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Montserrat"/>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Montserrat-italic.fntdata"/><Relationship Id="rId6" Type="http://schemas.openxmlformats.org/officeDocument/2006/relationships/slide" Target="slides/slide1.xml"/><Relationship Id="rId18"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741c1bd093_1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741c1bd093_1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741c1bd093_1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741c1bd093_1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741c1bd093_1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41c1bd093_1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741c1bd093_1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741c1bd093_1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741c1bd093_1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741c1bd093_1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741c1bd093_1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741c1bd093_1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741c1bd093_1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741c1bd093_1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741c1bd093_1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741c1bd093_1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741c1bd093_1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741c1bd093_1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741c1bd093_1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741c1bd093_1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Spark Programming</a:t>
            </a:r>
            <a:endParaRPr/>
          </a:p>
        </p:txBody>
      </p:sp>
      <p:sp>
        <p:nvSpPr>
          <p:cNvPr id="135" name="Google Shape;135;p13"/>
          <p:cNvSpPr txBox="1"/>
          <p:nvPr>
            <p:ph idx="1" type="subTitle"/>
          </p:nvPr>
        </p:nvSpPr>
        <p:spPr>
          <a:xfrm>
            <a:off x="5083950" y="391747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Zifan Wang, Yuhan Qiu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AWS Elastic MapReduce</a:t>
            </a:r>
            <a:endParaRPr/>
          </a:p>
        </p:txBody>
      </p:sp>
      <p:sp>
        <p:nvSpPr>
          <p:cNvPr id="194" name="Google Shape;194;p22"/>
          <p:cNvSpPr txBox="1"/>
          <p:nvPr>
            <p:ph idx="1" type="body"/>
          </p:nvPr>
        </p:nvSpPr>
        <p:spPr>
          <a:xfrm>
            <a:off x="1342150" y="115090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a:t>
            </a:r>
            <a:r>
              <a:rPr lang="en"/>
              <a:t>:</a:t>
            </a:r>
            <a:endParaRPr/>
          </a:p>
          <a:p>
            <a:pPr indent="-311150" lvl="0" marL="457200" rtl="0" algn="l">
              <a:spcBef>
                <a:spcPts val="1600"/>
              </a:spcBef>
              <a:spcAft>
                <a:spcPts val="0"/>
              </a:spcAft>
              <a:buSzPts val="1300"/>
              <a:buAutoNum type="arabicPeriod"/>
            </a:pPr>
            <a:r>
              <a:rPr lang="en"/>
              <a:t>Some of your code may have run slower in a cluster than in local mode. Why is that? When does it make sense to use Spark for an application? Answer with respect to your instance type and dataset.</a:t>
            </a:r>
            <a:endParaRPr/>
          </a:p>
          <a:p>
            <a:pPr indent="0" lvl="0" marL="457200" rtl="0" algn="l">
              <a:spcBef>
                <a:spcPts val="1600"/>
              </a:spcBef>
              <a:spcAft>
                <a:spcPts val="1600"/>
              </a:spcAft>
              <a:buNone/>
            </a:pPr>
            <a:r>
              <a:rPr lang="en"/>
              <a:t>Processing data in cluster may have following questions: slow data cluster and fail data cluster. In addition, the I/O operations would also cause slow running. These are possible reasons that code may run slower in a cluster. When we facing a very large dataset and intractable scalability issues, choosing spark is a good idea. Also, if we want to increase our training time, the spark is also good to use.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AWS Elastic MapReduce</a:t>
            </a:r>
            <a:endParaRPr/>
          </a:p>
        </p:txBody>
      </p:sp>
      <p:sp>
        <p:nvSpPr>
          <p:cNvPr id="200" name="Google Shape;200;p23"/>
          <p:cNvSpPr txBox="1"/>
          <p:nvPr>
            <p:ph idx="1" type="body"/>
          </p:nvPr>
        </p:nvSpPr>
        <p:spPr>
          <a:xfrm>
            <a:off x="1342150" y="115090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a:t>
            </a:r>
            <a:endParaRPr/>
          </a:p>
          <a:p>
            <a:pPr indent="-311150" lvl="0" marL="457200" rtl="0" algn="l">
              <a:spcBef>
                <a:spcPts val="1600"/>
              </a:spcBef>
              <a:spcAft>
                <a:spcPts val="0"/>
              </a:spcAft>
              <a:buSzPts val="1300"/>
              <a:buAutoNum type="arabicPeriod"/>
            </a:pPr>
            <a:r>
              <a:rPr lang="en"/>
              <a:t>It is ever useful to use Spark in local mode? Why might you choose to use PySpark over some library like Pandas in combination with a different ML framework in local mode? When does it make sense to use one over the other?</a:t>
            </a:r>
            <a:endParaRPr/>
          </a:p>
          <a:p>
            <a:pPr indent="0" lvl="0" marL="457200" rtl="0" algn="l">
              <a:spcBef>
                <a:spcPts val="1600"/>
              </a:spcBef>
              <a:spcAft>
                <a:spcPts val="0"/>
              </a:spcAft>
              <a:buNone/>
            </a:pPr>
            <a:r>
              <a:rPr lang="en"/>
              <a:t>Yes, we think Spark is useful in the local mode. Pandas data frames are in-memory, single-server. So their size is limited by your computer memory, and you will process them with the power of single computer in local. Spark data frames are distributed on the spark cluster. So their size is determined by memory size and hard-drive size. If we have a very large dataset which the size is more than memory size, the Pandas cannot processing these data. However, the Spark can handle it. </a:t>
            </a:r>
            <a:endParaRPr/>
          </a:p>
          <a:p>
            <a:pPr indent="0" lvl="0" marL="457200" rtl="0" algn="l">
              <a:spcBef>
                <a:spcPts val="1600"/>
              </a:spcBef>
              <a:spcAft>
                <a:spcPts val="0"/>
              </a:spcAft>
              <a:buNone/>
            </a:pPr>
            <a:r>
              <a:rPr lang="en"/>
              <a:t>In conclusion, when facing intractable scalability issues, use Spark. When data is simple and no need for a cluster, use Pandas because it is more flexible, more libraries, and easier to implement complex algorithm.</a:t>
            </a:r>
            <a:endParaRPr/>
          </a:p>
          <a:p>
            <a:pPr indent="0" lvl="0" marL="45720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370000" y="851900"/>
            <a:ext cx="5716200" cy="352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Outline:</a:t>
            </a:r>
            <a:endParaRPr/>
          </a:p>
          <a:p>
            <a:pPr indent="-406400" lvl="0" marL="914400" rtl="0" algn="l">
              <a:spcBef>
                <a:spcPts val="0"/>
              </a:spcBef>
              <a:spcAft>
                <a:spcPts val="0"/>
              </a:spcAft>
              <a:buSzPts val="2800"/>
              <a:buChar char="●"/>
            </a:pPr>
            <a:r>
              <a:rPr lang="en"/>
              <a:t>PySpark</a:t>
            </a:r>
            <a:endParaRPr/>
          </a:p>
          <a:p>
            <a:pPr indent="-406400" lvl="0" marL="914400" rtl="0" algn="l">
              <a:spcBef>
                <a:spcPts val="0"/>
              </a:spcBef>
              <a:spcAft>
                <a:spcPts val="0"/>
              </a:spcAft>
              <a:buSzPts val="2800"/>
              <a:buChar char="●"/>
            </a:pPr>
            <a:r>
              <a:rPr lang="en"/>
              <a:t>AWS Elastic MapReduce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PySpark</a:t>
            </a:r>
            <a:endParaRPr/>
          </a:p>
        </p:txBody>
      </p:sp>
      <p:sp>
        <p:nvSpPr>
          <p:cNvPr id="146" name="Google Shape;146;p15"/>
          <p:cNvSpPr txBox="1"/>
          <p:nvPr>
            <p:ph idx="1" type="body"/>
          </p:nvPr>
        </p:nvSpPr>
        <p:spPr>
          <a:xfrm>
            <a:off x="1297500" y="1150900"/>
            <a:ext cx="7038900" cy="368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Install docker, pyspark in the local machine or AWS EC2 machine</a:t>
            </a:r>
            <a:endParaRPr/>
          </a:p>
          <a:p>
            <a:pPr indent="-311150" lvl="0" marL="457200" marR="88900" rtl="0" algn="l">
              <a:lnSpc>
                <a:spcPct val="142857"/>
              </a:lnSpc>
              <a:spcBef>
                <a:spcPts val="1600"/>
              </a:spcBef>
              <a:spcAft>
                <a:spcPts val="0"/>
              </a:spcAft>
              <a:buSzPts val="1300"/>
              <a:buAutoNum type="arabicPeriod"/>
            </a:pPr>
            <a:r>
              <a:rPr lang="en" sz="1000">
                <a:solidFill>
                  <a:srgbClr val="658B00"/>
                </a:solidFill>
                <a:highlight>
                  <a:srgbClr val="F5F5F5"/>
                </a:highlight>
                <a:latin typeface="Courier New"/>
                <a:ea typeface="Courier New"/>
                <a:cs typeface="Courier New"/>
                <a:sym typeface="Courier New"/>
              </a:rPr>
              <a:t>sudo </a:t>
            </a:r>
            <a:r>
              <a:rPr lang="en" sz="1000">
                <a:solidFill>
                  <a:srgbClr val="333333"/>
                </a:solidFill>
                <a:highlight>
                  <a:srgbClr val="F5F5F5"/>
                </a:highlight>
                <a:latin typeface="Courier New"/>
                <a:ea typeface="Courier New"/>
                <a:cs typeface="Courier New"/>
                <a:sym typeface="Courier New"/>
              </a:rPr>
              <a:t>apt-get update</a:t>
            </a:r>
            <a:endParaRPr/>
          </a:p>
          <a:p>
            <a:pPr indent="-311150" lvl="0" marL="457200" rtl="0" algn="l">
              <a:spcBef>
                <a:spcPts val="0"/>
              </a:spcBef>
              <a:spcAft>
                <a:spcPts val="0"/>
              </a:spcAft>
              <a:buSzPts val="1300"/>
              <a:buAutoNum type="arabicPeriod"/>
            </a:pPr>
            <a:r>
              <a:rPr lang="en" sz="1000">
                <a:solidFill>
                  <a:srgbClr val="658B00"/>
                </a:solidFill>
                <a:highlight>
                  <a:srgbClr val="F5F5F5"/>
                </a:highlight>
                <a:latin typeface="Courier New"/>
                <a:ea typeface="Courier New"/>
                <a:cs typeface="Courier New"/>
                <a:sym typeface="Courier New"/>
              </a:rPr>
              <a:t>sudo </a:t>
            </a:r>
            <a:r>
              <a:rPr lang="en" sz="1000">
                <a:solidFill>
                  <a:srgbClr val="333333"/>
                </a:solidFill>
                <a:highlight>
                  <a:srgbClr val="F5F5F5"/>
                </a:highlight>
                <a:latin typeface="Courier New"/>
                <a:ea typeface="Courier New"/>
                <a:cs typeface="Courier New"/>
                <a:sym typeface="Courier New"/>
              </a:rPr>
              <a:t>apt-get install </a:t>
            </a:r>
            <a:r>
              <a:rPr lang="en" sz="1000">
                <a:solidFill>
                  <a:srgbClr val="CD5555"/>
                </a:solidFill>
                <a:highlight>
                  <a:srgbClr val="F5F5F5"/>
                </a:highlight>
                <a:latin typeface="Courier New"/>
                <a:ea typeface="Courier New"/>
                <a:cs typeface="Courier New"/>
                <a:sym typeface="Courier New"/>
              </a:rPr>
              <a:t>\ </a:t>
            </a:r>
            <a:r>
              <a:rPr lang="en" sz="1000">
                <a:solidFill>
                  <a:srgbClr val="333333"/>
                </a:solidFill>
                <a:highlight>
                  <a:srgbClr val="F5F5F5"/>
                </a:highlight>
                <a:latin typeface="Courier New"/>
                <a:ea typeface="Courier New"/>
                <a:cs typeface="Courier New"/>
                <a:sym typeface="Courier New"/>
              </a:rPr>
              <a:t>apt-transport-https </a:t>
            </a:r>
            <a:r>
              <a:rPr lang="en" sz="1000">
                <a:solidFill>
                  <a:srgbClr val="CD5555"/>
                </a:solidFill>
                <a:highlight>
                  <a:srgbClr val="F5F5F5"/>
                </a:highlight>
                <a:latin typeface="Courier New"/>
                <a:ea typeface="Courier New"/>
                <a:cs typeface="Courier New"/>
                <a:sym typeface="Courier New"/>
              </a:rPr>
              <a:t>\</a:t>
            </a:r>
            <a:r>
              <a:rPr lang="en" sz="1000">
                <a:solidFill>
                  <a:srgbClr val="333333"/>
                </a:solidFill>
                <a:highlight>
                  <a:srgbClr val="F5F5F5"/>
                </a:highlight>
                <a:latin typeface="Courier New"/>
                <a:ea typeface="Courier New"/>
                <a:cs typeface="Courier New"/>
                <a:sym typeface="Courier New"/>
              </a:rPr>
              <a:t> ca-certificates </a:t>
            </a:r>
            <a:r>
              <a:rPr lang="en" sz="1000">
                <a:solidFill>
                  <a:srgbClr val="CD5555"/>
                </a:solidFill>
                <a:highlight>
                  <a:srgbClr val="F5F5F5"/>
                </a:highlight>
                <a:latin typeface="Courier New"/>
                <a:ea typeface="Courier New"/>
                <a:cs typeface="Courier New"/>
                <a:sym typeface="Courier New"/>
              </a:rPr>
              <a:t>\</a:t>
            </a:r>
            <a:r>
              <a:rPr lang="en" sz="1000">
                <a:solidFill>
                  <a:srgbClr val="333333"/>
                </a:solidFill>
                <a:highlight>
                  <a:srgbClr val="F5F5F5"/>
                </a:highlight>
                <a:latin typeface="Courier New"/>
                <a:ea typeface="Courier New"/>
                <a:cs typeface="Courier New"/>
                <a:sym typeface="Courier New"/>
              </a:rPr>
              <a:t> curl </a:t>
            </a:r>
            <a:r>
              <a:rPr lang="en" sz="1000">
                <a:solidFill>
                  <a:srgbClr val="CD5555"/>
                </a:solidFill>
                <a:highlight>
                  <a:srgbClr val="F5F5F5"/>
                </a:highlight>
                <a:latin typeface="Courier New"/>
                <a:ea typeface="Courier New"/>
                <a:cs typeface="Courier New"/>
                <a:sym typeface="Courier New"/>
              </a:rPr>
              <a:t>\</a:t>
            </a:r>
            <a:r>
              <a:rPr lang="en" sz="1000">
                <a:solidFill>
                  <a:srgbClr val="333333"/>
                </a:solidFill>
                <a:highlight>
                  <a:srgbClr val="F5F5F5"/>
                </a:highlight>
                <a:latin typeface="Courier New"/>
                <a:ea typeface="Courier New"/>
                <a:cs typeface="Courier New"/>
                <a:sym typeface="Courier New"/>
              </a:rPr>
              <a:t> gnupg-agent </a:t>
            </a:r>
            <a:r>
              <a:rPr lang="en" sz="1000">
                <a:solidFill>
                  <a:srgbClr val="CD5555"/>
                </a:solidFill>
                <a:highlight>
                  <a:srgbClr val="F5F5F5"/>
                </a:highlight>
                <a:latin typeface="Courier New"/>
                <a:ea typeface="Courier New"/>
                <a:cs typeface="Courier New"/>
                <a:sym typeface="Courier New"/>
              </a:rPr>
              <a:t>\</a:t>
            </a:r>
            <a:r>
              <a:rPr lang="en" sz="1000">
                <a:solidFill>
                  <a:srgbClr val="333333"/>
                </a:solidFill>
                <a:highlight>
                  <a:srgbClr val="F5F5F5"/>
                </a:highlight>
                <a:latin typeface="Courier New"/>
                <a:ea typeface="Courier New"/>
                <a:cs typeface="Courier New"/>
                <a:sym typeface="Courier New"/>
              </a:rPr>
              <a:t> software-properties-common</a:t>
            </a:r>
            <a:endParaRPr sz="1000">
              <a:solidFill>
                <a:srgbClr val="333333"/>
              </a:solidFill>
              <a:highlight>
                <a:srgbClr val="F5F5F5"/>
              </a:highlight>
              <a:latin typeface="Courier New"/>
              <a:ea typeface="Courier New"/>
              <a:cs typeface="Courier New"/>
              <a:sym typeface="Courier New"/>
            </a:endParaRPr>
          </a:p>
          <a:p>
            <a:pPr indent="-311150" lvl="0" marL="457200" marR="88900" rtl="0" algn="l">
              <a:lnSpc>
                <a:spcPct val="142857"/>
              </a:lnSpc>
              <a:spcBef>
                <a:spcPts val="0"/>
              </a:spcBef>
              <a:spcAft>
                <a:spcPts val="0"/>
              </a:spcAft>
              <a:buSzPts val="1300"/>
              <a:buAutoNum type="arabicPeriod"/>
            </a:pPr>
            <a:r>
              <a:rPr lang="en" sz="1000">
                <a:solidFill>
                  <a:srgbClr val="333333"/>
                </a:solidFill>
                <a:highlight>
                  <a:srgbClr val="F5F5F5"/>
                </a:highlight>
                <a:latin typeface="Courier New"/>
                <a:ea typeface="Courier New"/>
                <a:cs typeface="Courier New"/>
                <a:sym typeface="Courier New"/>
              </a:rPr>
              <a:t>curl </a:t>
            </a:r>
            <a:r>
              <a:rPr lang="en" sz="1000">
                <a:solidFill>
                  <a:srgbClr val="8B008B"/>
                </a:solidFill>
                <a:highlight>
                  <a:srgbClr val="F5F5F5"/>
                </a:highlight>
                <a:latin typeface="Courier New"/>
                <a:ea typeface="Courier New"/>
                <a:cs typeface="Courier New"/>
                <a:sym typeface="Courier New"/>
              </a:rPr>
              <a:t>-fsSL</a:t>
            </a:r>
            <a:r>
              <a:rPr lang="en" sz="1000">
                <a:solidFill>
                  <a:srgbClr val="333333"/>
                </a:solidFill>
                <a:highlight>
                  <a:srgbClr val="F5F5F5"/>
                </a:highlight>
                <a:latin typeface="Courier New"/>
                <a:ea typeface="Courier New"/>
                <a:cs typeface="Courier New"/>
                <a:sym typeface="Courier New"/>
              </a:rPr>
              <a:t> https://download.docker.com/linux/ubuntu/gpg | </a:t>
            </a:r>
            <a:r>
              <a:rPr lang="en" sz="1000">
                <a:solidFill>
                  <a:srgbClr val="658B00"/>
                </a:solidFill>
                <a:highlight>
                  <a:srgbClr val="F5F5F5"/>
                </a:highlight>
                <a:latin typeface="Courier New"/>
                <a:ea typeface="Courier New"/>
                <a:cs typeface="Courier New"/>
                <a:sym typeface="Courier New"/>
              </a:rPr>
              <a:t>sudo </a:t>
            </a:r>
            <a:r>
              <a:rPr lang="en" sz="1000">
                <a:solidFill>
                  <a:srgbClr val="333333"/>
                </a:solidFill>
                <a:highlight>
                  <a:srgbClr val="F5F5F5"/>
                </a:highlight>
                <a:latin typeface="Courier New"/>
                <a:ea typeface="Courier New"/>
                <a:cs typeface="Courier New"/>
                <a:sym typeface="Courier New"/>
              </a:rPr>
              <a:t>apt-key add -</a:t>
            </a:r>
            <a:endParaRPr sz="1000">
              <a:solidFill>
                <a:srgbClr val="333333"/>
              </a:solidFill>
              <a:highlight>
                <a:srgbClr val="F5F5F5"/>
              </a:highlight>
              <a:latin typeface="Courier New"/>
              <a:ea typeface="Courier New"/>
              <a:cs typeface="Courier New"/>
              <a:sym typeface="Courier New"/>
            </a:endParaRPr>
          </a:p>
          <a:p>
            <a:pPr indent="-311150" lvl="0" marL="457200" marR="88900" rtl="0" algn="l">
              <a:lnSpc>
                <a:spcPct val="142857"/>
              </a:lnSpc>
              <a:spcBef>
                <a:spcPts val="0"/>
              </a:spcBef>
              <a:spcAft>
                <a:spcPts val="0"/>
              </a:spcAft>
              <a:buSzPts val="1300"/>
              <a:buAutoNum type="arabicPeriod"/>
            </a:pPr>
            <a:r>
              <a:rPr lang="en" sz="1000">
                <a:solidFill>
                  <a:srgbClr val="658B00"/>
                </a:solidFill>
                <a:highlight>
                  <a:srgbClr val="F5F5F5"/>
                </a:highlight>
                <a:latin typeface="Courier New"/>
                <a:ea typeface="Courier New"/>
                <a:cs typeface="Courier New"/>
                <a:sym typeface="Courier New"/>
              </a:rPr>
              <a:t>sudo </a:t>
            </a:r>
            <a:r>
              <a:rPr lang="en" sz="1000">
                <a:solidFill>
                  <a:srgbClr val="333333"/>
                </a:solidFill>
                <a:highlight>
                  <a:srgbClr val="F5F5F5"/>
                </a:highlight>
                <a:latin typeface="Courier New"/>
                <a:ea typeface="Courier New"/>
                <a:cs typeface="Courier New"/>
                <a:sym typeface="Courier New"/>
              </a:rPr>
              <a:t>apt-key fingerprint 0EBFCD88</a:t>
            </a:r>
            <a:endParaRPr sz="1000">
              <a:solidFill>
                <a:srgbClr val="333333"/>
              </a:solidFill>
              <a:highlight>
                <a:srgbClr val="F5F5F5"/>
              </a:highlight>
              <a:latin typeface="Courier New"/>
              <a:ea typeface="Courier New"/>
              <a:cs typeface="Courier New"/>
              <a:sym typeface="Courier New"/>
            </a:endParaRPr>
          </a:p>
          <a:p>
            <a:pPr indent="-311150" lvl="0" marL="457200" rtl="0" algn="l">
              <a:spcBef>
                <a:spcPts val="0"/>
              </a:spcBef>
              <a:spcAft>
                <a:spcPts val="0"/>
              </a:spcAft>
              <a:buSzPts val="1300"/>
              <a:buAutoNum type="arabicPeriod"/>
            </a:pPr>
            <a:r>
              <a:rPr lang="en" sz="1000">
                <a:solidFill>
                  <a:srgbClr val="658B00"/>
                </a:solidFill>
                <a:highlight>
                  <a:srgbClr val="F5F5F5"/>
                </a:highlight>
                <a:latin typeface="Courier New"/>
                <a:ea typeface="Courier New"/>
                <a:cs typeface="Courier New"/>
                <a:sym typeface="Courier New"/>
              </a:rPr>
              <a:t>sudo </a:t>
            </a:r>
            <a:r>
              <a:rPr lang="en" sz="1000">
                <a:solidFill>
                  <a:srgbClr val="333333"/>
                </a:solidFill>
                <a:highlight>
                  <a:srgbClr val="F5F5F5"/>
                </a:highlight>
                <a:latin typeface="Courier New"/>
                <a:ea typeface="Courier New"/>
                <a:cs typeface="Courier New"/>
                <a:sym typeface="Courier New"/>
              </a:rPr>
              <a:t>add-apt-repository </a:t>
            </a:r>
            <a:r>
              <a:rPr lang="en" sz="1000">
                <a:solidFill>
                  <a:srgbClr val="CD5555"/>
                </a:solidFill>
                <a:highlight>
                  <a:srgbClr val="F5F5F5"/>
                </a:highlight>
                <a:latin typeface="Courier New"/>
                <a:ea typeface="Courier New"/>
                <a:cs typeface="Courier New"/>
                <a:sym typeface="Courier New"/>
              </a:rPr>
              <a:t>\</a:t>
            </a:r>
            <a:r>
              <a:rPr lang="en" sz="1000">
                <a:solidFill>
                  <a:srgbClr val="333333"/>
                </a:solidFill>
                <a:highlight>
                  <a:srgbClr val="F5F5F5"/>
                </a:highlight>
                <a:latin typeface="Courier New"/>
                <a:ea typeface="Courier New"/>
                <a:cs typeface="Courier New"/>
                <a:sym typeface="Courier New"/>
              </a:rPr>
              <a:t> </a:t>
            </a:r>
            <a:r>
              <a:rPr lang="en" sz="1000">
                <a:solidFill>
                  <a:srgbClr val="CD5555"/>
                </a:solidFill>
                <a:highlight>
                  <a:srgbClr val="F5F5F5"/>
                </a:highlight>
                <a:latin typeface="Courier New"/>
                <a:ea typeface="Courier New"/>
                <a:cs typeface="Courier New"/>
                <a:sym typeface="Courier New"/>
              </a:rPr>
              <a:t>"deb [arch=amd64] https://download.docker.com/linux/ubuntu \ </a:t>
            </a:r>
            <a:r>
              <a:rPr lang="en" sz="1000">
                <a:solidFill>
                  <a:srgbClr val="8B008B"/>
                </a:solidFill>
                <a:highlight>
                  <a:srgbClr val="F5F5F5"/>
                </a:highlight>
                <a:latin typeface="Courier New"/>
                <a:ea typeface="Courier New"/>
                <a:cs typeface="Courier New"/>
                <a:sym typeface="Courier New"/>
              </a:rPr>
              <a:t>$(</a:t>
            </a:r>
            <a:r>
              <a:rPr lang="en" sz="1000">
                <a:solidFill>
                  <a:srgbClr val="333333"/>
                </a:solidFill>
                <a:highlight>
                  <a:srgbClr val="F5F5F5"/>
                </a:highlight>
                <a:latin typeface="Courier New"/>
                <a:ea typeface="Courier New"/>
                <a:cs typeface="Courier New"/>
                <a:sym typeface="Courier New"/>
              </a:rPr>
              <a:t>lsb_release </a:t>
            </a:r>
            <a:r>
              <a:rPr lang="en" sz="1000">
                <a:solidFill>
                  <a:srgbClr val="8B008B"/>
                </a:solidFill>
                <a:highlight>
                  <a:srgbClr val="F5F5F5"/>
                </a:highlight>
                <a:latin typeface="Courier New"/>
                <a:ea typeface="Courier New"/>
                <a:cs typeface="Courier New"/>
                <a:sym typeface="Courier New"/>
              </a:rPr>
              <a:t>-cs)</a:t>
            </a:r>
            <a:r>
              <a:rPr lang="en" sz="1000">
                <a:solidFill>
                  <a:srgbClr val="CD5555"/>
                </a:solidFill>
                <a:highlight>
                  <a:srgbClr val="F5F5F5"/>
                </a:highlight>
                <a:latin typeface="Courier New"/>
                <a:ea typeface="Courier New"/>
                <a:cs typeface="Courier New"/>
                <a:sym typeface="Courier New"/>
              </a:rPr>
              <a:t> \ stable"</a:t>
            </a:r>
            <a:endParaRPr sz="1000">
              <a:solidFill>
                <a:srgbClr val="CD5555"/>
              </a:solidFill>
              <a:highlight>
                <a:srgbClr val="F5F5F5"/>
              </a:highlight>
              <a:latin typeface="Courier New"/>
              <a:ea typeface="Courier New"/>
              <a:cs typeface="Courier New"/>
              <a:sym typeface="Courier New"/>
            </a:endParaRPr>
          </a:p>
          <a:p>
            <a:pPr indent="-311150" lvl="0" marL="457200" marR="88900" rtl="0" algn="l">
              <a:lnSpc>
                <a:spcPct val="142857"/>
              </a:lnSpc>
              <a:spcBef>
                <a:spcPts val="0"/>
              </a:spcBef>
              <a:spcAft>
                <a:spcPts val="0"/>
              </a:spcAft>
              <a:buSzPts val="1300"/>
              <a:buAutoNum type="arabicPeriod"/>
            </a:pPr>
            <a:r>
              <a:rPr lang="en" sz="1000">
                <a:solidFill>
                  <a:srgbClr val="658B00"/>
                </a:solidFill>
                <a:highlight>
                  <a:srgbClr val="F5F5F5"/>
                </a:highlight>
                <a:latin typeface="Courier New"/>
                <a:ea typeface="Courier New"/>
                <a:cs typeface="Courier New"/>
                <a:sym typeface="Courier New"/>
              </a:rPr>
              <a:t>sudo </a:t>
            </a:r>
            <a:r>
              <a:rPr lang="en" sz="1000">
                <a:solidFill>
                  <a:srgbClr val="333333"/>
                </a:solidFill>
                <a:highlight>
                  <a:srgbClr val="F5F5F5"/>
                </a:highlight>
                <a:latin typeface="Courier New"/>
                <a:ea typeface="Courier New"/>
                <a:cs typeface="Courier New"/>
                <a:sym typeface="Courier New"/>
              </a:rPr>
              <a:t>apt-get update</a:t>
            </a:r>
            <a:endParaRPr sz="1000">
              <a:solidFill>
                <a:srgbClr val="333333"/>
              </a:solidFill>
              <a:highlight>
                <a:srgbClr val="F5F5F5"/>
              </a:highlight>
              <a:latin typeface="Courier New"/>
              <a:ea typeface="Courier New"/>
              <a:cs typeface="Courier New"/>
              <a:sym typeface="Courier New"/>
            </a:endParaRPr>
          </a:p>
          <a:p>
            <a:pPr indent="-311150" lvl="0" marL="457200" marR="88900" rtl="0" algn="l">
              <a:lnSpc>
                <a:spcPct val="142857"/>
              </a:lnSpc>
              <a:spcBef>
                <a:spcPts val="0"/>
              </a:spcBef>
              <a:spcAft>
                <a:spcPts val="0"/>
              </a:spcAft>
              <a:buSzPts val="1300"/>
              <a:buAutoNum type="arabicPeriod"/>
            </a:pPr>
            <a:r>
              <a:rPr lang="en" sz="1000">
                <a:solidFill>
                  <a:srgbClr val="658B00"/>
                </a:solidFill>
                <a:highlight>
                  <a:srgbClr val="F5F5F5"/>
                </a:highlight>
                <a:latin typeface="Courier New"/>
                <a:ea typeface="Courier New"/>
                <a:cs typeface="Courier New"/>
                <a:sym typeface="Courier New"/>
              </a:rPr>
              <a:t>sudo </a:t>
            </a:r>
            <a:r>
              <a:rPr lang="en" sz="1000">
                <a:solidFill>
                  <a:srgbClr val="333333"/>
                </a:solidFill>
                <a:highlight>
                  <a:srgbClr val="F5F5F5"/>
                </a:highlight>
                <a:latin typeface="Courier New"/>
                <a:ea typeface="Courier New"/>
                <a:cs typeface="Courier New"/>
                <a:sym typeface="Courier New"/>
              </a:rPr>
              <a:t>apt-get install docker-ce docker-ce-cli containerd.io</a:t>
            </a:r>
            <a:endParaRPr sz="1000">
              <a:solidFill>
                <a:srgbClr val="333333"/>
              </a:solidFill>
              <a:highlight>
                <a:srgbClr val="F5F5F5"/>
              </a:highlight>
              <a:latin typeface="Courier New"/>
              <a:ea typeface="Courier New"/>
              <a:cs typeface="Courier New"/>
              <a:sym typeface="Courier New"/>
            </a:endParaRPr>
          </a:p>
          <a:p>
            <a:pPr indent="-311150" lvl="0" marL="457200" marR="88900" rtl="0" algn="l">
              <a:lnSpc>
                <a:spcPct val="142857"/>
              </a:lnSpc>
              <a:spcBef>
                <a:spcPts val="0"/>
              </a:spcBef>
              <a:spcAft>
                <a:spcPts val="0"/>
              </a:spcAft>
              <a:buSzPts val="1300"/>
              <a:buAutoNum type="arabicPeriod"/>
            </a:pPr>
            <a:r>
              <a:rPr lang="en" sz="1000">
                <a:solidFill>
                  <a:srgbClr val="658B00"/>
                </a:solidFill>
                <a:highlight>
                  <a:srgbClr val="F5F5F5"/>
                </a:highlight>
                <a:latin typeface="Courier New"/>
                <a:ea typeface="Courier New"/>
                <a:cs typeface="Courier New"/>
                <a:sym typeface="Courier New"/>
              </a:rPr>
              <a:t>sudo </a:t>
            </a:r>
            <a:r>
              <a:rPr lang="en" sz="1000">
                <a:solidFill>
                  <a:srgbClr val="333333"/>
                </a:solidFill>
                <a:highlight>
                  <a:srgbClr val="F5F5F5"/>
                </a:highlight>
                <a:latin typeface="Courier New"/>
                <a:ea typeface="Courier New"/>
                <a:cs typeface="Courier New"/>
                <a:sym typeface="Courier New"/>
              </a:rPr>
              <a:t>docker run hello-world     #testworking</a:t>
            </a:r>
            <a:endParaRPr sz="1000">
              <a:solidFill>
                <a:srgbClr val="333333"/>
              </a:solidFill>
              <a:highlight>
                <a:srgbClr val="F5F5F5"/>
              </a:highlight>
              <a:latin typeface="Courier New"/>
              <a:ea typeface="Courier New"/>
              <a:cs typeface="Courier New"/>
              <a:sym typeface="Courier New"/>
            </a:endParaRPr>
          </a:p>
          <a:p>
            <a:pPr indent="-311150" lvl="0" marL="457200" marR="88900" rtl="0" algn="l">
              <a:lnSpc>
                <a:spcPct val="142857"/>
              </a:lnSpc>
              <a:spcBef>
                <a:spcPts val="0"/>
              </a:spcBef>
              <a:spcAft>
                <a:spcPts val="0"/>
              </a:spcAft>
              <a:buSzPts val="1300"/>
              <a:buAutoNum type="arabicPeriod"/>
            </a:pPr>
            <a:r>
              <a:rPr lang="en" sz="1000">
                <a:solidFill>
                  <a:srgbClr val="658B00"/>
                </a:solidFill>
                <a:highlight>
                  <a:srgbClr val="F5F5F5"/>
                </a:highlight>
                <a:latin typeface="Courier New"/>
                <a:ea typeface="Courier New"/>
                <a:cs typeface="Courier New"/>
                <a:sym typeface="Courier New"/>
              </a:rPr>
              <a:t>sudo </a:t>
            </a:r>
            <a:r>
              <a:rPr lang="en" sz="1000">
                <a:solidFill>
                  <a:srgbClr val="333333"/>
                </a:solidFill>
                <a:highlight>
                  <a:srgbClr val="F5F5F5"/>
                </a:highlight>
                <a:latin typeface="Courier New"/>
                <a:ea typeface="Courier New"/>
                <a:cs typeface="Courier New"/>
                <a:sym typeface="Courier New"/>
              </a:rPr>
              <a:t>pip3 install pyspark     #testworking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PySpark</a:t>
            </a:r>
            <a:endParaRPr/>
          </a:p>
        </p:txBody>
      </p:sp>
      <p:sp>
        <p:nvSpPr>
          <p:cNvPr id="152" name="Google Shape;152;p16"/>
          <p:cNvSpPr txBox="1"/>
          <p:nvPr>
            <p:ph idx="1" type="body"/>
          </p:nvPr>
        </p:nvSpPr>
        <p:spPr>
          <a:xfrm>
            <a:off x="1297500" y="1150900"/>
            <a:ext cx="7038900" cy="368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Install Docker image with PySpark Notebook</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Show docker’s container and start PySpark Jupyter-notebook:</a:t>
            </a:r>
            <a:endParaRPr/>
          </a:p>
          <a:p>
            <a:pPr indent="0" lvl="0" marL="0" rtl="0" algn="l">
              <a:spcBef>
                <a:spcPts val="1600"/>
              </a:spcBef>
              <a:spcAft>
                <a:spcPts val="1600"/>
              </a:spcAft>
              <a:buNone/>
            </a:pPr>
            <a:r>
              <a:t/>
            </a:r>
            <a:endParaRPr/>
          </a:p>
        </p:txBody>
      </p:sp>
      <p:pic>
        <p:nvPicPr>
          <p:cNvPr id="153" name="Google Shape;153;p16"/>
          <p:cNvPicPr preferRelativeResize="0"/>
          <p:nvPr/>
        </p:nvPicPr>
        <p:blipFill>
          <a:blip r:embed="rId3">
            <a:alphaModFix/>
          </a:blip>
          <a:stretch>
            <a:fillRect/>
          </a:stretch>
        </p:blipFill>
        <p:spPr>
          <a:xfrm>
            <a:off x="1334938" y="1645951"/>
            <a:ext cx="6964025" cy="1330725"/>
          </a:xfrm>
          <a:prstGeom prst="rect">
            <a:avLst/>
          </a:prstGeom>
          <a:noFill/>
          <a:ln>
            <a:noFill/>
          </a:ln>
        </p:spPr>
      </p:pic>
      <p:pic>
        <p:nvPicPr>
          <p:cNvPr id="154" name="Google Shape;154;p16"/>
          <p:cNvPicPr preferRelativeResize="0"/>
          <p:nvPr/>
        </p:nvPicPr>
        <p:blipFill>
          <a:blip r:embed="rId4">
            <a:alphaModFix/>
          </a:blip>
          <a:stretch>
            <a:fillRect/>
          </a:stretch>
        </p:blipFill>
        <p:spPr>
          <a:xfrm>
            <a:off x="1334950" y="3671489"/>
            <a:ext cx="7276949" cy="41378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PySpark</a:t>
            </a:r>
            <a:endParaRPr/>
          </a:p>
        </p:txBody>
      </p:sp>
      <p:sp>
        <p:nvSpPr>
          <p:cNvPr id="160" name="Google Shape;160;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 PySpark Introduction Tutorial Result:</a:t>
            </a:r>
            <a:endParaRPr/>
          </a:p>
          <a:p>
            <a:pPr indent="0" lvl="0" marL="0" rtl="0" algn="l">
              <a:spcBef>
                <a:spcPts val="1600"/>
              </a:spcBef>
              <a:spcAft>
                <a:spcPts val="1600"/>
              </a:spcAft>
              <a:buNone/>
            </a:pPr>
            <a:r>
              <a:t/>
            </a:r>
            <a:endParaRPr/>
          </a:p>
        </p:txBody>
      </p:sp>
      <p:pic>
        <p:nvPicPr>
          <p:cNvPr id="161" name="Google Shape;161;p17"/>
          <p:cNvPicPr preferRelativeResize="0"/>
          <p:nvPr/>
        </p:nvPicPr>
        <p:blipFill>
          <a:blip r:embed="rId3">
            <a:alphaModFix/>
          </a:blip>
          <a:stretch>
            <a:fillRect/>
          </a:stretch>
        </p:blipFill>
        <p:spPr>
          <a:xfrm>
            <a:off x="3014000" y="1904675"/>
            <a:ext cx="3974425" cy="2970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PySpark</a:t>
            </a:r>
            <a:endParaRPr/>
          </a:p>
        </p:txBody>
      </p:sp>
      <p:sp>
        <p:nvSpPr>
          <p:cNvPr id="167" name="Google Shape;167;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 on </a:t>
            </a:r>
            <a:r>
              <a:rPr lang="en"/>
              <a:t>“Smartphone-Based Recognition of Human Activities and Postural Transitions Data Set”:</a:t>
            </a:r>
            <a:endParaRPr/>
          </a:p>
          <a:p>
            <a:pPr indent="-311150" lvl="0" marL="457200" rtl="0" algn="l">
              <a:spcBef>
                <a:spcPts val="1600"/>
              </a:spcBef>
              <a:spcAft>
                <a:spcPts val="0"/>
              </a:spcAft>
              <a:buSzPts val="1300"/>
              <a:buAutoNum type="arabicPeriod"/>
            </a:pPr>
            <a:r>
              <a:rPr lang="en"/>
              <a:t>Load and parse data</a:t>
            </a:r>
            <a:endParaRPr/>
          </a:p>
          <a:p>
            <a:pPr indent="-311150" lvl="0" marL="457200" rtl="0" algn="l">
              <a:spcBef>
                <a:spcPts val="0"/>
              </a:spcBef>
              <a:spcAft>
                <a:spcPts val="0"/>
              </a:spcAft>
              <a:buSzPts val="1300"/>
              <a:buAutoNum type="arabicPeriod"/>
            </a:pPr>
            <a:r>
              <a:rPr lang="en"/>
              <a:t>Build Random Forest classifier</a:t>
            </a:r>
            <a:endParaRPr/>
          </a:p>
          <a:p>
            <a:pPr indent="-311150" lvl="0" marL="457200" rtl="0" algn="l">
              <a:spcBef>
                <a:spcPts val="0"/>
              </a:spcBef>
              <a:spcAft>
                <a:spcPts val="0"/>
              </a:spcAft>
              <a:buSzPts val="1300"/>
              <a:buAutoNum type="arabicPeriod"/>
            </a:pPr>
            <a:r>
              <a:rPr lang="en"/>
              <a:t>Evaluate model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PySpark</a:t>
            </a:r>
            <a:endParaRPr/>
          </a:p>
        </p:txBody>
      </p:sp>
      <p:sp>
        <p:nvSpPr>
          <p:cNvPr id="173" name="Google Shape;173;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 on “Smartphone-Based Recognition of Human Activities and Postural Transitions Data Set” — Result:</a:t>
            </a:r>
            <a:endParaRPr/>
          </a:p>
          <a:p>
            <a:pPr indent="0" lvl="0" marL="0" rtl="0" algn="l">
              <a:spcBef>
                <a:spcPts val="1600"/>
              </a:spcBef>
              <a:spcAft>
                <a:spcPts val="1600"/>
              </a:spcAft>
              <a:buNone/>
            </a:pPr>
            <a:r>
              <a:t/>
            </a:r>
            <a:endParaRPr/>
          </a:p>
        </p:txBody>
      </p:sp>
      <p:pic>
        <p:nvPicPr>
          <p:cNvPr id="174" name="Google Shape;174;p19"/>
          <p:cNvPicPr preferRelativeResize="0"/>
          <p:nvPr/>
        </p:nvPicPr>
        <p:blipFill>
          <a:blip r:embed="rId3">
            <a:alphaModFix/>
          </a:blip>
          <a:stretch>
            <a:fillRect/>
          </a:stretch>
        </p:blipFill>
        <p:spPr>
          <a:xfrm>
            <a:off x="2817550" y="2186825"/>
            <a:ext cx="3998800" cy="2815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AWS Elastic MapReduce</a:t>
            </a:r>
            <a:endParaRPr/>
          </a:p>
        </p:txBody>
      </p:sp>
      <p:sp>
        <p:nvSpPr>
          <p:cNvPr id="180" name="Google Shape;180;p20"/>
          <p:cNvSpPr txBox="1"/>
          <p:nvPr>
            <p:ph idx="1" type="body"/>
          </p:nvPr>
        </p:nvSpPr>
        <p:spPr>
          <a:xfrm>
            <a:off x="1342150" y="115090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
              <a:t>Upload the smartphone data from the previous part into an S3 bucket</a:t>
            </a:r>
            <a:endParaRPr/>
          </a:p>
          <a:p>
            <a:pPr indent="-311150" lvl="0" marL="457200" rtl="0" algn="l">
              <a:spcBef>
                <a:spcPts val="0"/>
              </a:spcBef>
              <a:spcAft>
                <a:spcPts val="0"/>
              </a:spcAft>
              <a:buSzPts val="1300"/>
              <a:buAutoNum type="arabicPeriod"/>
            </a:pPr>
            <a:r>
              <a:rPr lang="en"/>
              <a:t>Go to EMR in the AWS console and click on the “Notebook” tab. Create a new notebook with a two node cluster of instance type c5.xlarge. </a:t>
            </a:r>
            <a:endParaRPr/>
          </a:p>
          <a:p>
            <a:pPr indent="-311150" lvl="0" marL="457200" rtl="0" algn="l">
              <a:spcBef>
                <a:spcPts val="0"/>
              </a:spcBef>
              <a:spcAft>
                <a:spcPts val="0"/>
              </a:spcAft>
              <a:buSzPts val="1300"/>
              <a:buAutoNum type="arabicPeriod"/>
            </a:pPr>
            <a:r>
              <a:rPr lang="en"/>
              <a:t>In EMR, your SparkContext object is already created so you don’t have to declare it. You can reference it using “sc” as usual. You will also have to reference files from S3 instead of a local file directory. The following figure shows example of getting data from S3: </a:t>
            </a:r>
            <a:endParaRPr/>
          </a:p>
        </p:txBody>
      </p:sp>
      <p:pic>
        <p:nvPicPr>
          <p:cNvPr id="181" name="Google Shape;181;p20"/>
          <p:cNvPicPr preferRelativeResize="0"/>
          <p:nvPr/>
        </p:nvPicPr>
        <p:blipFill>
          <a:blip r:embed="rId3">
            <a:alphaModFix/>
          </a:blip>
          <a:stretch>
            <a:fillRect/>
          </a:stretch>
        </p:blipFill>
        <p:spPr>
          <a:xfrm>
            <a:off x="3214750" y="2646425"/>
            <a:ext cx="2714501" cy="2251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AWS Elastic MapReduce</a:t>
            </a:r>
            <a:endParaRPr/>
          </a:p>
        </p:txBody>
      </p:sp>
      <p:sp>
        <p:nvSpPr>
          <p:cNvPr id="187" name="Google Shape;187;p21"/>
          <p:cNvSpPr txBox="1"/>
          <p:nvPr>
            <p:ph idx="1" type="body"/>
          </p:nvPr>
        </p:nvSpPr>
        <p:spPr>
          <a:xfrm>
            <a:off x="1342150" y="115090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a:t>
            </a:r>
            <a:endParaRPr/>
          </a:p>
          <a:p>
            <a:pPr indent="0" lvl="0" marL="0" rtl="0" algn="l">
              <a:spcBef>
                <a:spcPts val="1600"/>
              </a:spcBef>
              <a:spcAft>
                <a:spcPts val="1600"/>
              </a:spcAft>
              <a:buNone/>
            </a:pPr>
            <a:r>
              <a:t/>
            </a:r>
            <a:endParaRPr/>
          </a:p>
        </p:txBody>
      </p:sp>
      <p:pic>
        <p:nvPicPr>
          <p:cNvPr id="188" name="Google Shape;188;p21"/>
          <p:cNvPicPr preferRelativeResize="0"/>
          <p:nvPr/>
        </p:nvPicPr>
        <p:blipFill>
          <a:blip r:embed="rId3">
            <a:alphaModFix/>
          </a:blip>
          <a:stretch>
            <a:fillRect/>
          </a:stretch>
        </p:blipFill>
        <p:spPr>
          <a:xfrm>
            <a:off x="2300096" y="1502925"/>
            <a:ext cx="5033700" cy="3447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