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4bcd043c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4bcd043c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4bcd043c5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4bcd043c5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4bcd043c5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4bcd043c5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4bcd043c5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4bcd043c5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4bcd043c5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4bcd043c5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4bcd043c5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4bcd043c5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4bcd043c5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4bcd043c5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4bcd043c5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4bcd043c5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4bcd043c5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4bcd043c5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4bcd043c5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4bcd043c5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4bcd043c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4bcd043c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64bcd043c5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4bcd043c5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4bcd043c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4bcd043c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4bcd043c5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4bcd043c5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4bcd043c5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4bcd043c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4bcd043c5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4bcd043c5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64bcd043c5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4bcd043c5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64bcd043c5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64bcd043c5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4bcd043c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4bcd043c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64bcd043c5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64bcd043c5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4bcd043c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4bcd043c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4bcd043c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4bcd043c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4bcd043c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4bcd043c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4bcd043c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4bcd043c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4bcd043c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4bcd043c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4bcd043c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4bcd043c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4bcd043c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4bcd043c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141100" cy="17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Deep Learning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Zifan Wang, Yuhan Qiu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SageMaker - Exploratory data analysis</a:t>
            </a:r>
            <a:endParaRPr/>
          </a:p>
        </p:txBody>
      </p:sp>
      <p:sp>
        <p:nvSpPr>
          <p:cNvPr id="198" name="Google Shape;198;p22"/>
          <p:cNvSpPr txBox="1"/>
          <p:nvPr>
            <p:ph idx="1" type="body"/>
          </p:nvPr>
        </p:nvSpPr>
        <p:spPr>
          <a:xfrm>
            <a:off x="1297500" y="12288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Scatter plots of features (of all possible permutations) and use different colors to represent class 0 (genuine) and 1 (forged)</a:t>
            </a:r>
            <a:endParaRPr/>
          </a:p>
          <a:p>
            <a:pPr indent="0" lvl="0" marL="0" rtl="0" algn="l">
              <a:spcBef>
                <a:spcPts val="1600"/>
              </a:spcBef>
              <a:spcAft>
                <a:spcPts val="1600"/>
              </a:spcAft>
              <a:buNone/>
            </a:pPr>
            <a:r>
              <a:rPr lang="en"/>
              <a:t>Variance  &amp; Entropy </a:t>
            </a:r>
            <a:endParaRPr/>
          </a:p>
        </p:txBody>
      </p:sp>
      <p:pic>
        <p:nvPicPr>
          <p:cNvPr id="199" name="Google Shape;199;p22"/>
          <p:cNvPicPr preferRelativeResize="0"/>
          <p:nvPr/>
        </p:nvPicPr>
        <p:blipFill>
          <a:blip r:embed="rId3">
            <a:alphaModFix/>
          </a:blip>
          <a:stretch>
            <a:fillRect/>
          </a:stretch>
        </p:blipFill>
        <p:spPr>
          <a:xfrm>
            <a:off x="2432875" y="2293075"/>
            <a:ext cx="4768151" cy="2615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606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SageMaker - Machine Learning algorithm</a:t>
            </a:r>
            <a:endParaRPr/>
          </a:p>
        </p:txBody>
      </p:sp>
      <p:sp>
        <p:nvSpPr>
          <p:cNvPr id="205" name="Google Shape;205;p23"/>
          <p:cNvSpPr txBox="1"/>
          <p:nvPr>
            <p:ph idx="1" type="body"/>
          </p:nvPr>
        </p:nvSpPr>
        <p:spPr>
          <a:xfrm>
            <a:off x="1297500" y="122887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Logistic Regression</a:t>
            </a:r>
            <a:endParaRPr/>
          </a:p>
          <a:p>
            <a:pPr indent="0" lvl="0" marL="457200" rtl="0" algn="l">
              <a:spcBef>
                <a:spcPts val="1600"/>
              </a:spcBef>
              <a:spcAft>
                <a:spcPts val="1600"/>
              </a:spcAft>
              <a:buNone/>
            </a:pPr>
            <a:r>
              <a:rPr lang="en"/>
              <a:t>Logistic regression is best suited for binary classification: data sets where y = 0 or 1, where 1 denotes the default class. For example, in predicting whether an event will occur or not, there are only two possibilities: that it occurs (which we denote as 1) or that it does not (0). So if we were predicting whether a patient was sick, we would label sick patients using the value of 1 in our data set.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606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SageMaker - Machine Learning algorithm</a:t>
            </a:r>
            <a:endParaRPr/>
          </a:p>
        </p:txBody>
      </p:sp>
      <p:sp>
        <p:nvSpPr>
          <p:cNvPr id="211" name="Google Shape;211;p24"/>
          <p:cNvSpPr txBox="1"/>
          <p:nvPr>
            <p:ph idx="1" type="body"/>
          </p:nvPr>
        </p:nvSpPr>
        <p:spPr>
          <a:xfrm>
            <a:off x="1297500" y="122887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Support Vector Machines (SVM)</a:t>
            </a:r>
            <a:endParaRPr/>
          </a:p>
          <a:p>
            <a:pPr indent="0" lvl="0" marL="457200" rtl="0" algn="l">
              <a:spcBef>
                <a:spcPts val="1600"/>
              </a:spcBef>
              <a:spcAft>
                <a:spcPts val="1600"/>
              </a:spcAft>
              <a:buNone/>
            </a:pPr>
            <a:r>
              <a:rPr lang="en"/>
              <a:t>A Support Vector Machine (SVM) is a discriminative classifier formally defined by a separating hyperplane. In other words, given labeled training data (supervised learning), the algorithm outputs an optimal hyperplane which categorizes new examples. In two dimensional space this hyperplane is a line dividing a plane in two parts where in each class lay in either side.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297500" y="393750"/>
            <a:ext cx="7606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SageMaker - Machine Learning algorithm</a:t>
            </a:r>
            <a:endParaRPr/>
          </a:p>
        </p:txBody>
      </p:sp>
      <p:sp>
        <p:nvSpPr>
          <p:cNvPr id="217" name="Google Shape;217;p25"/>
          <p:cNvSpPr txBox="1"/>
          <p:nvPr>
            <p:ph idx="1" type="body"/>
          </p:nvPr>
        </p:nvSpPr>
        <p:spPr>
          <a:xfrm>
            <a:off x="1297500" y="122887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Bayesian classifiers</a:t>
            </a:r>
            <a:endParaRPr/>
          </a:p>
          <a:p>
            <a:pPr indent="0" lvl="0" marL="457200" rtl="0" algn="l">
              <a:spcBef>
                <a:spcPts val="1600"/>
              </a:spcBef>
              <a:spcAft>
                <a:spcPts val="0"/>
              </a:spcAft>
              <a:buNone/>
            </a:pPr>
            <a:r>
              <a:rPr lang="en"/>
              <a:t>A Bayesian classifier is based on the idea that the role of a (natural) class is to predict the values of features for members of that class. Examples are grouped in classes because they have common values for the features. Such classes are often called natural kinds. In this section, the target feature corresponds to a discrete class, which is not necessarily binary.</a:t>
            </a:r>
            <a:endParaRPr/>
          </a:p>
          <a:p>
            <a:pPr indent="0" lvl="0" marL="457200" rtl="0" algn="l">
              <a:spcBef>
                <a:spcPts val="1600"/>
              </a:spcBef>
              <a:spcAft>
                <a:spcPts val="0"/>
              </a:spcAft>
              <a:buNone/>
            </a:pPr>
            <a:r>
              <a:rPr lang="en"/>
              <a:t>The idea behind a Bayesian classifier is that, if an agent knows the class, it can predict the values of the other features. If it does not know the class, Bayes' rule can be used to predict the class given (some of) the feature values. In a Bayesian classifier, the learning agent builds a probabilistic model of the features and uses that model to predict the classification of a new example.</a:t>
            </a:r>
            <a:endParaRPr/>
          </a:p>
          <a:p>
            <a:pPr indent="0" lvl="0" marL="4572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7500" y="393750"/>
            <a:ext cx="7606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SageMaker - Machine Learning algorithm</a:t>
            </a:r>
            <a:endParaRPr/>
          </a:p>
        </p:txBody>
      </p:sp>
      <p:sp>
        <p:nvSpPr>
          <p:cNvPr id="223" name="Google Shape;223;p26"/>
          <p:cNvSpPr txBox="1"/>
          <p:nvPr>
            <p:ph idx="1" type="body"/>
          </p:nvPr>
        </p:nvSpPr>
        <p:spPr>
          <a:xfrm>
            <a:off x="1297500" y="12288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decide to choose SVM as the algorithm to use in this problem. There are four advantages of using SVM:</a:t>
            </a:r>
            <a:endParaRPr/>
          </a:p>
          <a:p>
            <a:pPr indent="0" lvl="0" marL="0" rtl="0" algn="l">
              <a:spcBef>
                <a:spcPts val="1600"/>
              </a:spcBef>
              <a:spcAft>
                <a:spcPts val="0"/>
              </a:spcAft>
              <a:buNone/>
            </a:pPr>
            <a:r>
              <a:rPr lang="en"/>
              <a:t>    1.  Effective in high dimensional spaces. (We have a 4 dimensional data)</a:t>
            </a:r>
            <a:endParaRPr/>
          </a:p>
          <a:p>
            <a:pPr indent="0" lvl="0" marL="0" rtl="0" algn="l">
              <a:spcBef>
                <a:spcPts val="1600"/>
              </a:spcBef>
              <a:spcAft>
                <a:spcPts val="0"/>
              </a:spcAft>
              <a:buNone/>
            </a:pPr>
            <a:r>
              <a:rPr lang="en"/>
              <a:t>    2. Still effective in cases where number of dimensions is greater than the number of samples</a:t>
            </a:r>
            <a:endParaRPr/>
          </a:p>
          <a:p>
            <a:pPr indent="0" lvl="0" marL="0" rtl="0" algn="l">
              <a:spcBef>
                <a:spcPts val="1600"/>
              </a:spcBef>
              <a:spcAft>
                <a:spcPts val="0"/>
              </a:spcAft>
              <a:buNone/>
            </a:pPr>
            <a:r>
              <a:rPr lang="en"/>
              <a:t>    3. Uses a subset of training points in the decision function (called support vectors), so it is also memory efficient.</a:t>
            </a:r>
            <a:endParaRPr/>
          </a:p>
          <a:p>
            <a:pPr indent="0" lvl="0" marL="0" rtl="0" algn="l">
              <a:spcBef>
                <a:spcPts val="1600"/>
              </a:spcBef>
              <a:spcAft>
                <a:spcPts val="0"/>
              </a:spcAft>
              <a:buNone/>
            </a:pPr>
            <a:r>
              <a:rPr lang="en"/>
              <a:t>    4. Versatile: different Kernel functions can be specified for the decision function. Common kernels are provided, but it is also possible to specify custom kernels.</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SageMaker - Build Machine Learning Model</a:t>
            </a:r>
            <a:endParaRPr/>
          </a:p>
          <a:p>
            <a:pPr indent="0" lvl="0" marL="0" rtl="0" algn="l">
              <a:spcBef>
                <a:spcPts val="0"/>
              </a:spcBef>
              <a:spcAft>
                <a:spcPts val="0"/>
              </a:spcAft>
              <a:buNone/>
            </a:pPr>
            <a:r>
              <a:t/>
            </a:r>
            <a:endParaRPr/>
          </a:p>
        </p:txBody>
      </p:sp>
      <p:sp>
        <p:nvSpPr>
          <p:cNvPr id="229" name="Google Shape;229;p27"/>
          <p:cNvSpPr txBox="1"/>
          <p:nvPr>
            <p:ph idx="1" type="body"/>
          </p:nvPr>
        </p:nvSpPr>
        <p:spPr>
          <a:xfrm>
            <a:off x="1297500" y="2174325"/>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ctr">
              <a:lnSpc>
                <a:spcPct val="100000"/>
              </a:lnSpc>
              <a:spcBef>
                <a:spcPts val="1600"/>
              </a:spcBef>
              <a:spcAft>
                <a:spcPts val="0"/>
              </a:spcAft>
              <a:buNone/>
            </a:pPr>
            <a:r>
              <a:rPr lang="en" sz="1400"/>
              <a:t>Figure: SVM</a:t>
            </a:r>
            <a:endParaRPr/>
          </a:p>
          <a:p>
            <a:pPr indent="0" lvl="0" marL="0" rtl="0" algn="l">
              <a:spcBef>
                <a:spcPts val="0"/>
              </a:spcBef>
              <a:spcAft>
                <a:spcPts val="1600"/>
              </a:spcAft>
              <a:buNone/>
            </a:pPr>
            <a:r>
              <a:t/>
            </a:r>
            <a:endParaRPr/>
          </a:p>
        </p:txBody>
      </p:sp>
      <p:sp>
        <p:nvSpPr>
          <p:cNvPr id="230" name="Google Shape;230;p27"/>
          <p:cNvSpPr txBox="1"/>
          <p:nvPr>
            <p:ph idx="2" type="body"/>
          </p:nvPr>
        </p:nvSpPr>
        <p:spPr>
          <a:xfrm>
            <a:off x="4910921" y="2174325"/>
            <a:ext cx="3403200" cy="2911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sz="1400"/>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ctr">
              <a:lnSpc>
                <a:spcPct val="100000"/>
              </a:lnSpc>
              <a:spcBef>
                <a:spcPts val="1600"/>
              </a:spcBef>
              <a:spcAft>
                <a:spcPts val="0"/>
              </a:spcAft>
              <a:buNone/>
            </a:pPr>
            <a:r>
              <a:rPr lang="en" sz="1400"/>
              <a:t>Figure: LR</a:t>
            </a:r>
            <a:endParaRPr/>
          </a:p>
        </p:txBody>
      </p:sp>
      <p:pic>
        <p:nvPicPr>
          <p:cNvPr id="231" name="Google Shape;231;p27"/>
          <p:cNvPicPr preferRelativeResize="0"/>
          <p:nvPr/>
        </p:nvPicPr>
        <p:blipFill>
          <a:blip r:embed="rId3">
            <a:alphaModFix/>
          </a:blip>
          <a:stretch>
            <a:fillRect/>
          </a:stretch>
        </p:blipFill>
        <p:spPr>
          <a:xfrm>
            <a:off x="1297500" y="2603486"/>
            <a:ext cx="3403200" cy="1687989"/>
          </a:xfrm>
          <a:prstGeom prst="rect">
            <a:avLst/>
          </a:prstGeom>
          <a:noFill/>
          <a:ln>
            <a:noFill/>
          </a:ln>
        </p:spPr>
      </p:pic>
      <p:pic>
        <p:nvPicPr>
          <p:cNvPr id="232" name="Google Shape;232;p27"/>
          <p:cNvPicPr preferRelativeResize="0"/>
          <p:nvPr/>
        </p:nvPicPr>
        <p:blipFill>
          <a:blip r:embed="rId4">
            <a:alphaModFix/>
          </a:blip>
          <a:stretch>
            <a:fillRect/>
          </a:stretch>
        </p:blipFill>
        <p:spPr>
          <a:xfrm>
            <a:off x="4933225" y="2603475"/>
            <a:ext cx="3358625" cy="1515400"/>
          </a:xfrm>
          <a:prstGeom prst="rect">
            <a:avLst/>
          </a:prstGeom>
          <a:noFill/>
          <a:ln>
            <a:noFill/>
          </a:ln>
        </p:spPr>
      </p:pic>
      <p:sp>
        <p:nvSpPr>
          <p:cNvPr id="233" name="Google Shape;233;p27"/>
          <p:cNvSpPr txBox="1"/>
          <p:nvPr/>
        </p:nvSpPr>
        <p:spPr>
          <a:xfrm>
            <a:off x="1270000" y="1309250"/>
            <a:ext cx="7038900" cy="994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lt1"/>
              </a:buClr>
              <a:buSzPts val="1300"/>
              <a:buFont typeface="Lato"/>
              <a:buAutoNum type="arabicPeriod"/>
            </a:pPr>
            <a:r>
              <a:rPr lang="en" sz="1300">
                <a:solidFill>
                  <a:schemeClr val="lt1"/>
                </a:solidFill>
                <a:latin typeface="Lato"/>
                <a:ea typeface="Lato"/>
                <a:cs typeface="Lato"/>
                <a:sym typeface="Lato"/>
              </a:rPr>
              <a:t>Training and testing data generation</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AutoNum type="arabicPeriod"/>
            </a:pPr>
            <a:r>
              <a:rPr lang="en" sz="1300">
                <a:solidFill>
                  <a:schemeClr val="lt1"/>
                </a:solidFill>
                <a:latin typeface="Lato"/>
                <a:ea typeface="Lato"/>
                <a:cs typeface="Lato"/>
                <a:sym typeface="Lato"/>
              </a:rPr>
              <a:t>Build machine learning model by sklearn library</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SageMaker - Result</a:t>
            </a:r>
            <a:endParaRPr/>
          </a:p>
        </p:txBody>
      </p:sp>
      <p:sp>
        <p:nvSpPr>
          <p:cNvPr id="239" name="Google Shape;239;p28"/>
          <p:cNvSpPr txBox="1"/>
          <p:nvPr>
            <p:ph idx="1" type="body"/>
          </p:nvPr>
        </p:nvSpPr>
        <p:spPr>
          <a:xfrm>
            <a:off x="1297500" y="1645175"/>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ctr">
              <a:lnSpc>
                <a:spcPct val="100000"/>
              </a:lnSpc>
              <a:spcBef>
                <a:spcPts val="1600"/>
              </a:spcBef>
              <a:spcAft>
                <a:spcPts val="0"/>
              </a:spcAft>
              <a:buNone/>
            </a:pPr>
            <a:r>
              <a:rPr lang="en" sz="1400"/>
              <a:t>Figure: SVM Results</a:t>
            </a:r>
            <a:endParaRPr/>
          </a:p>
          <a:p>
            <a:pPr indent="0" lvl="0" marL="0" rtl="0" algn="l">
              <a:spcBef>
                <a:spcPts val="0"/>
              </a:spcBef>
              <a:spcAft>
                <a:spcPts val="1600"/>
              </a:spcAft>
              <a:buNone/>
            </a:pPr>
            <a:r>
              <a:t/>
            </a:r>
            <a:endParaRPr/>
          </a:p>
        </p:txBody>
      </p:sp>
      <p:sp>
        <p:nvSpPr>
          <p:cNvPr id="240" name="Google Shape;240;p28"/>
          <p:cNvSpPr txBox="1"/>
          <p:nvPr>
            <p:ph idx="2" type="body"/>
          </p:nvPr>
        </p:nvSpPr>
        <p:spPr>
          <a:xfrm>
            <a:off x="4910934" y="1497000"/>
            <a:ext cx="3403200" cy="2911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sz="1400"/>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ctr">
              <a:lnSpc>
                <a:spcPct val="100000"/>
              </a:lnSpc>
              <a:spcBef>
                <a:spcPts val="1600"/>
              </a:spcBef>
              <a:spcAft>
                <a:spcPts val="0"/>
              </a:spcAft>
              <a:buNone/>
            </a:pPr>
            <a:r>
              <a:rPr lang="en" sz="1400"/>
              <a:t>Figure: LR Results</a:t>
            </a:r>
            <a:endParaRPr/>
          </a:p>
        </p:txBody>
      </p:sp>
      <p:pic>
        <p:nvPicPr>
          <p:cNvPr id="241" name="Google Shape;241;p28"/>
          <p:cNvPicPr preferRelativeResize="0"/>
          <p:nvPr/>
        </p:nvPicPr>
        <p:blipFill>
          <a:blip r:embed="rId3">
            <a:alphaModFix/>
          </a:blip>
          <a:stretch>
            <a:fillRect/>
          </a:stretch>
        </p:blipFill>
        <p:spPr>
          <a:xfrm>
            <a:off x="1351963" y="2093547"/>
            <a:ext cx="3294275" cy="1129475"/>
          </a:xfrm>
          <a:prstGeom prst="rect">
            <a:avLst/>
          </a:prstGeom>
          <a:noFill/>
          <a:ln>
            <a:noFill/>
          </a:ln>
        </p:spPr>
      </p:pic>
      <p:pic>
        <p:nvPicPr>
          <p:cNvPr id="242" name="Google Shape;242;p28"/>
          <p:cNvPicPr preferRelativeResize="0"/>
          <p:nvPr/>
        </p:nvPicPr>
        <p:blipFill>
          <a:blip r:embed="rId4">
            <a:alphaModFix/>
          </a:blip>
          <a:stretch>
            <a:fillRect/>
          </a:stretch>
        </p:blipFill>
        <p:spPr>
          <a:xfrm>
            <a:off x="4925288" y="2093556"/>
            <a:ext cx="3374481" cy="1129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AMI - Set up EC2</a:t>
            </a:r>
            <a:endParaRPr/>
          </a:p>
        </p:txBody>
      </p:sp>
      <p:sp>
        <p:nvSpPr>
          <p:cNvPr id="248" name="Google Shape;248;p29"/>
          <p:cNvSpPr txBox="1"/>
          <p:nvPr>
            <p:ph idx="2" type="body"/>
          </p:nvPr>
        </p:nvSpPr>
        <p:spPr>
          <a:xfrm>
            <a:off x="1368766" y="1307850"/>
            <a:ext cx="6945300" cy="31002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sz="1400"/>
              <a:t>Open EC2 Console</a:t>
            </a:r>
            <a:endParaRPr sz="1400"/>
          </a:p>
          <a:p>
            <a:pPr indent="0" lvl="0" marL="45720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pic>
        <p:nvPicPr>
          <p:cNvPr id="249" name="Google Shape;249;p29"/>
          <p:cNvPicPr preferRelativeResize="0"/>
          <p:nvPr/>
        </p:nvPicPr>
        <p:blipFill>
          <a:blip r:embed="rId3">
            <a:alphaModFix/>
          </a:blip>
          <a:stretch>
            <a:fillRect/>
          </a:stretch>
        </p:blipFill>
        <p:spPr>
          <a:xfrm>
            <a:off x="3141100" y="1756850"/>
            <a:ext cx="3044996" cy="2651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AMI - Set up EC2</a:t>
            </a:r>
            <a:endParaRPr/>
          </a:p>
        </p:txBody>
      </p:sp>
      <p:sp>
        <p:nvSpPr>
          <p:cNvPr id="255" name="Google Shape;255;p30"/>
          <p:cNvSpPr txBox="1"/>
          <p:nvPr>
            <p:ph idx="2" type="body"/>
          </p:nvPr>
        </p:nvSpPr>
        <p:spPr>
          <a:xfrm>
            <a:off x="1368766" y="1307850"/>
            <a:ext cx="6945300" cy="3100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Configure instance</a:t>
            </a:r>
            <a:endParaRPr sz="1400"/>
          </a:p>
          <a:p>
            <a:pPr indent="-317500" lvl="1" marL="914400" rtl="0" algn="l">
              <a:lnSpc>
                <a:spcPct val="100000"/>
              </a:lnSpc>
              <a:spcBef>
                <a:spcPts val="0"/>
              </a:spcBef>
              <a:spcAft>
                <a:spcPts val="0"/>
              </a:spcAft>
              <a:buSzPts val="1400"/>
              <a:buChar char="○"/>
            </a:pPr>
            <a:r>
              <a:rPr lang="en" sz="1400"/>
              <a:t>Choose the Launch Instance</a:t>
            </a:r>
            <a:endParaRPr sz="1400"/>
          </a:p>
          <a:p>
            <a:pPr indent="0" lvl="0" marL="45720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pic>
        <p:nvPicPr>
          <p:cNvPr id="256" name="Google Shape;256;p30"/>
          <p:cNvPicPr preferRelativeResize="0"/>
          <p:nvPr/>
        </p:nvPicPr>
        <p:blipFill>
          <a:blip r:embed="rId3">
            <a:alphaModFix/>
          </a:blip>
          <a:stretch>
            <a:fillRect/>
          </a:stretch>
        </p:blipFill>
        <p:spPr>
          <a:xfrm>
            <a:off x="2819700" y="2048833"/>
            <a:ext cx="3994500" cy="2359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AMI - Set up EC2</a:t>
            </a:r>
            <a:endParaRPr/>
          </a:p>
        </p:txBody>
      </p:sp>
      <p:sp>
        <p:nvSpPr>
          <p:cNvPr id="262" name="Google Shape;262;p31"/>
          <p:cNvSpPr txBox="1"/>
          <p:nvPr>
            <p:ph idx="2" type="body"/>
          </p:nvPr>
        </p:nvSpPr>
        <p:spPr>
          <a:xfrm>
            <a:off x="1368766" y="1307850"/>
            <a:ext cx="6945300" cy="3100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Configure instance</a:t>
            </a:r>
            <a:endParaRPr sz="1400"/>
          </a:p>
          <a:p>
            <a:pPr indent="-317500" lvl="1" marL="914400" rtl="0" algn="l">
              <a:lnSpc>
                <a:spcPct val="100000"/>
              </a:lnSpc>
              <a:spcBef>
                <a:spcPts val="0"/>
              </a:spcBef>
              <a:spcAft>
                <a:spcPts val="0"/>
              </a:spcAft>
              <a:buSzPts val="1400"/>
              <a:buChar char="○"/>
            </a:pPr>
            <a:r>
              <a:rPr lang="en" sz="1400"/>
              <a:t>Select AWS Deep </a:t>
            </a:r>
            <a:endParaRPr sz="1400"/>
          </a:p>
          <a:p>
            <a:pPr indent="0" lvl="0" marL="45720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pic>
        <p:nvPicPr>
          <p:cNvPr id="263" name="Google Shape;263;p31"/>
          <p:cNvPicPr preferRelativeResize="0"/>
          <p:nvPr/>
        </p:nvPicPr>
        <p:blipFill>
          <a:blip r:embed="rId3">
            <a:alphaModFix/>
          </a:blip>
          <a:stretch>
            <a:fillRect/>
          </a:stretch>
        </p:blipFill>
        <p:spPr>
          <a:xfrm>
            <a:off x="1083025" y="2630273"/>
            <a:ext cx="6977951" cy="710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301750" y="409075"/>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Outline</a:t>
            </a:r>
            <a:endParaRPr/>
          </a:p>
        </p:txBody>
      </p:sp>
      <p:sp>
        <p:nvSpPr>
          <p:cNvPr id="141" name="Google Shape;141;p14"/>
          <p:cNvSpPr txBox="1"/>
          <p:nvPr/>
        </p:nvSpPr>
        <p:spPr>
          <a:xfrm>
            <a:off x="465675" y="1411100"/>
            <a:ext cx="4106400" cy="3520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AWS SageMaker</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AutoNum type="alphaLcPeriod"/>
            </a:pPr>
            <a:r>
              <a:rPr lang="en">
                <a:solidFill>
                  <a:schemeClr val="lt1"/>
                </a:solidFill>
                <a:latin typeface="Lato"/>
                <a:ea typeface="Lato"/>
                <a:cs typeface="Lato"/>
                <a:sym typeface="Lato"/>
              </a:rPr>
              <a:t>Set up SageMaker</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AutoNum type="alphaLcPeriod"/>
            </a:pPr>
            <a:r>
              <a:rPr lang="en">
                <a:solidFill>
                  <a:schemeClr val="lt1"/>
                </a:solidFill>
                <a:latin typeface="Lato"/>
                <a:ea typeface="Lato"/>
                <a:cs typeface="Lato"/>
                <a:sym typeface="Lato"/>
              </a:rPr>
              <a:t>Exploratory data analysis</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AutoNum type="alphaLcPeriod"/>
            </a:pPr>
            <a:r>
              <a:rPr lang="en">
                <a:solidFill>
                  <a:schemeClr val="lt1"/>
                </a:solidFill>
                <a:latin typeface="Lato"/>
                <a:ea typeface="Lato"/>
                <a:cs typeface="Lato"/>
                <a:sym typeface="Lato"/>
              </a:rPr>
              <a:t>Selection of a suitable machine learning algorithm </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AutoNum type="alphaLcPeriod"/>
            </a:pPr>
            <a:r>
              <a:rPr lang="en">
                <a:solidFill>
                  <a:schemeClr val="lt1"/>
                </a:solidFill>
                <a:latin typeface="Lato"/>
                <a:ea typeface="Lato"/>
                <a:cs typeface="Lato"/>
                <a:sym typeface="Lato"/>
              </a:rPr>
              <a:t>Build machine learning model</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AutoNum type="alphaLcPeriod"/>
            </a:pPr>
            <a:r>
              <a:rPr lang="en">
                <a:solidFill>
                  <a:schemeClr val="lt1"/>
                </a:solidFill>
                <a:latin typeface="Lato"/>
                <a:ea typeface="Lato"/>
                <a:cs typeface="Lato"/>
                <a:sym typeface="Lato"/>
              </a:rPr>
              <a:t>Results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 Deep Learning AMI</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AutoNum type="alphaLcPeriod"/>
            </a:pPr>
            <a:r>
              <a:rPr lang="en">
                <a:solidFill>
                  <a:schemeClr val="lt1"/>
                </a:solidFill>
                <a:latin typeface="Lato"/>
                <a:ea typeface="Lato"/>
                <a:cs typeface="Lato"/>
                <a:sym typeface="Lato"/>
              </a:rPr>
              <a:t>Set up EC2</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AutoNum type="alphaLcPeriod"/>
            </a:pPr>
            <a:r>
              <a:rPr lang="en">
                <a:solidFill>
                  <a:schemeClr val="lt1"/>
                </a:solidFill>
                <a:latin typeface="Lato"/>
                <a:ea typeface="Lato"/>
                <a:cs typeface="Lato"/>
                <a:sym typeface="Lato"/>
              </a:rPr>
              <a:t>Build deep learning model</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AutoNum type="alphaLcPeriod"/>
            </a:pPr>
            <a:r>
              <a:rPr lang="en">
                <a:solidFill>
                  <a:schemeClr val="lt1"/>
                </a:solidFill>
                <a:latin typeface="Lato"/>
                <a:ea typeface="Lato"/>
                <a:cs typeface="Lato"/>
                <a:sym typeface="Lato"/>
              </a:rPr>
              <a:t>Results</a:t>
            </a:r>
            <a:endParaRPr>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AMI - Set up EC2</a:t>
            </a:r>
            <a:endParaRPr/>
          </a:p>
        </p:txBody>
      </p:sp>
      <p:sp>
        <p:nvSpPr>
          <p:cNvPr id="269" name="Google Shape;269;p32"/>
          <p:cNvSpPr txBox="1"/>
          <p:nvPr>
            <p:ph idx="2" type="body"/>
          </p:nvPr>
        </p:nvSpPr>
        <p:spPr>
          <a:xfrm>
            <a:off x="1368766" y="1307850"/>
            <a:ext cx="6945300" cy="3100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Configure instance</a:t>
            </a:r>
            <a:endParaRPr sz="1400"/>
          </a:p>
          <a:p>
            <a:pPr indent="-317500" lvl="1" marL="914400" rtl="0" algn="l">
              <a:lnSpc>
                <a:spcPct val="100000"/>
              </a:lnSpc>
              <a:spcBef>
                <a:spcPts val="0"/>
              </a:spcBef>
              <a:spcAft>
                <a:spcPts val="0"/>
              </a:spcAft>
              <a:buSzPts val="1400"/>
              <a:buChar char="○"/>
            </a:pPr>
            <a:r>
              <a:rPr lang="en" sz="1400"/>
              <a:t>Choose an Instance Type and click </a:t>
            </a:r>
            <a:r>
              <a:rPr i="1" lang="en" sz="1400"/>
              <a:t>Review and Launch</a:t>
            </a:r>
            <a:endParaRPr i="1" sz="1400"/>
          </a:p>
          <a:p>
            <a:pPr indent="0" lvl="0" marL="45720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pic>
        <p:nvPicPr>
          <p:cNvPr id="270" name="Google Shape;270;p32"/>
          <p:cNvPicPr preferRelativeResize="0"/>
          <p:nvPr/>
        </p:nvPicPr>
        <p:blipFill>
          <a:blip r:embed="rId3">
            <a:alphaModFix/>
          </a:blip>
          <a:stretch>
            <a:fillRect/>
          </a:stretch>
        </p:blipFill>
        <p:spPr>
          <a:xfrm>
            <a:off x="1742800" y="1903197"/>
            <a:ext cx="6197250" cy="2578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AMI - Set up EC2</a:t>
            </a:r>
            <a:endParaRPr/>
          </a:p>
        </p:txBody>
      </p:sp>
      <p:sp>
        <p:nvSpPr>
          <p:cNvPr id="276" name="Google Shape;276;p33"/>
          <p:cNvSpPr txBox="1"/>
          <p:nvPr>
            <p:ph idx="2" type="body"/>
          </p:nvPr>
        </p:nvSpPr>
        <p:spPr>
          <a:xfrm>
            <a:off x="1368766" y="1307850"/>
            <a:ext cx="6945300" cy="3100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Configure instance</a:t>
            </a:r>
            <a:endParaRPr sz="1400"/>
          </a:p>
          <a:p>
            <a:pPr indent="-317500" lvl="1" marL="914400" rtl="0" algn="l">
              <a:lnSpc>
                <a:spcPct val="100000"/>
              </a:lnSpc>
              <a:spcBef>
                <a:spcPts val="0"/>
              </a:spcBef>
              <a:spcAft>
                <a:spcPts val="0"/>
              </a:spcAft>
              <a:buSzPts val="1400"/>
              <a:buChar char="○"/>
            </a:pPr>
            <a:r>
              <a:rPr lang="en" sz="1400"/>
              <a:t>Review Instance Launch and Choose Launch</a:t>
            </a:r>
            <a:endParaRPr i="1" sz="1400"/>
          </a:p>
          <a:p>
            <a:pPr indent="0" lvl="0" marL="45720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pic>
        <p:nvPicPr>
          <p:cNvPr id="277" name="Google Shape;277;p33"/>
          <p:cNvPicPr preferRelativeResize="0"/>
          <p:nvPr/>
        </p:nvPicPr>
        <p:blipFill>
          <a:blip r:embed="rId3">
            <a:alphaModFix/>
          </a:blip>
          <a:stretch>
            <a:fillRect/>
          </a:stretch>
        </p:blipFill>
        <p:spPr>
          <a:xfrm>
            <a:off x="1511425" y="1874725"/>
            <a:ext cx="6611051" cy="3152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AMI - Set up EC2</a:t>
            </a:r>
            <a:endParaRPr/>
          </a:p>
        </p:txBody>
      </p:sp>
      <p:sp>
        <p:nvSpPr>
          <p:cNvPr id="283" name="Google Shape;283;p34"/>
          <p:cNvSpPr txBox="1"/>
          <p:nvPr>
            <p:ph idx="2" type="body"/>
          </p:nvPr>
        </p:nvSpPr>
        <p:spPr>
          <a:xfrm>
            <a:off x="1368766" y="1307850"/>
            <a:ext cx="6945300" cy="3100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Configure instance</a:t>
            </a:r>
            <a:endParaRPr sz="1400"/>
          </a:p>
          <a:p>
            <a:pPr indent="-317500" lvl="1" marL="914400" rtl="0" algn="l">
              <a:lnSpc>
                <a:spcPct val="100000"/>
              </a:lnSpc>
              <a:spcBef>
                <a:spcPts val="0"/>
              </a:spcBef>
              <a:spcAft>
                <a:spcPts val="0"/>
              </a:spcAft>
              <a:buSzPts val="1400"/>
              <a:buChar char="○"/>
            </a:pPr>
            <a:r>
              <a:rPr lang="en" sz="1400"/>
              <a:t>Select key pair</a:t>
            </a:r>
            <a:endParaRPr i="1" sz="1400"/>
          </a:p>
          <a:p>
            <a:pPr indent="0" lvl="0" marL="45720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pic>
        <p:nvPicPr>
          <p:cNvPr id="284" name="Google Shape;284;p34"/>
          <p:cNvPicPr preferRelativeResize="0"/>
          <p:nvPr/>
        </p:nvPicPr>
        <p:blipFill>
          <a:blip r:embed="rId3">
            <a:alphaModFix/>
          </a:blip>
          <a:stretch>
            <a:fillRect/>
          </a:stretch>
        </p:blipFill>
        <p:spPr>
          <a:xfrm>
            <a:off x="2474450" y="1843625"/>
            <a:ext cx="4195100" cy="3100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AMI - Set up EC2</a:t>
            </a:r>
            <a:endParaRPr/>
          </a:p>
        </p:txBody>
      </p:sp>
      <p:sp>
        <p:nvSpPr>
          <p:cNvPr id="290" name="Google Shape;290;p35"/>
          <p:cNvSpPr txBox="1"/>
          <p:nvPr>
            <p:ph idx="2" type="body"/>
          </p:nvPr>
        </p:nvSpPr>
        <p:spPr>
          <a:xfrm>
            <a:off x="1368766" y="1307850"/>
            <a:ext cx="6945300" cy="3100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Connect to EC2</a:t>
            </a:r>
            <a:endParaRPr sz="1400"/>
          </a:p>
          <a:p>
            <a:pPr indent="0" lvl="0" marL="0" rtl="0" algn="l">
              <a:lnSpc>
                <a:spcPct val="100000"/>
              </a:lnSpc>
              <a:spcBef>
                <a:spcPts val="0"/>
              </a:spcBef>
              <a:spcAft>
                <a:spcPts val="0"/>
              </a:spcAft>
              <a:buNone/>
            </a:pPr>
            <a:r>
              <a:t/>
            </a:r>
            <a:endParaRPr i="1" sz="1400"/>
          </a:p>
          <a:p>
            <a:pPr indent="0" lvl="0" marL="45720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pic>
        <p:nvPicPr>
          <p:cNvPr id="291" name="Google Shape;291;p35"/>
          <p:cNvPicPr preferRelativeResize="0"/>
          <p:nvPr/>
        </p:nvPicPr>
        <p:blipFill>
          <a:blip r:embed="rId3">
            <a:alphaModFix/>
          </a:blip>
          <a:stretch>
            <a:fillRect/>
          </a:stretch>
        </p:blipFill>
        <p:spPr>
          <a:xfrm>
            <a:off x="1238325" y="1989100"/>
            <a:ext cx="7206201" cy="1329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AMI - Set up EC2</a:t>
            </a:r>
            <a:endParaRPr/>
          </a:p>
        </p:txBody>
      </p:sp>
      <p:sp>
        <p:nvSpPr>
          <p:cNvPr id="297" name="Google Shape;297;p36"/>
          <p:cNvSpPr txBox="1"/>
          <p:nvPr>
            <p:ph idx="2" type="body"/>
          </p:nvPr>
        </p:nvSpPr>
        <p:spPr>
          <a:xfrm>
            <a:off x="1368766" y="1307850"/>
            <a:ext cx="6945300" cy="3100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Activate TensorFlow(+keras2) with Python3 source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After source: we will in the tensorflow_p36 environment</a:t>
            </a:r>
            <a:endParaRPr sz="1400"/>
          </a:p>
          <a:p>
            <a:pPr indent="0" lvl="0" marL="45720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pic>
        <p:nvPicPr>
          <p:cNvPr id="298" name="Google Shape;298;p36"/>
          <p:cNvPicPr preferRelativeResize="0"/>
          <p:nvPr/>
        </p:nvPicPr>
        <p:blipFill>
          <a:blip r:embed="rId3">
            <a:alphaModFix/>
          </a:blip>
          <a:stretch>
            <a:fillRect/>
          </a:stretch>
        </p:blipFill>
        <p:spPr>
          <a:xfrm>
            <a:off x="2916700" y="2055725"/>
            <a:ext cx="3800475" cy="381000"/>
          </a:xfrm>
          <a:prstGeom prst="rect">
            <a:avLst/>
          </a:prstGeom>
          <a:noFill/>
          <a:ln>
            <a:noFill/>
          </a:ln>
        </p:spPr>
      </p:pic>
      <p:pic>
        <p:nvPicPr>
          <p:cNvPr id="299" name="Google Shape;299;p36"/>
          <p:cNvPicPr preferRelativeResize="0"/>
          <p:nvPr/>
        </p:nvPicPr>
        <p:blipFill>
          <a:blip r:embed="rId4">
            <a:alphaModFix/>
          </a:blip>
          <a:stretch>
            <a:fillRect/>
          </a:stretch>
        </p:blipFill>
        <p:spPr>
          <a:xfrm>
            <a:off x="3151025" y="3452725"/>
            <a:ext cx="3267075" cy="18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AMI - Build deep learning model</a:t>
            </a:r>
            <a:endParaRPr/>
          </a:p>
        </p:txBody>
      </p:sp>
      <p:sp>
        <p:nvSpPr>
          <p:cNvPr id="305" name="Google Shape;305;p37"/>
          <p:cNvSpPr txBox="1"/>
          <p:nvPr>
            <p:ph idx="2" type="body"/>
          </p:nvPr>
        </p:nvSpPr>
        <p:spPr>
          <a:xfrm>
            <a:off x="1368766" y="1307850"/>
            <a:ext cx="6945300" cy="3100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Create python file </a:t>
            </a:r>
            <a:endParaRPr sz="1400"/>
          </a:p>
          <a:p>
            <a:pPr indent="-317500" lvl="1" marL="914400" rtl="0" algn="l">
              <a:lnSpc>
                <a:spcPct val="100000"/>
              </a:lnSpc>
              <a:spcBef>
                <a:spcPts val="0"/>
              </a:spcBef>
              <a:spcAft>
                <a:spcPts val="0"/>
              </a:spcAft>
              <a:buSzPts val="1400"/>
              <a:buChar char="○"/>
            </a:pPr>
            <a:r>
              <a:rPr lang="en" sz="1400"/>
              <a:t>Create python file: touch fileName.py</a:t>
            </a:r>
            <a:endParaRPr sz="1400"/>
          </a:p>
          <a:p>
            <a:pPr indent="-317500" lvl="1" marL="914400" rtl="0" algn="l">
              <a:lnSpc>
                <a:spcPct val="100000"/>
              </a:lnSpc>
              <a:spcBef>
                <a:spcPts val="0"/>
              </a:spcBef>
              <a:spcAft>
                <a:spcPts val="0"/>
              </a:spcAft>
              <a:buSzPts val="1400"/>
              <a:buChar char="○"/>
            </a:pPr>
            <a:r>
              <a:rPr lang="en" sz="1400"/>
              <a:t>Edit python file: vim fileName.py</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pic>
        <p:nvPicPr>
          <p:cNvPr id="306" name="Google Shape;306;p37"/>
          <p:cNvPicPr preferRelativeResize="0"/>
          <p:nvPr/>
        </p:nvPicPr>
        <p:blipFill>
          <a:blip r:embed="rId3">
            <a:alphaModFix/>
          </a:blip>
          <a:stretch>
            <a:fillRect/>
          </a:stretch>
        </p:blipFill>
        <p:spPr>
          <a:xfrm>
            <a:off x="2783363" y="2400300"/>
            <a:ext cx="4067175" cy="342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AMI - </a:t>
            </a:r>
            <a:r>
              <a:rPr lang="en"/>
              <a:t>Build deep learning model</a:t>
            </a:r>
            <a:endParaRPr/>
          </a:p>
        </p:txBody>
      </p:sp>
      <p:sp>
        <p:nvSpPr>
          <p:cNvPr id="312" name="Google Shape;312;p38"/>
          <p:cNvSpPr txBox="1"/>
          <p:nvPr>
            <p:ph idx="2" type="body"/>
          </p:nvPr>
        </p:nvSpPr>
        <p:spPr>
          <a:xfrm>
            <a:off x="1368766" y="1307850"/>
            <a:ext cx="6945300" cy="3100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Create python file </a:t>
            </a:r>
            <a:endParaRPr sz="1400"/>
          </a:p>
          <a:p>
            <a:pPr indent="-317500" lvl="1" marL="914400" rtl="0" algn="l">
              <a:lnSpc>
                <a:spcPct val="100000"/>
              </a:lnSpc>
              <a:spcBef>
                <a:spcPts val="0"/>
              </a:spcBef>
              <a:spcAft>
                <a:spcPts val="0"/>
              </a:spcAft>
              <a:buSzPts val="1400"/>
              <a:buChar char="○"/>
            </a:pPr>
            <a:r>
              <a:rPr lang="en" sz="1400"/>
              <a:t>Create python file: touch fileName.py</a:t>
            </a:r>
            <a:endParaRPr sz="1400"/>
          </a:p>
          <a:p>
            <a:pPr indent="-317500" lvl="1" marL="914400" rtl="0" algn="l">
              <a:lnSpc>
                <a:spcPct val="100000"/>
              </a:lnSpc>
              <a:spcBef>
                <a:spcPts val="0"/>
              </a:spcBef>
              <a:spcAft>
                <a:spcPts val="0"/>
              </a:spcAft>
              <a:buSzPts val="1400"/>
              <a:buChar char="○"/>
            </a:pPr>
            <a:r>
              <a:rPr lang="en" sz="1400"/>
              <a:t>Edit python file: vim fileName.py</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Create data file</a:t>
            </a:r>
            <a:endParaRPr sz="1400"/>
          </a:p>
          <a:p>
            <a:pPr indent="-317500" lvl="1" marL="914400" rtl="0" algn="l">
              <a:lnSpc>
                <a:spcPct val="100000"/>
              </a:lnSpc>
              <a:spcBef>
                <a:spcPts val="0"/>
              </a:spcBef>
              <a:spcAft>
                <a:spcPts val="0"/>
              </a:spcAft>
              <a:buSzPts val="1400"/>
              <a:buChar char="○"/>
            </a:pPr>
            <a:r>
              <a:rPr lang="en" sz="1400"/>
              <a:t>Create data file: touch data.txt</a:t>
            </a:r>
            <a:endParaRPr sz="1400"/>
          </a:p>
          <a:p>
            <a:pPr indent="-317500" lvl="1" marL="914400" rtl="0" algn="l">
              <a:lnSpc>
                <a:spcPct val="100000"/>
              </a:lnSpc>
              <a:spcBef>
                <a:spcPts val="0"/>
              </a:spcBef>
              <a:spcAft>
                <a:spcPts val="0"/>
              </a:spcAft>
              <a:buSzPts val="1400"/>
              <a:buChar char="○"/>
            </a:pPr>
            <a:r>
              <a:rPr lang="en" sz="1400"/>
              <a:t>Edit data file: vim data.txt</a:t>
            </a:r>
            <a:endParaRPr sz="1400"/>
          </a:p>
          <a:p>
            <a:pPr indent="0" lvl="0" marL="914400" rtl="0" algn="l">
              <a:lnSpc>
                <a:spcPct val="100000"/>
              </a:lnSpc>
              <a:spcBef>
                <a:spcPts val="0"/>
              </a:spcBef>
              <a:spcAft>
                <a:spcPts val="0"/>
              </a:spcAft>
              <a:buNone/>
            </a:pPr>
            <a:r>
              <a:t/>
            </a:r>
            <a:endParaRPr sz="1400"/>
          </a:p>
          <a:p>
            <a:pPr indent="0" lvl="0" marL="9144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Easier Way:</a:t>
            </a:r>
            <a:endParaRPr sz="1400"/>
          </a:p>
          <a:p>
            <a:pPr indent="-317500" lvl="1" marL="914400" rtl="0" algn="l">
              <a:lnSpc>
                <a:spcPct val="100000"/>
              </a:lnSpc>
              <a:spcBef>
                <a:spcPts val="0"/>
              </a:spcBef>
              <a:spcAft>
                <a:spcPts val="0"/>
              </a:spcAft>
              <a:buSzPts val="1400"/>
              <a:buChar char="○"/>
            </a:pPr>
            <a:r>
              <a:rPr lang="en" sz="1400"/>
              <a:t>scp -i  “AWSKey.pem” file ubuntu@AWS_IP:~/</a:t>
            </a:r>
            <a:endParaRPr sz="1400"/>
          </a:p>
        </p:txBody>
      </p:sp>
      <p:pic>
        <p:nvPicPr>
          <p:cNvPr id="313" name="Google Shape;313;p38"/>
          <p:cNvPicPr preferRelativeResize="0"/>
          <p:nvPr/>
        </p:nvPicPr>
        <p:blipFill>
          <a:blip r:embed="rId3">
            <a:alphaModFix/>
          </a:blip>
          <a:stretch>
            <a:fillRect/>
          </a:stretch>
        </p:blipFill>
        <p:spPr>
          <a:xfrm>
            <a:off x="2807825" y="2287400"/>
            <a:ext cx="4067175" cy="342900"/>
          </a:xfrm>
          <a:prstGeom prst="rect">
            <a:avLst/>
          </a:prstGeom>
          <a:noFill/>
          <a:ln>
            <a:noFill/>
          </a:ln>
        </p:spPr>
      </p:pic>
      <p:pic>
        <p:nvPicPr>
          <p:cNvPr id="314" name="Google Shape;314;p38"/>
          <p:cNvPicPr preferRelativeResize="0"/>
          <p:nvPr/>
        </p:nvPicPr>
        <p:blipFill>
          <a:blip r:embed="rId4">
            <a:alphaModFix/>
          </a:blip>
          <a:stretch>
            <a:fillRect/>
          </a:stretch>
        </p:blipFill>
        <p:spPr>
          <a:xfrm>
            <a:off x="2117275" y="3565600"/>
            <a:ext cx="5448300" cy="304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AMI - </a:t>
            </a:r>
            <a:r>
              <a:rPr lang="en"/>
              <a:t>Build deep learning model</a:t>
            </a:r>
            <a:endParaRPr/>
          </a:p>
        </p:txBody>
      </p:sp>
      <p:sp>
        <p:nvSpPr>
          <p:cNvPr id="320" name="Google Shape;320;p39"/>
          <p:cNvSpPr txBox="1"/>
          <p:nvPr>
            <p:ph idx="2" type="body"/>
          </p:nvPr>
        </p:nvSpPr>
        <p:spPr>
          <a:xfrm>
            <a:off x="1368766" y="1307850"/>
            <a:ext cx="6945300" cy="3100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Generate training and testing data</a:t>
            </a:r>
            <a:endParaRPr sz="1400"/>
          </a:p>
          <a:p>
            <a:pPr indent="-317500" lvl="0" marL="457200" rtl="0" algn="l">
              <a:lnSpc>
                <a:spcPct val="100000"/>
              </a:lnSpc>
              <a:spcBef>
                <a:spcPts val="0"/>
              </a:spcBef>
              <a:spcAft>
                <a:spcPts val="0"/>
              </a:spcAft>
              <a:buSzPts val="1400"/>
              <a:buChar char="●"/>
            </a:pPr>
            <a:r>
              <a:rPr lang="en" sz="1400"/>
              <a:t>Use Keras Library to build classifier</a:t>
            </a:r>
            <a:endParaRPr sz="1400"/>
          </a:p>
          <a:p>
            <a:pPr indent="-317500" lvl="1" marL="914400" rtl="0" algn="l">
              <a:lnSpc>
                <a:spcPct val="100000"/>
              </a:lnSpc>
              <a:spcBef>
                <a:spcPts val="0"/>
              </a:spcBef>
              <a:spcAft>
                <a:spcPts val="0"/>
              </a:spcAft>
              <a:buSzPts val="1400"/>
              <a:buChar char="○"/>
            </a:pPr>
            <a:r>
              <a:rPr lang="en" sz="1400"/>
              <a:t>2 layers neural network</a:t>
            </a:r>
            <a:endParaRPr sz="1400"/>
          </a:p>
          <a:p>
            <a:pPr indent="-317500" lvl="1" marL="914400" rtl="0" algn="l">
              <a:lnSpc>
                <a:spcPct val="100000"/>
              </a:lnSpc>
              <a:spcBef>
                <a:spcPts val="0"/>
              </a:spcBef>
              <a:spcAft>
                <a:spcPts val="0"/>
              </a:spcAft>
              <a:buSzPts val="1400"/>
              <a:buChar char="○"/>
            </a:pPr>
            <a:r>
              <a:rPr lang="en" sz="1400"/>
              <a:t>1st layer activation function is ‘relu’ with 35 units</a:t>
            </a:r>
            <a:endParaRPr sz="1400"/>
          </a:p>
          <a:p>
            <a:pPr indent="-317500" lvl="1" marL="914400" rtl="0" algn="l">
              <a:lnSpc>
                <a:spcPct val="100000"/>
              </a:lnSpc>
              <a:spcBef>
                <a:spcPts val="0"/>
              </a:spcBef>
              <a:spcAft>
                <a:spcPts val="0"/>
              </a:spcAft>
              <a:buSzPts val="1400"/>
              <a:buChar char="○"/>
            </a:pPr>
            <a:r>
              <a:rPr lang="en" sz="1400"/>
              <a:t>Dropout layer with p = 0.5</a:t>
            </a:r>
            <a:endParaRPr sz="1400"/>
          </a:p>
          <a:p>
            <a:pPr indent="-317500" lvl="1" marL="914400" rtl="0" algn="l">
              <a:lnSpc>
                <a:spcPct val="100000"/>
              </a:lnSpc>
              <a:spcBef>
                <a:spcPts val="0"/>
              </a:spcBef>
              <a:spcAft>
                <a:spcPts val="0"/>
              </a:spcAft>
              <a:buSzPts val="1400"/>
              <a:buChar char="○"/>
            </a:pPr>
            <a:r>
              <a:rPr lang="en" sz="1400"/>
              <a:t>2rd layer a</a:t>
            </a:r>
            <a:r>
              <a:rPr lang="en" sz="1400"/>
              <a:t>ctivation function is ‘sigmoid’ with 1 unit</a:t>
            </a:r>
            <a:endParaRPr sz="1400"/>
          </a:p>
          <a:p>
            <a:pPr indent="-317500" lvl="1" marL="914400" rtl="0" algn="l">
              <a:lnSpc>
                <a:spcPct val="100000"/>
              </a:lnSpc>
              <a:spcBef>
                <a:spcPts val="0"/>
              </a:spcBef>
              <a:spcAft>
                <a:spcPts val="0"/>
              </a:spcAft>
              <a:buSzPts val="1400"/>
              <a:buChar char="○"/>
            </a:pPr>
            <a:r>
              <a:rPr lang="en" sz="1400"/>
              <a:t>Choose optimizer to be Adam and loss function to be binary_crossentropy</a:t>
            </a:r>
            <a:endParaRPr sz="1400"/>
          </a:p>
        </p:txBody>
      </p:sp>
      <p:pic>
        <p:nvPicPr>
          <p:cNvPr id="321" name="Google Shape;321;p39"/>
          <p:cNvPicPr preferRelativeResize="0"/>
          <p:nvPr/>
        </p:nvPicPr>
        <p:blipFill>
          <a:blip r:embed="rId3">
            <a:alphaModFix/>
          </a:blip>
          <a:stretch>
            <a:fillRect/>
          </a:stretch>
        </p:blipFill>
        <p:spPr>
          <a:xfrm>
            <a:off x="1974975" y="3104725"/>
            <a:ext cx="5683951" cy="1708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AMI - Results</a:t>
            </a:r>
            <a:endParaRPr/>
          </a:p>
        </p:txBody>
      </p:sp>
      <p:sp>
        <p:nvSpPr>
          <p:cNvPr id="327" name="Google Shape;327;p40"/>
          <p:cNvSpPr txBox="1"/>
          <p:nvPr>
            <p:ph idx="2" type="body"/>
          </p:nvPr>
        </p:nvSpPr>
        <p:spPr>
          <a:xfrm>
            <a:off x="1368766" y="1307850"/>
            <a:ext cx="6945300" cy="310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00"/>
          </a:p>
        </p:txBody>
      </p:sp>
      <p:pic>
        <p:nvPicPr>
          <p:cNvPr id="328" name="Google Shape;328;p40"/>
          <p:cNvPicPr preferRelativeResize="0"/>
          <p:nvPr/>
        </p:nvPicPr>
        <p:blipFill>
          <a:blip r:embed="rId3">
            <a:alphaModFix/>
          </a:blip>
          <a:stretch>
            <a:fillRect/>
          </a:stretch>
        </p:blipFill>
        <p:spPr>
          <a:xfrm>
            <a:off x="2159000" y="1528750"/>
            <a:ext cx="5715000" cy="2085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86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SageMaker - Set up</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Enter the AWS SageMaker console</a:t>
            </a:r>
            <a:endParaRPr/>
          </a:p>
          <a:p>
            <a:pPr indent="-311150" lvl="0" marL="457200" rtl="0" algn="l">
              <a:spcBef>
                <a:spcPts val="0"/>
              </a:spcBef>
              <a:spcAft>
                <a:spcPts val="0"/>
              </a:spcAft>
              <a:buSzPts val="1300"/>
              <a:buAutoNum type="arabicPeriod"/>
            </a:pPr>
            <a:r>
              <a:rPr lang="en"/>
              <a:t>Create an AWS SageMaker notebook instance:</a:t>
            </a:r>
            <a:endParaRPr/>
          </a:p>
          <a:p>
            <a:pPr indent="-298450" lvl="1" marL="914400" rtl="0" algn="l">
              <a:spcBef>
                <a:spcPts val="0"/>
              </a:spcBef>
              <a:spcAft>
                <a:spcPts val="0"/>
              </a:spcAft>
              <a:buSzPts val="1100"/>
              <a:buAutoNum type="alphaLcPeriod"/>
            </a:pPr>
            <a:r>
              <a:rPr lang="en"/>
              <a:t>In the IAM role field, choose Create a new role to have Amazon SageMaker create a role with the required permissions and assign it to the instance</a:t>
            </a:r>
            <a:endParaRPr/>
          </a:p>
          <a:p>
            <a:pPr indent="-298450" lvl="1" marL="914400" rtl="0" algn="l">
              <a:spcBef>
                <a:spcPts val="0"/>
              </a:spcBef>
              <a:spcAft>
                <a:spcPts val="0"/>
              </a:spcAft>
              <a:buSzPts val="1100"/>
              <a:buAutoNum type="alphaLcPeriod"/>
            </a:pPr>
            <a:r>
              <a:rPr lang="en"/>
              <a:t>In the Create an IAM role box, select Any S3 bucket. This allows AWS SageMaker instance to access all S3 buckets. </a:t>
            </a:r>
            <a:endParaRPr/>
          </a:p>
          <a:p>
            <a:pPr indent="-311150" lvl="0" marL="457200" rtl="0" algn="l">
              <a:spcBef>
                <a:spcPts val="0"/>
              </a:spcBef>
              <a:spcAft>
                <a:spcPts val="0"/>
              </a:spcAft>
              <a:buSzPts val="1300"/>
              <a:buAutoNum type="arabicPeriod"/>
            </a:pPr>
            <a:r>
              <a:rPr lang="en"/>
              <a:t>Prepare the data:</a:t>
            </a:r>
            <a:endParaRPr/>
          </a:p>
          <a:p>
            <a:pPr indent="-298450" lvl="1" marL="914400" rtl="0" algn="l">
              <a:spcBef>
                <a:spcPts val="0"/>
              </a:spcBef>
              <a:spcAft>
                <a:spcPts val="0"/>
              </a:spcAft>
              <a:buSzPts val="1100"/>
              <a:buAutoNum type="alphaLcPeriod"/>
            </a:pPr>
            <a:r>
              <a:rPr lang="en"/>
              <a:t>Choose </a:t>
            </a:r>
            <a:r>
              <a:rPr i="1" lang="en"/>
              <a:t>Open Jupyter</a:t>
            </a:r>
            <a:r>
              <a:rPr lang="en"/>
              <a:t> and the choose </a:t>
            </a:r>
            <a:r>
              <a:rPr i="1" lang="en"/>
              <a:t>conda_python3 </a:t>
            </a:r>
            <a:r>
              <a:rPr lang="en"/>
              <a:t>kernel</a:t>
            </a:r>
            <a:endParaRPr/>
          </a:p>
          <a:p>
            <a:pPr indent="-298450" lvl="1" marL="914400" rtl="0" algn="l">
              <a:spcBef>
                <a:spcPts val="0"/>
              </a:spcBef>
              <a:spcAft>
                <a:spcPts val="0"/>
              </a:spcAft>
              <a:buSzPts val="1100"/>
              <a:buAutoNum type="alphaLcPeriod"/>
            </a:pPr>
            <a:r>
              <a:rPr lang="en"/>
              <a:t>Define IAM role in your jupyter notebook</a:t>
            </a:r>
            <a:endParaRPr/>
          </a:p>
          <a:p>
            <a:pPr indent="-298450" lvl="1" marL="914400" rtl="0" algn="l">
              <a:spcBef>
                <a:spcPts val="0"/>
              </a:spcBef>
              <a:spcAft>
                <a:spcPts val="0"/>
              </a:spcAft>
              <a:buSzPts val="1100"/>
              <a:buAutoNum type="alphaLcPeriod"/>
            </a:pPr>
            <a:r>
              <a:rPr lang="en"/>
              <a:t>Create an S3 bucket that will store data </a:t>
            </a:r>
            <a:endParaRPr/>
          </a:p>
          <a:p>
            <a:pPr indent="-298450" lvl="1" marL="914400" rtl="0" algn="l">
              <a:spcBef>
                <a:spcPts val="0"/>
              </a:spcBef>
              <a:spcAft>
                <a:spcPts val="0"/>
              </a:spcAft>
              <a:buSzPts val="1100"/>
              <a:buAutoNum type="alphaLcPeriod"/>
            </a:pPr>
            <a:r>
              <a:rPr lang="en"/>
              <a:t>Download the data to Amazon SageMaker instance and load it into a dataframe</a:t>
            </a:r>
            <a:endParaRPr/>
          </a:p>
          <a:p>
            <a:pPr indent="0" lvl="0" marL="0" rtl="0" algn="l">
              <a:spcBef>
                <a:spcPts val="1600"/>
              </a:spcBef>
              <a:spcAft>
                <a:spcPts val="1600"/>
              </a:spcAft>
              <a:buNone/>
            </a:pPr>
            <a:r>
              <a:rPr lang="en"/>
              <a:t>The following slide demonstrates how to define IAM role, create an S3 bucket, and download data to AWS SageMaker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SageMaker - Set up</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16"/>
          <p:cNvPicPr preferRelativeResize="0"/>
          <p:nvPr/>
        </p:nvPicPr>
        <p:blipFill>
          <a:blip r:embed="rId3">
            <a:alphaModFix/>
          </a:blip>
          <a:stretch>
            <a:fillRect/>
          </a:stretch>
        </p:blipFill>
        <p:spPr>
          <a:xfrm>
            <a:off x="443775" y="1567550"/>
            <a:ext cx="4128224" cy="2269078"/>
          </a:xfrm>
          <a:prstGeom prst="rect">
            <a:avLst/>
          </a:prstGeom>
          <a:noFill/>
          <a:ln>
            <a:noFill/>
          </a:ln>
        </p:spPr>
      </p:pic>
      <p:pic>
        <p:nvPicPr>
          <p:cNvPr id="155" name="Google Shape;155;p16"/>
          <p:cNvPicPr preferRelativeResize="0"/>
          <p:nvPr/>
        </p:nvPicPr>
        <p:blipFill>
          <a:blip r:embed="rId4">
            <a:alphaModFix/>
          </a:blip>
          <a:stretch>
            <a:fillRect/>
          </a:stretch>
        </p:blipFill>
        <p:spPr>
          <a:xfrm>
            <a:off x="4572000" y="1567550"/>
            <a:ext cx="4364549" cy="2269075"/>
          </a:xfrm>
          <a:prstGeom prst="rect">
            <a:avLst/>
          </a:prstGeom>
          <a:noFill/>
          <a:ln>
            <a:noFill/>
          </a:ln>
        </p:spPr>
      </p:pic>
      <p:sp>
        <p:nvSpPr>
          <p:cNvPr id="156" name="Google Shape;156;p16"/>
          <p:cNvSpPr txBox="1"/>
          <p:nvPr/>
        </p:nvSpPr>
        <p:spPr>
          <a:xfrm>
            <a:off x="1357838" y="3993450"/>
            <a:ext cx="2300100" cy="2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Figure: Define IAM Role</a:t>
            </a:r>
            <a:endParaRPr>
              <a:solidFill>
                <a:schemeClr val="lt1"/>
              </a:solidFill>
              <a:latin typeface="Lato"/>
              <a:ea typeface="Lato"/>
              <a:cs typeface="Lato"/>
              <a:sym typeface="Lato"/>
            </a:endParaRPr>
          </a:p>
        </p:txBody>
      </p:sp>
      <p:sp>
        <p:nvSpPr>
          <p:cNvPr id="157" name="Google Shape;157;p16"/>
          <p:cNvSpPr txBox="1"/>
          <p:nvPr/>
        </p:nvSpPr>
        <p:spPr>
          <a:xfrm>
            <a:off x="4743375" y="3993450"/>
            <a:ext cx="4021800" cy="2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Figure: Download data and Load into program</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SageMaker - Exploratory data analysis</a:t>
            </a:r>
            <a:endParaRPr/>
          </a:p>
        </p:txBody>
      </p:sp>
      <p:sp>
        <p:nvSpPr>
          <p:cNvPr id="163" name="Google Shape;163;p17"/>
          <p:cNvSpPr txBox="1"/>
          <p:nvPr>
            <p:ph idx="1" type="body"/>
          </p:nvPr>
        </p:nvSpPr>
        <p:spPr>
          <a:xfrm>
            <a:off x="1297500" y="12288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Scatter plots of features (of all possible permutations) and use different colors to represent class 0 (genuine) and 1 (forged)</a:t>
            </a:r>
            <a:endParaRPr/>
          </a:p>
          <a:p>
            <a:pPr indent="0" lvl="0" marL="0" rtl="0" algn="l">
              <a:spcBef>
                <a:spcPts val="1600"/>
              </a:spcBef>
              <a:spcAft>
                <a:spcPts val="1600"/>
              </a:spcAft>
              <a:buNone/>
            </a:pPr>
            <a:r>
              <a:rPr lang="en"/>
              <a:t>Skewness &amp; Kurtosis </a:t>
            </a:r>
            <a:endParaRPr/>
          </a:p>
        </p:txBody>
      </p:sp>
      <p:pic>
        <p:nvPicPr>
          <p:cNvPr id="164" name="Google Shape;164;p17"/>
          <p:cNvPicPr preferRelativeResize="0"/>
          <p:nvPr/>
        </p:nvPicPr>
        <p:blipFill>
          <a:blip r:embed="rId3">
            <a:alphaModFix/>
          </a:blip>
          <a:stretch>
            <a:fillRect/>
          </a:stretch>
        </p:blipFill>
        <p:spPr>
          <a:xfrm>
            <a:off x="2343019" y="2243094"/>
            <a:ext cx="4947876" cy="2632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SageMaker - Exploratory data analysis</a:t>
            </a:r>
            <a:endParaRPr/>
          </a:p>
        </p:txBody>
      </p:sp>
      <p:sp>
        <p:nvSpPr>
          <p:cNvPr id="170" name="Google Shape;170;p18"/>
          <p:cNvSpPr txBox="1"/>
          <p:nvPr>
            <p:ph idx="1" type="body"/>
          </p:nvPr>
        </p:nvSpPr>
        <p:spPr>
          <a:xfrm>
            <a:off x="1297500" y="12288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Scatter plots of features (of all possible permutations) and use different colors to represent class 0 (genuine) and 1 (forged)</a:t>
            </a:r>
            <a:endParaRPr/>
          </a:p>
          <a:p>
            <a:pPr indent="0" lvl="0" marL="0" rtl="0" algn="l">
              <a:spcBef>
                <a:spcPts val="1600"/>
              </a:spcBef>
              <a:spcAft>
                <a:spcPts val="1600"/>
              </a:spcAft>
              <a:buNone/>
            </a:pPr>
            <a:r>
              <a:rPr lang="en"/>
              <a:t>Skewness &amp; Entropy </a:t>
            </a:r>
            <a:endParaRPr/>
          </a:p>
        </p:txBody>
      </p:sp>
      <p:pic>
        <p:nvPicPr>
          <p:cNvPr id="171" name="Google Shape;171;p18"/>
          <p:cNvPicPr preferRelativeResize="0"/>
          <p:nvPr/>
        </p:nvPicPr>
        <p:blipFill>
          <a:blip r:embed="rId3">
            <a:alphaModFix/>
          </a:blip>
          <a:stretch>
            <a:fillRect/>
          </a:stretch>
        </p:blipFill>
        <p:spPr>
          <a:xfrm>
            <a:off x="2319488" y="2293200"/>
            <a:ext cx="4994925" cy="2673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SageMaker - Exploratory data analysis</a:t>
            </a:r>
            <a:endParaRPr/>
          </a:p>
        </p:txBody>
      </p:sp>
      <p:sp>
        <p:nvSpPr>
          <p:cNvPr id="177" name="Google Shape;177;p19"/>
          <p:cNvSpPr txBox="1"/>
          <p:nvPr>
            <p:ph idx="1" type="body"/>
          </p:nvPr>
        </p:nvSpPr>
        <p:spPr>
          <a:xfrm>
            <a:off x="1297500" y="12288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Scatter plots of features (of all possible permutations) and use different colors to represent class 0 (genuine) and 1 (forged)</a:t>
            </a:r>
            <a:endParaRPr/>
          </a:p>
          <a:p>
            <a:pPr indent="0" lvl="0" marL="0" rtl="0" algn="l">
              <a:spcBef>
                <a:spcPts val="1600"/>
              </a:spcBef>
              <a:spcAft>
                <a:spcPts val="1600"/>
              </a:spcAft>
              <a:buNone/>
            </a:pPr>
            <a:r>
              <a:rPr lang="en"/>
              <a:t>Skewness &amp; Variance </a:t>
            </a:r>
            <a:endParaRPr/>
          </a:p>
        </p:txBody>
      </p:sp>
      <p:pic>
        <p:nvPicPr>
          <p:cNvPr id="178" name="Google Shape;178;p19"/>
          <p:cNvPicPr preferRelativeResize="0"/>
          <p:nvPr/>
        </p:nvPicPr>
        <p:blipFill>
          <a:blip r:embed="rId3">
            <a:alphaModFix/>
          </a:blip>
          <a:stretch>
            <a:fillRect/>
          </a:stretch>
        </p:blipFill>
        <p:spPr>
          <a:xfrm>
            <a:off x="2301607" y="2312544"/>
            <a:ext cx="4540775" cy="253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SageMaker - Exploratory data analysis</a:t>
            </a:r>
            <a:endParaRPr/>
          </a:p>
        </p:txBody>
      </p:sp>
      <p:sp>
        <p:nvSpPr>
          <p:cNvPr id="184" name="Google Shape;184;p20"/>
          <p:cNvSpPr txBox="1"/>
          <p:nvPr>
            <p:ph idx="1" type="body"/>
          </p:nvPr>
        </p:nvSpPr>
        <p:spPr>
          <a:xfrm>
            <a:off x="1297500" y="12288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Scatter plots of features (of all possible permutations) and use different colors to represent class 0 (genuine) and 1 (forged)</a:t>
            </a:r>
            <a:endParaRPr/>
          </a:p>
          <a:p>
            <a:pPr indent="0" lvl="0" marL="0" rtl="0" algn="l">
              <a:spcBef>
                <a:spcPts val="1600"/>
              </a:spcBef>
              <a:spcAft>
                <a:spcPts val="1600"/>
              </a:spcAft>
              <a:buNone/>
            </a:pPr>
            <a:r>
              <a:rPr lang="en"/>
              <a:t>Kurtosis &amp; Entropy </a:t>
            </a:r>
            <a:endParaRPr/>
          </a:p>
        </p:txBody>
      </p:sp>
      <p:pic>
        <p:nvPicPr>
          <p:cNvPr id="185" name="Google Shape;185;p20"/>
          <p:cNvPicPr preferRelativeResize="0"/>
          <p:nvPr/>
        </p:nvPicPr>
        <p:blipFill>
          <a:blip r:embed="rId3">
            <a:alphaModFix/>
          </a:blip>
          <a:stretch>
            <a:fillRect/>
          </a:stretch>
        </p:blipFill>
        <p:spPr>
          <a:xfrm>
            <a:off x="2210863" y="2342425"/>
            <a:ext cx="4722274" cy="262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SageMaker - Exploratory data analysis</a:t>
            </a:r>
            <a:endParaRPr/>
          </a:p>
        </p:txBody>
      </p:sp>
      <p:sp>
        <p:nvSpPr>
          <p:cNvPr id="191" name="Google Shape;191;p21"/>
          <p:cNvSpPr txBox="1"/>
          <p:nvPr>
            <p:ph idx="1" type="body"/>
          </p:nvPr>
        </p:nvSpPr>
        <p:spPr>
          <a:xfrm>
            <a:off x="1297500" y="12288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Scatter plots of features (of all possible permutations) and use different colors to represent class 0 (genuine) and 1 (forged)</a:t>
            </a:r>
            <a:endParaRPr/>
          </a:p>
          <a:p>
            <a:pPr indent="0" lvl="0" marL="0" rtl="0" algn="l">
              <a:spcBef>
                <a:spcPts val="1600"/>
              </a:spcBef>
              <a:spcAft>
                <a:spcPts val="1600"/>
              </a:spcAft>
              <a:buNone/>
            </a:pPr>
            <a:r>
              <a:rPr lang="en"/>
              <a:t>Kurtosis &amp; Variance </a:t>
            </a:r>
            <a:endParaRPr/>
          </a:p>
        </p:txBody>
      </p:sp>
      <p:pic>
        <p:nvPicPr>
          <p:cNvPr id="192" name="Google Shape;192;p21"/>
          <p:cNvPicPr preferRelativeResize="0"/>
          <p:nvPr/>
        </p:nvPicPr>
        <p:blipFill>
          <a:blip r:embed="rId3">
            <a:alphaModFix/>
          </a:blip>
          <a:stretch>
            <a:fillRect/>
          </a:stretch>
        </p:blipFill>
        <p:spPr>
          <a:xfrm>
            <a:off x="2392561" y="2282725"/>
            <a:ext cx="4848776" cy="2656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