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48c0c47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48c0c47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48c0c47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48c0c478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48c0c478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48c0c478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48c0c47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48c0c47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48c0c478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48c0c478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48c0c478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48c0c478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48c0c478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48c0c478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48c0c478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48c0c478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48c0c478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48c0c478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48c0c478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48c0c478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8c0c47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8c0c47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48c0c478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48c0c478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48c0c478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48c0c478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48c0c478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48c0c478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48c0c478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48c0c478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48c0c478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48c0c478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48c0c478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48c0c478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48c0c478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48c0c478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48c0c478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48c0c478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48c0c478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48c0c478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48c0c478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48c0c478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8c0c47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8c0c47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48c0c478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48c0c478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48c0c478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48c0c478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48c0c478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48c0c478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48c0c478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48c0c478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8c0c478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8c0c47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48c0c47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48c0c47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48c0c478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48c0c478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48c0c47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48c0c47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48c0c47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48c0c47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48c0c478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48c0c478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ws.amazon.com/lambd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Web Services Tutorial </a:t>
            </a:r>
            <a:endParaRPr/>
          </a:p>
        </p:txBody>
      </p:sp>
      <p:sp>
        <p:nvSpPr>
          <p:cNvPr id="135" name="Google Shape;135;p13"/>
          <p:cNvSpPr txBox="1"/>
          <p:nvPr>
            <p:ph idx="1" type="subTitle"/>
          </p:nvPr>
        </p:nvSpPr>
        <p:spPr>
          <a:xfrm>
            <a:off x="5443800" y="3670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Group: Zifan Wang, Yuhan Qiu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EC2</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figure is the illustration of how to connect to AWS in terminal and run the program.</a:t>
            </a:r>
            <a:endParaRPr/>
          </a:p>
          <a:p>
            <a:pPr indent="0" lvl="0" marL="0" rtl="0" algn="l">
              <a:spcBef>
                <a:spcPts val="1600"/>
              </a:spcBef>
              <a:spcAft>
                <a:spcPts val="1600"/>
              </a:spcAft>
              <a:buNone/>
            </a:pPr>
            <a:r>
              <a:t/>
            </a:r>
            <a:endParaRPr/>
          </a:p>
        </p:txBody>
      </p:sp>
      <p:pic>
        <p:nvPicPr>
          <p:cNvPr id="196" name="Google Shape;196;p22"/>
          <p:cNvPicPr preferRelativeResize="0"/>
          <p:nvPr/>
        </p:nvPicPr>
        <p:blipFill>
          <a:blip r:embed="rId3">
            <a:alphaModFix/>
          </a:blip>
          <a:stretch>
            <a:fillRect/>
          </a:stretch>
        </p:blipFill>
        <p:spPr>
          <a:xfrm>
            <a:off x="2194750" y="1839850"/>
            <a:ext cx="5244400" cy="330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 and SNS - Photo uploads to Amazon S3</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of uploading photos or files to Amazon S3:</a:t>
            </a:r>
            <a:endParaRPr/>
          </a:p>
          <a:p>
            <a:pPr indent="-311150" lvl="0" marL="457200" rtl="0" algn="l">
              <a:spcBef>
                <a:spcPts val="1600"/>
              </a:spcBef>
              <a:spcAft>
                <a:spcPts val="0"/>
              </a:spcAft>
              <a:buSzPts val="1300"/>
              <a:buAutoNum type="arabicPeriod"/>
            </a:pPr>
            <a:r>
              <a:rPr lang="en"/>
              <a:t>Select </a:t>
            </a:r>
            <a:r>
              <a:rPr i="1" lang="en"/>
              <a:t>S3</a:t>
            </a:r>
            <a:r>
              <a:rPr lang="en"/>
              <a:t> in the AWS console page</a:t>
            </a:r>
            <a:endParaRPr/>
          </a:p>
          <a:p>
            <a:pPr indent="-311150" lvl="0" marL="457200" rtl="0" algn="l">
              <a:spcBef>
                <a:spcPts val="0"/>
              </a:spcBef>
              <a:spcAft>
                <a:spcPts val="0"/>
              </a:spcAft>
              <a:buSzPts val="1300"/>
              <a:buAutoNum type="arabicPeriod"/>
            </a:pPr>
            <a:r>
              <a:rPr lang="en"/>
              <a:t>Then, select </a:t>
            </a:r>
            <a:r>
              <a:rPr i="1" lang="en"/>
              <a:t>create bucket</a:t>
            </a:r>
            <a:r>
              <a:rPr lang="en"/>
              <a:t> in the coming page. Give your bucket a name and select region. Then go through the configure options and set permissions to finish the bucket creation. </a:t>
            </a:r>
            <a:endParaRPr/>
          </a:p>
          <a:p>
            <a:pPr indent="-311150" lvl="0" marL="457200" rtl="0" algn="l">
              <a:spcBef>
                <a:spcPts val="0"/>
              </a:spcBef>
              <a:spcAft>
                <a:spcPts val="0"/>
              </a:spcAft>
              <a:buSzPts val="1300"/>
              <a:buAutoNum type="arabicPeriod"/>
            </a:pPr>
            <a:r>
              <a:rPr lang="en"/>
              <a:t>After creating bucket, select the new bucket in your S3 main page. In the coming website, select </a:t>
            </a:r>
            <a:r>
              <a:rPr i="1" lang="en"/>
              <a:t>Upload</a:t>
            </a:r>
            <a:r>
              <a:rPr lang="en"/>
              <a:t> to upload your selected photos or files into this bucket. In addition, use the Access key and security key credentials provided for the user.</a:t>
            </a:r>
            <a:endParaRPr/>
          </a:p>
          <a:p>
            <a:pPr indent="-311150" lvl="0" marL="457200" rtl="0" algn="l">
              <a:spcBef>
                <a:spcPts val="0"/>
              </a:spcBef>
              <a:spcAft>
                <a:spcPts val="0"/>
              </a:spcAft>
              <a:buSzPts val="1300"/>
              <a:buAutoNum type="arabicPeriod"/>
            </a:pPr>
            <a:r>
              <a:rPr lang="en"/>
              <a:t>Last, select the newly uploaded image in the bucket and make it public by selecting </a:t>
            </a:r>
            <a:r>
              <a:rPr i="1" lang="en"/>
              <a:t>Make public </a:t>
            </a:r>
            <a:r>
              <a:rPr lang="en"/>
              <a:t>bottom to ensure people can use Object URL to view it.</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 and SNS - Photo uploads to Amazon S3</a:t>
            </a:r>
            <a:endParaRPr/>
          </a:p>
        </p:txBody>
      </p:sp>
      <p:sp>
        <p:nvSpPr>
          <p:cNvPr id="208" name="Google Shape;20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Selecting S3</a:t>
            </a:r>
            <a:endParaRPr/>
          </a:p>
        </p:txBody>
      </p:sp>
      <p:pic>
        <p:nvPicPr>
          <p:cNvPr id="209" name="Google Shape;209;p24"/>
          <p:cNvPicPr preferRelativeResize="0"/>
          <p:nvPr/>
        </p:nvPicPr>
        <p:blipFill>
          <a:blip r:embed="rId3">
            <a:alphaModFix/>
          </a:blip>
          <a:stretch>
            <a:fillRect/>
          </a:stretch>
        </p:blipFill>
        <p:spPr>
          <a:xfrm>
            <a:off x="2049975" y="1913000"/>
            <a:ext cx="5044051" cy="309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 and SNS - Photo uploads to Amazon S3</a:t>
            </a:r>
            <a:endParaRPr/>
          </a:p>
        </p:txBody>
      </p:sp>
      <p:sp>
        <p:nvSpPr>
          <p:cNvPr id="215" name="Google Shape;21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 Create bucket</a:t>
            </a:r>
            <a:endParaRPr/>
          </a:p>
        </p:txBody>
      </p:sp>
      <p:pic>
        <p:nvPicPr>
          <p:cNvPr id="216" name="Google Shape;216;p25"/>
          <p:cNvPicPr preferRelativeResize="0"/>
          <p:nvPr/>
        </p:nvPicPr>
        <p:blipFill>
          <a:blip r:embed="rId3">
            <a:alphaModFix/>
          </a:blip>
          <a:stretch>
            <a:fillRect/>
          </a:stretch>
        </p:blipFill>
        <p:spPr>
          <a:xfrm>
            <a:off x="1558238" y="1888652"/>
            <a:ext cx="6517425" cy="316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 and SNS - Photo uploads to Amazon S3</a:t>
            </a:r>
            <a:endParaRPr/>
          </a:p>
        </p:txBody>
      </p:sp>
      <p:sp>
        <p:nvSpPr>
          <p:cNvPr id="222" name="Google Shape;22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3. Upload photo</a:t>
            </a:r>
            <a:endParaRPr/>
          </a:p>
        </p:txBody>
      </p:sp>
      <p:pic>
        <p:nvPicPr>
          <p:cNvPr id="223" name="Google Shape;223;p26"/>
          <p:cNvPicPr preferRelativeResize="0"/>
          <p:nvPr/>
        </p:nvPicPr>
        <p:blipFill>
          <a:blip r:embed="rId3">
            <a:alphaModFix/>
          </a:blip>
          <a:stretch>
            <a:fillRect/>
          </a:stretch>
        </p:blipFill>
        <p:spPr>
          <a:xfrm>
            <a:off x="1744000" y="2088775"/>
            <a:ext cx="5655976" cy="243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 and SNS - Photo uploads to Amazon S3</a:t>
            </a:r>
            <a:endParaRPr/>
          </a:p>
        </p:txBody>
      </p:sp>
      <p:sp>
        <p:nvSpPr>
          <p:cNvPr id="229" name="Google Shape;22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4. Make public and review image</a:t>
            </a:r>
            <a:endParaRPr/>
          </a:p>
        </p:txBody>
      </p:sp>
      <p:pic>
        <p:nvPicPr>
          <p:cNvPr id="230" name="Google Shape;230;p27"/>
          <p:cNvPicPr preferRelativeResize="0"/>
          <p:nvPr/>
        </p:nvPicPr>
        <p:blipFill>
          <a:blip r:embed="rId3">
            <a:alphaModFix/>
          </a:blip>
          <a:stretch>
            <a:fillRect/>
          </a:stretch>
        </p:blipFill>
        <p:spPr>
          <a:xfrm>
            <a:off x="1265454" y="2017850"/>
            <a:ext cx="2894375" cy="2904151"/>
          </a:xfrm>
          <a:prstGeom prst="rect">
            <a:avLst/>
          </a:prstGeom>
          <a:noFill/>
          <a:ln>
            <a:noFill/>
          </a:ln>
        </p:spPr>
      </p:pic>
      <p:pic>
        <p:nvPicPr>
          <p:cNvPr id="231" name="Google Shape;231;p27"/>
          <p:cNvPicPr preferRelativeResize="0"/>
          <p:nvPr/>
        </p:nvPicPr>
        <p:blipFill>
          <a:blip r:embed="rId4">
            <a:alphaModFix/>
          </a:blip>
          <a:stretch>
            <a:fillRect/>
          </a:stretch>
        </p:blipFill>
        <p:spPr>
          <a:xfrm>
            <a:off x="4658100" y="1906875"/>
            <a:ext cx="3278925" cy="312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 and SNS - Photo uploads to Amazon S3</a:t>
            </a:r>
            <a:endParaRPr/>
          </a:p>
        </p:txBody>
      </p:sp>
      <p:sp>
        <p:nvSpPr>
          <p:cNvPr id="237" name="Google Shape;23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a:t>
            </a:r>
            <a:endParaRPr/>
          </a:p>
          <a:p>
            <a:pPr indent="0" lvl="0" marL="0" rtl="0" algn="l">
              <a:spcBef>
                <a:spcPts val="1600"/>
              </a:spcBef>
              <a:spcAft>
                <a:spcPts val="1600"/>
              </a:spcAft>
              <a:buNone/>
            </a:pPr>
            <a:r>
              <a:rPr lang="en"/>
              <a:t>The Amazon S3 storage makes data communication be possible online. For example, some outside sensors can collect data and store it on Amazon S3 and people can pull these data from the Amazon S3. In addition, some mobile apps can be benefited from Amazon S3 by storing data. In other words, the users’ apps does not require any data storage. When users want to view somethings, the apps can pull data from </a:t>
            </a:r>
            <a:r>
              <a:rPr lang="en"/>
              <a:t>Amazon S3.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RDS</a:t>
            </a:r>
            <a:endParaRPr/>
          </a:p>
        </p:txBody>
      </p:sp>
      <p:sp>
        <p:nvSpPr>
          <p:cNvPr id="243" name="Google Shape;243;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Select RDS in AWS main console: </a:t>
            </a:r>
            <a:endParaRPr/>
          </a:p>
        </p:txBody>
      </p:sp>
      <p:pic>
        <p:nvPicPr>
          <p:cNvPr id="244" name="Google Shape;244;p29"/>
          <p:cNvPicPr preferRelativeResize="0"/>
          <p:nvPr/>
        </p:nvPicPr>
        <p:blipFill>
          <a:blip r:embed="rId3">
            <a:alphaModFix/>
          </a:blip>
          <a:stretch>
            <a:fillRect/>
          </a:stretch>
        </p:blipFill>
        <p:spPr>
          <a:xfrm>
            <a:off x="3482375" y="1928050"/>
            <a:ext cx="2179250" cy="3006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RDS</a:t>
            </a:r>
            <a:endParaRPr/>
          </a:p>
        </p:txBody>
      </p:sp>
      <p:sp>
        <p:nvSpPr>
          <p:cNvPr id="250" name="Google Shape;250;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 In RDS console, select </a:t>
            </a:r>
            <a:r>
              <a:rPr i="1" lang="en"/>
              <a:t>databases</a:t>
            </a:r>
            <a:r>
              <a:rPr lang="en"/>
              <a:t> and then click </a:t>
            </a:r>
            <a:r>
              <a:rPr i="1" lang="en"/>
              <a:t>Create database</a:t>
            </a:r>
            <a:r>
              <a:rPr lang="en"/>
              <a:t> </a:t>
            </a:r>
            <a:endParaRPr/>
          </a:p>
        </p:txBody>
      </p:sp>
      <p:pic>
        <p:nvPicPr>
          <p:cNvPr id="251" name="Google Shape;251;p30"/>
          <p:cNvPicPr preferRelativeResize="0"/>
          <p:nvPr/>
        </p:nvPicPr>
        <p:blipFill>
          <a:blip r:embed="rId3">
            <a:alphaModFix/>
          </a:blip>
          <a:stretch>
            <a:fillRect/>
          </a:stretch>
        </p:blipFill>
        <p:spPr>
          <a:xfrm>
            <a:off x="718350" y="2092199"/>
            <a:ext cx="7973024" cy="1861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RDS</a:t>
            </a:r>
            <a:endParaRPr/>
          </a:p>
        </p:txBody>
      </p:sp>
      <p:sp>
        <p:nvSpPr>
          <p:cNvPr id="257" name="Google Shape;257;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 In RDS console, select </a:t>
            </a:r>
            <a:r>
              <a:rPr i="1" lang="en"/>
              <a:t>databases</a:t>
            </a:r>
            <a:r>
              <a:rPr lang="en"/>
              <a:t> and then click </a:t>
            </a:r>
            <a:r>
              <a:rPr i="1" lang="en"/>
              <a:t>Create database</a:t>
            </a:r>
            <a:r>
              <a:rPr lang="en"/>
              <a:t> </a:t>
            </a:r>
            <a:endParaRPr/>
          </a:p>
        </p:txBody>
      </p:sp>
      <p:pic>
        <p:nvPicPr>
          <p:cNvPr id="258" name="Google Shape;258;p31"/>
          <p:cNvPicPr preferRelativeResize="0"/>
          <p:nvPr/>
        </p:nvPicPr>
        <p:blipFill>
          <a:blip r:embed="rId3">
            <a:alphaModFix/>
          </a:blip>
          <a:stretch>
            <a:fillRect/>
          </a:stretch>
        </p:blipFill>
        <p:spPr>
          <a:xfrm>
            <a:off x="711300" y="2092199"/>
            <a:ext cx="7973024" cy="1861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Amazon EC2</a:t>
            </a:r>
            <a:endParaRPr sz="2400"/>
          </a:p>
          <a:p>
            <a:pPr indent="-381000" lvl="0" marL="457200" rtl="0" algn="l">
              <a:spcBef>
                <a:spcPts val="0"/>
              </a:spcBef>
              <a:spcAft>
                <a:spcPts val="0"/>
              </a:spcAft>
              <a:buSzPts val="2400"/>
              <a:buAutoNum type="arabicPeriod"/>
            </a:pPr>
            <a:r>
              <a:rPr lang="en" sz="2400"/>
              <a:t>Amazon S3</a:t>
            </a:r>
            <a:endParaRPr sz="2400"/>
          </a:p>
          <a:p>
            <a:pPr indent="-381000" lvl="0" marL="457200" rtl="0" algn="l">
              <a:spcBef>
                <a:spcPts val="0"/>
              </a:spcBef>
              <a:spcAft>
                <a:spcPts val="0"/>
              </a:spcAft>
              <a:buSzPts val="2400"/>
              <a:buAutoNum type="arabicPeriod"/>
            </a:pPr>
            <a:r>
              <a:rPr lang="en" sz="2400"/>
              <a:t>Amazon RDS</a:t>
            </a:r>
            <a:endParaRPr sz="2400"/>
          </a:p>
          <a:p>
            <a:pPr indent="-381000" lvl="0" marL="457200" rtl="0" algn="l">
              <a:spcBef>
                <a:spcPts val="0"/>
              </a:spcBef>
              <a:spcAft>
                <a:spcPts val="0"/>
              </a:spcAft>
              <a:buSzPts val="2400"/>
              <a:buAutoNum type="arabicPeriod"/>
            </a:pPr>
            <a:r>
              <a:rPr lang="en" sz="2400"/>
              <a:t>Amazon Lambda</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RDS</a:t>
            </a:r>
            <a:endParaRPr/>
          </a:p>
        </p:txBody>
      </p:sp>
      <p:sp>
        <p:nvSpPr>
          <p:cNvPr id="264" name="Google Shape;264;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3. Setting up your RDS, first select the database to use and then in setting set DB name, master name, and password. The last step is enabling public access.</a:t>
            </a:r>
            <a:endParaRPr/>
          </a:p>
        </p:txBody>
      </p:sp>
      <p:pic>
        <p:nvPicPr>
          <p:cNvPr id="265" name="Google Shape;265;p32"/>
          <p:cNvPicPr preferRelativeResize="0"/>
          <p:nvPr/>
        </p:nvPicPr>
        <p:blipFill>
          <a:blip r:embed="rId3">
            <a:alphaModFix/>
          </a:blip>
          <a:stretch>
            <a:fillRect/>
          </a:stretch>
        </p:blipFill>
        <p:spPr>
          <a:xfrm>
            <a:off x="6091696" y="2086425"/>
            <a:ext cx="2244700" cy="2886724"/>
          </a:xfrm>
          <a:prstGeom prst="rect">
            <a:avLst/>
          </a:prstGeom>
          <a:noFill/>
          <a:ln>
            <a:noFill/>
          </a:ln>
        </p:spPr>
      </p:pic>
      <p:pic>
        <p:nvPicPr>
          <p:cNvPr id="266" name="Google Shape;266;p32"/>
          <p:cNvPicPr preferRelativeResize="0"/>
          <p:nvPr/>
        </p:nvPicPr>
        <p:blipFill>
          <a:blip r:embed="rId4">
            <a:alphaModFix/>
          </a:blip>
          <a:stretch>
            <a:fillRect/>
          </a:stretch>
        </p:blipFill>
        <p:spPr>
          <a:xfrm>
            <a:off x="1189236" y="2086422"/>
            <a:ext cx="3153225" cy="1640500"/>
          </a:xfrm>
          <a:prstGeom prst="rect">
            <a:avLst/>
          </a:prstGeom>
          <a:noFill/>
          <a:ln>
            <a:noFill/>
          </a:ln>
        </p:spPr>
      </p:pic>
      <p:pic>
        <p:nvPicPr>
          <p:cNvPr id="267" name="Google Shape;267;p32"/>
          <p:cNvPicPr preferRelativeResize="0"/>
          <p:nvPr/>
        </p:nvPicPr>
        <p:blipFill>
          <a:blip r:embed="rId5">
            <a:alphaModFix/>
          </a:blip>
          <a:stretch>
            <a:fillRect/>
          </a:stretch>
        </p:blipFill>
        <p:spPr>
          <a:xfrm>
            <a:off x="1189221" y="3778846"/>
            <a:ext cx="3595450" cy="115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RDS</a:t>
            </a:r>
            <a:endParaRPr/>
          </a:p>
        </p:txBody>
      </p:sp>
      <p:sp>
        <p:nvSpPr>
          <p:cNvPr id="273" name="Google Shape;273;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After creating the database, the following figure should in your Amazon RDS console and clicked into this database:</a:t>
            </a:r>
            <a:endParaRPr/>
          </a:p>
          <a:p>
            <a:pPr indent="0" lvl="0" marL="0" rtl="0" algn="l">
              <a:spcBef>
                <a:spcPts val="1600"/>
              </a:spcBef>
              <a:spcAft>
                <a:spcPts val="1600"/>
              </a:spcAft>
              <a:buNone/>
            </a:pPr>
            <a:r>
              <a:t/>
            </a:r>
            <a:endParaRPr/>
          </a:p>
        </p:txBody>
      </p:sp>
      <p:pic>
        <p:nvPicPr>
          <p:cNvPr id="274" name="Google Shape;274;p33"/>
          <p:cNvPicPr preferRelativeResize="0"/>
          <p:nvPr/>
        </p:nvPicPr>
        <p:blipFill>
          <a:blip r:embed="rId3">
            <a:alphaModFix/>
          </a:blip>
          <a:stretch>
            <a:fillRect/>
          </a:stretch>
        </p:blipFill>
        <p:spPr>
          <a:xfrm>
            <a:off x="1324950" y="2190273"/>
            <a:ext cx="6494099" cy="199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RDS</a:t>
            </a:r>
            <a:endParaRPr/>
          </a:p>
        </p:txBody>
      </p:sp>
      <p:sp>
        <p:nvSpPr>
          <p:cNvPr id="280" name="Google Shape;280;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Connect to this database by using MySQL Workbench. Copy the Endpoint into hostname, use the same port number, enter the username, and password to connect to the created database.</a:t>
            </a:r>
            <a:endParaRPr/>
          </a:p>
          <a:p>
            <a:pPr indent="0" lvl="0" marL="0" rtl="0" algn="l">
              <a:spcBef>
                <a:spcPts val="1600"/>
              </a:spcBef>
              <a:spcAft>
                <a:spcPts val="1600"/>
              </a:spcAft>
              <a:buNone/>
            </a:pPr>
            <a:r>
              <a:t/>
            </a:r>
            <a:endParaRPr/>
          </a:p>
        </p:txBody>
      </p:sp>
      <p:pic>
        <p:nvPicPr>
          <p:cNvPr id="281" name="Google Shape;281;p34"/>
          <p:cNvPicPr preferRelativeResize="0"/>
          <p:nvPr/>
        </p:nvPicPr>
        <p:blipFill>
          <a:blip r:embed="rId3">
            <a:alphaModFix/>
          </a:blip>
          <a:stretch>
            <a:fillRect/>
          </a:stretch>
        </p:blipFill>
        <p:spPr>
          <a:xfrm>
            <a:off x="1747550" y="2198952"/>
            <a:ext cx="5648901" cy="2498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RDS</a:t>
            </a:r>
            <a:endParaRPr/>
          </a:p>
        </p:txBody>
      </p:sp>
      <p:sp>
        <p:nvSpPr>
          <p:cNvPr id="287" name="Google Shape;287;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6. View in MySQL Workbench after logging into RDS.</a:t>
            </a:r>
            <a:endParaRPr/>
          </a:p>
        </p:txBody>
      </p:sp>
      <p:pic>
        <p:nvPicPr>
          <p:cNvPr id="288" name="Google Shape;288;p35"/>
          <p:cNvPicPr preferRelativeResize="0"/>
          <p:nvPr/>
        </p:nvPicPr>
        <p:blipFill>
          <a:blip r:embed="rId3">
            <a:alphaModFix/>
          </a:blip>
          <a:stretch>
            <a:fillRect/>
          </a:stretch>
        </p:blipFill>
        <p:spPr>
          <a:xfrm>
            <a:off x="2000250" y="2121325"/>
            <a:ext cx="5143500" cy="2357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RDS</a:t>
            </a:r>
            <a:endParaRPr/>
          </a:p>
        </p:txBody>
      </p:sp>
      <p:sp>
        <p:nvSpPr>
          <p:cNvPr id="294" name="Google Shape;294;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7. Delete database: In the RDS console, select </a:t>
            </a:r>
            <a:r>
              <a:rPr i="1" lang="en"/>
              <a:t>Actions</a:t>
            </a:r>
            <a:r>
              <a:rPr lang="en"/>
              <a:t> and the click on </a:t>
            </a:r>
            <a:r>
              <a:rPr i="1" lang="en"/>
              <a:t>Delete</a:t>
            </a:r>
            <a:r>
              <a:rPr lang="en"/>
              <a:t> to delete this database.</a:t>
            </a:r>
            <a:endParaRPr/>
          </a:p>
        </p:txBody>
      </p:sp>
      <p:pic>
        <p:nvPicPr>
          <p:cNvPr id="295" name="Google Shape;295;p36"/>
          <p:cNvPicPr preferRelativeResize="0"/>
          <p:nvPr/>
        </p:nvPicPr>
        <p:blipFill>
          <a:blip r:embed="rId3">
            <a:alphaModFix/>
          </a:blip>
          <a:stretch>
            <a:fillRect/>
          </a:stretch>
        </p:blipFill>
        <p:spPr>
          <a:xfrm>
            <a:off x="1003350" y="2089351"/>
            <a:ext cx="7627200" cy="2823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Lambda</a:t>
            </a:r>
            <a:endParaRPr/>
          </a:p>
        </p:txBody>
      </p:sp>
      <p:sp>
        <p:nvSpPr>
          <p:cNvPr id="301" name="Google Shape;301;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457200" rtl="0" algn="l">
              <a:spcBef>
                <a:spcPts val="1600"/>
              </a:spcBef>
              <a:spcAft>
                <a:spcPts val="1600"/>
              </a:spcAft>
              <a:buNone/>
            </a:pPr>
            <a:r>
              <a:rPr lang="en"/>
              <a:t>AWS Lambda lets people run code without provisioning or managing servers. With Lambda, people can run code for virtually any type of application or backend service - all with zero administration. Just upload code and Lambda takes care of everything required to run and scale your code with high availability. People can set up code to automatically trigger from other AWS services or call it directly from any web or mobile app. -- Reference from </a:t>
            </a:r>
            <a:r>
              <a:rPr lang="en" sz="1400" u="sng">
                <a:solidFill>
                  <a:schemeClr val="hlink"/>
                </a:solidFill>
                <a:hlinkClick r:id="rId3"/>
              </a:rPr>
              <a:t>https://aws.amazon.com/lambda/</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Lambda</a:t>
            </a:r>
            <a:endParaRPr/>
          </a:p>
        </p:txBody>
      </p:sp>
      <p:sp>
        <p:nvSpPr>
          <p:cNvPr id="307" name="Google Shape;307;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Amazon Lambda:</a:t>
            </a:r>
            <a:endParaRPr/>
          </a:p>
          <a:p>
            <a:pPr indent="-317500" lvl="0" marL="457200" rtl="0" algn="l">
              <a:spcBef>
                <a:spcPts val="1600"/>
              </a:spcBef>
              <a:spcAft>
                <a:spcPts val="0"/>
              </a:spcAft>
              <a:buSzPts val="1400"/>
              <a:buAutoNum type="arabicPeriod"/>
            </a:pPr>
            <a:r>
              <a:rPr lang="en"/>
              <a:t>Select </a:t>
            </a:r>
            <a:r>
              <a:rPr i="1" lang="en"/>
              <a:t>Lambda</a:t>
            </a:r>
            <a:r>
              <a:rPr lang="en"/>
              <a:t> in Console:</a:t>
            </a:r>
            <a:endParaRPr sz="1400"/>
          </a:p>
        </p:txBody>
      </p:sp>
      <p:pic>
        <p:nvPicPr>
          <p:cNvPr id="308" name="Google Shape;308;p38"/>
          <p:cNvPicPr preferRelativeResize="0"/>
          <p:nvPr/>
        </p:nvPicPr>
        <p:blipFill>
          <a:blip r:embed="rId3">
            <a:alphaModFix/>
          </a:blip>
          <a:stretch>
            <a:fillRect/>
          </a:stretch>
        </p:blipFill>
        <p:spPr>
          <a:xfrm>
            <a:off x="1689450" y="2102425"/>
            <a:ext cx="6255000" cy="2751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Lambda</a:t>
            </a:r>
            <a:endParaRPr/>
          </a:p>
        </p:txBody>
      </p:sp>
      <p:sp>
        <p:nvSpPr>
          <p:cNvPr id="314" name="Google Shape;314;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Amazon Lambda:</a:t>
            </a:r>
            <a:endParaRPr/>
          </a:p>
          <a:p>
            <a:pPr indent="-317500" lvl="0" marL="457200" rtl="0" algn="l">
              <a:spcBef>
                <a:spcPts val="1600"/>
              </a:spcBef>
              <a:spcAft>
                <a:spcPts val="0"/>
              </a:spcAft>
              <a:buSzPts val="1400"/>
              <a:buAutoNum type="arabicPeriod"/>
            </a:pPr>
            <a:r>
              <a:rPr lang="en"/>
              <a:t>Select </a:t>
            </a:r>
            <a:r>
              <a:rPr i="1" lang="en"/>
              <a:t>Lambda</a:t>
            </a:r>
            <a:r>
              <a:rPr lang="en"/>
              <a:t> in Console to enter Lambda service and click </a:t>
            </a:r>
            <a:r>
              <a:rPr i="1" lang="en"/>
              <a:t>Create function</a:t>
            </a:r>
            <a:r>
              <a:rPr lang="en"/>
              <a:t>: </a:t>
            </a:r>
            <a:endParaRPr sz="1400"/>
          </a:p>
        </p:txBody>
      </p:sp>
      <p:pic>
        <p:nvPicPr>
          <p:cNvPr id="315" name="Google Shape;315;p39"/>
          <p:cNvPicPr preferRelativeResize="0"/>
          <p:nvPr/>
        </p:nvPicPr>
        <p:blipFill>
          <a:blip r:embed="rId3">
            <a:alphaModFix/>
          </a:blip>
          <a:stretch>
            <a:fillRect/>
          </a:stretch>
        </p:blipFill>
        <p:spPr>
          <a:xfrm>
            <a:off x="908650" y="2375300"/>
            <a:ext cx="3831974" cy="2278775"/>
          </a:xfrm>
          <a:prstGeom prst="rect">
            <a:avLst/>
          </a:prstGeom>
          <a:noFill/>
          <a:ln>
            <a:noFill/>
          </a:ln>
        </p:spPr>
      </p:pic>
      <p:pic>
        <p:nvPicPr>
          <p:cNvPr id="316" name="Google Shape;316;p39"/>
          <p:cNvPicPr preferRelativeResize="0"/>
          <p:nvPr/>
        </p:nvPicPr>
        <p:blipFill>
          <a:blip r:embed="rId4">
            <a:alphaModFix/>
          </a:blip>
          <a:stretch>
            <a:fillRect/>
          </a:stretch>
        </p:blipFill>
        <p:spPr>
          <a:xfrm>
            <a:off x="4968325" y="3065600"/>
            <a:ext cx="3757926" cy="89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Lambda</a:t>
            </a:r>
            <a:endParaRPr/>
          </a:p>
        </p:txBody>
      </p:sp>
      <p:sp>
        <p:nvSpPr>
          <p:cNvPr id="322" name="Google Shape;322;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Amazon Lambda:</a:t>
            </a:r>
            <a:endParaRPr/>
          </a:p>
          <a:p>
            <a:pPr indent="0" lvl="0" marL="0" rtl="0" algn="l">
              <a:spcBef>
                <a:spcPts val="1600"/>
              </a:spcBef>
              <a:spcAft>
                <a:spcPts val="1600"/>
              </a:spcAft>
              <a:buNone/>
            </a:pPr>
            <a:r>
              <a:rPr lang="en"/>
              <a:t>2. Give Lambda function a name, and select runtime environment:</a:t>
            </a:r>
            <a:endParaRPr sz="1400"/>
          </a:p>
        </p:txBody>
      </p:sp>
      <p:pic>
        <p:nvPicPr>
          <p:cNvPr id="323" name="Google Shape;323;p40"/>
          <p:cNvPicPr preferRelativeResize="0"/>
          <p:nvPr/>
        </p:nvPicPr>
        <p:blipFill>
          <a:blip r:embed="rId3">
            <a:alphaModFix/>
          </a:blip>
          <a:stretch>
            <a:fillRect/>
          </a:stretch>
        </p:blipFill>
        <p:spPr>
          <a:xfrm>
            <a:off x="3248504" y="2335800"/>
            <a:ext cx="3136876" cy="280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Lambda</a:t>
            </a:r>
            <a:endParaRPr/>
          </a:p>
        </p:txBody>
      </p:sp>
      <p:sp>
        <p:nvSpPr>
          <p:cNvPr id="329" name="Google Shape;329;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Amazon Lambda:</a:t>
            </a:r>
            <a:endParaRPr/>
          </a:p>
          <a:p>
            <a:pPr indent="0" lvl="0" marL="0" rtl="0" algn="l">
              <a:spcBef>
                <a:spcPts val="1600"/>
              </a:spcBef>
              <a:spcAft>
                <a:spcPts val="1600"/>
              </a:spcAft>
              <a:buNone/>
            </a:pPr>
            <a:r>
              <a:rPr lang="en"/>
              <a:t>3. Lambda function looks like in Lambda console:</a:t>
            </a:r>
            <a:endParaRPr sz="1400"/>
          </a:p>
        </p:txBody>
      </p:sp>
      <p:pic>
        <p:nvPicPr>
          <p:cNvPr id="330" name="Google Shape;330;p41"/>
          <p:cNvPicPr preferRelativeResize="0"/>
          <p:nvPr/>
        </p:nvPicPr>
        <p:blipFill>
          <a:blip r:embed="rId3">
            <a:alphaModFix/>
          </a:blip>
          <a:stretch>
            <a:fillRect/>
          </a:stretch>
        </p:blipFill>
        <p:spPr>
          <a:xfrm>
            <a:off x="1990475" y="2362175"/>
            <a:ext cx="5501701" cy="2678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EC2</a:t>
            </a:r>
            <a:endParaRPr/>
          </a:p>
        </p:txBody>
      </p:sp>
      <p:sp>
        <p:nvSpPr>
          <p:cNvPr id="147" name="Google Shape;147;p15"/>
          <p:cNvSpPr txBox="1"/>
          <p:nvPr>
            <p:ph idx="1" type="body"/>
          </p:nvPr>
        </p:nvSpPr>
        <p:spPr>
          <a:xfrm>
            <a:off x="311700" y="1070975"/>
            <a:ext cx="8520600" cy="407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Learn about Amazon EC2 container service and create the IAM (Identity and Access Management) user and group.</a:t>
            </a:r>
            <a:endParaRPr/>
          </a:p>
          <a:p>
            <a:pPr indent="0" lvl="0" marL="0" rtl="0" algn="l">
              <a:spcBef>
                <a:spcPts val="1600"/>
              </a:spcBef>
              <a:spcAft>
                <a:spcPts val="0"/>
              </a:spcAft>
              <a:buNone/>
            </a:pPr>
            <a:r>
              <a:rPr b="1" lang="en"/>
              <a:t>EC2 container Service:</a:t>
            </a:r>
            <a:endParaRPr b="1"/>
          </a:p>
          <a:p>
            <a:pPr indent="0" lvl="0" marL="0" rtl="0" algn="l">
              <a:spcBef>
                <a:spcPts val="1600"/>
              </a:spcBef>
              <a:spcAft>
                <a:spcPts val="0"/>
              </a:spcAft>
              <a:buNone/>
            </a:pPr>
            <a:r>
              <a:rPr lang="en"/>
              <a:t>Amazon Elastic Container Service is a highly scalable, fast, container management service that makes it easy to run, stop, and manage Docker containers on a cluster.</a:t>
            </a:r>
            <a:endParaRPr/>
          </a:p>
          <a:p>
            <a:pPr indent="0" lvl="0" marL="0" rtl="0" algn="l">
              <a:spcBef>
                <a:spcPts val="1600"/>
              </a:spcBef>
              <a:spcAft>
                <a:spcPts val="0"/>
              </a:spcAft>
              <a:buNone/>
            </a:pPr>
            <a:r>
              <a:rPr b="1" lang="en"/>
              <a:t>IAM:</a:t>
            </a:r>
            <a:endParaRPr b="1"/>
          </a:p>
          <a:p>
            <a:pPr indent="0" lvl="0" marL="0" rtl="0" algn="l">
              <a:spcBef>
                <a:spcPts val="1600"/>
              </a:spcBef>
              <a:spcAft>
                <a:spcPts val="1600"/>
              </a:spcAft>
              <a:buNone/>
            </a:pPr>
            <a:r>
              <a:rPr lang="en"/>
              <a:t>	IAM stands for Identity and Access Management which is a web service that helps people </a:t>
            </a:r>
            <a:r>
              <a:rPr lang="en"/>
              <a:t>securely</a:t>
            </a:r>
            <a:r>
              <a:rPr lang="en"/>
              <a:t> access to AWS resources for users. Use IAM to control who can use AWS resources (</a:t>
            </a:r>
            <a:r>
              <a:rPr lang="en"/>
              <a:t>authentication</a:t>
            </a:r>
            <a:r>
              <a:rPr lang="en"/>
              <a:t>) and what resources people can use.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Lambda</a:t>
            </a:r>
            <a:endParaRPr/>
          </a:p>
        </p:txBody>
      </p:sp>
      <p:sp>
        <p:nvSpPr>
          <p:cNvPr id="336" name="Google Shape;336;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Amazon Lambda:</a:t>
            </a:r>
            <a:endParaRPr/>
          </a:p>
          <a:p>
            <a:pPr indent="0" lvl="0" marL="0" rtl="0" algn="l">
              <a:spcBef>
                <a:spcPts val="1600"/>
              </a:spcBef>
              <a:spcAft>
                <a:spcPts val="1600"/>
              </a:spcAft>
              <a:buNone/>
            </a:pPr>
            <a:r>
              <a:rPr lang="en"/>
              <a:t>4. Write Lambda function and test it:</a:t>
            </a:r>
            <a:endParaRPr sz="1400"/>
          </a:p>
        </p:txBody>
      </p:sp>
      <p:pic>
        <p:nvPicPr>
          <p:cNvPr id="337" name="Google Shape;337;p42"/>
          <p:cNvPicPr preferRelativeResize="0"/>
          <p:nvPr/>
        </p:nvPicPr>
        <p:blipFill>
          <a:blip r:embed="rId3">
            <a:alphaModFix/>
          </a:blip>
          <a:stretch>
            <a:fillRect/>
          </a:stretch>
        </p:blipFill>
        <p:spPr>
          <a:xfrm>
            <a:off x="1943750" y="2411124"/>
            <a:ext cx="5746401" cy="1968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Lambda</a:t>
            </a:r>
            <a:endParaRPr/>
          </a:p>
        </p:txBody>
      </p:sp>
      <p:sp>
        <p:nvSpPr>
          <p:cNvPr id="343" name="Google Shape;343;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Amazon Lambda:</a:t>
            </a:r>
            <a:endParaRPr/>
          </a:p>
          <a:p>
            <a:pPr indent="0" lvl="0" marL="0" rtl="0" algn="l">
              <a:spcBef>
                <a:spcPts val="1600"/>
              </a:spcBef>
              <a:spcAft>
                <a:spcPts val="0"/>
              </a:spcAft>
              <a:buNone/>
            </a:pPr>
            <a:r>
              <a:rPr lang="en"/>
              <a:t>5. Configuration information:</a:t>
            </a:r>
            <a:endParaRPr/>
          </a:p>
          <a:p>
            <a:pPr indent="-311150" lvl="0" marL="914400" rtl="0" algn="l">
              <a:spcBef>
                <a:spcPts val="1600"/>
              </a:spcBef>
              <a:spcAft>
                <a:spcPts val="0"/>
              </a:spcAft>
              <a:buSzPts val="1300"/>
              <a:buChar char="●"/>
            </a:pPr>
            <a:r>
              <a:rPr lang="en"/>
              <a:t>Timeout: 3sec</a:t>
            </a:r>
            <a:endParaRPr/>
          </a:p>
          <a:p>
            <a:pPr indent="-311150" lvl="0" marL="914400" rtl="0" algn="l">
              <a:spcBef>
                <a:spcPts val="0"/>
              </a:spcBef>
              <a:spcAft>
                <a:spcPts val="0"/>
              </a:spcAft>
              <a:buSzPts val="1300"/>
              <a:buChar char="●"/>
            </a:pPr>
            <a:r>
              <a:rPr lang="en"/>
              <a:t>Memory: 128 MB</a:t>
            </a:r>
            <a:endParaRPr/>
          </a:p>
          <a:p>
            <a:pPr indent="-311150" lvl="0" marL="914400" rtl="0" algn="l">
              <a:spcBef>
                <a:spcPts val="0"/>
              </a:spcBef>
              <a:spcAft>
                <a:spcPts val="0"/>
              </a:spcAft>
              <a:buSzPts val="1300"/>
              <a:buChar char="●"/>
            </a:pPr>
            <a:r>
              <a:rPr lang="en"/>
              <a:t>IAM role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Lambda</a:t>
            </a:r>
            <a:endParaRPr/>
          </a:p>
        </p:txBody>
      </p:sp>
      <p:sp>
        <p:nvSpPr>
          <p:cNvPr id="349" name="Google Shape;349;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50" name="Google Shape;350;p44"/>
          <p:cNvPicPr preferRelativeResize="0"/>
          <p:nvPr/>
        </p:nvPicPr>
        <p:blipFill>
          <a:blip r:embed="rId3">
            <a:alphaModFix/>
          </a:blip>
          <a:stretch>
            <a:fillRect/>
          </a:stretch>
        </p:blipFill>
        <p:spPr>
          <a:xfrm>
            <a:off x="1297500" y="2073375"/>
            <a:ext cx="6905625" cy="647700"/>
          </a:xfrm>
          <a:prstGeom prst="rect">
            <a:avLst/>
          </a:prstGeom>
          <a:noFill/>
          <a:ln>
            <a:noFill/>
          </a:ln>
        </p:spPr>
      </p:pic>
      <p:sp>
        <p:nvSpPr>
          <p:cNvPr id="351" name="Google Shape;351;p44"/>
          <p:cNvSpPr txBox="1"/>
          <p:nvPr/>
        </p:nvSpPr>
        <p:spPr>
          <a:xfrm>
            <a:off x="3564300" y="2721075"/>
            <a:ext cx="2015400" cy="32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highlight>
                  <a:srgbClr val="FFFFFF"/>
                </a:highlight>
              </a:rPr>
              <a:t>Figure: Result</a:t>
            </a:r>
            <a:endParaRPr>
              <a:highlight>
                <a:srgbClr val="FFFFFF"/>
              </a:highlight>
            </a:endParaRPr>
          </a:p>
        </p:txBody>
      </p:sp>
      <p:pic>
        <p:nvPicPr>
          <p:cNvPr id="352" name="Google Shape;352;p44"/>
          <p:cNvPicPr preferRelativeResize="0"/>
          <p:nvPr/>
        </p:nvPicPr>
        <p:blipFill>
          <a:blip r:embed="rId4">
            <a:alphaModFix/>
          </a:blip>
          <a:stretch>
            <a:fillRect/>
          </a:stretch>
        </p:blipFill>
        <p:spPr>
          <a:xfrm>
            <a:off x="1897625" y="3081171"/>
            <a:ext cx="5348750" cy="1699475"/>
          </a:xfrm>
          <a:prstGeom prst="rect">
            <a:avLst/>
          </a:prstGeom>
          <a:noFill/>
          <a:ln>
            <a:noFill/>
          </a:ln>
        </p:spPr>
      </p:pic>
      <p:sp>
        <p:nvSpPr>
          <p:cNvPr id="353" name="Google Shape;353;p44"/>
          <p:cNvSpPr txBox="1"/>
          <p:nvPr/>
        </p:nvSpPr>
        <p:spPr>
          <a:xfrm>
            <a:off x="4012188" y="4780650"/>
            <a:ext cx="1119600" cy="2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highlight>
                  <a:srgbClr val="FFFFFF"/>
                </a:highlight>
              </a:rPr>
              <a:t>Figure: Log</a:t>
            </a:r>
            <a:endParaRPr>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Lambda</a:t>
            </a:r>
            <a:endParaRPr/>
          </a:p>
        </p:txBody>
      </p:sp>
      <p:sp>
        <p:nvSpPr>
          <p:cNvPr id="359" name="Google Shape;359;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Lambda: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60" name="Google Shape;360;p45"/>
          <p:cNvPicPr preferRelativeResize="0"/>
          <p:nvPr/>
        </p:nvPicPr>
        <p:blipFill>
          <a:blip r:embed="rId3">
            <a:alphaModFix/>
          </a:blip>
          <a:stretch>
            <a:fillRect/>
          </a:stretch>
        </p:blipFill>
        <p:spPr>
          <a:xfrm>
            <a:off x="1624913" y="2025122"/>
            <a:ext cx="5894175" cy="245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EC2</a:t>
            </a:r>
            <a:endParaRPr/>
          </a:p>
        </p:txBody>
      </p:sp>
      <p:sp>
        <p:nvSpPr>
          <p:cNvPr id="153" name="Google Shape;153;p16"/>
          <p:cNvSpPr txBox="1"/>
          <p:nvPr>
            <p:ph idx="1" type="body"/>
          </p:nvPr>
        </p:nvSpPr>
        <p:spPr>
          <a:xfrm>
            <a:off x="311700" y="1070975"/>
            <a:ext cx="8520600" cy="40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IAM </a:t>
            </a:r>
            <a:r>
              <a:rPr lang="en"/>
              <a:t>Illustration. Create a group and give some users permission to use.</a:t>
            </a:r>
            <a:endParaRPr/>
          </a:p>
        </p:txBody>
      </p:sp>
      <p:pic>
        <p:nvPicPr>
          <p:cNvPr id="154" name="Google Shape;154;p16"/>
          <p:cNvPicPr preferRelativeResize="0"/>
          <p:nvPr/>
        </p:nvPicPr>
        <p:blipFill>
          <a:blip r:embed="rId3">
            <a:alphaModFix/>
          </a:blip>
          <a:stretch>
            <a:fillRect/>
          </a:stretch>
        </p:blipFill>
        <p:spPr>
          <a:xfrm>
            <a:off x="1299000" y="1590800"/>
            <a:ext cx="6545998" cy="331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EC2</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Launch a Linux virtual machine instance of type ‘micro’ . </a:t>
            </a:r>
            <a:endParaRPr/>
          </a:p>
          <a:p>
            <a:pPr indent="0" lvl="0" marL="0" rtl="0" algn="l">
              <a:spcBef>
                <a:spcPts val="1600"/>
              </a:spcBef>
              <a:spcAft>
                <a:spcPts val="0"/>
              </a:spcAft>
              <a:buNone/>
            </a:pPr>
            <a:r>
              <a:rPr lang="en"/>
              <a:t>Step by Step Build EC2:</a:t>
            </a:r>
            <a:endParaRPr/>
          </a:p>
          <a:p>
            <a:pPr indent="-311150" lvl="0" marL="457200" rtl="0" algn="l">
              <a:spcBef>
                <a:spcPts val="1600"/>
              </a:spcBef>
              <a:spcAft>
                <a:spcPts val="0"/>
              </a:spcAft>
              <a:buSzPts val="1300"/>
              <a:buAutoNum type="arabicPeriod"/>
            </a:pPr>
            <a:r>
              <a:rPr lang="en"/>
              <a:t>In AWS console page, choose EC2</a:t>
            </a:r>
            <a:endParaRPr/>
          </a:p>
          <a:p>
            <a:pPr indent="0" lvl="0" marL="0" rtl="0" algn="l">
              <a:spcBef>
                <a:spcPts val="160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4571998" y="2038900"/>
            <a:ext cx="3707925" cy="2944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EC2</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Launch a Linux virtual machine instance of type ‘micro’ . </a:t>
            </a:r>
            <a:endParaRPr/>
          </a:p>
          <a:p>
            <a:pPr indent="0" lvl="0" marL="0" rtl="0" algn="l">
              <a:spcBef>
                <a:spcPts val="1600"/>
              </a:spcBef>
              <a:spcAft>
                <a:spcPts val="0"/>
              </a:spcAft>
              <a:buNone/>
            </a:pPr>
            <a:r>
              <a:rPr lang="en"/>
              <a:t>Step by Step Build EC2:</a:t>
            </a:r>
            <a:endParaRPr/>
          </a:p>
          <a:p>
            <a:pPr indent="0" lvl="0" marL="0" rtl="0" algn="l">
              <a:spcBef>
                <a:spcPts val="1600"/>
              </a:spcBef>
              <a:spcAft>
                <a:spcPts val="0"/>
              </a:spcAft>
              <a:buNone/>
            </a:pPr>
            <a:r>
              <a:rPr lang="en"/>
              <a:t>2. After that, select launch instance</a:t>
            </a:r>
            <a:endParaRPr/>
          </a:p>
          <a:p>
            <a:pPr indent="0" lvl="0" marL="0" rtl="0" algn="l">
              <a:spcBef>
                <a:spcPts val="1600"/>
              </a:spcBef>
              <a:spcAft>
                <a:spcPts val="1600"/>
              </a:spcAft>
              <a:buNone/>
            </a:pPr>
            <a:r>
              <a:t/>
            </a:r>
            <a:endParaRPr/>
          </a:p>
        </p:txBody>
      </p:sp>
      <p:pic>
        <p:nvPicPr>
          <p:cNvPr id="168" name="Google Shape;168;p18"/>
          <p:cNvPicPr preferRelativeResize="0"/>
          <p:nvPr/>
        </p:nvPicPr>
        <p:blipFill>
          <a:blip r:embed="rId3">
            <a:alphaModFix/>
          </a:blip>
          <a:stretch>
            <a:fillRect/>
          </a:stretch>
        </p:blipFill>
        <p:spPr>
          <a:xfrm>
            <a:off x="4127500" y="1889197"/>
            <a:ext cx="4451700" cy="30898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EC2</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Launch a Linux virtual machine instance of type ‘micro’ . </a:t>
            </a:r>
            <a:endParaRPr/>
          </a:p>
          <a:p>
            <a:pPr indent="0" lvl="0" marL="0" rtl="0" algn="l">
              <a:spcBef>
                <a:spcPts val="1600"/>
              </a:spcBef>
              <a:spcAft>
                <a:spcPts val="0"/>
              </a:spcAft>
              <a:buNone/>
            </a:pPr>
            <a:r>
              <a:rPr lang="en"/>
              <a:t>Step by Step Build EC2:</a:t>
            </a:r>
            <a:endParaRPr/>
          </a:p>
          <a:p>
            <a:pPr indent="0" lvl="0" marL="0" rtl="0" algn="l">
              <a:spcBef>
                <a:spcPts val="1600"/>
              </a:spcBef>
              <a:spcAft>
                <a:spcPts val="0"/>
              </a:spcAft>
              <a:buNone/>
            </a:pPr>
            <a:r>
              <a:rPr lang="en"/>
              <a:t>3. Next, choose an amazon machine image. Here, we use the basic one</a:t>
            </a:r>
            <a:endParaRPr/>
          </a:p>
          <a:p>
            <a:pPr indent="0" lvl="0" marL="0" rtl="0" algn="l">
              <a:spcBef>
                <a:spcPts val="1600"/>
              </a:spcBef>
              <a:spcAft>
                <a:spcPts val="1600"/>
              </a:spcAft>
              <a:buNone/>
            </a:pPr>
            <a:r>
              <a:t/>
            </a:r>
            <a:endParaRPr/>
          </a:p>
        </p:txBody>
      </p:sp>
      <p:pic>
        <p:nvPicPr>
          <p:cNvPr id="175" name="Google Shape;175;p19"/>
          <p:cNvPicPr preferRelativeResize="0"/>
          <p:nvPr/>
        </p:nvPicPr>
        <p:blipFill>
          <a:blip r:embed="rId3">
            <a:alphaModFix/>
          </a:blip>
          <a:stretch>
            <a:fillRect/>
          </a:stretch>
        </p:blipFill>
        <p:spPr>
          <a:xfrm>
            <a:off x="1754175" y="2752500"/>
            <a:ext cx="6125550" cy="239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EC2</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Launch a Linux virtual machine instance of type ‘micro’ . </a:t>
            </a:r>
            <a:endParaRPr/>
          </a:p>
          <a:p>
            <a:pPr indent="0" lvl="0" marL="0" rtl="0" algn="l">
              <a:spcBef>
                <a:spcPts val="1600"/>
              </a:spcBef>
              <a:spcAft>
                <a:spcPts val="0"/>
              </a:spcAft>
              <a:buNone/>
            </a:pPr>
            <a:r>
              <a:rPr lang="en"/>
              <a:t>Step by Step Build EC2:</a:t>
            </a:r>
            <a:endParaRPr/>
          </a:p>
          <a:p>
            <a:pPr indent="0" lvl="0" marL="0" rtl="0" algn="l">
              <a:spcBef>
                <a:spcPts val="1600"/>
              </a:spcBef>
              <a:spcAft>
                <a:spcPts val="0"/>
              </a:spcAft>
              <a:buNone/>
            </a:pPr>
            <a:r>
              <a:rPr lang="en"/>
              <a:t>4. Then, choose a Instance Type (which determine the hardware)</a:t>
            </a:r>
            <a:endParaRPr/>
          </a:p>
          <a:p>
            <a:pPr indent="0" lvl="0" marL="0" rtl="0" algn="l">
              <a:spcBef>
                <a:spcPts val="1600"/>
              </a:spcBef>
              <a:spcAft>
                <a:spcPts val="1600"/>
              </a:spcAft>
              <a:buNone/>
            </a:pPr>
            <a:r>
              <a:t/>
            </a:r>
            <a:endParaRPr/>
          </a:p>
        </p:txBody>
      </p:sp>
      <p:pic>
        <p:nvPicPr>
          <p:cNvPr id="182" name="Google Shape;182;p20"/>
          <p:cNvPicPr preferRelativeResize="0"/>
          <p:nvPr/>
        </p:nvPicPr>
        <p:blipFill>
          <a:blip r:embed="rId3">
            <a:alphaModFix/>
          </a:blip>
          <a:stretch>
            <a:fillRect/>
          </a:stretch>
        </p:blipFill>
        <p:spPr>
          <a:xfrm>
            <a:off x="2030937" y="2740050"/>
            <a:ext cx="5572024" cy="233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EC2</a:t>
            </a:r>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Launch a Linux virtual machine instance of type ‘micro’ . </a:t>
            </a:r>
            <a:endParaRPr/>
          </a:p>
          <a:p>
            <a:pPr indent="0" lvl="0" marL="0" rtl="0" algn="l">
              <a:spcBef>
                <a:spcPts val="1600"/>
              </a:spcBef>
              <a:spcAft>
                <a:spcPts val="0"/>
              </a:spcAft>
              <a:buNone/>
            </a:pPr>
            <a:r>
              <a:rPr lang="en"/>
              <a:t>Step by Step Build EC2:</a:t>
            </a:r>
            <a:endParaRPr/>
          </a:p>
          <a:p>
            <a:pPr indent="0" lvl="0" marL="0" rtl="0" algn="l">
              <a:spcBef>
                <a:spcPts val="1600"/>
              </a:spcBef>
              <a:spcAft>
                <a:spcPts val="0"/>
              </a:spcAft>
              <a:buNone/>
            </a:pPr>
            <a:r>
              <a:rPr lang="en"/>
              <a:t>5. Last, review and launch. In addition, we need to choose key pair here. If do not have key pair, generate a new one.</a:t>
            </a:r>
            <a:endParaRPr/>
          </a:p>
          <a:p>
            <a:pPr indent="0" lvl="0" marL="0" rtl="0" algn="l">
              <a:spcBef>
                <a:spcPts val="1600"/>
              </a:spcBef>
              <a:spcAft>
                <a:spcPts val="1600"/>
              </a:spcAft>
              <a:buNone/>
            </a:pPr>
            <a:r>
              <a:t/>
            </a:r>
            <a:endParaRPr/>
          </a:p>
        </p:txBody>
      </p:sp>
      <p:pic>
        <p:nvPicPr>
          <p:cNvPr id="189" name="Google Shape;189;p21"/>
          <p:cNvPicPr preferRelativeResize="0"/>
          <p:nvPr/>
        </p:nvPicPr>
        <p:blipFill>
          <a:blip r:embed="rId3">
            <a:alphaModFix/>
          </a:blip>
          <a:stretch>
            <a:fillRect/>
          </a:stretch>
        </p:blipFill>
        <p:spPr>
          <a:xfrm>
            <a:off x="4625650" y="2740325"/>
            <a:ext cx="4016825" cy="2206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