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6" r:id="rId3"/>
    <p:sldId id="328" r:id="rId4"/>
    <p:sldId id="327" r:id="rId5"/>
    <p:sldId id="329" r:id="rId6"/>
    <p:sldId id="331" r:id="rId7"/>
    <p:sldId id="330" r:id="rId8"/>
    <p:sldId id="356" r:id="rId9"/>
    <p:sldId id="333" r:id="rId10"/>
    <p:sldId id="334" r:id="rId11"/>
    <p:sldId id="336" r:id="rId12"/>
    <p:sldId id="341" r:id="rId13"/>
    <p:sldId id="339" r:id="rId14"/>
    <p:sldId id="342" r:id="rId15"/>
    <p:sldId id="343" r:id="rId16"/>
    <p:sldId id="347" r:id="rId17"/>
    <p:sldId id="348" r:id="rId18"/>
    <p:sldId id="349" r:id="rId19"/>
    <p:sldId id="344" r:id="rId20"/>
    <p:sldId id="350" r:id="rId21"/>
    <p:sldId id="358" r:id="rId22"/>
    <p:sldId id="359" r:id="rId23"/>
    <p:sldId id="360" r:id="rId24"/>
    <p:sldId id="361" r:id="rId25"/>
    <p:sldId id="353" r:id="rId26"/>
    <p:sldId id="352" r:id="rId27"/>
    <p:sldId id="28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1600" autoAdjust="0"/>
  </p:normalViewPr>
  <p:slideViewPr>
    <p:cSldViewPr snapToGrid="0">
      <p:cViewPr varScale="1">
        <p:scale>
          <a:sx n="69" d="100"/>
          <a:sy n="69" d="100"/>
        </p:scale>
        <p:origin x="-93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я подведу некоторое 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51128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7196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9742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3981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2471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6019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928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57822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5204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352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03966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8030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5579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4918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6810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6810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118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4016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C549A-CE17-40F6-9281-13F017B492E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22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1.png"/><Relationship Id="rId5" Type="http://schemas.openxmlformats.org/officeDocument/2006/relationships/image" Target="../media/image16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622300"/>
            <a:ext cx="11530148" cy="3413687"/>
          </a:xfrm>
        </p:spPr>
        <p:txBody>
          <a:bodyPr>
            <a:noAutofit/>
          </a:bodyPr>
          <a:lstStyle/>
          <a:p>
            <a:r>
              <a:rPr lang="ru-RU" dirty="0"/>
              <a:t>Сигнальное созвездие </a:t>
            </a:r>
            <a:br>
              <a:rPr lang="ru-RU" dirty="0"/>
            </a:br>
            <a:r>
              <a:rPr lang="ru-RU" sz="4000" dirty="0"/>
              <a:t>Восстановление </a:t>
            </a:r>
            <a:r>
              <a:rPr lang="ru-RU" sz="4000" dirty="0" smtClean="0"/>
              <a:t>информации из принятого сигнала</a:t>
            </a:r>
            <a:endParaRPr lang="ru-RU" sz="66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8-</a:t>
            </a:r>
            <a:r>
              <a:rPr lang="en-US" dirty="0"/>
              <a:t>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8FB367A8-BCC5-47E0-ADD5-48C4AB9D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030" y="895031"/>
            <a:ext cx="5067939" cy="506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278CCAA8-3E15-4C01-B86B-6939DD933B98}"/>
              </a:ext>
            </a:extLst>
          </p:cNvPr>
          <p:cNvCxnSpPr>
            <a:cxnSpLocks/>
          </p:cNvCxnSpPr>
          <p:nvPr/>
        </p:nvCxnSpPr>
        <p:spPr>
          <a:xfrm flipV="1">
            <a:off x="6177280" y="1381760"/>
            <a:ext cx="0" cy="39217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278CCAA8-3E15-4C01-B86B-6939DD933B98}"/>
              </a:ext>
            </a:extLst>
          </p:cNvPr>
          <p:cNvCxnSpPr>
            <a:cxnSpLocks/>
          </p:cNvCxnSpPr>
          <p:nvPr/>
        </p:nvCxnSpPr>
        <p:spPr>
          <a:xfrm flipV="1">
            <a:off x="4221125" y="3327991"/>
            <a:ext cx="3934047" cy="106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278CCAA8-3E15-4C01-B86B-6939DD933B98}"/>
              </a:ext>
            </a:extLst>
          </p:cNvPr>
          <p:cNvCxnSpPr>
            <a:cxnSpLocks/>
          </p:cNvCxnSpPr>
          <p:nvPr/>
        </p:nvCxnSpPr>
        <p:spPr>
          <a:xfrm flipH="1" flipV="1">
            <a:off x="4221126" y="1371600"/>
            <a:ext cx="3934046" cy="392341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278CCAA8-3E15-4C01-B86B-6939DD933B98}"/>
              </a:ext>
            </a:extLst>
          </p:cNvPr>
          <p:cNvCxnSpPr>
            <a:cxnSpLocks/>
          </p:cNvCxnSpPr>
          <p:nvPr/>
        </p:nvCxnSpPr>
        <p:spPr>
          <a:xfrm flipV="1">
            <a:off x="4221126" y="1371600"/>
            <a:ext cx="3934046" cy="39446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884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16-</a:t>
            </a:r>
            <a:r>
              <a:rPr lang="en-US" dirty="0"/>
              <a:t>QAM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C03EE12A-8C04-4D34-BE7D-6A79C4C3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69" y="1127759"/>
            <a:ext cx="4824571" cy="482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D9BACEF9-6F1F-49F7-9326-C864B8220FD4}"/>
              </a:ext>
            </a:extLst>
          </p:cNvPr>
          <p:cNvCxnSpPr/>
          <p:nvPr/>
        </p:nvCxnSpPr>
        <p:spPr>
          <a:xfrm>
            <a:off x="6776720" y="1605516"/>
            <a:ext cx="0" cy="3732028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C5A5DD90-D47D-4859-B14C-D2F9C5FCD8C6}"/>
              </a:ext>
            </a:extLst>
          </p:cNvPr>
          <p:cNvCxnSpPr/>
          <p:nvPr/>
        </p:nvCxnSpPr>
        <p:spPr>
          <a:xfrm>
            <a:off x="6179185" y="1584251"/>
            <a:ext cx="0" cy="3742661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603284E8-329D-4CD8-B9CE-90A4288B2433}"/>
              </a:ext>
            </a:extLst>
          </p:cNvPr>
          <p:cNvCxnSpPr/>
          <p:nvPr/>
        </p:nvCxnSpPr>
        <p:spPr>
          <a:xfrm>
            <a:off x="5588000" y="1573619"/>
            <a:ext cx="0" cy="3753293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5B663C9A-B90B-413F-B19C-8ECAB5DC1631}"/>
              </a:ext>
            </a:extLst>
          </p:cNvPr>
          <p:cNvCxnSpPr>
            <a:cxnSpLocks/>
          </p:cNvCxnSpPr>
          <p:nvPr/>
        </p:nvCxnSpPr>
        <p:spPr>
          <a:xfrm flipH="1">
            <a:off x="4199860" y="2838450"/>
            <a:ext cx="3742661" cy="0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="" xmlns:a16="http://schemas.microsoft.com/office/drawing/2014/main" id="{0A017D97-CD3D-40B4-8F0A-78C7285BB9ED}"/>
              </a:ext>
            </a:extLst>
          </p:cNvPr>
          <p:cNvCxnSpPr>
            <a:cxnSpLocks/>
          </p:cNvCxnSpPr>
          <p:nvPr/>
        </p:nvCxnSpPr>
        <p:spPr>
          <a:xfrm flipH="1">
            <a:off x="4210494" y="3429000"/>
            <a:ext cx="3732027" cy="0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58F95D9D-F758-403A-BF96-4BA31743D060}"/>
              </a:ext>
            </a:extLst>
          </p:cNvPr>
          <p:cNvCxnSpPr>
            <a:cxnSpLocks/>
          </p:cNvCxnSpPr>
          <p:nvPr/>
        </p:nvCxnSpPr>
        <p:spPr>
          <a:xfrm flipH="1">
            <a:off x="4210495" y="4000500"/>
            <a:ext cx="3732026" cy="0"/>
          </a:xfrm>
          <a:prstGeom prst="line">
            <a:avLst/>
          </a:prstGeom>
          <a:ln w="41275">
            <a:solidFill>
              <a:srgbClr val="FF0000">
                <a:alpha val="7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479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="" xmlns:a16="http://schemas.microsoft.com/office/drawing/2014/main" id="{CB1FA7D5-D3DF-49EE-B9FC-938E2A79ABC1}"/>
              </a:ext>
            </a:extLst>
          </p:cNvPr>
          <p:cNvCxnSpPr>
            <a:cxnSpLocks/>
          </p:cNvCxnSpPr>
          <p:nvPr/>
        </p:nvCxnSpPr>
        <p:spPr>
          <a:xfrm flipV="1">
            <a:off x="6024880" y="2458720"/>
            <a:ext cx="1178560" cy="1117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6182782" y="227078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82" y="2270780"/>
                <a:ext cx="953529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7804ED-9A57-49F8-BD9C-9542A2BC58C3}"/>
                  </a:ext>
                </a:extLst>
              </p:cNvPr>
              <p:cNvSpPr txBox="1"/>
              <p:nvPr/>
            </p:nvSpPr>
            <p:spPr>
              <a:xfrm>
                <a:off x="8768080" y="1993781"/>
                <a:ext cx="294349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60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4C7804ED-9A57-49F8-BD9C-9542A2BC5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1993781"/>
                <a:ext cx="2943498" cy="923330"/>
              </a:xfrm>
              <a:prstGeom prst="rect">
                <a:avLst/>
              </a:prstGeom>
              <a:blipFill>
                <a:blip r:embed="rId5" cstate="print"/>
                <a:stretch>
                  <a:fillRect t="-25000" b="-48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="" xmlns:a16="http://schemas.microsoft.com/office/drawing/2014/main" id="{BE3531F2-7462-48CA-89D1-C74298B57279}"/>
              </a:ext>
            </a:extLst>
          </p:cNvPr>
          <p:cNvCxnSpPr/>
          <p:nvPr/>
        </p:nvCxnSpPr>
        <p:spPr>
          <a:xfrm flipV="1">
            <a:off x="6024880" y="2854960"/>
            <a:ext cx="2204720" cy="7213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613F0B-9231-4B3F-A17D-EC0377D978DF}"/>
                  </a:ext>
                </a:extLst>
              </p:cNvPr>
              <p:cNvSpPr txBox="1"/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9B613F0B-9231-4B3F-A17D-EC0377D97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="" xmlns:a16="http://schemas.microsoft.com/office/drawing/2014/main" id="{1A28D35D-90F8-41B0-A797-6D8B1FDF904C}"/>
              </a:ext>
            </a:extLst>
          </p:cNvPr>
          <p:cNvCxnSpPr>
            <a:cxnSpLocks/>
          </p:cNvCxnSpPr>
          <p:nvPr/>
        </p:nvCxnSpPr>
        <p:spPr>
          <a:xfrm>
            <a:off x="7203440" y="2458720"/>
            <a:ext cx="1026160" cy="396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26A653-A878-4900-8E7B-39BC6558981A}"/>
                  </a:ext>
                </a:extLst>
              </p:cNvPr>
              <p:cNvSpPr txBox="1"/>
              <p:nvPr/>
            </p:nvSpPr>
            <p:spPr>
              <a:xfrm>
                <a:off x="7407696" y="2048875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1726A653-A878-4900-8E7B-39BC6558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96" y="2048875"/>
                <a:ext cx="953529" cy="52322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2856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=""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6024880" y="2854960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205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=""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6024880" y="2854960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355" y="2954030"/>
                <a:ext cx="953529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4897120" y="2418080"/>
            <a:ext cx="1127760" cy="1158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=""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4897120" y="3576320"/>
            <a:ext cx="1127760" cy="11277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=""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6024880" y="3576320"/>
            <a:ext cx="1148080" cy="11277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6052759" y="2415530"/>
            <a:ext cx="1125403" cy="116079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747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25333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=""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58990" y="299391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84585" y="291215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85" y="2912156"/>
                <a:ext cx="953529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531230" y="255703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=""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531230" y="371527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=""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58990" y="371527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951572" y="228986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572" y="2289866"/>
                <a:ext cx="953529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69513" y="46427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13" y="4642769"/>
                <a:ext cx="953529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2034145" y="275591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45" y="2755919"/>
                <a:ext cx="953529" cy="52322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58743" y="458142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43" y="4581429"/>
                <a:ext cx="953529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86869" y="255448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=""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>
            <a:off x="4807070" y="2554489"/>
            <a:ext cx="105664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843942" y="2941718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942" y="2941718"/>
                <a:ext cx="3739935" cy="974562"/>
              </a:xfrm>
              <a:prstGeom prst="rect">
                <a:avLst/>
              </a:prstGeom>
              <a:blipFill>
                <a:blip r:embed="rId9" cstate="print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0E76535-1C96-489B-A4B0-167769891697}"/>
                  </a:ext>
                </a:extLst>
              </p:cNvPr>
              <p:cNvSpPr/>
              <p:nvPr/>
            </p:nvSpPr>
            <p:spPr>
              <a:xfrm>
                <a:off x="5238114" y="2251444"/>
                <a:ext cx="561115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9" name="Прямоугольник 28">
                <a:extLst>
                  <a:ext uri="{FF2B5EF4-FFF2-40B4-BE49-F238E27FC236}">
                    <a16:creationId xmlns="" xmlns:a16="http://schemas.microsoft.com/office/drawing/2014/main" id="{C0E76535-1C96-489B-A4B0-167769891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14" y="2251444"/>
                <a:ext cx="561115" cy="54707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449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70" y="111437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=""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06800" y="285495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479040" y="241807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=""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479040" y="357631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=""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06800" y="357631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34679" y="241552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=""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>
            <a:off x="2479040" y="2415529"/>
            <a:ext cx="333248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blipFill>
                <a:blip r:embed="rId9" cstate="print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25780C5-3119-4AB9-B566-083166D8B129}"/>
                  </a:ext>
                </a:extLst>
              </p:cNvPr>
              <p:cNvSpPr/>
              <p:nvPr/>
            </p:nvSpPr>
            <p:spPr>
              <a:xfrm>
                <a:off x="5185924" y="2255078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="" xmlns:a16="http://schemas.microsoft.com/office/drawing/2014/main" id="{725780C5-3119-4AB9-B566-083166D8B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24" y="2255078"/>
                <a:ext cx="569387" cy="54707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8838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70" y="111437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=""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06800" y="285495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479040" y="241807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=""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479040" y="357631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=""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06800" y="357631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34679" y="241552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=""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 flipV="1">
            <a:off x="2479040" y="2854959"/>
            <a:ext cx="3332480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blipFill>
                <a:blip r:embed="rId9" cstate="print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25780C5-3119-4AB9-B566-083166D8B129}"/>
                  </a:ext>
                </a:extLst>
              </p:cNvPr>
              <p:cNvSpPr/>
              <p:nvPr/>
            </p:nvSpPr>
            <p:spPr>
              <a:xfrm>
                <a:off x="5391600" y="3034806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="" xmlns:a16="http://schemas.microsoft.com/office/drawing/2014/main" id="{725780C5-3119-4AB9-B566-083166D8B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600" y="3034806"/>
                <a:ext cx="569387" cy="54707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677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70" y="111437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=""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06800" y="285495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95" y="2773196"/>
                <a:ext cx="953529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479040" y="241807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=""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479040" y="357631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=""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06800" y="357631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382" y="2150906"/>
                <a:ext cx="953529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23" y="4503809"/>
                <a:ext cx="953529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55" y="2616959"/>
                <a:ext cx="953529" cy="52322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53" y="4442469"/>
                <a:ext cx="953529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34679" y="241552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="" xmlns:a16="http://schemas.microsoft.com/office/drawing/2014/main" id="{6D3F337F-277C-43E3-91F2-8E2ABC2E1FF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760082" y="2854959"/>
            <a:ext cx="1051438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65" y="2995924"/>
                <a:ext cx="3739935" cy="974562"/>
              </a:xfrm>
              <a:prstGeom prst="rect">
                <a:avLst/>
              </a:prstGeom>
              <a:blipFill>
                <a:blip r:embed="rId9" cstate="print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25780C5-3119-4AB9-B566-083166D8B129}"/>
                  </a:ext>
                </a:extLst>
              </p:cNvPr>
              <p:cNvSpPr/>
              <p:nvPr/>
            </p:nvSpPr>
            <p:spPr>
              <a:xfrm>
                <a:off x="5658452" y="2942102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="" xmlns:a16="http://schemas.microsoft.com/office/drawing/2014/main" id="{725780C5-3119-4AB9-B566-083166D8B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52" y="2942102"/>
                <a:ext cx="569387" cy="54707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235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0" y="1114371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=""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6024880" y="2854960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6650475" y="2773197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475" y="2773197"/>
                <a:ext cx="953529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4897120" y="2418080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=""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4897120" y="3576320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=""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6024880" y="3576320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62" y="2150907"/>
                <a:ext cx="953529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03" y="4503810"/>
                <a:ext cx="953529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35" y="2616960"/>
                <a:ext cx="953529" cy="52322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33" y="4442470"/>
                <a:ext cx="953529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6052759" y="2415530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=""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>
            <a:off x="7172960" y="2415530"/>
            <a:ext cx="105664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="" xmlns:a16="http://schemas.microsoft.com/office/drawing/2014/main" id="{9163BE3E-27F1-4C1E-AA8C-EB3106E1DE3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178162" y="2854960"/>
            <a:ext cx="1051438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="" xmlns:a16="http://schemas.microsoft.com/office/drawing/2014/main" id="{F61A5461-A17D-4391-A963-80F54002436D}"/>
              </a:ext>
            </a:extLst>
          </p:cNvPr>
          <p:cNvCxnSpPr>
            <a:cxnSpLocks/>
          </p:cNvCxnSpPr>
          <p:nvPr/>
        </p:nvCxnSpPr>
        <p:spPr>
          <a:xfrm>
            <a:off x="4897120" y="2415530"/>
            <a:ext cx="333248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="" xmlns:a16="http://schemas.microsoft.com/office/drawing/2014/main" id="{29687461-B38B-42EE-A012-3EEA7E20B932}"/>
              </a:ext>
            </a:extLst>
          </p:cNvPr>
          <p:cNvCxnSpPr>
            <a:cxnSpLocks/>
          </p:cNvCxnSpPr>
          <p:nvPr/>
        </p:nvCxnSpPr>
        <p:spPr>
          <a:xfrm flipV="1">
            <a:off x="4897120" y="2854960"/>
            <a:ext cx="3332480" cy="18491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3F923489-26E7-43A1-9F38-6A427B230B15}"/>
                  </a:ext>
                </a:extLst>
              </p:cNvPr>
              <p:cNvSpPr/>
              <p:nvPr/>
            </p:nvSpPr>
            <p:spPr>
              <a:xfrm>
                <a:off x="7600849" y="2069887"/>
                <a:ext cx="561115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5" name="Прямоугольник 24">
                <a:extLst>
                  <a:ext uri="{FF2B5EF4-FFF2-40B4-BE49-F238E27FC236}">
                    <a16:creationId xmlns="" xmlns:a16="http://schemas.microsoft.com/office/drawing/2014/main" id="{3F923489-26E7-43A1-9F38-6A427B230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849" y="2069887"/>
                <a:ext cx="561115" cy="547073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74A17C6-6A95-4D1B-9D74-14917D1D20EC}"/>
                  </a:ext>
                </a:extLst>
              </p:cNvPr>
              <p:cNvSpPr/>
              <p:nvPr/>
            </p:nvSpPr>
            <p:spPr>
              <a:xfrm>
                <a:off x="5438207" y="1947207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="" xmlns:a16="http://schemas.microsoft.com/office/drawing/2014/main" id="{374A17C6-6A95-4D1B-9D74-14917D1D2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07" y="1947207"/>
                <a:ext cx="569387" cy="54707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08C229F3-145A-455A-96AE-31E3EFDD62C5}"/>
                  </a:ext>
                </a:extLst>
              </p:cNvPr>
              <p:cNvSpPr/>
              <p:nvPr/>
            </p:nvSpPr>
            <p:spPr>
              <a:xfrm>
                <a:off x="6552567" y="3663463"/>
                <a:ext cx="569387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7" name="Прямоугольник 26">
                <a:extLst>
                  <a:ext uri="{FF2B5EF4-FFF2-40B4-BE49-F238E27FC236}">
                    <a16:creationId xmlns="" xmlns:a16="http://schemas.microsoft.com/office/drawing/2014/main" id="{08C229F3-145A-455A-96AE-31E3EFDD6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67" y="3663463"/>
                <a:ext cx="569387" cy="547073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>
            <a:extLst>
              <a:ext uri="{FF2B5EF4-FFF2-40B4-BE49-F238E27FC236}">
                <a16:creationId xmlns="" xmlns:mc="http://schemas.openxmlformats.org/markup-compatibility/2006" xmlns:a16="http://schemas.microsoft.com/office/drawing/2014/main" id="{17202DE4-9E66-428D-A93D-5C597271CB9D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96852" y="2973847"/>
            <a:ext cx="569387" cy="5470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7907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6" y="1548123"/>
            <a:ext cx="11530148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Отображение </a:t>
            </a:r>
            <a:r>
              <a:rPr lang="ru-RU" sz="3200" dirty="0" smtClean="0"/>
              <a:t>сигнала</a:t>
            </a:r>
            <a:r>
              <a:rPr lang="en-US" sz="3200" dirty="0" smtClean="0"/>
              <a:t> </a:t>
            </a:r>
            <a:r>
              <a:rPr lang="ru-RU" sz="3200" dirty="0" smtClean="0"/>
              <a:t>на биты</a:t>
            </a:r>
            <a:endParaRPr lang="ru-RU" sz="3200" dirty="0"/>
          </a:p>
          <a:p>
            <a:r>
              <a:rPr lang="ru-RU" sz="3200" dirty="0"/>
              <a:t>Жёсткое решение</a:t>
            </a:r>
          </a:p>
          <a:p>
            <a:r>
              <a:rPr lang="ru-RU" sz="3200" dirty="0"/>
              <a:t>Мягкое решение</a:t>
            </a:r>
          </a:p>
          <a:p>
            <a:r>
              <a:rPr lang="ru-RU" sz="3200" dirty="0"/>
              <a:t>Логарифм правдоподобия</a:t>
            </a:r>
            <a:endParaRPr lang="en-US" sz="3200" dirty="0"/>
          </a:p>
          <a:p>
            <a:r>
              <a:rPr lang="ru-RU" sz="3200" dirty="0"/>
              <a:t>Домашнее задание</a:t>
            </a:r>
            <a:endParaRPr lang="en-US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План лекции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r>
              <a:rPr lang="ru-RU" dirty="0"/>
              <a:t>. Общее решение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6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253330"/>
            <a:ext cx="4442700" cy="4629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="" xmlns:a16="http://schemas.microsoft.com/office/drawing/2014/main" id="{CB1FA7D5-D3DF-49EE-B9FC-938E2A79ABC1}"/>
              </a:ext>
            </a:extLst>
          </p:cNvPr>
          <p:cNvCxnSpPr/>
          <p:nvPr/>
        </p:nvCxnSpPr>
        <p:spPr>
          <a:xfrm flipV="1">
            <a:off x="3658990" y="2993919"/>
            <a:ext cx="2204720" cy="72136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02B51-2133-4471-8C08-DF0BC5B9833E}"/>
                  </a:ext>
                </a:extLst>
              </p:cNvPr>
              <p:cNvSpPr txBox="1"/>
              <p:nvPr/>
            </p:nvSpPr>
            <p:spPr>
              <a:xfrm>
                <a:off x="4284585" y="291215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102B51-2133-4471-8C08-DF0BC5B9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85" y="2912156"/>
                <a:ext cx="953529" cy="52322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2E368621-84FC-4685-BC34-6E80A744FCB7}"/>
              </a:ext>
            </a:extLst>
          </p:cNvPr>
          <p:cNvCxnSpPr>
            <a:cxnSpLocks/>
          </p:cNvCxnSpPr>
          <p:nvPr/>
        </p:nvCxnSpPr>
        <p:spPr>
          <a:xfrm flipH="1" flipV="1">
            <a:off x="2531230" y="2557039"/>
            <a:ext cx="1127760" cy="115824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="" xmlns:a16="http://schemas.microsoft.com/office/drawing/2014/main" id="{8E26459E-B17E-46E3-BADA-0744D719BA08}"/>
              </a:ext>
            </a:extLst>
          </p:cNvPr>
          <p:cNvCxnSpPr>
            <a:cxnSpLocks/>
          </p:cNvCxnSpPr>
          <p:nvPr/>
        </p:nvCxnSpPr>
        <p:spPr>
          <a:xfrm flipH="1">
            <a:off x="2531230" y="3715279"/>
            <a:ext cx="112776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="" xmlns:a16="http://schemas.microsoft.com/office/drawing/2014/main" id="{EA8D4CE5-9FF6-4AFA-AF80-8A0E59CAF21C}"/>
              </a:ext>
            </a:extLst>
          </p:cNvPr>
          <p:cNvCxnSpPr>
            <a:cxnSpLocks/>
          </p:cNvCxnSpPr>
          <p:nvPr/>
        </p:nvCxnSpPr>
        <p:spPr>
          <a:xfrm>
            <a:off x="3658990" y="3715279"/>
            <a:ext cx="1148080" cy="112776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5BC45-136D-4DB0-B413-9AE7B3845829}"/>
                  </a:ext>
                </a:extLst>
              </p:cNvPr>
              <p:cNvSpPr txBox="1"/>
              <p:nvPr/>
            </p:nvSpPr>
            <p:spPr>
              <a:xfrm>
                <a:off x="3951572" y="2289866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275BC45-136D-4DB0-B413-9AE7B384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572" y="2289866"/>
                <a:ext cx="953529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BF1287-3D24-4277-9C83-99554EEBB3AB}"/>
                  </a:ext>
                </a:extLst>
              </p:cNvPr>
              <p:cNvSpPr txBox="1"/>
              <p:nvPr/>
            </p:nvSpPr>
            <p:spPr>
              <a:xfrm>
                <a:off x="2469513" y="464276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ACBF1287-3D24-4277-9C83-99554EEB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13" y="4642769"/>
                <a:ext cx="953529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99CE65-1711-4E43-9853-FCB12BEB2A74}"/>
                  </a:ext>
                </a:extLst>
              </p:cNvPr>
              <p:cNvSpPr txBox="1"/>
              <p:nvPr/>
            </p:nvSpPr>
            <p:spPr>
              <a:xfrm>
                <a:off x="2034145" y="275591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C099CE65-1711-4E43-9853-FCB12BEB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45" y="2755919"/>
                <a:ext cx="953529" cy="52322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9E78AF-DDF3-4283-ACB8-CD143410291F}"/>
                  </a:ext>
                </a:extLst>
              </p:cNvPr>
              <p:cNvSpPr txBox="1"/>
              <p:nvPr/>
            </p:nvSpPr>
            <p:spPr>
              <a:xfrm>
                <a:off x="3858743" y="4581429"/>
                <a:ext cx="953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A99E78AF-DDF3-4283-ACB8-CD143410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43" y="4581429"/>
                <a:ext cx="953529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9B1320D6-C4A1-4F68-8E7A-42DC413BECDE}"/>
              </a:ext>
            </a:extLst>
          </p:cNvPr>
          <p:cNvCxnSpPr>
            <a:cxnSpLocks/>
          </p:cNvCxnSpPr>
          <p:nvPr/>
        </p:nvCxnSpPr>
        <p:spPr>
          <a:xfrm flipV="1">
            <a:off x="3686869" y="2554489"/>
            <a:ext cx="1125403" cy="116079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="" xmlns:a16="http://schemas.microsoft.com/office/drawing/2014/main" id="{6D3F337F-277C-43E3-91F2-8E2ABC2E1FF7}"/>
              </a:ext>
            </a:extLst>
          </p:cNvPr>
          <p:cNvCxnSpPr>
            <a:cxnSpLocks/>
          </p:cNvCxnSpPr>
          <p:nvPr/>
        </p:nvCxnSpPr>
        <p:spPr>
          <a:xfrm>
            <a:off x="4807070" y="2554489"/>
            <a:ext cx="1056640" cy="4394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8CFCAD-BCB7-4AB1-9C49-F3FCCB7C2803}"/>
                  </a:ext>
                </a:extLst>
              </p:cNvPr>
              <p:cNvSpPr txBox="1"/>
              <p:nvPr/>
            </p:nvSpPr>
            <p:spPr>
              <a:xfrm>
                <a:off x="7843942" y="2941718"/>
                <a:ext cx="3739935" cy="97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6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ru-RU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ru-RU" sz="6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1E8CFCAD-BCB7-4AB1-9C49-F3FCCB7C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942" y="2941718"/>
                <a:ext cx="3739935" cy="974562"/>
              </a:xfrm>
              <a:prstGeom prst="rect">
                <a:avLst/>
              </a:prstGeom>
              <a:blipFill>
                <a:blip r:embed="rId9" cstate="print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0E76535-1C96-489B-A4B0-167769891697}"/>
                  </a:ext>
                </a:extLst>
              </p:cNvPr>
              <p:cNvSpPr/>
              <p:nvPr/>
            </p:nvSpPr>
            <p:spPr>
              <a:xfrm>
                <a:off x="5238114" y="2251444"/>
                <a:ext cx="561115" cy="547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9" name="Прямоугольник 28">
                <a:extLst>
                  <a:ext uri="{FF2B5EF4-FFF2-40B4-BE49-F238E27FC236}">
                    <a16:creationId xmlns="" xmlns:a16="http://schemas.microsoft.com/office/drawing/2014/main" id="{C0E76535-1C96-489B-A4B0-167769891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14" y="2251444"/>
                <a:ext cx="561115" cy="54707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920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76" y="2133970"/>
            <a:ext cx="4175979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Априорная и апостериорная вероятность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8" name="Picture 10">
            <a:extLst>
              <a:ext uri="{FF2B5EF4-FFF2-40B4-BE49-F238E27FC236}">
                <a16:creationId xmlns="" xmlns:a16="http://schemas.microsoft.com/office/drawing/2014/main" id="{3DA3A967-6438-4266-8B2B-B7050F0908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89" y="2272193"/>
            <a:ext cx="4175979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07525" y="1446028"/>
            <a:ext cx="282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</a:t>
            </a:r>
            <a:r>
              <a:rPr lang="ru-RU" sz="2400" dirty="0" smtClean="0"/>
              <a:t>00</a:t>
            </a:r>
            <a:r>
              <a:rPr lang="en-US" sz="2400" dirty="0" smtClean="0"/>
              <a:t>) = ¼,   p(</a:t>
            </a:r>
            <a:r>
              <a:rPr lang="ru-RU" sz="2400" dirty="0" smtClean="0"/>
              <a:t>01</a:t>
            </a:r>
            <a:r>
              <a:rPr lang="en-US" sz="2400" dirty="0" smtClean="0"/>
              <a:t>) = ¼,</a:t>
            </a:r>
          </a:p>
          <a:p>
            <a:r>
              <a:rPr lang="en-US" sz="2400" dirty="0" smtClean="0"/>
              <a:t>p(</a:t>
            </a:r>
            <a:r>
              <a:rPr lang="ru-RU" sz="2400" dirty="0" smtClean="0"/>
              <a:t>10</a:t>
            </a:r>
            <a:r>
              <a:rPr lang="en-US" sz="2400" dirty="0" smtClean="0"/>
              <a:t>) = ¼,   p(</a:t>
            </a:r>
            <a:r>
              <a:rPr lang="ru-RU" sz="2400" dirty="0" smtClean="0"/>
              <a:t>11</a:t>
            </a:r>
            <a:r>
              <a:rPr lang="en-US" sz="2400" dirty="0" smtClean="0"/>
              <a:t>) = ¼</a:t>
            </a:r>
          </a:p>
        </p:txBody>
      </p:sp>
      <p:sp>
        <p:nvSpPr>
          <p:cNvPr id="12" name="Звезда: 4 точки 4">
            <a:extLst>
              <a:ext uri="{FF2B5EF4-FFF2-40B4-BE49-F238E27FC236}">
                <a16:creationId xmlns="" xmlns:a16="http://schemas.microsoft.com/office/drawing/2014/main" id="{951C6A90-98FC-4261-B8D9-036F7BB79ADE}"/>
              </a:ext>
            </a:extLst>
          </p:cNvPr>
          <p:cNvSpPr/>
          <p:nvPr/>
        </p:nvSpPr>
        <p:spPr>
          <a:xfrm>
            <a:off x="9985627" y="2315827"/>
            <a:ext cx="365760" cy="477520"/>
          </a:xfrm>
          <a:prstGeom prst="star4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везда: 4 точки 4">
            <a:extLst>
              <a:ext uri="{FF2B5EF4-FFF2-40B4-BE49-F238E27FC236}">
                <a16:creationId xmlns="" xmlns:a16="http://schemas.microsoft.com/office/drawing/2014/main" id="{951C6A90-98FC-4261-B8D9-036F7BB79ADE}"/>
              </a:ext>
            </a:extLst>
          </p:cNvPr>
          <p:cNvSpPr/>
          <p:nvPr/>
        </p:nvSpPr>
        <p:spPr>
          <a:xfrm>
            <a:off x="9305143" y="2677334"/>
            <a:ext cx="365760" cy="47752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148073" y="1545265"/>
            <a:ext cx="120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p(11|X)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50810" y="2427768"/>
            <a:ext cx="46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Формула Байеса для апостериорной вероятности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838200" y="1623598"/>
            <a:ext cx="5181600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Предположения:</a:t>
            </a:r>
          </a:p>
          <a:p>
            <a:pPr>
              <a:buNone/>
            </a:pPr>
            <a:r>
              <a:rPr lang="en-US" dirty="0" smtClean="0"/>
              <a:t>H1 = {</a:t>
            </a:r>
            <a:r>
              <a:rPr lang="ru-RU" dirty="0" smtClean="0"/>
              <a:t>Была отправлена последовательность 00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H</a:t>
            </a:r>
            <a:r>
              <a:rPr lang="ru-RU" dirty="0" smtClean="0"/>
              <a:t>2</a:t>
            </a:r>
            <a:r>
              <a:rPr lang="en-US" dirty="0" smtClean="0"/>
              <a:t> = {</a:t>
            </a:r>
            <a:r>
              <a:rPr lang="ru-RU" dirty="0" smtClean="0"/>
              <a:t>Была отправлена последовательность 01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H</a:t>
            </a:r>
            <a:r>
              <a:rPr lang="ru-RU" dirty="0" smtClean="0"/>
              <a:t>3</a:t>
            </a:r>
            <a:r>
              <a:rPr lang="en-US" dirty="0" smtClean="0"/>
              <a:t> = {</a:t>
            </a:r>
            <a:r>
              <a:rPr lang="ru-RU" dirty="0" smtClean="0"/>
              <a:t>Была отправлена последовательность 10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H</a:t>
            </a:r>
            <a:r>
              <a:rPr lang="ru-RU" dirty="0" smtClean="0"/>
              <a:t>4</a:t>
            </a:r>
            <a:r>
              <a:rPr lang="en-US" dirty="0" smtClean="0"/>
              <a:t> = {</a:t>
            </a:r>
            <a:r>
              <a:rPr lang="ru-RU" dirty="0" smtClean="0"/>
              <a:t>Была отправлена последовательность 11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Событие: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 = {</a:t>
            </a:r>
            <a:r>
              <a:rPr lang="ru-RU" dirty="0" smtClean="0"/>
              <a:t>Пришла точка </a:t>
            </a:r>
            <a:r>
              <a:rPr lang="en-US" dirty="0" smtClean="0"/>
              <a:t>X}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986670" y="1538546"/>
            <a:ext cx="6762307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Правдоподобие – апостериорная вероятность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73748" y="2690037"/>
            <a:ext cx="6427464" cy="1003041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1731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Отношение правдоподобия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7586" name="AutoShape 2" descr="{\displaystyle f(x)={\frac {1}{\sigma {\sqrt {2\pi }}}}\;e^{-{\frac {(x-\mu )^{2}}{2\sigma ^{2}}}}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758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58512" y="1391349"/>
            <a:ext cx="7460310" cy="219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s://upload.wikimedia.org/wikipedia/commons/thumb/4/41/BPSK_Gray_Coded.svg/1024px-BPSK_Gray_Coded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0188" y="861212"/>
            <a:ext cx="4204192" cy="434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925339" y="1252870"/>
            <a:ext cx="4626428" cy="4881563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Плотность вероятности: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   Переход от плотности вероятности к вероятности: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Отношение правдоподобия: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91646" y="1701209"/>
            <a:ext cx="3242930" cy="95651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370521" y="3072782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dirty="0" smtClean="0"/>
              <a:t>0</a:t>
            </a:r>
            <a:endParaRPr lang="ru-RU" sz="3200" dirty="0"/>
          </a:p>
        </p:txBody>
      </p:sp>
      <p:pic>
        <p:nvPicPr>
          <p:cNvPr id="67591" name="Picture 7" descr="Интеграл — Википедия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06" y="4437763"/>
            <a:ext cx="3810000" cy="2686051"/>
          </a:xfrm>
          <a:prstGeom prst="rect">
            <a:avLst/>
          </a:prstGeom>
          <a:noFill/>
        </p:spPr>
      </p:pic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0" y="8001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7595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13479" y="3689498"/>
            <a:ext cx="2463222" cy="459858"/>
          </a:xfrm>
          <a:prstGeom prst="rect">
            <a:avLst/>
          </a:prstGeom>
          <a:noFill/>
        </p:spPr>
      </p:pic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0" y="8001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4242" y="105614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dirty="0" smtClean="0"/>
              <a:t>0</a:t>
            </a:r>
            <a:endParaRPr lang="ru-RU" sz="3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921603" y="1043395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prstClr val="black"/>
                </a:solidFill>
              </a:rPr>
              <a:t>f</a:t>
            </a:r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0" y="11350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4765" y="4939393"/>
            <a:ext cx="4114800" cy="95250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14097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Логарифм отношения правдоподобия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1633" y="2424223"/>
            <a:ext cx="5041605" cy="443377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Свойства логарифмов: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   Если события независимы, то вероятность совместного события = произведению их вероятностей.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568" y="3785190"/>
            <a:ext cx="4032895" cy="786810"/>
          </a:xfrm>
          <a:prstGeom prst="rect">
            <a:avLst/>
          </a:prstGeom>
          <a:noFill/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108902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9099" y="3264196"/>
            <a:ext cx="4383554" cy="459858"/>
          </a:xfrm>
          <a:prstGeom prst="rect">
            <a:avLst/>
          </a:prstGeom>
          <a:noFill/>
        </p:spPr>
      </p:pic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8001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1135063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5348" y="2392326"/>
            <a:ext cx="3684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Взаимосвязь с битами:</a:t>
            </a:r>
            <a:endParaRPr lang="ru-RU" sz="2800" dirty="0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19506" y="3136604"/>
            <a:ext cx="2424224" cy="472166"/>
          </a:xfrm>
          <a:prstGeom prst="rect">
            <a:avLst/>
          </a:prstGeom>
          <a:noFill/>
        </p:spPr>
      </p:pic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8001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86180" y="3806820"/>
            <a:ext cx="2563877" cy="499366"/>
          </a:xfrm>
          <a:prstGeom prst="rect">
            <a:avLst/>
          </a:prstGeom>
          <a:noFill/>
        </p:spPr>
      </p:pic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8001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2814" y="1191985"/>
            <a:ext cx="50673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Демодулятор. Мягкое </a:t>
            </a:r>
            <a:r>
              <a:rPr lang="ru-RU" dirty="0" smtClean="0"/>
              <a:t>решение</a:t>
            </a:r>
            <a:r>
              <a:rPr lang="en-US" dirty="0" smtClean="0"/>
              <a:t> – </a:t>
            </a:r>
            <a:r>
              <a:rPr lang="ru-RU" dirty="0" smtClean="0"/>
              <a:t>расчет </a:t>
            </a:r>
            <a:r>
              <a:rPr lang="en-US" dirty="0" smtClean="0"/>
              <a:t>LLR </a:t>
            </a:r>
            <a:r>
              <a:rPr lang="ru-RU" dirty="0" smtClean="0"/>
              <a:t>для каждого бита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B7B85572-2A4B-4749-8800-5A8E26262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303" t="43594" r="17884"/>
          <a:stretch/>
        </p:blipFill>
        <p:spPr bwMode="auto">
          <a:xfrm>
            <a:off x="668914" y="1355074"/>
            <a:ext cx="5571637" cy="4384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692275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Отношение сигнал шу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7579" y="3097793"/>
            <a:ext cx="3931491" cy="2534425"/>
          </a:xfrm>
          <a:prstGeom prst="rect">
            <a:avLst/>
          </a:prstGeom>
          <a:noFill/>
        </p:spPr>
      </p:pic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2665" y="1152627"/>
            <a:ext cx="5100810" cy="1617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74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Домашнее задание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39633" y="2157098"/>
            <a:ext cx="11579097" cy="316981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600" dirty="0"/>
              <a:t>Задание: написать собственную функцию </a:t>
            </a:r>
            <a:r>
              <a:rPr lang="ru-RU" sz="3600" dirty="0" smtClean="0"/>
              <a:t>отображение сигнала на </a:t>
            </a:r>
            <a:r>
              <a:rPr lang="ru-RU" sz="3600" dirty="0"/>
              <a:t>битовую </a:t>
            </a:r>
            <a:r>
              <a:rPr lang="ru-RU" sz="3600" dirty="0" smtClean="0"/>
              <a:t>последовательность и логарифм отношения правдоподобия для жёсткого и мягкого решения.</a:t>
            </a:r>
            <a:endParaRPr lang="en-US" sz="3600" dirty="0" smtClean="0"/>
          </a:p>
          <a:p>
            <a:pPr marL="0" indent="0" algn="just">
              <a:buNone/>
            </a:pPr>
            <a:r>
              <a:rPr lang="ru-RU" sz="3600" dirty="0" smtClean="0"/>
              <a:t>Помните, что расположение точек созвездия на приемнике и передатчике должно быть согласовано. </a:t>
            </a:r>
            <a:endParaRPr lang="ru-RU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51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Где мы сейчас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5" name="Содержимое 4">
            <a:extLst>
              <a:ext uri="{FF2B5EF4-FFF2-40B4-BE49-F238E27FC236}">
                <a16:creationId xmlns="" xmlns:a16="http://schemas.microsoft.com/office/drawing/2014/main" id="{D5D4B19D-801B-4B6D-BCC0-B5F7DC90B45C}"/>
              </a:ext>
            </a:extLst>
          </p:cNvPr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1356253"/>
            <a:ext cx="9441180" cy="4145493"/>
          </a:xfrm>
          <a:prstGeom prst="rect">
            <a:avLst/>
          </a:prstGeom>
          <a:noFill/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F78FB2D3-CC44-44FD-A4E1-E0CFF7499D47}"/>
              </a:ext>
            </a:extLst>
          </p:cNvPr>
          <p:cNvSpPr/>
          <p:nvPr/>
        </p:nvSpPr>
        <p:spPr>
          <a:xfrm>
            <a:off x="8589196" y="4125191"/>
            <a:ext cx="2227394" cy="1453911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490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33598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Отображение </a:t>
            </a:r>
            <a:r>
              <a:rPr lang="ru-RU" dirty="0" smtClean="0"/>
              <a:t>сигнала </a:t>
            </a:r>
            <a:r>
              <a:rPr lang="ru-RU" dirty="0"/>
              <a:t>на </a:t>
            </a:r>
            <a:r>
              <a:rPr lang="ru-RU" dirty="0" smtClean="0"/>
              <a:t>биты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9" name="Picture 8" descr="https://upload.wikimedia.org/wikipedia/commons/thumb/1/1e/16QAM_Gray_Coded.svg/1024px-16QAM_Gray_Cod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47" y="1025758"/>
            <a:ext cx="4876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39293" y="2317903"/>
            <a:ext cx="5018567" cy="58477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  <a:r>
              <a:rPr lang="en-US" sz="2000" dirty="0" smtClean="0"/>
              <a:t>1</a:t>
            </a:r>
            <a:r>
              <a:rPr lang="en-US" sz="3200" dirty="0" smtClean="0"/>
              <a:t>+jb</a:t>
            </a:r>
            <a:r>
              <a:rPr lang="en-US" sz="2000" dirty="0" smtClean="0"/>
              <a:t>1</a:t>
            </a:r>
            <a:r>
              <a:rPr lang="en-US" sz="3200" dirty="0" smtClean="0"/>
              <a:t>, a</a:t>
            </a:r>
            <a:r>
              <a:rPr lang="en-US" sz="2000" dirty="0" smtClean="0"/>
              <a:t>2</a:t>
            </a:r>
            <a:r>
              <a:rPr lang="en-US" sz="3200" dirty="0" smtClean="0"/>
              <a:t>+jb</a:t>
            </a:r>
            <a:r>
              <a:rPr lang="en-US" sz="2000" dirty="0" smtClean="0"/>
              <a:t>2</a:t>
            </a:r>
            <a:r>
              <a:rPr lang="en-US" sz="3200" dirty="0" smtClean="0"/>
              <a:t>, a</a:t>
            </a:r>
            <a:r>
              <a:rPr lang="en-US" sz="2000" dirty="0" smtClean="0"/>
              <a:t>3</a:t>
            </a:r>
            <a:r>
              <a:rPr lang="en-US" sz="3200" dirty="0" smtClean="0"/>
              <a:t>+jb</a:t>
            </a:r>
            <a:r>
              <a:rPr lang="en-US" sz="2000" dirty="0" smtClean="0"/>
              <a:t>3</a:t>
            </a:r>
            <a:r>
              <a:rPr lang="en-US" sz="3200" dirty="0" smtClean="0"/>
              <a:t>,…. 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32205" y="3459162"/>
            <a:ext cx="5018567" cy="584775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0010 1110 1001 …. </a:t>
            </a:r>
            <a:endParaRPr lang="ru-RU" sz="3200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8282763" y="2902695"/>
            <a:ext cx="435935" cy="5635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84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BPSK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9" name="Picture 3">
            <a:extLst>
              <a:ext uri="{FF2B5EF4-FFF2-40B4-BE49-F238E27FC236}">
                <a16:creationId xmlns="" xmlns:a16="http://schemas.microsoft.com/office/drawing/2014/main" id="{EFAEB123-A81B-417C-86D4-4074E31D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20" y="1253330"/>
            <a:ext cx="4707159" cy="47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628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BPSK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Picture 3">
            <a:extLst>
              <a:ext uri="{FF2B5EF4-FFF2-40B4-BE49-F238E27FC236}">
                <a16:creationId xmlns="" xmlns:a16="http://schemas.microsoft.com/office/drawing/2014/main" id="{EFAEB123-A81B-417C-86D4-4074E31D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20" y="1253330"/>
            <a:ext cx="4707159" cy="47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42B17648-3023-4636-A75A-E6549FA7E317}"/>
              </a:ext>
            </a:extLst>
          </p:cNvPr>
          <p:cNvCxnSpPr>
            <a:cxnSpLocks/>
          </p:cNvCxnSpPr>
          <p:nvPr/>
        </p:nvCxnSpPr>
        <p:spPr>
          <a:xfrm flipV="1">
            <a:off x="6177280" y="1706880"/>
            <a:ext cx="0" cy="36271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11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BPSK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Picture 3">
            <a:extLst>
              <a:ext uri="{FF2B5EF4-FFF2-40B4-BE49-F238E27FC236}">
                <a16:creationId xmlns="" xmlns:a16="http://schemas.microsoft.com/office/drawing/2014/main" id="{EFAEB123-A81B-417C-86D4-4074E31D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20" y="1253330"/>
            <a:ext cx="4707159" cy="47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везда: 4 точки 4">
            <a:extLst>
              <a:ext uri="{FF2B5EF4-FFF2-40B4-BE49-F238E27FC236}">
                <a16:creationId xmlns="" xmlns:a16="http://schemas.microsoft.com/office/drawing/2014/main" id="{951C6A90-98FC-4261-B8D9-036F7BB79ADE}"/>
              </a:ext>
            </a:extLst>
          </p:cNvPr>
          <p:cNvSpPr/>
          <p:nvPr/>
        </p:nvSpPr>
        <p:spPr>
          <a:xfrm>
            <a:off x="6487515" y="2613539"/>
            <a:ext cx="365760" cy="47752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42B17648-3023-4636-A75A-E6549FA7E317}"/>
              </a:ext>
            </a:extLst>
          </p:cNvPr>
          <p:cNvCxnSpPr>
            <a:cxnSpLocks/>
          </p:cNvCxnSpPr>
          <p:nvPr/>
        </p:nvCxnSpPr>
        <p:spPr>
          <a:xfrm flipV="1">
            <a:off x="6177280" y="1706880"/>
            <a:ext cx="0" cy="36271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841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BPSK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9" name="Picture 3">
            <a:extLst>
              <a:ext uri="{FF2B5EF4-FFF2-40B4-BE49-F238E27FC236}">
                <a16:creationId xmlns="" xmlns:a16="http://schemas.microsoft.com/office/drawing/2014/main" id="{EFAEB123-A81B-417C-86D4-4074E31D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20" y="1253330"/>
            <a:ext cx="4707159" cy="47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везда: 4 точки 4">
            <a:extLst>
              <a:ext uri="{FF2B5EF4-FFF2-40B4-BE49-F238E27FC236}">
                <a16:creationId xmlns="" xmlns:a16="http://schemas.microsoft.com/office/drawing/2014/main" id="{951C6A90-98FC-4261-B8D9-036F7BB79ADE}"/>
              </a:ext>
            </a:extLst>
          </p:cNvPr>
          <p:cNvSpPr/>
          <p:nvPr/>
        </p:nvSpPr>
        <p:spPr>
          <a:xfrm>
            <a:off x="6487515" y="2613539"/>
            <a:ext cx="365760" cy="477520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42B17648-3023-4636-A75A-E6549FA7E317}"/>
              </a:ext>
            </a:extLst>
          </p:cNvPr>
          <p:cNvCxnSpPr>
            <a:cxnSpLocks/>
          </p:cNvCxnSpPr>
          <p:nvPr/>
        </p:nvCxnSpPr>
        <p:spPr>
          <a:xfrm flipV="1">
            <a:off x="6177280" y="1706880"/>
            <a:ext cx="0" cy="36271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783572" y="3083442"/>
            <a:ext cx="255181" cy="340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841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Демодулятор. Жёсткое решение. </a:t>
            </a:r>
            <a:r>
              <a:rPr lang="en-US" dirty="0"/>
              <a:t>QPSK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4" name="Picture 4">
            <a:extLst>
              <a:ext uri="{FF2B5EF4-FFF2-40B4-BE49-F238E27FC236}">
                <a16:creationId xmlns="" xmlns:a16="http://schemas.microsoft.com/office/drawing/2014/main" id="{612E5C56-D2CF-4128-9799-DFF05A73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00" y="913200"/>
            <a:ext cx="5031600" cy="503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278CCAA8-3E15-4C01-B86B-6939DD933B98}"/>
              </a:ext>
            </a:extLst>
          </p:cNvPr>
          <p:cNvCxnSpPr>
            <a:cxnSpLocks/>
          </p:cNvCxnSpPr>
          <p:nvPr/>
        </p:nvCxnSpPr>
        <p:spPr>
          <a:xfrm flipV="1">
            <a:off x="6177280" y="1381760"/>
            <a:ext cx="0" cy="39217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AD8E7314-10A8-4C3E-B55D-B7E8CB29B191}"/>
              </a:ext>
            </a:extLst>
          </p:cNvPr>
          <p:cNvCxnSpPr>
            <a:cxnSpLocks/>
          </p:cNvCxnSpPr>
          <p:nvPr/>
        </p:nvCxnSpPr>
        <p:spPr>
          <a:xfrm flipH="1">
            <a:off x="4246880" y="3352800"/>
            <a:ext cx="389128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180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6272</TotalTime>
  <Words>408</Words>
  <Application>Microsoft Office PowerPoint</Application>
  <PresentationFormat>Произвольный</PresentationFormat>
  <Paragraphs>193</Paragraphs>
  <Slides>27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Сигнальное созвездие  Восстановление информации из принятого сигнала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Априорная и апостериорная вероятность </vt:lpstr>
      <vt:lpstr>Формула Байеса для апостериорной вероятности</vt:lpstr>
      <vt:lpstr>Отношение правдоподобия</vt:lpstr>
      <vt:lpstr>Логарифм отношения правдоподобия</vt:lpstr>
      <vt:lpstr>Слайд 25</vt:lpstr>
      <vt:lpstr>Слайд 26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User0</cp:lastModifiedBy>
  <cp:revision>370</cp:revision>
  <dcterms:created xsi:type="dcterms:W3CDTF">2019-03-11T13:01:46Z</dcterms:created>
  <dcterms:modified xsi:type="dcterms:W3CDTF">2021-09-28T09:40:52Z</dcterms:modified>
</cp:coreProperties>
</file>