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0"/>
  </p:notesMasterIdLst>
  <p:sldIdLst>
    <p:sldId id="282" r:id="rId2"/>
    <p:sldId id="292" r:id="rId3"/>
    <p:sldId id="267" r:id="rId4"/>
    <p:sldId id="341" r:id="rId5"/>
    <p:sldId id="342" r:id="rId6"/>
    <p:sldId id="343" r:id="rId7"/>
    <p:sldId id="354" r:id="rId8"/>
    <p:sldId id="283" r:id="rId9"/>
    <p:sldId id="268" r:id="rId10"/>
    <p:sldId id="288" r:id="rId11"/>
    <p:sldId id="289" r:id="rId12"/>
    <p:sldId id="290" r:id="rId13"/>
    <p:sldId id="291" r:id="rId14"/>
    <p:sldId id="293" r:id="rId15"/>
    <p:sldId id="294" r:id="rId16"/>
    <p:sldId id="295" r:id="rId17"/>
    <p:sldId id="269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7" r:id="rId29"/>
    <p:sldId id="355" r:id="rId30"/>
    <p:sldId id="356" r:id="rId31"/>
    <p:sldId id="296" r:id="rId32"/>
    <p:sldId id="338" r:id="rId33"/>
    <p:sldId id="339" r:id="rId34"/>
    <p:sldId id="340" r:id="rId35"/>
    <p:sldId id="358" r:id="rId36"/>
    <p:sldId id="360" r:id="rId37"/>
    <p:sldId id="359" r:id="rId38"/>
    <p:sldId id="361" r:id="rId39"/>
    <p:sldId id="372" r:id="rId40"/>
    <p:sldId id="373" r:id="rId41"/>
    <p:sldId id="374" r:id="rId42"/>
    <p:sldId id="375" r:id="rId43"/>
    <p:sldId id="387" r:id="rId44"/>
    <p:sldId id="362" r:id="rId45"/>
    <p:sldId id="376" r:id="rId46"/>
    <p:sldId id="377" r:id="rId47"/>
    <p:sldId id="378" r:id="rId48"/>
    <p:sldId id="379" r:id="rId49"/>
    <p:sldId id="363" r:id="rId50"/>
    <p:sldId id="380" r:id="rId51"/>
    <p:sldId id="381" r:id="rId52"/>
    <p:sldId id="382" r:id="rId53"/>
    <p:sldId id="388" r:id="rId54"/>
    <p:sldId id="364" r:id="rId55"/>
    <p:sldId id="383" r:id="rId56"/>
    <p:sldId id="385" r:id="rId57"/>
    <p:sldId id="386" r:id="rId58"/>
    <p:sldId id="384" r:id="rId59"/>
    <p:sldId id="389" r:id="rId60"/>
    <p:sldId id="390" r:id="rId61"/>
    <p:sldId id="366" r:id="rId62"/>
    <p:sldId id="391" r:id="rId63"/>
    <p:sldId id="392" r:id="rId64"/>
    <p:sldId id="393" r:id="rId65"/>
    <p:sldId id="367" r:id="rId66"/>
    <p:sldId id="394" r:id="rId67"/>
    <p:sldId id="395" r:id="rId68"/>
    <p:sldId id="369" r:id="rId69"/>
    <p:sldId id="396" r:id="rId70"/>
    <p:sldId id="397" r:id="rId71"/>
    <p:sldId id="370" r:id="rId72"/>
    <p:sldId id="398" r:id="rId73"/>
    <p:sldId id="399" r:id="rId74"/>
    <p:sldId id="400" r:id="rId75"/>
    <p:sldId id="371" r:id="rId76"/>
    <p:sldId id="281" r:id="rId77"/>
    <p:sldId id="297" r:id="rId78"/>
    <p:sldId id="298" r:id="rId79"/>
    <p:sldId id="299" r:id="rId80"/>
    <p:sldId id="300" r:id="rId81"/>
    <p:sldId id="302" r:id="rId82"/>
    <p:sldId id="301" r:id="rId83"/>
    <p:sldId id="303" r:id="rId84"/>
    <p:sldId id="304" r:id="rId85"/>
    <p:sldId id="305" r:id="rId86"/>
    <p:sldId id="306" r:id="rId87"/>
    <p:sldId id="307" r:id="rId88"/>
    <p:sldId id="308" r:id="rId89"/>
    <p:sldId id="309" r:id="rId90"/>
    <p:sldId id="310" r:id="rId91"/>
    <p:sldId id="311" r:id="rId92"/>
    <p:sldId id="312" r:id="rId93"/>
    <p:sldId id="313" r:id="rId94"/>
    <p:sldId id="314" r:id="rId95"/>
    <p:sldId id="315" r:id="rId96"/>
    <p:sldId id="316" r:id="rId97"/>
    <p:sldId id="317" r:id="rId98"/>
    <p:sldId id="318" r:id="rId99"/>
    <p:sldId id="319" r:id="rId100"/>
    <p:sldId id="320" r:id="rId101"/>
    <p:sldId id="321" r:id="rId102"/>
    <p:sldId id="322" r:id="rId103"/>
    <p:sldId id="323" r:id="rId104"/>
    <p:sldId id="324" r:id="rId105"/>
    <p:sldId id="325" r:id="rId106"/>
    <p:sldId id="326" r:id="rId107"/>
    <p:sldId id="327" r:id="rId108"/>
    <p:sldId id="328" r:id="rId109"/>
    <p:sldId id="329" r:id="rId110"/>
    <p:sldId id="330" r:id="rId111"/>
    <p:sldId id="331" r:id="rId112"/>
    <p:sldId id="332" r:id="rId113"/>
    <p:sldId id="270" r:id="rId114"/>
    <p:sldId id="334" r:id="rId115"/>
    <p:sldId id="335" r:id="rId116"/>
    <p:sldId id="336" r:id="rId117"/>
    <p:sldId id="337" r:id="rId118"/>
    <p:sldId id="271" r:id="rId1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о адаптивное кодирование в целом" id="{A07F0A78-F274-6E46-B090-F92D5DBBB74E}">
          <p14:sldIdLst>
            <p14:sldId id="282"/>
            <p14:sldId id="292"/>
            <p14:sldId id="267"/>
          </p14:sldIdLst>
        </p14:section>
        <p14:section name="Полуадаптивное кодирование Хаффмана" id="{9BB4D413-DA30-314B-82A3-89A5C682504A}">
          <p14:sldIdLst>
            <p14:sldId id="341"/>
            <p14:sldId id="342"/>
            <p14:sldId id="343"/>
            <p14:sldId id="354"/>
          </p14:sldIdLst>
        </p14:section>
        <p14:section name="Адаптивное кодирвоание Хаффмана" id="{3CE7BBEF-822D-934F-9675-E7A715020725}">
          <p14:sldIdLst>
            <p14:sldId id="283"/>
            <p14:sldId id="268"/>
            <p14:sldId id="288"/>
            <p14:sldId id="289"/>
            <p14:sldId id="290"/>
            <p14:sldId id="291"/>
            <p14:sldId id="293"/>
            <p14:sldId id="294"/>
            <p14:sldId id="295"/>
          </p14:sldIdLst>
        </p14:section>
        <p14:section name="Обзор ФГК" id="{4E1466C3-4CE7-CD48-8CBA-9282815177BA}">
          <p14:sldIdLst>
            <p14:sldId id="269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7"/>
            <p14:sldId id="355"/>
          </p14:sldIdLst>
        </p14:section>
        <p14:section name="Алгоритм Виттера" id="{10430E49-1B70-394C-8508-1E6F61E52148}">
          <p14:sldIdLst>
            <p14:sldId id="356"/>
            <p14:sldId id="296"/>
            <p14:sldId id="338"/>
            <p14:sldId id="339"/>
            <p14:sldId id="340"/>
            <p14:sldId id="358"/>
            <p14:sldId id="360"/>
            <p14:sldId id="359"/>
          </p14:sldIdLst>
        </p14:section>
        <p14:section name="Процесс кодирования Виттера" id="{02617F78-0115-884A-8CFF-CD5EDABC5507}">
          <p14:sldIdLst>
            <p14:sldId id="361"/>
            <p14:sldId id="372"/>
            <p14:sldId id="373"/>
            <p14:sldId id="374"/>
            <p14:sldId id="375"/>
            <p14:sldId id="387"/>
            <p14:sldId id="362"/>
            <p14:sldId id="376"/>
            <p14:sldId id="377"/>
            <p14:sldId id="378"/>
            <p14:sldId id="379"/>
            <p14:sldId id="363"/>
            <p14:sldId id="380"/>
            <p14:sldId id="381"/>
            <p14:sldId id="382"/>
            <p14:sldId id="388"/>
            <p14:sldId id="364"/>
            <p14:sldId id="383"/>
            <p14:sldId id="385"/>
            <p14:sldId id="386"/>
            <p14:sldId id="384"/>
            <p14:sldId id="389"/>
            <p14:sldId id="390"/>
            <p14:sldId id="366"/>
            <p14:sldId id="391"/>
            <p14:sldId id="392"/>
            <p14:sldId id="393"/>
            <p14:sldId id="367"/>
            <p14:sldId id="394"/>
            <p14:sldId id="395"/>
            <p14:sldId id="369"/>
            <p14:sldId id="396"/>
            <p14:sldId id="397"/>
            <p14:sldId id="370"/>
            <p14:sldId id="398"/>
            <p14:sldId id="399"/>
            <p14:sldId id="400"/>
            <p14:sldId id="371"/>
            <p14:sldId id="281"/>
          </p14:sldIdLst>
        </p14:section>
        <p14:section name="Процесс кодирования ФГК" id="{5624DF51-BC04-8748-9267-251082FE73CF}">
          <p14:sldIdLst>
            <p14:sldId id="297"/>
            <p14:sldId id="298"/>
            <p14:sldId id="299"/>
            <p14:sldId id="300"/>
            <p14:sldId id="302"/>
            <p14:sldId id="301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270"/>
          </p14:sldIdLst>
        </p14:section>
        <p14:section name="Процесс декодирования ФГК" id="{46ACA02F-BC8A-7C4D-A5B3-108F0FFC5DC0}">
          <p14:sldIdLst>
            <p14:sldId id="334"/>
            <p14:sldId id="335"/>
            <p14:sldId id="336"/>
            <p14:sldId id="337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rsion 4" initials="GV" lastIdx="1" clrIdx="0">
    <p:extLst>
      <p:ext uri="{19B8F6BF-5375-455C-9EA6-DF929625EA0E}">
        <p15:presenceInfo xmlns:p15="http://schemas.microsoft.com/office/powerpoint/2012/main" userId="Version 4" providerId="None"/>
      </p:ext>
    </p:extLst>
  </p:cmAuthor>
  <p:cmAuthor id="2" name="Version 6" initials="GV" lastIdx="2" clrIdx="1">
    <p:extLst>
      <p:ext uri="{19B8F6BF-5375-455C-9EA6-DF929625EA0E}">
        <p15:presenceInfo xmlns:p15="http://schemas.microsoft.com/office/powerpoint/2012/main" userId="Version 6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07" autoAdjust="0"/>
    <p:restoredTop sz="89710"/>
  </p:normalViewPr>
  <p:slideViewPr>
    <p:cSldViewPr snapToGrid="0">
      <p:cViewPr>
        <p:scale>
          <a:sx n="95" d="100"/>
          <a:sy n="95" d="100"/>
        </p:scale>
        <p:origin x="9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commentAuthors" Target="commentAuthor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0DF71-2A43-4855-9507-8492E7AB3F55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DB265-6B27-44CF-979A-91DBB9D39A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834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</a:t>
            </a:r>
            <a:r>
              <a:rPr lang="de-DE" dirty="0" err="1"/>
              <a:t>Vitter</a:t>
            </a:r>
            <a:r>
              <a:rPr lang="de-DE" dirty="0"/>
              <a:t>, Jeffrey. (1994). Design and Analysis of Dynamic </a:t>
            </a:r>
            <a:r>
              <a:rPr lang="de-DE" dirty="0" err="1"/>
              <a:t>Huffman</a:t>
            </a:r>
            <a:r>
              <a:rPr lang="de-DE" dirty="0"/>
              <a:t> Codes. Journal of </a:t>
            </a:r>
            <a:r>
              <a:rPr lang="de-DE" dirty="0" err="1"/>
              <a:t>the</a:t>
            </a:r>
            <a:r>
              <a:rPr lang="de-DE" dirty="0"/>
              <a:t> ACM. 34. 10.1145/31846.42227. </a:t>
            </a:r>
          </a:p>
          <a:p>
            <a:r>
              <a:rPr lang="en-US" dirty="0"/>
              <a:t>[2] </a:t>
            </a:r>
            <a:r>
              <a:rPr lang="ru-RU" dirty="0" err="1"/>
              <a:t>Сэломон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DB265-6B27-44CF-979A-91DBB9D39AA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674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Веса приведены к целым числам для удобства. В общем случае сумма не обязательно 100, но сами веса по-прежнему неотрицательные</a:t>
            </a:r>
          </a:p>
          <a:p>
            <a:r>
              <a:rPr lang="ru-RU" dirty="0"/>
              <a:t>Дерево повёрнуто на 90 градусов и развёрнуто (сортировка была по возрастанию снизу вверх, а будет слева направо, об этом поговорим дальше)</a:t>
            </a:r>
          </a:p>
          <a:p>
            <a:r>
              <a:rPr lang="ru-RU" dirty="0"/>
              <a:t>Назначим веса и узлам ветвления как суммы весов их дочерних вершин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DB265-6B27-44CF-979A-91DBB9D39AA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119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критерий оптимальности дерева. Чтобы понять, почему это так, достаточно произвести построение дерева: эти индексы будут индексами сортировки (некоторые пропущены изначально, затем при замене двух узлов одним два индекса исключаются, вместо них добавляется новый, больший, удовлетворяющий условию </a:t>
            </a:r>
            <a:r>
              <a:rPr lang="ru-RU" dirty="0" err="1"/>
              <a:t>неубывания</a:t>
            </a:r>
            <a:r>
              <a:rPr lang="ru-RU" dirty="0"/>
              <a:t> веса после сортировки)</a:t>
            </a:r>
          </a:p>
          <a:p>
            <a:endParaRPr lang="ru-RU" dirty="0"/>
          </a:p>
          <a:p>
            <a:r>
              <a:rPr lang="ru-RU" dirty="0"/>
              <a:t>Термин «неявная нумерация» введён только у </a:t>
            </a:r>
            <a:r>
              <a:rPr lang="ru-RU" dirty="0" err="1"/>
              <a:t>Виттера</a:t>
            </a:r>
            <a:r>
              <a:rPr lang="en-US" dirty="0"/>
              <a:t>, </a:t>
            </a:r>
            <a:r>
              <a:rPr lang="ru-RU" dirty="0"/>
              <a:t>однако по сути и в оригинальном алгоритме, </a:t>
            </a:r>
            <a:r>
              <a:rPr lang="en-US" dirty="0"/>
              <a:t>FGK, </a:t>
            </a:r>
            <a:r>
              <a:rPr lang="ru-RU" dirty="0"/>
              <a:t>она также используется</a:t>
            </a:r>
          </a:p>
          <a:p>
            <a:r>
              <a:rPr lang="ru-RU" dirty="0"/>
              <a:t>На самом деле такая нумерация бывает не одна, к примеру, (1,2) можно поменять с (3,4) и т.п. К этому моменту мы вернёмся и поправим в алгоритме </a:t>
            </a:r>
            <a:r>
              <a:rPr lang="ru-RU" dirty="0" err="1"/>
              <a:t>Виттера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en-US" dirty="0"/>
              <a:t>Sibling – </a:t>
            </a:r>
            <a:r>
              <a:rPr lang="ru-RU" dirty="0"/>
              <a:t>это термин для двух вершин, имеющих общего прямого родителя</a:t>
            </a:r>
          </a:p>
          <a:p>
            <a:endParaRPr lang="ru-RU" dirty="0"/>
          </a:p>
          <a:p>
            <a:r>
              <a:rPr lang="ru-RU" dirty="0"/>
              <a:t>3 следует из 1 для положительных весов, однако если несколько весов будут нулевыми (не запрещено),  то приходится оговаривать это явно. С другой стороны, вершины с нулевым весом вклада не вносят.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DB265-6B27-44CF-979A-91DBB9D39AA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381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из лекции 7, где код ШФ дал неоптимальный код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DB265-6B27-44CF-979A-91DBB9D39AA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951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Неоптимальное дерево можно перестроить, двигаясь по возрастанию номера.</a:t>
            </a:r>
          </a:p>
          <a:p>
            <a:r>
              <a:rPr lang="ru-RU" dirty="0"/>
              <a:t>Дерево ШФ отсортируем: идём сверху вниз, для каждого узла ветвления меняем местами его дочерние вершины, чтобы вес левой был меньше (не больше)</a:t>
            </a:r>
          </a:p>
          <a:p>
            <a:r>
              <a:rPr lang="ru-RU" dirty="0"/>
              <a:t>Разбиение вершин по парам не меняется! Это идеологически то же дерево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DB265-6B27-44CF-979A-91DBB9D39AA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356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Ищем первое нарушение порядка. Обмен. Дочерние вершины следуют прицепом. </a:t>
            </a:r>
          </a:p>
          <a:p>
            <a:r>
              <a:rPr lang="ru-RU" dirty="0"/>
              <a:t>Наборы кодовых длин и соотнесение с символами не изменились</a:t>
            </a:r>
          </a:p>
          <a:p>
            <a:r>
              <a:rPr lang="ru-RU" dirty="0"/>
              <a:t>Но теперь на 2 уровне объединяются вершины с наименьшими весами, как и предполагается.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DB265-6B27-44CF-979A-91DBB9D39AA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208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Теперь изменение сказалось на изменении кодовых длин</a:t>
            </a:r>
          </a:p>
          <a:p>
            <a:r>
              <a:rPr lang="ru-RU" dirty="0"/>
              <a:t>Символы, имеющие большие веса, были смещены вверх, то есть получили меньшие кодовые длины</a:t>
            </a:r>
          </a:p>
          <a:p>
            <a:r>
              <a:rPr lang="ru-RU" dirty="0"/>
              <a:t>Сравните, получили дерево Хаффмана</a:t>
            </a:r>
          </a:p>
          <a:p>
            <a:r>
              <a:rPr lang="ru-RU" dirty="0"/>
              <a:t>В принципе, так можно и действовать согласно 1 варианту адаптивного кодирования. Задали сначала равномерное распределение, построили дерево, а потом регулярно обновляем статистику и перестраиваем дерево (</a:t>
            </a:r>
            <a:r>
              <a:rPr lang="ru-RU" dirty="0" err="1"/>
              <a:t>полуадаптивно</a:t>
            </a:r>
            <a:r>
              <a:rPr lang="ru-RU" dirty="0"/>
              <a:t>). Но это несколько вычислительно </a:t>
            </a:r>
            <a:r>
              <a:rPr lang="ru-RU" dirty="0" err="1"/>
              <a:t>затратно</a:t>
            </a:r>
            <a:r>
              <a:rPr lang="ru-RU" dirty="0"/>
              <a:t>, да и есть вариант более эффективный в плане сжатия…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DB265-6B27-44CF-979A-91DBB9D39AA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895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DB265-6B27-44CF-979A-91DBB9D39AA8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642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Вначале</a:t>
            </a:r>
            <a:r>
              <a:rPr lang="en-US" dirty="0"/>
              <a:t> f </a:t>
            </a:r>
            <a:r>
              <a:rPr lang="ru-RU" dirty="0"/>
              <a:t>должен быть поменян местами с </a:t>
            </a:r>
            <a:r>
              <a:rPr lang="en-US" dirty="0"/>
              <a:t>e</a:t>
            </a:r>
            <a:r>
              <a:rPr lang="ru-RU" dirty="0"/>
              <a:t>, затем 11 и 14 меняются местами</a:t>
            </a:r>
          </a:p>
          <a:p>
            <a:r>
              <a:rPr lang="ru-RU" dirty="0"/>
              <a:t>Заметно, если бы нумерация возрастала при движении вверх, такой проблемы бы не было и не было бы обменов вообще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DB265-6B27-44CF-979A-91DBB9D39AA8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509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бы мы рассматривали не только среднюю длину символа, но и дисперсию длины символа, вторая бы оказалась больше для второго метода. Это приводит к меньшей стабильности: весьма вероятно получить отклонение в худшую сторону, чего лучше бы избежать.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DB265-6B27-44CF-979A-91DBB9D39AA8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1162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Замечание относительно сложности служит доказательством того, что оно может использоваться для кодирования в реальном времени</a:t>
            </a:r>
          </a:p>
          <a:p>
            <a:r>
              <a:rPr lang="ru-RU" dirty="0"/>
              <a:t>Как мы обсуждали раньше, бессмысленно пытаться считать сжатие по худшему случаю: оно будет отрицательно. Однако осмысленно говорить о том, насколько сжатие улучшается или ухудшается по сравнению с оригинальным </a:t>
            </a:r>
            <a:r>
              <a:rPr lang="ru-RU" dirty="0" err="1"/>
              <a:t>полуадаптивным</a:t>
            </a:r>
            <a:r>
              <a:rPr lang="ru-RU" dirty="0"/>
              <a:t> аналогом. Алгоритм </a:t>
            </a:r>
            <a:r>
              <a:rPr lang="ru-RU" dirty="0" err="1"/>
              <a:t>Виттера</a:t>
            </a:r>
            <a:r>
              <a:rPr lang="ru-RU" dirty="0"/>
              <a:t> гарантирует, что потребуется менее бита на символ входного сообщения дополнительно к объёму сжатого потока, получаемого двухпроходным (</a:t>
            </a:r>
            <a:r>
              <a:rPr lang="ru-RU" dirty="0" err="1"/>
              <a:t>полуадаптивным</a:t>
            </a:r>
            <a:r>
              <a:rPr lang="ru-RU" dirty="0"/>
              <a:t>) методом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DB265-6B27-44CF-979A-91DBB9D39AA8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103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i="1" dirty="0"/>
              <a:t>Дерево</a:t>
            </a:r>
            <a:r>
              <a:rPr lang="ru-RU" dirty="0"/>
              <a:t> – граф без циклов. Можно считать рёбра направленными (они называются </a:t>
            </a:r>
            <a:r>
              <a:rPr lang="ru-RU" i="1" dirty="0"/>
              <a:t>дугами</a:t>
            </a:r>
            <a:r>
              <a:rPr lang="ru-RU" dirty="0"/>
              <a:t>)</a:t>
            </a:r>
          </a:p>
          <a:p>
            <a:r>
              <a:rPr lang="ru-RU" dirty="0"/>
              <a:t>В нашем случае граф двоичный и несводимый. Это значит, что в каждую вершину (кроме корня) входит одно ребро и либо исходят два, либо не исходит ни одного.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DB265-6B27-44CF-979A-91DBB9D39AA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026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DB265-6B27-44CF-979A-91DBB9D39AA8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6193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 вес листа </a:t>
            </a:r>
            <a:r>
              <a:rPr lang="en-US" dirty="0"/>
              <a:t>C</a:t>
            </a:r>
            <a:r>
              <a:rPr lang="ru-RU" dirty="0"/>
              <a:t> оставляется без внимания – небольшая тонкость алгоритма. Поскольку по </a:t>
            </a:r>
            <a:r>
              <a:rPr lang="ru-RU" dirty="0" err="1"/>
              <a:t>Виттеру</a:t>
            </a:r>
            <a:r>
              <a:rPr lang="ru-RU" dirty="0"/>
              <a:t> критерий должен выполняться в любой момент времени, введён такой костыль: вес листа, парного </a:t>
            </a:r>
            <a:r>
              <a:rPr lang="en-US" dirty="0"/>
              <a:t>esc, </a:t>
            </a:r>
            <a:r>
              <a:rPr lang="ru-RU" dirty="0"/>
              <a:t>не обновляется, чтобы не получилось, что он больше веса родителя. Однако этот лист запоминают и по завершении итерации (после обновления веса корня) вес увеличивают.</a:t>
            </a:r>
          </a:p>
          <a:p>
            <a:r>
              <a:rPr lang="ru-RU" dirty="0"/>
              <a:t>Вообще говоря, тут есть ошибка: на картинках 3-5 должно быть </a:t>
            </a:r>
            <a:r>
              <a:rPr lang="en-US" dirty="0"/>
              <a:t>3-B. 4-A, </a:t>
            </a:r>
            <a:r>
              <a:rPr lang="ru-RU" dirty="0"/>
              <a:t>поскольку производятся не обмены, а сдвиги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DB265-6B27-44CF-979A-91DBB9D39AA8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8629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Оба дерева оптимальны с точки зрения вектора весов, однако:</a:t>
            </a:r>
          </a:p>
          <a:p>
            <a:r>
              <a:rPr lang="ru-RU" dirty="0"/>
              <a:t>1) Второе дерево имеет меньшую высоту и минимизирована сумма длин кодов</a:t>
            </a:r>
          </a:p>
          <a:p>
            <a:r>
              <a:rPr lang="ru-RU" dirty="0"/>
              <a:t>2) </a:t>
            </a:r>
            <a:r>
              <a:rPr lang="ru-RU" dirty="0" err="1"/>
              <a:t>Эскейп</a:t>
            </a:r>
            <a:r>
              <a:rPr lang="ru-RU" dirty="0"/>
              <a:t>-символ кодируется короче</a:t>
            </a:r>
          </a:p>
          <a:p>
            <a:r>
              <a:rPr lang="ru-RU" dirty="0"/>
              <a:t>Кодирование следующего символа </a:t>
            </a:r>
            <a:r>
              <a:rPr lang="en-US" dirty="0"/>
              <a:t>D </a:t>
            </a:r>
            <a:r>
              <a:rPr lang="ru-RU" dirty="0"/>
              <a:t>потребовало бы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DB265-6B27-44CF-979A-91DBB9D39AA8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8113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 </a:t>
            </a:r>
            <a:r>
              <a:rPr lang="ru-RU" dirty="0"/>
              <a:t>перемещается туда, где нужно будет обновлять веса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DB265-6B27-44CF-979A-91DBB9D39AA8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374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Специфическая структура, выжимающая максимум производительности для алгоритма </a:t>
            </a:r>
            <a:r>
              <a:rPr lang="ru-RU" dirty="0" err="1"/>
              <a:t>Виттера</a:t>
            </a:r>
            <a:endParaRPr lang="ru-RU" dirty="0"/>
          </a:p>
          <a:p>
            <a:r>
              <a:rPr lang="ru-RU" dirty="0"/>
              <a:t>То есть не 3 указателя на узел, а 2 на блок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DB265-6B27-44CF-979A-91DBB9D39AA8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9672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Обратите внимание, 4 и 5 менять не нужно: следующая по старшинству группа для листьев веса 2 – это узлы ветвления веса 2, а такой группы в дереве нет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DB265-6B27-44CF-979A-91DBB9D39AA8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1459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То же, что для ФГК, по длине, но это не обязательно выполняется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DB265-6B27-44CF-979A-91DBB9D39AA8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9831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DB265-6B27-44CF-979A-91DBB9D39AA8}" type="slidenum">
              <a:rPr lang="ru-RU" smtClean="0"/>
              <a:t>112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7718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Тут ошибка в предпоследней: найдите её </a:t>
            </a:r>
            <a:r>
              <a:rPr lang="ru-RU" dirty="0">
                <a:sym typeface="Wingdings" pitchFamily="2" charset="2"/>
              </a:rPr>
              <a:t>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DB265-6B27-44CF-979A-91DBB9D39AA8}" type="slidenum">
              <a:rPr lang="ru-RU" smtClean="0"/>
              <a:t>113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902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случае с Хаффманом </a:t>
            </a:r>
            <a:r>
              <a:rPr lang="ru-RU" dirty="0" err="1"/>
              <a:t>полуадаптивный</a:t>
            </a:r>
            <a:r>
              <a:rPr lang="ru-RU" dirty="0"/>
              <a:t> вариант неэффективен, потому что требует полного перестроения дерева на каждом следующем блоке</a:t>
            </a:r>
          </a:p>
          <a:p>
            <a:r>
              <a:rPr lang="ru-RU" dirty="0"/>
              <a:t>Адаптивный – то, о чём далее пойдёт речь: никакой статистики на старте нет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DB265-6B27-44CF-979A-91DBB9D39AA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140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Декодеру необходимо сообщить, какие параметры использовались для кодирования, а также какие символы встретились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случае методов, использующих в виде моделей </a:t>
            </a:r>
            <a:r>
              <a:rPr lang="ru-RU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деревья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наиболее экономным способом является сжатие именно дерева. По очереди обходятся все вершины дерева и для каждой записывается «0», в случае если это узел ветвления, а если это лист – «1» с последующим 8-битным кодом соответствующего символа. Здесь используется знание о том, что в наших методах дочерних вершин либо нет, либо их заранее оговоренное количество (параметр алгоритма). Стоит напомнить, что существует множество способов обхода вершин дерева. Например, можно выделить </a:t>
            </a:r>
            <a:r>
              <a:rPr lang="ru-R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поиск в глубину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(рис. 1) и </a:t>
            </a:r>
            <a:r>
              <a:rPr lang="ru-R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поиск в ширину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(рис. 2). </a:t>
            </a:r>
          </a:p>
          <a:p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DB265-6B27-44CF-979A-91DBB9D39AA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827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ru-RU" dirty="0"/>
              <a:t>А – Спуск до листа в левое из нерассмотренных поддеревьев, подъём до узла ветвления с нерассмотренным поддеревом (листы обходятся как бы слева направо)</a:t>
            </a:r>
          </a:p>
          <a:p>
            <a:pPr lvl="1"/>
            <a:r>
              <a:rPr lang="ru-RU" dirty="0"/>
              <a:t>Б – Обход внутри уровня (листы обходятся сверху вниз, слева направо внутри уровней)</a:t>
            </a:r>
          </a:p>
          <a:p>
            <a:pPr lvl="1"/>
            <a:r>
              <a:rPr lang="ru-RU" dirty="0"/>
              <a:t>Как правило, реализовать проще первое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DB265-6B27-44CF-979A-91DBB9D39AA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132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бы мы знали количество листов в дереве исходно, наше кодирование было бы избыточно, потому что рассчитано на описание любых деревьев, но о том, как сжать дерево с заданным числом листов, мы поговорим в лекции о комбинаторном кодировании.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DB265-6B27-44CF-979A-91DBB9D39AA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626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DB265-6B27-44CF-979A-91DBB9D39AA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473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 сначала 1, а потом только 2 и 3? Потому что иначе декодеру неизвестен код, которым представлен очередной символ (ведь декодер ещё не декодировал его)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DB265-6B27-44CF-979A-91DBB9D39AA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235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Первый вариант может хорошо работать как с арифметическим кодированием, так и с алгоритмом Хаффмана, но для последнего может давать большие накладные расходы</a:t>
            </a:r>
          </a:p>
          <a:p>
            <a:r>
              <a:rPr lang="ru-RU" dirty="0"/>
              <a:t>Второй неудобен при арифметическом кодировании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DB265-6B27-44CF-979A-91DBB9D39AA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734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DFAA-9452-42DE-85F0-DCDE926881FB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1DA-AED9-4F7A-9614-989DF257C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99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DFAA-9452-42DE-85F0-DCDE926881FB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1DA-AED9-4F7A-9614-989DF257C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90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DFAA-9452-42DE-85F0-DCDE926881FB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1DA-AED9-4F7A-9614-989DF257C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72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DFAA-9452-42DE-85F0-DCDE926881FB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1DA-AED9-4F7A-9614-989DF257C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83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DFAA-9452-42DE-85F0-DCDE926881FB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1DA-AED9-4F7A-9614-989DF257C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42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DFAA-9452-42DE-85F0-DCDE926881FB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1DA-AED9-4F7A-9614-989DF257C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37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DFAA-9452-42DE-85F0-DCDE926881FB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1DA-AED9-4F7A-9614-989DF257C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0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DFAA-9452-42DE-85F0-DCDE926881FB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1DA-AED9-4F7A-9614-989DF257C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293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DFAA-9452-42DE-85F0-DCDE926881FB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1DA-AED9-4F7A-9614-989DF257C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80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DFAA-9452-42DE-85F0-DCDE926881FB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1DA-AED9-4F7A-9614-989DF257C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65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DFAA-9452-42DE-85F0-DCDE926881FB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1DA-AED9-4F7A-9614-989DF257C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40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CDFAA-9452-42DE-85F0-DCDE926881FB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991DA-AED9-4F7A-9614-989DF257C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63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2C401F-D751-C74F-A891-A0F326A484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Статистическое кодирование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9600D7-C6C0-FE4C-838C-3E147CFEC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0578"/>
            <a:ext cx="9144000" cy="1227221"/>
          </a:xfrm>
        </p:spPr>
        <p:txBody>
          <a:bodyPr>
            <a:normAutofit/>
          </a:bodyPr>
          <a:lstStyle/>
          <a:p>
            <a:r>
              <a:rPr lang="ru-RU" sz="2800" dirty="0"/>
              <a:t>Представление метаданных (дерева)</a:t>
            </a:r>
            <a:endParaRPr lang="en-US" sz="2800" dirty="0"/>
          </a:p>
          <a:p>
            <a:r>
              <a:rPr lang="ru-RU" sz="2800" dirty="0"/>
              <a:t>Адаптивный алгоритм кодирования Хаффмана</a:t>
            </a:r>
          </a:p>
        </p:txBody>
      </p:sp>
    </p:spTree>
    <p:extLst>
      <p:ext uri="{BB962C8B-B14F-4D97-AF65-F5344CB8AC3E}">
        <p14:creationId xmlns:p14="http://schemas.microsoft.com/office/powerpoint/2010/main" val="2913527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4E597-CA46-7F4E-832D-EEA7106E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Адаптивный алгоритм Хаффмана: общее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70A77E-C370-F642-A4E3-DFADFCD26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043"/>
            <a:ext cx="10515600" cy="5041232"/>
          </a:xfrm>
        </p:spPr>
        <p:txBody>
          <a:bodyPr>
            <a:normAutofit/>
          </a:bodyPr>
          <a:lstStyle/>
          <a:p>
            <a:r>
              <a:rPr lang="ru-RU" dirty="0"/>
              <a:t>Алгоритм ФГК</a:t>
            </a:r>
            <a:r>
              <a:rPr lang="en-US" dirty="0"/>
              <a:t> (</a:t>
            </a:r>
            <a:r>
              <a:rPr lang="ru-RU" dirty="0" err="1"/>
              <a:t>Фоллер</a:t>
            </a:r>
            <a:r>
              <a:rPr lang="ru-RU" dirty="0"/>
              <a:t>, </a:t>
            </a:r>
            <a:r>
              <a:rPr lang="ru-RU" dirty="0" err="1"/>
              <a:t>Галлагер</a:t>
            </a:r>
            <a:r>
              <a:rPr lang="ru-RU" dirty="0"/>
              <a:t> и Кнут</a:t>
            </a:r>
            <a:r>
              <a:rPr lang="en-US" dirty="0"/>
              <a:t>)</a:t>
            </a:r>
            <a:r>
              <a:rPr lang="ru-RU" dirty="0"/>
              <a:t>, </a:t>
            </a:r>
            <a:br>
              <a:rPr lang="ru-RU" dirty="0"/>
            </a:br>
            <a:r>
              <a:rPr lang="ru-RU" dirty="0"/>
              <a:t>или «оригинальный алгоритм»</a:t>
            </a:r>
          </a:p>
          <a:p>
            <a:r>
              <a:rPr lang="ru-RU" dirty="0"/>
              <a:t>Алгоритм </a:t>
            </a:r>
            <a:r>
              <a:rPr lang="ru-RU" dirty="0" err="1"/>
              <a:t>Виттера</a:t>
            </a:r>
            <a:endParaRPr lang="ru-RU" dirty="0"/>
          </a:p>
          <a:p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Если очередной символ встречался ранее, как обычно передаём его код в дереве. Иначе:</a:t>
            </a:r>
          </a:p>
          <a:p>
            <a:pPr marL="1030288" lvl="1" indent="-515938">
              <a:buFont typeface="+mj-lt"/>
              <a:buAutoNum type="arabicPeriod"/>
            </a:pPr>
            <a:r>
              <a:rPr lang="ru-RU" dirty="0"/>
              <a:t>передаётся</a:t>
            </a:r>
            <a:r>
              <a:rPr lang="en-US" dirty="0"/>
              <a:t> </a:t>
            </a:r>
            <a:r>
              <a:rPr lang="ru-RU" dirty="0"/>
              <a:t>код </a:t>
            </a:r>
            <a:r>
              <a:rPr lang="en-US" dirty="0"/>
              <a:t>esc-</a:t>
            </a:r>
            <a:r>
              <a:rPr lang="ru-RU" dirty="0"/>
              <a:t>символа, а за ним код постоянной длины символа</a:t>
            </a:r>
          </a:p>
          <a:p>
            <a:pPr marL="1030288" lvl="1" indent="-515938">
              <a:buFont typeface="+mj-lt"/>
              <a:buAutoNum type="arabicPeriod"/>
            </a:pPr>
            <a:r>
              <a:rPr lang="ru-RU" dirty="0"/>
              <a:t>новый символ добавляется в дерево некоторым образом</a:t>
            </a:r>
          </a:p>
          <a:p>
            <a:pPr marL="573088" indent="-515938">
              <a:buFont typeface="+mj-lt"/>
              <a:buAutoNum type="arabicPeriod"/>
            </a:pPr>
            <a:r>
              <a:rPr lang="ru-RU" dirty="0"/>
              <a:t>Обновляется статистика встречаемости</a:t>
            </a:r>
          </a:p>
          <a:p>
            <a:pPr marL="573088" indent="-515938">
              <a:buFont typeface="+mj-lt"/>
              <a:buAutoNum type="arabicPeriod"/>
            </a:pPr>
            <a:r>
              <a:rPr lang="ru-RU" dirty="0"/>
              <a:t>Если дерево не удовлетворяет некоторым критериям, оно правится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8EB40C7C-F6AE-7A4A-89C9-5C7491E8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10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191566661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ФГК: кодирование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FBEAC7-3C6C-0B41-8A3F-3D9ACCA4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38750" y="1501816"/>
            <a:ext cx="3848100" cy="468630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ACCBCA</a:t>
            </a:r>
            <a:r>
              <a:rPr lang="en-US" u="sng" dirty="0"/>
              <a:t>A</a:t>
            </a:r>
            <a:r>
              <a:rPr lang="en-US" dirty="0"/>
              <a:t>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‘A’0‘C’0100‘B’101</a:t>
            </a:r>
            <a:r>
              <a:rPr lang="en-US" u="sng" dirty="0"/>
              <a:t>01</a:t>
            </a:r>
            <a:endParaRPr lang="ru-RU" u="sng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EDE530-0534-7943-A58F-CA24EDEB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100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386537906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ФГК: кодирование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FBEAC7-3C6C-0B41-8A3F-3D9ACCA4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38750" y="1501816"/>
            <a:ext cx="3848100" cy="468630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ACCBCA</a:t>
            </a:r>
            <a:r>
              <a:rPr lang="en-US" u="sng" dirty="0"/>
              <a:t>A</a:t>
            </a:r>
            <a:r>
              <a:rPr lang="en-US" dirty="0"/>
              <a:t>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‘A’0‘C’0100‘B’101</a:t>
            </a:r>
            <a:r>
              <a:rPr lang="en-US" u="sng" dirty="0"/>
              <a:t>01</a:t>
            </a:r>
            <a:endParaRPr lang="ru-RU" u="sng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59C02E-3CD0-054D-9FAE-3B1EC5D0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101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318810416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ФГК: кодирование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FBEAC7-3C6C-0B41-8A3F-3D9ACCA4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0718" y="1501816"/>
            <a:ext cx="3086100" cy="468630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ACCBCA</a:t>
            </a:r>
            <a:r>
              <a:rPr lang="en-US" u="sng" dirty="0"/>
              <a:t>A</a:t>
            </a:r>
            <a:r>
              <a:rPr lang="en-US" dirty="0"/>
              <a:t>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‘A’0‘C’0100‘B’101</a:t>
            </a:r>
            <a:r>
              <a:rPr lang="en-US" u="sng" dirty="0"/>
              <a:t>01</a:t>
            </a:r>
            <a:endParaRPr lang="ru-RU" u="sng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354E10-03D5-C146-9E0C-C341DF8C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102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382743387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ФГК: кодирование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FBEAC7-3C6C-0B41-8A3F-3D9ACCA4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0718" y="1501816"/>
            <a:ext cx="3086100" cy="468630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ACCBCA</a:t>
            </a:r>
            <a:r>
              <a:rPr lang="en-US" u="sng" dirty="0"/>
              <a:t>A</a:t>
            </a:r>
            <a:r>
              <a:rPr lang="en-US" dirty="0"/>
              <a:t>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‘A’0‘C’0100‘B’101</a:t>
            </a:r>
            <a:r>
              <a:rPr lang="en-US" u="sng" dirty="0"/>
              <a:t>01</a:t>
            </a:r>
            <a:endParaRPr lang="ru-RU" u="sng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5CF3D6-44C4-1A4F-800E-D8D51FDD4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103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31801537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ФГК: кодирование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FBEAC7-3C6C-0B41-8A3F-3D9ACCA4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0718" y="1501816"/>
            <a:ext cx="3086100" cy="468630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ACCBCAA</a:t>
            </a:r>
            <a:r>
              <a:rPr lang="en-US" u="sng" dirty="0"/>
              <a:t>A</a:t>
            </a:r>
            <a:r>
              <a:rPr lang="en-US" dirty="0"/>
              <a:t>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‘A’0‘C’0100‘B’10101</a:t>
            </a:r>
            <a:r>
              <a:rPr lang="en-US" u="sng" dirty="0"/>
              <a:t>11</a:t>
            </a:r>
            <a:endParaRPr lang="ru-RU" u="sng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C2B600-392E-A34D-8AEF-2EF09F7F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104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92972607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ФГК: кодирование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FBEAC7-3C6C-0B41-8A3F-3D9ACCA4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0718" y="1501816"/>
            <a:ext cx="3086100" cy="468630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ACCBCAA</a:t>
            </a:r>
            <a:r>
              <a:rPr lang="en-US" u="sng" dirty="0"/>
              <a:t>A</a:t>
            </a:r>
            <a:r>
              <a:rPr lang="en-US" dirty="0"/>
              <a:t>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‘A’0‘C’0100‘B’10101</a:t>
            </a:r>
            <a:r>
              <a:rPr lang="en-US" u="sng" dirty="0"/>
              <a:t>11</a:t>
            </a:r>
            <a:endParaRPr lang="ru-RU" u="sng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72E63F-79AA-4E41-88B4-F5D00A86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105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286245327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ФГК: кодирование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FBEAC7-3C6C-0B41-8A3F-3D9ACCA4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0718" y="1501816"/>
            <a:ext cx="3086100" cy="468630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ACCBCAA</a:t>
            </a:r>
            <a:r>
              <a:rPr lang="en-US" u="sng" dirty="0"/>
              <a:t>A</a:t>
            </a:r>
            <a:r>
              <a:rPr lang="en-US" dirty="0"/>
              <a:t>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‘A’0‘C’0100‘B’10101</a:t>
            </a:r>
            <a:r>
              <a:rPr lang="en-US" u="sng" dirty="0"/>
              <a:t>11</a:t>
            </a:r>
            <a:endParaRPr lang="ru-RU" u="sng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554B1C-DA43-9646-9AA0-E54A8E49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106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204942587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ФГК: кодирование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FBEAC7-3C6C-0B41-8A3F-3D9ACCA4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0718" y="1501816"/>
            <a:ext cx="3086100" cy="468630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ACCBCAA</a:t>
            </a:r>
            <a:r>
              <a:rPr lang="en-US" u="sng" dirty="0"/>
              <a:t>A</a:t>
            </a:r>
            <a:r>
              <a:rPr lang="en-US" dirty="0"/>
              <a:t>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‘A’0‘C’0100‘B’10101</a:t>
            </a:r>
            <a:r>
              <a:rPr lang="en-US" u="sng" dirty="0"/>
              <a:t>11</a:t>
            </a:r>
            <a:endParaRPr lang="ru-RU" u="sng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E0AD12-4898-F140-9D63-3DB9F271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107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327398660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ФГК: кодирование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FBEAC7-3C6C-0B41-8A3F-3D9ACCA4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0718" y="1501816"/>
            <a:ext cx="3086100" cy="468630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ACCBCAAA</a:t>
            </a:r>
            <a:r>
              <a:rPr lang="en-US" u="sng" dirty="0"/>
              <a:t>B</a:t>
            </a:r>
            <a:r>
              <a:rPr lang="en-US" dirty="0"/>
              <a:t>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‘A’0‘C’0100‘B’1010111</a:t>
            </a:r>
            <a:r>
              <a:rPr lang="en-US" u="sng" dirty="0"/>
              <a:t>101</a:t>
            </a:r>
            <a:endParaRPr lang="ru-RU" u="sng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DADBAE-A4A5-E143-B149-D4E32B3AE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108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19579226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ФГК: кодирование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FBEAC7-3C6C-0B41-8A3F-3D9ACCA4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0718" y="1501816"/>
            <a:ext cx="3086100" cy="468630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ACCBCAAA</a:t>
            </a:r>
            <a:r>
              <a:rPr lang="en-US" u="sng" dirty="0"/>
              <a:t>B</a:t>
            </a:r>
            <a:r>
              <a:rPr lang="en-US" dirty="0"/>
              <a:t>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‘A’0‘C’0100‘B’1010111</a:t>
            </a:r>
            <a:r>
              <a:rPr lang="en-US" u="sng" dirty="0"/>
              <a:t>101</a:t>
            </a:r>
            <a:endParaRPr lang="ru-RU" u="sng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39BF87-0560-FB4C-9D2A-DB0CBBD3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109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2794024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9032A9-DD58-B443-92B6-006F6D20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Веса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D307C4A-227E-8345-B142-7FA3A5D97B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167" y="1631704"/>
            <a:ext cx="4443666" cy="4739180"/>
          </a:xfr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4D928F2B-0AE7-BE4E-8193-7231C5BAB4C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0" y="1950244"/>
            <a:ext cx="5016500" cy="4102100"/>
          </a:xfrm>
          <a:prstGeom prst="rect">
            <a:avLst/>
          </a:prstGeom>
          <a:noFill/>
        </p:spPr>
      </p:pic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A929AE78-1A79-FD4D-BF45-F9CB5A97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11</a:t>
            </a:fld>
            <a:endParaRPr lang="ru-RU" sz="1800"/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E15D395D-CA54-C34C-AC0C-1877816B8178}"/>
              </a:ext>
            </a:extLst>
          </p:cNvPr>
          <p:cNvCxnSpPr/>
          <p:nvPr/>
        </p:nvCxnSpPr>
        <p:spPr>
          <a:xfrm flipV="1">
            <a:off x="9309100" y="4001294"/>
            <a:ext cx="228600" cy="622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8E58B335-362A-9346-8A15-F9399214E43E}"/>
              </a:ext>
            </a:extLst>
          </p:cNvPr>
          <p:cNvCxnSpPr>
            <a:cxnSpLocks/>
          </p:cNvCxnSpPr>
          <p:nvPr/>
        </p:nvCxnSpPr>
        <p:spPr>
          <a:xfrm flipH="1" flipV="1">
            <a:off x="9982200" y="3956844"/>
            <a:ext cx="444500" cy="666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47686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ФГК: кодирование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FBEAC7-3C6C-0B41-8A3F-3D9ACCA4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0718" y="1501816"/>
            <a:ext cx="3086100" cy="468630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ACCBCAAA</a:t>
            </a:r>
            <a:r>
              <a:rPr lang="en-US" u="sng" dirty="0"/>
              <a:t>B</a:t>
            </a:r>
            <a:r>
              <a:rPr lang="en-US" dirty="0"/>
              <a:t>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‘A’0‘C’0100‘B’1010111</a:t>
            </a:r>
            <a:r>
              <a:rPr lang="en-US" u="sng" dirty="0"/>
              <a:t>101</a:t>
            </a:r>
            <a:endParaRPr lang="ru-RU" u="sng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126E1A-8E80-0247-8655-884C9748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110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324324572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ФГК: кодирование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FBEAC7-3C6C-0B41-8A3F-3D9ACCA4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0718" y="1501816"/>
            <a:ext cx="3086100" cy="468630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ACCBCAAA</a:t>
            </a:r>
            <a:r>
              <a:rPr lang="en-US" u="sng" dirty="0"/>
              <a:t>B</a:t>
            </a:r>
            <a:r>
              <a:rPr lang="en-US" dirty="0"/>
              <a:t>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‘A’0‘C’0100‘B’1010111</a:t>
            </a:r>
            <a:r>
              <a:rPr lang="en-US" u="sng" dirty="0"/>
              <a:t>101</a:t>
            </a:r>
            <a:endParaRPr lang="ru-RU" u="sng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D56DB9-0A2D-ED49-AAC4-703F70B54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111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114903418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ФГК: кодирование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FBEAC7-3C6C-0B41-8A3F-3D9ACCA42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0718" y="1501816"/>
            <a:ext cx="3086100" cy="4686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ED70164-7597-6C44-A5F9-88D9A34D6A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Вход: </a:t>
                </a:r>
                <a:r>
                  <a:rPr lang="en-US" dirty="0"/>
                  <a:t>ACCBCAAAB</a:t>
                </a:r>
                <a:r>
                  <a:rPr lang="en-US" u="sng" dirty="0"/>
                  <a:t>C</a:t>
                </a:r>
                <a:r>
                  <a:rPr lang="en-US" dirty="0"/>
                  <a:t>…</a:t>
                </a:r>
                <a:r>
                  <a:rPr lang="ru-RU" dirty="0"/>
                  <a:t> (80 бит)</a:t>
                </a:r>
              </a:p>
              <a:p>
                <a:endParaRPr lang="ru-RU" dirty="0"/>
              </a:p>
              <a:p>
                <a:r>
                  <a:rPr lang="ru-RU" dirty="0"/>
                  <a:t>Выход: </a:t>
                </a:r>
                <a:r>
                  <a:rPr lang="en-US" dirty="0"/>
                  <a:t>‘A’0‘C’0100‘B’1010111101</a:t>
                </a:r>
                <a:r>
                  <a:rPr lang="en-US" u="sng" dirty="0"/>
                  <a:t>11</a:t>
                </a:r>
                <a:r>
                  <a:rPr lang="en-US" dirty="0"/>
                  <a:t>…</a:t>
                </a:r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Использовано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8×3+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41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бит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ED70164-7597-6C44-A5F9-88D9A34D6A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628E02-605B-9245-BD86-ABD9CEFA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112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182347345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ФГК: кодирование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0497" y="1690688"/>
            <a:ext cx="2005187" cy="43513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236" y="1690688"/>
            <a:ext cx="1981200" cy="19907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5818" y="1337030"/>
            <a:ext cx="1969798" cy="234438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5571" y="1243077"/>
            <a:ext cx="3780283" cy="232282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5684" y="3954319"/>
            <a:ext cx="1916794" cy="203690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3144" y="3766953"/>
            <a:ext cx="3885712" cy="222427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54950" y="3681413"/>
            <a:ext cx="2075400" cy="230981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49228" y="3681414"/>
            <a:ext cx="1965880" cy="2362506"/>
          </a:xfrm>
          <a:prstGeom prst="rect">
            <a:avLst/>
          </a:prstGeom>
        </p:spPr>
      </p:pic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62DC8359-EA14-0E4D-8E32-F5365626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113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157491090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ФГК: декодирование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616B70-AC41-1F44-A3C9-FD02DC931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0750" y="1501816"/>
            <a:ext cx="3086100" cy="354330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‘A’0‘C’</a:t>
            </a:r>
            <a:r>
              <a:rPr lang="en-US" u="sng" dirty="0"/>
              <a:t>01</a:t>
            </a:r>
            <a:r>
              <a:rPr lang="en-US" dirty="0"/>
              <a:t>00‘B’101011110111…</a:t>
            </a:r>
            <a:endParaRPr lang="ru-RU" dirty="0"/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AC</a:t>
            </a:r>
            <a:r>
              <a:rPr lang="en-US" u="sng" dirty="0"/>
              <a:t>C</a:t>
            </a:r>
            <a:endParaRPr lang="en-US" dirty="0"/>
          </a:p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1B992B-150F-8F45-9642-8EFC3C95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114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274067308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ФГК: декодирование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616B70-AC41-1F44-A3C9-FD02DC931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0750" y="1501816"/>
            <a:ext cx="3086100" cy="354330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‘A’0‘C’</a:t>
            </a:r>
            <a:r>
              <a:rPr lang="en-US" u="sng" dirty="0"/>
              <a:t>01</a:t>
            </a:r>
            <a:r>
              <a:rPr lang="en-US" dirty="0"/>
              <a:t>00‘B’101011110111…</a:t>
            </a:r>
            <a:endParaRPr lang="ru-RU" dirty="0"/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AC</a:t>
            </a:r>
            <a:r>
              <a:rPr lang="en-US" u="sng" dirty="0"/>
              <a:t>C</a:t>
            </a:r>
            <a:endParaRPr lang="en-US" dirty="0"/>
          </a:p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B88D3B-5F1B-8A44-B32E-76E911C5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115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211126444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ФГК: декодирование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616B70-AC41-1F44-A3C9-FD02DC931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0750" y="1501816"/>
            <a:ext cx="3086100" cy="354330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‘A’0‘C’01</a:t>
            </a:r>
            <a:r>
              <a:rPr lang="en-US" u="sng" dirty="0"/>
              <a:t>00‘B’</a:t>
            </a:r>
            <a:r>
              <a:rPr lang="en-US" dirty="0"/>
              <a:t>101011110111…</a:t>
            </a:r>
            <a:endParaRPr lang="ru-RU" dirty="0"/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ACC</a:t>
            </a:r>
            <a:r>
              <a:rPr lang="en-US" u="sng" dirty="0"/>
              <a:t>B</a:t>
            </a:r>
          </a:p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21C19B-615B-C149-BEA5-EEF2DFDE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116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338873068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D7E4723-AA93-0749-A751-05CE766C6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38750" y="1501816"/>
            <a:ext cx="3848100" cy="46863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ФГК: декодирование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‘A’0‘C’01</a:t>
            </a:r>
            <a:r>
              <a:rPr lang="en-US" u="sng" dirty="0"/>
              <a:t>00‘B’</a:t>
            </a:r>
            <a:r>
              <a:rPr lang="en-US" dirty="0"/>
              <a:t>101011110111…</a:t>
            </a:r>
            <a:endParaRPr lang="ru-RU" dirty="0"/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ACC</a:t>
            </a:r>
            <a:r>
              <a:rPr lang="en-US" u="sng" dirty="0"/>
              <a:t>B</a:t>
            </a:r>
          </a:p>
          <a:p>
            <a:endParaRPr lang="ru-RU" dirty="0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887EF18B-B772-1944-BA40-A32F87C2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117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104847637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ФГК: декодирование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98155"/>
            <a:ext cx="5414818" cy="585066"/>
          </a:xfrm>
        </p:spPr>
        <p:txBody>
          <a:bodyPr/>
          <a:lstStyle/>
          <a:p>
            <a:r>
              <a:rPr lang="en-US" dirty="0"/>
              <a:t>‘</a:t>
            </a:r>
            <a:r>
              <a:rPr lang="en-US" b="1" i="1" dirty="0"/>
              <a:t>X</a:t>
            </a:r>
            <a:r>
              <a:rPr lang="en-US" dirty="0"/>
              <a:t>’0‘</a:t>
            </a:r>
            <a:r>
              <a:rPr lang="en-US" b="1" i="1" dirty="0"/>
              <a:t>F</a:t>
            </a:r>
            <a:r>
              <a:rPr lang="en-US" dirty="0"/>
              <a:t>’00‘</a:t>
            </a:r>
            <a:r>
              <a:rPr lang="en-US" b="1" i="1" dirty="0"/>
              <a:t>Z</a:t>
            </a:r>
            <a:r>
              <a:rPr lang="en-US" dirty="0"/>
              <a:t>’1111101100‘</a:t>
            </a:r>
            <a:r>
              <a:rPr lang="en-US" b="1" i="1" dirty="0"/>
              <a:t>A</a:t>
            </a:r>
            <a:r>
              <a:rPr lang="en-US" dirty="0"/>
              <a:t>’11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513" y="1900814"/>
            <a:ext cx="1981200" cy="180022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717" y="1398155"/>
            <a:ext cx="2035238" cy="255630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6324" y="1398155"/>
            <a:ext cx="2225676" cy="251227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3539" y="3954463"/>
            <a:ext cx="2175769" cy="2743922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9628" y="4485876"/>
            <a:ext cx="2411125" cy="2176932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7096" y="4366127"/>
            <a:ext cx="2057728" cy="2491873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7096" y="1791278"/>
            <a:ext cx="1717807" cy="186488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23570" y="4586917"/>
            <a:ext cx="2280482" cy="197485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1317" y="2197389"/>
            <a:ext cx="2609850" cy="3867150"/>
          </a:xfrm>
          <a:prstGeom prst="rect">
            <a:avLst/>
          </a:prstGeom>
        </p:spPr>
      </p:pic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7A29B03E-6B49-7841-BAB2-B5A06DEE7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118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2807378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2340688-E2CC-834C-A03D-119C4173B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59423"/>
            <a:ext cx="5372100" cy="57658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B9ADE3-AF1D-1C46-BA95-00F3CE40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367714"/>
            <a:ext cx="11214100" cy="1325563"/>
          </a:xfrm>
        </p:spPr>
        <p:txBody>
          <a:bodyPr>
            <a:normAutofit/>
          </a:bodyPr>
          <a:lstStyle/>
          <a:p>
            <a:r>
              <a:rPr lang="ru-RU" dirty="0"/>
              <a:t>Принцип братства – критерий оптимальности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sibling property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829F1B-D972-D647-B4F3-8B8557F88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900" y="1825625"/>
            <a:ext cx="8554453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Существует такая неявная нумерация 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implicit numbering</a:t>
            </a:r>
            <a:r>
              <a:rPr lang="ru-RU" dirty="0"/>
              <a:t>) узлов, что: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Номера идут в порядке </a:t>
            </a:r>
            <a:br>
              <a:rPr lang="ru-RU" dirty="0"/>
            </a:br>
            <a:r>
              <a:rPr lang="ru-RU" dirty="0" err="1"/>
              <a:t>неубывания</a:t>
            </a:r>
            <a:r>
              <a:rPr lang="ru-RU" dirty="0"/>
              <a:t> весов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Два узла, имеющие общего</a:t>
            </a:r>
            <a:br>
              <a:rPr lang="ru-RU" dirty="0"/>
            </a:br>
            <a:r>
              <a:rPr lang="ru-RU" dirty="0"/>
              <a:t>родителя, имеют </a:t>
            </a:r>
            <a:br>
              <a:rPr lang="ru-RU" dirty="0"/>
            </a:br>
            <a:r>
              <a:rPr lang="ru-RU" dirty="0"/>
              <a:t>соседние номера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Номер родителя выше</a:t>
            </a:r>
            <a:br>
              <a:rPr lang="ru-RU" dirty="0"/>
            </a:br>
            <a:r>
              <a:rPr lang="ru-RU" dirty="0"/>
              <a:t>номера потомка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7C6EC192-5175-694C-97F3-1B6A4D7D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12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3909629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06D1EF-2A6D-874E-92C2-6103C4BE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Наш пример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C85C5F-1AC8-5349-9D25-60CD4FE24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88658"/>
            <a:ext cx="5157787" cy="544679"/>
          </a:xfrm>
        </p:spPr>
        <p:txBody>
          <a:bodyPr/>
          <a:lstStyle/>
          <a:p>
            <a:pPr algn="ctr"/>
            <a:r>
              <a:rPr lang="ru-RU" dirty="0"/>
              <a:t>Код Шеннона-</a:t>
            </a:r>
            <a:r>
              <a:rPr lang="ru-RU" dirty="0" err="1"/>
              <a:t>Фано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C3D356F4-5EA9-B047-AA16-181B39B9BC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894" y="2009358"/>
            <a:ext cx="4279224" cy="4291012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40E12545-D493-B14F-A139-FA3A9AF94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88658"/>
            <a:ext cx="5183188" cy="544679"/>
          </a:xfrm>
        </p:spPr>
        <p:txBody>
          <a:bodyPr/>
          <a:lstStyle/>
          <a:p>
            <a:pPr algn="ctr"/>
            <a:r>
              <a:rPr lang="ru-RU" dirty="0"/>
              <a:t>Код Хаффмана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EBE3289E-C465-454E-9F92-A4F41813DD0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075" y="2009358"/>
            <a:ext cx="3395086" cy="4291012"/>
          </a:xfrm>
        </p:spPr>
      </p:pic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82370F61-444A-A04D-9FCE-FBF8EB78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13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1052918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D440EE0C-B895-484D-AB32-87F28034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Обмен дочерних вершин для сортировки</a:t>
            </a: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50A2E957-2676-B846-9566-30E595038A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308" y="1825625"/>
            <a:ext cx="4339383" cy="4351338"/>
          </a:xfrm>
        </p:spPr>
      </p:pic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A2ADAA8C-84DB-EB41-8230-F5583BDCE3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621" y="1825625"/>
            <a:ext cx="3980757" cy="4351338"/>
          </a:xfr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E7B978-770B-0348-8122-AAD68EC3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14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1565442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38BCA6-6345-CC49-A719-684E944E6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Первый шаг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55D87B5-17E7-D542-9695-2CEC4A6E48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8621" y="1825625"/>
            <a:ext cx="3980757" cy="4351337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220BF0CB-4A65-6A48-B400-8437E9DE9A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621" y="1825625"/>
            <a:ext cx="3980757" cy="4351338"/>
          </a:xfrm>
        </p:spPr>
      </p:pic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72EBA912-10CC-0A4F-8963-6C6C48A1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15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2450487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F58259B5-7B91-864D-A1F0-D09D10D3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Второй шаг</a:t>
            </a:r>
          </a:p>
        </p:txBody>
      </p:sp>
      <p:pic>
        <p:nvPicPr>
          <p:cNvPr id="18" name="Объект 17">
            <a:extLst>
              <a:ext uri="{FF2B5EF4-FFF2-40B4-BE49-F238E27FC236}">
                <a16:creationId xmlns:a16="http://schemas.microsoft.com/office/drawing/2014/main" id="{CDE5DB28-94A7-7048-A7A2-D88254138F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8621" y="1825625"/>
            <a:ext cx="3980757" cy="4351337"/>
          </a:xfrm>
        </p:spPr>
      </p:pic>
      <p:pic>
        <p:nvPicPr>
          <p:cNvPr id="20" name="Объект 19">
            <a:extLst>
              <a:ext uri="{FF2B5EF4-FFF2-40B4-BE49-F238E27FC236}">
                <a16:creationId xmlns:a16="http://schemas.microsoft.com/office/drawing/2014/main" id="{EAC9D37A-87C8-7248-8DC4-254A2FCFD5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308" y="1825625"/>
            <a:ext cx="4339383" cy="4351338"/>
          </a:xfr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213E80-4551-9F4E-84DF-138B7544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16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3744952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Если текущий символ ранее встречался, перейти к его листу. </a:t>
            </a:r>
            <a:br>
              <a:rPr lang="ru-RU" dirty="0"/>
            </a:br>
            <a:r>
              <a:rPr lang="ru-RU" dirty="0"/>
              <a:t>В противном случае из листа NYT построить два дочерних листа с весами 0: один для нового NYT, другой для символа. </a:t>
            </a:r>
            <a:br>
              <a:rPr lang="ru-RU" dirty="0"/>
            </a:br>
            <a:r>
              <a:rPr lang="ru-RU" dirty="0"/>
              <a:t>Перейти к листу нового символа.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Поменять текущий узел с последним в группе элементов с его весом , за исключением, если этот узел является родительским элементом.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Увеличить вес для текущего узла.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Если это корень, окончание. </a:t>
            </a:r>
            <a:br>
              <a:rPr lang="ru-RU" dirty="0"/>
            </a:br>
            <a:r>
              <a:rPr lang="ru-RU" dirty="0"/>
              <a:t>Иначе перейти к родительскому узлу, перейти к шагу 2.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E685E7E2-C1A3-3342-BABC-C71DFF956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17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872738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ФГК: добавление нового символа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</a:t>
            </a:r>
            <a:r>
              <a:rPr lang="en-US" u="sng" dirty="0"/>
              <a:t>C</a:t>
            </a:r>
            <a:r>
              <a:rPr lang="en-US" dirty="0"/>
              <a:t>CBCAAABC…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</a:t>
            </a:r>
            <a:r>
              <a:rPr lang="en-US" u="sng" dirty="0"/>
              <a:t>0‘C’</a:t>
            </a:r>
            <a:endParaRPr lang="ru-RU" u="sng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26305B5-D500-8946-B892-4DB40B365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0" y="1501816"/>
            <a:ext cx="2324100" cy="240030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61F962-DDEB-F846-A625-110ECC31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18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1524991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ФГК: добавление нового символа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</a:t>
            </a:r>
            <a:r>
              <a:rPr lang="en-US" u="sng" dirty="0"/>
              <a:t>C</a:t>
            </a:r>
            <a:r>
              <a:rPr lang="en-US" dirty="0"/>
              <a:t>CBCAAABC…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</a:t>
            </a:r>
            <a:r>
              <a:rPr lang="en-US" u="sng" dirty="0"/>
              <a:t>0‘C’</a:t>
            </a:r>
            <a:endParaRPr lang="ru-RU" u="sng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616B70-AC41-1F44-A3C9-FD02DC931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0" y="1501816"/>
            <a:ext cx="3086100" cy="354330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CC32E8-50AA-8648-9032-5255D9F2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19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363917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6C8912-56A2-9E4F-A4EB-D89F60132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900" y="1825625"/>
            <a:ext cx="2870200" cy="44196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F50B03-0619-7E49-B7B1-B4EF197D6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Терминология из теории графов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06563A-223D-A14E-B7C1-7F9558538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9904" y="1913021"/>
            <a:ext cx="9103895" cy="426394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dirty="0"/>
              <a:t>уровень 0   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– – – – –</a:t>
            </a:r>
            <a:br>
              <a:rPr lang="ru-RU" sz="2400" dirty="0"/>
            </a:b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уровень 1  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– –</a:t>
            </a:r>
            <a:br>
              <a:rPr lang="ru-RU" sz="2400" dirty="0"/>
            </a:b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уровень 2   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– – – – –</a:t>
            </a:r>
            <a:br>
              <a:rPr lang="ru-RU" sz="2400" dirty="0"/>
            </a:br>
            <a:br>
              <a:rPr lang="ru-RU" sz="2400" dirty="0"/>
            </a:br>
            <a:endParaRPr lang="ru-RU" sz="24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/>
              <a:t>уровень 3   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– –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D643B5-142C-B642-AF66-B77AF9267478}"/>
              </a:ext>
            </a:extLst>
          </p:cNvPr>
          <p:cNvSpPr txBox="1"/>
          <p:nvPr/>
        </p:nvSpPr>
        <p:spPr>
          <a:xfrm>
            <a:off x="7266740" y="2850520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узлы (вершины) ветвления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A5F3E19-FF04-3F48-B7C0-B8A730F03B44}"/>
              </a:ext>
            </a:extLst>
          </p:cNvPr>
          <p:cNvCxnSpPr>
            <a:cxnSpLocks/>
          </p:cNvCxnSpPr>
          <p:nvPr/>
        </p:nvCxnSpPr>
        <p:spPr>
          <a:xfrm flipH="1" flipV="1">
            <a:off x="5967664" y="2241424"/>
            <a:ext cx="1299076" cy="713379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B9AABA0-4F1E-7546-897F-2CAF25B0D87A}"/>
              </a:ext>
            </a:extLst>
          </p:cNvPr>
          <p:cNvCxnSpPr>
            <a:cxnSpLocks/>
          </p:cNvCxnSpPr>
          <p:nvPr/>
        </p:nvCxnSpPr>
        <p:spPr>
          <a:xfrm flipH="1">
            <a:off x="6749716" y="3140207"/>
            <a:ext cx="421105" cy="80383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A796DDB-FA36-1246-BBA7-2B6D925A2539}"/>
              </a:ext>
            </a:extLst>
          </p:cNvPr>
          <p:cNvCxnSpPr>
            <a:cxnSpLocks/>
          </p:cNvCxnSpPr>
          <p:nvPr/>
        </p:nvCxnSpPr>
        <p:spPr>
          <a:xfrm flipH="1">
            <a:off x="5967663" y="3267659"/>
            <a:ext cx="1343526" cy="966456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D786D7-1E9C-DE40-907A-07DADBF2B37A}"/>
              </a:ext>
            </a:extLst>
          </p:cNvPr>
          <p:cNvSpPr txBox="1"/>
          <p:nvPr/>
        </p:nvSpPr>
        <p:spPr>
          <a:xfrm>
            <a:off x="6536823" y="5922059"/>
            <a:ext cx="193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листья </a:t>
            </a:r>
            <a:br>
              <a:rPr lang="ru-RU" dirty="0"/>
            </a:br>
            <a:r>
              <a:rPr lang="ru-RU" dirty="0"/>
              <a:t>(концевые узлы)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9EF390EF-D341-D544-8398-D9BA7A017007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5185611" y="5727032"/>
            <a:ext cx="1351212" cy="518193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DB016790-A800-6F45-9B73-131F146778BC}"/>
              </a:ext>
            </a:extLst>
          </p:cNvPr>
          <p:cNvCxnSpPr>
            <a:cxnSpLocks/>
          </p:cNvCxnSpPr>
          <p:nvPr/>
        </p:nvCxnSpPr>
        <p:spPr>
          <a:xfrm flipH="1" flipV="1">
            <a:off x="6635417" y="5737394"/>
            <a:ext cx="337886" cy="312117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6A6BA681-BE88-CA4A-A22B-C92697C3D17B}"/>
              </a:ext>
            </a:extLst>
          </p:cNvPr>
          <p:cNvCxnSpPr/>
          <p:nvPr/>
        </p:nvCxnSpPr>
        <p:spPr>
          <a:xfrm flipH="1" flipV="1">
            <a:off x="5185611" y="3429000"/>
            <a:ext cx="2117558" cy="2464452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58B4BB9E-F639-8747-B9C0-ADB72400D891}"/>
              </a:ext>
            </a:extLst>
          </p:cNvPr>
          <p:cNvCxnSpPr>
            <a:stCxn id="17" idx="0"/>
          </p:cNvCxnSpPr>
          <p:nvPr/>
        </p:nvCxnSpPr>
        <p:spPr>
          <a:xfrm flipH="1" flipV="1">
            <a:off x="7303169" y="4734343"/>
            <a:ext cx="202196" cy="1187716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F89D2A0-D6F7-004A-BFD0-6A8737D2B383}"/>
              </a:ext>
            </a:extLst>
          </p:cNvPr>
          <p:cNvSpPr txBox="1"/>
          <p:nvPr/>
        </p:nvSpPr>
        <p:spPr>
          <a:xfrm>
            <a:off x="7303169" y="3612957"/>
            <a:ext cx="193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ребро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F064CC59-40A2-D940-8CD3-DFE5BFABACB4}"/>
              </a:ext>
            </a:extLst>
          </p:cNvPr>
          <p:cNvCxnSpPr>
            <a:cxnSpLocks/>
          </p:cNvCxnSpPr>
          <p:nvPr/>
        </p:nvCxnSpPr>
        <p:spPr>
          <a:xfrm flipH="1">
            <a:off x="6973303" y="3854232"/>
            <a:ext cx="329867" cy="7188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5841A4A-6B17-8F41-B0DF-A0232AF809C9}"/>
              </a:ext>
            </a:extLst>
          </p:cNvPr>
          <p:cNvSpPr txBox="1"/>
          <p:nvPr/>
        </p:nvSpPr>
        <p:spPr>
          <a:xfrm>
            <a:off x="6567404" y="1512717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корень дерева</a:t>
            </a:r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B593103B-75E5-B249-BB6F-69E63887E146}"/>
              </a:ext>
            </a:extLst>
          </p:cNvPr>
          <p:cNvCxnSpPr>
            <a:cxnSpLocks/>
          </p:cNvCxnSpPr>
          <p:nvPr/>
        </p:nvCxnSpPr>
        <p:spPr>
          <a:xfrm flipH="1">
            <a:off x="5967663" y="1780383"/>
            <a:ext cx="599742" cy="207478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Номер слайда 5">
            <a:extLst>
              <a:ext uri="{FF2B5EF4-FFF2-40B4-BE49-F238E27FC236}">
                <a16:creationId xmlns:a16="http://schemas.microsoft.com/office/drawing/2014/main" id="{7544103C-BEBA-224B-BC8A-DD69FE25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2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1258232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ФГК: добавление нового символа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</a:t>
            </a:r>
            <a:r>
              <a:rPr lang="en-US" u="sng" dirty="0"/>
              <a:t>C</a:t>
            </a:r>
            <a:r>
              <a:rPr lang="en-US" dirty="0"/>
              <a:t>CBCAAABC…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</a:t>
            </a:r>
            <a:r>
              <a:rPr lang="en-US" u="sng" dirty="0"/>
              <a:t>0‘C’</a:t>
            </a:r>
            <a:endParaRPr lang="ru-RU" u="sng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616B70-AC41-1F44-A3C9-FD02DC931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0750" y="1501816"/>
            <a:ext cx="3086100" cy="354330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CF5088-88F1-C24D-AD74-6930A853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20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1286633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ФГК: добавление нового символа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</a:t>
            </a:r>
            <a:r>
              <a:rPr lang="en-US" u="sng" dirty="0"/>
              <a:t>C</a:t>
            </a:r>
            <a:r>
              <a:rPr lang="en-US" dirty="0"/>
              <a:t>CBCAAABC…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</a:t>
            </a:r>
            <a:r>
              <a:rPr lang="en-US" u="sng" dirty="0"/>
              <a:t>0‘C’</a:t>
            </a:r>
            <a:endParaRPr lang="ru-RU" u="sng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616B70-AC41-1F44-A3C9-FD02DC931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0750" y="1501816"/>
            <a:ext cx="3086100" cy="354330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CD30FB-AFB2-2D4A-BB4E-B080ABBB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21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2050031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ФГК: добавление нового символа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</a:t>
            </a:r>
            <a:r>
              <a:rPr lang="en-US" u="sng" dirty="0"/>
              <a:t>C</a:t>
            </a:r>
            <a:r>
              <a:rPr lang="en-US" dirty="0"/>
              <a:t>CBCAAABC…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</a:t>
            </a:r>
            <a:r>
              <a:rPr lang="en-US" u="sng" dirty="0"/>
              <a:t>0‘C’</a:t>
            </a:r>
            <a:endParaRPr lang="ru-RU" u="sng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616B70-AC41-1F44-A3C9-FD02DC931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0750" y="1501816"/>
            <a:ext cx="3086100" cy="354330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AA1C72-A077-4247-A355-B57CDA14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22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485474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ФГК: обновление символа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</a:t>
            </a:r>
            <a:r>
              <a:rPr lang="en-US" u="sng" dirty="0"/>
              <a:t>C</a:t>
            </a:r>
            <a:r>
              <a:rPr lang="en-US" dirty="0"/>
              <a:t>BCAAABC…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</a:t>
            </a:r>
            <a:r>
              <a:rPr lang="en-US" u="sng" dirty="0"/>
              <a:t>01</a:t>
            </a:r>
            <a:endParaRPr lang="ru-RU" u="sng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616B70-AC41-1F44-A3C9-FD02DC931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0750" y="1501816"/>
            <a:ext cx="3086100" cy="354330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613AB9-65A0-6D48-A6A1-5EFF0A49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23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1490556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ФГК: обновление символа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</a:t>
            </a:r>
            <a:r>
              <a:rPr lang="en-US" u="sng" dirty="0"/>
              <a:t>C</a:t>
            </a:r>
            <a:r>
              <a:rPr lang="en-US" dirty="0"/>
              <a:t>BCAAABC…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</a:t>
            </a:r>
            <a:r>
              <a:rPr lang="en-US" u="sng" dirty="0"/>
              <a:t>01</a:t>
            </a:r>
            <a:endParaRPr lang="ru-RU" u="sng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616B70-AC41-1F44-A3C9-FD02DC931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0750" y="1501816"/>
            <a:ext cx="3086100" cy="354330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5270ED-315F-C140-AB1F-3FC37327D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24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2773627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ФГК: обновление символа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</a:t>
            </a:r>
            <a:r>
              <a:rPr lang="en-US" u="sng" dirty="0"/>
              <a:t>C</a:t>
            </a:r>
            <a:r>
              <a:rPr lang="en-US" dirty="0"/>
              <a:t>BCAAABC…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</a:t>
            </a:r>
            <a:r>
              <a:rPr lang="en-US" u="sng" dirty="0"/>
              <a:t>01</a:t>
            </a:r>
            <a:endParaRPr lang="ru-RU" u="sng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616B70-AC41-1F44-A3C9-FD02DC931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0750" y="1501816"/>
            <a:ext cx="3086100" cy="354330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112016-EBFB-5F4D-8EE6-4304370B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25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2698289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ФГК: обновление символа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</a:t>
            </a:r>
            <a:r>
              <a:rPr lang="en-US" u="sng" dirty="0"/>
              <a:t>C</a:t>
            </a:r>
            <a:r>
              <a:rPr lang="en-US" dirty="0"/>
              <a:t>BCAAABC…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</a:t>
            </a:r>
            <a:r>
              <a:rPr lang="en-US" u="sng" dirty="0"/>
              <a:t>01</a:t>
            </a:r>
            <a:endParaRPr lang="ru-RU" u="sng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616B70-AC41-1F44-A3C9-FD02DC931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0750" y="1501816"/>
            <a:ext cx="3086100" cy="354330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C1E13E-2E64-0E4C-9D66-7DDEB380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26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2422713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ФГК: результат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FBEAC7-3C6C-0B41-8A3F-3D9ACCA42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0718" y="1501816"/>
            <a:ext cx="3086100" cy="4686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ED70164-7597-6C44-A5F9-88D9A34D6A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Вход: </a:t>
                </a:r>
                <a:r>
                  <a:rPr lang="en-US" dirty="0"/>
                  <a:t>ACCBCAAAB</a:t>
                </a:r>
                <a:r>
                  <a:rPr lang="en-US" u="sng" dirty="0"/>
                  <a:t>C</a:t>
                </a:r>
                <a:r>
                  <a:rPr lang="en-US" dirty="0"/>
                  <a:t>…</a:t>
                </a:r>
                <a:r>
                  <a:rPr lang="ru-RU" dirty="0"/>
                  <a:t> (80 бит)</a:t>
                </a:r>
              </a:p>
              <a:p>
                <a:endParaRPr lang="ru-RU" dirty="0"/>
              </a:p>
              <a:p>
                <a:r>
                  <a:rPr lang="ru-RU" dirty="0"/>
                  <a:t>Выход: </a:t>
                </a:r>
                <a:r>
                  <a:rPr lang="en-US" dirty="0"/>
                  <a:t>‘A’0‘C’0100‘B’1010111101</a:t>
                </a:r>
                <a:r>
                  <a:rPr lang="en-US" u="sng" dirty="0"/>
                  <a:t>11</a:t>
                </a:r>
                <a:r>
                  <a:rPr lang="en-US" dirty="0"/>
                  <a:t>…</a:t>
                </a:r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Использовано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8×3+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41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бит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ED70164-7597-6C44-A5F9-88D9A34D6A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628E02-605B-9245-BD86-ABD9CEFA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27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2525001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E71BF5-279A-8D46-B55A-9AC93CC8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Недостаточные требования к нумерации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D7BE2B-D97B-264F-AE6B-B2893EE1F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Пусть поступил символ </a:t>
            </a:r>
            <a:r>
              <a:rPr lang="en-US" i="1" dirty="0"/>
              <a:t>f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6442F0-9579-F448-A906-3E1F2AEAF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20" y="2517962"/>
            <a:ext cx="5118100" cy="35433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165F4E-9D4A-4A4F-A30C-BFF7D3DEA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696" y="2633663"/>
            <a:ext cx="5130800" cy="3543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4F345D-B7C3-5E4F-BFA0-75CF255FE6E6}"/>
              </a:ext>
            </a:extLst>
          </p:cNvPr>
          <p:cNvSpPr txBox="1"/>
          <p:nvPr/>
        </p:nvSpPr>
        <p:spPr>
          <a:xfrm>
            <a:off x="7443320" y="1700960"/>
            <a:ext cx="3765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2000" dirty="0"/>
              <a:t>Обмен 8 и 10</a:t>
            </a:r>
          </a:p>
          <a:p>
            <a:pPr marL="342900" indent="-342900">
              <a:buAutoNum type="arabicParenR"/>
            </a:pPr>
            <a:r>
              <a:rPr lang="ru-RU" sz="2000" dirty="0"/>
              <a:t>Обмен 11 и 14</a:t>
            </a:r>
          </a:p>
        </p:txBody>
      </p:sp>
    </p:spTree>
    <p:extLst>
      <p:ext uri="{BB962C8B-B14F-4D97-AF65-F5344CB8AC3E}">
        <p14:creationId xmlns:p14="http://schemas.microsoft.com/office/powerpoint/2010/main" val="1227128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AFFE3-0BF2-9D42-BE19-9FA47FD59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Два оптимальных дерева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7F3046A-6E6C-5043-B407-5E70CB79EB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028" y="1864005"/>
            <a:ext cx="4238763" cy="3749675"/>
          </a:xfrm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8A5723B7-6051-8243-9D94-AEE3660D9C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255" y="709004"/>
            <a:ext cx="2901710" cy="507799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6F5E03-9598-C345-8933-BEB508443FF2}"/>
              </a:ext>
            </a:extLst>
          </p:cNvPr>
          <p:cNvSpPr txBox="1"/>
          <p:nvPr/>
        </p:nvSpPr>
        <p:spPr>
          <a:xfrm>
            <a:off x="5912226" y="1990165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 = 22</a:t>
            </a:r>
            <a:endParaRPr lang="ru-R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471866-0B81-354B-A9C1-A949588B056D}"/>
              </a:ext>
            </a:extLst>
          </p:cNvPr>
          <p:cNvSpPr txBox="1"/>
          <p:nvPr/>
        </p:nvSpPr>
        <p:spPr>
          <a:xfrm>
            <a:off x="912234" y="5786997"/>
            <a:ext cx="5033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Какое из деревьев практичнее?</a:t>
            </a:r>
          </a:p>
        </p:txBody>
      </p:sp>
    </p:spTree>
    <p:extLst>
      <p:ext uri="{BB962C8B-B14F-4D97-AF65-F5344CB8AC3E}">
        <p14:creationId xmlns:p14="http://schemas.microsoft.com/office/powerpoint/2010/main" val="222563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Проблема сбора статистики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 практике распределение вероятностей неизвестно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/>
              <a:t>Многопрох</a:t>
            </a:r>
            <a:r>
              <a:rPr lang="en-US" dirty="0" err="1"/>
              <a:t>ó</a:t>
            </a:r>
            <a:r>
              <a:rPr lang="ru-RU" dirty="0" err="1"/>
              <a:t>дное</a:t>
            </a:r>
            <a:r>
              <a:rPr lang="ru-RU" dirty="0"/>
              <a:t> кодирование (</a:t>
            </a:r>
            <a:r>
              <a:rPr lang="ru-RU" dirty="0" err="1"/>
              <a:t>полуадаптивное</a:t>
            </a:r>
            <a:r>
              <a:rPr lang="ru-RU" dirty="0"/>
              <a:t>):</a:t>
            </a:r>
          </a:p>
          <a:p>
            <a:pPr lvl="1"/>
            <a:r>
              <a:rPr lang="ru-RU" dirty="0"/>
              <a:t>на первых проходах собирается статистика блока информации</a:t>
            </a:r>
          </a:p>
          <a:p>
            <a:pPr lvl="1"/>
            <a:r>
              <a:rPr lang="ru-RU" dirty="0"/>
              <a:t>на последнем проходе происходит кодирование блока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/>
              <a:t>Однопрох</a:t>
            </a:r>
            <a:r>
              <a:rPr lang="en-US" dirty="0" err="1"/>
              <a:t>ó</a:t>
            </a:r>
            <a:r>
              <a:rPr lang="ru-RU" dirty="0" err="1"/>
              <a:t>дное</a:t>
            </a:r>
            <a:r>
              <a:rPr lang="ru-RU" dirty="0"/>
              <a:t> кодирование </a:t>
            </a:r>
            <a:br>
              <a:rPr lang="ru-RU" dirty="0"/>
            </a:br>
            <a:r>
              <a:rPr lang="ru-RU" dirty="0"/>
              <a:t>(адаптивное, динамическое):</a:t>
            </a:r>
          </a:p>
          <a:p>
            <a:pPr lvl="1"/>
            <a:r>
              <a:rPr lang="ru-RU" dirty="0"/>
              <a:t>фиксируется начальная версия кода</a:t>
            </a:r>
          </a:p>
          <a:p>
            <a:pPr lvl="1"/>
            <a:r>
              <a:rPr lang="ru-RU" dirty="0"/>
              <a:t>в процессе кодирования набирается статистика, в соответствии с которой перестраивается код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B87792-D837-C44E-BFFE-1D9ADF4D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1DA-AED9-4F7A-9614-989DF257C31D}" type="slidenum">
              <a:rPr lang="ru-RU" sz="1800" smtClean="0"/>
              <a:t>3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2513485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9E6EA-569A-6547-ABBA-83FBCDCC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ru-RU" dirty="0" err="1"/>
              <a:t>Виттера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24A4B0B-20DC-4143-B3E1-F4F8CE12C9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Минимизирует не только </a:t>
                </a:r>
                <a:r>
                  <a:rPr lang="ru-RU" u="sng" dirty="0"/>
                  <a:t>среднюю</a:t>
                </a:r>
                <a:r>
                  <a:rPr lang="ru-RU" dirty="0"/>
                  <a:t> длину кодового слова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</a:t>
                </a:r>
                <a:br>
                  <a:rPr lang="ru-RU" dirty="0"/>
                </a:br>
                <a:r>
                  <a:rPr lang="ru-RU" dirty="0"/>
                  <a:t>но и </a:t>
                </a:r>
                <a:r>
                  <a:rPr lang="ru-RU" u="sng" dirty="0"/>
                  <a:t>максимальную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ru-RU" u="sng" dirty="0"/>
                  <a:t>сумму</a:t>
                </a:r>
                <a:r>
                  <a:rPr lang="ru-RU" dirty="0"/>
                  <a:t> длин кодовых слов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ru-RU" dirty="0"/>
              </a:p>
              <a:p>
                <a:r>
                  <a:rPr lang="ru-RU" dirty="0"/>
                  <a:t>На каждое добавление приходится минимальное число перемещений:</a:t>
                </a:r>
              </a:p>
              <a:p>
                <a:pPr lvl="1"/>
                <a:r>
                  <a:rPr lang="ru-RU" dirty="0"/>
                  <a:t>итерация ФГК </a:t>
                </a:r>
                <a:r>
                  <a:rPr lang="en-US" dirty="0"/>
                  <a:t>~</a:t>
                </a:r>
                <a:r>
                  <a:rPr lang="ru-RU" dirty="0"/>
                  <a:t> </a:t>
                </a:r>
                <a:r>
                  <a:rPr lang="en-US" dirty="0"/>
                  <a:t>O(</a:t>
                </a:r>
                <a:r>
                  <a:rPr lang="ru-RU" dirty="0"/>
                  <a:t>высота дерева)</a:t>
                </a:r>
                <a:endParaRPr lang="en-US" dirty="0"/>
              </a:p>
              <a:p>
                <a:pPr lvl="1"/>
                <a:r>
                  <a:rPr lang="ru-RU" dirty="0"/>
                  <a:t>итерация </a:t>
                </a:r>
                <a:r>
                  <a:rPr lang="ru-RU" dirty="0" err="1"/>
                  <a:t>Виттера</a:t>
                </a:r>
                <a:r>
                  <a:rPr lang="ru-RU" dirty="0"/>
                  <a:t> </a:t>
                </a:r>
                <a:r>
                  <a:rPr lang="en-US" dirty="0"/>
                  <a:t>~ </a:t>
                </a:r>
                <a:r>
                  <a:rPr lang="ru-RU" dirty="0"/>
                  <a:t>константа</a:t>
                </a:r>
              </a:p>
              <a:p>
                <a:r>
                  <a:rPr lang="ru-RU" dirty="0"/>
                  <a:t>Оптимальный алгоритм среди динамических с точки зрения </a:t>
                </a:r>
                <a:r>
                  <a:rPr lang="ru-RU" u="sng" dirty="0"/>
                  <a:t>наихудшего сжатия</a:t>
                </a:r>
                <a:r>
                  <a:rPr lang="ru-RU" dirty="0"/>
                  <a:t>: требует менее бита на символ сообщения дополнительно к объёму, получаемому с помощью </a:t>
                </a:r>
                <a:r>
                  <a:rPr lang="ru-RU" dirty="0" err="1"/>
                  <a:t>полуадаптивной</a:t>
                </a:r>
                <a:r>
                  <a:rPr lang="ru-RU" dirty="0"/>
                  <a:t> реализации Хаффмана (без учёта дерева) 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24A4B0B-20DC-4143-B3E1-F4F8CE12C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16279" r="-483" b="-2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957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DDB00-31A8-AB4C-903C-8557833A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ru-RU" dirty="0" err="1"/>
              <a:t>Виттера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03F0C8-EF32-FD41-B619-3B9C651E4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Уточняются требования к </a:t>
            </a:r>
            <a:r>
              <a:rPr lang="ru-RU" i="1" dirty="0"/>
              <a:t>нумерации</a:t>
            </a:r>
            <a:r>
              <a:rPr lang="ru-RU" dirty="0"/>
              <a:t>: номера возрастают при переходе к строке выше, внутри строки растут слева направо</a:t>
            </a:r>
          </a:p>
          <a:p>
            <a:pPr marL="514350" indent="-514350">
              <a:buFont typeface="+mj-lt"/>
              <a:buAutoNum type="arabicPeriod"/>
            </a:pPr>
            <a:r>
              <a:rPr lang="ru-RU" i="1" dirty="0"/>
              <a:t>Инвариант</a:t>
            </a:r>
            <a:r>
              <a:rPr lang="ru-RU" dirty="0"/>
              <a:t>: листья любого веса предшествуют узлам ветвления того же веса.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Последовательности листьев одного веса и </a:t>
            </a:r>
            <a:br>
              <a:rPr lang="ru-RU" dirty="0"/>
            </a:br>
            <a:r>
              <a:rPr lang="ru-RU" dirty="0"/>
              <a:t>последовательности узлов ветвления одного веса </a:t>
            </a:r>
            <a:br>
              <a:rPr lang="ru-RU" dirty="0"/>
            </a:br>
            <a:r>
              <a:rPr lang="ru-RU" dirty="0"/>
              <a:t>называют </a:t>
            </a:r>
            <a:r>
              <a:rPr lang="ru-RU" i="1" dirty="0"/>
              <a:t>блоками</a:t>
            </a:r>
          </a:p>
          <a:p>
            <a:r>
              <a:rPr lang="ru-RU" dirty="0"/>
              <a:t>Узел с наибольшим номером в блоке называется </a:t>
            </a:r>
            <a:r>
              <a:rPr lang="ru-RU" i="1" dirty="0"/>
              <a:t>лидером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2C9613E0-E6B9-BE44-A97C-AA679D05C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31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32530197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7C7F84-FFCB-1640-B7C0-0FDEF87F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FF214E-243D-A743-BCDB-021AD0BAE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AB</a:t>
            </a:r>
            <a:r>
              <a:rPr lang="en-US" u="sng" dirty="0"/>
              <a:t>C</a:t>
            </a:r>
            <a:endParaRPr lang="ru-RU" u="sng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9A22AB-D92A-5442-B2D1-71939A88F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377" y="1441451"/>
            <a:ext cx="3086100" cy="35433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FB51C8-CE3C-F642-88D1-052F21245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4151" y="1441451"/>
            <a:ext cx="3044282" cy="4622800"/>
          </a:xfrm>
          <a:prstGeom prst="rect">
            <a:avLst/>
          </a:prstGeom>
        </p:spPr>
      </p:pic>
      <p:sp>
        <p:nvSpPr>
          <p:cNvPr id="18" name="Стрелка вправо 17">
            <a:extLst>
              <a:ext uri="{FF2B5EF4-FFF2-40B4-BE49-F238E27FC236}">
                <a16:creationId xmlns:a16="http://schemas.microsoft.com/office/drawing/2014/main" id="{C56880FF-7E66-934E-9C9B-DE2D03BB6225}"/>
              </a:ext>
            </a:extLst>
          </p:cNvPr>
          <p:cNvSpPr/>
          <p:nvPr/>
        </p:nvSpPr>
        <p:spPr>
          <a:xfrm>
            <a:off x="7196890" y="3517734"/>
            <a:ext cx="661736" cy="47023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624AF0D6-702E-5C43-9184-F1526260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32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2212912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06E0A1E-20FE-D14C-8501-077A95698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35877" y="3814110"/>
            <a:ext cx="2698007" cy="248430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E94E34-3145-D84C-AE38-466EA08A50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99" y="3791443"/>
            <a:ext cx="2089831" cy="239943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7C7F84-FFCB-1640-B7C0-0FDEF87F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ru-RU" dirty="0" err="1"/>
              <a:t>Виттера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FF214E-243D-A743-BCDB-021AD0BAE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AB</a:t>
            </a:r>
            <a:r>
              <a:rPr lang="en-US" u="sng" dirty="0"/>
              <a:t>C</a:t>
            </a:r>
            <a:endParaRPr lang="ru-RU" u="sng" dirty="0"/>
          </a:p>
        </p:txBody>
      </p:sp>
      <p:sp>
        <p:nvSpPr>
          <p:cNvPr id="18" name="Стрелка вправо 17">
            <a:extLst>
              <a:ext uri="{FF2B5EF4-FFF2-40B4-BE49-F238E27FC236}">
                <a16:creationId xmlns:a16="http://schemas.microsoft.com/office/drawing/2014/main" id="{C56880FF-7E66-934E-9C9B-DE2D03BB6225}"/>
              </a:ext>
            </a:extLst>
          </p:cNvPr>
          <p:cNvSpPr/>
          <p:nvPr/>
        </p:nvSpPr>
        <p:spPr>
          <a:xfrm rot="19790572">
            <a:off x="2340858" y="3997708"/>
            <a:ext cx="661736" cy="470233"/>
          </a:xfrm>
          <a:prstGeom prst="rightArrow">
            <a:avLst>
              <a:gd name="adj1" fmla="val 31207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3EC6772-242B-9846-8165-EC2D64FBE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7746" y="1825626"/>
            <a:ext cx="2089830" cy="317344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F44F66E-7F15-C44C-8A89-A3D11C459B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2656" y="1635716"/>
            <a:ext cx="2747242" cy="252963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1D7E7AE-93BC-E04A-89E1-1791EB5626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433" y="3863311"/>
            <a:ext cx="2747242" cy="2529639"/>
          </a:xfrm>
          <a:prstGeom prst="rect">
            <a:avLst/>
          </a:prstGeom>
        </p:spPr>
      </p:pic>
      <p:sp>
        <p:nvSpPr>
          <p:cNvPr id="17" name="Стрелка вправо 16">
            <a:extLst>
              <a:ext uri="{FF2B5EF4-FFF2-40B4-BE49-F238E27FC236}">
                <a16:creationId xmlns:a16="http://schemas.microsoft.com/office/drawing/2014/main" id="{BD5B6D89-4395-174E-864F-4F919C832BA7}"/>
              </a:ext>
            </a:extLst>
          </p:cNvPr>
          <p:cNvSpPr/>
          <p:nvPr/>
        </p:nvSpPr>
        <p:spPr>
          <a:xfrm rot="2119072">
            <a:off x="4768515" y="4248484"/>
            <a:ext cx="661736" cy="470233"/>
          </a:xfrm>
          <a:prstGeom prst="rightArrow">
            <a:avLst>
              <a:gd name="adj1" fmla="val 31207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право 18">
            <a:extLst>
              <a:ext uri="{FF2B5EF4-FFF2-40B4-BE49-F238E27FC236}">
                <a16:creationId xmlns:a16="http://schemas.microsoft.com/office/drawing/2014/main" id="{7C2319D4-69A7-5344-9CB0-22B852AB4499}"/>
              </a:ext>
            </a:extLst>
          </p:cNvPr>
          <p:cNvSpPr/>
          <p:nvPr/>
        </p:nvSpPr>
        <p:spPr>
          <a:xfrm rot="19790572">
            <a:off x="7233694" y="4234873"/>
            <a:ext cx="661736" cy="470233"/>
          </a:xfrm>
          <a:prstGeom prst="rightArrow">
            <a:avLst>
              <a:gd name="adj1" fmla="val 31207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право 19">
            <a:extLst>
              <a:ext uri="{FF2B5EF4-FFF2-40B4-BE49-F238E27FC236}">
                <a16:creationId xmlns:a16="http://schemas.microsoft.com/office/drawing/2014/main" id="{43DB834A-DA3A-7548-80EA-6E8F24529004}"/>
              </a:ext>
            </a:extLst>
          </p:cNvPr>
          <p:cNvSpPr/>
          <p:nvPr/>
        </p:nvSpPr>
        <p:spPr>
          <a:xfrm rot="2119072">
            <a:off x="8580124" y="4234602"/>
            <a:ext cx="661736" cy="470233"/>
          </a:xfrm>
          <a:prstGeom prst="rightArrow">
            <a:avLst>
              <a:gd name="adj1" fmla="val 31207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F0404D8C-F13C-7142-AA2F-1B869AD3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33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3615249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F5E46FD-1B2E-284A-80CB-7C285D9B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Сравним текущие деревья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D4A14B-C4E0-3E43-B044-11E7097E2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CF74D724-D242-C44C-97CF-917F8D06E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ru-RU" dirty="0" err="1"/>
              <a:t>Виттера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A569254E-CFC3-E543-847C-EA5E5D204B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5463" y="2505075"/>
            <a:ext cx="2426436" cy="3684588"/>
          </a:xfrm>
          <a:prstGeom prst="rect">
            <a:avLst/>
          </a:prstGeo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939D8F62-552D-AA40-A7BC-F567305F03D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744" y="2575719"/>
            <a:ext cx="3848100" cy="3543300"/>
          </a:xfrm>
          <a:prstGeom prst="rect">
            <a:avLst/>
          </a:prstGeom>
        </p:spPr>
      </p:pic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DAB65A42-398F-BE42-B08C-400D855D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34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744413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163B013-5E41-AE4A-90E6-7CFA55DC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ru-RU" dirty="0" err="1"/>
              <a:t>Виттера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7E33B751-04AF-314F-8323-34B337BBF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772"/>
            <a:ext cx="10515600" cy="473812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Если текущий символ ранее не встречался:</a:t>
            </a:r>
          </a:p>
          <a:p>
            <a:pPr marL="971550" lvl="1" indent="-514350">
              <a:buFont typeface="+mj-lt"/>
              <a:buAutoNum type="alphaLcParenR"/>
            </a:pPr>
            <a:r>
              <a:rPr lang="ru-RU" dirty="0"/>
              <a:t>из листа NYT построить два дочерних листа с весами 0: один для нового NYT, другой для символа. Перейти к </a:t>
            </a:r>
            <a:r>
              <a:rPr lang="ru-RU" b="1" dirty="0"/>
              <a:t>родителю</a:t>
            </a:r>
            <a:r>
              <a:rPr lang="ru-RU" dirty="0"/>
              <a:t> нового символа.</a:t>
            </a:r>
          </a:p>
          <a:p>
            <a:pPr marL="971550" lvl="1" indent="-514350">
              <a:buFont typeface="+mj-lt"/>
              <a:buAutoNum type="alphaLcParenR"/>
            </a:pPr>
            <a:r>
              <a:rPr lang="ru-RU" dirty="0"/>
              <a:t>Иначе поменять лист символа местом с лидером блока. Если он после этого имеет общего родителя с </a:t>
            </a:r>
            <a:r>
              <a:rPr lang="en-US" dirty="0"/>
              <a:t>NYT, </a:t>
            </a:r>
            <a:r>
              <a:rPr lang="ru-RU" dirty="0"/>
              <a:t>перейти к их </a:t>
            </a:r>
            <a:r>
              <a:rPr lang="ru-RU" b="1" dirty="0"/>
              <a:t>родителю</a:t>
            </a:r>
            <a:r>
              <a:rPr lang="ru-RU" dirty="0"/>
              <a:t>, в противном случае остаться в листе.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Для листа веса </a:t>
            </a:r>
            <a:r>
              <a:rPr lang="en-US" dirty="0"/>
              <a:t>w: </a:t>
            </a:r>
            <a:r>
              <a:rPr lang="ru-RU" dirty="0"/>
              <a:t>переместить в конец блока</a:t>
            </a:r>
            <a:r>
              <a:rPr lang="en-US" dirty="0"/>
              <a:t> </a:t>
            </a:r>
            <a:r>
              <a:rPr lang="ru-RU" dirty="0"/>
              <a:t>узлов веса </a:t>
            </a:r>
            <a:r>
              <a:rPr lang="en-US" dirty="0"/>
              <a:t>w</a:t>
            </a:r>
            <a:r>
              <a:rPr lang="ru-RU" dirty="0"/>
              <a:t>, </a:t>
            </a:r>
            <a:br>
              <a:rPr lang="en-US" dirty="0"/>
            </a:br>
            <a:r>
              <a:rPr lang="en-US" dirty="0"/>
              <a:t>++w, </a:t>
            </a:r>
            <a:r>
              <a:rPr lang="ru-RU" dirty="0"/>
              <a:t>затем перейти к родителю из </a:t>
            </a:r>
            <a:r>
              <a:rPr lang="ru-RU" b="1" dirty="0"/>
              <a:t>новой</a:t>
            </a:r>
            <a:r>
              <a:rPr lang="ru-RU" dirty="0"/>
              <a:t> позиции</a:t>
            </a:r>
            <a:br>
              <a:rPr lang="ru-RU" dirty="0"/>
            </a:br>
            <a:r>
              <a:rPr lang="ru-RU" dirty="0"/>
              <a:t>Для узла веса </a:t>
            </a:r>
            <a:r>
              <a:rPr lang="en-US" dirty="0"/>
              <a:t>w: </a:t>
            </a:r>
            <a:r>
              <a:rPr lang="ru-RU" dirty="0"/>
              <a:t>переместить в конец блока листьев веса </a:t>
            </a:r>
            <a:r>
              <a:rPr lang="en-US" dirty="0"/>
              <a:t>w+1, ++w, </a:t>
            </a:r>
            <a:r>
              <a:rPr lang="ru-RU" dirty="0"/>
              <a:t>затем перейти к родителю из </a:t>
            </a:r>
            <a:r>
              <a:rPr lang="ru-RU" b="1" dirty="0"/>
              <a:t>старой</a:t>
            </a:r>
            <a:r>
              <a:rPr lang="ru-RU" dirty="0"/>
              <a:t> позиции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Повторять шаг 2, пока не окажемся в корне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Для двух особых случаев из шага 1 увеличить вес листа символа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83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12E7DE-A0EE-A84B-B474-A6DD5A624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ru-RU" dirty="0" err="1"/>
              <a:t>Виттера</a:t>
            </a:r>
            <a:r>
              <a:rPr lang="ru-RU" dirty="0"/>
              <a:t>: перемещение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565C4C9-FC27-1D4F-B7BC-A9B6F9647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0700" y="2039144"/>
            <a:ext cx="86106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236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165A1-675D-9D45-B5D5-0BBCB3307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Структура: </a:t>
            </a:r>
            <a:r>
              <a:rPr lang="en-US" dirty="0"/>
              <a:t>Floating tree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68A443-492E-E248-AEC3-16215B8ED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i="1" dirty="0"/>
              <a:t>В обычном дереве требовалось бы хранить указатели на родителя и двух потомков для каждого узла</a:t>
            </a:r>
          </a:p>
          <a:p>
            <a:r>
              <a:rPr lang="ru-RU" dirty="0"/>
              <a:t>2 указателя для </a:t>
            </a:r>
            <a:r>
              <a:rPr lang="ru-RU" i="1" dirty="0"/>
              <a:t>блока</a:t>
            </a:r>
            <a:r>
              <a:rPr lang="ru-RU" dirty="0"/>
              <a:t>: на родителя и правого потомка </a:t>
            </a:r>
            <a:r>
              <a:rPr lang="ru-RU" i="1" dirty="0"/>
              <a:t>лидера</a:t>
            </a:r>
          </a:p>
          <a:p>
            <a:r>
              <a:rPr lang="ru-RU" dirty="0"/>
              <a:t>Остальные указатели могут быть вычислены на постоянное время</a:t>
            </a:r>
          </a:p>
          <a:p>
            <a:r>
              <a:rPr lang="ru-RU" dirty="0"/>
              <a:t>Внутренние узлы и листья хранятся в двух отдельных непрерывных массивах</a:t>
            </a:r>
          </a:p>
          <a:p>
            <a:r>
              <a:rPr lang="ru-RU" dirty="0"/>
              <a:t>Перемещение узла в лидирующую позицию блока требует постоянного времени</a:t>
            </a:r>
          </a:p>
          <a:p>
            <a:r>
              <a:rPr lang="ru-RU" dirty="0"/>
              <a:t>Вообще, итерация на символ занимает постоянное время</a:t>
            </a:r>
          </a:p>
        </p:txBody>
      </p:sp>
    </p:spTree>
    <p:extLst>
      <p:ext uri="{BB962C8B-B14F-4D97-AF65-F5344CB8AC3E}">
        <p14:creationId xmlns:p14="http://schemas.microsoft.com/office/powerpoint/2010/main" val="34377388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ru-RU" dirty="0" err="1"/>
              <a:t>Виттера</a:t>
            </a:r>
            <a:r>
              <a:rPr lang="ru-RU" dirty="0"/>
              <a:t>: 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u="sng" dirty="0"/>
              <a:t>A</a:t>
            </a:r>
            <a:r>
              <a:rPr lang="en-US" dirty="0"/>
              <a:t>CCBCAAABC…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u="sng" dirty="0"/>
              <a:t>‘A’</a:t>
            </a:r>
            <a:endParaRPr lang="ru-RU" u="sng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84B1CA-AE33-2A4A-B795-8E78C025A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4750" y="1532689"/>
            <a:ext cx="800100" cy="119380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E822CE-B44A-7F48-9B9F-1D62CD26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38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4651556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ru-RU" dirty="0" err="1"/>
              <a:t>Виттера</a:t>
            </a:r>
            <a:r>
              <a:rPr lang="ru-RU" dirty="0"/>
              <a:t>: 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u="sng" dirty="0"/>
              <a:t>A</a:t>
            </a:r>
            <a:r>
              <a:rPr lang="en-US" dirty="0"/>
              <a:t>CCBCAAABC…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u="sng" dirty="0"/>
              <a:t>‘A’</a:t>
            </a:r>
            <a:endParaRPr lang="ru-RU" u="sng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E822CE-B44A-7F48-9B9F-1D62CD26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39</a:t>
            </a:fld>
            <a:endParaRPr lang="ru-RU" sz="180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25A050-EC43-EB44-A2FF-3F13968FE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2750" y="1533566"/>
            <a:ext cx="23241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32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4A00B-0A4A-3E42-A435-145F3E6D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Кодирование дерева при </a:t>
            </a:r>
            <a:r>
              <a:rPr lang="ru-RU" dirty="0" err="1"/>
              <a:t>полуадаптивном</a:t>
            </a:r>
            <a:r>
              <a:rPr lang="ru-RU" dirty="0"/>
              <a:t> подходе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ECB165-4A46-CC48-8B11-2221C767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кодере построено дерево и согласно нему закодированы данные (получен битовый поток)</a:t>
            </a:r>
          </a:p>
          <a:p>
            <a:r>
              <a:rPr lang="ru-RU" dirty="0"/>
              <a:t>До передачи сжатого потока декодеру необходимо сообщить, какое </a:t>
            </a:r>
            <a:r>
              <a:rPr lang="ru-RU" u="sng" dirty="0"/>
              <a:t>дерево</a:t>
            </a:r>
            <a:r>
              <a:rPr lang="ru-RU" dirty="0"/>
              <a:t> использовалось для кодирования, а также какие </a:t>
            </a:r>
            <a:r>
              <a:rPr lang="ru-RU" u="sng" dirty="0"/>
              <a:t>символы</a:t>
            </a:r>
            <a:r>
              <a:rPr lang="ru-RU" dirty="0"/>
              <a:t> встретятся</a:t>
            </a:r>
          </a:p>
          <a:p>
            <a:r>
              <a:rPr lang="ru-RU" dirty="0"/>
              <a:t>По очереди обходятся все вершины дерева:</a:t>
            </a:r>
          </a:p>
          <a:p>
            <a:pPr lvl="1"/>
            <a:r>
              <a:rPr lang="ru-RU" dirty="0"/>
              <a:t>0 – если это узел ветвления</a:t>
            </a:r>
          </a:p>
          <a:p>
            <a:pPr lvl="1"/>
            <a:r>
              <a:rPr lang="ru-RU" dirty="0"/>
              <a:t>1 – если это лист + 8-битный кодом соответствующего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36398700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ru-RU" dirty="0" err="1"/>
              <a:t>Виттера</a:t>
            </a:r>
            <a:r>
              <a:rPr lang="ru-RU" dirty="0"/>
              <a:t>: 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u="sng" dirty="0"/>
              <a:t>A</a:t>
            </a:r>
            <a:r>
              <a:rPr lang="en-US" dirty="0"/>
              <a:t>CCBCAAABC…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u="sng" dirty="0"/>
              <a:t>‘A’</a:t>
            </a:r>
            <a:endParaRPr lang="ru-RU" u="sng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E822CE-B44A-7F48-9B9F-1D62CD26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40</a:t>
            </a:fld>
            <a:endParaRPr lang="ru-RU" sz="180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25A050-EC43-EB44-A2FF-3F13968FE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2750" y="1533566"/>
            <a:ext cx="23241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974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ru-RU" dirty="0" err="1"/>
              <a:t>Виттера</a:t>
            </a:r>
            <a:r>
              <a:rPr lang="ru-RU" dirty="0"/>
              <a:t>: 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u="sng" dirty="0"/>
              <a:t>A</a:t>
            </a:r>
            <a:r>
              <a:rPr lang="en-US" dirty="0"/>
              <a:t>CCBCAAABC…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u="sng" dirty="0"/>
              <a:t>‘A’</a:t>
            </a:r>
            <a:endParaRPr lang="ru-RU" u="sng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E822CE-B44A-7F48-9B9F-1D62CD26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41</a:t>
            </a:fld>
            <a:endParaRPr lang="ru-RU" sz="180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25A050-EC43-EB44-A2FF-3F13968FE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2750" y="1533566"/>
            <a:ext cx="23241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146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ru-RU" dirty="0" err="1"/>
              <a:t>Виттера</a:t>
            </a:r>
            <a:r>
              <a:rPr lang="ru-RU" dirty="0"/>
              <a:t>: 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u="sng" dirty="0"/>
              <a:t>A</a:t>
            </a:r>
            <a:r>
              <a:rPr lang="en-US" dirty="0"/>
              <a:t>CCBCAAABC…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u="sng" dirty="0"/>
              <a:t>‘A’</a:t>
            </a:r>
            <a:endParaRPr lang="ru-RU" u="sng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E822CE-B44A-7F48-9B9F-1D62CD26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42</a:t>
            </a:fld>
            <a:endParaRPr lang="ru-RU" sz="180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25A050-EC43-EB44-A2FF-3F13968FE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2750" y="1533566"/>
            <a:ext cx="23241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485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ru-RU" dirty="0" err="1"/>
              <a:t>Виттера</a:t>
            </a:r>
            <a:r>
              <a:rPr lang="ru-RU" dirty="0"/>
              <a:t>: 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</a:t>
            </a:r>
            <a:r>
              <a:rPr lang="en-US" u="sng" dirty="0"/>
              <a:t>C</a:t>
            </a:r>
            <a:r>
              <a:rPr lang="en-US" dirty="0"/>
              <a:t>CBCAAABC…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</a:t>
            </a:r>
            <a:r>
              <a:rPr lang="en-US" u="sng" dirty="0"/>
              <a:t>0‘C’</a:t>
            </a:r>
            <a:endParaRPr lang="ru-RU" u="sng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61F962-DDEB-F846-A625-110ECC31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43</a:t>
            </a:fld>
            <a:endParaRPr lang="ru-RU" sz="180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8413A78-56E2-6540-B3AE-A57B3DFC8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2750" y="1533566"/>
            <a:ext cx="23241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766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ru-RU" dirty="0" err="1"/>
              <a:t>Виттера</a:t>
            </a:r>
            <a:r>
              <a:rPr lang="ru-RU" dirty="0"/>
              <a:t>: 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</a:t>
            </a:r>
            <a:r>
              <a:rPr lang="en-US" u="sng" dirty="0"/>
              <a:t>C</a:t>
            </a:r>
            <a:r>
              <a:rPr lang="en-US" dirty="0"/>
              <a:t>CBCAAABC…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</a:t>
            </a:r>
            <a:r>
              <a:rPr lang="en-US" u="sng" dirty="0"/>
              <a:t>0‘C’</a:t>
            </a:r>
            <a:endParaRPr lang="ru-RU" u="sng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61F962-DDEB-F846-A625-110ECC31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44</a:t>
            </a:fld>
            <a:endParaRPr lang="ru-RU" sz="180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FC2DE8C-376A-954C-A56C-0FA59046B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0750" y="1533566"/>
            <a:ext cx="30861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38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ru-RU" dirty="0" err="1"/>
              <a:t>Виттера</a:t>
            </a:r>
            <a:r>
              <a:rPr lang="ru-RU" dirty="0"/>
              <a:t>: 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</a:t>
            </a:r>
            <a:r>
              <a:rPr lang="en-US" u="sng" dirty="0"/>
              <a:t>C</a:t>
            </a:r>
            <a:r>
              <a:rPr lang="en-US" dirty="0"/>
              <a:t>CBCAAABC…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</a:t>
            </a:r>
            <a:r>
              <a:rPr lang="en-US" u="sng" dirty="0"/>
              <a:t>0‘C’</a:t>
            </a:r>
            <a:endParaRPr lang="ru-RU" u="sng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61F962-DDEB-F846-A625-110ECC31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45</a:t>
            </a:fld>
            <a:endParaRPr lang="ru-RU" sz="180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FC2DE8C-376A-954C-A56C-0FA59046B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0750" y="1533566"/>
            <a:ext cx="30861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3496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ru-RU" dirty="0" err="1"/>
              <a:t>Виттера</a:t>
            </a:r>
            <a:r>
              <a:rPr lang="ru-RU" dirty="0"/>
              <a:t>: 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</a:t>
            </a:r>
            <a:r>
              <a:rPr lang="en-US" u="sng" dirty="0"/>
              <a:t>C</a:t>
            </a:r>
            <a:r>
              <a:rPr lang="en-US" dirty="0"/>
              <a:t>CBCAAABC…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</a:t>
            </a:r>
            <a:r>
              <a:rPr lang="en-US" u="sng" dirty="0"/>
              <a:t>0‘C’</a:t>
            </a:r>
            <a:endParaRPr lang="ru-RU" u="sng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61F962-DDEB-F846-A625-110ECC31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46</a:t>
            </a:fld>
            <a:endParaRPr lang="ru-RU" sz="180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FC2DE8C-376A-954C-A56C-0FA59046B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1630" y="1538662"/>
            <a:ext cx="30861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899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ru-RU" dirty="0" err="1"/>
              <a:t>Виттера</a:t>
            </a:r>
            <a:r>
              <a:rPr lang="ru-RU" dirty="0"/>
              <a:t>: 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</a:t>
            </a:r>
            <a:r>
              <a:rPr lang="en-US" u="sng" dirty="0"/>
              <a:t>C</a:t>
            </a:r>
            <a:r>
              <a:rPr lang="en-US" dirty="0"/>
              <a:t>CBCAAABC…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</a:t>
            </a:r>
            <a:r>
              <a:rPr lang="en-US" u="sng" dirty="0"/>
              <a:t>0‘C’</a:t>
            </a:r>
            <a:endParaRPr lang="ru-RU" u="sng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61F962-DDEB-F846-A625-110ECC31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47</a:t>
            </a:fld>
            <a:endParaRPr lang="ru-RU" sz="180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FC2DE8C-376A-954C-A56C-0FA59046B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1630" y="1538662"/>
            <a:ext cx="30861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876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ru-RU" dirty="0" err="1"/>
              <a:t>Виттера</a:t>
            </a:r>
            <a:r>
              <a:rPr lang="ru-RU" dirty="0"/>
              <a:t>: 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</a:t>
            </a:r>
            <a:r>
              <a:rPr lang="en-US" u="sng" dirty="0"/>
              <a:t>C</a:t>
            </a:r>
            <a:r>
              <a:rPr lang="en-US" dirty="0"/>
              <a:t>CBCAAABC…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</a:t>
            </a:r>
            <a:r>
              <a:rPr lang="en-US" u="sng" dirty="0"/>
              <a:t>0‘C’</a:t>
            </a:r>
            <a:endParaRPr lang="ru-RU" u="sng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61F962-DDEB-F846-A625-110ECC31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48</a:t>
            </a:fld>
            <a:endParaRPr lang="ru-RU" sz="180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FC2DE8C-376A-954C-A56C-0FA59046B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1630" y="1538662"/>
            <a:ext cx="30861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3736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ru-RU" dirty="0" err="1"/>
              <a:t>Виттера</a:t>
            </a:r>
            <a:r>
              <a:rPr lang="ru-RU" dirty="0"/>
              <a:t>: 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</a:t>
            </a:r>
            <a:r>
              <a:rPr lang="en-US" u="sng" dirty="0"/>
              <a:t>C</a:t>
            </a:r>
            <a:r>
              <a:rPr lang="en-US" dirty="0"/>
              <a:t>BCAAABC…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</a:t>
            </a:r>
            <a:r>
              <a:rPr lang="ru-RU" u="sng" dirty="0"/>
              <a:t>1</a:t>
            </a:r>
            <a:r>
              <a:rPr lang="en-US" u="sng" dirty="0"/>
              <a:t>1</a:t>
            </a:r>
            <a:endParaRPr lang="ru-RU" u="sng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613AB9-65A0-6D48-A6A1-5EFF0A49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49</a:t>
            </a:fld>
            <a:endParaRPr lang="ru-RU" sz="180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7300ABA-00FD-0F44-9FD8-869288B8F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1630" y="1538662"/>
            <a:ext cx="30861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6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0553DB0-8738-CC47-8721-35F1E75D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обхода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16152CEE-6703-4E43-8715-FB746119E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27037"/>
          </a:xfrm>
        </p:spPr>
        <p:txBody>
          <a:bodyPr/>
          <a:lstStyle/>
          <a:p>
            <a:pPr algn="ctr"/>
            <a:r>
              <a:rPr lang="ru-RU" dirty="0"/>
              <a:t>Поиск в глубину 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8B19EE39-4B1D-BF4D-BB7F-63CE2AD6A8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964" y="2260600"/>
            <a:ext cx="3893434" cy="4173538"/>
          </a:xfrm>
          <a:prstGeom prst="rect">
            <a:avLst/>
          </a:prstGeom>
        </p:spPr>
      </p:pic>
      <p:sp>
        <p:nvSpPr>
          <p:cNvPr id="11" name="Текст 10">
            <a:extLst>
              <a:ext uri="{FF2B5EF4-FFF2-40B4-BE49-F238E27FC236}">
                <a16:creationId xmlns:a16="http://schemas.microsoft.com/office/drawing/2014/main" id="{2CA86BA0-7BE9-7944-B4CF-21955056B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27037"/>
          </a:xfrm>
        </p:spPr>
        <p:txBody>
          <a:bodyPr/>
          <a:lstStyle/>
          <a:p>
            <a:pPr algn="ctr"/>
            <a:r>
              <a:rPr lang="ru-RU" dirty="0"/>
              <a:t>Поиск в ширину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3A7CD405-F90E-8A42-8668-4D027DA0BFE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023" y="2260600"/>
            <a:ext cx="3891542" cy="4173538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A9E7EC1-3577-1D40-892F-9BC07B5E7357}"/>
              </a:ext>
            </a:extLst>
          </p:cNvPr>
          <p:cNvSpPr/>
          <p:nvPr/>
        </p:nvSpPr>
        <p:spPr>
          <a:xfrm>
            <a:off x="6096000" y="638051"/>
            <a:ext cx="54964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arenR"/>
            </a:pP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0001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01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6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0001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7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8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endParaRPr lang="ru-RU" sz="22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arenR"/>
            </a:pP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00001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01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001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6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7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8</a:t>
            </a:r>
            <a:endParaRPr lang="ru-RU" sz="22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3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ru-RU" dirty="0" err="1"/>
              <a:t>Виттера</a:t>
            </a:r>
            <a:r>
              <a:rPr lang="ru-RU" dirty="0"/>
              <a:t>: 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</a:t>
            </a:r>
            <a:r>
              <a:rPr lang="en-US" u="sng" dirty="0"/>
              <a:t>C</a:t>
            </a:r>
            <a:r>
              <a:rPr lang="en-US" dirty="0"/>
              <a:t>BCAAABC…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</a:t>
            </a:r>
            <a:r>
              <a:rPr lang="ru-RU" u="sng" dirty="0"/>
              <a:t>1</a:t>
            </a:r>
            <a:r>
              <a:rPr lang="en-US" u="sng" dirty="0"/>
              <a:t>1</a:t>
            </a:r>
            <a:endParaRPr lang="ru-RU" u="sng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613AB9-65A0-6D48-A6A1-5EFF0A49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50</a:t>
            </a:fld>
            <a:endParaRPr lang="ru-RU" sz="180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7300ABA-00FD-0F44-9FD8-869288B8F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1630" y="1538662"/>
            <a:ext cx="30861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723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ru-RU" dirty="0" err="1"/>
              <a:t>Виттера</a:t>
            </a:r>
            <a:r>
              <a:rPr lang="ru-RU" dirty="0"/>
              <a:t>: 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</a:t>
            </a:r>
            <a:r>
              <a:rPr lang="en-US" u="sng" dirty="0"/>
              <a:t>C</a:t>
            </a:r>
            <a:r>
              <a:rPr lang="en-US" dirty="0"/>
              <a:t>BCAAABC…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</a:t>
            </a:r>
            <a:r>
              <a:rPr lang="ru-RU" u="sng" dirty="0"/>
              <a:t>1</a:t>
            </a:r>
            <a:r>
              <a:rPr lang="en-US" u="sng" dirty="0"/>
              <a:t>1</a:t>
            </a:r>
            <a:endParaRPr lang="ru-RU" u="sng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613AB9-65A0-6D48-A6A1-5EFF0A49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51</a:t>
            </a:fld>
            <a:endParaRPr lang="ru-RU" sz="180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9BB5544-AB0F-EB41-A8AD-423A23C07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0750" y="1533566"/>
            <a:ext cx="30861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831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ru-RU" dirty="0" err="1"/>
              <a:t>Виттера</a:t>
            </a:r>
            <a:r>
              <a:rPr lang="ru-RU" dirty="0"/>
              <a:t>: 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</a:t>
            </a:r>
            <a:r>
              <a:rPr lang="en-US" u="sng" dirty="0"/>
              <a:t>C</a:t>
            </a:r>
            <a:r>
              <a:rPr lang="en-US" dirty="0"/>
              <a:t>BCAAABC…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</a:t>
            </a:r>
            <a:r>
              <a:rPr lang="ru-RU" u="sng" dirty="0"/>
              <a:t>1</a:t>
            </a:r>
            <a:r>
              <a:rPr lang="en-US" u="sng" dirty="0"/>
              <a:t>1</a:t>
            </a:r>
            <a:endParaRPr lang="ru-RU" u="sng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613AB9-65A0-6D48-A6A1-5EFF0A49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52</a:t>
            </a:fld>
            <a:endParaRPr lang="ru-RU" sz="180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9BB5544-AB0F-EB41-A8AD-423A23C07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0750" y="1533566"/>
            <a:ext cx="30861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511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ru-RU" dirty="0" err="1"/>
              <a:t>Виттера</a:t>
            </a:r>
            <a:r>
              <a:rPr lang="ru-RU" dirty="0"/>
              <a:t>: 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ACC</a:t>
            </a:r>
            <a:r>
              <a:rPr lang="en-US" u="sng" dirty="0"/>
              <a:t>B</a:t>
            </a:r>
            <a:r>
              <a:rPr lang="en-US" dirty="0"/>
              <a:t>CAAABC…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</a:t>
            </a:r>
            <a:r>
              <a:rPr lang="ru-RU" dirty="0"/>
              <a:t>1</a:t>
            </a:r>
            <a:r>
              <a:rPr lang="en-US" dirty="0"/>
              <a:t>1</a:t>
            </a:r>
            <a:r>
              <a:rPr lang="en-US" u="sng" dirty="0"/>
              <a:t>00‘B’</a:t>
            </a:r>
            <a:endParaRPr lang="ru-RU" u="sng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392B4D-9C7B-AB41-AAD3-362575A6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53</a:t>
            </a:fld>
            <a:endParaRPr lang="ru-RU" sz="180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26DC0B9-1744-914F-983C-02CA66C2A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0750" y="1533566"/>
            <a:ext cx="30861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697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ru-RU" dirty="0" err="1"/>
              <a:t>Виттера</a:t>
            </a:r>
            <a:r>
              <a:rPr lang="ru-RU" dirty="0"/>
              <a:t>: 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ACC</a:t>
            </a:r>
            <a:r>
              <a:rPr lang="en-US" u="sng" dirty="0"/>
              <a:t>B</a:t>
            </a:r>
            <a:r>
              <a:rPr lang="en-US" dirty="0"/>
              <a:t>CAAABC…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</a:t>
            </a:r>
            <a:r>
              <a:rPr lang="ru-RU" dirty="0"/>
              <a:t>1</a:t>
            </a:r>
            <a:r>
              <a:rPr lang="en-US" dirty="0"/>
              <a:t>1</a:t>
            </a:r>
            <a:r>
              <a:rPr lang="en-US" u="sng" dirty="0"/>
              <a:t>00‘B’</a:t>
            </a:r>
            <a:endParaRPr lang="ru-RU" u="sng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392B4D-9C7B-AB41-AAD3-362575A6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54</a:t>
            </a:fld>
            <a:endParaRPr lang="ru-RU" sz="180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64EBAF9-0D6B-5045-A74C-AA1F22063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38750" y="1533566"/>
            <a:ext cx="38481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488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ru-RU" dirty="0" err="1"/>
              <a:t>Виттера</a:t>
            </a:r>
            <a:r>
              <a:rPr lang="ru-RU" dirty="0"/>
              <a:t>: 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ACC</a:t>
            </a:r>
            <a:r>
              <a:rPr lang="en-US" u="sng" dirty="0"/>
              <a:t>B</a:t>
            </a:r>
            <a:r>
              <a:rPr lang="en-US" dirty="0"/>
              <a:t>CAAABC…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</a:t>
            </a:r>
            <a:r>
              <a:rPr lang="ru-RU" dirty="0"/>
              <a:t>1</a:t>
            </a:r>
            <a:r>
              <a:rPr lang="en-US" dirty="0"/>
              <a:t>1</a:t>
            </a:r>
            <a:r>
              <a:rPr lang="en-US" u="sng" dirty="0"/>
              <a:t>00‘B’</a:t>
            </a:r>
            <a:endParaRPr lang="ru-RU" u="sng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392B4D-9C7B-AB41-AAD3-362575A6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55</a:t>
            </a:fld>
            <a:endParaRPr lang="ru-RU" sz="180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3858C3-1E90-7443-8935-4F545432A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1871" y="1540716"/>
            <a:ext cx="30861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856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ru-RU" dirty="0" err="1"/>
              <a:t>Виттера</a:t>
            </a:r>
            <a:r>
              <a:rPr lang="ru-RU" dirty="0"/>
              <a:t>: 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ACC</a:t>
            </a:r>
            <a:r>
              <a:rPr lang="en-US" u="sng" dirty="0"/>
              <a:t>B</a:t>
            </a:r>
            <a:r>
              <a:rPr lang="en-US" dirty="0"/>
              <a:t>CAAABC…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</a:t>
            </a:r>
            <a:r>
              <a:rPr lang="ru-RU" dirty="0"/>
              <a:t>1</a:t>
            </a:r>
            <a:r>
              <a:rPr lang="en-US" dirty="0"/>
              <a:t>1</a:t>
            </a:r>
            <a:r>
              <a:rPr lang="en-US" u="sng" dirty="0"/>
              <a:t>00‘B’</a:t>
            </a:r>
            <a:endParaRPr lang="ru-RU" u="sng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392B4D-9C7B-AB41-AAD3-362575A6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56</a:t>
            </a:fld>
            <a:endParaRPr lang="ru-RU" sz="180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87A85C-9FE0-0A48-8637-A9137BC4B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0679" y="1540716"/>
            <a:ext cx="38481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453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ru-RU" dirty="0" err="1"/>
              <a:t>Виттера</a:t>
            </a:r>
            <a:r>
              <a:rPr lang="ru-RU" dirty="0"/>
              <a:t>: 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ACC</a:t>
            </a:r>
            <a:r>
              <a:rPr lang="en-US" u="sng" dirty="0"/>
              <a:t>B</a:t>
            </a:r>
            <a:r>
              <a:rPr lang="en-US" dirty="0"/>
              <a:t>CAAABC…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</a:t>
            </a:r>
            <a:r>
              <a:rPr lang="ru-RU" dirty="0"/>
              <a:t>1</a:t>
            </a:r>
            <a:r>
              <a:rPr lang="en-US" dirty="0"/>
              <a:t>1</a:t>
            </a:r>
            <a:r>
              <a:rPr lang="en-US" u="sng" dirty="0"/>
              <a:t>00‘B’</a:t>
            </a:r>
            <a:endParaRPr lang="ru-RU" u="sng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392B4D-9C7B-AB41-AAD3-362575A6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57</a:t>
            </a:fld>
            <a:endParaRPr lang="ru-RU" sz="180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87A85C-9FE0-0A48-8637-A9137BC4B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0679" y="1540716"/>
            <a:ext cx="38481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145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ru-RU" dirty="0" err="1"/>
              <a:t>Виттера</a:t>
            </a:r>
            <a:r>
              <a:rPr lang="ru-RU" dirty="0"/>
              <a:t>: 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ACCB</a:t>
            </a:r>
            <a:r>
              <a:rPr lang="en-US" u="sng" dirty="0"/>
              <a:t>C</a:t>
            </a:r>
            <a:r>
              <a:rPr lang="en-US" dirty="0"/>
              <a:t>AAABC…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</a:t>
            </a:r>
            <a:r>
              <a:rPr lang="ru-RU" dirty="0"/>
              <a:t>1</a:t>
            </a:r>
            <a:r>
              <a:rPr lang="en-US" dirty="0"/>
              <a:t>100‘B’</a:t>
            </a:r>
            <a:r>
              <a:rPr lang="ru-RU" u="sng" dirty="0"/>
              <a:t>0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B5E69B-B06A-0B41-9E7B-0BC9FE16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58</a:t>
            </a:fld>
            <a:endParaRPr lang="ru-RU" sz="180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7CDC6E3-9AA0-594E-99C7-37AEF67BB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0679" y="1540716"/>
            <a:ext cx="38481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059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ru-RU" dirty="0" err="1"/>
              <a:t>Виттера</a:t>
            </a:r>
            <a:r>
              <a:rPr lang="ru-RU" dirty="0"/>
              <a:t>: 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ACCB</a:t>
            </a:r>
            <a:r>
              <a:rPr lang="en-US" u="sng" dirty="0"/>
              <a:t>C</a:t>
            </a:r>
            <a:r>
              <a:rPr lang="en-US" dirty="0"/>
              <a:t>AAABC…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</a:t>
            </a:r>
            <a:r>
              <a:rPr lang="ru-RU" dirty="0"/>
              <a:t>1</a:t>
            </a:r>
            <a:r>
              <a:rPr lang="en-US" dirty="0"/>
              <a:t>100‘B’</a:t>
            </a:r>
            <a:r>
              <a:rPr lang="ru-RU" u="sng" dirty="0"/>
              <a:t>0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B5E69B-B06A-0B41-9E7B-0BC9FE16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59</a:t>
            </a:fld>
            <a:endParaRPr lang="ru-RU" sz="180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E912FDF-E95A-4D49-ADF7-6F7446F44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1871" y="1540716"/>
            <a:ext cx="30861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81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B80BC684-72E2-7447-B563-283EA6BA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Сколько занимает метаинформация?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Объект 7">
                <a:extLst>
                  <a:ext uri="{FF2B5EF4-FFF2-40B4-BE49-F238E27FC236}">
                    <a16:creationId xmlns:a16="http://schemas.microsoft.com/office/drawing/2014/main" id="{A7F20FDE-1C56-334E-9CCF-2A9B2F8D8D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Дерево, имеющее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листов, всего имеет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ru-RU" dirty="0"/>
                  <a:t> узел </a:t>
                </a:r>
                <a:br>
                  <a:rPr lang="ru-RU" dirty="0"/>
                </a:br>
                <a:r>
                  <a:rPr lang="ru-RU" dirty="0"/>
                  <a:t>(докажите по индукции)</a:t>
                </a:r>
              </a:p>
              <a:p>
                <a:r>
                  <a:rPr lang="ru-RU" dirty="0"/>
                  <a:t>На каждый узел потребовался ровно 1 бит</a:t>
                </a:r>
              </a:p>
              <a:p>
                <a:r>
                  <a:rPr lang="ru-RU" dirty="0"/>
                  <a:t>Также потребовалось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бит (</a:t>
                </a:r>
                <a:r>
                  <a:rPr lang="en-US" dirty="0"/>
                  <a:t>fixed</a:t>
                </a:r>
                <a:r>
                  <a:rPr lang="ru-RU" dirty="0"/>
                  <a:t>) на каждый из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символов</a:t>
                </a:r>
              </a:p>
              <a:p>
                <a:r>
                  <a:rPr lang="ru-RU" dirty="0"/>
                  <a:t>На один символ приходится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+8)=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ru-RU" dirty="0"/>
                  <a:t> бит метаинформации</a:t>
                </a:r>
              </a:p>
              <a:p>
                <a:r>
                  <a:rPr lang="ru-RU" dirty="0"/>
                  <a:t>Этой информации достаточно для описания способа кодирования</a:t>
                </a:r>
              </a:p>
            </p:txBody>
          </p:sp>
        </mc:Choice>
        <mc:Fallback>
          <p:sp>
            <p:nvSpPr>
              <p:cNvPr id="8" name="Объект 7">
                <a:extLst>
                  <a:ext uri="{FF2B5EF4-FFF2-40B4-BE49-F238E27FC236}">
                    <a16:creationId xmlns:a16="http://schemas.microsoft.com/office/drawing/2014/main" id="{A7F20FDE-1C56-334E-9CCF-2A9B2F8D8D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 r="-7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6466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ru-RU" dirty="0" err="1"/>
              <a:t>Виттера</a:t>
            </a:r>
            <a:r>
              <a:rPr lang="ru-RU" dirty="0"/>
              <a:t>: 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ACCB</a:t>
            </a:r>
            <a:r>
              <a:rPr lang="en-US" u="sng" dirty="0"/>
              <a:t>C</a:t>
            </a:r>
            <a:r>
              <a:rPr lang="en-US" dirty="0"/>
              <a:t>AAABC…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</a:t>
            </a:r>
            <a:r>
              <a:rPr lang="ru-RU" dirty="0"/>
              <a:t>1</a:t>
            </a:r>
            <a:r>
              <a:rPr lang="en-US" dirty="0"/>
              <a:t>100‘B’</a:t>
            </a:r>
            <a:r>
              <a:rPr lang="ru-RU" u="sng" dirty="0"/>
              <a:t>0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B5E69B-B06A-0B41-9E7B-0BC9FE16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60</a:t>
            </a:fld>
            <a:endParaRPr lang="ru-RU" sz="180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E6DD304-ECF4-9B4B-8387-88FC9E211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1871" y="1540716"/>
            <a:ext cx="30861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009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ru-RU" dirty="0" err="1"/>
              <a:t>Виттера</a:t>
            </a:r>
            <a:r>
              <a:rPr lang="ru-RU" dirty="0"/>
              <a:t>: 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ACCBC</a:t>
            </a:r>
            <a:r>
              <a:rPr lang="en-US" u="sng" dirty="0"/>
              <a:t>A</a:t>
            </a:r>
            <a:r>
              <a:rPr lang="en-US" dirty="0"/>
              <a:t>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</a:t>
            </a:r>
            <a:r>
              <a:rPr lang="ru-RU" dirty="0"/>
              <a:t>1</a:t>
            </a:r>
            <a:r>
              <a:rPr lang="en-US" dirty="0"/>
              <a:t>100‘B’</a:t>
            </a:r>
            <a:r>
              <a:rPr lang="ru-RU" dirty="0"/>
              <a:t>0</a:t>
            </a:r>
            <a:r>
              <a:rPr lang="en-US" u="sng" dirty="0"/>
              <a:t>0</a:t>
            </a:r>
            <a:r>
              <a:rPr lang="ru-RU" u="sng" dirty="0"/>
              <a:t>0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CB9237-1288-B94F-8C25-42B8683B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61</a:t>
            </a:fld>
            <a:endParaRPr lang="ru-RU" sz="180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38D257-5E46-9444-8E70-293A52EC1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1871" y="1540716"/>
            <a:ext cx="30861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834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ru-RU" dirty="0" err="1"/>
              <a:t>Виттера</a:t>
            </a:r>
            <a:r>
              <a:rPr lang="ru-RU" dirty="0"/>
              <a:t>: 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ACCBC</a:t>
            </a:r>
            <a:r>
              <a:rPr lang="en-US" u="sng" dirty="0"/>
              <a:t>A</a:t>
            </a:r>
            <a:r>
              <a:rPr lang="en-US" dirty="0"/>
              <a:t>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</a:t>
            </a:r>
            <a:r>
              <a:rPr lang="ru-RU" dirty="0"/>
              <a:t>1</a:t>
            </a:r>
            <a:r>
              <a:rPr lang="en-US" dirty="0"/>
              <a:t>100‘B’</a:t>
            </a:r>
            <a:r>
              <a:rPr lang="ru-RU" dirty="0"/>
              <a:t>0</a:t>
            </a:r>
            <a:r>
              <a:rPr lang="en-US" u="sng" dirty="0"/>
              <a:t>0</a:t>
            </a:r>
            <a:r>
              <a:rPr lang="ru-RU" u="sng" dirty="0"/>
              <a:t>0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CB9237-1288-B94F-8C25-42B8683B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62</a:t>
            </a:fld>
            <a:endParaRPr lang="ru-RU" sz="180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8533620-5F06-AC4F-8405-CFE3F66FA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38750" y="1533566"/>
            <a:ext cx="38481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894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ru-RU" dirty="0" err="1"/>
              <a:t>Виттера</a:t>
            </a:r>
            <a:r>
              <a:rPr lang="ru-RU" dirty="0"/>
              <a:t>: 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ACCBC</a:t>
            </a:r>
            <a:r>
              <a:rPr lang="en-US" u="sng" dirty="0"/>
              <a:t>A</a:t>
            </a:r>
            <a:r>
              <a:rPr lang="en-US" dirty="0"/>
              <a:t>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</a:t>
            </a:r>
            <a:r>
              <a:rPr lang="ru-RU" dirty="0"/>
              <a:t>1</a:t>
            </a:r>
            <a:r>
              <a:rPr lang="en-US" dirty="0"/>
              <a:t>100‘B’</a:t>
            </a:r>
            <a:r>
              <a:rPr lang="ru-RU" dirty="0"/>
              <a:t>0</a:t>
            </a:r>
            <a:r>
              <a:rPr lang="en-US" u="sng" dirty="0"/>
              <a:t>0</a:t>
            </a:r>
            <a:r>
              <a:rPr lang="ru-RU" u="sng" dirty="0"/>
              <a:t>0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CB9237-1288-B94F-8C25-42B8683B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63</a:t>
            </a:fld>
            <a:endParaRPr lang="ru-RU" sz="180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162C83D-005B-C745-9B9E-4AE5D0B4B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1630" y="1540716"/>
            <a:ext cx="30861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073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ru-RU" dirty="0" err="1"/>
              <a:t>Виттера</a:t>
            </a:r>
            <a:r>
              <a:rPr lang="ru-RU" dirty="0"/>
              <a:t>: 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ACCBC</a:t>
            </a:r>
            <a:r>
              <a:rPr lang="en-US" u="sng" dirty="0"/>
              <a:t>A</a:t>
            </a:r>
            <a:r>
              <a:rPr lang="en-US" dirty="0"/>
              <a:t>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</a:t>
            </a:r>
            <a:r>
              <a:rPr lang="ru-RU" dirty="0"/>
              <a:t>1</a:t>
            </a:r>
            <a:r>
              <a:rPr lang="en-US" dirty="0"/>
              <a:t>100‘B’</a:t>
            </a:r>
            <a:r>
              <a:rPr lang="ru-RU" dirty="0"/>
              <a:t>0</a:t>
            </a:r>
            <a:r>
              <a:rPr lang="en-US" u="sng" dirty="0"/>
              <a:t>0</a:t>
            </a:r>
            <a:r>
              <a:rPr lang="ru-RU" u="sng" dirty="0"/>
              <a:t>0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CB9237-1288-B94F-8C25-42B8683B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64</a:t>
            </a:fld>
            <a:endParaRPr lang="ru-RU" sz="180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162C83D-005B-C745-9B9E-4AE5D0B4B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1630" y="1540716"/>
            <a:ext cx="30861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215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ru-RU" dirty="0" err="1"/>
              <a:t>Виттера</a:t>
            </a:r>
            <a:r>
              <a:rPr lang="ru-RU" dirty="0"/>
              <a:t>: 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ACCBCA</a:t>
            </a:r>
            <a:r>
              <a:rPr lang="en-US" u="sng" dirty="0"/>
              <a:t>A</a:t>
            </a:r>
            <a:r>
              <a:rPr lang="en-US" dirty="0"/>
              <a:t>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</a:t>
            </a:r>
            <a:r>
              <a:rPr lang="ru-RU" dirty="0"/>
              <a:t>1</a:t>
            </a:r>
            <a:r>
              <a:rPr lang="en-US" dirty="0"/>
              <a:t>100‘B’</a:t>
            </a:r>
            <a:r>
              <a:rPr lang="ru-RU" dirty="0"/>
              <a:t>0</a:t>
            </a:r>
            <a:r>
              <a:rPr lang="en-US" dirty="0"/>
              <a:t>0</a:t>
            </a:r>
            <a:r>
              <a:rPr lang="ru-RU" dirty="0"/>
              <a:t>0</a:t>
            </a:r>
            <a:r>
              <a:rPr lang="ru-RU" u="sng" dirty="0"/>
              <a:t>1</a:t>
            </a:r>
            <a:r>
              <a:rPr lang="en-US" u="sng" dirty="0"/>
              <a:t>1</a:t>
            </a:r>
            <a:endParaRPr lang="ru-RU" u="sng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1BB806-8359-DC4C-8F53-9D284582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65</a:t>
            </a:fld>
            <a:endParaRPr lang="ru-RU" sz="180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24820D8-1036-C348-9F16-D88E30DE7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1630" y="1540716"/>
            <a:ext cx="30861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657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ru-RU" dirty="0" err="1"/>
              <a:t>Виттера</a:t>
            </a:r>
            <a:r>
              <a:rPr lang="ru-RU" dirty="0"/>
              <a:t>: 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ACCBCA</a:t>
            </a:r>
            <a:r>
              <a:rPr lang="en-US" u="sng" dirty="0"/>
              <a:t>A</a:t>
            </a:r>
            <a:r>
              <a:rPr lang="en-US" dirty="0"/>
              <a:t>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</a:t>
            </a:r>
            <a:r>
              <a:rPr lang="ru-RU" dirty="0"/>
              <a:t>1</a:t>
            </a:r>
            <a:r>
              <a:rPr lang="en-US" dirty="0"/>
              <a:t>100‘B’</a:t>
            </a:r>
            <a:r>
              <a:rPr lang="ru-RU" dirty="0"/>
              <a:t>0</a:t>
            </a:r>
            <a:r>
              <a:rPr lang="en-US" dirty="0"/>
              <a:t>0</a:t>
            </a:r>
            <a:r>
              <a:rPr lang="ru-RU" dirty="0"/>
              <a:t>0</a:t>
            </a:r>
            <a:r>
              <a:rPr lang="ru-RU" u="sng" dirty="0"/>
              <a:t>1</a:t>
            </a:r>
            <a:r>
              <a:rPr lang="en-US" u="sng" dirty="0"/>
              <a:t>1</a:t>
            </a:r>
            <a:endParaRPr lang="ru-RU" u="sng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1BB806-8359-DC4C-8F53-9D284582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66</a:t>
            </a:fld>
            <a:endParaRPr lang="ru-RU" sz="180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24820D8-1036-C348-9F16-D88E30DE7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1630" y="1540716"/>
            <a:ext cx="30861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912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ru-RU" dirty="0" err="1"/>
              <a:t>Виттера</a:t>
            </a:r>
            <a:r>
              <a:rPr lang="ru-RU" dirty="0"/>
              <a:t>: 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ACCBCA</a:t>
            </a:r>
            <a:r>
              <a:rPr lang="en-US" u="sng" dirty="0"/>
              <a:t>A</a:t>
            </a:r>
            <a:r>
              <a:rPr lang="en-US" dirty="0"/>
              <a:t>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</a:t>
            </a:r>
            <a:r>
              <a:rPr lang="ru-RU" dirty="0"/>
              <a:t>1</a:t>
            </a:r>
            <a:r>
              <a:rPr lang="en-US" dirty="0"/>
              <a:t>100‘B’</a:t>
            </a:r>
            <a:r>
              <a:rPr lang="ru-RU" dirty="0"/>
              <a:t>0</a:t>
            </a:r>
            <a:r>
              <a:rPr lang="en-US" dirty="0"/>
              <a:t>0</a:t>
            </a:r>
            <a:r>
              <a:rPr lang="ru-RU" dirty="0"/>
              <a:t>0</a:t>
            </a:r>
            <a:r>
              <a:rPr lang="ru-RU" u="sng" dirty="0"/>
              <a:t>1</a:t>
            </a:r>
            <a:r>
              <a:rPr lang="en-US" u="sng" dirty="0"/>
              <a:t>1</a:t>
            </a:r>
            <a:endParaRPr lang="ru-RU" u="sng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1BB806-8359-DC4C-8F53-9D284582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67</a:t>
            </a:fld>
            <a:endParaRPr lang="ru-RU" sz="180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24820D8-1036-C348-9F16-D88E30DE7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1630" y="1540716"/>
            <a:ext cx="30861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221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ru-RU" dirty="0" err="1"/>
              <a:t>Виттера</a:t>
            </a:r>
            <a:r>
              <a:rPr lang="ru-RU" dirty="0"/>
              <a:t>: кодирование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FBEAC7-3C6C-0B41-8A3F-3D9ACCA4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4165" y="1533566"/>
            <a:ext cx="3086100" cy="462280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ACCBCAA</a:t>
            </a:r>
            <a:r>
              <a:rPr lang="en-US" u="sng" dirty="0"/>
              <a:t>A</a:t>
            </a:r>
            <a:r>
              <a:rPr lang="en-US" dirty="0"/>
              <a:t>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</a:t>
            </a:r>
            <a:r>
              <a:rPr lang="ru-RU" dirty="0"/>
              <a:t>1</a:t>
            </a:r>
            <a:r>
              <a:rPr lang="en-US" dirty="0"/>
              <a:t>100‘B’</a:t>
            </a:r>
            <a:r>
              <a:rPr lang="ru-RU" dirty="0"/>
              <a:t>0</a:t>
            </a:r>
            <a:r>
              <a:rPr lang="en-US" dirty="0"/>
              <a:t>0</a:t>
            </a:r>
            <a:r>
              <a:rPr lang="ru-RU" dirty="0"/>
              <a:t>01</a:t>
            </a:r>
            <a:r>
              <a:rPr lang="en-US" dirty="0"/>
              <a:t>1</a:t>
            </a:r>
            <a:r>
              <a:rPr lang="en-US" u="sng" dirty="0"/>
              <a:t>11</a:t>
            </a:r>
            <a:endParaRPr lang="ru-RU" u="sng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C2B600-392E-A34D-8AEF-2EF09F7F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68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40923207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ru-RU" dirty="0" err="1"/>
              <a:t>Виттера</a:t>
            </a:r>
            <a:r>
              <a:rPr lang="ru-RU" dirty="0"/>
              <a:t>: кодирование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FBEAC7-3C6C-0B41-8A3F-3D9ACCA4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4165" y="1533566"/>
            <a:ext cx="3086100" cy="462280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ACCBCAA</a:t>
            </a:r>
            <a:r>
              <a:rPr lang="en-US" u="sng" dirty="0"/>
              <a:t>A</a:t>
            </a:r>
            <a:r>
              <a:rPr lang="en-US" dirty="0"/>
              <a:t>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</a:t>
            </a:r>
            <a:r>
              <a:rPr lang="ru-RU" dirty="0"/>
              <a:t>1</a:t>
            </a:r>
            <a:r>
              <a:rPr lang="en-US" dirty="0"/>
              <a:t>100‘B’</a:t>
            </a:r>
            <a:r>
              <a:rPr lang="ru-RU" dirty="0"/>
              <a:t>0</a:t>
            </a:r>
            <a:r>
              <a:rPr lang="en-US" dirty="0"/>
              <a:t>0</a:t>
            </a:r>
            <a:r>
              <a:rPr lang="ru-RU" dirty="0"/>
              <a:t>01</a:t>
            </a:r>
            <a:r>
              <a:rPr lang="en-US" dirty="0"/>
              <a:t>1</a:t>
            </a:r>
            <a:r>
              <a:rPr lang="en-US" u="sng" dirty="0"/>
              <a:t>11</a:t>
            </a:r>
            <a:endParaRPr lang="ru-RU" u="sng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C2B600-392E-A34D-8AEF-2EF09F7F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69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1704274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ACCBCAAABC</a:t>
            </a:r>
            <a:r>
              <a:rPr lang="ru-RU" dirty="0"/>
              <a:t> (80 бит)</a:t>
            </a:r>
          </a:p>
          <a:p>
            <a:endParaRPr lang="ru-RU" dirty="0"/>
          </a:p>
          <a:p>
            <a:r>
              <a:rPr lang="ru-RU" dirty="0"/>
              <a:t>Выход: </a:t>
            </a:r>
          </a:p>
          <a:p>
            <a:pPr lvl="1"/>
            <a:r>
              <a:rPr lang="ru-RU" dirty="0"/>
              <a:t>Дерево: </a:t>
            </a:r>
            <a:r>
              <a:rPr lang="en-US" dirty="0"/>
              <a:t>01‘A’0</a:t>
            </a:r>
            <a:r>
              <a:rPr lang="ru-RU" dirty="0"/>
              <a:t>1</a:t>
            </a:r>
            <a:r>
              <a:rPr lang="en-US" dirty="0"/>
              <a:t>‘B’1‘C’ (5</a:t>
            </a:r>
            <a:r>
              <a:rPr lang="ru-RU" dirty="0"/>
              <a:t> </a:t>
            </a:r>
            <a:r>
              <a:rPr lang="en-US" dirty="0"/>
              <a:t>+</a:t>
            </a:r>
            <a:r>
              <a:rPr lang="ru-RU" dirty="0"/>
              <a:t> </a:t>
            </a:r>
            <a:r>
              <a:rPr lang="en-US" dirty="0"/>
              <a:t>24</a:t>
            </a:r>
            <a:r>
              <a:rPr lang="ru-RU" dirty="0"/>
              <a:t>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29 </a:t>
            </a:r>
            <a:r>
              <a:rPr lang="ru-RU" dirty="0"/>
              <a:t>бит)</a:t>
            </a:r>
          </a:p>
          <a:p>
            <a:pPr lvl="1"/>
            <a:r>
              <a:rPr lang="ru-RU" dirty="0"/>
              <a:t>Код: 0111110110001011 (16 бит)</a:t>
            </a:r>
          </a:p>
          <a:p>
            <a:endParaRPr lang="ru-RU" dirty="0"/>
          </a:p>
          <a:p>
            <a:r>
              <a:rPr lang="ru-RU" dirty="0"/>
              <a:t>Использовано: 45 бит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628E02-605B-9245-BD86-ABD9CEFA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7</a:t>
            </a:fld>
            <a:endParaRPr lang="ru-RU" sz="180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B3AC9077-5FD9-5341-8E4D-9DC404C65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86" y="1689100"/>
            <a:ext cx="30861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221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ru-RU" dirty="0" err="1"/>
              <a:t>Виттера</a:t>
            </a:r>
            <a:r>
              <a:rPr lang="ru-RU" dirty="0"/>
              <a:t>: кодирование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FBEAC7-3C6C-0B41-8A3F-3D9ACCA4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4165" y="1533566"/>
            <a:ext cx="3086100" cy="462280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ACCBCAA</a:t>
            </a:r>
            <a:r>
              <a:rPr lang="en-US" u="sng" dirty="0"/>
              <a:t>A</a:t>
            </a:r>
            <a:r>
              <a:rPr lang="en-US" dirty="0"/>
              <a:t>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</a:t>
            </a:r>
            <a:r>
              <a:rPr lang="ru-RU" dirty="0"/>
              <a:t>1</a:t>
            </a:r>
            <a:r>
              <a:rPr lang="en-US" dirty="0"/>
              <a:t>100‘B’</a:t>
            </a:r>
            <a:r>
              <a:rPr lang="ru-RU" dirty="0"/>
              <a:t>0</a:t>
            </a:r>
            <a:r>
              <a:rPr lang="en-US" dirty="0"/>
              <a:t>0</a:t>
            </a:r>
            <a:r>
              <a:rPr lang="ru-RU" dirty="0"/>
              <a:t>01</a:t>
            </a:r>
            <a:r>
              <a:rPr lang="en-US" dirty="0"/>
              <a:t>1</a:t>
            </a:r>
            <a:r>
              <a:rPr lang="en-US" u="sng" dirty="0"/>
              <a:t>11</a:t>
            </a:r>
            <a:endParaRPr lang="ru-RU" u="sng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C2B600-392E-A34D-8AEF-2EF09F7F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70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28171492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ru-RU" dirty="0" err="1"/>
              <a:t>Виттера</a:t>
            </a:r>
            <a:r>
              <a:rPr lang="ru-RU" dirty="0"/>
              <a:t>: кодирование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FBEAC7-3C6C-0B41-8A3F-3D9ACCA4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0718" y="1533566"/>
            <a:ext cx="3086100" cy="462280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ACCBCAAA</a:t>
            </a:r>
            <a:r>
              <a:rPr lang="en-US" u="sng" dirty="0"/>
              <a:t>B</a:t>
            </a:r>
            <a:r>
              <a:rPr lang="en-US" dirty="0"/>
              <a:t>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</a:t>
            </a:r>
            <a:r>
              <a:rPr lang="ru-RU" dirty="0"/>
              <a:t>1</a:t>
            </a:r>
            <a:r>
              <a:rPr lang="en-US" dirty="0"/>
              <a:t>100‘B’</a:t>
            </a:r>
            <a:r>
              <a:rPr lang="ru-RU" dirty="0"/>
              <a:t>0</a:t>
            </a:r>
            <a:r>
              <a:rPr lang="en-US" dirty="0"/>
              <a:t>0</a:t>
            </a:r>
            <a:r>
              <a:rPr lang="ru-RU" dirty="0"/>
              <a:t>01</a:t>
            </a:r>
            <a:r>
              <a:rPr lang="en-US" dirty="0"/>
              <a:t>111</a:t>
            </a:r>
            <a:r>
              <a:rPr lang="en-US" u="sng" dirty="0"/>
              <a:t>101</a:t>
            </a:r>
            <a:endParaRPr lang="ru-RU" u="sng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DADBAE-A4A5-E143-B149-D4E32B3AE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71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3710439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ru-RU" dirty="0" err="1"/>
              <a:t>Виттера</a:t>
            </a:r>
            <a:r>
              <a:rPr lang="ru-RU" dirty="0"/>
              <a:t>: кодирование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FBEAC7-3C6C-0B41-8A3F-3D9ACCA4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0718" y="1533566"/>
            <a:ext cx="3086100" cy="462280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ACCBCAAA</a:t>
            </a:r>
            <a:r>
              <a:rPr lang="en-US" u="sng" dirty="0"/>
              <a:t>B</a:t>
            </a:r>
            <a:r>
              <a:rPr lang="en-US" dirty="0"/>
              <a:t>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</a:t>
            </a:r>
            <a:r>
              <a:rPr lang="ru-RU" dirty="0"/>
              <a:t>1</a:t>
            </a:r>
            <a:r>
              <a:rPr lang="en-US" dirty="0"/>
              <a:t>100‘B’</a:t>
            </a:r>
            <a:r>
              <a:rPr lang="ru-RU" dirty="0"/>
              <a:t>0</a:t>
            </a:r>
            <a:r>
              <a:rPr lang="en-US" dirty="0"/>
              <a:t>0</a:t>
            </a:r>
            <a:r>
              <a:rPr lang="ru-RU" dirty="0"/>
              <a:t>01</a:t>
            </a:r>
            <a:r>
              <a:rPr lang="en-US" dirty="0"/>
              <a:t>111</a:t>
            </a:r>
            <a:r>
              <a:rPr lang="en-US" u="sng" dirty="0"/>
              <a:t>101</a:t>
            </a:r>
            <a:endParaRPr lang="ru-RU" u="sng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DADBAE-A4A5-E143-B149-D4E32B3AE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72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4406804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ru-RU" dirty="0" err="1"/>
              <a:t>Виттера</a:t>
            </a:r>
            <a:r>
              <a:rPr lang="ru-RU" dirty="0"/>
              <a:t>: кодирование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FBEAC7-3C6C-0B41-8A3F-3D9ACCA4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0718" y="1533566"/>
            <a:ext cx="3086100" cy="462280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ACCBCAAA</a:t>
            </a:r>
            <a:r>
              <a:rPr lang="en-US" u="sng" dirty="0"/>
              <a:t>B</a:t>
            </a:r>
            <a:r>
              <a:rPr lang="en-US" dirty="0"/>
              <a:t>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</a:t>
            </a:r>
            <a:r>
              <a:rPr lang="ru-RU" dirty="0"/>
              <a:t>1</a:t>
            </a:r>
            <a:r>
              <a:rPr lang="en-US" dirty="0"/>
              <a:t>100‘B’</a:t>
            </a:r>
            <a:r>
              <a:rPr lang="ru-RU" dirty="0"/>
              <a:t>0</a:t>
            </a:r>
            <a:r>
              <a:rPr lang="en-US" dirty="0"/>
              <a:t>0</a:t>
            </a:r>
            <a:r>
              <a:rPr lang="ru-RU" dirty="0"/>
              <a:t>01</a:t>
            </a:r>
            <a:r>
              <a:rPr lang="en-US" dirty="0"/>
              <a:t>111</a:t>
            </a:r>
            <a:r>
              <a:rPr lang="en-US" u="sng" dirty="0"/>
              <a:t>101</a:t>
            </a:r>
            <a:endParaRPr lang="ru-RU" u="sng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DADBAE-A4A5-E143-B149-D4E32B3AE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73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521346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ru-RU" dirty="0" err="1"/>
              <a:t>Виттера</a:t>
            </a:r>
            <a:r>
              <a:rPr lang="ru-RU" dirty="0"/>
              <a:t>: кодирование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FBEAC7-3C6C-0B41-8A3F-3D9ACCA4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0718" y="1533566"/>
            <a:ext cx="3086100" cy="462280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ACCBCAAA</a:t>
            </a:r>
            <a:r>
              <a:rPr lang="en-US" u="sng" dirty="0"/>
              <a:t>B</a:t>
            </a:r>
            <a:r>
              <a:rPr lang="en-US" dirty="0"/>
              <a:t>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</a:t>
            </a:r>
            <a:r>
              <a:rPr lang="ru-RU" dirty="0"/>
              <a:t>1</a:t>
            </a:r>
            <a:r>
              <a:rPr lang="en-US" dirty="0"/>
              <a:t>100‘B’</a:t>
            </a:r>
            <a:r>
              <a:rPr lang="ru-RU" dirty="0"/>
              <a:t>0</a:t>
            </a:r>
            <a:r>
              <a:rPr lang="en-US" dirty="0"/>
              <a:t>0</a:t>
            </a:r>
            <a:r>
              <a:rPr lang="ru-RU" dirty="0"/>
              <a:t>01</a:t>
            </a:r>
            <a:r>
              <a:rPr lang="en-US" dirty="0"/>
              <a:t>111</a:t>
            </a:r>
            <a:r>
              <a:rPr lang="en-US" u="sng" dirty="0"/>
              <a:t>101</a:t>
            </a:r>
            <a:endParaRPr lang="ru-RU" u="sng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DADBAE-A4A5-E143-B149-D4E32B3AE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74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1318134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ru-RU" dirty="0" err="1"/>
              <a:t>Виттера</a:t>
            </a:r>
            <a:r>
              <a:rPr lang="ru-RU" dirty="0"/>
              <a:t>: кодирование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FBEAC7-3C6C-0B41-8A3F-3D9ACCA42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0718" y="1533566"/>
            <a:ext cx="3086100" cy="4622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ED70164-7597-6C44-A5F9-88D9A34D6A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Вход: </a:t>
                </a:r>
                <a:r>
                  <a:rPr lang="en-US" dirty="0"/>
                  <a:t>ACCBCAAAB</a:t>
                </a:r>
                <a:r>
                  <a:rPr lang="en-US" u="sng" dirty="0"/>
                  <a:t>C</a:t>
                </a:r>
                <a:r>
                  <a:rPr lang="en-US" dirty="0"/>
                  <a:t>…</a:t>
                </a:r>
                <a:r>
                  <a:rPr lang="ru-RU" dirty="0"/>
                  <a:t> (80 бит)</a:t>
                </a:r>
              </a:p>
              <a:p>
                <a:endParaRPr lang="ru-RU" dirty="0"/>
              </a:p>
              <a:p>
                <a:r>
                  <a:rPr lang="ru-RU" dirty="0"/>
                  <a:t>Выход: </a:t>
                </a:r>
                <a:r>
                  <a:rPr lang="en-US" dirty="0"/>
                  <a:t>‘A’0‘C’</a:t>
                </a:r>
                <a:r>
                  <a:rPr lang="ru-RU" dirty="0"/>
                  <a:t>1</a:t>
                </a:r>
                <a:r>
                  <a:rPr lang="en-US" dirty="0"/>
                  <a:t>100‘B’</a:t>
                </a:r>
                <a:r>
                  <a:rPr lang="ru-RU" dirty="0"/>
                  <a:t>0</a:t>
                </a:r>
                <a:r>
                  <a:rPr lang="en-US" dirty="0"/>
                  <a:t>0</a:t>
                </a:r>
                <a:r>
                  <a:rPr lang="ru-RU" dirty="0"/>
                  <a:t>01</a:t>
                </a:r>
                <a:r>
                  <a:rPr lang="en-US" dirty="0"/>
                  <a:t>111101</a:t>
                </a:r>
                <a:r>
                  <a:rPr lang="en-US" u="sng" dirty="0"/>
                  <a:t>11</a:t>
                </a:r>
                <a:r>
                  <a:rPr lang="en-US" dirty="0"/>
                  <a:t>…</a:t>
                </a:r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Использовано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8×3+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41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бит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ED70164-7597-6C44-A5F9-88D9A34D6A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628E02-605B-9245-BD86-ABD9CEFA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75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8235186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EF255CE-85B2-CE4D-AF5C-6319E9F86332}"/>
              </a:ext>
            </a:extLst>
          </p:cNvPr>
          <p:cNvSpPr/>
          <p:nvPr/>
        </p:nvSpPr>
        <p:spPr>
          <a:xfrm>
            <a:off x="713873" y="5355740"/>
            <a:ext cx="112695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latin typeface="CMR10"/>
              </a:rPr>
              <a:t>Vitter</a:t>
            </a:r>
            <a:r>
              <a:rPr lang="de-DE" dirty="0">
                <a:latin typeface="CMR10"/>
              </a:rPr>
              <a:t>, Jeffrey S. (1987) “Design and Analysis of Dynamic </a:t>
            </a:r>
            <a:r>
              <a:rPr lang="de-DE" dirty="0" err="1">
                <a:latin typeface="CMR10"/>
              </a:rPr>
              <a:t>Huffman</a:t>
            </a:r>
            <a:r>
              <a:rPr lang="de-DE" dirty="0">
                <a:latin typeface="CMR10"/>
              </a:rPr>
              <a:t> Codes,” </a:t>
            </a:r>
            <a:r>
              <a:rPr lang="de-DE" dirty="0">
                <a:latin typeface="CMTI10"/>
              </a:rPr>
              <a:t>Journal of </a:t>
            </a:r>
            <a:r>
              <a:rPr lang="de-DE" dirty="0" err="1">
                <a:latin typeface="CMTI10"/>
              </a:rPr>
              <a:t>the</a:t>
            </a:r>
            <a:r>
              <a:rPr lang="de-DE" dirty="0">
                <a:latin typeface="CMTI10"/>
              </a:rPr>
              <a:t> ACM</a:t>
            </a:r>
            <a:r>
              <a:rPr lang="de-DE" dirty="0">
                <a:latin typeface="CMR10"/>
              </a:rPr>
              <a:t>, </a:t>
            </a:r>
            <a:r>
              <a:rPr lang="de-DE" dirty="0">
                <a:latin typeface="CMBX10"/>
              </a:rPr>
              <a:t>34</a:t>
            </a:r>
            <a:r>
              <a:rPr lang="de-DE" dirty="0">
                <a:latin typeface="CMR10"/>
              </a:rPr>
              <a:t>(4):825–845, </a:t>
            </a:r>
            <a:r>
              <a:rPr lang="de-DE" dirty="0" err="1">
                <a:latin typeface="CMR10"/>
              </a:rPr>
              <a:t>October</a:t>
            </a:r>
            <a:r>
              <a:rPr lang="de-DE" dirty="0">
                <a:latin typeface="CMR10"/>
              </a:rPr>
              <a:t>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77961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ФГК: 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u="sng" dirty="0"/>
              <a:t>A</a:t>
            </a:r>
            <a:r>
              <a:rPr lang="en-US" dirty="0"/>
              <a:t>CCBCAAABC…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u="sng" dirty="0"/>
              <a:t>‘A’</a:t>
            </a:r>
            <a:endParaRPr lang="ru-RU" u="sng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84B1CA-AE33-2A4A-B795-8E78C025A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0" y="1500939"/>
            <a:ext cx="800100" cy="125730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E822CE-B44A-7F48-9B9F-1D62CD26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77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16586651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DCD160-7E8E-BC40-9EFA-DC5A6CFC8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0" y="1500939"/>
            <a:ext cx="2324100" cy="24003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ФГК: 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u="sng" dirty="0"/>
              <a:t>A</a:t>
            </a:r>
            <a:r>
              <a:rPr lang="en-US" dirty="0"/>
              <a:t>CCBCAAABC…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u="sng" dirty="0"/>
              <a:t>‘A’</a:t>
            </a:r>
            <a:endParaRPr lang="ru-RU" u="sng" dirty="0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1EF1B236-6DB8-9844-BC7F-19B85C68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78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41963977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ФГК: 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u="sng" dirty="0"/>
              <a:t>A</a:t>
            </a:r>
            <a:r>
              <a:rPr lang="en-US" dirty="0"/>
              <a:t>CCBCAAABC…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u="sng" dirty="0"/>
              <a:t>‘A’</a:t>
            </a:r>
            <a:endParaRPr lang="ru-RU" u="sng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29BF96-8D95-AA42-B288-A66C22148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0" y="1501816"/>
            <a:ext cx="2324100" cy="240030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32A755-15AC-2644-82CA-A7CD8DB3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79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1567984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9C4FA6-B144-5C49-A179-782DAD28C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Адаптивное 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F06D7C-CCF1-E94A-8981-6CB07FEA7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Есть некоторое фиксированное начальное состояние</a:t>
            </a:r>
          </a:p>
          <a:p>
            <a:pPr marL="0" indent="0">
              <a:buNone/>
            </a:pPr>
            <a:r>
              <a:rPr lang="ru-RU" dirty="0"/>
              <a:t>Код обновляется в процессе (де)кодирования</a:t>
            </a:r>
          </a:p>
          <a:p>
            <a:pPr marL="0" indent="0">
              <a:buNone/>
            </a:pPr>
            <a:r>
              <a:rPr lang="ru-RU" dirty="0"/>
              <a:t>Декодер должен быть способен синхронно осуществить операции, выполняемые кодером</a:t>
            </a:r>
          </a:p>
          <a:p>
            <a:pPr marL="0" indent="0">
              <a:buNone/>
            </a:pPr>
            <a:r>
              <a:rPr lang="ru-RU" dirty="0"/>
              <a:t>Пусть новый символ поступил на обработку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При текущей статистике, известной обеим сторонам, кодируется новый символ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Обновляется статистика (она известна обеим сторонам)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Модифицируется код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87787FC2-C5D1-7E43-9B74-97E9EB1B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8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27781314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ФГК: 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u="sng" dirty="0"/>
              <a:t>A</a:t>
            </a:r>
            <a:r>
              <a:rPr lang="en-US" dirty="0"/>
              <a:t>CCBCAAABC…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u="sng" dirty="0"/>
              <a:t>‘A’</a:t>
            </a:r>
            <a:endParaRPr lang="ru-RU" u="sng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26305B5-D500-8946-B892-4DB40B365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0" y="1501816"/>
            <a:ext cx="2324100" cy="240030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9D9966-D020-1E4B-9428-C1F13388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80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2845364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ФГК: 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</a:t>
            </a:r>
            <a:r>
              <a:rPr lang="en-US" u="sng" dirty="0"/>
              <a:t>C</a:t>
            </a:r>
            <a:r>
              <a:rPr lang="en-US" dirty="0"/>
              <a:t>CBCAAABC…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</a:t>
            </a:r>
            <a:r>
              <a:rPr lang="en-US" u="sng" dirty="0"/>
              <a:t>0‘C’</a:t>
            </a:r>
            <a:endParaRPr lang="ru-RU" u="sng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26305B5-D500-8946-B892-4DB40B365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0" y="1501816"/>
            <a:ext cx="2324100" cy="240030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61F962-DDEB-F846-A625-110ECC31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81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44709413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ФГК: 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</a:t>
            </a:r>
            <a:r>
              <a:rPr lang="en-US" u="sng" dirty="0"/>
              <a:t>C</a:t>
            </a:r>
            <a:r>
              <a:rPr lang="en-US" dirty="0"/>
              <a:t>CBCAAABC…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</a:t>
            </a:r>
            <a:r>
              <a:rPr lang="en-US" u="sng" dirty="0"/>
              <a:t>0‘C’</a:t>
            </a:r>
            <a:endParaRPr lang="ru-RU" u="sng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616B70-AC41-1F44-A3C9-FD02DC931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0" y="1501816"/>
            <a:ext cx="3086100" cy="354330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CC32E8-50AA-8648-9032-5255D9F2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82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3944871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ФГК: 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</a:t>
            </a:r>
            <a:r>
              <a:rPr lang="en-US" u="sng" dirty="0"/>
              <a:t>C</a:t>
            </a:r>
            <a:r>
              <a:rPr lang="en-US" dirty="0"/>
              <a:t>CBCAAABC…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</a:t>
            </a:r>
            <a:r>
              <a:rPr lang="en-US" u="sng" dirty="0"/>
              <a:t>0‘C’</a:t>
            </a:r>
            <a:endParaRPr lang="ru-RU" u="sng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616B70-AC41-1F44-A3C9-FD02DC931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0750" y="1501816"/>
            <a:ext cx="3086100" cy="354330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CF5088-88F1-C24D-AD74-6930A853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83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26151211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ФГК: 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</a:t>
            </a:r>
            <a:r>
              <a:rPr lang="en-US" u="sng" dirty="0"/>
              <a:t>C</a:t>
            </a:r>
            <a:r>
              <a:rPr lang="en-US" dirty="0"/>
              <a:t>CBCAAABC…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</a:t>
            </a:r>
            <a:r>
              <a:rPr lang="en-US" u="sng" dirty="0"/>
              <a:t>0‘C’</a:t>
            </a:r>
            <a:endParaRPr lang="ru-RU" u="sng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616B70-AC41-1F44-A3C9-FD02DC931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0750" y="1501816"/>
            <a:ext cx="3086100" cy="354330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CD30FB-AFB2-2D4A-BB4E-B080ABBB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84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347552350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ФГК: 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</a:t>
            </a:r>
            <a:r>
              <a:rPr lang="en-US" u="sng" dirty="0"/>
              <a:t>C</a:t>
            </a:r>
            <a:r>
              <a:rPr lang="en-US" dirty="0"/>
              <a:t>CBCAAABC…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</a:t>
            </a:r>
            <a:r>
              <a:rPr lang="en-US" u="sng" dirty="0"/>
              <a:t>0‘C’</a:t>
            </a:r>
            <a:endParaRPr lang="ru-RU" u="sng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616B70-AC41-1F44-A3C9-FD02DC931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0750" y="1501816"/>
            <a:ext cx="3086100" cy="354330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AA1C72-A077-4247-A355-B57CDA14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85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9077292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ФГК: 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</a:t>
            </a:r>
            <a:r>
              <a:rPr lang="en-US" u="sng" dirty="0"/>
              <a:t>C</a:t>
            </a:r>
            <a:r>
              <a:rPr lang="en-US" dirty="0"/>
              <a:t>BCAAABC…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</a:t>
            </a:r>
            <a:r>
              <a:rPr lang="en-US" u="sng" dirty="0"/>
              <a:t>01</a:t>
            </a:r>
            <a:endParaRPr lang="ru-RU" u="sng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616B70-AC41-1F44-A3C9-FD02DC931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0750" y="1501816"/>
            <a:ext cx="3086100" cy="354330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613AB9-65A0-6D48-A6A1-5EFF0A49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86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21846525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ФГК: 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</a:t>
            </a:r>
            <a:r>
              <a:rPr lang="en-US" u="sng" dirty="0"/>
              <a:t>C</a:t>
            </a:r>
            <a:r>
              <a:rPr lang="en-US" dirty="0"/>
              <a:t>BCAAABC…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</a:t>
            </a:r>
            <a:r>
              <a:rPr lang="en-US" u="sng" dirty="0"/>
              <a:t>01</a:t>
            </a:r>
            <a:endParaRPr lang="ru-RU" u="sng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616B70-AC41-1F44-A3C9-FD02DC931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0750" y="1501816"/>
            <a:ext cx="3086100" cy="354330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5270ED-315F-C140-AB1F-3FC37327D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87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392954310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ФГК: 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</a:t>
            </a:r>
            <a:r>
              <a:rPr lang="en-US" u="sng" dirty="0"/>
              <a:t>C</a:t>
            </a:r>
            <a:r>
              <a:rPr lang="en-US" dirty="0"/>
              <a:t>BCAAABC…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</a:t>
            </a:r>
            <a:r>
              <a:rPr lang="en-US" u="sng" dirty="0"/>
              <a:t>01</a:t>
            </a:r>
            <a:endParaRPr lang="ru-RU" u="sng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616B70-AC41-1F44-A3C9-FD02DC931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0750" y="1501816"/>
            <a:ext cx="3086100" cy="354330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112016-EBFB-5F4D-8EE6-4304370B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88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47846840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ФГК: 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</a:t>
            </a:r>
            <a:r>
              <a:rPr lang="en-US" u="sng" dirty="0"/>
              <a:t>C</a:t>
            </a:r>
            <a:r>
              <a:rPr lang="en-US" dirty="0"/>
              <a:t>BCAAABC…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</a:t>
            </a:r>
            <a:r>
              <a:rPr lang="en-US" u="sng" dirty="0"/>
              <a:t>01</a:t>
            </a:r>
            <a:endParaRPr lang="ru-RU" u="sng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616B70-AC41-1F44-A3C9-FD02DC931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0750" y="1501816"/>
            <a:ext cx="3086100" cy="354330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C1E13E-2E64-0E4C-9D66-7DDEB380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89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2662281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Проблема новых символов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Множество задействованных символов не всегда известно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/>
                  <a:t>Выбор начального множества символов «с запасом»; </a:t>
                </a:r>
                <a:br>
                  <a:rPr lang="ru-RU" dirty="0"/>
                </a:br>
                <a:r>
                  <a:rPr lang="ru-RU" dirty="0"/>
                  <a:t>начальное распределение фиксировано </a:t>
                </a:r>
                <a:br>
                  <a:rPr lang="ru-RU" dirty="0"/>
                </a:br>
                <a:r>
                  <a:rPr lang="ru-RU" dirty="0"/>
                  <a:t>(например, типичное для данного языка либо равномерное)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/>
                  <a:t>Начальное множество символов алфавита пусто; </a:t>
                </a:r>
                <a:br>
                  <a:rPr lang="ru-RU" dirty="0"/>
                </a:br>
                <a:r>
                  <a:rPr lang="ru-RU" dirty="0"/>
                  <a:t>исходное дерево состоит из единственного листа – </a:t>
                </a:r>
                <a:br>
                  <a:rPr lang="ru-RU" dirty="0"/>
                </a:br>
                <a:r>
                  <a:rPr lang="en-US" dirty="0"/>
                  <a:t>esc-</a:t>
                </a:r>
                <a:r>
                  <a:rPr lang="ru-RU" dirty="0"/>
                  <a:t>символа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ru-RU" dirty="0"/>
                  <a:t>) (иногда </a:t>
                </a:r>
                <a:r>
                  <a:rPr lang="en-US" dirty="0"/>
                  <a:t>NYT – Not Yet Transmitted)</a:t>
                </a:r>
                <a:r>
                  <a:rPr lang="ru-RU" dirty="0"/>
                  <a:t>, </a:t>
                </a:r>
                <a:br>
                  <a:rPr lang="ru-RU" dirty="0"/>
                </a:br>
                <a:r>
                  <a:rPr lang="ru-RU" dirty="0"/>
                  <a:t>обращение к которому означает появление нового символа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E0D8025A-50E7-774F-AC6D-76984990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8382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9</a:t>
            </a:fld>
            <a:endParaRPr lang="ru-RU" sz="180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0DC72D-34F0-A74C-B14A-58FE59B86553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9991DA-AED9-4F7A-9614-989DF257C31D}" type="slidenum">
              <a:rPr lang="ru-RU" sz="1800" smtClean="0"/>
              <a:pPr/>
              <a:t>9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140822230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ФГК: 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ACC</a:t>
            </a:r>
            <a:r>
              <a:rPr lang="en-US" u="sng" dirty="0"/>
              <a:t>B</a:t>
            </a:r>
            <a:r>
              <a:rPr lang="en-US" dirty="0"/>
              <a:t>CAAABC…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‘A’0‘C’01</a:t>
            </a:r>
            <a:r>
              <a:rPr lang="en-US" u="sng" dirty="0"/>
              <a:t>00‘B’</a:t>
            </a:r>
            <a:endParaRPr lang="ru-RU" u="sng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616B70-AC41-1F44-A3C9-FD02DC931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0750" y="1501816"/>
            <a:ext cx="3086100" cy="354330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392B4D-9C7B-AB41-AAD3-362575A6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90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65437895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ФГК: 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ACC</a:t>
            </a:r>
            <a:r>
              <a:rPr lang="en-US" u="sng" dirty="0"/>
              <a:t>B</a:t>
            </a:r>
            <a:r>
              <a:rPr lang="en-US" dirty="0"/>
              <a:t>CAAABC…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‘A’0‘C’01</a:t>
            </a:r>
            <a:r>
              <a:rPr lang="en-US" u="sng" dirty="0"/>
              <a:t>00‘B’</a:t>
            </a:r>
            <a:endParaRPr lang="ru-RU" u="sng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FBEAC7-3C6C-0B41-8A3F-3D9ACCA4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1501816"/>
            <a:ext cx="3848100" cy="468630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43ED13-4A14-C74E-BA68-D0F03B4C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91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367197255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ФГК: 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ACC</a:t>
            </a:r>
            <a:r>
              <a:rPr lang="en-US" u="sng" dirty="0"/>
              <a:t>B</a:t>
            </a:r>
            <a:r>
              <a:rPr lang="en-US" dirty="0"/>
              <a:t>CAAABC…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‘A’0‘C’01</a:t>
            </a:r>
            <a:r>
              <a:rPr lang="en-US" u="sng" dirty="0"/>
              <a:t>00‘B’</a:t>
            </a:r>
            <a:endParaRPr lang="ru-RU" u="sng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FBEAC7-3C6C-0B41-8A3F-3D9ACCA4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38750" y="1501816"/>
            <a:ext cx="3848100" cy="468630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267BB8-590D-2044-BEFE-8EC2286B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92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300276205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ФГК: 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ACCB</a:t>
            </a:r>
            <a:r>
              <a:rPr lang="en-US" u="sng" dirty="0"/>
              <a:t>C</a:t>
            </a:r>
            <a:r>
              <a:rPr lang="en-US" dirty="0"/>
              <a:t>AAABC…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‘A’0‘C’0100‘B’</a:t>
            </a:r>
            <a:r>
              <a:rPr lang="en-US" u="sng" dirty="0"/>
              <a:t>1</a:t>
            </a:r>
            <a:endParaRPr lang="ru-RU" u="sng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FBEAC7-3C6C-0B41-8A3F-3D9ACCA4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38750" y="1501816"/>
            <a:ext cx="3848100" cy="468630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845B29-E0C9-3C48-B4C8-F2B2517E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93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373236822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ФГК: 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ACCB</a:t>
            </a:r>
            <a:r>
              <a:rPr lang="en-US" u="sng" dirty="0"/>
              <a:t>C</a:t>
            </a:r>
            <a:r>
              <a:rPr lang="en-US" dirty="0"/>
              <a:t>AAABC…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‘A’0‘C’0100‘B’</a:t>
            </a:r>
            <a:r>
              <a:rPr lang="en-US" u="sng" dirty="0"/>
              <a:t>1</a:t>
            </a:r>
            <a:endParaRPr lang="ru-RU" u="sng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FBEAC7-3C6C-0B41-8A3F-3D9ACCA4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38750" y="1501816"/>
            <a:ext cx="3848100" cy="468630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B5E69B-B06A-0B41-9E7B-0BC9FE16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94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162521394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ФГК: 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ACCB</a:t>
            </a:r>
            <a:r>
              <a:rPr lang="en-US" u="sng" dirty="0"/>
              <a:t>C</a:t>
            </a:r>
            <a:r>
              <a:rPr lang="en-US" dirty="0"/>
              <a:t>AAABC…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‘A’0‘C’0100‘B’</a:t>
            </a:r>
            <a:r>
              <a:rPr lang="en-US" u="sng" dirty="0"/>
              <a:t>1</a:t>
            </a:r>
            <a:endParaRPr lang="ru-RU" u="sng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FBEAC7-3C6C-0B41-8A3F-3D9ACCA4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38750" y="1501816"/>
            <a:ext cx="3848100" cy="468630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029BCE-946F-FC42-917A-4BE24E4C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95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298447438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ФГК: 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ACCBC</a:t>
            </a:r>
            <a:r>
              <a:rPr lang="en-US" u="sng" dirty="0"/>
              <a:t>A</a:t>
            </a:r>
            <a:r>
              <a:rPr lang="en-US" dirty="0"/>
              <a:t>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‘A’0‘C’0100‘B’1</a:t>
            </a:r>
            <a:r>
              <a:rPr lang="en-US" u="sng" dirty="0"/>
              <a:t>01</a:t>
            </a:r>
            <a:endParaRPr lang="ru-RU" u="sng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FBEAC7-3C6C-0B41-8A3F-3D9ACCA4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38750" y="1501816"/>
            <a:ext cx="3848100" cy="468630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FDC101-56B3-8E43-8FE9-7EA122F5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96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143524513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ФГК: 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ACCBC</a:t>
            </a:r>
            <a:r>
              <a:rPr lang="en-US" u="sng" dirty="0"/>
              <a:t>A</a:t>
            </a:r>
            <a:r>
              <a:rPr lang="en-US" dirty="0"/>
              <a:t>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‘A’0‘C’0100‘B’1</a:t>
            </a:r>
            <a:r>
              <a:rPr lang="en-US" u="sng" dirty="0"/>
              <a:t>01</a:t>
            </a:r>
            <a:endParaRPr lang="ru-RU" u="sng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FBEAC7-3C6C-0B41-8A3F-3D9ACCA4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38750" y="1501816"/>
            <a:ext cx="3848100" cy="468630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CB9237-1288-B94F-8C25-42B8683B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97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393070365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ФГК: 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ACCBC</a:t>
            </a:r>
            <a:r>
              <a:rPr lang="en-US" u="sng" dirty="0"/>
              <a:t>A</a:t>
            </a:r>
            <a:r>
              <a:rPr lang="en-US" dirty="0"/>
              <a:t>AABC…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‘A’0‘C’0100‘B’1</a:t>
            </a:r>
            <a:r>
              <a:rPr lang="en-US" u="sng" dirty="0"/>
              <a:t>01</a:t>
            </a:r>
            <a:endParaRPr lang="ru-RU" u="sng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FBEAC7-3C6C-0B41-8A3F-3D9ACCA4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38750" y="1501816"/>
            <a:ext cx="3848100" cy="468630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22ECD9-582A-794B-89C0-0E384EDFC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98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185042483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A026A-772F-7F42-8E54-0E7CC6AD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ФГК: кодирование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FBEAC7-3C6C-0B41-8A3F-3D9ACCA4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38750" y="1501816"/>
            <a:ext cx="3848100" cy="468630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ED70164-7597-6C44-A5F9-88D9A34D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Вход: </a:t>
            </a:r>
            <a:r>
              <a:rPr lang="en-US" dirty="0"/>
              <a:t>ACCBCA</a:t>
            </a:r>
            <a:r>
              <a:rPr lang="en-US" u="sng" dirty="0"/>
              <a:t>A</a:t>
            </a:r>
            <a:r>
              <a:rPr lang="en-US" dirty="0"/>
              <a:t>ABC…</a:t>
            </a:r>
          </a:p>
          <a:p>
            <a:endParaRPr lang="ru-RU" dirty="0"/>
          </a:p>
          <a:p>
            <a:r>
              <a:rPr lang="ru-RU" dirty="0"/>
              <a:t>Выход: </a:t>
            </a:r>
            <a:r>
              <a:rPr lang="en-US" dirty="0"/>
              <a:t>‘A’0‘C’0100‘B’101</a:t>
            </a:r>
            <a:r>
              <a:rPr lang="en-US" u="sng" dirty="0"/>
              <a:t>01</a:t>
            </a:r>
            <a:endParaRPr lang="ru-RU" u="sng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1BB806-8359-DC4C-8F53-9D284582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9991DA-AED9-4F7A-9614-989DF257C31D}" type="slidenum">
              <a:rPr lang="ru-RU" sz="1800" smtClean="0"/>
              <a:t>99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26922215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13076</TotalTime>
  <Words>3833</Words>
  <Application>Microsoft Macintosh PowerPoint</Application>
  <PresentationFormat>Широкоэкранный</PresentationFormat>
  <Paragraphs>676</Paragraphs>
  <Slides>118</Slides>
  <Notes>28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118</vt:i4>
      </vt:variant>
    </vt:vector>
  </HeadingPairs>
  <TitlesOfParts>
    <vt:vector size="127" baseType="lpstr">
      <vt:lpstr>Arial</vt:lpstr>
      <vt:lpstr>Calibri</vt:lpstr>
      <vt:lpstr>Calibri Light</vt:lpstr>
      <vt:lpstr>Cambria Math</vt:lpstr>
      <vt:lpstr>CMBX10</vt:lpstr>
      <vt:lpstr>CMR10</vt:lpstr>
      <vt:lpstr>CMTI10</vt:lpstr>
      <vt:lpstr>Times New Roman</vt:lpstr>
      <vt:lpstr>Тема Office</vt:lpstr>
      <vt:lpstr>Статистическое кодирование</vt:lpstr>
      <vt:lpstr>Терминология из теории графов</vt:lpstr>
      <vt:lpstr>Проблема сбора статистики</vt:lpstr>
      <vt:lpstr>Кодирование дерева при полуадаптивном подходе </vt:lpstr>
      <vt:lpstr>Порядок обхода</vt:lpstr>
      <vt:lpstr>Сколько занимает метаинформация?</vt:lpstr>
      <vt:lpstr>Пример</vt:lpstr>
      <vt:lpstr>Адаптивное кодирование</vt:lpstr>
      <vt:lpstr>Проблема новых символов</vt:lpstr>
      <vt:lpstr>Адаптивный алгоритм Хаффмана: общее</vt:lpstr>
      <vt:lpstr>Веса</vt:lpstr>
      <vt:lpstr>Принцип братства – критерий оптимальности (sibling property)</vt:lpstr>
      <vt:lpstr>Наш пример</vt:lpstr>
      <vt:lpstr>Обмен дочерних вершин для сортировки</vt:lpstr>
      <vt:lpstr>Первый шаг</vt:lpstr>
      <vt:lpstr>Второй шаг</vt:lpstr>
      <vt:lpstr>Алгоритм ФГК</vt:lpstr>
      <vt:lpstr>Алгоритм ФГК: добавление нового символа</vt:lpstr>
      <vt:lpstr>Алгоритм ФГК: добавление нового символа</vt:lpstr>
      <vt:lpstr>Алгоритм ФГК: добавление нового символа</vt:lpstr>
      <vt:lpstr>Алгоритм ФГК: добавление нового символа</vt:lpstr>
      <vt:lpstr>Алгоритм ФГК: добавление нового символа</vt:lpstr>
      <vt:lpstr>Алгоритм ФГК: обновление символа</vt:lpstr>
      <vt:lpstr>Алгоритм ФГК: обновление символа</vt:lpstr>
      <vt:lpstr>Алгоритм ФГК: обновление символа</vt:lpstr>
      <vt:lpstr>Алгоритм ФГК: обновление символа</vt:lpstr>
      <vt:lpstr>Алгоритм ФГК: результат</vt:lpstr>
      <vt:lpstr>Недостаточные требования к нумерации</vt:lpstr>
      <vt:lpstr>Два оптимальных дерева</vt:lpstr>
      <vt:lpstr>Алгоритм Виттера</vt:lpstr>
      <vt:lpstr>Алгоритм Виттера</vt:lpstr>
      <vt:lpstr>Алгоритм ФГК</vt:lpstr>
      <vt:lpstr>Алгоритм Виттера</vt:lpstr>
      <vt:lpstr>Сравним текущие деревья</vt:lpstr>
      <vt:lpstr>Алгоритм Виттера</vt:lpstr>
      <vt:lpstr>Алгоритм Виттера: перемещение</vt:lpstr>
      <vt:lpstr>Структура: Floating tree</vt:lpstr>
      <vt:lpstr>Алгоритм Виттера: кодирование</vt:lpstr>
      <vt:lpstr>Алгоритм Виттера: кодирование</vt:lpstr>
      <vt:lpstr>Алгоритм Виттера: кодирование</vt:lpstr>
      <vt:lpstr>Алгоритм Виттера: кодирование</vt:lpstr>
      <vt:lpstr>Алгоритм Виттера: кодирование</vt:lpstr>
      <vt:lpstr>Алгоритм Виттера: кодирование</vt:lpstr>
      <vt:lpstr>Алгоритм Виттера: кодирование</vt:lpstr>
      <vt:lpstr>Алгоритм Виттера: кодирование</vt:lpstr>
      <vt:lpstr>Алгоритм Виттера: кодирование</vt:lpstr>
      <vt:lpstr>Алгоритм Виттера: кодирование</vt:lpstr>
      <vt:lpstr>Алгоритм Виттера: кодирование</vt:lpstr>
      <vt:lpstr>Алгоритм Виттера: кодирование</vt:lpstr>
      <vt:lpstr>Алгоритм Виттера: кодирование</vt:lpstr>
      <vt:lpstr>Алгоритм Виттера: кодирование</vt:lpstr>
      <vt:lpstr>Алгоритм Виттера: кодирование</vt:lpstr>
      <vt:lpstr>Алгоритм Виттера: кодирование</vt:lpstr>
      <vt:lpstr>Алгоритм Виттера: кодирование</vt:lpstr>
      <vt:lpstr>Алгоритм Виттера: кодирование</vt:lpstr>
      <vt:lpstr>Алгоритм Виттера: кодирование</vt:lpstr>
      <vt:lpstr>Алгоритм Виттера: кодирование</vt:lpstr>
      <vt:lpstr>Алгоритм Виттера: кодирование</vt:lpstr>
      <vt:lpstr>Алгоритм Виттера: кодирование</vt:lpstr>
      <vt:lpstr>Алгоритм Виттера: кодирование</vt:lpstr>
      <vt:lpstr>Алгоритм Виттера: кодирование</vt:lpstr>
      <vt:lpstr>Алгоритм Виттера: кодирование</vt:lpstr>
      <vt:lpstr>Алгоритм Виттера: кодирование</vt:lpstr>
      <vt:lpstr>Алгоритм Виттера: кодирование</vt:lpstr>
      <vt:lpstr>Алгоритм Виттера: кодирование</vt:lpstr>
      <vt:lpstr>Алгоритм Виттера: кодирование</vt:lpstr>
      <vt:lpstr>Алгоритм Виттера: кодирование</vt:lpstr>
      <vt:lpstr>Алгоритм Виттера: кодирование</vt:lpstr>
      <vt:lpstr>Алгоритм Виттера: кодирование</vt:lpstr>
      <vt:lpstr>Алгоритм Виттера: кодирование</vt:lpstr>
      <vt:lpstr>Алгоритм Виттера: кодирование</vt:lpstr>
      <vt:lpstr>Алгоритм Виттера: кодирование</vt:lpstr>
      <vt:lpstr>Алгоритм Виттера: кодирование</vt:lpstr>
      <vt:lpstr>Алгоритм Виттера: кодирование</vt:lpstr>
      <vt:lpstr>Алгоритм Виттера: кодирование</vt:lpstr>
      <vt:lpstr>Спасибо за внимание</vt:lpstr>
      <vt:lpstr>Алгоритм ФГК: кодирование</vt:lpstr>
      <vt:lpstr>Алгоритм ФГК: кодирование</vt:lpstr>
      <vt:lpstr>Алгоритм ФГК: кодирование</vt:lpstr>
      <vt:lpstr>Алгоритм ФГК: кодирование</vt:lpstr>
      <vt:lpstr>Алгоритм ФГК: кодирование</vt:lpstr>
      <vt:lpstr>Алгоритм ФГК: кодирование</vt:lpstr>
      <vt:lpstr>Алгоритм ФГК: кодирование</vt:lpstr>
      <vt:lpstr>Алгоритм ФГК: кодирование</vt:lpstr>
      <vt:lpstr>Алгоритм ФГК: кодирование</vt:lpstr>
      <vt:lpstr>Алгоритм ФГК: кодирование</vt:lpstr>
      <vt:lpstr>Алгоритм ФГК: кодирование</vt:lpstr>
      <vt:lpstr>Алгоритм ФГК: кодирование</vt:lpstr>
      <vt:lpstr>Алгоритм ФГК: кодирование</vt:lpstr>
      <vt:lpstr>Алгоритм ФГК: кодирование</vt:lpstr>
      <vt:lpstr>Алгоритм ФГК: кодирование</vt:lpstr>
      <vt:lpstr>Алгоритм ФГК: кодирование</vt:lpstr>
      <vt:lpstr>Алгоритм ФГК: кодирование</vt:lpstr>
      <vt:lpstr>Алгоритм ФГК: кодирование</vt:lpstr>
      <vt:lpstr>Алгоритм ФГК: кодирование</vt:lpstr>
      <vt:lpstr>Алгоритм ФГК: кодирование</vt:lpstr>
      <vt:lpstr>Алгоритм ФГК: кодирование</vt:lpstr>
      <vt:lpstr>Алгоритм ФГК: кодирование</vt:lpstr>
      <vt:lpstr>Алгоритм ФГК: кодирование</vt:lpstr>
      <vt:lpstr>Алгоритм ФГК: кодирование</vt:lpstr>
      <vt:lpstr>Алгоритм ФГК: кодирование</vt:lpstr>
      <vt:lpstr>Алгоритм ФГК: кодирование</vt:lpstr>
      <vt:lpstr>Алгоритм ФГК: кодирование</vt:lpstr>
      <vt:lpstr>Алгоритм ФГК: кодирование</vt:lpstr>
      <vt:lpstr>Алгоритм ФГК: кодирование</vt:lpstr>
      <vt:lpstr>Алгоритм ФГК: кодирование</vt:lpstr>
      <vt:lpstr>Алгоритм ФГК: кодирование</vt:lpstr>
      <vt:lpstr>Алгоритм ФГК: кодирование</vt:lpstr>
      <vt:lpstr>Алгоритм ФГК: кодирование</vt:lpstr>
      <vt:lpstr>Алгоритм ФГК: кодирование</vt:lpstr>
      <vt:lpstr>Алгоритм ФГК: кодирование</vt:lpstr>
      <vt:lpstr>Алгоритм ФГК: кодирование</vt:lpstr>
      <vt:lpstr>Алгоритм ФГК: кодирование</vt:lpstr>
      <vt:lpstr>Алгоритм ФГК: декодирование</vt:lpstr>
      <vt:lpstr>Алгоритм ФГК: декодирование</vt:lpstr>
      <vt:lpstr>Алгоритм ФГК: декодирование</vt:lpstr>
      <vt:lpstr>Алгоритм ФГК: декодирование</vt:lpstr>
      <vt:lpstr>Алгоритм ФГК: декодирование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Статистическое кодирование</dc:title>
  <dc:creator>User</dc:creator>
  <cp:lastModifiedBy>Version 6</cp:lastModifiedBy>
  <cp:revision>146</cp:revision>
  <dcterms:created xsi:type="dcterms:W3CDTF">2020-03-18T03:07:20Z</dcterms:created>
  <dcterms:modified xsi:type="dcterms:W3CDTF">2021-10-05T09:24:13Z</dcterms:modified>
</cp:coreProperties>
</file>