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403" r:id="rId3"/>
    <p:sldId id="404" r:id="rId4"/>
    <p:sldId id="405" r:id="rId5"/>
    <p:sldId id="406" r:id="rId6"/>
    <p:sldId id="416" r:id="rId7"/>
    <p:sldId id="417" r:id="rId8"/>
    <p:sldId id="275" r:id="rId9"/>
    <p:sldId id="276" r:id="rId10"/>
    <p:sldId id="277" r:id="rId11"/>
    <p:sldId id="407" r:id="rId12"/>
    <p:sldId id="408" r:id="rId13"/>
    <p:sldId id="415" r:id="rId14"/>
    <p:sldId id="409" r:id="rId15"/>
    <p:sldId id="410" r:id="rId16"/>
    <p:sldId id="282" r:id="rId17"/>
    <p:sldId id="411" r:id="rId18"/>
    <p:sldId id="412" r:id="rId19"/>
    <p:sldId id="257" r:id="rId20"/>
    <p:sldId id="413" r:id="rId21"/>
    <p:sldId id="414" r:id="rId22"/>
    <p:sldId id="383"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rsion 4" initials="GV" lastIdx="1" clrIdx="0">
    <p:extLst>
      <p:ext uri="{19B8F6BF-5375-455C-9EA6-DF929625EA0E}">
        <p15:presenceInfo xmlns:p15="http://schemas.microsoft.com/office/powerpoint/2012/main" userId="Version 4"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68" autoAdjust="0"/>
    <p:restoredTop sz="90015"/>
  </p:normalViewPr>
  <p:slideViewPr>
    <p:cSldViewPr snapToGrid="0">
      <p:cViewPr varScale="1">
        <p:scale>
          <a:sx n="97" d="100"/>
          <a:sy n="97" d="100"/>
        </p:scale>
        <p:origin x="8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0DF71-2A43-4855-9507-8492E7AB3F55}" type="datetimeFigureOut">
              <a:rPr lang="ru-RU" smtClean="0"/>
              <a:t>10.10.2021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DDB265-6B27-44CF-979A-91DBB9D39AA8}" type="slidenum">
              <a:rPr lang="ru-RU" smtClean="0"/>
              <a:t>‹#›</a:t>
            </a:fld>
            <a:endParaRPr lang="ru-RU"/>
          </a:p>
        </p:txBody>
      </p:sp>
    </p:spTree>
    <p:extLst>
      <p:ext uri="{BB962C8B-B14F-4D97-AF65-F5344CB8AC3E}">
        <p14:creationId xmlns:p14="http://schemas.microsoft.com/office/powerpoint/2010/main" val="432834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ru-RU" baseline="0" dirty="0"/>
              <a:t>[1] </a:t>
            </a:r>
            <a:r>
              <a:rPr lang="ru-RU" altLang="ru-RU" baseline="0" dirty="0" err="1"/>
              <a:t>Габидулин</a:t>
            </a:r>
            <a:r>
              <a:rPr lang="ru-RU" altLang="ru-RU" baseline="0" dirty="0"/>
              <a:t> Э.М. Лекции по теории информации: Учебное пособие </a:t>
            </a:r>
            <a:r>
              <a:rPr lang="ru-RU" altLang="ru-RU" i="1" baseline="0" dirty="0"/>
              <a:t>(проще всего найти в библиотеке МФТИ)</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ru-RU" i="0" baseline="0" dirty="0"/>
              <a:t>[2] </a:t>
            </a:r>
            <a:r>
              <a:rPr lang="ru-RU" altLang="ru-RU" i="0" baseline="0" dirty="0" err="1"/>
              <a:t>Сэломон</a:t>
            </a:r>
            <a:endParaRPr lang="ru-RU" altLang="ru-RU" i="0" baseline="0" dirty="0"/>
          </a:p>
        </p:txBody>
      </p:sp>
      <p:sp>
        <p:nvSpPr>
          <p:cNvPr id="4" name="Номер слайда 3"/>
          <p:cNvSpPr>
            <a:spLocks noGrp="1"/>
          </p:cNvSpPr>
          <p:nvPr>
            <p:ph type="sldNum" sz="quarter" idx="10"/>
          </p:nvPr>
        </p:nvSpPr>
        <p:spPr/>
        <p:txBody>
          <a:bodyPr/>
          <a:lstStyle/>
          <a:p>
            <a:fld id="{58A8ECD3-2CF3-4219-BFB2-4920794D235E}" type="slidenum">
              <a:rPr lang="ru-RU" smtClean="0"/>
              <a:t>1</a:t>
            </a:fld>
            <a:endParaRPr lang="ru-RU"/>
          </a:p>
        </p:txBody>
      </p:sp>
    </p:spTree>
    <p:extLst>
      <p:ext uri="{BB962C8B-B14F-4D97-AF65-F5344CB8AC3E}">
        <p14:creationId xmlns:p14="http://schemas.microsoft.com/office/powerpoint/2010/main" val="721681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Тут у </a:t>
            </a:r>
            <a:r>
              <a:rPr lang="ru-RU" dirty="0" err="1"/>
              <a:t>Виттера</a:t>
            </a:r>
            <a:r>
              <a:rPr lang="ru-RU" dirty="0"/>
              <a:t> оценка </a:t>
            </a:r>
            <a:r>
              <a:rPr lang="ru-RU" dirty="0" err="1"/>
              <a:t>неправоподобная</a:t>
            </a:r>
            <a:r>
              <a:rPr lang="ru-RU" dirty="0"/>
              <a:t>, но точную получить очень сложно</a:t>
            </a:r>
          </a:p>
          <a:p>
            <a:r>
              <a:rPr lang="ru-RU" dirty="0"/>
              <a:t>Цена накладных расходов здесь совсем другая</a:t>
            </a:r>
            <a:endParaRPr lang="en-US" dirty="0"/>
          </a:p>
          <a:p>
            <a:r>
              <a:rPr lang="ru-RU" dirty="0"/>
              <a:t>Деревья на самом деле весят </a:t>
            </a:r>
            <a:r>
              <a:rPr lang="en-US" dirty="0"/>
              <a:t>0,006 </a:t>
            </a:r>
            <a:r>
              <a:rPr lang="ru-RU" dirty="0"/>
              <a:t>бит</a:t>
            </a:r>
            <a:r>
              <a:rPr lang="en-US" dirty="0"/>
              <a:t>/</a:t>
            </a:r>
            <a:r>
              <a:rPr lang="ru-RU" dirty="0"/>
              <a:t>символ</a:t>
            </a:r>
          </a:p>
        </p:txBody>
      </p:sp>
      <p:sp>
        <p:nvSpPr>
          <p:cNvPr id="4" name="Номер слайда 3"/>
          <p:cNvSpPr>
            <a:spLocks noGrp="1"/>
          </p:cNvSpPr>
          <p:nvPr>
            <p:ph type="sldNum" sz="quarter" idx="5"/>
          </p:nvPr>
        </p:nvSpPr>
        <p:spPr/>
        <p:txBody>
          <a:bodyPr/>
          <a:lstStyle/>
          <a:p>
            <a:fld id="{4FDDB265-6B27-44CF-979A-91DBB9D39AA8}" type="slidenum">
              <a:rPr lang="ru-RU" smtClean="0"/>
              <a:t>12</a:t>
            </a:fld>
            <a:endParaRPr lang="ru-RU"/>
          </a:p>
        </p:txBody>
      </p:sp>
    </p:spTree>
    <p:extLst>
      <p:ext uri="{BB962C8B-B14F-4D97-AF65-F5344CB8AC3E}">
        <p14:creationId xmlns:p14="http://schemas.microsoft.com/office/powerpoint/2010/main" val="2329105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FDDB265-6B27-44CF-979A-91DBB9D39AA8}" type="slidenum">
              <a:rPr lang="ru-RU" smtClean="0"/>
              <a:t>17</a:t>
            </a:fld>
            <a:endParaRPr lang="ru-RU"/>
          </a:p>
        </p:txBody>
      </p:sp>
    </p:spTree>
    <p:extLst>
      <p:ext uri="{BB962C8B-B14F-4D97-AF65-F5344CB8AC3E}">
        <p14:creationId xmlns:p14="http://schemas.microsoft.com/office/powerpoint/2010/main" val="1803706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Сейчас нас будет интересовать вот этот, менее традиционный случай</a:t>
            </a:r>
          </a:p>
        </p:txBody>
      </p:sp>
      <p:sp>
        <p:nvSpPr>
          <p:cNvPr id="4" name="Номер слайда 3"/>
          <p:cNvSpPr>
            <a:spLocks noGrp="1"/>
          </p:cNvSpPr>
          <p:nvPr>
            <p:ph type="sldNum" sz="quarter" idx="5"/>
          </p:nvPr>
        </p:nvSpPr>
        <p:spPr/>
        <p:txBody>
          <a:bodyPr/>
          <a:lstStyle/>
          <a:p>
            <a:fld id="{4FDDB265-6B27-44CF-979A-91DBB9D39AA8}" type="slidenum">
              <a:rPr lang="ru-RU" smtClean="0"/>
              <a:t>18</a:t>
            </a:fld>
            <a:endParaRPr lang="ru-RU"/>
          </a:p>
        </p:txBody>
      </p:sp>
    </p:spTree>
    <p:extLst>
      <p:ext uri="{BB962C8B-B14F-4D97-AF65-F5344CB8AC3E}">
        <p14:creationId xmlns:p14="http://schemas.microsoft.com/office/powerpoint/2010/main" val="1326644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80-е (первая версия) – 2001 (крайняя версия),</a:t>
            </a:r>
            <a:r>
              <a:rPr lang="ru-RU" baseline="0" dirty="0"/>
              <a:t> </a:t>
            </a:r>
            <a:r>
              <a:rPr lang="en-US" baseline="0" dirty="0"/>
              <a:t>Windows</a:t>
            </a:r>
            <a:endParaRPr lang="ru-RU" baseline="0" dirty="0"/>
          </a:p>
          <a:p>
            <a:r>
              <a:rPr lang="ru-RU" baseline="0" dirty="0"/>
              <a:t>Есть стандартная версия заголовка </a:t>
            </a:r>
            <a:r>
              <a:rPr lang="en-US" baseline="0" dirty="0"/>
              <a:t>CORE, </a:t>
            </a:r>
            <a:r>
              <a:rPr lang="ru-RU" baseline="0" dirty="0"/>
              <a:t>есть расширения, поддерживаемые не всем ПО или поддерживаемые не в полном объёме</a:t>
            </a:r>
          </a:p>
          <a:p>
            <a:r>
              <a:rPr lang="ru-RU" baseline="0" dirty="0"/>
              <a:t>Жирное – доступное в </a:t>
            </a:r>
            <a:r>
              <a:rPr lang="ru-RU" baseline="0" dirty="0" err="1"/>
              <a:t>кор</a:t>
            </a:r>
            <a:r>
              <a:rPr lang="ru-RU" baseline="0" dirty="0"/>
              <a:t>-версии</a:t>
            </a:r>
            <a:endParaRPr lang="en-US" baseline="0" dirty="0"/>
          </a:p>
        </p:txBody>
      </p:sp>
      <p:sp>
        <p:nvSpPr>
          <p:cNvPr id="4" name="Номер слайда 3"/>
          <p:cNvSpPr>
            <a:spLocks noGrp="1"/>
          </p:cNvSpPr>
          <p:nvPr>
            <p:ph type="sldNum" sz="quarter" idx="10"/>
          </p:nvPr>
        </p:nvSpPr>
        <p:spPr/>
        <p:txBody>
          <a:bodyPr/>
          <a:lstStyle/>
          <a:p>
            <a:fld id="{C354C36A-3861-4CCE-A6AD-3CD4843C58EB}" type="slidenum">
              <a:rPr lang="ru-RU" smtClean="0"/>
              <a:t>19</a:t>
            </a:fld>
            <a:endParaRPr lang="ru-RU"/>
          </a:p>
        </p:txBody>
      </p:sp>
    </p:spTree>
    <p:extLst>
      <p:ext uri="{BB962C8B-B14F-4D97-AF65-F5344CB8AC3E}">
        <p14:creationId xmlns:p14="http://schemas.microsoft.com/office/powerpoint/2010/main" val="4114437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Во времена создания </a:t>
            </a:r>
            <a:r>
              <a:rPr lang="en-US" dirty="0"/>
              <a:t>BMP </a:t>
            </a:r>
            <a:r>
              <a:rPr lang="ru-RU" dirty="0"/>
              <a:t>накладно по ресурсам было работать с отдельными битами, а арифметическое кодирование было в принципе невозможно. Данные старались максимально выравнивать по байтам, поэтому и ограничение на </a:t>
            </a:r>
            <a:r>
              <a:rPr lang="ru-RU" dirty="0" err="1"/>
              <a:t>битность</a:t>
            </a:r>
            <a:r>
              <a:rPr lang="ru-RU" dirty="0"/>
              <a:t> – либо одно значение – байт, либо пара значений впихивается в байт.</a:t>
            </a:r>
            <a:endParaRPr lang="en-US" dirty="0"/>
          </a:p>
          <a:p>
            <a:r>
              <a:rPr lang="en-US" dirty="0"/>
              <a:t>xx</a:t>
            </a:r>
            <a:r>
              <a:rPr lang="en-US" baseline="-25000" dirty="0"/>
              <a:t>16  </a:t>
            </a:r>
            <a:r>
              <a:rPr lang="en-US" baseline="0" dirty="0"/>
              <a:t>–</a:t>
            </a:r>
            <a:r>
              <a:rPr lang="ru-RU" baseline="0" dirty="0"/>
              <a:t> байт, записанный двумя шестнадцатеричными цифрами</a:t>
            </a:r>
            <a:endParaRPr lang="ru-RU" dirty="0"/>
          </a:p>
        </p:txBody>
      </p:sp>
      <p:sp>
        <p:nvSpPr>
          <p:cNvPr id="4" name="Номер слайда 3"/>
          <p:cNvSpPr>
            <a:spLocks noGrp="1"/>
          </p:cNvSpPr>
          <p:nvPr>
            <p:ph type="sldNum" sz="quarter" idx="5"/>
          </p:nvPr>
        </p:nvSpPr>
        <p:spPr/>
        <p:txBody>
          <a:bodyPr/>
          <a:lstStyle/>
          <a:p>
            <a:fld id="{4FDDB265-6B27-44CF-979A-91DBB9D39AA8}" type="slidenum">
              <a:rPr lang="ru-RU" smtClean="0"/>
              <a:t>20</a:t>
            </a:fld>
            <a:endParaRPr lang="ru-RU"/>
          </a:p>
        </p:txBody>
      </p:sp>
    </p:spTree>
    <p:extLst>
      <p:ext uri="{BB962C8B-B14F-4D97-AF65-F5344CB8AC3E}">
        <p14:creationId xmlns:p14="http://schemas.microsoft.com/office/powerpoint/2010/main" val="671756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Примерно похоже всё для 4 байт/пиксель, есть пара нюансов:</a:t>
            </a:r>
          </a:p>
          <a:p>
            <a:r>
              <a:rPr lang="ru-RU" dirty="0"/>
              <a:t>Повторения объединены в байт с чередованием: </a:t>
            </a:r>
            <a:r>
              <a:rPr lang="en-US" dirty="0">
                <a:latin typeface="PT Mono" panose="02060509020205020204" pitchFamily="49" charset="0"/>
              </a:rPr>
              <a:t>a2a2a </a:t>
            </a:r>
            <a:r>
              <a:rPr lang="en-US" dirty="0"/>
              <a:t>→</a:t>
            </a:r>
            <a:r>
              <a:rPr lang="en-US" dirty="0">
                <a:latin typeface="PT Mono" panose="02060509020205020204" pitchFamily="49" charset="0"/>
              </a:rPr>
              <a:t> 05a2</a:t>
            </a:r>
            <a:endParaRPr lang="ru-RU" dirty="0">
              <a:latin typeface="PT Mono" panose="02060509020205020204" pitchFamily="49" charset="0"/>
            </a:endParaRPr>
          </a:p>
          <a:p>
            <a:r>
              <a:rPr lang="ru-RU" dirty="0">
                <a:latin typeface="PT Mono" panose="02060509020205020204" pitchFamily="49" charset="0"/>
              </a:rPr>
              <a:t>В случае сырого отображения (</a:t>
            </a:r>
            <a:r>
              <a:rPr lang="en-US" dirty="0">
                <a:latin typeface="PT Mono" panose="02060509020205020204" pitchFamily="49" charset="0"/>
              </a:rPr>
              <a:t>0,C</a:t>
            </a:r>
            <a:r>
              <a:rPr lang="ru-RU" dirty="0">
                <a:latin typeface="PT Mono" panose="02060509020205020204" pitchFamily="49" charset="0"/>
              </a:rPr>
              <a:t>) заполняется целое количество двухбайтовых слов</a:t>
            </a:r>
            <a:endParaRPr lang="en-US" dirty="0">
              <a:latin typeface="PT Mono" panose="02060509020205020204" pitchFamily="49" charset="0"/>
            </a:endParaRPr>
          </a:p>
        </p:txBody>
      </p:sp>
      <p:sp>
        <p:nvSpPr>
          <p:cNvPr id="4" name="Номер слайда 3"/>
          <p:cNvSpPr>
            <a:spLocks noGrp="1"/>
          </p:cNvSpPr>
          <p:nvPr>
            <p:ph type="sldNum" sz="quarter" idx="5"/>
          </p:nvPr>
        </p:nvSpPr>
        <p:spPr/>
        <p:txBody>
          <a:bodyPr/>
          <a:lstStyle/>
          <a:p>
            <a:fld id="{4FDDB265-6B27-44CF-979A-91DBB9D39AA8}" type="slidenum">
              <a:rPr lang="ru-RU" smtClean="0"/>
              <a:t>21</a:t>
            </a:fld>
            <a:endParaRPr lang="ru-RU"/>
          </a:p>
        </p:txBody>
      </p:sp>
    </p:spTree>
    <p:extLst>
      <p:ext uri="{BB962C8B-B14F-4D97-AF65-F5344CB8AC3E}">
        <p14:creationId xmlns:p14="http://schemas.microsoft.com/office/powerpoint/2010/main" val="2833312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08526D85-8F04-4F3F-8FE3-2A59F0DC45D6}" type="slidenum">
              <a:rPr lang="ru-RU" smtClean="0"/>
              <a:t>22</a:t>
            </a:fld>
            <a:endParaRPr lang="ru-RU"/>
          </a:p>
        </p:txBody>
      </p:sp>
    </p:spTree>
    <p:extLst>
      <p:ext uri="{BB962C8B-B14F-4D97-AF65-F5344CB8AC3E}">
        <p14:creationId xmlns:p14="http://schemas.microsoft.com/office/powerpoint/2010/main" val="106019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Будем</a:t>
            </a:r>
            <a:r>
              <a:rPr lang="ru-RU" baseline="0" dirty="0"/>
              <a:t> строить код для передачи следующего символа по условной (апостериорной) вероятности вместо априорной.</a:t>
            </a:r>
            <a:endParaRPr lang="en-US" baseline="0" dirty="0"/>
          </a:p>
          <a:p>
            <a:r>
              <a:rPr lang="ru-RU" baseline="0" dirty="0"/>
              <a:t>Так можно получить среднюю длину кода ниже энтропии</a:t>
            </a:r>
          </a:p>
          <a:p>
            <a:endParaRPr lang="ru-RU" baseline="0" dirty="0"/>
          </a:p>
          <a:p>
            <a:r>
              <a:rPr lang="ru-RU" dirty="0"/>
              <a:t>Средняя</a:t>
            </a:r>
            <a:r>
              <a:rPr lang="ru-RU" baseline="0" dirty="0"/>
              <a:t> длина кодового слова не может быть меньше единицы, однако здесь, как и в случае блочного кодирования, выигрыш в том, что при наличии статистической зависимости условная энтропия гораздо меньше априорной.</a:t>
            </a:r>
            <a:endParaRPr lang="en-US" baseline="0" dirty="0"/>
          </a:p>
          <a:p>
            <a:endParaRPr lang="en-US" baseline="0" dirty="0"/>
          </a:p>
          <a:p>
            <a:r>
              <a:rPr lang="ru-RU" baseline="0" dirty="0"/>
              <a:t>Нижнее равенство валидно для стационарных источников</a:t>
            </a:r>
          </a:p>
          <a:p>
            <a:r>
              <a:rPr lang="ru-RU" baseline="0" dirty="0"/>
              <a:t>Однако верхняя граница для блочного была другой: вместо 1 стояло 1</a:t>
            </a:r>
            <a:r>
              <a:rPr lang="en-US" baseline="0" dirty="0"/>
              <a:t>/L</a:t>
            </a:r>
            <a:endParaRPr lang="ru-RU" dirty="0"/>
          </a:p>
        </p:txBody>
      </p:sp>
    </p:spTree>
    <p:extLst>
      <p:ext uri="{BB962C8B-B14F-4D97-AF65-F5344CB8AC3E}">
        <p14:creationId xmlns:p14="http://schemas.microsoft.com/office/powerpoint/2010/main" val="2468718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Для очередного символа выделяется контекст – </a:t>
            </a:r>
            <a:r>
              <a:rPr lang="en-US" dirty="0"/>
              <a:t>l </a:t>
            </a:r>
            <a:r>
              <a:rPr lang="ru-RU" dirty="0"/>
              <a:t>последних символов</a:t>
            </a:r>
          </a:p>
          <a:p>
            <a:r>
              <a:rPr lang="ru-RU" dirty="0"/>
              <a:t>Этот контекст сопоставляется отдельному дереву</a:t>
            </a:r>
          </a:p>
        </p:txBody>
      </p:sp>
      <p:sp>
        <p:nvSpPr>
          <p:cNvPr id="4" name="Номер слайда 3"/>
          <p:cNvSpPr>
            <a:spLocks noGrp="1"/>
          </p:cNvSpPr>
          <p:nvPr>
            <p:ph type="sldNum" sz="quarter" idx="5"/>
          </p:nvPr>
        </p:nvSpPr>
        <p:spPr/>
        <p:txBody>
          <a:bodyPr/>
          <a:lstStyle/>
          <a:p>
            <a:fld id="{4FDDB265-6B27-44CF-979A-91DBB9D39AA8}" type="slidenum">
              <a:rPr lang="ru-RU" smtClean="0"/>
              <a:t>3</a:t>
            </a:fld>
            <a:endParaRPr lang="ru-RU"/>
          </a:p>
        </p:txBody>
      </p:sp>
    </p:spTree>
    <p:extLst>
      <p:ext uri="{BB962C8B-B14F-4D97-AF65-F5344CB8AC3E}">
        <p14:creationId xmlns:p14="http://schemas.microsoft.com/office/powerpoint/2010/main" val="4253149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Заметки 2"/>
              <p:cNvSpPr>
                <a:spLocks noGrp="1"/>
              </p:cNvSpPr>
              <p:nvPr>
                <p:ph type="body" idx="1"/>
              </p:nvPr>
            </p:nvSpPr>
            <p:spPr/>
            <p:txBody>
              <a:bodyPr/>
              <a:lstStyle/>
              <a:p>
                <a:r>
                  <a:rPr lang="ru-RU" dirty="0"/>
                  <a:t>Дерево описывается приблизительно 2 битами на лист (символ входного алфавита), и таких деревьев 44, приводим к одному символу сообщения.</a:t>
                </a:r>
              </a:p>
              <a:p>
                <a:r>
                  <a:rPr lang="ru-RU" dirty="0"/>
                  <a:t>Динамический Хаффман не длиннее статического плюс 1 бита на символ входного сообщения. </a:t>
                </a:r>
                <a:r>
                  <a:rPr lang="en-US" dirty="0"/>
                  <a:t>4,13 –</a:t>
                </a:r>
                <a:r>
                  <a:rPr lang="ru-RU" dirty="0"/>
                  <a:t> это не оценка снизу</a:t>
                </a:r>
                <a:endParaRPr lang="en-US" dirty="0"/>
              </a:p>
              <a:p>
                <a:r>
                  <a:rPr lang="ru-RU" dirty="0"/>
                  <a:t>Для любого из кодов пришлось бы передать ещё коды символов</a:t>
                </a:r>
              </a:p>
              <a:p>
                <a:r>
                  <a:rPr lang="ru-RU" dirty="0"/>
                  <a:t>Видно, что даже один символ в контексте – это много, особенно страдает метод с полной передачей деревьев из-за накладных расходов</a:t>
                </a:r>
              </a:p>
              <a:p>
                <a:r>
                  <a:rPr lang="ru-RU" dirty="0"/>
                  <a:t>А вот динамический Хаффман даёт оценку, не зависающую от количества деревьев</a:t>
                </a:r>
                <a:endParaRPr lang="en-US" dirty="0"/>
              </a:p>
              <a:p>
                <a:endParaRPr lang="en-US" dirty="0"/>
              </a:p>
              <a:p>
                <a:r>
                  <a:rPr lang="ru-RU" dirty="0"/>
                  <a:t>На самом деле</a:t>
                </a:r>
                <a:r>
                  <a:rPr lang="en-US" dirty="0"/>
                  <a:t> </a:t>
                </a:r>
                <a:r>
                  <a:rPr lang="ru-RU" dirty="0"/>
                  <a:t>не</a:t>
                </a:r>
                <a:r>
                  <a:rPr lang="ru-RU" baseline="0" dirty="0"/>
                  <a:t> все деревья заполнены и точная оценка для фактического набора данных будет</a:t>
                </a:r>
                <a:r>
                  <a:rPr lang="ru-RU" dirty="0"/>
                  <a:t> </a:t>
                </a:r>
                <a14:m>
                  <m:oMath xmlns:m="http://schemas.openxmlformats.org/officeDocument/2006/math">
                    <m:f>
                      <m:fPr>
                        <m:type m:val="lin"/>
                        <m:ctrlPr>
                          <a:rPr lang="en-US" i="1">
                            <a:latin typeface="Cambria Math" panose="02040503050406030204" pitchFamily="18" charset="0"/>
                          </a:rPr>
                        </m:ctrlPr>
                      </m:fPr>
                      <m:num>
                        <m:r>
                          <a:rPr lang="ru-RU" i="1" dirty="0">
                            <a:latin typeface="Cambria Math" panose="02040503050406030204" pitchFamily="18" charset="0"/>
                          </a:rPr>
                          <m:t>590</m:t>
                        </m:r>
                      </m:num>
                      <m:den>
                        <m:r>
                          <a:rPr lang="ru-RU" i="1">
                            <a:latin typeface="Cambria Math" panose="02040503050406030204" pitchFamily="18" charset="0"/>
                          </a:rPr>
                          <m:t>1489=</m:t>
                        </m:r>
                        <m:r>
                          <a:rPr lang="en-US" i="1">
                            <a:latin typeface="Cambria Math" panose="02040503050406030204" pitchFamily="18" charset="0"/>
                          </a:rPr>
                          <m:t>0</m:t>
                        </m:r>
                        <m:r>
                          <a:rPr lang="ru-RU" i="1">
                            <a:latin typeface="Cambria Math" panose="02040503050406030204" pitchFamily="18" charset="0"/>
                          </a:rPr>
                          <m:t>,4</m:t>
                        </m:r>
                      </m:den>
                    </m:f>
                  </m:oMath>
                </a14:m>
                <a:r>
                  <a:rPr lang="en-US" dirty="0"/>
                  <a:t> </a:t>
                </a:r>
                <a:r>
                  <a:rPr lang="ru-RU" dirty="0"/>
                  <a:t>бита/символ. Однако тогда нужно для каждого дерева отдельно закодировать</a:t>
                </a:r>
                <a:r>
                  <a:rPr lang="ru-RU" baseline="0" dirty="0"/>
                  <a:t> обозначенные символы, что потребует 1</a:t>
                </a:r>
                <a:r>
                  <a:rPr lang="en-US" baseline="0" dirty="0"/>
                  <a:t>,7 </a:t>
                </a:r>
                <a:r>
                  <a:rPr lang="ru-RU" baseline="0" dirty="0"/>
                  <a:t>бита/символ. Итого 5,23 бита вместо 5,97.</a:t>
                </a:r>
              </a:p>
              <a:p>
                <a:r>
                  <a:rPr lang="ru-RU" baseline="0" dirty="0"/>
                  <a:t>Для динамического алгоритма проблема будет в том, что статистика будет набираться медленно, поскольку новые данные распределяются по большом числу контекстов. Чем больше текст, тем меньше вес накладных расходов. В пределе может быть сильно меньше одного бита на символ.</a:t>
                </a:r>
                <a:endParaRPr lang="ru-RU" dirty="0"/>
              </a:p>
            </p:txBody>
          </p:sp>
        </mc:Choice>
        <mc:Fallback>
          <p:sp>
            <p:nvSpPr>
              <p:cNvPr id="3" name="Заметки 2"/>
              <p:cNvSpPr>
                <a:spLocks noGrp="1"/>
              </p:cNvSpPr>
              <p:nvPr>
                <p:ph type="body" idx="1"/>
              </p:nvPr>
            </p:nvSpPr>
            <p:spPr/>
            <p:txBody>
              <a:bodyPr/>
              <a:lstStyle/>
              <a:p>
                <a:r>
                  <a:rPr lang="ru-RU" dirty="0"/>
                  <a:t>Дерево описывается приблизительно 2 битами на лист (символ входного алфавита), и таких деревьев 44, приводим к одному символу сообщения.</a:t>
                </a:r>
              </a:p>
              <a:p>
                <a:r>
                  <a:rPr lang="ru-RU" dirty="0"/>
                  <a:t>Динамический Хаффман не длиннее статического плюс 1 бита на символ входного сообщения. </a:t>
                </a:r>
                <a:r>
                  <a:rPr lang="en-US" dirty="0"/>
                  <a:t>4,13 –</a:t>
                </a:r>
                <a:r>
                  <a:rPr lang="ru-RU" dirty="0"/>
                  <a:t> это не оценка снизу</a:t>
                </a:r>
                <a:endParaRPr lang="en-US" dirty="0"/>
              </a:p>
              <a:p>
                <a:r>
                  <a:rPr lang="ru-RU" dirty="0"/>
                  <a:t>Для любого из кодов пришлось бы передать ещё коды символов</a:t>
                </a:r>
              </a:p>
              <a:p>
                <a:r>
                  <a:rPr lang="ru-RU" dirty="0"/>
                  <a:t>Видно, что даже один символ в контексте – это много, особенно страдает метод с полной передачей деревьев из-за накладных расходов</a:t>
                </a:r>
              </a:p>
              <a:p>
                <a:r>
                  <a:rPr lang="ru-RU" dirty="0"/>
                  <a:t>А вот динамический Хаффман даёт оценку, не зависающую от количества деревьев</a:t>
                </a:r>
                <a:endParaRPr lang="en-US" dirty="0"/>
              </a:p>
              <a:p>
                <a:endParaRPr lang="en-US" dirty="0"/>
              </a:p>
              <a:p>
                <a:r>
                  <a:rPr lang="ru-RU" dirty="0"/>
                  <a:t>На самом деле</a:t>
                </a:r>
                <a:r>
                  <a:rPr lang="en-US" dirty="0"/>
                  <a:t> </a:t>
                </a:r>
                <a:r>
                  <a:rPr lang="ru-RU" dirty="0"/>
                  <a:t>не</a:t>
                </a:r>
                <a:r>
                  <a:rPr lang="ru-RU" baseline="0" dirty="0"/>
                  <a:t> все деревья заполнены и точная оценка для фактического набора данных будет</a:t>
                </a:r>
                <a:r>
                  <a:rPr lang="ru-RU" dirty="0"/>
                  <a:t> </a:t>
                </a:r>
                <a:r>
                  <a:rPr lang="ru-RU" i="0" dirty="0">
                    <a:latin typeface="Cambria Math" panose="02040503050406030204" pitchFamily="18" charset="0"/>
                  </a:rPr>
                  <a:t>590</a:t>
                </a:r>
                <a:r>
                  <a:rPr lang="en-US" i="0">
                    <a:latin typeface="Cambria Math" panose="02040503050406030204" pitchFamily="18" charset="0"/>
                  </a:rPr>
                  <a:t>∕〖</a:t>
                </a:r>
                <a:r>
                  <a:rPr lang="ru-RU" i="0">
                    <a:latin typeface="Cambria Math" panose="02040503050406030204" pitchFamily="18" charset="0"/>
                  </a:rPr>
                  <a:t>1489=</a:t>
                </a:r>
                <a:r>
                  <a:rPr lang="en-US" i="0">
                    <a:latin typeface="Cambria Math" panose="02040503050406030204" pitchFamily="18" charset="0"/>
                  </a:rPr>
                  <a:t>0</a:t>
                </a:r>
                <a:r>
                  <a:rPr lang="ru-RU" i="0">
                    <a:latin typeface="Cambria Math" panose="02040503050406030204" pitchFamily="18" charset="0"/>
                  </a:rPr>
                  <a:t>,4</a:t>
                </a:r>
                <a:r>
                  <a:rPr lang="en-US" i="0">
                    <a:latin typeface="Cambria Math" panose="02040503050406030204" pitchFamily="18" charset="0"/>
                  </a:rPr>
                  <a:t>〗</a:t>
                </a:r>
                <a:r>
                  <a:rPr lang="en-US" dirty="0"/>
                  <a:t> </a:t>
                </a:r>
                <a:r>
                  <a:rPr lang="ru-RU" dirty="0"/>
                  <a:t>бита/символ. Однако тогда нужно для каждого дерева отдельно закодировать</a:t>
                </a:r>
                <a:r>
                  <a:rPr lang="ru-RU" baseline="0" dirty="0"/>
                  <a:t> обозначенные символы, что потребует 1</a:t>
                </a:r>
                <a:r>
                  <a:rPr lang="en-US" baseline="0" dirty="0"/>
                  <a:t>,7 </a:t>
                </a:r>
                <a:r>
                  <a:rPr lang="ru-RU" baseline="0" dirty="0"/>
                  <a:t>бита/символ. Итого 5,23 бита вместо 5,97.</a:t>
                </a:r>
              </a:p>
              <a:p>
                <a:r>
                  <a:rPr lang="ru-RU" baseline="0" dirty="0"/>
                  <a:t>Для динамического алгоритма проблема будет в том, что статистика будет набираться медленно, поскольку новые данные распределяются по большом числу контекстов. Чем больше текст, тем меньше вес накладных расходов. В пределе может быть сильно меньше одного бита на символ.</a:t>
                </a:r>
                <a:endParaRPr lang="ru-RU" dirty="0"/>
              </a:p>
            </p:txBody>
          </p:sp>
        </mc:Fallback>
      </mc:AlternateContent>
      <p:sp>
        <p:nvSpPr>
          <p:cNvPr id="4" name="Номер слайда 3"/>
          <p:cNvSpPr>
            <a:spLocks noGrp="1"/>
          </p:cNvSpPr>
          <p:nvPr>
            <p:ph type="sldNum" sz="quarter" idx="5"/>
          </p:nvPr>
        </p:nvSpPr>
        <p:spPr/>
        <p:txBody>
          <a:bodyPr/>
          <a:lstStyle/>
          <a:p>
            <a:fld id="{4FDDB265-6B27-44CF-979A-91DBB9D39AA8}" type="slidenum">
              <a:rPr lang="ru-RU" smtClean="0"/>
              <a:t>4</a:t>
            </a:fld>
            <a:endParaRPr lang="ru-RU"/>
          </a:p>
        </p:txBody>
      </p:sp>
    </p:spTree>
    <p:extLst>
      <p:ext uri="{BB962C8B-B14F-4D97-AF65-F5344CB8AC3E}">
        <p14:creationId xmlns:p14="http://schemas.microsoft.com/office/powerpoint/2010/main" val="2540871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Тут у </a:t>
            </a:r>
            <a:r>
              <a:rPr lang="ru-RU" dirty="0" err="1"/>
              <a:t>Виттера</a:t>
            </a:r>
            <a:r>
              <a:rPr lang="ru-RU" dirty="0"/>
              <a:t> оценка </a:t>
            </a:r>
            <a:r>
              <a:rPr lang="ru-RU" dirty="0" err="1"/>
              <a:t>неправоподобная</a:t>
            </a:r>
            <a:r>
              <a:rPr lang="ru-RU" dirty="0"/>
              <a:t>, но точную получить очень сложно</a:t>
            </a:r>
          </a:p>
          <a:p>
            <a:r>
              <a:rPr lang="ru-RU" dirty="0"/>
              <a:t>Цена накладных расходов здесь совсем другая</a:t>
            </a:r>
            <a:endParaRPr lang="en-US" dirty="0"/>
          </a:p>
          <a:p>
            <a:r>
              <a:rPr lang="ru-RU" dirty="0"/>
              <a:t>Деревья на самом деле весят </a:t>
            </a:r>
            <a:r>
              <a:rPr lang="en-US" dirty="0"/>
              <a:t>0,006 </a:t>
            </a:r>
            <a:r>
              <a:rPr lang="ru-RU" dirty="0"/>
              <a:t>бит</a:t>
            </a:r>
            <a:r>
              <a:rPr lang="en-US" dirty="0"/>
              <a:t>/</a:t>
            </a:r>
            <a:r>
              <a:rPr lang="ru-RU" dirty="0"/>
              <a:t>символ</a:t>
            </a:r>
          </a:p>
        </p:txBody>
      </p:sp>
      <p:sp>
        <p:nvSpPr>
          <p:cNvPr id="4" name="Номер слайда 3"/>
          <p:cNvSpPr>
            <a:spLocks noGrp="1"/>
          </p:cNvSpPr>
          <p:nvPr>
            <p:ph type="sldNum" sz="quarter" idx="5"/>
          </p:nvPr>
        </p:nvSpPr>
        <p:spPr/>
        <p:txBody>
          <a:bodyPr/>
          <a:lstStyle/>
          <a:p>
            <a:fld id="{4FDDB265-6B27-44CF-979A-91DBB9D39AA8}" type="slidenum">
              <a:rPr lang="ru-RU" smtClean="0"/>
              <a:t>5</a:t>
            </a:fld>
            <a:endParaRPr lang="ru-RU"/>
          </a:p>
        </p:txBody>
      </p:sp>
    </p:spTree>
    <p:extLst>
      <p:ext uri="{BB962C8B-B14F-4D97-AF65-F5344CB8AC3E}">
        <p14:creationId xmlns:p14="http://schemas.microsoft.com/office/powerpoint/2010/main" val="2186207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следующем семестре обсудим, что за элемент. Кодируется он с помощью </a:t>
            </a:r>
            <a:r>
              <a:rPr lang="en-US" dirty="0"/>
              <a:t>CABAC</a:t>
            </a:r>
            <a:r>
              <a:rPr lang="ru-RU" dirty="0"/>
              <a:t>, который обсудим в этом семестре. Для него также используются контексты. Пара значений даёт очень много медленно наполняющихся статистикой контекстов. Сокращение этой пары происходит всего до трёх одномерных значений, что, однако, часто эффективнее, чем использование лишь одного соседа.</a:t>
            </a:r>
          </a:p>
        </p:txBody>
      </p:sp>
      <p:sp>
        <p:nvSpPr>
          <p:cNvPr id="4" name="Номер слайда 3"/>
          <p:cNvSpPr>
            <a:spLocks noGrp="1"/>
          </p:cNvSpPr>
          <p:nvPr>
            <p:ph type="sldNum" sz="quarter" idx="5"/>
          </p:nvPr>
        </p:nvSpPr>
        <p:spPr/>
        <p:txBody>
          <a:bodyPr/>
          <a:lstStyle/>
          <a:p>
            <a:fld id="{4FDDB265-6B27-44CF-979A-91DBB9D39AA8}" type="slidenum">
              <a:rPr lang="ru-RU" smtClean="0"/>
              <a:t>7</a:t>
            </a:fld>
            <a:endParaRPr lang="ru-RU"/>
          </a:p>
        </p:txBody>
      </p:sp>
    </p:spTree>
    <p:extLst>
      <p:ext uri="{BB962C8B-B14F-4D97-AF65-F5344CB8AC3E}">
        <p14:creationId xmlns:p14="http://schemas.microsoft.com/office/powerpoint/2010/main" val="1535540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Важно: теперь средняя длина кодового слова приходится на несколько входных символов, так что </a:t>
            </a:r>
            <a:r>
              <a:rPr lang="ru-RU" u="sng" dirty="0"/>
              <a:t>средняя длина кода </a:t>
            </a:r>
            <a:r>
              <a:rPr lang="ru-RU" dirty="0"/>
              <a:t>(так это корректно называется здесь) в соответствующее число раз меньше</a:t>
            </a:r>
          </a:p>
          <a:p>
            <a:r>
              <a:rPr lang="ru-RU" dirty="0"/>
              <a:t>Проблемы всё те же: нужно хранить большие объёмы статистики, только теперь не много деревьев, а большие деревья</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Источник без памяти имеет независимые появляющиеся символы, </a:t>
            </a:r>
            <a:br>
              <a:rPr lang="en-US" dirty="0"/>
            </a:br>
            <a:r>
              <a:rPr lang="ru-RU" dirty="0"/>
              <a:t>а значит их вероятности перемножаются, а энтропия это сумма энтропий.</a:t>
            </a:r>
          </a:p>
          <a:p>
            <a:endParaRPr lang="ru-RU" dirty="0"/>
          </a:p>
        </p:txBody>
      </p:sp>
      <p:sp>
        <p:nvSpPr>
          <p:cNvPr id="4" name="Номер слайда 3"/>
          <p:cNvSpPr>
            <a:spLocks noGrp="1"/>
          </p:cNvSpPr>
          <p:nvPr>
            <p:ph type="sldNum" sz="quarter" idx="5"/>
          </p:nvPr>
        </p:nvSpPr>
        <p:spPr/>
        <p:txBody>
          <a:bodyPr/>
          <a:lstStyle/>
          <a:p>
            <a:fld id="{4FDDB265-6B27-44CF-979A-91DBB9D39AA8}" type="slidenum">
              <a:rPr lang="ru-RU" smtClean="0"/>
              <a:t>9</a:t>
            </a:fld>
            <a:endParaRPr lang="ru-RU"/>
          </a:p>
        </p:txBody>
      </p:sp>
    </p:spTree>
    <p:extLst>
      <p:ext uri="{BB962C8B-B14F-4D97-AF65-F5344CB8AC3E}">
        <p14:creationId xmlns:p14="http://schemas.microsoft.com/office/powerpoint/2010/main" val="1659519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Функция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𝐻</m:t>
                        </m:r>
                      </m:e>
                      <m:sub>
                        <m:r>
                          <a:rPr lang="en-US" b="0" i="1" dirty="0" smtClean="0">
                            <a:latin typeface="Cambria Math" panose="02040503050406030204" pitchFamily="18" charset="0"/>
                          </a:rPr>
                          <m:t>𝑛</m:t>
                        </m:r>
                      </m:sub>
                    </m:sSub>
                  </m:oMath>
                </a14:m>
                <a:r>
                  <a:rPr lang="en-US" dirty="0"/>
                  <a:t> (</a:t>
                </a:r>
                <a:r>
                  <a:rPr lang="ru-RU" dirty="0"/>
                  <a:t>энтропия блока длины </a:t>
                </a:r>
                <a14:m>
                  <m:oMath xmlns:m="http://schemas.openxmlformats.org/officeDocument/2006/math">
                    <m:r>
                      <a:rPr lang="en-US" i="1" dirty="0" smtClean="0">
                        <a:latin typeface="Cambria Math" panose="02040503050406030204" pitchFamily="18" charset="0"/>
                      </a:rPr>
                      <m:t>𝑛</m:t>
                    </m:r>
                  </m:oMath>
                </a14:m>
                <a:r>
                  <a:rPr lang="ru-RU" dirty="0"/>
                  <a:t>, на символ)</a:t>
                </a:r>
                <a:r>
                  <a:rPr lang="en-US" dirty="0"/>
                  <a:t> </a:t>
                </a:r>
                <a:r>
                  <a:rPr lang="ru-RU" dirty="0"/>
                  <a:t>– монотонно невозрастающая, ограниченная снизу энтропией источника. Значит</a:t>
                </a:r>
                <a:r>
                  <a:rPr lang="en-US" dirty="0"/>
                  <a:t>,</a:t>
                </a:r>
                <a:r>
                  <a:rPr lang="ru-RU" dirty="0"/>
                  <a:t> для любого </a:t>
                </a:r>
                <a14:m>
                  <m:oMath xmlns:m="http://schemas.openxmlformats.org/officeDocument/2006/math">
                    <m:r>
                      <a:rPr lang="el-GR" i="1" dirty="0" smtClean="0">
                        <a:latin typeface="Cambria Math" panose="02040503050406030204" pitchFamily="18" charset="0"/>
                      </a:rPr>
                      <m:t>𝜀</m:t>
                    </m:r>
                    <m:r>
                      <a:rPr lang="en-US" i="1" dirty="0">
                        <a:latin typeface="Cambria Math" panose="02040503050406030204" pitchFamily="18" charset="0"/>
                      </a:rPr>
                      <m:t>&gt;</m:t>
                    </m:r>
                    <m:r>
                      <a:rPr lang="ru-RU" i="1" dirty="0">
                        <a:latin typeface="Cambria Math" panose="02040503050406030204" pitchFamily="18" charset="0"/>
                      </a:rPr>
                      <m:t>0</m:t>
                    </m:r>
                  </m:oMath>
                </a14:m>
                <a:r>
                  <a:rPr lang="ru-RU" dirty="0"/>
                  <a:t> есть номер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𝑛</m:t>
                        </m:r>
                      </m:e>
                      <m:sub>
                        <m:r>
                          <a:rPr lang="en-US" b="0" i="1" dirty="0" smtClean="0">
                            <a:latin typeface="Cambria Math" panose="02040503050406030204" pitchFamily="18" charset="0"/>
                          </a:rPr>
                          <m:t>0</m:t>
                        </m:r>
                      </m:sub>
                    </m:sSub>
                    <m:r>
                      <a:rPr lang="en-US" b="0" i="0" dirty="0" smtClean="0">
                        <a:latin typeface="Cambria Math" panose="02040503050406030204" pitchFamily="18" charset="0"/>
                      </a:rPr>
                      <m:t>,</m:t>
                    </m:r>
                  </m:oMath>
                </a14:m>
                <a:r>
                  <a:rPr lang="en-US" dirty="0"/>
                  <a:t> </a:t>
                </a:r>
                <a:r>
                  <a:rPr lang="ru-RU" dirty="0"/>
                  <a:t>для которого при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0</m:t>
                        </m:r>
                      </m:sub>
                    </m:sSub>
                    <m:r>
                      <a:rPr lang="en-US" i="1">
                        <a:latin typeface="Cambria Math" panose="02040503050406030204" pitchFamily="18" charset="0"/>
                      </a:rPr>
                      <m:t> </m:t>
                    </m:r>
                  </m:oMath>
                </a14:m>
                <a:r>
                  <a:rPr lang="ru-RU" dirty="0"/>
                  <a:t>выполняется неравенство справа в:</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200" i="1" dirty="0" smtClean="0">
                              <a:latin typeface="Cambria Math" panose="02040503050406030204" pitchFamily="18" charset="0"/>
                            </a:rPr>
                          </m:ctrlPr>
                        </m:fPr>
                        <m:num>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𝐻</m:t>
                              </m:r>
                            </m:e>
                            <m:sub>
                              <m:r>
                                <a:rPr lang="en-US" sz="1200" b="0" i="1" smtClean="0">
                                  <a:latin typeface="Cambria Math" panose="02040503050406030204" pitchFamily="18" charset="0"/>
                                </a:rPr>
                                <m:t>∞</m:t>
                              </m:r>
                            </m:sub>
                          </m:sSub>
                        </m:num>
                        <m:den>
                          <m:func>
                            <m:funcPr>
                              <m:ctrlPr>
                                <a:rPr lang="en-US" sz="1200" b="0" i="1" smtClean="0">
                                  <a:latin typeface="Cambria Math" panose="02040503050406030204" pitchFamily="18" charset="0"/>
                                </a:rPr>
                              </m:ctrlPr>
                            </m:funcPr>
                            <m:fName>
                              <m:sSub>
                                <m:sSubPr>
                                  <m:ctrlPr>
                                    <a:rPr lang="en-US" sz="1200" b="0" i="1" smtClean="0">
                                      <a:latin typeface="Cambria Math" panose="02040503050406030204" pitchFamily="18" charset="0"/>
                                    </a:rPr>
                                  </m:ctrlPr>
                                </m:sSubPr>
                                <m:e>
                                  <m:r>
                                    <m:rPr>
                                      <m:sty m:val="p"/>
                                    </m:rPr>
                                    <a:rPr lang="en-US" sz="1200" b="0" i="0" smtClean="0">
                                      <a:latin typeface="Cambria Math" panose="02040503050406030204" pitchFamily="18" charset="0"/>
                                    </a:rPr>
                                    <m:t>log</m:t>
                                  </m:r>
                                </m:e>
                                <m:sub>
                                  <m:r>
                                    <a:rPr lang="en-US" sz="1200" b="0" i="1" smtClean="0">
                                      <a:latin typeface="Cambria Math" panose="02040503050406030204" pitchFamily="18" charset="0"/>
                                    </a:rPr>
                                    <m:t>2</m:t>
                                  </m:r>
                                </m:sub>
                              </m:sSub>
                            </m:fName>
                            <m:e>
                              <m:r>
                                <a:rPr lang="en-US" sz="1200" b="0" i="1" smtClean="0">
                                  <a:latin typeface="Cambria Math" panose="02040503050406030204" pitchFamily="18" charset="0"/>
                                </a:rPr>
                                <m:t>𝐷</m:t>
                              </m:r>
                            </m:e>
                          </m:func>
                        </m:den>
                      </m:f>
                      <m:r>
                        <a:rPr lang="en-US" sz="1200" dirty="0">
                          <a:latin typeface="Cambria Math" panose="02040503050406030204" pitchFamily="18" charset="0"/>
                        </a:rPr>
                        <m:t>≤</m:t>
                      </m:r>
                      <m:r>
                        <a:rPr lang="en-US" sz="1200" b="0" i="1" dirty="0" smtClean="0">
                          <a:latin typeface="Cambria Math" panose="02040503050406030204" pitchFamily="18" charset="0"/>
                        </a:rPr>
                        <m:t>𝐿</m:t>
                      </m:r>
                      <m:d>
                        <m:dPr>
                          <m:ctrlPr>
                            <a:rPr lang="en-US" sz="1200" b="0" i="1" dirty="0" smtClean="0">
                              <a:latin typeface="Cambria Math" panose="02040503050406030204" pitchFamily="18" charset="0"/>
                            </a:rPr>
                          </m:ctrlPr>
                        </m:dPr>
                        <m:e>
                          <m:r>
                            <a:rPr lang="en-US" sz="1200" i="1" dirty="0">
                              <a:latin typeface="Cambria Math" panose="02040503050406030204" pitchFamily="18" charset="0"/>
                            </a:rPr>
                            <m:t>𝑈</m:t>
                          </m:r>
                        </m:e>
                      </m:d>
                      <m:r>
                        <a:rPr lang="en-US" sz="1200" dirty="0">
                          <a:latin typeface="Cambria Math" panose="02040503050406030204" pitchFamily="18" charset="0"/>
                        </a:rPr>
                        <m:t>&lt;</m:t>
                      </m:r>
                      <m:f>
                        <m:fPr>
                          <m:ctrlPr>
                            <a:rPr lang="en-US" sz="1200" i="1" dirty="0">
                              <a:latin typeface="Cambria Math" panose="02040503050406030204" pitchFamily="18" charset="0"/>
                            </a:rPr>
                          </m:ctrlPr>
                        </m:fPr>
                        <m:num>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rPr>
                                <m:t>𝐻</m:t>
                              </m:r>
                            </m:e>
                            <m:sub>
                              <m:r>
                                <a:rPr lang="en-US" sz="1200" b="0" i="1" dirty="0" smtClean="0">
                                  <a:latin typeface="Cambria Math" panose="02040503050406030204" pitchFamily="18" charset="0"/>
                                </a:rPr>
                                <m:t>∞</m:t>
                              </m:r>
                            </m:sub>
                          </m:sSub>
                          <m:r>
                            <a:rPr lang="en-US" sz="1200" b="0" i="1" dirty="0" smtClean="0">
                              <a:latin typeface="Cambria Math" panose="02040503050406030204" pitchFamily="18" charset="0"/>
                            </a:rPr>
                            <m:t>+</m:t>
                          </m:r>
                          <m:r>
                            <a:rPr lang="en-US" sz="1200" b="0" i="1" dirty="0" smtClean="0">
                              <a:latin typeface="Cambria Math" panose="02040503050406030204" pitchFamily="18" charset="0"/>
                            </a:rPr>
                            <m:t>𝜀</m:t>
                          </m:r>
                        </m:num>
                        <m:den>
                          <m:func>
                            <m:funcPr>
                              <m:ctrlPr>
                                <a:rPr lang="en-US" sz="1200" i="1">
                                  <a:latin typeface="Cambria Math" panose="02040503050406030204" pitchFamily="18" charset="0"/>
                                </a:rPr>
                              </m:ctrlPr>
                            </m:funcPr>
                            <m:fName>
                              <m:sSub>
                                <m:sSubPr>
                                  <m:ctrlPr>
                                    <a:rPr lang="en-US" sz="1200" i="1">
                                      <a:latin typeface="Cambria Math" panose="02040503050406030204" pitchFamily="18" charset="0"/>
                                    </a:rPr>
                                  </m:ctrlPr>
                                </m:sSubPr>
                                <m:e>
                                  <m:r>
                                    <m:rPr>
                                      <m:sty m:val="p"/>
                                    </m:rPr>
                                    <a:rPr lang="en-US" sz="1200">
                                      <a:latin typeface="Cambria Math" panose="02040503050406030204" pitchFamily="18" charset="0"/>
                                    </a:rPr>
                                    <m:t>log</m:t>
                                  </m:r>
                                </m:e>
                                <m:sub>
                                  <m:r>
                                    <a:rPr lang="en-US" sz="1200" i="1">
                                      <a:latin typeface="Cambria Math" panose="02040503050406030204" pitchFamily="18" charset="0"/>
                                    </a:rPr>
                                    <m:t>2</m:t>
                                  </m:r>
                                </m:sub>
                              </m:sSub>
                            </m:fName>
                            <m:e>
                              <m:r>
                                <a:rPr lang="en-US" sz="1200" i="1">
                                  <a:latin typeface="Cambria Math" panose="02040503050406030204" pitchFamily="18" charset="0"/>
                                </a:rPr>
                                <m:t>𝐷</m:t>
                              </m:r>
                            </m:e>
                          </m:func>
                        </m:den>
                      </m:f>
                      <m:r>
                        <a:rPr lang="en-US" sz="1200" dirty="0">
                          <a:latin typeface="Cambria Math" panose="02040503050406030204" pitchFamily="18" charset="0"/>
                        </a:rPr>
                        <m:t>+</m:t>
                      </m:r>
                      <m:f>
                        <m:fPr>
                          <m:ctrlPr>
                            <a:rPr lang="en-US" sz="1200" i="1" dirty="0">
                              <a:latin typeface="Cambria Math" panose="02040503050406030204" pitchFamily="18" charset="0"/>
                            </a:rPr>
                          </m:ctrlPr>
                        </m:fPr>
                        <m:num>
                          <m:r>
                            <a:rPr lang="en-US" sz="1200" i="1" dirty="0">
                              <a:latin typeface="Cambria Math" panose="02040503050406030204" pitchFamily="18" charset="0"/>
                            </a:rPr>
                            <m:t>1</m:t>
                          </m:r>
                        </m:num>
                        <m:den>
                          <m:r>
                            <a:rPr lang="en-US" sz="1200" i="1" dirty="0">
                              <a:latin typeface="Cambria Math" panose="02040503050406030204" pitchFamily="18" charset="0"/>
                            </a:rPr>
                            <m:t>𝑛</m:t>
                          </m:r>
                        </m:den>
                      </m:f>
                    </m:oMath>
                  </m:oMathPara>
                </a14:m>
                <a:endParaRPr lang="ru-RU" sz="1200" i="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endParaRPr lang="ru-RU" dirty="0"/>
              </a:p>
            </p:txBody>
          </p:sp>
        </mc:Choice>
        <mc:Fallback>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Функция </a:t>
                </a:r>
                <a:r>
                  <a:rPr lang="en-US" i="0" dirty="0">
                    <a:latin typeface="Cambria Math" panose="02040503050406030204" pitchFamily="18" charset="0"/>
                  </a:rPr>
                  <a:t>𝐻</a:t>
                </a:r>
                <a:r>
                  <a:rPr lang="en-US" b="0" i="0" dirty="0">
                    <a:latin typeface="Cambria Math" panose="02040503050406030204" pitchFamily="18" charset="0"/>
                  </a:rPr>
                  <a:t>_𝑛</a:t>
                </a:r>
                <a:r>
                  <a:rPr lang="en-US" dirty="0"/>
                  <a:t> (</a:t>
                </a:r>
                <a:r>
                  <a:rPr lang="ru-RU" dirty="0"/>
                  <a:t>энтропия блока длины </a:t>
                </a:r>
                <a:r>
                  <a:rPr lang="en-US" i="0" dirty="0">
                    <a:latin typeface="Cambria Math" panose="02040503050406030204" pitchFamily="18" charset="0"/>
                  </a:rPr>
                  <a:t>𝑛</a:t>
                </a:r>
                <a:r>
                  <a:rPr lang="ru-RU" dirty="0"/>
                  <a:t>, на символ)</a:t>
                </a:r>
                <a:r>
                  <a:rPr lang="en-US" dirty="0"/>
                  <a:t> </a:t>
                </a:r>
                <a:r>
                  <a:rPr lang="ru-RU" dirty="0"/>
                  <a:t>– монотонно невозрастающая, ограниченная снизу энтропией источника. Значит</a:t>
                </a:r>
                <a:r>
                  <a:rPr lang="en-US" dirty="0"/>
                  <a:t>,</a:t>
                </a:r>
                <a:r>
                  <a:rPr lang="ru-RU" dirty="0"/>
                  <a:t> для любого </a:t>
                </a:r>
                <a:r>
                  <a:rPr lang="el-GR" i="0" dirty="0">
                    <a:latin typeface="Cambria Math" panose="02040503050406030204" pitchFamily="18" charset="0"/>
                  </a:rPr>
                  <a:t>𝜀</a:t>
                </a:r>
                <a:r>
                  <a:rPr lang="en-US" i="0" dirty="0">
                    <a:latin typeface="Cambria Math" panose="02040503050406030204" pitchFamily="18" charset="0"/>
                  </a:rPr>
                  <a:t>&gt;</a:t>
                </a:r>
                <a:r>
                  <a:rPr lang="ru-RU" i="0" dirty="0">
                    <a:latin typeface="Cambria Math" panose="02040503050406030204" pitchFamily="18" charset="0"/>
                  </a:rPr>
                  <a:t>0</a:t>
                </a:r>
                <a:r>
                  <a:rPr lang="ru-RU" dirty="0"/>
                  <a:t> есть номер </a:t>
                </a:r>
                <a:r>
                  <a:rPr lang="en-US" i="0" dirty="0">
                    <a:latin typeface="Cambria Math" panose="02040503050406030204" pitchFamily="18" charset="0"/>
                  </a:rPr>
                  <a:t>𝑛</a:t>
                </a:r>
                <a:r>
                  <a:rPr lang="en-US" b="0" i="0" dirty="0">
                    <a:latin typeface="Cambria Math" panose="02040503050406030204" pitchFamily="18" charset="0"/>
                  </a:rPr>
                  <a:t>_0,</a:t>
                </a:r>
                <a:r>
                  <a:rPr lang="en-US" dirty="0"/>
                  <a:t> </a:t>
                </a:r>
                <a:r>
                  <a:rPr lang="ru-RU" dirty="0"/>
                  <a:t>для которого при </a:t>
                </a:r>
                <a:r>
                  <a:rPr lang="en-US" i="0">
                    <a:latin typeface="Cambria Math" panose="02040503050406030204" pitchFamily="18" charset="0"/>
                  </a:rPr>
                  <a:t>𝑛≥𝑛_0  </a:t>
                </a:r>
                <a:r>
                  <a:rPr lang="ru-RU" dirty="0"/>
                  <a:t>выполняется неравенство справа в:</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a:latin typeface="Cambria Math" panose="02040503050406030204" pitchFamily="18" charset="0"/>
                  </a:rPr>
                  <a:t>𝐻_∞</a:t>
                </a:r>
                <a:r>
                  <a:rPr lang="en-US" sz="1200" b="0" i="0" dirty="0">
                    <a:latin typeface="Cambria Math" panose="02040503050406030204" pitchFamily="18" charset="0"/>
                  </a:rPr>
                  <a:t>/</a:t>
                </a:r>
                <a:r>
                  <a:rPr lang="en-US" sz="1200" b="0" i="0">
                    <a:latin typeface="Cambria Math" panose="02040503050406030204" pitchFamily="18" charset="0"/>
                  </a:rPr>
                  <a:t>log_2⁡𝐷 </a:t>
                </a:r>
                <a:r>
                  <a:rPr lang="en-US" sz="1200" i="0" dirty="0">
                    <a:latin typeface="Cambria Math" panose="02040503050406030204" pitchFamily="18" charset="0"/>
                  </a:rPr>
                  <a:t>≤</a:t>
                </a:r>
                <a:r>
                  <a:rPr lang="en-US" sz="1200" b="0" i="0" dirty="0">
                    <a:latin typeface="Cambria Math" panose="02040503050406030204" pitchFamily="18" charset="0"/>
                  </a:rPr>
                  <a:t>𝐿(</a:t>
                </a:r>
                <a:r>
                  <a:rPr lang="en-US" sz="1200" i="0" dirty="0">
                    <a:latin typeface="Cambria Math" panose="02040503050406030204" pitchFamily="18" charset="0"/>
                  </a:rPr>
                  <a:t>𝑈)&lt;(</a:t>
                </a:r>
                <a:r>
                  <a:rPr lang="en-US" sz="1200" b="0" i="0" dirty="0">
                    <a:latin typeface="Cambria Math" panose="02040503050406030204" pitchFamily="18" charset="0"/>
                  </a:rPr>
                  <a:t>𝐻_∞+𝜀)/</a:t>
                </a:r>
                <a:r>
                  <a:rPr lang="en-US" sz="1200" i="0">
                    <a:latin typeface="Cambria Math" panose="02040503050406030204" pitchFamily="18" charset="0"/>
                  </a:rPr>
                  <a:t>log_2⁡𝐷 </a:t>
                </a:r>
                <a:r>
                  <a:rPr lang="en-US" sz="1200" i="0" dirty="0">
                    <a:latin typeface="Cambria Math" panose="02040503050406030204" pitchFamily="18" charset="0"/>
                  </a:rPr>
                  <a:t>+1/𝑛</a:t>
                </a:r>
                <a:endParaRPr lang="ru-RU" sz="1200" i="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endParaRPr lang="ru-RU" dirty="0"/>
              </a:p>
            </p:txBody>
          </p:sp>
        </mc:Fallback>
      </mc:AlternateContent>
      <p:sp>
        <p:nvSpPr>
          <p:cNvPr id="4" name="Номер слайда 3"/>
          <p:cNvSpPr>
            <a:spLocks noGrp="1"/>
          </p:cNvSpPr>
          <p:nvPr>
            <p:ph type="sldNum" sz="quarter" idx="5"/>
          </p:nvPr>
        </p:nvSpPr>
        <p:spPr/>
        <p:txBody>
          <a:bodyPr/>
          <a:lstStyle/>
          <a:p>
            <a:fld id="{4FDDB265-6B27-44CF-979A-91DBB9D39AA8}" type="slidenum">
              <a:rPr lang="ru-RU" smtClean="0"/>
              <a:t>10</a:t>
            </a:fld>
            <a:endParaRPr lang="ru-RU"/>
          </a:p>
        </p:txBody>
      </p:sp>
    </p:spTree>
    <p:extLst>
      <p:ext uri="{BB962C8B-B14F-4D97-AF65-F5344CB8AC3E}">
        <p14:creationId xmlns:p14="http://schemas.microsoft.com/office/powerpoint/2010/main" val="2923545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Если длина сообщения </a:t>
            </a:r>
            <a:r>
              <a:rPr lang="en-US" dirty="0"/>
              <a:t>t</a:t>
            </a:r>
            <a:r>
              <a:rPr lang="ru-RU" dirty="0"/>
              <a:t>, </a:t>
            </a:r>
            <a:r>
              <a:rPr lang="ru-RU" dirty="0" err="1"/>
              <a:t>Виттер</a:t>
            </a:r>
            <a:r>
              <a:rPr lang="ru-RU" dirty="0"/>
              <a:t> потребует до </a:t>
            </a:r>
            <a:r>
              <a:rPr lang="en-US" dirty="0"/>
              <a:t>t </a:t>
            </a:r>
            <a:r>
              <a:rPr lang="ru-RU" dirty="0"/>
              <a:t>дополнительных бит</a:t>
            </a:r>
          </a:p>
          <a:p>
            <a:r>
              <a:rPr lang="ru-RU" dirty="0"/>
              <a:t>Поскольку символом обработки являются теперь пары символов, то до половины бита на символ</a:t>
            </a:r>
          </a:p>
        </p:txBody>
      </p:sp>
      <p:sp>
        <p:nvSpPr>
          <p:cNvPr id="4" name="Номер слайда 3"/>
          <p:cNvSpPr>
            <a:spLocks noGrp="1"/>
          </p:cNvSpPr>
          <p:nvPr>
            <p:ph type="sldNum" sz="quarter" idx="5"/>
          </p:nvPr>
        </p:nvSpPr>
        <p:spPr/>
        <p:txBody>
          <a:bodyPr/>
          <a:lstStyle/>
          <a:p>
            <a:fld id="{4FDDB265-6B27-44CF-979A-91DBB9D39AA8}" type="slidenum">
              <a:rPr lang="ru-RU" smtClean="0"/>
              <a:t>11</a:t>
            </a:fld>
            <a:endParaRPr lang="ru-RU"/>
          </a:p>
        </p:txBody>
      </p:sp>
    </p:spTree>
    <p:extLst>
      <p:ext uri="{BB962C8B-B14F-4D97-AF65-F5344CB8AC3E}">
        <p14:creationId xmlns:p14="http://schemas.microsoft.com/office/powerpoint/2010/main" val="4075961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AAA1F33F-CB48-104D-8206-2CF7D5C09843}" type="datetime1">
              <a:rPr lang="ru-RU" smtClean="0"/>
              <a:t>12.10.2021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9991DA-AED9-4F7A-9614-989DF257C31D}" type="slidenum">
              <a:rPr lang="ru-RU" smtClean="0"/>
              <a:t>‹#›</a:t>
            </a:fld>
            <a:endParaRPr lang="ru-RU"/>
          </a:p>
        </p:txBody>
      </p:sp>
    </p:spTree>
    <p:extLst>
      <p:ext uri="{BB962C8B-B14F-4D97-AF65-F5344CB8AC3E}">
        <p14:creationId xmlns:p14="http://schemas.microsoft.com/office/powerpoint/2010/main" val="1120994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610F9958-A3B3-4F46-98CA-3D1FDFF5CE4A}" type="datetime1">
              <a:rPr lang="ru-RU" smtClean="0"/>
              <a:t>12.10.2021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9991DA-AED9-4F7A-9614-989DF257C31D}" type="slidenum">
              <a:rPr lang="ru-RU" smtClean="0"/>
              <a:t>‹#›</a:t>
            </a:fld>
            <a:endParaRPr lang="ru-RU"/>
          </a:p>
        </p:txBody>
      </p:sp>
    </p:spTree>
    <p:extLst>
      <p:ext uri="{BB962C8B-B14F-4D97-AF65-F5344CB8AC3E}">
        <p14:creationId xmlns:p14="http://schemas.microsoft.com/office/powerpoint/2010/main" val="4205900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0F0560D-C67F-B24C-9E34-A922B3C260D7}" type="datetime1">
              <a:rPr lang="ru-RU" smtClean="0"/>
              <a:t>12.10.2021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9991DA-AED9-4F7A-9614-989DF257C31D}" type="slidenum">
              <a:rPr lang="ru-RU" smtClean="0"/>
              <a:t>‹#›</a:t>
            </a:fld>
            <a:endParaRPr lang="ru-RU"/>
          </a:p>
        </p:txBody>
      </p:sp>
    </p:spTree>
    <p:extLst>
      <p:ext uri="{BB962C8B-B14F-4D97-AF65-F5344CB8AC3E}">
        <p14:creationId xmlns:p14="http://schemas.microsoft.com/office/powerpoint/2010/main" val="4030721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1B88903-0C06-2D40-AD88-B680415EFEB2}" type="datetime1">
              <a:rPr lang="ru-RU" smtClean="0"/>
              <a:t>12.10.2021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9991DA-AED9-4F7A-9614-989DF257C31D}" type="slidenum">
              <a:rPr lang="ru-RU" smtClean="0"/>
              <a:t>‹#›</a:t>
            </a:fld>
            <a:endParaRPr lang="ru-RU"/>
          </a:p>
        </p:txBody>
      </p:sp>
    </p:spTree>
    <p:extLst>
      <p:ext uri="{BB962C8B-B14F-4D97-AF65-F5344CB8AC3E}">
        <p14:creationId xmlns:p14="http://schemas.microsoft.com/office/powerpoint/2010/main" val="187983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77179C36-839F-FE40-9039-B0703D7A9104}" type="datetime1">
              <a:rPr lang="ru-RU" smtClean="0"/>
              <a:t>12.10.2021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79991DA-AED9-4F7A-9614-989DF257C31D}" type="slidenum">
              <a:rPr lang="ru-RU" smtClean="0"/>
              <a:t>‹#›</a:t>
            </a:fld>
            <a:endParaRPr lang="ru-RU"/>
          </a:p>
        </p:txBody>
      </p:sp>
    </p:spTree>
    <p:extLst>
      <p:ext uri="{BB962C8B-B14F-4D97-AF65-F5344CB8AC3E}">
        <p14:creationId xmlns:p14="http://schemas.microsoft.com/office/powerpoint/2010/main" val="1993420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608E9E19-8670-BE42-BFD3-F7B04B52B37B}" type="datetime1">
              <a:rPr lang="ru-RU" smtClean="0"/>
              <a:t>12.10.2021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79991DA-AED9-4F7A-9614-989DF257C31D}" type="slidenum">
              <a:rPr lang="ru-RU" smtClean="0"/>
              <a:t>‹#›</a:t>
            </a:fld>
            <a:endParaRPr lang="ru-RU"/>
          </a:p>
        </p:txBody>
      </p:sp>
    </p:spTree>
    <p:extLst>
      <p:ext uri="{BB962C8B-B14F-4D97-AF65-F5344CB8AC3E}">
        <p14:creationId xmlns:p14="http://schemas.microsoft.com/office/powerpoint/2010/main" val="1096377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422F3C02-DDFD-1840-86F4-D0F9C859593C}" type="datetime1">
              <a:rPr lang="ru-RU" smtClean="0"/>
              <a:t>12.10.2021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79991DA-AED9-4F7A-9614-989DF257C31D}" type="slidenum">
              <a:rPr lang="ru-RU" smtClean="0"/>
              <a:t>‹#›</a:t>
            </a:fld>
            <a:endParaRPr lang="ru-RU"/>
          </a:p>
        </p:txBody>
      </p:sp>
    </p:spTree>
    <p:extLst>
      <p:ext uri="{BB962C8B-B14F-4D97-AF65-F5344CB8AC3E}">
        <p14:creationId xmlns:p14="http://schemas.microsoft.com/office/powerpoint/2010/main" val="426603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0C28B785-D7FB-FE43-AFF9-973ECBFC0EB9}" type="datetime1">
              <a:rPr lang="ru-RU" smtClean="0"/>
              <a:t>12.10.2021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79991DA-AED9-4F7A-9614-989DF257C31D}" type="slidenum">
              <a:rPr lang="ru-RU" smtClean="0"/>
              <a:t>‹#›</a:t>
            </a:fld>
            <a:endParaRPr lang="ru-RU"/>
          </a:p>
        </p:txBody>
      </p:sp>
    </p:spTree>
    <p:extLst>
      <p:ext uri="{BB962C8B-B14F-4D97-AF65-F5344CB8AC3E}">
        <p14:creationId xmlns:p14="http://schemas.microsoft.com/office/powerpoint/2010/main" val="2123293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441B07E-E06C-9B49-B77C-1C810985FAB1}" type="datetime1">
              <a:rPr lang="ru-RU" smtClean="0"/>
              <a:t>12.10.2021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79991DA-AED9-4F7A-9614-989DF257C31D}" type="slidenum">
              <a:rPr lang="ru-RU" smtClean="0"/>
              <a:t>‹#›</a:t>
            </a:fld>
            <a:endParaRPr lang="ru-RU"/>
          </a:p>
        </p:txBody>
      </p:sp>
    </p:spTree>
    <p:extLst>
      <p:ext uri="{BB962C8B-B14F-4D97-AF65-F5344CB8AC3E}">
        <p14:creationId xmlns:p14="http://schemas.microsoft.com/office/powerpoint/2010/main" val="3899806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BA6F823-299E-774B-90D8-53AC035095F9}" type="datetime1">
              <a:rPr lang="ru-RU" smtClean="0"/>
              <a:t>12.10.2021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79991DA-AED9-4F7A-9614-989DF257C31D}" type="slidenum">
              <a:rPr lang="ru-RU" smtClean="0"/>
              <a:t>‹#›</a:t>
            </a:fld>
            <a:endParaRPr lang="ru-RU"/>
          </a:p>
        </p:txBody>
      </p:sp>
    </p:spTree>
    <p:extLst>
      <p:ext uri="{BB962C8B-B14F-4D97-AF65-F5344CB8AC3E}">
        <p14:creationId xmlns:p14="http://schemas.microsoft.com/office/powerpoint/2010/main" val="3265657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CCA92C6E-79CE-FA46-B92C-BE4158036DA2}" type="datetime1">
              <a:rPr lang="ru-RU" smtClean="0"/>
              <a:t>12.10.2021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79991DA-AED9-4F7A-9614-989DF257C31D}" type="slidenum">
              <a:rPr lang="ru-RU" smtClean="0"/>
              <a:t>‹#›</a:t>
            </a:fld>
            <a:endParaRPr lang="ru-RU"/>
          </a:p>
        </p:txBody>
      </p:sp>
    </p:spTree>
    <p:extLst>
      <p:ext uri="{BB962C8B-B14F-4D97-AF65-F5344CB8AC3E}">
        <p14:creationId xmlns:p14="http://schemas.microsoft.com/office/powerpoint/2010/main" val="4083409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A8DBC-99B4-7543-B52D-05F0CDB5E0C7}" type="datetime1">
              <a:rPr lang="ru-RU" smtClean="0"/>
              <a:t>12.10.2021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9991DA-AED9-4F7A-9614-989DF257C31D}" type="slidenum">
              <a:rPr lang="ru-RU" smtClean="0"/>
              <a:t>‹#›</a:t>
            </a:fld>
            <a:endParaRPr lang="ru-RU"/>
          </a:p>
        </p:txBody>
      </p:sp>
    </p:spTree>
    <p:extLst>
      <p:ext uri="{BB962C8B-B14F-4D97-AF65-F5344CB8AC3E}">
        <p14:creationId xmlns:p14="http://schemas.microsoft.com/office/powerpoint/2010/main" val="1656631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Статистическое кодирование</a:t>
            </a:r>
          </a:p>
        </p:txBody>
      </p:sp>
      <p:sp>
        <p:nvSpPr>
          <p:cNvPr id="3" name="Подзаголовок 2"/>
          <p:cNvSpPr>
            <a:spLocks noGrp="1"/>
          </p:cNvSpPr>
          <p:nvPr>
            <p:ph type="subTitle" idx="1"/>
          </p:nvPr>
        </p:nvSpPr>
        <p:spPr>
          <a:xfrm>
            <a:off x="2667000" y="4267200"/>
            <a:ext cx="6858000" cy="990600"/>
          </a:xfrm>
        </p:spPr>
        <p:txBody>
          <a:bodyPr>
            <a:normAutofit/>
          </a:bodyPr>
          <a:lstStyle/>
          <a:p>
            <a:r>
              <a:rPr lang="ru-RU" sz="3200" dirty="0"/>
              <a:t>Учёт статистических взаимосвязей</a:t>
            </a:r>
          </a:p>
        </p:txBody>
      </p:sp>
    </p:spTree>
    <p:extLst>
      <p:ext uri="{BB962C8B-B14F-4D97-AF65-F5344CB8AC3E}">
        <p14:creationId xmlns:p14="http://schemas.microsoft.com/office/powerpoint/2010/main" val="730138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a:t>Блочное кодирование источника с памятью</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0F42AB1-CD36-5B47-9A35-5FDD74B977C1}"/>
                  </a:ext>
                </a:extLst>
              </p:cNvPr>
              <p:cNvSpPr txBox="1"/>
              <p:nvPr/>
            </p:nvSpPr>
            <p:spPr>
              <a:xfrm>
                <a:off x="1606645" y="1794730"/>
                <a:ext cx="4613443" cy="9117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800" i="1" dirty="0"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𝐿</m:t>
                              </m:r>
                            </m:sub>
                          </m:sSub>
                        </m:num>
                        <m:den>
                          <m:func>
                            <m:funcPr>
                              <m:ctrlPr>
                                <a:rPr lang="en-US" sz="2800" b="0" i="1" smtClean="0">
                                  <a:latin typeface="Cambria Math" panose="02040503050406030204" pitchFamily="18" charset="0"/>
                                </a:rPr>
                              </m:ctrlPr>
                            </m:funcPr>
                            <m:fName>
                              <m:sSub>
                                <m:sSubPr>
                                  <m:ctrlPr>
                                    <a:rPr lang="en-US" sz="2800" b="0" i="1" smtClean="0">
                                      <a:latin typeface="Cambria Math" panose="02040503050406030204" pitchFamily="18" charset="0"/>
                                    </a:rPr>
                                  </m:ctrlPr>
                                </m:sSubPr>
                                <m:e>
                                  <m:r>
                                    <m:rPr>
                                      <m:sty m:val="p"/>
                                    </m:rPr>
                                    <a:rPr lang="en-US" sz="2800" b="0" i="0" smtClean="0">
                                      <a:latin typeface="Cambria Math" panose="02040503050406030204" pitchFamily="18" charset="0"/>
                                    </a:rPr>
                                    <m:t>log</m:t>
                                  </m:r>
                                </m:e>
                                <m:sub>
                                  <m:r>
                                    <a:rPr lang="en-US" sz="2800" b="0" i="1" smtClean="0">
                                      <a:latin typeface="Cambria Math" panose="02040503050406030204" pitchFamily="18" charset="0"/>
                                    </a:rPr>
                                    <m:t>2</m:t>
                                  </m:r>
                                </m:sub>
                              </m:sSub>
                            </m:fName>
                            <m:e>
                              <m:r>
                                <a:rPr lang="en-US" sz="2800" b="0" i="1" smtClean="0">
                                  <a:latin typeface="Cambria Math" panose="02040503050406030204" pitchFamily="18" charset="0"/>
                                </a:rPr>
                                <m:t>𝐷</m:t>
                              </m:r>
                            </m:e>
                          </m:func>
                        </m:den>
                      </m:f>
                      <m:r>
                        <a:rPr lang="en-US" sz="2800" dirty="0">
                          <a:latin typeface="Cambria Math" panose="02040503050406030204" pitchFamily="18" charset="0"/>
                        </a:rPr>
                        <m:t>≤</m:t>
                      </m:r>
                      <m:r>
                        <a:rPr lang="en-US" sz="2800" b="0" i="1" dirty="0" smtClean="0">
                          <a:latin typeface="Cambria Math" panose="02040503050406030204" pitchFamily="18" charset="0"/>
                        </a:rPr>
                        <m:t>𝐿</m:t>
                      </m:r>
                      <m:d>
                        <m:dPr>
                          <m:ctrlPr>
                            <a:rPr lang="en-US" sz="2800" b="0" i="1" dirty="0" smtClean="0">
                              <a:latin typeface="Cambria Math" panose="02040503050406030204" pitchFamily="18" charset="0"/>
                            </a:rPr>
                          </m:ctrlPr>
                        </m:dPr>
                        <m:e>
                          <m:r>
                            <a:rPr lang="en-US" sz="2800" i="1" dirty="0">
                              <a:latin typeface="Cambria Math" panose="02040503050406030204" pitchFamily="18" charset="0"/>
                            </a:rPr>
                            <m:t>𝑈</m:t>
                          </m:r>
                        </m:e>
                      </m:d>
                      <m:r>
                        <a:rPr lang="en-US" sz="2800" dirty="0">
                          <a:latin typeface="Cambria Math" panose="02040503050406030204" pitchFamily="18" charset="0"/>
                        </a:rPr>
                        <m:t>&lt;</m:t>
                      </m:r>
                      <m:f>
                        <m:fPr>
                          <m:ctrlPr>
                            <a:rPr lang="en-US" sz="2800" i="1" dirty="0">
                              <a:latin typeface="Cambria Math" panose="02040503050406030204" pitchFamily="18" charset="0"/>
                            </a:rPr>
                          </m:ctrlPr>
                        </m:fPr>
                        <m:num>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𝐻</m:t>
                              </m:r>
                            </m:e>
                            <m:sub>
                              <m:r>
                                <a:rPr lang="en-US" sz="2800" b="0" i="1" dirty="0" smtClean="0">
                                  <a:latin typeface="Cambria Math" panose="02040503050406030204" pitchFamily="18" charset="0"/>
                                </a:rPr>
                                <m:t>𝐿</m:t>
                              </m:r>
                            </m:sub>
                          </m:sSub>
                        </m:num>
                        <m:den>
                          <m:func>
                            <m:funcPr>
                              <m:ctrlPr>
                                <a:rPr lang="en-US" sz="2800" i="1">
                                  <a:latin typeface="Cambria Math" panose="02040503050406030204" pitchFamily="18" charset="0"/>
                                </a:rPr>
                              </m:ctrlPr>
                            </m:funcPr>
                            <m:fName>
                              <m:sSub>
                                <m:sSubPr>
                                  <m:ctrlPr>
                                    <a:rPr lang="en-US" sz="2800" i="1">
                                      <a:latin typeface="Cambria Math" panose="02040503050406030204" pitchFamily="18" charset="0"/>
                                    </a:rPr>
                                  </m:ctrlPr>
                                </m:sSubPr>
                                <m:e>
                                  <m:r>
                                    <m:rPr>
                                      <m:sty m:val="p"/>
                                    </m:rPr>
                                    <a:rPr lang="en-US" sz="2800">
                                      <a:latin typeface="Cambria Math" panose="02040503050406030204" pitchFamily="18" charset="0"/>
                                    </a:rPr>
                                    <m:t>log</m:t>
                                  </m:r>
                                </m:e>
                                <m:sub>
                                  <m:r>
                                    <a:rPr lang="en-US" sz="2800" i="1">
                                      <a:latin typeface="Cambria Math" panose="02040503050406030204" pitchFamily="18" charset="0"/>
                                    </a:rPr>
                                    <m:t>2</m:t>
                                  </m:r>
                                </m:sub>
                              </m:sSub>
                            </m:fName>
                            <m:e>
                              <m:r>
                                <a:rPr lang="en-US" sz="2800" i="1">
                                  <a:latin typeface="Cambria Math" panose="02040503050406030204" pitchFamily="18" charset="0"/>
                                </a:rPr>
                                <m:t>𝐷</m:t>
                              </m:r>
                            </m:e>
                          </m:func>
                        </m:den>
                      </m:f>
                      <m:r>
                        <a:rPr lang="en-US" sz="2800" dirty="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rPr>
                            <m:t>1</m:t>
                          </m:r>
                        </m:num>
                        <m:den>
                          <m:r>
                            <a:rPr lang="en-US" sz="2800" b="0" i="1" dirty="0" smtClean="0">
                              <a:latin typeface="Cambria Math" panose="02040503050406030204" pitchFamily="18" charset="0"/>
                            </a:rPr>
                            <m:t>𝐿</m:t>
                          </m:r>
                        </m:den>
                      </m:f>
                    </m:oMath>
                  </m:oMathPara>
                </a14:m>
                <a:endParaRPr lang="ru-RU" sz="2800" i="1" dirty="0"/>
              </a:p>
            </p:txBody>
          </p:sp>
        </mc:Choice>
        <mc:Fallback>
          <p:sp>
            <p:nvSpPr>
              <p:cNvPr id="8" name="TextBox 7">
                <a:extLst>
                  <a:ext uri="{FF2B5EF4-FFF2-40B4-BE49-F238E27FC236}">
                    <a16:creationId xmlns:a16="http://schemas.microsoft.com/office/drawing/2014/main" id="{30F42AB1-CD36-5B47-9A35-5FDD74B977C1}"/>
                  </a:ext>
                </a:extLst>
              </p:cNvPr>
              <p:cNvSpPr txBox="1">
                <a:spLocks noRot="1" noChangeAspect="1" noMove="1" noResize="1" noEditPoints="1" noAdjustHandles="1" noChangeArrowheads="1" noChangeShapeType="1" noTextEdit="1"/>
              </p:cNvSpPr>
              <p:nvPr/>
            </p:nvSpPr>
            <p:spPr>
              <a:xfrm>
                <a:off x="1606645" y="1794730"/>
                <a:ext cx="4613443" cy="911724"/>
              </a:xfrm>
              <a:prstGeom prst="rect">
                <a:avLst/>
              </a:prstGeom>
              <a:blipFill>
                <a:blip r:embed="rId3"/>
                <a:stretch>
                  <a:fillRect t="-1370" b="-12329"/>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81AFE241-6492-8B41-957C-7395F810FAE6}"/>
                  </a:ext>
                </a:extLst>
              </p:cNvPr>
              <p:cNvSpPr txBox="1"/>
              <p:nvPr/>
            </p:nvSpPr>
            <p:spPr>
              <a:xfrm>
                <a:off x="7020156" y="1794730"/>
                <a:ext cx="4613443" cy="83337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𝐻</m:t>
                          </m:r>
                        </m:e>
                        <m:sub>
                          <m:r>
                            <a:rPr lang="en-US" sz="2800" b="0" i="1" smtClean="0">
                              <a:latin typeface="Cambria Math" panose="02040503050406030204" pitchFamily="18" charset="0"/>
                            </a:rPr>
                            <m:t>𝐿</m:t>
                          </m:r>
                        </m:sub>
                      </m:sSub>
                      <m:r>
                        <a:rPr lang="ru-RU"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i="1">
                              <a:latin typeface="Cambria Math" panose="02040503050406030204" pitchFamily="18" charset="0"/>
                            </a:rPr>
                            <m:t>𝐻</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ru-RU" sz="2800" b="0" i="1" smtClean="0">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b="0" i="1" smtClean="0">
                                      <a:latin typeface="Cambria Math" panose="02040503050406030204" pitchFamily="18" charset="0"/>
                                    </a:rPr>
                                    <m:t>𝐿</m:t>
                                  </m:r>
                                </m:sub>
                              </m:sSub>
                            </m:e>
                          </m:d>
                        </m:num>
                        <m:den>
                          <m:r>
                            <a:rPr lang="en-US" sz="2800" b="0" i="1" smtClean="0">
                              <a:latin typeface="Cambria Math" panose="02040503050406030204" pitchFamily="18" charset="0"/>
                            </a:rPr>
                            <m:t>𝐿</m:t>
                          </m:r>
                        </m:den>
                      </m:f>
                    </m:oMath>
                  </m:oMathPara>
                </a14:m>
                <a:endParaRPr lang="ru-RU" sz="2800" i="1" dirty="0"/>
              </a:p>
            </p:txBody>
          </p:sp>
        </mc:Choice>
        <mc:Fallback>
          <p:sp>
            <p:nvSpPr>
              <p:cNvPr id="7" name="TextBox 6">
                <a:extLst>
                  <a:ext uri="{FF2B5EF4-FFF2-40B4-BE49-F238E27FC236}">
                    <a16:creationId xmlns:a16="http://schemas.microsoft.com/office/drawing/2014/main" id="{81AFE241-6492-8B41-957C-7395F810FAE6}"/>
                  </a:ext>
                </a:extLst>
              </p:cNvPr>
              <p:cNvSpPr txBox="1">
                <a:spLocks noRot="1" noChangeAspect="1" noMove="1" noResize="1" noEditPoints="1" noAdjustHandles="1" noChangeArrowheads="1" noChangeShapeType="1" noTextEdit="1"/>
              </p:cNvSpPr>
              <p:nvPr/>
            </p:nvSpPr>
            <p:spPr>
              <a:xfrm>
                <a:off x="7020156" y="1794730"/>
                <a:ext cx="4613443" cy="833370"/>
              </a:xfrm>
              <a:prstGeom prst="rect">
                <a:avLst/>
              </a:prstGeom>
              <a:blipFill>
                <a:blip r:embed="rId4"/>
                <a:stretch>
                  <a:fillRect b="-13636"/>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0A1680F-D877-4944-8C86-079E04F14179}"/>
                  </a:ext>
                </a:extLst>
              </p:cNvPr>
              <p:cNvSpPr txBox="1"/>
              <p:nvPr/>
            </p:nvSpPr>
            <p:spPr>
              <a:xfrm>
                <a:off x="838201" y="3053873"/>
                <a:ext cx="10624930" cy="2649251"/>
              </a:xfrm>
              <a:prstGeom prst="rect">
                <a:avLst/>
              </a:prstGeom>
              <a:noFill/>
            </p:spPr>
            <p:txBody>
              <a:bodyPr wrap="square" rtlCol="0">
                <a:spAutoFit/>
              </a:bodyPr>
              <a:lstStyle/>
              <a:p>
                <a:r>
                  <a:rPr lang="ru-RU" sz="2800" dirty="0"/>
                  <a:t>Сравнение с условным кодированием для </a:t>
                </a:r>
                <a14:m>
                  <m:oMath xmlns:m="http://schemas.openxmlformats.org/officeDocument/2006/math">
                    <m:r>
                      <a:rPr lang="en-US" sz="2800" i="1" dirty="0" smtClean="0">
                        <a:latin typeface="Cambria Math" panose="02040503050406030204" pitchFamily="18" charset="0"/>
                      </a:rPr>
                      <m:t>𝑙</m:t>
                    </m:r>
                    <m:r>
                      <a:rPr lang="en-US" sz="2800" i="1" dirty="0" smtClean="0">
                        <a:latin typeface="Cambria Math" panose="02040503050406030204" pitchFamily="18" charset="0"/>
                      </a:rPr>
                      <m:t>=</m:t>
                    </m:r>
                    <m:r>
                      <a:rPr lang="en-US" sz="2800" i="1" dirty="0" smtClean="0">
                        <a:latin typeface="Cambria Math" panose="02040503050406030204" pitchFamily="18" charset="0"/>
                      </a:rPr>
                      <m:t>𝐿</m:t>
                    </m:r>
                    <m:r>
                      <a:rPr lang="en-US" sz="2800" i="1" dirty="0" smtClean="0">
                        <a:latin typeface="Cambria Math" panose="02040503050406030204" pitchFamily="18" charset="0"/>
                      </a:rPr>
                      <m:t>−1</m:t>
                    </m:r>
                  </m:oMath>
                </a14:m>
                <a:r>
                  <a:rPr lang="en-US" sz="2800" dirty="0"/>
                  <a:t>:</a:t>
                </a:r>
              </a:p>
              <a:p>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𝐻</m:t>
                      </m:r>
                      <m:d>
                        <m:dPr>
                          <m:ctrlPr>
                            <a:rPr lang="en-US" sz="2800" i="1">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𝑈</m:t>
                              </m:r>
                            </m:e>
                            <m:sub>
                              <m:r>
                                <a:rPr lang="en-US" sz="2800" b="0" i="1" smtClean="0">
                                  <a:latin typeface="Cambria Math" panose="02040503050406030204" pitchFamily="18" charset="0"/>
                                </a:rPr>
                                <m:t>𝐿</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ru-RU"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𝐿</m:t>
                              </m:r>
                              <m:r>
                                <a:rPr lang="en-US" sz="2800" b="0" i="1" smtClean="0">
                                  <a:latin typeface="Cambria Math" panose="02040503050406030204" pitchFamily="18" charset="0"/>
                                </a:rPr>
                                <m:t>−1</m:t>
                              </m:r>
                            </m:sub>
                          </m:sSub>
                        </m:e>
                      </m:d>
                      <m:r>
                        <a:rPr lang="en-US" sz="2800" b="0" i="1" smtClean="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𝐻</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ru-RU"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𝐿</m:t>
                                  </m:r>
                                </m:sub>
                              </m:sSub>
                            </m:e>
                          </m:d>
                        </m:num>
                        <m:den>
                          <m:r>
                            <a:rPr lang="en-US" sz="2800" i="1">
                              <a:latin typeface="Cambria Math" panose="02040503050406030204" pitchFamily="18" charset="0"/>
                            </a:rPr>
                            <m:t>𝐿</m:t>
                          </m:r>
                        </m:den>
                      </m:f>
                    </m:oMath>
                  </m:oMathPara>
                </a14:m>
                <a:endParaRPr lang="en-US" sz="2800" dirty="0"/>
              </a:p>
              <a:p>
                <a:r>
                  <a:rPr lang="ru-RU" sz="2800" dirty="0"/>
                  <a:t>Нижняя граница хуже, чем для условного кодирования</a:t>
                </a:r>
              </a:p>
              <a:p>
                <a:r>
                  <a:rPr lang="ru-RU" sz="2800" dirty="0"/>
                  <a:t>Объём оперативной памяти для таблиц в обоих случаях порядка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𝐾</m:t>
                        </m:r>
                      </m:e>
                      <m:sup>
                        <m:r>
                          <a:rPr lang="en-US" sz="2800" b="0" i="1" smtClean="0">
                            <a:latin typeface="Cambria Math" panose="02040503050406030204" pitchFamily="18" charset="0"/>
                          </a:rPr>
                          <m:t>𝐿</m:t>
                        </m:r>
                      </m:sup>
                    </m:sSup>
                  </m:oMath>
                </a14:m>
                <a:endParaRPr lang="ru-RU" sz="2800" dirty="0"/>
              </a:p>
              <a:p>
                <a:r>
                  <a:rPr lang="ru-RU" sz="2800" dirty="0"/>
                  <a:t>Для блочного кодирования растёт не количество, а размер таблиц</a:t>
                </a:r>
              </a:p>
            </p:txBody>
          </p:sp>
        </mc:Choice>
        <mc:Fallback>
          <p:sp>
            <p:nvSpPr>
              <p:cNvPr id="5" name="TextBox 4">
                <a:extLst>
                  <a:ext uri="{FF2B5EF4-FFF2-40B4-BE49-F238E27FC236}">
                    <a16:creationId xmlns:a16="http://schemas.microsoft.com/office/drawing/2014/main" id="{30A1680F-D877-4944-8C86-079E04F14179}"/>
                  </a:ext>
                </a:extLst>
              </p:cNvPr>
              <p:cNvSpPr txBox="1">
                <a:spLocks noRot="1" noChangeAspect="1" noMove="1" noResize="1" noEditPoints="1" noAdjustHandles="1" noChangeArrowheads="1" noChangeShapeType="1" noTextEdit="1"/>
              </p:cNvSpPr>
              <p:nvPr/>
            </p:nvSpPr>
            <p:spPr>
              <a:xfrm>
                <a:off x="838201" y="3053873"/>
                <a:ext cx="10624930" cy="2649251"/>
              </a:xfrm>
              <a:prstGeom prst="rect">
                <a:avLst/>
              </a:prstGeom>
              <a:blipFill>
                <a:blip r:embed="rId5"/>
                <a:stretch>
                  <a:fillRect l="-1195" t="-2381" b="-5238"/>
                </a:stretch>
              </a:blipFill>
            </p:spPr>
            <p:txBody>
              <a:bodyPr/>
              <a:lstStyle/>
              <a:p>
                <a:r>
                  <a:rPr lang="ru-RU">
                    <a:noFill/>
                  </a:rPr>
                  <a:t> </a:t>
                </a:r>
              </a:p>
            </p:txBody>
          </p:sp>
        </mc:Fallback>
      </mc:AlternateContent>
      <p:sp>
        <p:nvSpPr>
          <p:cNvPr id="9" name="Номер слайда 8">
            <a:extLst>
              <a:ext uri="{FF2B5EF4-FFF2-40B4-BE49-F238E27FC236}">
                <a16:creationId xmlns:a16="http://schemas.microsoft.com/office/drawing/2014/main" id="{7D1C092B-2051-9D48-8967-85BFA7D4A6FF}"/>
              </a:ext>
            </a:extLst>
          </p:cNvPr>
          <p:cNvSpPr>
            <a:spLocks noGrp="1"/>
          </p:cNvSpPr>
          <p:nvPr>
            <p:ph type="sldNum" sz="quarter" idx="12"/>
          </p:nvPr>
        </p:nvSpPr>
        <p:spPr/>
        <p:txBody>
          <a:bodyPr/>
          <a:lstStyle/>
          <a:p>
            <a:fld id="{D79991DA-AED9-4F7A-9614-989DF257C31D}" type="slidenum">
              <a:rPr lang="ru-RU" smtClean="0"/>
              <a:t>10</a:t>
            </a:fld>
            <a:endParaRPr lang="ru-RU"/>
          </a:p>
        </p:txBody>
      </p:sp>
    </p:spTree>
    <p:extLst>
      <p:ext uri="{BB962C8B-B14F-4D97-AF65-F5344CB8AC3E}">
        <p14:creationId xmlns:p14="http://schemas.microsoft.com/office/powerpoint/2010/main" val="2424771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9DE970-2A58-434E-B864-C937279EBC96}"/>
              </a:ext>
            </a:extLst>
          </p:cNvPr>
          <p:cNvSpPr>
            <a:spLocks noGrp="1"/>
          </p:cNvSpPr>
          <p:nvPr>
            <p:ph type="title"/>
          </p:nvPr>
        </p:nvSpPr>
        <p:spPr/>
        <p:txBody>
          <a:bodyPr/>
          <a:lstStyle/>
          <a:p>
            <a:r>
              <a:rPr lang="ru-RU" dirty="0"/>
              <a:t>Теоретическая оценка для текстов</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0D27AE96-035A-6040-AD2D-65FDB5158595}"/>
                  </a:ext>
                </a:extLst>
              </p:cNvPr>
              <p:cNvSpPr>
                <a:spLocks noGrp="1"/>
              </p:cNvSpPr>
              <p:nvPr>
                <p:ph idx="1"/>
              </p:nvPr>
            </p:nvSpPr>
            <p:spPr>
              <a:xfrm>
                <a:off x="838200" y="1444488"/>
                <a:ext cx="10515600" cy="504838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William Shakespeare. </a:t>
                </a:r>
                <a:r>
                  <a:rPr lang="en-US" i="1" dirty="0">
                    <a:latin typeface="Times New Roman" panose="02020603050405020304" pitchFamily="18" charset="0"/>
                    <a:cs typeface="Times New Roman" panose="02020603050405020304" pitchFamily="18" charset="0"/>
                  </a:rPr>
                  <a:t>To be or not to be… </a:t>
                </a:r>
                <a:r>
                  <a:rPr lang="en-US" dirty="0">
                    <a:latin typeface="Times New Roman" panose="02020603050405020304" pitchFamily="18" charset="0"/>
                    <a:cs typeface="Times New Roman" panose="02020603050405020304" pitchFamily="18" charset="0"/>
                  </a:rPr>
                  <a:t>(1489 </a:t>
                </a:r>
                <a:r>
                  <a:rPr lang="ru-RU" dirty="0">
                    <a:latin typeface="Times New Roman" panose="02020603050405020304" pitchFamily="18" charset="0"/>
                    <a:cs typeface="Times New Roman" panose="02020603050405020304" pitchFamily="18" charset="0"/>
                  </a:rPr>
                  <a:t>символов</a:t>
                </a:r>
                <a:r>
                  <a:rPr lang="en-US" dirty="0">
                    <a:latin typeface="Times New Roman" panose="02020603050405020304" pitchFamily="18" charset="0"/>
                    <a:cs typeface="Times New Roman" panose="02020603050405020304" pitchFamily="18" charset="0"/>
                  </a:rPr>
                  <a:t>)</a:t>
                </a:r>
                <a:r>
                  <a:rPr lang="ru-RU" i="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 = 2</a:t>
                </a:r>
                <a:endParaRPr lang="ru-RU" b="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=5,46 </m:t>
                    </m:r>
                    <m:r>
                      <a:rPr lang="ru-RU" i="1">
                        <a:latin typeface="Cambria Math" panose="02040503050406030204" pitchFamily="18" charset="0"/>
                      </a:rPr>
                      <m:t>бит (44 символа)</m:t>
                    </m:r>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𝑈</m:t>
                        </m:r>
                      </m:e>
                    </m:d>
                    <m:r>
                      <a:rPr lang="en-US" b="0" i="1" smtClean="0">
                        <a:latin typeface="Cambria Math" panose="02040503050406030204" pitchFamily="18" charset="0"/>
                      </a:rPr>
                      <m:t>=4,35 </m:t>
                    </m:r>
                    <m:r>
                      <a:rPr lang="ru-RU" b="0" i="1" smtClean="0">
                        <a:latin typeface="Cambria Math" panose="02040503050406030204" pitchFamily="18" charset="0"/>
                      </a:rPr>
                      <m:t>бит</m:t>
                    </m:r>
                  </m:oMath>
                </a14:m>
                <a:r>
                  <a:rPr lang="en-US" b="0" i="1" dirty="0">
                    <a:latin typeface="Cambria Math" panose="02040503050406030204" pitchFamily="18" charset="0"/>
                  </a:rPr>
                  <a:t> – </a:t>
                </a:r>
                <a:r>
                  <a:rPr lang="ru-RU" dirty="0"/>
                  <a:t>предел для классического сжатия</a:t>
                </a:r>
                <a:endParaRPr lang="en-US" b="0" i="1" dirty="0">
                  <a:latin typeface="Cambria Math" panose="02040503050406030204" pitchFamily="18" charset="0"/>
                </a:endParaRPr>
              </a:p>
              <a:p>
                <a14:m>
                  <m:oMath xmlns:m="http://schemas.openxmlformats.org/officeDocument/2006/math">
                    <m:sSub>
                      <m:sSubPr>
                        <m:ctrlPr>
                          <a:rPr lang="ru-RU" b="0" i="1" smtClean="0">
                            <a:latin typeface="Cambria Math" panose="02040503050406030204" pitchFamily="18" charset="0"/>
                          </a:rPr>
                        </m:ctrlPr>
                      </m:sSubPr>
                      <m:e>
                        <m:r>
                          <a:rPr lang="en-US" b="0" i="1" smtClean="0">
                            <a:latin typeface="Cambria Math" panose="02040503050406030204" pitchFamily="18" charset="0"/>
                          </a:rPr>
                          <m:t>𝐻</m:t>
                        </m:r>
                      </m:e>
                      <m:sub>
                        <m:r>
                          <a:rPr lang="ru-RU" b="0" i="1" smtClean="0">
                            <a:latin typeface="Cambria Math" panose="02040503050406030204" pitchFamily="18" charset="0"/>
                          </a:rPr>
                          <m:t>2</m:t>
                        </m:r>
                      </m:sub>
                    </m:sSub>
                    <m:d>
                      <m:dPr>
                        <m:ctrlPr>
                          <a:rPr lang="ru-RU" b="0" i="1" smtClean="0">
                            <a:latin typeface="Cambria Math" panose="02040503050406030204" pitchFamily="18" charset="0"/>
                          </a:rPr>
                        </m:ctrlPr>
                      </m:dPr>
                      <m:e>
                        <m:r>
                          <a:rPr lang="en-US" b="0" i="1" smtClean="0">
                            <a:latin typeface="Cambria Math" panose="02040503050406030204" pitchFamily="18" charset="0"/>
                          </a:rPr>
                          <m:t>𝑈</m:t>
                        </m:r>
                      </m:e>
                    </m:d>
                    <m:r>
                      <a:rPr lang="en-US" b="0" i="1" smtClean="0">
                        <a:latin typeface="Cambria Math" panose="02040503050406030204" pitchFamily="18" charset="0"/>
                      </a:rPr>
                      <m:t>=3,7</m:t>
                    </m:r>
                    <m:r>
                      <a:rPr lang="ru-RU" b="0" i="1" smtClean="0">
                        <a:latin typeface="Cambria Math" panose="02040503050406030204" pitchFamily="18" charset="0"/>
                      </a:rPr>
                      <m:t>4</m:t>
                    </m:r>
                    <m:r>
                      <a:rPr lang="en-US" b="0" i="1" smtClean="0">
                        <a:latin typeface="Cambria Math" panose="02040503050406030204" pitchFamily="18" charset="0"/>
                      </a:rPr>
                      <m:t> </m:t>
                    </m:r>
                    <m:r>
                      <a:rPr lang="ru-RU" b="0" i="1" smtClean="0">
                        <a:latin typeface="Cambria Math" panose="02040503050406030204" pitchFamily="18" charset="0"/>
                      </a:rPr>
                      <m:t>бит</m:t>
                    </m:r>
                  </m:oMath>
                </a14:m>
                <a:r>
                  <a:rPr lang="ru-RU" dirty="0"/>
                  <a:t> – предел для кода сообщения</a:t>
                </a:r>
              </a:p>
              <a:p>
                <a:r>
                  <a:rPr lang="ru-RU" dirty="0"/>
                  <a:t>Накладные расходы примерно сохраняются</a:t>
                </a:r>
              </a:p>
              <a:p>
                <a:r>
                  <a:rPr lang="ru-RU" dirty="0"/>
                  <a:t>Классическое сжатие: около 4,65 бита/символ</a:t>
                </a:r>
              </a:p>
              <a:p>
                <a:r>
                  <a:rPr lang="ru-RU" dirty="0"/>
                  <a:t>Условное кодирование: </a:t>
                </a:r>
                <a:r>
                  <a:rPr lang="ru-RU" u="sng" dirty="0"/>
                  <a:t>5,97 бита</a:t>
                </a:r>
                <a:r>
                  <a:rPr lang="ru-RU" dirty="0"/>
                  <a:t> / </a:t>
                </a:r>
                <a:r>
                  <a:rPr lang="en-US" u="sng" dirty="0"/>
                  <a:t>4,</a:t>
                </a:r>
                <a:r>
                  <a:rPr lang="ru-RU" u="sng" dirty="0"/>
                  <a:t>37</a:t>
                </a:r>
                <a:r>
                  <a:rPr lang="en-US" u="sng" dirty="0"/>
                  <a:t> </a:t>
                </a:r>
                <a:r>
                  <a:rPr lang="ru-RU" u="sng" dirty="0"/>
                  <a:t>бита</a:t>
                </a:r>
                <a:r>
                  <a:rPr lang="ru-RU" dirty="0"/>
                  <a:t> (</a:t>
                </a:r>
                <a:r>
                  <a:rPr lang="ru-RU" dirty="0" err="1"/>
                  <a:t>Виттер</a:t>
                </a:r>
                <a:r>
                  <a:rPr lang="en-US" dirty="0"/>
                  <a:t>)</a:t>
                </a:r>
                <a:endParaRPr lang="ru-RU" dirty="0"/>
              </a:p>
              <a:p>
                <a:r>
                  <a:rPr lang="ru-RU" dirty="0"/>
                  <a:t>Блочное кодирование: </a:t>
                </a:r>
                <a:r>
                  <a:rPr lang="ru-RU" u="sng" dirty="0"/>
                  <a:t>6,28 бита</a:t>
                </a:r>
                <a:r>
                  <a:rPr lang="ru-RU" dirty="0"/>
                  <a:t> / </a:t>
                </a:r>
                <a:r>
                  <a:rPr lang="en-US" u="sng" dirty="0"/>
                  <a:t>4,4</a:t>
                </a:r>
                <a:r>
                  <a:rPr lang="ru-RU" u="sng" dirty="0"/>
                  <a:t>7</a:t>
                </a:r>
                <a:r>
                  <a:rPr lang="en-US" u="sng" dirty="0"/>
                  <a:t> </a:t>
                </a:r>
                <a:r>
                  <a:rPr lang="ru-RU" u="sng" dirty="0"/>
                  <a:t>бита</a:t>
                </a:r>
                <a:r>
                  <a:rPr lang="ru-RU" dirty="0"/>
                  <a:t> (</a:t>
                </a:r>
                <a:r>
                  <a:rPr lang="ru-RU" dirty="0" err="1"/>
                  <a:t>Виттер</a:t>
                </a:r>
                <a:r>
                  <a:rPr lang="ru-RU" dirty="0"/>
                  <a:t>)</a:t>
                </a:r>
                <a:br>
                  <a:rPr lang="ru-RU" dirty="0"/>
                </a:br>
                <a:r>
                  <a:rPr lang="ru-RU" dirty="0"/>
                  <a:t>(накладные расходы алгоритма </a:t>
                </a:r>
                <a:r>
                  <a:rPr lang="ru-RU" dirty="0" err="1"/>
                  <a:t>Виттера</a:t>
                </a:r>
                <a:r>
                  <a:rPr lang="ru-RU" dirty="0"/>
                  <a:t> до ½ бита на символ)</a:t>
                </a:r>
              </a:p>
              <a:p>
                <a:pPr marL="0" indent="0">
                  <a:buNone/>
                </a:pPr>
                <a:endParaRPr lang="ru-RU" u="sng" dirty="0"/>
              </a:p>
            </p:txBody>
          </p:sp>
        </mc:Choice>
        <mc:Fallback>
          <p:sp>
            <p:nvSpPr>
              <p:cNvPr id="3" name="Объект 2">
                <a:extLst>
                  <a:ext uri="{FF2B5EF4-FFF2-40B4-BE49-F238E27FC236}">
                    <a16:creationId xmlns:a16="http://schemas.microsoft.com/office/drawing/2014/main" id="{0D27AE96-035A-6040-AD2D-65FDB5158595}"/>
                  </a:ext>
                </a:extLst>
              </p:cNvPr>
              <p:cNvSpPr>
                <a:spLocks noGrp="1" noRot="1" noChangeAspect="1" noMove="1" noResize="1" noEditPoints="1" noAdjustHandles="1" noChangeArrowheads="1" noChangeShapeType="1" noTextEdit="1"/>
              </p:cNvSpPr>
              <p:nvPr>
                <p:ph idx="1"/>
              </p:nvPr>
            </p:nvSpPr>
            <p:spPr>
              <a:xfrm>
                <a:off x="838200" y="1444488"/>
                <a:ext cx="10515600" cy="5048387"/>
              </a:xfrm>
              <a:blipFill>
                <a:blip r:embed="rId3"/>
                <a:stretch>
                  <a:fillRect l="-1206" t="-2005"/>
                </a:stretch>
              </a:blipFill>
            </p:spPr>
            <p:txBody>
              <a:bodyPr/>
              <a:lstStyle/>
              <a:p>
                <a:r>
                  <a:rPr lang="ru-RU">
                    <a:noFill/>
                  </a:rPr>
                  <a:t> </a:t>
                </a:r>
              </a:p>
            </p:txBody>
          </p:sp>
        </mc:Fallback>
      </mc:AlternateContent>
      <p:sp>
        <p:nvSpPr>
          <p:cNvPr id="4" name="Номер слайда 3">
            <a:extLst>
              <a:ext uri="{FF2B5EF4-FFF2-40B4-BE49-F238E27FC236}">
                <a16:creationId xmlns:a16="http://schemas.microsoft.com/office/drawing/2014/main" id="{87F7DCBE-6E80-A943-8FEA-9A67AE76DAAF}"/>
              </a:ext>
            </a:extLst>
          </p:cNvPr>
          <p:cNvSpPr>
            <a:spLocks noGrp="1"/>
          </p:cNvSpPr>
          <p:nvPr>
            <p:ph type="sldNum" sz="quarter" idx="12"/>
          </p:nvPr>
        </p:nvSpPr>
        <p:spPr/>
        <p:txBody>
          <a:bodyPr/>
          <a:lstStyle/>
          <a:p>
            <a:fld id="{D79991DA-AED9-4F7A-9614-989DF257C31D}" type="slidenum">
              <a:rPr lang="ru-RU" smtClean="0"/>
              <a:t>11</a:t>
            </a:fld>
            <a:endParaRPr lang="ru-RU"/>
          </a:p>
        </p:txBody>
      </p:sp>
    </p:spTree>
    <p:extLst>
      <p:ext uri="{BB962C8B-B14F-4D97-AF65-F5344CB8AC3E}">
        <p14:creationId xmlns:p14="http://schemas.microsoft.com/office/powerpoint/2010/main" val="1451537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9DE970-2A58-434E-B864-C937279EBC96}"/>
              </a:ext>
            </a:extLst>
          </p:cNvPr>
          <p:cNvSpPr>
            <a:spLocks noGrp="1"/>
          </p:cNvSpPr>
          <p:nvPr>
            <p:ph type="title"/>
          </p:nvPr>
        </p:nvSpPr>
        <p:spPr/>
        <p:txBody>
          <a:bodyPr/>
          <a:lstStyle/>
          <a:p>
            <a:r>
              <a:rPr lang="ru-RU" dirty="0"/>
              <a:t>Теоретическая оценка для текстов</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0D27AE96-035A-6040-AD2D-65FDB5158595}"/>
                  </a:ext>
                </a:extLst>
              </p:cNvPr>
              <p:cNvSpPr>
                <a:spLocks noGrp="1"/>
              </p:cNvSpPr>
              <p:nvPr>
                <p:ph idx="1"/>
              </p:nvPr>
            </p:nvSpPr>
            <p:spPr>
              <a:xfrm>
                <a:off x="838199" y="1690688"/>
                <a:ext cx="10850217" cy="466725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J.D. Salinger, </a:t>
                </a:r>
                <a:r>
                  <a:rPr lang="en-US" i="1" dirty="0">
                    <a:latin typeface="Times New Roman" panose="02020603050405020304" pitchFamily="18" charset="0"/>
                    <a:cs typeface="Times New Roman" panose="02020603050405020304" pitchFamily="18" charset="0"/>
                  </a:rPr>
                  <a:t>The Catcher in the Rye </a:t>
                </a:r>
                <a:r>
                  <a:rPr lang="en-US" dirty="0">
                    <a:latin typeface="Times New Roman" panose="02020603050405020304" pitchFamily="18" charset="0"/>
                    <a:cs typeface="Times New Roman" panose="02020603050405020304" pitchFamily="18" charset="0"/>
                  </a:rPr>
                  <a:t>(381355 </a:t>
                </a:r>
                <a:r>
                  <a:rPr lang="ru-RU" dirty="0">
                    <a:latin typeface="Times New Roman" panose="02020603050405020304" pitchFamily="18" charset="0"/>
                    <a:cs typeface="Times New Roman" panose="02020603050405020304" pitchFamily="18" charset="0"/>
                  </a:rPr>
                  <a:t>символов</a:t>
                </a:r>
                <a:r>
                  <a:rPr lang="en-US" dirty="0">
                    <a:latin typeface="Times New Roman" panose="02020603050405020304" pitchFamily="18" charset="0"/>
                    <a:cs typeface="Times New Roman" panose="02020603050405020304" pitchFamily="18" charset="0"/>
                  </a:rPr>
                  <a:t>)</a:t>
                </a:r>
                <a:r>
                  <a:rPr lang="ru-RU" i="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 = 1</a:t>
                </a:r>
                <a:endParaRPr lang="ru-RU" b="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=6,25 </m:t>
                    </m:r>
                    <m:r>
                      <a:rPr lang="ru-RU" i="1">
                        <a:latin typeface="Cambria Math" panose="02040503050406030204" pitchFamily="18" charset="0"/>
                      </a:rPr>
                      <m:t>бит (</m:t>
                    </m:r>
                    <m:r>
                      <a:rPr lang="en-US" b="0" i="1" smtClean="0">
                        <a:latin typeface="Cambria Math" panose="02040503050406030204" pitchFamily="18" charset="0"/>
                      </a:rPr>
                      <m:t>76</m:t>
                    </m:r>
                    <m:r>
                      <a:rPr lang="ru-RU" i="1">
                        <a:latin typeface="Cambria Math" panose="02040503050406030204" pitchFamily="18" charset="0"/>
                      </a:rPr>
                      <m:t> символ</m:t>
                    </m:r>
                    <m:r>
                      <a:rPr lang="ru-RU" b="0" i="1" smtClean="0">
                        <a:latin typeface="Cambria Math" panose="02040503050406030204" pitchFamily="18" charset="0"/>
                      </a:rPr>
                      <m:t>ов</m:t>
                    </m:r>
                    <m:r>
                      <a:rPr lang="ru-RU" i="1">
                        <a:latin typeface="Cambria Math" panose="02040503050406030204" pitchFamily="18" charset="0"/>
                      </a:rPr>
                      <m:t>)</m:t>
                    </m:r>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𝑈</m:t>
                        </m:r>
                      </m:e>
                    </m:d>
                    <m:r>
                      <a:rPr lang="en-US" b="0" i="1" smtClean="0">
                        <a:latin typeface="Cambria Math" panose="02040503050406030204" pitchFamily="18" charset="0"/>
                      </a:rPr>
                      <m:t>=4,45 </m:t>
                    </m:r>
                    <m:r>
                      <a:rPr lang="ru-RU" b="0" i="1" smtClean="0">
                        <a:latin typeface="Cambria Math" panose="02040503050406030204" pitchFamily="18" charset="0"/>
                      </a:rPr>
                      <m:t>бит</m:t>
                    </m:r>
                  </m:oMath>
                </a14:m>
                <a:r>
                  <a:rPr lang="en-US" b="0" i="1" dirty="0">
                    <a:latin typeface="Cambria Math" panose="02040503050406030204" pitchFamily="18" charset="0"/>
                  </a:rPr>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𝑈</m:t>
                        </m:r>
                      </m:e>
                    </m:d>
                    <m:r>
                      <a:rPr lang="en-US" b="0" i="1" smtClean="0">
                        <a:latin typeface="Cambria Math" panose="02040503050406030204" pitchFamily="18" charset="0"/>
                      </a:rPr>
                      <m:t>=3,</m:t>
                    </m:r>
                    <m:r>
                      <a:rPr lang="ru-RU" b="0" i="1" smtClean="0">
                        <a:latin typeface="Cambria Math" panose="02040503050406030204" pitchFamily="18" charset="0"/>
                      </a:rPr>
                      <m:t>93</m:t>
                    </m:r>
                    <m:r>
                      <a:rPr lang="en-US" b="0" i="1" smtClean="0">
                        <a:latin typeface="Cambria Math" panose="02040503050406030204" pitchFamily="18" charset="0"/>
                      </a:rPr>
                      <m:t> </m:t>
                    </m:r>
                    <m:r>
                      <a:rPr lang="ru-RU" b="0" i="1" smtClean="0">
                        <a:latin typeface="Cambria Math" panose="02040503050406030204" pitchFamily="18" charset="0"/>
                      </a:rPr>
                      <m:t>бит</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3</m:t>
                        </m:r>
                      </m:sub>
                    </m:sSub>
                    <m:d>
                      <m:dPr>
                        <m:ctrlPr>
                          <a:rPr lang="en-US" i="1">
                            <a:latin typeface="Cambria Math" panose="02040503050406030204" pitchFamily="18" charset="0"/>
                          </a:rPr>
                        </m:ctrlPr>
                      </m:dPr>
                      <m:e>
                        <m:r>
                          <a:rPr lang="en-US" i="1">
                            <a:latin typeface="Cambria Math" panose="02040503050406030204" pitchFamily="18" charset="0"/>
                          </a:rPr>
                          <m:t>𝑈</m:t>
                        </m:r>
                      </m:e>
                    </m:d>
                    <m:r>
                      <a:rPr lang="en-US" i="1">
                        <a:latin typeface="Cambria Math" panose="02040503050406030204" pitchFamily="18" charset="0"/>
                      </a:rPr>
                      <m:t>=</m:t>
                    </m:r>
                    <m:r>
                      <a:rPr lang="ru-RU" b="0" i="1" smtClean="0">
                        <a:latin typeface="Cambria Math" panose="02040503050406030204" pitchFamily="18" charset="0"/>
                      </a:rPr>
                      <m:t>3</m:t>
                    </m:r>
                    <m:r>
                      <a:rPr lang="en-US" b="0" i="1" smtClean="0">
                        <a:latin typeface="Cambria Math" panose="02040503050406030204" pitchFamily="18" charset="0"/>
                      </a:rPr>
                      <m:t>,46 </m:t>
                    </m:r>
                    <m:r>
                      <a:rPr lang="ru-RU" b="0" i="1" smtClean="0">
                        <a:latin typeface="Cambria Math" panose="02040503050406030204" pitchFamily="18" charset="0"/>
                      </a:rPr>
                      <m:t>бит</m:t>
                    </m:r>
                  </m:oMath>
                </a14:m>
                <a:endParaRPr lang="ru-RU" dirty="0"/>
              </a:p>
              <a:p>
                <a:r>
                  <a:rPr lang="ru-RU" dirty="0"/>
                  <a:t>Классическое сжатие: </a:t>
                </a:r>
                <a14:m>
                  <m:oMath xmlns:m="http://schemas.openxmlformats.org/officeDocument/2006/math">
                    <m:r>
                      <a:rPr lang="en-US" i="1">
                        <a:latin typeface="Cambria Math" panose="02040503050406030204" pitchFamily="18" charset="0"/>
                      </a:rPr>
                      <m:t>4,45 </m:t>
                    </m:r>
                    <m:r>
                      <a:rPr lang="ru-RU" i="1">
                        <a:latin typeface="Cambria Math" panose="02040503050406030204" pitchFamily="18" charset="0"/>
                      </a:rPr>
                      <m:t>бит</m:t>
                    </m:r>
                  </m:oMath>
                </a14:m>
                <a:endParaRPr lang="en-US" dirty="0"/>
              </a:p>
              <a:p>
                <a:r>
                  <a:rPr lang="ru-RU" dirty="0"/>
                  <a:t>Условное сжатие </a:t>
                </a:r>
                <a:r>
                  <a:rPr lang="en-US" dirty="0"/>
                  <a:t>L = 2</a:t>
                </a:r>
                <a:r>
                  <a:rPr lang="ru-RU" dirty="0"/>
                  <a:t>: </a:t>
                </a:r>
                <a:r>
                  <a:rPr lang="en-US" u="sng" dirty="0"/>
                  <a:t>3,</a:t>
                </a:r>
                <a:r>
                  <a:rPr lang="ru-RU" u="sng" dirty="0"/>
                  <a:t>42 бита</a:t>
                </a:r>
                <a:r>
                  <a:rPr lang="ru-RU" dirty="0"/>
                  <a:t> / </a:t>
                </a:r>
                <a:r>
                  <a:rPr lang="ru-RU" u="sng" dirty="0"/>
                  <a:t>до </a:t>
                </a:r>
                <a:r>
                  <a:rPr lang="en-US" u="sng" dirty="0"/>
                  <a:t>4,41 </a:t>
                </a:r>
                <a:r>
                  <a:rPr lang="ru-RU" u="sng" dirty="0"/>
                  <a:t>бита</a:t>
                </a:r>
                <a:r>
                  <a:rPr lang="ru-RU" dirty="0"/>
                  <a:t> (</a:t>
                </a:r>
                <a:r>
                  <a:rPr lang="ru-RU" dirty="0" err="1"/>
                  <a:t>Виттер</a:t>
                </a:r>
                <a:r>
                  <a:rPr lang="ru-RU" dirty="0"/>
                  <a:t>)</a:t>
                </a:r>
              </a:p>
              <a:p>
                <a:r>
                  <a:rPr lang="ru-RU" dirty="0"/>
                  <a:t>Условное сжатие </a:t>
                </a:r>
                <a:r>
                  <a:rPr lang="en-US" dirty="0"/>
                  <a:t>L = 3</a:t>
                </a:r>
                <a:r>
                  <a:rPr lang="ru-RU" dirty="0"/>
                  <a:t>: </a:t>
                </a:r>
                <a:r>
                  <a:rPr lang="en-US" u="sng" dirty="0"/>
                  <a:t>2</a:t>
                </a:r>
                <a:r>
                  <a:rPr lang="ru-RU" u="sng" dirty="0"/>
                  <a:t>,56</a:t>
                </a:r>
                <a:r>
                  <a:rPr lang="en-US" u="sng" dirty="0"/>
                  <a:t> </a:t>
                </a:r>
                <a:r>
                  <a:rPr lang="ru-RU" u="sng" dirty="0"/>
                  <a:t>бита</a:t>
                </a:r>
                <a:r>
                  <a:rPr lang="ru-RU" dirty="0"/>
                  <a:t> / </a:t>
                </a:r>
                <a:r>
                  <a:rPr lang="ru-RU" u="sng" dirty="0"/>
                  <a:t>до </a:t>
                </a:r>
                <a:r>
                  <a:rPr lang="en-US" u="sng" dirty="0"/>
                  <a:t>3,52 </a:t>
                </a:r>
                <a:r>
                  <a:rPr lang="ru-RU" u="sng" dirty="0"/>
                  <a:t>бита </a:t>
                </a:r>
                <a:r>
                  <a:rPr lang="ru-RU" dirty="0"/>
                  <a:t>(</a:t>
                </a:r>
                <a:r>
                  <a:rPr lang="ru-RU" dirty="0" err="1"/>
                  <a:t>Виттер</a:t>
                </a:r>
                <a:r>
                  <a:rPr lang="ru-RU" dirty="0"/>
                  <a:t>)</a:t>
                </a:r>
                <a:endParaRPr lang="ru-RU" u="sng" dirty="0"/>
              </a:p>
              <a:p>
                <a:r>
                  <a:rPr lang="ru-RU" dirty="0"/>
                  <a:t>Блочное сжатие </a:t>
                </a:r>
                <a:r>
                  <a:rPr lang="en-US" dirty="0"/>
                  <a:t>L = 2</a:t>
                </a:r>
                <a:r>
                  <a:rPr lang="ru-RU" dirty="0"/>
                  <a:t>: </a:t>
                </a:r>
                <a:r>
                  <a:rPr lang="en-US" u="sng" dirty="0"/>
                  <a:t>3,</a:t>
                </a:r>
                <a:r>
                  <a:rPr lang="ru-RU" u="sng" dirty="0"/>
                  <a:t>94 бита</a:t>
                </a:r>
                <a:r>
                  <a:rPr lang="ru-RU" dirty="0"/>
                  <a:t> / </a:t>
                </a:r>
                <a:r>
                  <a:rPr lang="ru-RU" u="sng" dirty="0"/>
                  <a:t>до </a:t>
                </a:r>
                <a:r>
                  <a:rPr lang="en-US" u="sng" dirty="0"/>
                  <a:t>4,4</a:t>
                </a:r>
                <a:r>
                  <a:rPr lang="ru-RU" u="sng" dirty="0"/>
                  <a:t>3</a:t>
                </a:r>
                <a:r>
                  <a:rPr lang="en-US" u="sng" dirty="0"/>
                  <a:t> </a:t>
                </a:r>
                <a:r>
                  <a:rPr lang="ru-RU" u="sng" dirty="0"/>
                  <a:t>бита</a:t>
                </a:r>
                <a:r>
                  <a:rPr lang="ru-RU" dirty="0"/>
                  <a:t> (</a:t>
                </a:r>
                <a:r>
                  <a:rPr lang="ru-RU" dirty="0" err="1"/>
                  <a:t>Виттер</a:t>
                </a:r>
                <a:r>
                  <a:rPr lang="ru-RU" dirty="0"/>
                  <a:t>)</a:t>
                </a:r>
              </a:p>
              <a:p>
                <a:r>
                  <a:rPr lang="ru-RU" dirty="0"/>
                  <a:t>Блочное сжатие </a:t>
                </a:r>
                <a:r>
                  <a:rPr lang="en-US" dirty="0"/>
                  <a:t>L = 3</a:t>
                </a:r>
                <a:r>
                  <a:rPr lang="ru-RU" dirty="0"/>
                  <a:t>: </a:t>
                </a:r>
                <a:r>
                  <a:rPr lang="en-US" u="sng" dirty="0"/>
                  <a:t>3,5 </a:t>
                </a:r>
                <a:r>
                  <a:rPr lang="ru-RU" u="sng" dirty="0"/>
                  <a:t>бита</a:t>
                </a:r>
                <a:r>
                  <a:rPr lang="en-US" dirty="0"/>
                  <a:t> / </a:t>
                </a:r>
                <a:r>
                  <a:rPr lang="ru-RU" u="sng" dirty="0"/>
                  <a:t>до </a:t>
                </a:r>
                <a:r>
                  <a:rPr lang="en-US" u="sng" dirty="0"/>
                  <a:t>3,79 </a:t>
                </a:r>
                <a:r>
                  <a:rPr lang="ru-RU" u="sng" dirty="0"/>
                  <a:t>бита</a:t>
                </a:r>
                <a:r>
                  <a:rPr lang="ru-RU" dirty="0"/>
                  <a:t> (</a:t>
                </a:r>
                <a:r>
                  <a:rPr lang="ru-RU" dirty="0" err="1"/>
                  <a:t>Виттер</a:t>
                </a:r>
                <a:r>
                  <a:rPr lang="ru-RU" dirty="0"/>
                  <a:t>)</a:t>
                </a:r>
                <a:endParaRPr lang="ru-RU" u="sng" dirty="0"/>
              </a:p>
            </p:txBody>
          </p:sp>
        </mc:Choice>
        <mc:Fallback>
          <p:sp>
            <p:nvSpPr>
              <p:cNvPr id="3" name="Объект 2">
                <a:extLst>
                  <a:ext uri="{FF2B5EF4-FFF2-40B4-BE49-F238E27FC236}">
                    <a16:creationId xmlns:a16="http://schemas.microsoft.com/office/drawing/2014/main" id="{0D27AE96-035A-6040-AD2D-65FDB5158595}"/>
                  </a:ext>
                </a:extLst>
              </p:cNvPr>
              <p:cNvSpPr>
                <a:spLocks noGrp="1" noRot="1" noChangeAspect="1" noMove="1" noResize="1" noEditPoints="1" noAdjustHandles="1" noChangeArrowheads="1" noChangeShapeType="1" noTextEdit="1"/>
              </p:cNvSpPr>
              <p:nvPr>
                <p:ph idx="1"/>
              </p:nvPr>
            </p:nvSpPr>
            <p:spPr>
              <a:xfrm>
                <a:off x="838199" y="1690688"/>
                <a:ext cx="10850217" cy="4667250"/>
              </a:xfrm>
              <a:blipFill>
                <a:blip r:embed="rId3"/>
                <a:stretch>
                  <a:fillRect l="-1051" t="-2168"/>
                </a:stretch>
              </a:blipFill>
            </p:spPr>
            <p:txBody>
              <a:bodyPr/>
              <a:lstStyle/>
              <a:p>
                <a:r>
                  <a:rPr lang="ru-RU">
                    <a:noFill/>
                  </a:rPr>
                  <a:t> </a:t>
                </a:r>
              </a:p>
            </p:txBody>
          </p:sp>
        </mc:Fallback>
      </mc:AlternateContent>
      <p:sp>
        <p:nvSpPr>
          <p:cNvPr id="4" name="Номер слайда 3">
            <a:extLst>
              <a:ext uri="{FF2B5EF4-FFF2-40B4-BE49-F238E27FC236}">
                <a16:creationId xmlns:a16="http://schemas.microsoft.com/office/drawing/2014/main" id="{6910357D-E076-5048-9BF8-70F25A8991B1}"/>
              </a:ext>
            </a:extLst>
          </p:cNvPr>
          <p:cNvSpPr>
            <a:spLocks noGrp="1"/>
          </p:cNvSpPr>
          <p:nvPr>
            <p:ph type="sldNum" sz="quarter" idx="12"/>
          </p:nvPr>
        </p:nvSpPr>
        <p:spPr/>
        <p:txBody>
          <a:bodyPr/>
          <a:lstStyle/>
          <a:p>
            <a:fld id="{D79991DA-AED9-4F7A-9614-989DF257C31D}" type="slidenum">
              <a:rPr lang="ru-RU" smtClean="0"/>
              <a:t>12</a:t>
            </a:fld>
            <a:endParaRPr lang="ru-RU"/>
          </a:p>
        </p:txBody>
      </p:sp>
    </p:spTree>
    <p:extLst>
      <p:ext uri="{BB962C8B-B14F-4D97-AF65-F5344CB8AC3E}">
        <p14:creationId xmlns:p14="http://schemas.microsoft.com/office/powerpoint/2010/main" val="4183010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5FF4F2-8CC7-E240-9FEA-EED000F7A953}"/>
              </a:ext>
            </a:extLst>
          </p:cNvPr>
          <p:cNvSpPr>
            <a:spLocks noGrp="1"/>
          </p:cNvSpPr>
          <p:nvPr>
            <p:ph type="title"/>
          </p:nvPr>
        </p:nvSpPr>
        <p:spPr/>
        <p:txBody>
          <a:bodyPr/>
          <a:lstStyle/>
          <a:p>
            <a:pPr algn="ctr"/>
            <a:r>
              <a:rPr lang="ru-RU" dirty="0"/>
              <a:t>Сравнение</a:t>
            </a:r>
          </a:p>
        </p:txBody>
      </p:sp>
      <p:sp>
        <p:nvSpPr>
          <p:cNvPr id="5" name="Текст 4">
            <a:extLst>
              <a:ext uri="{FF2B5EF4-FFF2-40B4-BE49-F238E27FC236}">
                <a16:creationId xmlns:a16="http://schemas.microsoft.com/office/drawing/2014/main" id="{1D7E3EF3-D771-6E40-AF5D-1199CEB1E9CB}"/>
              </a:ext>
            </a:extLst>
          </p:cNvPr>
          <p:cNvSpPr>
            <a:spLocks noGrp="1"/>
          </p:cNvSpPr>
          <p:nvPr>
            <p:ph type="body" idx="1"/>
          </p:nvPr>
        </p:nvSpPr>
        <p:spPr>
          <a:xfrm>
            <a:off x="839788" y="1345329"/>
            <a:ext cx="5157787" cy="823912"/>
          </a:xfrm>
        </p:spPr>
        <p:txBody>
          <a:bodyPr/>
          <a:lstStyle/>
          <a:p>
            <a:r>
              <a:rPr lang="ru-RU" dirty="0"/>
              <a:t>Условное кодирование</a:t>
            </a:r>
          </a:p>
        </p:txBody>
      </p:sp>
      <p:sp>
        <p:nvSpPr>
          <p:cNvPr id="6" name="Объект 5">
            <a:extLst>
              <a:ext uri="{FF2B5EF4-FFF2-40B4-BE49-F238E27FC236}">
                <a16:creationId xmlns:a16="http://schemas.microsoft.com/office/drawing/2014/main" id="{1A71D190-F865-6B42-9325-F65B385D9461}"/>
              </a:ext>
            </a:extLst>
          </p:cNvPr>
          <p:cNvSpPr>
            <a:spLocks noGrp="1"/>
          </p:cNvSpPr>
          <p:nvPr>
            <p:ph sz="half" idx="2"/>
          </p:nvPr>
        </p:nvSpPr>
        <p:spPr>
          <a:xfrm>
            <a:off x="839788" y="2169241"/>
            <a:ext cx="5157787" cy="3684588"/>
          </a:xfrm>
        </p:spPr>
        <p:txBody>
          <a:bodyPr/>
          <a:lstStyle/>
          <a:p>
            <a:r>
              <a:rPr lang="ru-RU" dirty="0"/>
              <a:t>Более эффективно учитывает взаимосвязи</a:t>
            </a:r>
          </a:p>
          <a:p>
            <a:r>
              <a:rPr lang="ru-RU" dirty="0"/>
              <a:t>Число контекстов может быть легко сокращено</a:t>
            </a:r>
          </a:p>
        </p:txBody>
      </p:sp>
      <p:sp>
        <p:nvSpPr>
          <p:cNvPr id="7" name="Текст 6">
            <a:extLst>
              <a:ext uri="{FF2B5EF4-FFF2-40B4-BE49-F238E27FC236}">
                <a16:creationId xmlns:a16="http://schemas.microsoft.com/office/drawing/2014/main" id="{F0F381CD-DFA2-754A-92D4-21AB5F72A20C}"/>
              </a:ext>
            </a:extLst>
          </p:cNvPr>
          <p:cNvSpPr>
            <a:spLocks noGrp="1"/>
          </p:cNvSpPr>
          <p:nvPr>
            <p:ph type="body" sz="quarter" idx="3"/>
          </p:nvPr>
        </p:nvSpPr>
        <p:spPr>
          <a:xfrm>
            <a:off x="6172200" y="1345329"/>
            <a:ext cx="5183188" cy="823912"/>
          </a:xfrm>
        </p:spPr>
        <p:txBody>
          <a:bodyPr/>
          <a:lstStyle/>
          <a:p>
            <a:r>
              <a:rPr lang="ru-RU" dirty="0"/>
              <a:t>Блочное кодирование </a:t>
            </a:r>
          </a:p>
        </p:txBody>
      </p:sp>
      <p:sp>
        <p:nvSpPr>
          <p:cNvPr id="8" name="Объект 7">
            <a:extLst>
              <a:ext uri="{FF2B5EF4-FFF2-40B4-BE49-F238E27FC236}">
                <a16:creationId xmlns:a16="http://schemas.microsoft.com/office/drawing/2014/main" id="{676D2BC4-3128-7241-860E-7B549A711A6B}"/>
              </a:ext>
            </a:extLst>
          </p:cNvPr>
          <p:cNvSpPr>
            <a:spLocks noGrp="1"/>
          </p:cNvSpPr>
          <p:nvPr>
            <p:ph sz="quarter" idx="4"/>
          </p:nvPr>
        </p:nvSpPr>
        <p:spPr>
          <a:xfrm>
            <a:off x="6172200" y="2169241"/>
            <a:ext cx="5183188" cy="3684588"/>
          </a:xfrm>
        </p:spPr>
        <p:txBody>
          <a:bodyPr/>
          <a:lstStyle/>
          <a:p>
            <a:r>
              <a:rPr lang="ru-RU" dirty="0"/>
              <a:t>Оценка сжатия точнее</a:t>
            </a:r>
          </a:p>
          <a:p>
            <a:r>
              <a:rPr lang="ru-RU" dirty="0"/>
              <a:t>Позволяет получить среднюю длину кода на символ менее 1</a:t>
            </a:r>
          </a:p>
        </p:txBody>
      </p:sp>
      <p:sp>
        <p:nvSpPr>
          <p:cNvPr id="4" name="Номер слайда 3">
            <a:extLst>
              <a:ext uri="{FF2B5EF4-FFF2-40B4-BE49-F238E27FC236}">
                <a16:creationId xmlns:a16="http://schemas.microsoft.com/office/drawing/2014/main" id="{10DCB0D7-AF04-6C4C-80D3-6F4BFF1E7BDE}"/>
              </a:ext>
            </a:extLst>
          </p:cNvPr>
          <p:cNvSpPr>
            <a:spLocks noGrp="1"/>
          </p:cNvSpPr>
          <p:nvPr>
            <p:ph type="sldNum" sz="quarter" idx="12"/>
          </p:nvPr>
        </p:nvSpPr>
        <p:spPr/>
        <p:txBody>
          <a:bodyPr/>
          <a:lstStyle/>
          <a:p>
            <a:fld id="{D79991DA-AED9-4F7A-9614-989DF257C31D}" type="slidenum">
              <a:rPr lang="ru-RU" smtClean="0"/>
              <a:t>13</a:t>
            </a:fld>
            <a:endParaRPr lang="ru-RU"/>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F3FE750-63A4-8F4C-A8F8-291D4FCAF6BE}"/>
                  </a:ext>
                </a:extLst>
              </p:cNvPr>
              <p:cNvSpPr txBox="1"/>
              <p:nvPr/>
            </p:nvSpPr>
            <p:spPr>
              <a:xfrm>
                <a:off x="836612" y="4262670"/>
                <a:ext cx="10414484" cy="2236831"/>
              </a:xfrm>
              <a:prstGeom prst="rect">
                <a:avLst/>
              </a:prstGeom>
              <a:noFill/>
            </p:spPr>
            <p:txBody>
              <a:bodyPr wrap="square" rtlCol="0">
                <a:spAutoFit/>
              </a:bodyPr>
              <a:lstStyle/>
              <a:p>
                <a:r>
                  <a:rPr lang="ru-RU" sz="2400" dirty="0"/>
                  <a:t>Два метода могут быть совмещены, например, если требуется эффективно учитывать взаимосвязи и при этом получать среднюю длину кода меньше 1:</a:t>
                </a:r>
              </a:p>
              <a:p>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𝐻</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4</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3</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1</m:t>
                                  </m:r>
                                </m:sub>
                              </m:sSub>
                            </m:e>
                          </m:d>
                        </m:num>
                        <m:den>
                          <m:r>
                            <a:rPr lang="en-US" sz="2400" b="0" i="1" smtClean="0">
                              <a:latin typeface="Cambria Math" panose="02040503050406030204" pitchFamily="18" charset="0"/>
                            </a:rPr>
                            <m:t>2</m:t>
                          </m:r>
                        </m:den>
                      </m:f>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i="1" smtClean="0">
                              <a:latin typeface="Cambria Math" panose="02040503050406030204" pitchFamily="18" charset="0"/>
                            </a:rPr>
                            <m:t>𝐻</m:t>
                          </m:r>
                          <m:d>
                            <m:dPr>
                              <m:ctrlPr>
                                <a:rPr lang="en-US" sz="240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4</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3</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1</m:t>
                                  </m:r>
                                </m:sub>
                              </m:sSub>
                            </m:e>
                          </m:d>
                        </m:num>
                        <m:den>
                          <m:r>
                            <a:rPr lang="en-US" sz="2400" b="0" i="1" smtClean="0">
                              <a:latin typeface="Cambria Math" panose="02040503050406030204" pitchFamily="18" charset="0"/>
                            </a:rPr>
                            <m:t>4</m:t>
                          </m:r>
                        </m:den>
                      </m:f>
                      <m:r>
                        <a:rPr lang="en-US" sz="2400" b="0" i="0" smtClean="0">
                          <a:latin typeface="Cambria Math" panose="02040503050406030204" pitchFamily="18" charset="0"/>
                        </a:rPr>
                        <m:t> </m:t>
                      </m:r>
                      <m:r>
                        <a:rPr lang="ru-RU" sz="2400" b="0" i="0" smtClean="0">
                          <a:latin typeface="Cambria Math" panose="02040503050406030204" pitchFamily="18" charset="0"/>
                        </a:rPr>
                        <m:t>–лучше просто блочного</m:t>
                      </m:r>
                    </m:oMath>
                  </m:oMathPara>
                </a14:m>
                <a:endParaRPr lang="ru-RU" sz="2400" dirty="0"/>
              </a:p>
              <a:p>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𝐿</m:t>
                      </m:r>
                      <m:d>
                        <m:dPr>
                          <m:ctrlPr>
                            <a:rPr lang="en-US" sz="2400" i="1" dirty="0">
                              <a:latin typeface="Cambria Math" panose="02040503050406030204" pitchFamily="18" charset="0"/>
                            </a:rPr>
                          </m:ctrlPr>
                        </m:dPr>
                        <m:e>
                          <m:r>
                            <a:rPr lang="en-US" sz="2400" i="1" dirty="0">
                              <a:latin typeface="Cambria Math" panose="02040503050406030204" pitchFamily="18" charset="0"/>
                            </a:rPr>
                            <m:t>𝑈</m:t>
                          </m:r>
                        </m:e>
                      </m:d>
                      <m:r>
                        <a:rPr lang="en-US" sz="2400" i="1" dirty="0">
                          <a:latin typeface="Cambria Math" panose="02040503050406030204" pitchFamily="18" charset="0"/>
                        </a:rPr>
                        <m:t>≥</m:t>
                      </m:r>
                      <m:f>
                        <m:fPr>
                          <m:ctrlPr>
                            <a:rPr lang="en-US" sz="2400" i="1" dirty="0">
                              <a:latin typeface="Cambria Math" panose="02040503050406030204" pitchFamily="18" charset="0"/>
                            </a:rPr>
                          </m:ctrlPr>
                        </m:fPr>
                        <m:num>
                          <m:r>
                            <a:rPr lang="en-US" sz="2400" i="1" dirty="0">
                              <a:latin typeface="Cambria Math" panose="02040503050406030204" pitchFamily="18" charset="0"/>
                            </a:rPr>
                            <m:t>1</m:t>
                          </m:r>
                        </m:num>
                        <m:den>
                          <m:r>
                            <a:rPr lang="ru-RU" sz="2400" b="0" i="1" dirty="0" smtClean="0">
                              <a:latin typeface="Cambria Math" panose="02040503050406030204" pitchFamily="18" charset="0"/>
                            </a:rPr>
                            <m:t>2</m:t>
                          </m:r>
                        </m:den>
                      </m:f>
                      <m:r>
                        <a:rPr lang="ru-RU" sz="2400" b="0" i="1" dirty="0" smtClean="0">
                          <a:latin typeface="Cambria Math" panose="02040503050406030204" pitchFamily="18" charset="0"/>
                        </a:rPr>
                        <m:t> –ограничение слабее, чем для просто условного </m:t>
                      </m:r>
                      <m:d>
                        <m:dPr>
                          <m:ctrlPr>
                            <a:rPr lang="ru-RU" sz="2400" b="0" i="1" dirty="0" smtClean="0">
                              <a:latin typeface="Cambria Math" panose="02040503050406030204" pitchFamily="18" charset="0"/>
                            </a:rPr>
                          </m:ctrlPr>
                        </m:dPr>
                        <m:e>
                          <m:r>
                            <a:rPr lang="en-US" sz="2400" i="1" dirty="0">
                              <a:latin typeface="Cambria Math" panose="02040503050406030204" pitchFamily="18" charset="0"/>
                            </a:rPr>
                            <m:t>𝐿</m:t>
                          </m:r>
                          <m:d>
                            <m:dPr>
                              <m:ctrlPr>
                                <a:rPr lang="en-US" sz="2400" i="1" dirty="0">
                                  <a:latin typeface="Cambria Math" panose="02040503050406030204" pitchFamily="18" charset="0"/>
                                </a:rPr>
                              </m:ctrlPr>
                            </m:dPr>
                            <m:e>
                              <m:r>
                                <a:rPr lang="en-US" sz="2400" i="1" dirty="0">
                                  <a:latin typeface="Cambria Math" panose="02040503050406030204" pitchFamily="18" charset="0"/>
                                </a:rPr>
                                <m:t>𝑈</m:t>
                              </m:r>
                            </m:e>
                          </m:d>
                          <m:r>
                            <a:rPr lang="en-US" sz="2400" i="1" dirty="0">
                              <a:latin typeface="Cambria Math" panose="02040503050406030204" pitchFamily="18" charset="0"/>
                            </a:rPr>
                            <m:t>≥</m:t>
                          </m:r>
                          <m:r>
                            <a:rPr lang="ru-RU" sz="2400" b="0" i="1" dirty="0" smtClean="0">
                              <a:latin typeface="Cambria Math" panose="02040503050406030204" pitchFamily="18" charset="0"/>
                            </a:rPr>
                            <m:t>1</m:t>
                          </m:r>
                        </m:e>
                      </m:d>
                    </m:oMath>
                  </m:oMathPara>
                </a14:m>
                <a:endParaRPr lang="ru-RU" sz="2400" dirty="0"/>
              </a:p>
            </p:txBody>
          </p:sp>
        </mc:Choice>
        <mc:Fallback>
          <p:sp>
            <p:nvSpPr>
              <p:cNvPr id="9" name="TextBox 8">
                <a:extLst>
                  <a:ext uri="{FF2B5EF4-FFF2-40B4-BE49-F238E27FC236}">
                    <a16:creationId xmlns:a16="http://schemas.microsoft.com/office/drawing/2014/main" id="{8F3FE750-63A4-8F4C-A8F8-291D4FCAF6BE}"/>
                  </a:ext>
                </a:extLst>
              </p:cNvPr>
              <p:cNvSpPr txBox="1">
                <a:spLocks noRot="1" noChangeAspect="1" noMove="1" noResize="1" noEditPoints="1" noAdjustHandles="1" noChangeArrowheads="1" noChangeShapeType="1" noTextEdit="1"/>
              </p:cNvSpPr>
              <p:nvPr/>
            </p:nvSpPr>
            <p:spPr>
              <a:xfrm>
                <a:off x="836612" y="4262670"/>
                <a:ext cx="10414484" cy="2236831"/>
              </a:xfrm>
              <a:prstGeom prst="rect">
                <a:avLst/>
              </a:prstGeom>
              <a:blipFill>
                <a:blip r:embed="rId2"/>
                <a:stretch>
                  <a:fillRect l="-852" t="-2260" b="-1695"/>
                </a:stretch>
              </a:blipFill>
            </p:spPr>
            <p:txBody>
              <a:bodyPr/>
              <a:lstStyle/>
              <a:p>
                <a:r>
                  <a:rPr lang="ru-RU">
                    <a:noFill/>
                  </a:rPr>
                  <a:t> </a:t>
                </a:r>
              </a:p>
            </p:txBody>
          </p:sp>
        </mc:Fallback>
      </mc:AlternateContent>
    </p:spTree>
    <p:extLst>
      <p:ext uri="{BB962C8B-B14F-4D97-AF65-F5344CB8AC3E}">
        <p14:creationId xmlns:p14="http://schemas.microsoft.com/office/powerpoint/2010/main" val="1703865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t>R</a:t>
            </a:r>
            <a:r>
              <a:rPr lang="en-US" dirty="0">
                <a:effectLst/>
              </a:rPr>
              <a:t>un-length encoding</a:t>
            </a:r>
            <a:r>
              <a:rPr lang="en-US" dirty="0"/>
              <a:t>, </a:t>
            </a:r>
            <a:r>
              <a:rPr lang="en-US" dirty="0">
                <a:effectLst/>
              </a:rPr>
              <a:t>RLE</a:t>
            </a:r>
            <a:endParaRPr lang="ru-RU" dirty="0"/>
          </a:p>
        </p:txBody>
      </p:sp>
      <p:sp>
        <p:nvSpPr>
          <p:cNvPr id="3" name="Объект 2"/>
          <p:cNvSpPr>
            <a:spLocks noGrp="1"/>
          </p:cNvSpPr>
          <p:nvPr>
            <p:ph idx="1"/>
          </p:nvPr>
        </p:nvSpPr>
        <p:spPr>
          <a:xfrm>
            <a:off x="838200" y="1825625"/>
            <a:ext cx="11058236" cy="4351338"/>
          </a:xfrm>
        </p:spPr>
        <p:txBody>
          <a:bodyPr>
            <a:normAutofit/>
          </a:bodyPr>
          <a:lstStyle/>
          <a:p>
            <a:pPr marL="0" indent="0">
              <a:buNone/>
            </a:pPr>
            <a:r>
              <a:rPr lang="ru-RU" dirty="0"/>
              <a:t>Кодируется последовательно символ и количество его повторений.</a:t>
            </a:r>
          </a:p>
          <a:p>
            <a:pPr marL="0" indent="0">
              <a:buNone/>
            </a:pPr>
            <a:r>
              <a:rPr lang="ru-RU" dirty="0"/>
              <a:t>Эффективно для повторяющихся последовательностей</a:t>
            </a:r>
            <a:endParaRPr lang="en-US" dirty="0"/>
          </a:p>
          <a:p>
            <a:pPr marL="0" indent="0" algn="ctr">
              <a:buNone/>
            </a:pPr>
            <a:r>
              <a:rPr lang="en-US" dirty="0"/>
              <a:t>AAABBBAACABCABC → 3A 3B 2A 1C 1A 1B 1C 1A 1B 1C</a:t>
            </a:r>
            <a:endParaRPr lang="ru-RU" dirty="0"/>
          </a:p>
          <a:p>
            <a:pPr marL="0" indent="0" algn="ctr">
              <a:buNone/>
            </a:pPr>
            <a:r>
              <a:rPr lang="en-US" dirty="0"/>
              <a:t>15 </a:t>
            </a:r>
            <a:r>
              <a:rPr lang="ru-RU" dirty="0"/>
              <a:t>символов </a:t>
            </a:r>
            <a:r>
              <a:rPr lang="en-US" dirty="0"/>
              <a:t>→</a:t>
            </a:r>
            <a:r>
              <a:rPr lang="ru-RU" dirty="0"/>
              <a:t> </a:t>
            </a:r>
            <a:r>
              <a:rPr lang="en-US" dirty="0"/>
              <a:t>10 </a:t>
            </a:r>
            <a:r>
              <a:rPr lang="ru-RU" dirty="0"/>
              <a:t>пар индекс-символ</a:t>
            </a:r>
          </a:p>
          <a:p>
            <a:pPr marL="0" indent="0">
              <a:buNone/>
            </a:pPr>
            <a:r>
              <a:rPr lang="ru-RU" dirty="0"/>
              <a:t>Пусть символ занимает 8 бит, а число ограничено 4 битами:</a:t>
            </a:r>
          </a:p>
          <a:p>
            <a:pPr marL="0" indent="0" algn="ctr">
              <a:buNone/>
            </a:pPr>
            <a:r>
              <a:rPr lang="ru-RU" dirty="0"/>
              <a:t>120 бит </a:t>
            </a:r>
            <a:r>
              <a:rPr lang="en-US" dirty="0"/>
              <a:t>→</a:t>
            </a:r>
            <a:r>
              <a:rPr lang="ru-RU" dirty="0"/>
              <a:t> </a:t>
            </a:r>
            <a:r>
              <a:rPr lang="en-US" dirty="0"/>
              <a:t>120 </a:t>
            </a:r>
            <a:r>
              <a:rPr lang="ru-RU" dirty="0"/>
              <a:t>бит</a:t>
            </a:r>
          </a:p>
          <a:p>
            <a:pPr marL="0" indent="0">
              <a:buNone/>
            </a:pPr>
            <a:r>
              <a:rPr lang="ru-RU" dirty="0"/>
              <a:t>Заметно, что для части без повторений происходит расширение</a:t>
            </a:r>
          </a:p>
        </p:txBody>
      </p:sp>
      <p:sp>
        <p:nvSpPr>
          <p:cNvPr id="4" name="Номер слайда 3">
            <a:extLst>
              <a:ext uri="{FF2B5EF4-FFF2-40B4-BE49-F238E27FC236}">
                <a16:creationId xmlns:a16="http://schemas.microsoft.com/office/drawing/2014/main" id="{345D8542-A94D-F142-986A-F180A27ECD03}"/>
              </a:ext>
            </a:extLst>
          </p:cNvPr>
          <p:cNvSpPr>
            <a:spLocks noGrp="1"/>
          </p:cNvSpPr>
          <p:nvPr>
            <p:ph type="sldNum" sz="quarter" idx="12"/>
          </p:nvPr>
        </p:nvSpPr>
        <p:spPr/>
        <p:txBody>
          <a:bodyPr/>
          <a:lstStyle/>
          <a:p>
            <a:fld id="{D79991DA-AED9-4F7A-9614-989DF257C31D}" type="slidenum">
              <a:rPr lang="ru-RU" smtClean="0"/>
              <a:t>14</a:t>
            </a:fld>
            <a:endParaRPr lang="ru-RU"/>
          </a:p>
        </p:txBody>
      </p:sp>
    </p:spTree>
    <p:extLst>
      <p:ext uri="{BB962C8B-B14F-4D97-AF65-F5344CB8AC3E}">
        <p14:creationId xmlns:p14="http://schemas.microsoft.com/office/powerpoint/2010/main" val="1736250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t>Run-length encoding, RLE</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838200" y="1825625"/>
                <a:ext cx="11058236" cy="4351338"/>
              </a:xfrm>
            </p:spPr>
            <p:txBody>
              <a:bodyPr>
                <a:normAutofit/>
              </a:bodyPr>
              <a:lstStyle/>
              <a:p>
                <a:pPr marL="0" indent="0">
                  <a:buNone/>
                </a:pPr>
                <a:r>
                  <a:rPr lang="ru-RU" dirty="0"/>
                  <a:t>Если повторения встречаются редко, можно выделить один неиспользуемый символ (</a:t>
                </a:r>
                <a14:m>
                  <m:oMath xmlns:m="http://schemas.openxmlformats.org/officeDocument/2006/math">
                    <m:r>
                      <a:rPr lang="en-US" i="1">
                        <a:latin typeface="Cambria Math" panose="02040503050406030204" pitchFamily="18" charset="0"/>
                      </a:rPr>
                      <m:t>𝜀</m:t>
                    </m:r>
                  </m:oMath>
                </a14:m>
                <a:r>
                  <a:rPr lang="ru-RU" dirty="0"/>
                  <a:t>) под сигнализацию о повторении</a:t>
                </a:r>
              </a:p>
              <a:p>
                <a:pPr marL="0" indent="0" algn="ctr">
                  <a:buNone/>
                </a:pPr>
                <a:r>
                  <a:rPr lang="en-US" dirty="0"/>
                  <a:t>AAABBBAACABCABC →</a:t>
                </a:r>
                <a:r>
                  <a:rPr lang="ru-RU" dirty="0"/>
                  <a:t> </a:t>
                </a:r>
                <a:r>
                  <a:rPr lang="en-US" dirty="0"/>
                  <a:t>𝜀3A 𝜀3B 𝜀2A C A B C B C</a:t>
                </a:r>
                <a:endParaRPr lang="ru-RU" dirty="0"/>
              </a:p>
              <a:p>
                <a:pPr marL="0" indent="0" algn="ctr">
                  <a:buNone/>
                </a:pPr>
                <a:r>
                  <a:rPr lang="en-US" dirty="0"/>
                  <a:t>15 </a:t>
                </a:r>
                <a:r>
                  <a:rPr lang="ru-RU" dirty="0"/>
                  <a:t>символов </a:t>
                </a:r>
                <a:r>
                  <a:rPr lang="en-US" dirty="0"/>
                  <a:t>→</a:t>
                </a:r>
                <a:r>
                  <a:rPr lang="ru-RU" dirty="0"/>
                  <a:t> 10+3</a:t>
                </a:r>
                <a:r>
                  <a:rPr lang="en-US" dirty="0"/>
                  <a:t> </a:t>
                </a:r>
                <a:r>
                  <a:rPr lang="ru-RU" dirty="0"/>
                  <a:t>символов и 3 числа</a:t>
                </a:r>
              </a:p>
              <a:p>
                <a:pPr marL="0" indent="0" algn="ctr">
                  <a:buNone/>
                </a:pPr>
                <a:r>
                  <a:rPr lang="ru-RU" dirty="0"/>
                  <a:t>120 бит </a:t>
                </a:r>
                <a:r>
                  <a:rPr lang="en-US" dirty="0"/>
                  <a:t>→</a:t>
                </a:r>
                <a:r>
                  <a:rPr lang="ru-RU" dirty="0"/>
                  <a:t> </a:t>
                </a:r>
                <a:r>
                  <a:rPr lang="en-US" dirty="0"/>
                  <a:t>1</a:t>
                </a:r>
                <a:r>
                  <a:rPr lang="ru-RU" dirty="0"/>
                  <a:t>16</a:t>
                </a:r>
                <a:r>
                  <a:rPr lang="en-US" dirty="0"/>
                  <a:t> </a:t>
                </a:r>
                <a:r>
                  <a:rPr lang="ru-RU" dirty="0"/>
                  <a:t>бит</a:t>
                </a:r>
              </a:p>
              <a:p>
                <a:pPr marL="0" indent="0">
                  <a:buNone/>
                </a:pPr>
                <a:r>
                  <a:rPr lang="ru-RU" dirty="0"/>
                  <a:t>Однако если повторений мало, выигрыш всё равно мал</a:t>
                </a:r>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838200" y="1825625"/>
                <a:ext cx="11058236" cy="4351338"/>
              </a:xfrm>
              <a:blipFill>
                <a:blip r:embed="rId2"/>
                <a:stretch>
                  <a:fillRect l="-1148" t="-2326"/>
                </a:stretch>
              </a:blipFill>
            </p:spPr>
            <p:txBody>
              <a:bodyPr/>
              <a:lstStyle/>
              <a:p>
                <a:r>
                  <a:rPr lang="ru-RU">
                    <a:noFill/>
                  </a:rPr>
                  <a:t> </a:t>
                </a:r>
              </a:p>
            </p:txBody>
          </p:sp>
        </mc:Fallback>
      </mc:AlternateContent>
      <p:sp>
        <p:nvSpPr>
          <p:cNvPr id="4" name="Номер слайда 3">
            <a:extLst>
              <a:ext uri="{FF2B5EF4-FFF2-40B4-BE49-F238E27FC236}">
                <a16:creationId xmlns:a16="http://schemas.microsoft.com/office/drawing/2014/main" id="{6ADAB012-1685-1B45-905F-DD10858AA274}"/>
              </a:ext>
            </a:extLst>
          </p:cNvPr>
          <p:cNvSpPr>
            <a:spLocks noGrp="1"/>
          </p:cNvSpPr>
          <p:nvPr>
            <p:ph type="sldNum" sz="quarter" idx="12"/>
          </p:nvPr>
        </p:nvSpPr>
        <p:spPr/>
        <p:txBody>
          <a:bodyPr/>
          <a:lstStyle/>
          <a:p>
            <a:fld id="{D79991DA-AED9-4F7A-9614-989DF257C31D}" type="slidenum">
              <a:rPr lang="ru-RU" smtClean="0"/>
              <a:t>15</a:t>
            </a:fld>
            <a:endParaRPr lang="ru-RU"/>
          </a:p>
        </p:txBody>
      </p:sp>
    </p:spTree>
    <p:extLst>
      <p:ext uri="{BB962C8B-B14F-4D97-AF65-F5344CB8AC3E}">
        <p14:creationId xmlns:p14="http://schemas.microsoft.com/office/powerpoint/2010/main" val="1491011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t>R</a:t>
            </a:r>
            <a:r>
              <a:rPr lang="en-US" dirty="0">
                <a:effectLst/>
              </a:rPr>
              <a:t>un-length encoding</a:t>
            </a:r>
            <a:r>
              <a:rPr lang="en-US" dirty="0"/>
              <a:t>, </a:t>
            </a:r>
            <a:r>
              <a:rPr lang="en-US" dirty="0">
                <a:effectLst/>
              </a:rPr>
              <a:t>RLE</a:t>
            </a:r>
            <a:endParaRPr lang="ru-RU" dirty="0"/>
          </a:p>
        </p:txBody>
      </p:sp>
      <p:sp>
        <p:nvSpPr>
          <p:cNvPr id="3" name="Объект 2"/>
          <p:cNvSpPr>
            <a:spLocks noGrp="1"/>
          </p:cNvSpPr>
          <p:nvPr>
            <p:ph idx="1"/>
          </p:nvPr>
        </p:nvSpPr>
        <p:spPr>
          <a:xfrm>
            <a:off x="838200" y="1825625"/>
            <a:ext cx="11058236" cy="4351338"/>
          </a:xfrm>
        </p:spPr>
        <p:txBody>
          <a:bodyPr>
            <a:normAutofit/>
          </a:bodyPr>
          <a:lstStyle/>
          <a:p>
            <a:pPr marL="0" indent="0">
              <a:buNone/>
            </a:pPr>
            <a:r>
              <a:rPr lang="ru-RU" dirty="0"/>
              <a:t>Другое, более популярное решение – сократить неповторяющуюся часть, закодировав ее отрицательным числом.</a:t>
            </a:r>
          </a:p>
          <a:p>
            <a:pPr marL="0" indent="0" algn="ctr">
              <a:buNone/>
            </a:pPr>
            <a:r>
              <a:rPr lang="en-US" dirty="0"/>
              <a:t>AAABBBAACABCABC → 3A 3B 2A </a:t>
            </a:r>
            <a:r>
              <a:rPr lang="ru-RU" dirty="0"/>
              <a:t>-7</a:t>
            </a:r>
            <a:r>
              <a:rPr lang="en-US" dirty="0"/>
              <a:t>CABCABC</a:t>
            </a:r>
          </a:p>
          <a:p>
            <a:pPr marL="0" indent="0" algn="ctr">
              <a:buNone/>
            </a:pPr>
            <a:r>
              <a:rPr lang="en-US" dirty="0"/>
              <a:t>15 </a:t>
            </a:r>
            <a:r>
              <a:rPr lang="ru-RU" dirty="0"/>
              <a:t>символов </a:t>
            </a:r>
            <a:r>
              <a:rPr lang="en-US" dirty="0"/>
              <a:t>→</a:t>
            </a:r>
            <a:r>
              <a:rPr lang="ru-RU" dirty="0"/>
              <a:t> </a:t>
            </a:r>
            <a:r>
              <a:rPr lang="en-US" dirty="0"/>
              <a:t>10 </a:t>
            </a:r>
            <a:r>
              <a:rPr lang="ru-RU" dirty="0"/>
              <a:t>символов + 4 числа</a:t>
            </a:r>
          </a:p>
          <a:p>
            <a:pPr marL="0" indent="0">
              <a:buNone/>
            </a:pPr>
            <a:r>
              <a:rPr lang="ru-RU" dirty="0"/>
              <a:t>Пусть один бит числа отведён под знак и оно теперь требует 5 бит:</a:t>
            </a:r>
          </a:p>
          <a:p>
            <a:pPr marL="0" indent="0" algn="ctr">
              <a:buNone/>
            </a:pPr>
            <a:r>
              <a:rPr lang="ru-RU" dirty="0"/>
              <a:t>120 бит </a:t>
            </a:r>
            <a:r>
              <a:rPr lang="en-US" dirty="0"/>
              <a:t>→</a:t>
            </a:r>
            <a:r>
              <a:rPr lang="ru-RU" dirty="0"/>
              <a:t> 100 бит</a:t>
            </a:r>
          </a:p>
          <a:p>
            <a:pPr marL="0" indent="0">
              <a:buNone/>
            </a:pPr>
            <a:endParaRPr lang="en-US" dirty="0"/>
          </a:p>
          <a:p>
            <a:pPr marL="0" indent="0">
              <a:buNone/>
            </a:pPr>
            <a:r>
              <a:rPr lang="ru-RU" dirty="0"/>
              <a:t>Повторения – единственный вид избыточности, воспринимаемый </a:t>
            </a:r>
            <a:r>
              <a:rPr lang="en-US" dirty="0"/>
              <a:t>RLE</a:t>
            </a:r>
            <a:endParaRPr lang="ru-RU" dirty="0"/>
          </a:p>
        </p:txBody>
      </p:sp>
      <p:sp>
        <p:nvSpPr>
          <p:cNvPr id="5" name="Номер слайда 4">
            <a:extLst>
              <a:ext uri="{FF2B5EF4-FFF2-40B4-BE49-F238E27FC236}">
                <a16:creationId xmlns:a16="http://schemas.microsoft.com/office/drawing/2014/main" id="{13823BC9-8DB9-E146-8172-2B3B67E7C775}"/>
              </a:ext>
            </a:extLst>
          </p:cNvPr>
          <p:cNvSpPr>
            <a:spLocks noGrp="1"/>
          </p:cNvSpPr>
          <p:nvPr>
            <p:ph type="sldNum" sz="quarter" idx="12"/>
          </p:nvPr>
        </p:nvSpPr>
        <p:spPr/>
        <p:txBody>
          <a:bodyPr/>
          <a:lstStyle/>
          <a:p>
            <a:fld id="{D79991DA-AED9-4F7A-9614-989DF257C31D}" type="slidenum">
              <a:rPr lang="ru-RU" smtClean="0"/>
              <a:t>16</a:t>
            </a:fld>
            <a:endParaRPr lang="ru-RU"/>
          </a:p>
        </p:txBody>
      </p:sp>
    </p:spTree>
    <p:extLst>
      <p:ext uri="{BB962C8B-B14F-4D97-AF65-F5344CB8AC3E}">
        <p14:creationId xmlns:p14="http://schemas.microsoft.com/office/powerpoint/2010/main" val="1759803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09DE59-7278-0247-AA35-AA227C8EF90C}"/>
              </a:ext>
            </a:extLst>
          </p:cNvPr>
          <p:cNvSpPr>
            <a:spLocks noGrp="1"/>
          </p:cNvSpPr>
          <p:nvPr>
            <p:ph type="title"/>
          </p:nvPr>
        </p:nvSpPr>
        <p:spPr/>
        <p:txBody>
          <a:bodyPr/>
          <a:lstStyle/>
          <a:p>
            <a:r>
              <a:rPr lang="ru-RU" dirty="0"/>
              <a:t>Растровая графика: </a:t>
            </a:r>
            <a:br>
              <a:rPr lang="ru-RU" dirty="0"/>
            </a:br>
            <a:r>
              <a:rPr lang="ru-RU" dirty="0"/>
              <a:t>полноцветное представление</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4EA072FC-7435-F446-90B6-6A84A3E423DC}"/>
                  </a:ext>
                </a:extLst>
              </p:cNvPr>
              <p:cNvSpPr>
                <a:spLocks noGrp="1"/>
              </p:cNvSpPr>
              <p:nvPr>
                <p:ph idx="1"/>
              </p:nvPr>
            </p:nvSpPr>
            <p:spPr>
              <a:xfrm>
                <a:off x="838199" y="1866416"/>
                <a:ext cx="10836965" cy="4855059"/>
              </a:xfrm>
            </p:spPr>
            <p:txBody>
              <a:bodyPr>
                <a:normAutofit fontScale="92500" lnSpcReduction="10000"/>
              </a:bodyPr>
              <a:lstStyle/>
              <a:p>
                <a:pPr marL="222250" indent="-222250"/>
                <a:r>
                  <a:rPr lang="ru-RU" dirty="0"/>
                  <a:t>Растровое изображение – это сетка пикселей (точек)</a:t>
                </a:r>
              </a:p>
              <a:p>
                <a:pPr marL="222250" indent="-222250">
                  <a:spcAft>
                    <a:spcPts val="600"/>
                  </a:spcAft>
                </a:pPr>
                <a:r>
                  <a:rPr lang="ru-RU" dirty="0"/>
                  <a:t>При </a:t>
                </a:r>
                <a:r>
                  <a:rPr lang="ru-RU" u="sng" dirty="0"/>
                  <a:t>полноцветном</a:t>
                </a:r>
                <a:r>
                  <a:rPr lang="ru-RU" dirty="0"/>
                  <a:t> представлении составляющие </a:t>
                </a:r>
                <a:br>
                  <a:rPr lang="ru-RU" dirty="0"/>
                </a:br>
                <a:r>
                  <a:rPr lang="ru-RU" dirty="0"/>
                  <a:t>кодируются раздельно (например, </a:t>
                </a:r>
                <a:r>
                  <a:rPr lang="en-US" dirty="0"/>
                  <a:t>RGB)</a:t>
                </a:r>
                <a:endParaRPr lang="ru-RU" dirty="0"/>
              </a:p>
              <a:p>
                <a:pPr marL="679450" lvl="1" indent="-222250">
                  <a:spcAft>
                    <a:spcPts val="600"/>
                  </a:spcAft>
                </a:pPr>
                <a:r>
                  <a:rPr lang="en-US" sz="2600" dirty="0"/>
                  <a:t>TrueColor</a:t>
                </a:r>
                <a:r>
                  <a:rPr lang="ru-RU" sz="2600" dirty="0"/>
                  <a:t> (</a:t>
                </a:r>
                <a:r>
                  <a:rPr lang="en-US" sz="2600" dirty="0" err="1"/>
                  <a:t>TrueEye</a:t>
                </a:r>
                <a:r>
                  <a:rPr lang="ru-RU" sz="2600" dirty="0"/>
                  <a:t>): 24 бит/пиксель, </a:t>
                </a:r>
                <a:br>
                  <a:rPr lang="ru-RU" sz="2600" dirty="0"/>
                </a:br>
                <a:r>
                  <a:rPr lang="ru-RU" sz="2600" dirty="0"/>
                  <a:t>компонента принимает значения 0…255 </a:t>
                </a:r>
                <a:br>
                  <a:rPr lang="ru-RU" sz="2600" dirty="0"/>
                </a:br>
                <a:r>
                  <a:rPr lang="ru-RU" sz="2600" dirty="0"/>
                  <a:t>(16 777 216 различных цветов)</a:t>
                </a:r>
              </a:p>
              <a:p>
                <a:pPr marL="679450" lvl="1" indent="-222250">
                  <a:spcAft>
                    <a:spcPts val="600"/>
                  </a:spcAft>
                </a:pPr>
                <a:r>
                  <a:rPr lang="en-US" sz="2600" dirty="0" err="1"/>
                  <a:t>DeepColor</a:t>
                </a:r>
                <a:r>
                  <a:rPr lang="en-US" sz="2600" dirty="0"/>
                  <a:t>: </a:t>
                </a:r>
                <a:r>
                  <a:rPr lang="ru-RU" sz="2600" dirty="0"/>
                  <a:t>30/36/48 бит (до </a:t>
                </a:r>
                <a14:m>
                  <m:oMath xmlns:m="http://schemas.openxmlformats.org/officeDocument/2006/math">
                    <m:r>
                      <a:rPr lang="de-DE" sz="2600" i="1" dirty="0" smtClean="0">
                        <a:latin typeface="Cambria Math" panose="02040503050406030204" pitchFamily="18" charset="0"/>
                      </a:rPr>
                      <m:t>2,8</m:t>
                    </m:r>
                    <m:r>
                      <a:rPr lang="en-US" sz="2600" b="0" i="1" dirty="0" smtClean="0">
                        <a:latin typeface="Cambria Math" panose="02040503050406030204" pitchFamily="18" charset="0"/>
                      </a:rPr>
                      <m:t>⋅</m:t>
                    </m:r>
                    <m:sSup>
                      <m:sSupPr>
                        <m:ctrlPr>
                          <a:rPr lang="en-US" sz="2600" b="0" i="1" dirty="0" smtClean="0">
                            <a:latin typeface="Cambria Math" panose="02040503050406030204" pitchFamily="18" charset="0"/>
                          </a:rPr>
                        </m:ctrlPr>
                      </m:sSupPr>
                      <m:e>
                        <m:r>
                          <a:rPr lang="en-US" sz="2600" b="0" i="1" dirty="0" smtClean="0">
                            <a:latin typeface="Cambria Math" panose="02040503050406030204" pitchFamily="18" charset="0"/>
                          </a:rPr>
                          <m:t>10</m:t>
                        </m:r>
                      </m:e>
                      <m:sup>
                        <m:r>
                          <a:rPr lang="de-DE" sz="2600" i="1" dirty="0" smtClean="0">
                            <a:latin typeface="Cambria Math" panose="02040503050406030204" pitchFamily="18" charset="0"/>
                          </a:rPr>
                          <m:t>14</m:t>
                        </m:r>
                      </m:sup>
                    </m:sSup>
                  </m:oMath>
                </a14:m>
                <a:r>
                  <a:rPr lang="en-US" sz="2600" dirty="0"/>
                  <a:t> </a:t>
                </a:r>
                <a:r>
                  <a:rPr lang="ru-RU" sz="2600" dirty="0"/>
                  <a:t>цветов)</a:t>
                </a:r>
              </a:p>
              <a:p>
                <a:pPr marL="222250" indent="-222250">
                  <a:spcAft>
                    <a:spcPts val="600"/>
                  </a:spcAft>
                </a:pPr>
                <a:r>
                  <a:rPr lang="ru-RU" dirty="0"/>
                  <a:t>В </a:t>
                </a:r>
                <a:r>
                  <a:rPr lang="ru-RU" u="sng" dirty="0"/>
                  <a:t>полутоновых</a:t>
                </a:r>
                <a:r>
                  <a:rPr lang="ru-RU" dirty="0"/>
                  <a:t> изображениях кодируется уровень яркости </a:t>
                </a:r>
                <a:br>
                  <a:rPr lang="ru-RU" dirty="0"/>
                </a:br>
                <a:r>
                  <a:rPr lang="ru-RU" dirty="0"/>
                  <a:t>(оттенки серого)</a:t>
                </a:r>
              </a:p>
              <a:p>
                <a:pPr marL="222250" indent="-222250">
                  <a:spcAft>
                    <a:spcPts val="600"/>
                  </a:spcAft>
                </a:pPr>
                <a:r>
                  <a:rPr lang="ru-RU" dirty="0"/>
                  <a:t>В </a:t>
                </a:r>
                <a:r>
                  <a:rPr lang="ru-RU" u="sng" dirty="0"/>
                  <a:t>бинарных</a:t>
                </a:r>
                <a:r>
                  <a:rPr lang="ru-RU" dirty="0"/>
                  <a:t> изображениях точки только белые или чёрные</a:t>
                </a:r>
              </a:p>
              <a:p>
                <a:pPr marL="222250" indent="-222250">
                  <a:spcAft>
                    <a:spcPts val="600"/>
                  </a:spcAft>
                </a:pPr>
                <a:r>
                  <a:rPr lang="ru-RU" dirty="0"/>
                  <a:t>Дополнительно может идти </a:t>
                </a:r>
                <a:r>
                  <a:rPr lang="ru-RU" u="sng" dirty="0"/>
                  <a:t>альфа-канал</a:t>
                </a:r>
                <a:r>
                  <a:rPr lang="ru-RU" dirty="0"/>
                  <a:t> (прозрачность)</a:t>
                </a:r>
                <a:r>
                  <a:rPr lang="en-US" dirty="0"/>
                  <a:t>: ARGB</a:t>
                </a:r>
                <a:endParaRPr lang="ru-RU" dirty="0"/>
              </a:p>
              <a:p>
                <a:endParaRPr lang="ru-RU" dirty="0"/>
              </a:p>
            </p:txBody>
          </p:sp>
        </mc:Choice>
        <mc:Fallback>
          <p:sp>
            <p:nvSpPr>
              <p:cNvPr id="3" name="Объект 2">
                <a:extLst>
                  <a:ext uri="{FF2B5EF4-FFF2-40B4-BE49-F238E27FC236}">
                    <a16:creationId xmlns:a16="http://schemas.microsoft.com/office/drawing/2014/main" id="{4EA072FC-7435-F446-90B6-6A84A3E423DC}"/>
                  </a:ext>
                </a:extLst>
              </p:cNvPr>
              <p:cNvSpPr>
                <a:spLocks noGrp="1" noRot="1" noChangeAspect="1" noMove="1" noResize="1" noEditPoints="1" noAdjustHandles="1" noChangeArrowheads="1" noChangeShapeType="1" noTextEdit="1"/>
              </p:cNvSpPr>
              <p:nvPr>
                <p:ph idx="1"/>
              </p:nvPr>
            </p:nvSpPr>
            <p:spPr>
              <a:xfrm>
                <a:off x="838199" y="1866416"/>
                <a:ext cx="10836965" cy="4855059"/>
              </a:xfrm>
              <a:blipFill>
                <a:blip r:embed="rId3"/>
                <a:stretch>
                  <a:fillRect l="-819" t="-2344"/>
                </a:stretch>
              </a:blipFill>
            </p:spPr>
            <p:txBody>
              <a:bodyPr/>
              <a:lstStyle/>
              <a:p>
                <a:r>
                  <a:rPr lang="ru-RU">
                    <a:noFill/>
                  </a:rPr>
                  <a:t> </a:t>
                </a:r>
              </a:p>
            </p:txBody>
          </p:sp>
        </mc:Fallback>
      </mc:AlternateContent>
      <p:pic>
        <p:nvPicPr>
          <p:cNvPr id="4" name="Picture 2" descr="Схема хранения растровой графики">
            <a:extLst>
              <a:ext uri="{FF2B5EF4-FFF2-40B4-BE49-F238E27FC236}">
                <a16:creationId xmlns:a16="http://schemas.microsoft.com/office/drawing/2014/main" id="{051D1015-E53D-5549-A1B2-02ADA455E1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60276" y="365125"/>
            <a:ext cx="2897108" cy="3148908"/>
          </a:xfrm>
          <a:prstGeom prst="rect">
            <a:avLst/>
          </a:prstGeom>
          <a:noFill/>
          <a:extLst>
            <a:ext uri="{909E8E84-426E-40DD-AFC4-6F175D3DCCD1}">
              <a14:hiddenFill xmlns:a14="http://schemas.microsoft.com/office/drawing/2010/main">
                <a:solidFill>
                  <a:srgbClr val="FFFFFF"/>
                </a:solidFill>
              </a14:hiddenFill>
            </a:ext>
          </a:extLst>
        </p:spPr>
      </p:pic>
      <p:sp>
        <p:nvSpPr>
          <p:cNvPr id="5" name="Номер слайда 4">
            <a:extLst>
              <a:ext uri="{FF2B5EF4-FFF2-40B4-BE49-F238E27FC236}">
                <a16:creationId xmlns:a16="http://schemas.microsoft.com/office/drawing/2014/main" id="{9A33E371-BAC0-DD4D-9B36-E22566B6D119}"/>
              </a:ext>
            </a:extLst>
          </p:cNvPr>
          <p:cNvSpPr>
            <a:spLocks noGrp="1"/>
          </p:cNvSpPr>
          <p:nvPr>
            <p:ph type="sldNum" sz="quarter" idx="12"/>
          </p:nvPr>
        </p:nvSpPr>
        <p:spPr/>
        <p:txBody>
          <a:bodyPr/>
          <a:lstStyle/>
          <a:p>
            <a:fld id="{D79991DA-AED9-4F7A-9614-989DF257C31D}" type="slidenum">
              <a:rPr lang="ru-RU" smtClean="0"/>
              <a:t>17</a:t>
            </a:fld>
            <a:endParaRPr lang="ru-RU"/>
          </a:p>
        </p:txBody>
      </p:sp>
    </p:spTree>
    <p:extLst>
      <p:ext uri="{BB962C8B-B14F-4D97-AF65-F5344CB8AC3E}">
        <p14:creationId xmlns:p14="http://schemas.microsoft.com/office/powerpoint/2010/main" val="2136957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09DE59-7278-0247-AA35-AA227C8EF90C}"/>
              </a:ext>
            </a:extLst>
          </p:cNvPr>
          <p:cNvSpPr>
            <a:spLocks noGrp="1"/>
          </p:cNvSpPr>
          <p:nvPr>
            <p:ph type="title"/>
          </p:nvPr>
        </p:nvSpPr>
        <p:spPr/>
        <p:txBody>
          <a:bodyPr/>
          <a:lstStyle/>
          <a:p>
            <a:r>
              <a:rPr lang="ru-RU" dirty="0"/>
              <a:t>Растровая графика: </a:t>
            </a:r>
            <a:br>
              <a:rPr lang="ru-RU" dirty="0"/>
            </a:br>
            <a:r>
              <a:rPr lang="ru-RU" dirty="0" err="1"/>
              <a:t>палитровое</a:t>
            </a:r>
            <a:r>
              <a:rPr lang="ru-RU" dirty="0"/>
              <a:t> представление</a:t>
            </a:r>
          </a:p>
        </p:txBody>
      </p:sp>
      <p:sp>
        <p:nvSpPr>
          <p:cNvPr id="3" name="Объект 2">
            <a:extLst>
              <a:ext uri="{FF2B5EF4-FFF2-40B4-BE49-F238E27FC236}">
                <a16:creationId xmlns:a16="http://schemas.microsoft.com/office/drawing/2014/main" id="{4EA072FC-7435-F446-90B6-6A84A3E423DC}"/>
              </a:ext>
            </a:extLst>
          </p:cNvPr>
          <p:cNvSpPr>
            <a:spLocks noGrp="1"/>
          </p:cNvSpPr>
          <p:nvPr>
            <p:ph idx="1"/>
          </p:nvPr>
        </p:nvSpPr>
        <p:spPr>
          <a:xfrm>
            <a:off x="838200" y="1866416"/>
            <a:ext cx="10515600" cy="4626459"/>
          </a:xfrm>
        </p:spPr>
        <p:txBody>
          <a:bodyPr>
            <a:normAutofit/>
          </a:bodyPr>
          <a:lstStyle/>
          <a:p>
            <a:pPr marL="222250" indent="-222250">
              <a:spcAft>
                <a:spcPts val="600"/>
              </a:spcAft>
            </a:pPr>
            <a:r>
              <a:rPr lang="ru-RU" dirty="0"/>
              <a:t>При </a:t>
            </a:r>
            <a:r>
              <a:rPr lang="ru-RU" u="sng" dirty="0" err="1"/>
              <a:t>палитровом</a:t>
            </a:r>
            <a:r>
              <a:rPr lang="ru-RU" dirty="0"/>
              <a:t> представлении </a:t>
            </a:r>
            <a:br>
              <a:rPr lang="en-US" dirty="0"/>
            </a:br>
            <a:r>
              <a:rPr lang="ru-RU" dirty="0"/>
              <a:t>(</a:t>
            </a:r>
            <a:r>
              <a:rPr lang="en-US" dirty="0"/>
              <a:t>palette</a:t>
            </a:r>
            <a:r>
              <a:rPr lang="ru-RU" dirty="0"/>
              <a:t>)</a:t>
            </a:r>
            <a:r>
              <a:rPr lang="en-US" dirty="0"/>
              <a:t> </a:t>
            </a:r>
            <a:r>
              <a:rPr lang="ru-RU" dirty="0"/>
              <a:t>цвета нумеруются, </a:t>
            </a:r>
            <a:br>
              <a:rPr lang="en-US" dirty="0"/>
            </a:br>
            <a:r>
              <a:rPr lang="ru-RU" dirty="0"/>
              <a:t>обычно не более 256 цветов,</a:t>
            </a:r>
            <a:br>
              <a:rPr lang="ru-RU" dirty="0"/>
            </a:br>
            <a:r>
              <a:rPr lang="ru-RU" dirty="0"/>
              <a:t>кодируется индекс цвета в палитре</a:t>
            </a:r>
          </a:p>
        </p:txBody>
      </p:sp>
      <p:pic>
        <p:nvPicPr>
          <p:cNvPr id="5" name="Picture 3">
            <a:extLst>
              <a:ext uri="{FF2B5EF4-FFF2-40B4-BE49-F238E27FC236}">
                <a16:creationId xmlns:a16="http://schemas.microsoft.com/office/drawing/2014/main" id="{C23B61B3-AE76-1C40-B000-1CB70767EC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2894" y="789540"/>
            <a:ext cx="3787276" cy="444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DCB57C3-3548-614E-81BC-E92503E1A95E}"/>
                  </a:ext>
                </a:extLst>
              </p:cNvPr>
              <p:cNvSpPr txBox="1"/>
              <p:nvPr/>
            </p:nvSpPr>
            <p:spPr>
              <a:xfrm>
                <a:off x="8116890" y="5324880"/>
                <a:ext cx="3563280" cy="664058"/>
              </a:xfrm>
              <a:prstGeom prst="rect">
                <a:avLst/>
              </a:prstGeom>
              <a:noFill/>
            </p:spPr>
            <p:txBody>
              <a:bodyPr wrap="square" rtlCol="0">
                <a:spAutoFit/>
              </a:bodyPr>
              <a:lstStyle/>
              <a:p>
                <a:pPr algn="ctr"/>
                <a:r>
                  <a:rPr lang="ru-RU" dirty="0"/>
                  <a:t>Палитра из </a:t>
                </a:r>
                <a14:m>
                  <m:oMath xmlns:m="http://schemas.openxmlformats.org/officeDocument/2006/math">
                    <m:sSup>
                      <m:sSupPr>
                        <m:ctrlPr>
                          <a:rPr lang="en-US" b="0" i="1" smtClean="0">
                            <a:latin typeface="Cambria Math" panose="02040503050406030204" pitchFamily="18" charset="0"/>
                          </a:rPr>
                        </m:ctrlPr>
                      </m:sSupPr>
                      <m:e>
                        <m:r>
                          <a:rPr lang="ru-RU" b="0" i="1" smtClean="0">
                            <a:latin typeface="Cambria Math" panose="02040503050406030204" pitchFamily="18" charset="0"/>
                          </a:rPr>
                          <m:t>6</m:t>
                        </m:r>
                      </m:e>
                      <m:sup>
                        <m:r>
                          <a:rPr lang="en-US" b="0" i="1" smtClean="0">
                            <a:latin typeface="Cambria Math" panose="02040503050406030204" pitchFamily="18" charset="0"/>
                          </a:rPr>
                          <m:t>3</m:t>
                        </m:r>
                      </m:sup>
                    </m:sSup>
                    <m:r>
                      <a:rPr lang="en-US" b="0" i="1" smtClean="0">
                        <a:latin typeface="Cambria Math" panose="02040503050406030204" pitchFamily="18" charset="0"/>
                      </a:rPr>
                      <m:t>=216</m:t>
                    </m:r>
                  </m:oMath>
                </a14:m>
                <a:r>
                  <a:rPr lang="en-US" dirty="0"/>
                  <a:t> </a:t>
                </a:r>
                <a:r>
                  <a:rPr lang="ru-RU" dirty="0"/>
                  <a:t>цветов, умещаемая в одном байте</a:t>
                </a:r>
              </a:p>
            </p:txBody>
          </p:sp>
        </mc:Choice>
        <mc:Fallback>
          <p:sp>
            <p:nvSpPr>
              <p:cNvPr id="6" name="TextBox 5">
                <a:extLst>
                  <a:ext uri="{FF2B5EF4-FFF2-40B4-BE49-F238E27FC236}">
                    <a16:creationId xmlns:a16="http://schemas.microsoft.com/office/drawing/2014/main" id="{9DCB57C3-3548-614E-81BC-E92503E1A95E}"/>
                  </a:ext>
                </a:extLst>
              </p:cNvPr>
              <p:cNvSpPr txBox="1">
                <a:spLocks noRot="1" noChangeAspect="1" noMove="1" noResize="1" noEditPoints="1" noAdjustHandles="1" noChangeArrowheads="1" noChangeShapeType="1" noTextEdit="1"/>
              </p:cNvSpPr>
              <p:nvPr/>
            </p:nvSpPr>
            <p:spPr>
              <a:xfrm>
                <a:off x="8116890" y="5324880"/>
                <a:ext cx="3563280" cy="664058"/>
              </a:xfrm>
              <a:prstGeom prst="rect">
                <a:avLst/>
              </a:prstGeom>
              <a:blipFill>
                <a:blip r:embed="rId4"/>
                <a:stretch>
                  <a:fillRect t="-3774" b="-11321"/>
                </a:stretch>
              </a:blipFill>
            </p:spPr>
            <p:txBody>
              <a:bodyPr/>
              <a:lstStyle/>
              <a:p>
                <a:r>
                  <a:rPr lang="ru-RU">
                    <a:noFill/>
                  </a:rPr>
                  <a:t> </a:t>
                </a:r>
              </a:p>
            </p:txBody>
          </p:sp>
        </mc:Fallback>
      </mc:AlternateContent>
      <p:sp>
        <p:nvSpPr>
          <p:cNvPr id="7" name="Номер слайда 6">
            <a:extLst>
              <a:ext uri="{FF2B5EF4-FFF2-40B4-BE49-F238E27FC236}">
                <a16:creationId xmlns:a16="http://schemas.microsoft.com/office/drawing/2014/main" id="{F9EC57CC-2DBA-CC42-91C1-DCB14815E665}"/>
              </a:ext>
            </a:extLst>
          </p:cNvPr>
          <p:cNvSpPr>
            <a:spLocks noGrp="1"/>
          </p:cNvSpPr>
          <p:nvPr>
            <p:ph type="sldNum" sz="quarter" idx="12"/>
          </p:nvPr>
        </p:nvSpPr>
        <p:spPr/>
        <p:txBody>
          <a:bodyPr/>
          <a:lstStyle/>
          <a:p>
            <a:fld id="{D79991DA-AED9-4F7A-9614-989DF257C31D}" type="slidenum">
              <a:rPr lang="ru-RU" smtClean="0"/>
              <a:t>18</a:t>
            </a:fld>
            <a:endParaRPr lang="ru-RU"/>
          </a:p>
        </p:txBody>
      </p:sp>
    </p:spTree>
    <p:extLst>
      <p:ext uri="{BB962C8B-B14F-4D97-AF65-F5344CB8AC3E}">
        <p14:creationId xmlns:p14="http://schemas.microsoft.com/office/powerpoint/2010/main" val="2956483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BMP</a:t>
            </a:r>
            <a:r>
              <a:rPr lang="ru-RU" dirty="0"/>
              <a:t>: </a:t>
            </a:r>
            <a:r>
              <a:rPr lang="en-US" b="1" dirty="0"/>
              <a:t>B</a:t>
            </a:r>
            <a:r>
              <a:rPr lang="en-US" dirty="0"/>
              <a:t>it</a:t>
            </a:r>
            <a:r>
              <a:rPr lang="en-US" b="1" dirty="0"/>
              <a:t>m</a:t>
            </a:r>
            <a:r>
              <a:rPr lang="en-US" dirty="0"/>
              <a:t>ap </a:t>
            </a:r>
            <a:r>
              <a:rPr lang="en-US" b="1" dirty="0"/>
              <a:t>P</a:t>
            </a:r>
            <a:r>
              <a:rPr lang="en-US" dirty="0"/>
              <a:t>icture</a:t>
            </a:r>
            <a:r>
              <a:rPr lang="ru-RU" dirty="0"/>
              <a:t> –</a:t>
            </a:r>
            <a:br>
              <a:rPr lang="ru-RU" dirty="0"/>
            </a:br>
            <a:r>
              <a:rPr lang="ru-RU" dirty="0"/>
              <a:t>	</a:t>
            </a:r>
            <a:r>
              <a:rPr lang="ru-RU" i="1" dirty="0"/>
              <a:t>«растровое изображение»</a:t>
            </a:r>
          </a:p>
        </p:txBody>
      </p:sp>
      <p:sp>
        <p:nvSpPr>
          <p:cNvPr id="3" name="Объект 2"/>
          <p:cNvSpPr>
            <a:spLocks noGrp="1"/>
          </p:cNvSpPr>
          <p:nvPr>
            <p:ph idx="1"/>
          </p:nvPr>
        </p:nvSpPr>
        <p:spPr>
          <a:xfrm>
            <a:off x="1370054" y="1944932"/>
            <a:ext cx="9451891" cy="4928260"/>
          </a:xfrm>
        </p:spPr>
        <p:txBody>
          <a:bodyPr>
            <a:normAutofit/>
          </a:bodyPr>
          <a:lstStyle/>
          <a:p>
            <a:r>
              <a:rPr lang="ru-RU" sz="3200" dirty="0"/>
              <a:t>Возможны </a:t>
            </a:r>
            <a:r>
              <a:rPr lang="ru-RU" sz="3200" dirty="0" err="1"/>
              <a:t>битности</a:t>
            </a:r>
            <a:r>
              <a:rPr lang="en-US" sz="3200" dirty="0"/>
              <a:t>:</a:t>
            </a:r>
            <a:r>
              <a:rPr lang="ru-RU" sz="3200" dirty="0"/>
              <a:t> </a:t>
            </a:r>
            <a:endParaRPr lang="en-US" sz="3200" dirty="0"/>
          </a:p>
          <a:p>
            <a:pPr lvl="1"/>
            <a:r>
              <a:rPr lang="ru-RU" sz="2800" b="1" dirty="0"/>
              <a:t>1</a:t>
            </a:r>
            <a:r>
              <a:rPr lang="ru-RU" sz="2800" dirty="0"/>
              <a:t>, </a:t>
            </a:r>
            <a:r>
              <a:rPr lang="ru-RU" sz="2800" b="1" dirty="0"/>
              <a:t>2</a:t>
            </a:r>
            <a:r>
              <a:rPr lang="ru-RU" sz="2800" dirty="0"/>
              <a:t>, </a:t>
            </a:r>
            <a:r>
              <a:rPr lang="ru-RU" sz="2800" b="1" dirty="0"/>
              <a:t>4</a:t>
            </a:r>
            <a:r>
              <a:rPr lang="ru-RU" sz="2800" dirty="0"/>
              <a:t>, </a:t>
            </a:r>
            <a:r>
              <a:rPr lang="ru-RU" sz="2800" b="1" dirty="0"/>
              <a:t>8</a:t>
            </a:r>
            <a:r>
              <a:rPr lang="ru-RU" sz="2800" dirty="0"/>
              <a:t> (</a:t>
            </a:r>
            <a:r>
              <a:rPr lang="ru-RU" sz="2800" dirty="0" err="1"/>
              <a:t>палитровые</a:t>
            </a:r>
            <a:r>
              <a:rPr lang="ru-RU" sz="2800" dirty="0"/>
              <a:t>)</a:t>
            </a:r>
            <a:endParaRPr lang="en-US" sz="2800" dirty="0"/>
          </a:p>
          <a:p>
            <a:pPr lvl="1"/>
            <a:r>
              <a:rPr lang="ru-RU" sz="2800" dirty="0"/>
              <a:t>16, </a:t>
            </a:r>
            <a:r>
              <a:rPr lang="ru-RU" sz="2800" b="1" dirty="0"/>
              <a:t>24</a:t>
            </a:r>
            <a:r>
              <a:rPr lang="ru-RU" sz="2800" dirty="0"/>
              <a:t>, 32, 48, 64</a:t>
            </a:r>
            <a:r>
              <a:rPr lang="en-US" sz="2800" dirty="0"/>
              <a:t> </a:t>
            </a:r>
            <a:r>
              <a:rPr lang="ru-RU" sz="2800" dirty="0"/>
              <a:t>(полноцветные: </a:t>
            </a:r>
            <a:r>
              <a:rPr lang="en-US" sz="2800" b="1" dirty="0"/>
              <a:t>RGB</a:t>
            </a:r>
            <a:r>
              <a:rPr lang="ru-RU" sz="2800" dirty="0"/>
              <a:t>/</a:t>
            </a:r>
            <a:r>
              <a:rPr lang="en-US" sz="2800" dirty="0"/>
              <a:t>ARGB</a:t>
            </a:r>
            <a:r>
              <a:rPr lang="ru-RU" sz="2800" dirty="0"/>
              <a:t>)</a:t>
            </a:r>
          </a:p>
          <a:p>
            <a:r>
              <a:rPr lang="ru-RU" sz="3200" dirty="0"/>
              <a:t>«Базовый»</a:t>
            </a:r>
            <a:r>
              <a:rPr lang="en-US" sz="3200" dirty="0"/>
              <a:t> BMP </a:t>
            </a:r>
            <a:r>
              <a:rPr lang="ru-RU" sz="3200" dirty="0"/>
              <a:t>ничего не сжимает</a:t>
            </a:r>
            <a:endParaRPr lang="en-US" sz="3200" dirty="0"/>
          </a:p>
          <a:p>
            <a:r>
              <a:rPr lang="ru-RU" sz="3200" dirty="0"/>
              <a:t>Новые версии (3, 4, 5) позволяют вводить:</a:t>
            </a:r>
          </a:p>
          <a:p>
            <a:pPr lvl="1"/>
            <a:r>
              <a:rPr lang="en-US" sz="2800" dirty="0"/>
              <a:t>v3: </a:t>
            </a:r>
            <a:r>
              <a:rPr lang="ru-RU" sz="2800" dirty="0"/>
              <a:t>сжатие без потерь: </a:t>
            </a:r>
            <a:r>
              <a:rPr lang="en-US" sz="2800" dirty="0"/>
              <a:t>RLE </a:t>
            </a:r>
            <a:r>
              <a:rPr lang="ru-RU" sz="2800" dirty="0"/>
              <a:t>для </a:t>
            </a:r>
            <a:r>
              <a:rPr lang="ru-RU" sz="2800" dirty="0" err="1"/>
              <a:t>битностей</a:t>
            </a:r>
            <a:r>
              <a:rPr lang="ru-RU" sz="2800" dirty="0"/>
              <a:t> 4, 8</a:t>
            </a:r>
          </a:p>
          <a:p>
            <a:pPr lvl="1"/>
            <a:r>
              <a:rPr lang="ru-RU" sz="2800" dirty="0"/>
              <a:t>поддержку альфа-канала (</a:t>
            </a:r>
            <a:r>
              <a:rPr lang="ru-RU" sz="2800" dirty="0" err="1"/>
              <a:t>битности</a:t>
            </a:r>
            <a:r>
              <a:rPr lang="ru-RU" sz="2800" dirty="0"/>
              <a:t> 16, 32)</a:t>
            </a:r>
            <a:endParaRPr lang="en-US" sz="2800" dirty="0"/>
          </a:p>
        </p:txBody>
      </p:sp>
      <p:sp>
        <p:nvSpPr>
          <p:cNvPr id="4" name="Rectangle 1"/>
          <p:cNvSpPr>
            <a:spLocks noChangeArrowheads="1"/>
          </p:cNvSpPr>
          <p:nvPr/>
        </p:nvSpPr>
        <p:spPr bwMode="auto">
          <a:xfrm>
            <a:off x="8639909" y="619369"/>
            <a:ext cx="1684059"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ru-RU" altLang="ru-RU" sz="1400" dirty="0">
                <a:solidFill>
                  <a:srgbClr val="222222"/>
                </a:solidFill>
                <a:latin typeface="Courier New" panose="02070309020205020404" pitchFamily="49" charset="0"/>
              </a:rPr>
              <a:t>.</a:t>
            </a:r>
            <a:r>
              <a:rPr lang="ru-RU" altLang="ru-RU" sz="1400" dirty="0" err="1">
                <a:solidFill>
                  <a:srgbClr val="222222"/>
                </a:solidFill>
                <a:latin typeface="Courier New" panose="02070309020205020404" pitchFamily="49" charset="0"/>
              </a:rPr>
              <a:t>bmp</a:t>
            </a:r>
            <a:r>
              <a:rPr lang="ru-RU" altLang="ru-RU" sz="1400" dirty="0">
                <a:solidFill>
                  <a:srgbClr val="222222"/>
                </a:solidFill>
              </a:rPr>
              <a:t>, </a:t>
            </a:r>
            <a:r>
              <a:rPr lang="ru-RU" altLang="ru-RU" sz="1400" dirty="0">
                <a:solidFill>
                  <a:srgbClr val="222222"/>
                </a:solidFill>
                <a:latin typeface="Courier New" panose="02070309020205020404" pitchFamily="49" charset="0"/>
              </a:rPr>
              <a:t>.</a:t>
            </a:r>
            <a:r>
              <a:rPr lang="ru-RU" altLang="ru-RU" sz="1400" dirty="0" err="1">
                <a:solidFill>
                  <a:srgbClr val="222222"/>
                </a:solidFill>
                <a:latin typeface="Courier New" panose="02070309020205020404" pitchFamily="49" charset="0"/>
              </a:rPr>
              <a:t>dib</a:t>
            </a:r>
            <a:r>
              <a:rPr lang="ru-RU" altLang="ru-RU" sz="1400" dirty="0">
                <a:solidFill>
                  <a:srgbClr val="222222"/>
                </a:solidFill>
                <a:cs typeface="Arial" panose="020B0604020202020204" pitchFamily="34" charset="0"/>
              </a:rPr>
              <a:t>, </a:t>
            </a:r>
            <a:r>
              <a:rPr lang="ru-RU" altLang="ru-RU" sz="1400" dirty="0">
                <a:solidFill>
                  <a:srgbClr val="222222"/>
                </a:solidFill>
                <a:latin typeface="Courier New" panose="02070309020205020404" pitchFamily="49" charset="0"/>
              </a:rPr>
              <a:t>.</a:t>
            </a:r>
            <a:r>
              <a:rPr lang="ru-RU" altLang="ru-RU" sz="1400" dirty="0" err="1">
                <a:solidFill>
                  <a:srgbClr val="222222"/>
                </a:solidFill>
                <a:latin typeface="Courier New" panose="02070309020205020404" pitchFamily="49" charset="0"/>
              </a:rPr>
              <a:t>rle</a:t>
            </a:r>
            <a:r>
              <a:rPr lang="ru-RU" altLang="ru-RU" sz="1400" dirty="0"/>
              <a:t> </a:t>
            </a:r>
          </a:p>
        </p:txBody>
      </p:sp>
      <p:sp>
        <p:nvSpPr>
          <p:cNvPr id="5" name="Номер слайда 4">
            <a:extLst>
              <a:ext uri="{FF2B5EF4-FFF2-40B4-BE49-F238E27FC236}">
                <a16:creationId xmlns:a16="http://schemas.microsoft.com/office/drawing/2014/main" id="{EF9C6EF1-58F5-9C4F-8E4F-515A41FF3BDE}"/>
              </a:ext>
            </a:extLst>
          </p:cNvPr>
          <p:cNvSpPr>
            <a:spLocks noGrp="1"/>
          </p:cNvSpPr>
          <p:nvPr>
            <p:ph type="sldNum" sz="quarter" idx="12"/>
          </p:nvPr>
        </p:nvSpPr>
        <p:spPr/>
        <p:txBody>
          <a:bodyPr/>
          <a:lstStyle/>
          <a:p>
            <a:fld id="{C11DEBBC-7C6C-4176-A375-FBDA94CD1D8B}" type="slidenum">
              <a:rPr lang="ru-RU" smtClean="0"/>
              <a:t>19</a:t>
            </a:fld>
            <a:endParaRPr lang="ru-RU"/>
          </a:p>
        </p:txBody>
      </p:sp>
    </p:spTree>
    <p:extLst>
      <p:ext uri="{BB962C8B-B14F-4D97-AF65-F5344CB8AC3E}">
        <p14:creationId xmlns:p14="http://schemas.microsoft.com/office/powerpoint/2010/main" val="857757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ru-RU" altLang="ru-RU" sz="4000" dirty="0"/>
              <a:t>Условное кодирование </a:t>
            </a:r>
          </a:p>
        </p:txBody>
      </p:sp>
      <mc:AlternateContent xmlns:mc="http://schemas.openxmlformats.org/markup-compatibility/2006">
        <mc:Choice xmlns:a14="http://schemas.microsoft.com/office/drawing/2010/main" Requires="a14">
          <p:sp>
            <p:nvSpPr>
              <p:cNvPr id="2" name="Объект 1"/>
              <p:cNvSpPr>
                <a:spLocks noGrp="1"/>
              </p:cNvSpPr>
              <p:nvPr>
                <p:ph idx="1"/>
              </p:nvPr>
            </p:nvSpPr>
            <p:spPr>
              <a:xfrm>
                <a:off x="988541" y="1464599"/>
                <a:ext cx="9200215" cy="3980625"/>
              </a:xfrm>
            </p:spPr>
            <p:txBody>
              <a:bodyPr>
                <a:normAutofit lnSpcReduction="10000"/>
              </a:bodyPr>
              <a:lstStyle/>
              <a:p>
                <a:r>
                  <a:rPr lang="ru-RU" sz="2200" dirty="0"/>
                  <a:t>Пусть символы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𝑢</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𝑢</m:t>
                        </m:r>
                      </m:e>
                      <m:sub>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𝑢</m:t>
                        </m:r>
                      </m:e>
                      <m:sub>
                        <m:r>
                          <a:rPr lang="en-US" sz="2200" i="1">
                            <a:latin typeface="Cambria Math" panose="02040503050406030204" pitchFamily="18" charset="0"/>
                          </a:rPr>
                          <m:t>𝐿</m:t>
                        </m:r>
                        <m:r>
                          <a:rPr lang="en-US" sz="2200" i="1">
                            <a:latin typeface="Cambria Math" panose="02040503050406030204" pitchFamily="18" charset="0"/>
                          </a:rPr>
                          <m:t>−1</m:t>
                        </m:r>
                      </m:sub>
                    </m:sSub>
                    <m:r>
                      <a:rPr lang="ru-RU"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𝑢</m:t>
                        </m:r>
                      </m:e>
                      <m:sub>
                        <m:r>
                          <a:rPr lang="en-US" sz="2200" i="1">
                            <a:latin typeface="Cambria Math" panose="02040503050406030204" pitchFamily="18" charset="0"/>
                          </a:rPr>
                          <m:t>𝑖</m:t>
                        </m:r>
                      </m:sub>
                    </m:sSub>
                    <m:r>
                      <a:rPr lang="en-US" sz="2200" i="1">
                        <a:latin typeface="Cambria Math" panose="02040503050406030204" pitchFamily="18" charset="0"/>
                      </a:rPr>
                      <m:t>∈</m:t>
                    </m:r>
                    <m:r>
                      <a:rPr lang="en-US" sz="2200" i="1">
                        <a:latin typeface="Cambria Math" panose="02040503050406030204" pitchFamily="18" charset="0"/>
                      </a:rPr>
                      <m:t>𝔘</m:t>
                    </m:r>
                    <m:r>
                      <a:rPr lang="ru-RU" sz="2200" i="1">
                        <a:latin typeface="Cambria Math" panose="02040503050406030204" pitchFamily="18" charset="0"/>
                      </a:rPr>
                      <m:t>)</m:t>
                    </m:r>
                  </m:oMath>
                </a14:m>
                <a:r>
                  <a:rPr lang="en-US" sz="2200" dirty="0"/>
                  <a:t> </a:t>
                </a:r>
                <a:r>
                  <a:rPr lang="ru-RU" sz="2200" dirty="0"/>
                  <a:t>закодированы и переданы, а также известны условные вероятности</a:t>
                </a: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𝑢</m:t>
                        </m:r>
                      </m:e>
                      <m:sub>
                        <m:r>
                          <a:rPr lang="en-US" sz="2200" i="1">
                            <a:latin typeface="Cambria Math" panose="02040503050406030204" pitchFamily="18" charset="0"/>
                          </a:rPr>
                          <m:t>𝐿</m:t>
                        </m:r>
                      </m:sub>
                    </m:sSub>
                  </m:oMath>
                </a14:m>
                <a:r>
                  <a:rPr lang="ru-RU" sz="2200" dirty="0"/>
                  <a:t>:</a:t>
                </a:r>
              </a:p>
              <a:p>
                <a:endParaRPr lang="ru-RU" sz="2200" dirty="0"/>
              </a:p>
              <a:p>
                <a:endParaRPr lang="en-US" sz="2200" dirty="0"/>
              </a:p>
              <a:p>
                <a:r>
                  <a:rPr lang="ru-RU" sz="2200" dirty="0"/>
                  <a:t>Используя апостериорные вероятности взамен априорных, получаем</a:t>
                </a:r>
                <a:r>
                  <a:rPr lang="en-US" sz="2200" dirty="0"/>
                  <a:t> </a:t>
                </a:r>
                <a:r>
                  <a:rPr lang="ru-RU" sz="2200" dirty="0"/>
                  <a:t>ограничение на среднюю длину кодового слова:</a:t>
                </a:r>
              </a:p>
              <a:p>
                <a:endParaRPr lang="ru-RU" sz="2200" dirty="0"/>
              </a:p>
              <a:p>
                <a:endParaRPr lang="ru-RU" sz="2200" dirty="0"/>
              </a:p>
              <a:p>
                <a:endParaRPr lang="ru-RU" sz="2200" dirty="0"/>
              </a:p>
              <a:p>
                <a:r>
                  <a:rPr lang="ru-RU" sz="2200" dirty="0"/>
                  <a:t>Нижнее теоретический предел слабее, чем при кодировании блоков длины </a:t>
                </a:r>
                <a14:m>
                  <m:oMath xmlns:m="http://schemas.openxmlformats.org/officeDocument/2006/math">
                    <m:r>
                      <a:rPr lang="en-US" sz="2200" i="1" dirty="0">
                        <a:latin typeface="Cambria Math" panose="02040503050406030204" pitchFamily="18" charset="0"/>
                      </a:rPr>
                      <m:t>𝐿</m:t>
                    </m:r>
                  </m:oMath>
                </a14:m>
                <a:r>
                  <a:rPr lang="ru-RU" sz="2200" dirty="0"/>
                  <a:t> (описание далее):</a:t>
                </a:r>
              </a:p>
            </p:txBody>
          </p:sp>
        </mc:Choice>
        <mc:Fallback>
          <p:sp>
            <p:nvSpPr>
              <p:cNvPr id="2" name="Объект 1"/>
              <p:cNvSpPr>
                <a:spLocks noGrp="1" noRot="1" noChangeAspect="1" noMove="1" noResize="1" noEditPoints="1" noAdjustHandles="1" noChangeArrowheads="1" noChangeShapeType="1" noTextEdit="1"/>
              </p:cNvSpPr>
              <p:nvPr>
                <p:ph idx="1"/>
              </p:nvPr>
            </p:nvSpPr>
            <p:spPr>
              <a:xfrm>
                <a:off x="988541" y="1464599"/>
                <a:ext cx="9200215" cy="3980625"/>
              </a:xfrm>
              <a:blipFill>
                <a:blip r:embed="rId3"/>
                <a:stretch>
                  <a:fillRect l="-689" t="-2548" r="-1377" b="-2229"/>
                </a:stretch>
              </a:blipFill>
            </p:spPr>
            <p:txBody>
              <a:bodyPr/>
              <a:lstStyle/>
              <a:p>
                <a:r>
                  <a:rPr lang="ru-RU">
                    <a:noFill/>
                  </a:rPr>
                  <a:t> </a:t>
                </a:r>
              </a:p>
            </p:txBody>
          </p:sp>
        </mc:Fallback>
      </mc:AlternateContent>
      <p:sp>
        <p:nvSpPr>
          <p:cNvPr id="10" name="Номер слайда 9">
            <a:extLst>
              <a:ext uri="{FF2B5EF4-FFF2-40B4-BE49-F238E27FC236}">
                <a16:creationId xmlns:a16="http://schemas.microsoft.com/office/drawing/2014/main" id="{F5784DAE-9A5B-492F-B49D-730CBF9530DF}"/>
              </a:ext>
            </a:extLst>
          </p:cNvPr>
          <p:cNvSpPr>
            <a:spLocks noGrp="1"/>
          </p:cNvSpPr>
          <p:nvPr>
            <p:ph type="sldNum" idx="10"/>
          </p:nvPr>
        </p:nvSpPr>
        <p:spPr/>
        <p:txBody>
          <a:bodyPr/>
          <a:lstStyle/>
          <a:p>
            <a:pPr>
              <a:defRPr/>
            </a:pPr>
            <a:fld id="{6F4E816A-55D9-470B-B890-87BE52ECB9E1}" type="slidenum">
              <a:rPr lang="ru-RU" altLang="ru-RU" smtClean="0"/>
              <a:pPr>
                <a:defRPr/>
              </a:pPr>
              <a:t>2</a:t>
            </a:fld>
            <a:endParaRPr lang="ru-RU" altLang="ru-RU"/>
          </a:p>
        </p:txBody>
      </p:sp>
      <mc:AlternateContent xmlns:mc="http://schemas.openxmlformats.org/markup-compatibility/2006" xmlns:a14="http://schemas.microsoft.com/office/drawing/2010/main">
        <mc:Choice Requires="a14">
          <p:sp>
            <p:nvSpPr>
              <p:cNvPr id="4" name="Прямоугольник 3"/>
              <p:cNvSpPr/>
              <p:nvPr/>
            </p:nvSpPr>
            <p:spPr>
              <a:xfrm>
                <a:off x="4526280" y="2276873"/>
                <a:ext cx="30055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𝐿</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𝐿</m:t>
                              </m:r>
                              <m:r>
                                <a:rPr lang="en-US" sz="2400" i="1">
                                  <a:latin typeface="Cambria Math" panose="02040503050406030204" pitchFamily="18" charset="0"/>
                                </a:rPr>
                                <m:t>−1</m:t>
                              </m:r>
                            </m:sub>
                          </m:sSub>
                        </m:e>
                      </m:d>
                    </m:oMath>
                  </m:oMathPara>
                </a14:m>
                <a:endParaRPr lang="ru-RU" sz="2400" dirty="0"/>
              </a:p>
            </p:txBody>
          </p:sp>
        </mc:Choice>
        <mc:Fallback xmlns="">
          <p:sp>
            <p:nvSpPr>
              <p:cNvPr id="4" name="Прямоугольник 3"/>
              <p:cNvSpPr>
                <a:spLocks noRot="1" noChangeAspect="1" noMove="1" noResize="1" noEditPoints="1" noAdjustHandles="1" noChangeArrowheads="1" noChangeShapeType="1" noTextEdit="1"/>
              </p:cNvSpPr>
              <p:nvPr/>
            </p:nvSpPr>
            <p:spPr>
              <a:xfrm>
                <a:off x="4526280" y="2276873"/>
                <a:ext cx="3005503" cy="461665"/>
              </a:xfrm>
              <a:prstGeom prst="rect">
                <a:avLst/>
              </a:prstGeom>
              <a:blipFill>
                <a:blip r:embed="rId4"/>
                <a:stretch>
                  <a:fillRect b="-2703"/>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5" name="Прямоугольник 4"/>
              <p:cNvSpPr/>
              <p:nvPr/>
            </p:nvSpPr>
            <p:spPr>
              <a:xfrm>
                <a:off x="2367094" y="3386549"/>
                <a:ext cx="7457811" cy="830997"/>
              </a:xfrm>
              <a:prstGeom prst="rect">
                <a:avLst/>
              </a:prstGeom>
            </p:spPr>
            <p:txBody>
              <a:bodyPr wrap="none">
                <a:spAutoFit/>
              </a:bodyPr>
              <a:lstStyle/>
              <a:p>
                <a:pPr marL="11113" indent="-11113">
                  <a:lnSpc>
                    <a:spcPct val="200000"/>
                  </a:lnSpc>
                </a:pPr>
                <a14:m>
                  <m:oMathPara xmlns:m="http://schemas.openxmlformats.org/officeDocument/2006/math">
                    <m:oMathParaPr>
                      <m:jc m:val="center"/>
                    </m:oMathParaPr>
                    <m:oMath xmlns:m="http://schemas.openxmlformats.org/officeDocument/2006/math">
                      <m:r>
                        <a:rPr lang="en-US" sz="2400" i="1" smtClean="0">
                          <a:latin typeface="Cambria Math" panose="02040503050406030204" pitchFamily="18" charset="0"/>
                        </a:rPr>
                        <m:t>𝐻</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𝐿</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𝐿</m:t>
                              </m:r>
                              <m:r>
                                <a:rPr lang="en-US" sz="2400" i="1">
                                  <a:latin typeface="Cambria Math" panose="02040503050406030204" pitchFamily="18" charset="0"/>
                                </a:rPr>
                                <m:t>−1</m:t>
                              </m:r>
                            </m:sub>
                          </m:sSub>
                        </m:e>
                      </m:d>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𝐿</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𝐿</m:t>
                              </m:r>
                            </m:sub>
                          </m:sSub>
                        </m:e>
                      </m:d>
                      <m:r>
                        <a:rPr lang="en-US" sz="2400" i="1">
                          <a:latin typeface="Cambria Math" panose="02040503050406030204" pitchFamily="18" charset="0"/>
                        </a:rPr>
                        <m:t>≤</m:t>
                      </m:r>
                      <m:r>
                        <a:rPr lang="en-US" sz="2400" i="1">
                          <a:latin typeface="Cambria Math" panose="02040503050406030204" pitchFamily="18" charset="0"/>
                        </a:rPr>
                        <m:t>𝐻</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𝐿</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𝐿</m:t>
                              </m:r>
                              <m:r>
                                <a:rPr lang="en-US" sz="2400" i="1">
                                  <a:latin typeface="Cambria Math" panose="02040503050406030204" pitchFamily="18" charset="0"/>
                                </a:rPr>
                                <m:t>−1</m:t>
                              </m:r>
                            </m:sub>
                          </m:sSub>
                        </m:e>
                      </m:d>
                      <m:r>
                        <a:rPr lang="en-US" sz="2400" i="1">
                          <a:latin typeface="Cambria Math" panose="02040503050406030204" pitchFamily="18" charset="0"/>
                        </a:rPr>
                        <m:t>+1</m:t>
                      </m:r>
                    </m:oMath>
                  </m:oMathPara>
                </a14:m>
                <a:endParaRPr lang="en-US" sz="2400" i="1" dirty="0">
                  <a:latin typeface="Cambria Math" panose="02040503050406030204" pitchFamily="18" charset="0"/>
                </a:endParaRPr>
              </a:p>
            </p:txBody>
          </p:sp>
        </mc:Choice>
        <mc:Fallback>
          <p:sp>
            <p:nvSpPr>
              <p:cNvPr id="5" name="Прямоугольник 4"/>
              <p:cNvSpPr>
                <a:spLocks noRot="1" noChangeAspect="1" noMove="1" noResize="1" noEditPoints="1" noAdjustHandles="1" noChangeArrowheads="1" noChangeShapeType="1" noTextEdit="1"/>
              </p:cNvSpPr>
              <p:nvPr/>
            </p:nvSpPr>
            <p:spPr>
              <a:xfrm>
                <a:off x="2367094" y="3386549"/>
                <a:ext cx="7457811" cy="830997"/>
              </a:xfrm>
              <a:prstGeom prst="rect">
                <a:avLst/>
              </a:prstGeom>
              <a:blipFill>
                <a:blip r:embed="rId5"/>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7" name="Прямоугольник 6"/>
              <p:cNvSpPr/>
              <p:nvPr/>
            </p:nvSpPr>
            <p:spPr>
              <a:xfrm>
                <a:off x="5295202" y="4198823"/>
                <a:ext cx="1601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𝐿</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𝐿</m:t>
                              </m:r>
                            </m:sub>
                          </m:sSub>
                        </m:e>
                      </m:d>
                      <m:r>
                        <a:rPr lang="en-US" sz="2400">
                          <a:latin typeface="Cambria Math" panose="02040503050406030204" pitchFamily="18" charset="0"/>
                        </a:rPr>
                        <m:t>≥1</m:t>
                      </m:r>
                    </m:oMath>
                  </m:oMathPara>
                </a14:m>
                <a:endParaRPr lang="ru-RU" sz="2400" dirty="0"/>
              </a:p>
            </p:txBody>
          </p:sp>
        </mc:Choice>
        <mc:Fallback>
          <p:sp>
            <p:nvSpPr>
              <p:cNvPr id="7" name="Прямоугольник 6"/>
              <p:cNvSpPr>
                <a:spLocks noRot="1" noChangeAspect="1" noMove="1" noResize="1" noEditPoints="1" noAdjustHandles="1" noChangeArrowheads="1" noChangeShapeType="1" noTextEdit="1"/>
              </p:cNvSpPr>
              <p:nvPr/>
            </p:nvSpPr>
            <p:spPr>
              <a:xfrm>
                <a:off x="5295202" y="4198823"/>
                <a:ext cx="1601592" cy="461665"/>
              </a:xfrm>
              <a:prstGeom prst="rect">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2" name="Прямоугольник 11"/>
              <p:cNvSpPr/>
              <p:nvPr/>
            </p:nvSpPr>
            <p:spPr>
              <a:xfrm>
                <a:off x="3465021" y="5220776"/>
                <a:ext cx="5261953" cy="7838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𝐻</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𝐿</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𝐿</m:t>
                              </m:r>
                              <m:r>
                                <a:rPr lang="en-US" sz="2400" i="1">
                                  <a:latin typeface="Cambria Math" panose="02040503050406030204" pitchFamily="18" charset="0"/>
                                </a:rPr>
                                <m:t>−1</m:t>
                              </m:r>
                            </m:sub>
                          </m:sSub>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𝐿</m:t>
                          </m:r>
                        </m:den>
                      </m:f>
                      <m:r>
                        <a:rPr lang="en-US" sz="2400" i="1">
                          <a:latin typeface="Cambria Math" panose="02040503050406030204" pitchFamily="18" charset="0"/>
                        </a:rPr>
                        <m:t>𝐻</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𝐿</m:t>
                          </m:r>
                        </m:sub>
                      </m:sSub>
                      <m:r>
                        <a:rPr lang="en-US" sz="2400" i="1">
                          <a:latin typeface="Cambria Math" panose="02040503050406030204" pitchFamily="18" charset="0"/>
                        </a:rPr>
                        <m:t>)</m:t>
                      </m:r>
                    </m:oMath>
                  </m:oMathPara>
                </a14:m>
                <a:endParaRPr lang="ru-RU" sz="2400" i="1" dirty="0"/>
              </a:p>
            </p:txBody>
          </p:sp>
        </mc:Choice>
        <mc:Fallback>
          <p:sp>
            <p:nvSpPr>
              <p:cNvPr id="12" name="Прямоугольник 11"/>
              <p:cNvSpPr>
                <a:spLocks noRot="1" noChangeAspect="1" noMove="1" noResize="1" noEditPoints="1" noAdjustHandles="1" noChangeArrowheads="1" noChangeShapeType="1" noTextEdit="1"/>
              </p:cNvSpPr>
              <p:nvPr/>
            </p:nvSpPr>
            <p:spPr>
              <a:xfrm>
                <a:off x="3465021" y="5220776"/>
                <a:ext cx="5261953" cy="783804"/>
              </a:xfrm>
              <a:prstGeom prst="rect">
                <a:avLst/>
              </a:prstGeom>
              <a:blipFill>
                <a:blip r:embed="rId7"/>
                <a:stretch>
                  <a:fillRect b="-7937"/>
                </a:stretch>
              </a:blipFill>
            </p:spPr>
            <p:txBody>
              <a:bodyPr/>
              <a:lstStyle/>
              <a:p>
                <a:r>
                  <a:rPr lang="ru-RU">
                    <a:noFill/>
                  </a:rPr>
                  <a:t> </a:t>
                </a:r>
              </a:p>
            </p:txBody>
          </p:sp>
        </mc:Fallback>
      </mc:AlternateContent>
    </p:spTree>
    <p:extLst>
      <p:ext uri="{BB962C8B-B14F-4D97-AF65-F5344CB8AC3E}">
        <p14:creationId xmlns:p14="http://schemas.microsoft.com/office/powerpoint/2010/main" val="1910984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AF5844-2C33-AA45-9B5B-D250217AF80A}"/>
              </a:ext>
            </a:extLst>
          </p:cNvPr>
          <p:cNvSpPr>
            <a:spLocks noGrp="1"/>
          </p:cNvSpPr>
          <p:nvPr>
            <p:ph type="title"/>
          </p:nvPr>
        </p:nvSpPr>
        <p:spPr/>
        <p:txBody>
          <a:bodyPr/>
          <a:lstStyle/>
          <a:p>
            <a:pPr algn="ctr"/>
            <a:r>
              <a:rPr lang="en-US" dirty="0"/>
              <a:t>RLE </a:t>
            </a:r>
            <a:r>
              <a:rPr lang="ru-RU" dirty="0"/>
              <a:t>в </a:t>
            </a:r>
            <a:r>
              <a:rPr lang="en-US" dirty="0"/>
              <a:t>BMP</a:t>
            </a:r>
            <a:r>
              <a:rPr lang="ru-RU" dirty="0"/>
              <a:t>: 8 бит/пиксель</a:t>
            </a:r>
          </a:p>
        </p:txBody>
      </p:sp>
      <p:sp>
        <p:nvSpPr>
          <p:cNvPr id="3" name="Объект 2">
            <a:extLst>
              <a:ext uri="{FF2B5EF4-FFF2-40B4-BE49-F238E27FC236}">
                <a16:creationId xmlns:a16="http://schemas.microsoft.com/office/drawing/2014/main" id="{9D9F779A-0CB7-834C-961C-A90050903A18}"/>
              </a:ext>
            </a:extLst>
          </p:cNvPr>
          <p:cNvSpPr>
            <a:spLocks noGrp="1"/>
          </p:cNvSpPr>
          <p:nvPr>
            <p:ph idx="1"/>
          </p:nvPr>
        </p:nvSpPr>
        <p:spPr/>
        <p:txBody>
          <a:bodyPr/>
          <a:lstStyle/>
          <a:p>
            <a:r>
              <a:rPr lang="en-US" dirty="0"/>
              <a:t>xx</a:t>
            </a:r>
            <a:r>
              <a:rPr lang="en-US" baseline="-25000" dirty="0"/>
              <a:t>16 </a:t>
            </a:r>
            <a:r>
              <a:rPr lang="en-US" dirty="0"/>
              <a:t>yy</a:t>
            </a:r>
            <a:r>
              <a:rPr lang="en-US" baseline="-25000" dirty="0"/>
              <a:t>16</a:t>
            </a:r>
            <a:r>
              <a:rPr lang="ru-RU" dirty="0"/>
              <a:t> – </a:t>
            </a:r>
            <a:r>
              <a:rPr lang="en-US" dirty="0"/>
              <a:t>X </a:t>
            </a:r>
            <a:r>
              <a:rPr lang="ru-RU" dirty="0"/>
              <a:t>повторений пикселя </a:t>
            </a:r>
            <a:r>
              <a:rPr lang="en-US" dirty="0"/>
              <a:t>Y</a:t>
            </a:r>
            <a:r>
              <a:rPr lang="ru-RU" dirty="0"/>
              <a:t> (</a:t>
            </a:r>
            <a:r>
              <a:rPr lang="en-US" dirty="0"/>
              <a:t>X &gt; 0</a:t>
            </a:r>
            <a:r>
              <a:rPr lang="ru-RU" dirty="0"/>
              <a:t>)</a:t>
            </a:r>
            <a:endParaRPr lang="en-US" dirty="0"/>
          </a:p>
          <a:p>
            <a:r>
              <a:rPr lang="en-US" dirty="0"/>
              <a:t>00</a:t>
            </a:r>
            <a:r>
              <a:rPr lang="en-US" baseline="-25000" dirty="0"/>
              <a:t>16 </a:t>
            </a:r>
            <a:r>
              <a:rPr lang="en-US" dirty="0"/>
              <a:t>00</a:t>
            </a:r>
            <a:r>
              <a:rPr lang="en-US" baseline="-25000" dirty="0"/>
              <a:t>16</a:t>
            </a:r>
            <a:r>
              <a:rPr lang="ru-RU" dirty="0"/>
              <a:t> –</a:t>
            </a:r>
            <a:r>
              <a:rPr lang="en-US" dirty="0"/>
              <a:t> </a:t>
            </a:r>
            <a:r>
              <a:rPr lang="ru-RU" dirty="0"/>
              <a:t>конец строки (заполнение нулями остатка строки)</a:t>
            </a:r>
          </a:p>
          <a:p>
            <a:r>
              <a:rPr lang="en-US" dirty="0"/>
              <a:t>00</a:t>
            </a:r>
            <a:r>
              <a:rPr lang="en-US" baseline="-25000" dirty="0"/>
              <a:t>16 </a:t>
            </a:r>
            <a:r>
              <a:rPr lang="en-US" dirty="0"/>
              <a:t>0</a:t>
            </a:r>
            <a:r>
              <a:rPr lang="ru-RU" dirty="0"/>
              <a:t>1</a:t>
            </a:r>
            <a:r>
              <a:rPr lang="en-US" baseline="-25000" dirty="0"/>
              <a:t>16</a:t>
            </a:r>
            <a:r>
              <a:rPr lang="ru-RU" dirty="0"/>
              <a:t> –</a:t>
            </a:r>
            <a:r>
              <a:rPr lang="en-US" dirty="0"/>
              <a:t> </a:t>
            </a:r>
            <a:r>
              <a:rPr lang="ru-RU" dirty="0"/>
              <a:t>конец изображения (заполнение нулями остатка)</a:t>
            </a:r>
          </a:p>
          <a:p>
            <a:r>
              <a:rPr lang="en-US" dirty="0"/>
              <a:t>00</a:t>
            </a:r>
            <a:r>
              <a:rPr lang="en-US" baseline="-25000" dirty="0"/>
              <a:t>16 </a:t>
            </a:r>
            <a:r>
              <a:rPr lang="en-US" dirty="0"/>
              <a:t>0</a:t>
            </a:r>
            <a:r>
              <a:rPr lang="ru-RU" dirty="0"/>
              <a:t>2</a:t>
            </a:r>
            <a:r>
              <a:rPr lang="en-US" baseline="-25000" dirty="0"/>
              <a:t>16</a:t>
            </a:r>
            <a:r>
              <a:rPr lang="ru-RU" dirty="0"/>
              <a:t> </a:t>
            </a:r>
            <a:r>
              <a:rPr lang="en-US" dirty="0"/>
              <a:t>rr</a:t>
            </a:r>
            <a:r>
              <a:rPr lang="en-US" baseline="-25000" dirty="0"/>
              <a:t>16 </a:t>
            </a:r>
            <a:r>
              <a:rPr lang="en-US" dirty="0"/>
              <a:t>cc</a:t>
            </a:r>
            <a:r>
              <a:rPr lang="en-US" baseline="-25000" dirty="0"/>
              <a:t>16</a:t>
            </a:r>
            <a:r>
              <a:rPr lang="ru-RU" dirty="0"/>
              <a:t> –</a:t>
            </a:r>
            <a:r>
              <a:rPr lang="en-US" dirty="0"/>
              <a:t> </a:t>
            </a:r>
            <a:r>
              <a:rPr lang="ru-RU" dirty="0"/>
              <a:t>смещение на </a:t>
            </a:r>
            <a:r>
              <a:rPr lang="en-US" dirty="0"/>
              <a:t>R </a:t>
            </a:r>
            <a:r>
              <a:rPr lang="ru-RU" dirty="0"/>
              <a:t>строк вверх и </a:t>
            </a:r>
            <a:r>
              <a:rPr lang="en-US" dirty="0"/>
              <a:t>C </a:t>
            </a:r>
            <a:r>
              <a:rPr lang="ru-RU" dirty="0"/>
              <a:t>строк вправо</a:t>
            </a:r>
            <a:br>
              <a:rPr lang="ru-RU" dirty="0"/>
            </a:br>
            <a:r>
              <a:rPr lang="ru-RU" dirty="0"/>
              <a:t>				(заполнение пропуска нулями)</a:t>
            </a:r>
            <a:endParaRPr lang="en-US" dirty="0"/>
          </a:p>
          <a:p>
            <a:r>
              <a:rPr lang="en-US" dirty="0"/>
              <a:t>00</a:t>
            </a:r>
            <a:r>
              <a:rPr lang="en-US" baseline="-25000" dirty="0"/>
              <a:t>16 </a:t>
            </a:r>
            <a:r>
              <a:rPr lang="en-US" dirty="0"/>
              <a:t>zz</a:t>
            </a:r>
            <a:r>
              <a:rPr lang="en-US" baseline="-25000" dirty="0"/>
              <a:t>16</a:t>
            </a:r>
            <a:r>
              <a:rPr lang="ru-RU" dirty="0"/>
              <a:t> –</a:t>
            </a:r>
            <a:r>
              <a:rPr lang="en-US" dirty="0"/>
              <a:t> </a:t>
            </a:r>
            <a:r>
              <a:rPr lang="ru-RU" dirty="0"/>
              <a:t>передача </a:t>
            </a:r>
            <a:r>
              <a:rPr lang="en-US" dirty="0"/>
              <a:t>Z </a:t>
            </a:r>
            <a:r>
              <a:rPr lang="ru-RU" dirty="0"/>
              <a:t>последующих пикселей в несжатом виде </a:t>
            </a:r>
            <a:br>
              <a:rPr lang="en-US" dirty="0"/>
            </a:br>
            <a:r>
              <a:rPr lang="en-US" dirty="0"/>
              <a:t>		</a:t>
            </a:r>
            <a:r>
              <a:rPr lang="ru-RU" dirty="0"/>
              <a:t>(</a:t>
            </a:r>
            <a:r>
              <a:rPr lang="en-US" dirty="0"/>
              <a:t>Z &gt; 2</a:t>
            </a:r>
            <a:r>
              <a:rPr lang="ru-RU" dirty="0"/>
              <a:t>)</a:t>
            </a:r>
          </a:p>
          <a:p>
            <a:pPr marL="0" indent="0">
              <a:buNone/>
            </a:pPr>
            <a:endParaRPr lang="en-US" dirty="0"/>
          </a:p>
          <a:p>
            <a:pPr marL="0" indent="0">
              <a:buNone/>
            </a:pPr>
            <a:r>
              <a:rPr lang="en-US" dirty="0"/>
              <a:t>00</a:t>
            </a:r>
            <a:r>
              <a:rPr lang="en-US" baseline="-25000" dirty="0"/>
              <a:t>16</a:t>
            </a:r>
            <a:r>
              <a:rPr lang="en-US" dirty="0"/>
              <a:t> </a:t>
            </a:r>
            <a:r>
              <a:rPr lang="ru-RU" dirty="0"/>
              <a:t>играет роль </a:t>
            </a:r>
            <a:r>
              <a:rPr lang="en-US" dirty="0"/>
              <a:t>𝜀</a:t>
            </a:r>
            <a:r>
              <a:rPr lang="ru-RU" dirty="0"/>
              <a:t>-символа. По умолчанию идут повторения</a:t>
            </a:r>
          </a:p>
          <a:p>
            <a:endParaRPr lang="ru-RU" dirty="0"/>
          </a:p>
        </p:txBody>
      </p:sp>
      <p:sp>
        <p:nvSpPr>
          <p:cNvPr id="4" name="Номер слайда 3">
            <a:extLst>
              <a:ext uri="{FF2B5EF4-FFF2-40B4-BE49-F238E27FC236}">
                <a16:creationId xmlns:a16="http://schemas.microsoft.com/office/drawing/2014/main" id="{3B33FFEE-4531-4A4E-9FDB-9805CE8BD8F5}"/>
              </a:ext>
            </a:extLst>
          </p:cNvPr>
          <p:cNvSpPr>
            <a:spLocks noGrp="1"/>
          </p:cNvSpPr>
          <p:nvPr>
            <p:ph type="sldNum" sz="quarter" idx="12"/>
          </p:nvPr>
        </p:nvSpPr>
        <p:spPr/>
        <p:txBody>
          <a:bodyPr/>
          <a:lstStyle/>
          <a:p>
            <a:fld id="{D79991DA-AED9-4F7A-9614-989DF257C31D}" type="slidenum">
              <a:rPr lang="ru-RU" smtClean="0"/>
              <a:t>20</a:t>
            </a:fld>
            <a:endParaRPr lang="ru-RU"/>
          </a:p>
        </p:txBody>
      </p:sp>
    </p:spTree>
    <p:extLst>
      <p:ext uri="{BB962C8B-B14F-4D97-AF65-F5344CB8AC3E}">
        <p14:creationId xmlns:p14="http://schemas.microsoft.com/office/powerpoint/2010/main" val="390139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AF5844-2C33-AA45-9B5B-D250217AF80A}"/>
              </a:ext>
            </a:extLst>
          </p:cNvPr>
          <p:cNvSpPr>
            <a:spLocks noGrp="1"/>
          </p:cNvSpPr>
          <p:nvPr>
            <p:ph type="title"/>
          </p:nvPr>
        </p:nvSpPr>
        <p:spPr/>
        <p:txBody>
          <a:bodyPr/>
          <a:lstStyle/>
          <a:p>
            <a:pPr algn="ctr"/>
            <a:r>
              <a:rPr lang="en-US" dirty="0"/>
              <a:t>RLE </a:t>
            </a:r>
            <a:r>
              <a:rPr lang="ru-RU" dirty="0"/>
              <a:t>в </a:t>
            </a:r>
            <a:r>
              <a:rPr lang="en-US" dirty="0"/>
              <a:t>BMP</a:t>
            </a:r>
            <a:r>
              <a:rPr lang="ru-RU" dirty="0"/>
              <a:t>: 8 бит/пиксель</a:t>
            </a:r>
          </a:p>
        </p:txBody>
      </p:sp>
      <p:sp>
        <p:nvSpPr>
          <p:cNvPr id="3" name="Объект 2">
            <a:extLst>
              <a:ext uri="{FF2B5EF4-FFF2-40B4-BE49-F238E27FC236}">
                <a16:creationId xmlns:a16="http://schemas.microsoft.com/office/drawing/2014/main" id="{9D9F779A-0CB7-834C-961C-A90050903A18}"/>
              </a:ext>
            </a:extLst>
          </p:cNvPr>
          <p:cNvSpPr>
            <a:spLocks noGrp="1"/>
          </p:cNvSpPr>
          <p:nvPr>
            <p:ph idx="1"/>
          </p:nvPr>
        </p:nvSpPr>
        <p:spPr>
          <a:xfrm>
            <a:off x="6940829" y="1690688"/>
            <a:ext cx="5075582" cy="3663190"/>
          </a:xfrm>
        </p:spPr>
        <p:txBody>
          <a:bodyPr>
            <a:normAutofit/>
          </a:bodyPr>
          <a:lstStyle/>
          <a:p>
            <a:pPr marL="0" indent="0">
              <a:buNone/>
            </a:pPr>
            <a:r>
              <a:rPr lang="de-DE" sz="2400" dirty="0">
                <a:latin typeface="PT Mono" panose="02060509020205020204" pitchFamily="49" charset="0"/>
              </a:rPr>
              <a:t>04</a:t>
            </a:r>
            <a:r>
              <a:rPr lang="ru-RU" sz="2400" dirty="0">
                <a:latin typeface="PT Mono" panose="02060509020205020204" pitchFamily="49" charset="0"/>
              </a:rPr>
              <a:t> </a:t>
            </a:r>
            <a:r>
              <a:rPr lang="de-DE" sz="2400" dirty="0">
                <a:latin typeface="PT Mono" panose="02060509020205020204" pitchFamily="49" charset="0"/>
              </a:rPr>
              <a:t>02</a:t>
            </a:r>
            <a:br>
              <a:rPr lang="ru-RU" sz="2400" dirty="0">
                <a:latin typeface="PT Mono" panose="02060509020205020204" pitchFamily="49" charset="0"/>
              </a:rPr>
            </a:br>
            <a:r>
              <a:rPr lang="de-DE" sz="2400" dirty="0">
                <a:latin typeface="PT Mono" panose="02060509020205020204" pitchFamily="49" charset="0"/>
              </a:rPr>
              <a:t>00 04 a35b1247</a:t>
            </a:r>
            <a:br>
              <a:rPr lang="ru-RU" sz="2400" dirty="0">
                <a:latin typeface="PT Mono" panose="02060509020205020204" pitchFamily="49" charset="0"/>
              </a:rPr>
            </a:br>
            <a:r>
              <a:rPr lang="de-DE" sz="2400" dirty="0">
                <a:latin typeface="PT Mono" panose="02060509020205020204" pitchFamily="49" charset="0"/>
              </a:rPr>
              <a:t>01 f5 </a:t>
            </a:r>
            <a:br>
              <a:rPr lang="ru-RU" sz="2400" dirty="0">
                <a:latin typeface="PT Mono" panose="02060509020205020204" pitchFamily="49" charset="0"/>
              </a:rPr>
            </a:br>
            <a:r>
              <a:rPr lang="de-DE" sz="2400" dirty="0">
                <a:latin typeface="PT Mono" panose="02060509020205020204" pitchFamily="49" charset="0"/>
              </a:rPr>
              <a:t>02 e7 </a:t>
            </a:r>
            <a:br>
              <a:rPr lang="ru-RU" sz="2400" dirty="0">
                <a:latin typeface="PT Mono" panose="02060509020205020204" pitchFamily="49" charset="0"/>
              </a:rPr>
            </a:br>
            <a:r>
              <a:rPr lang="de-DE" sz="2400" dirty="0">
                <a:latin typeface="PT Mono" panose="02060509020205020204" pitchFamily="49" charset="0"/>
              </a:rPr>
              <a:t>00 02 0</a:t>
            </a:r>
            <a:r>
              <a:rPr lang="ru-RU" sz="2400" dirty="0">
                <a:latin typeface="PT Mono" panose="02060509020205020204" pitchFamily="49" charset="0"/>
              </a:rPr>
              <a:t>1</a:t>
            </a:r>
            <a:r>
              <a:rPr lang="de-DE" sz="2400" dirty="0">
                <a:latin typeface="PT Mono" panose="02060509020205020204" pitchFamily="49" charset="0"/>
              </a:rPr>
              <a:t>01 </a:t>
            </a:r>
            <a:br>
              <a:rPr lang="ru-RU" sz="2400" dirty="0">
                <a:latin typeface="PT Mono" panose="02060509020205020204" pitchFamily="49" charset="0"/>
              </a:rPr>
            </a:br>
            <a:r>
              <a:rPr lang="de-DE" sz="2400" dirty="0">
                <a:latin typeface="PT Mono" panose="02060509020205020204" pitchFamily="49" charset="0"/>
              </a:rPr>
              <a:t>0</a:t>
            </a:r>
            <a:r>
              <a:rPr lang="ru-RU" sz="2400" dirty="0">
                <a:latin typeface="PT Mono" panose="02060509020205020204" pitchFamily="49" charset="0"/>
              </a:rPr>
              <a:t>2</a:t>
            </a:r>
            <a:r>
              <a:rPr lang="de-DE" sz="2400" dirty="0">
                <a:latin typeface="PT Mono" panose="02060509020205020204" pitchFamily="49" charset="0"/>
              </a:rPr>
              <a:t> c1 </a:t>
            </a:r>
            <a:br>
              <a:rPr lang="ru-RU" sz="2400" dirty="0">
                <a:latin typeface="PT Mono" panose="02060509020205020204" pitchFamily="49" charset="0"/>
              </a:rPr>
            </a:br>
            <a:r>
              <a:rPr lang="de-DE" sz="2400" dirty="0">
                <a:latin typeface="PT Mono" panose="02060509020205020204" pitchFamily="49" charset="0"/>
              </a:rPr>
              <a:t>00 00 </a:t>
            </a:r>
            <a:br>
              <a:rPr lang="ru-RU" sz="2400" dirty="0">
                <a:latin typeface="PT Mono" panose="02060509020205020204" pitchFamily="49" charset="0"/>
              </a:rPr>
            </a:br>
            <a:r>
              <a:rPr lang="de-DE" sz="2400" dirty="0">
                <a:latin typeface="PT Mono" panose="02060509020205020204" pitchFamily="49" charset="0"/>
              </a:rPr>
              <a:t>00 0</a:t>
            </a:r>
            <a:r>
              <a:rPr lang="ru-RU" sz="2400" dirty="0">
                <a:latin typeface="PT Mono" panose="02060509020205020204" pitchFamily="49" charset="0"/>
              </a:rPr>
              <a:t>5</a:t>
            </a:r>
            <a:r>
              <a:rPr lang="de-DE" sz="2400" dirty="0">
                <a:latin typeface="PT Mono" panose="02060509020205020204" pitchFamily="49" charset="0"/>
              </a:rPr>
              <a:t> 08926bd7</a:t>
            </a:r>
            <a:r>
              <a:rPr lang="ru-RU" sz="2400" dirty="0">
                <a:latin typeface="PT Mono" panose="02060509020205020204" pitchFamily="49" charset="0"/>
              </a:rPr>
              <a:t>50 </a:t>
            </a:r>
            <a:br>
              <a:rPr lang="ru-RU" sz="2400" dirty="0">
                <a:latin typeface="PT Mono" panose="02060509020205020204" pitchFamily="49" charset="0"/>
              </a:rPr>
            </a:br>
            <a:r>
              <a:rPr lang="de-DE" sz="2400" dirty="0">
                <a:latin typeface="PT Mono" panose="02060509020205020204" pitchFamily="49" charset="0"/>
              </a:rPr>
              <a:t>00 01 </a:t>
            </a:r>
          </a:p>
          <a:p>
            <a:pPr marL="0" indent="0">
              <a:buNone/>
            </a:pPr>
            <a:r>
              <a:rPr lang="ru-RU" sz="2400" dirty="0"/>
              <a:t>(29 байт)</a:t>
            </a:r>
          </a:p>
        </p:txBody>
      </p:sp>
      <p:sp>
        <p:nvSpPr>
          <p:cNvPr id="4" name="Номер слайда 3">
            <a:extLst>
              <a:ext uri="{FF2B5EF4-FFF2-40B4-BE49-F238E27FC236}">
                <a16:creationId xmlns:a16="http://schemas.microsoft.com/office/drawing/2014/main" id="{3B33FFEE-4531-4A4E-9FDB-9805CE8BD8F5}"/>
              </a:ext>
            </a:extLst>
          </p:cNvPr>
          <p:cNvSpPr>
            <a:spLocks noGrp="1"/>
          </p:cNvSpPr>
          <p:nvPr>
            <p:ph type="sldNum" sz="quarter" idx="12"/>
          </p:nvPr>
        </p:nvSpPr>
        <p:spPr/>
        <p:txBody>
          <a:bodyPr/>
          <a:lstStyle/>
          <a:p>
            <a:fld id="{D79991DA-AED9-4F7A-9614-989DF257C31D}" type="slidenum">
              <a:rPr lang="ru-RU" smtClean="0"/>
              <a:t>21</a:t>
            </a:fld>
            <a:endParaRPr lang="ru-RU"/>
          </a:p>
        </p:txBody>
      </p:sp>
      <p:sp>
        <p:nvSpPr>
          <p:cNvPr id="5" name="Прямоугольник 4">
            <a:extLst>
              <a:ext uri="{FF2B5EF4-FFF2-40B4-BE49-F238E27FC236}">
                <a16:creationId xmlns:a16="http://schemas.microsoft.com/office/drawing/2014/main" id="{CEA49602-DDB2-F444-A859-68C6FBB51344}"/>
              </a:ext>
            </a:extLst>
          </p:cNvPr>
          <p:cNvSpPr/>
          <p:nvPr/>
        </p:nvSpPr>
        <p:spPr>
          <a:xfrm>
            <a:off x="838200" y="2102705"/>
            <a:ext cx="4412973" cy="1938992"/>
          </a:xfrm>
          <a:prstGeom prst="rect">
            <a:avLst/>
          </a:prstGeom>
        </p:spPr>
        <p:txBody>
          <a:bodyPr wrap="square">
            <a:spAutoFit/>
          </a:bodyPr>
          <a:lstStyle/>
          <a:p>
            <a:r>
              <a:rPr lang="de-DE" sz="2400" dirty="0">
                <a:latin typeface="PT Mono" panose="02060509020205020204" pitchFamily="49" charset="0"/>
              </a:rPr>
              <a:t>08 92 6b d7 </a:t>
            </a:r>
            <a:r>
              <a:rPr lang="ru-RU" sz="2400" dirty="0">
                <a:latin typeface="PT Mono" panose="02060509020205020204" pitchFamily="49" charset="0"/>
              </a:rPr>
              <a:t>5</a:t>
            </a:r>
            <a:r>
              <a:rPr lang="de-DE" sz="2400" dirty="0">
                <a:latin typeface="PT Mono" panose="02060509020205020204" pitchFamily="49" charset="0"/>
              </a:rPr>
              <a:t>0 00 00 00 </a:t>
            </a:r>
          </a:p>
          <a:p>
            <a:pPr algn="ctr"/>
            <a:r>
              <a:rPr lang="de-DE" sz="2400" dirty="0">
                <a:latin typeface="PT Mono" panose="02060509020205020204" pitchFamily="49" charset="0"/>
              </a:rPr>
              <a:t>00 00 </a:t>
            </a:r>
            <a:r>
              <a:rPr lang="ru-RU" sz="2400" dirty="0">
                <a:latin typeface="PT Mono" panose="02060509020205020204" pitchFamily="49" charset="0"/>
              </a:rPr>
              <a:t>00</a:t>
            </a:r>
            <a:r>
              <a:rPr lang="de-DE" sz="2400" dirty="0">
                <a:latin typeface="PT Mono" panose="02060509020205020204" pitchFamily="49" charset="0"/>
              </a:rPr>
              <a:t> </a:t>
            </a:r>
            <a:r>
              <a:rPr lang="ru-RU" sz="2400" dirty="0">
                <a:latin typeface="PT Mono" panose="02060509020205020204" pitchFamily="49" charset="0"/>
              </a:rPr>
              <a:t>00</a:t>
            </a:r>
            <a:r>
              <a:rPr lang="de-DE" sz="2400" dirty="0">
                <a:latin typeface="PT Mono" panose="02060509020205020204" pitchFamily="49" charset="0"/>
              </a:rPr>
              <a:t> c1 c1 </a:t>
            </a:r>
            <a:r>
              <a:rPr lang="ru-RU" sz="2400" dirty="0">
                <a:latin typeface="PT Mono" panose="02060509020205020204" pitchFamily="49" charset="0"/>
              </a:rPr>
              <a:t>00</a:t>
            </a:r>
            <a:r>
              <a:rPr lang="de-DE" sz="2400" dirty="0">
                <a:latin typeface="PT Mono" panose="02060509020205020204" pitchFamily="49" charset="0"/>
              </a:rPr>
              <a:t> 00 </a:t>
            </a:r>
            <a:br>
              <a:rPr lang="ru-RU" sz="2400" dirty="0">
                <a:latin typeface="PT Mono" panose="02060509020205020204" pitchFamily="49" charset="0"/>
              </a:rPr>
            </a:br>
            <a:r>
              <a:rPr lang="de-DE" sz="2400" dirty="0">
                <a:latin typeface="PT Mono" panose="02060509020205020204" pitchFamily="49" charset="0"/>
              </a:rPr>
              <a:t>f5 e7 e7 00 00 00 00 00 </a:t>
            </a:r>
            <a:br>
              <a:rPr lang="ru-RU" sz="2400" dirty="0">
                <a:latin typeface="PT Mono" panose="02060509020205020204" pitchFamily="49" charset="0"/>
              </a:rPr>
            </a:br>
            <a:r>
              <a:rPr lang="de-DE" sz="2400" dirty="0">
                <a:latin typeface="PT Mono" panose="02060509020205020204" pitchFamily="49" charset="0"/>
              </a:rPr>
              <a:t>02 02 02 02 a3 5b 12 47</a:t>
            </a:r>
            <a:br>
              <a:rPr lang="ru-RU" sz="2400" dirty="0">
                <a:latin typeface="PT Mono" panose="02060509020205020204" pitchFamily="49" charset="0"/>
              </a:rPr>
            </a:br>
            <a:r>
              <a:rPr lang="ru-RU" sz="2400" dirty="0"/>
              <a:t>(32 байта)</a:t>
            </a:r>
            <a:r>
              <a:rPr lang="de-DE" sz="2400" dirty="0"/>
              <a:t> </a:t>
            </a:r>
          </a:p>
        </p:txBody>
      </p:sp>
      <p:sp>
        <p:nvSpPr>
          <p:cNvPr id="6" name="Прямоугольник 5">
            <a:extLst>
              <a:ext uri="{FF2B5EF4-FFF2-40B4-BE49-F238E27FC236}">
                <a16:creationId xmlns:a16="http://schemas.microsoft.com/office/drawing/2014/main" id="{076FD079-C487-9644-8D99-807E00313CF6}"/>
              </a:ext>
            </a:extLst>
          </p:cNvPr>
          <p:cNvSpPr/>
          <p:nvPr/>
        </p:nvSpPr>
        <p:spPr>
          <a:xfrm>
            <a:off x="975690" y="5892581"/>
            <a:ext cx="7151205" cy="461665"/>
          </a:xfrm>
          <a:prstGeom prst="rect">
            <a:avLst/>
          </a:prstGeom>
        </p:spPr>
        <p:txBody>
          <a:bodyPr wrap="square">
            <a:spAutoFit/>
          </a:bodyPr>
          <a:lstStyle/>
          <a:p>
            <a:r>
              <a:rPr lang="ru-RU" sz="2400" dirty="0"/>
              <a:t>Деталь: </a:t>
            </a:r>
            <a:r>
              <a:rPr lang="ru-RU" sz="2400" i="1" dirty="0"/>
              <a:t>строки идут снизу вверх</a:t>
            </a:r>
            <a:r>
              <a:rPr lang="en-US" sz="2400" i="1" dirty="0"/>
              <a:t> (</a:t>
            </a:r>
            <a:r>
              <a:rPr lang="ru-RU" sz="2400" i="1" dirty="0"/>
              <a:t>по умолчанию</a:t>
            </a:r>
            <a:r>
              <a:rPr lang="en-US" sz="2400" i="1" dirty="0"/>
              <a:t>) </a:t>
            </a:r>
            <a:endParaRPr lang="ru-RU" sz="2400" dirty="0"/>
          </a:p>
        </p:txBody>
      </p:sp>
      <p:sp>
        <p:nvSpPr>
          <p:cNvPr id="7" name="Прямоугольник 6">
            <a:extLst>
              <a:ext uri="{FF2B5EF4-FFF2-40B4-BE49-F238E27FC236}">
                <a16:creationId xmlns:a16="http://schemas.microsoft.com/office/drawing/2014/main" id="{52F1E87F-F107-DB46-9685-94699F2C7E2F}"/>
              </a:ext>
            </a:extLst>
          </p:cNvPr>
          <p:cNvSpPr/>
          <p:nvPr/>
        </p:nvSpPr>
        <p:spPr>
          <a:xfrm>
            <a:off x="5899473" y="2702869"/>
            <a:ext cx="393056" cy="369332"/>
          </a:xfrm>
          <a:prstGeom prst="rect">
            <a:avLst/>
          </a:prstGeom>
        </p:spPr>
        <p:txBody>
          <a:bodyPr wrap="none">
            <a:spAutoFit/>
          </a:bodyPr>
          <a:lstStyle/>
          <a:p>
            <a:r>
              <a:rPr lang="ru-RU" dirty="0"/>
              <a:t>→</a:t>
            </a:r>
          </a:p>
        </p:txBody>
      </p:sp>
    </p:spTree>
    <p:extLst>
      <p:ext uri="{BB962C8B-B14F-4D97-AF65-F5344CB8AC3E}">
        <p14:creationId xmlns:p14="http://schemas.microsoft.com/office/powerpoint/2010/main" val="3888114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DA121925-34B2-7F45-B410-AE8EA04A263D}"/>
              </a:ext>
            </a:extLst>
          </p:cNvPr>
          <p:cNvPicPr>
            <a:picLocks noChangeAspect="1"/>
          </p:cNvPicPr>
          <p:nvPr/>
        </p:nvPicPr>
        <p:blipFill>
          <a:blip r:embed="rId3"/>
          <a:stretch>
            <a:fillRect/>
          </a:stretch>
        </p:blipFill>
        <p:spPr>
          <a:xfrm>
            <a:off x="8610600" y="1355309"/>
            <a:ext cx="2238843" cy="5210147"/>
          </a:xfrm>
          <a:prstGeom prst="rect">
            <a:avLst/>
          </a:prstGeom>
        </p:spPr>
      </p:pic>
      <p:sp>
        <p:nvSpPr>
          <p:cNvPr id="2" name="Заголовок 1">
            <a:extLst>
              <a:ext uri="{FF2B5EF4-FFF2-40B4-BE49-F238E27FC236}">
                <a16:creationId xmlns:a16="http://schemas.microsoft.com/office/drawing/2014/main" id="{E07A1CB5-7438-784E-9039-E8E07C5715D0}"/>
              </a:ext>
            </a:extLst>
          </p:cNvPr>
          <p:cNvSpPr>
            <a:spLocks noGrp="1"/>
          </p:cNvSpPr>
          <p:nvPr>
            <p:ph type="title"/>
          </p:nvPr>
        </p:nvSpPr>
        <p:spPr/>
        <p:txBody>
          <a:bodyPr/>
          <a:lstStyle/>
          <a:p>
            <a:r>
              <a:rPr lang="en-US" sz="4000"/>
              <a:t>Move-to-Front Coding (</a:t>
            </a:r>
            <a:r>
              <a:rPr lang="en-US" sz="4000" dirty="0"/>
              <a:t>MTF)</a:t>
            </a:r>
            <a:endParaRPr lang="ru-RU" sz="4000" dirty="0"/>
          </a:p>
        </p:txBody>
      </p:sp>
      <p:sp>
        <p:nvSpPr>
          <p:cNvPr id="3" name="Объект 2">
            <a:extLst>
              <a:ext uri="{FF2B5EF4-FFF2-40B4-BE49-F238E27FC236}">
                <a16:creationId xmlns:a16="http://schemas.microsoft.com/office/drawing/2014/main" id="{D0442894-27FF-9A4E-826E-0B7E516EC1A7}"/>
              </a:ext>
            </a:extLst>
          </p:cNvPr>
          <p:cNvSpPr>
            <a:spLocks noGrp="1"/>
          </p:cNvSpPr>
          <p:nvPr>
            <p:ph idx="1"/>
          </p:nvPr>
        </p:nvSpPr>
        <p:spPr>
          <a:xfrm>
            <a:off x="1060175" y="1417639"/>
            <a:ext cx="7093998" cy="5236691"/>
          </a:xfrm>
        </p:spPr>
        <p:txBody>
          <a:bodyPr>
            <a:normAutofit lnSpcReduction="10000"/>
          </a:bodyPr>
          <a:lstStyle/>
          <a:p>
            <a:r>
              <a:rPr lang="ru-RU" sz="2400" dirty="0"/>
              <a:t>Дан алфавит, где символы желательно расставить по убыванию вероятности</a:t>
            </a:r>
          </a:p>
          <a:p>
            <a:r>
              <a:rPr lang="ru-RU" sz="2400" dirty="0"/>
              <a:t>При поступлении очередного символа:</a:t>
            </a:r>
          </a:p>
          <a:p>
            <a:pPr marL="914400" lvl="1" indent="-457200">
              <a:buFont typeface="+mj-lt"/>
              <a:buAutoNum type="arabicPeriod"/>
            </a:pPr>
            <a:r>
              <a:rPr lang="ru-RU" sz="2000" dirty="0"/>
              <a:t>Кодируется его текущий номер в словаре</a:t>
            </a:r>
          </a:p>
          <a:p>
            <a:pPr marL="914400" lvl="1" indent="-457200">
              <a:buFont typeface="+mj-lt"/>
              <a:buAutoNum type="arabicPeriod"/>
            </a:pPr>
            <a:r>
              <a:rPr lang="ru-RU" sz="2000" dirty="0"/>
              <a:t>Символ сдвигается в начало словаря</a:t>
            </a:r>
          </a:p>
          <a:p>
            <a:r>
              <a:rPr lang="ru-RU" sz="2400" u="sng" dirty="0"/>
              <a:t>Пример</a:t>
            </a:r>
            <a:r>
              <a:rPr lang="ru-RU" sz="2400" dirty="0"/>
              <a:t> для </a:t>
            </a:r>
            <a:r>
              <a:rPr lang="de-DE" sz="2400" i="1" dirty="0" err="1"/>
              <a:t>abcddcbamnopponm</a:t>
            </a:r>
            <a:r>
              <a:rPr lang="ru-RU" sz="2400" i="1" dirty="0"/>
              <a:t>   </a:t>
            </a:r>
            <a:r>
              <a:rPr lang="ru-RU" sz="2400" dirty="0"/>
              <a:t>→</a:t>
            </a:r>
          </a:p>
          <a:p>
            <a:r>
              <a:rPr lang="ru-RU" sz="2400" dirty="0"/>
              <a:t>Исходные номера</a:t>
            </a:r>
            <a:r>
              <a:rPr lang="en-US" sz="2400" dirty="0"/>
              <a:t> (H = 3 </a:t>
            </a:r>
            <a:r>
              <a:rPr lang="ru-RU" sz="2400" dirty="0"/>
              <a:t>бита/символ</a:t>
            </a:r>
            <a:r>
              <a:rPr lang="en-US" sz="2400" dirty="0"/>
              <a:t>)</a:t>
            </a:r>
            <a:r>
              <a:rPr lang="ru-RU" sz="2400" dirty="0"/>
              <a:t>: </a:t>
            </a:r>
            <a:br>
              <a:rPr lang="en-US" sz="2400" dirty="0"/>
            </a:br>
            <a:r>
              <a:rPr lang="ru-RU" sz="2400" dirty="0"/>
              <a:t>0  1  2  3  3  2  1  0  4  5  6  7  7  6  5  4</a:t>
            </a:r>
            <a:endParaRPr lang="en-US" sz="2400" dirty="0"/>
          </a:p>
          <a:p>
            <a:r>
              <a:rPr lang="ru-RU" sz="2400" dirty="0"/>
              <a:t>Выходные номера </a:t>
            </a:r>
            <a:r>
              <a:rPr lang="en-US" sz="2400" dirty="0"/>
              <a:t>(H = </a:t>
            </a:r>
            <a:r>
              <a:rPr lang="ru-RU" sz="2400" dirty="0"/>
              <a:t>2,81</a:t>
            </a:r>
            <a:r>
              <a:rPr lang="en-US" sz="2400" dirty="0"/>
              <a:t> </a:t>
            </a:r>
            <a:r>
              <a:rPr lang="ru-RU" sz="2400" dirty="0"/>
              <a:t>бита/символ</a:t>
            </a:r>
            <a:r>
              <a:rPr lang="en-US" sz="2400" dirty="0"/>
              <a:t>) </a:t>
            </a:r>
            <a:r>
              <a:rPr lang="ru-RU" sz="2400" dirty="0"/>
              <a:t>:</a:t>
            </a:r>
            <a:br>
              <a:rPr lang="ru-RU" sz="2400" dirty="0"/>
            </a:br>
            <a:r>
              <a:rPr lang="ru-RU" sz="2400" dirty="0"/>
              <a:t>0  1  2  3  0  1  2  3  4  5  6  7  0  1  2  3</a:t>
            </a:r>
            <a:endParaRPr lang="en-US" sz="2400" dirty="0"/>
          </a:p>
          <a:p>
            <a:r>
              <a:rPr lang="ru-RU" sz="2400" dirty="0"/>
              <a:t>Локально адаптивный метод, работает при выполнении свойства концентрации</a:t>
            </a:r>
          </a:p>
          <a:p>
            <a:r>
              <a:rPr lang="ru-RU" sz="2400" dirty="0"/>
              <a:t>Теперь можно предполагать вероятность убывающей и строить, например, префиксный код</a:t>
            </a:r>
          </a:p>
        </p:txBody>
      </p:sp>
      <p:sp>
        <p:nvSpPr>
          <p:cNvPr id="4" name="Номер слайда 3">
            <a:extLst>
              <a:ext uri="{FF2B5EF4-FFF2-40B4-BE49-F238E27FC236}">
                <a16:creationId xmlns:a16="http://schemas.microsoft.com/office/drawing/2014/main" id="{341986BE-0616-2A47-B4AA-F4834F748227}"/>
              </a:ext>
            </a:extLst>
          </p:cNvPr>
          <p:cNvSpPr>
            <a:spLocks noGrp="1"/>
          </p:cNvSpPr>
          <p:nvPr>
            <p:ph type="sldNum" sz="quarter" idx="12"/>
          </p:nvPr>
        </p:nvSpPr>
        <p:spPr/>
        <p:txBody>
          <a:bodyPr/>
          <a:lstStyle/>
          <a:p>
            <a:pPr>
              <a:defRPr/>
            </a:pPr>
            <a:fld id="{6F4E816A-55D9-470B-B890-87BE52ECB9E1}" type="slidenum">
              <a:rPr lang="ru-RU" altLang="ru-RU" smtClean="0"/>
              <a:pPr>
                <a:defRPr/>
              </a:pPr>
              <a:t>22</a:t>
            </a:fld>
            <a:endParaRPr lang="ru-RU" altLang="ru-RU"/>
          </a:p>
        </p:txBody>
      </p:sp>
    </p:spTree>
    <p:extLst>
      <p:ext uri="{BB962C8B-B14F-4D97-AF65-F5344CB8AC3E}">
        <p14:creationId xmlns:p14="http://schemas.microsoft.com/office/powerpoint/2010/main" val="2594000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3D60E0-F0BF-FF4D-9912-2D0E835C7ECC}"/>
              </a:ext>
            </a:extLst>
          </p:cNvPr>
          <p:cNvSpPr>
            <a:spLocks noGrp="1"/>
          </p:cNvSpPr>
          <p:nvPr>
            <p:ph type="title"/>
          </p:nvPr>
        </p:nvSpPr>
        <p:spPr/>
        <p:txBody>
          <a:bodyPr/>
          <a:lstStyle/>
          <a:p>
            <a:r>
              <a:rPr lang="ru-RU" dirty="0"/>
              <a:t>Условное кодирование Хаффмана</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C8C1D096-A91B-5B4D-91AE-BA6BCB3E9D9C}"/>
                  </a:ext>
                </a:extLst>
              </p:cNvPr>
              <p:cNvSpPr>
                <a:spLocks noGrp="1"/>
              </p:cNvSpPr>
              <p:nvPr>
                <p:ph idx="1"/>
              </p:nvPr>
            </p:nvSpPr>
            <p:spPr>
              <a:xfrm>
                <a:off x="838200" y="1825625"/>
                <a:ext cx="10770704" cy="4351338"/>
              </a:xfrm>
            </p:spPr>
            <p:txBody>
              <a:bodyPr/>
              <a:lstStyle/>
              <a:p>
                <a:r>
                  <a:rPr lang="ru-RU" dirty="0"/>
                  <a:t>Фиксируем некоторую длину контекста </a:t>
                </a:r>
                <a14:m>
                  <m:oMath xmlns:m="http://schemas.openxmlformats.org/officeDocument/2006/math">
                    <m:r>
                      <a:rPr lang="en-US" i="1" dirty="0" smtClean="0">
                        <a:latin typeface="Cambria Math" panose="02040503050406030204" pitchFamily="18" charset="0"/>
                      </a:rPr>
                      <m:t>𝑙</m:t>
                    </m:r>
                    <m:r>
                      <a:rPr lang="en-US" i="1" dirty="0" smtClean="0">
                        <a:latin typeface="Cambria Math" panose="02040503050406030204" pitchFamily="18" charset="0"/>
                      </a:rPr>
                      <m:t>=</m:t>
                    </m:r>
                    <m:r>
                      <a:rPr lang="en-US" i="1" dirty="0" smtClean="0">
                        <a:latin typeface="Cambria Math" panose="02040503050406030204" pitchFamily="18" charset="0"/>
                      </a:rPr>
                      <m:t>𝐿</m:t>
                    </m:r>
                    <m:r>
                      <a:rPr lang="en-US" i="1" dirty="0" smtClean="0">
                        <a:latin typeface="Cambria Math" panose="02040503050406030204" pitchFamily="18" charset="0"/>
                      </a:rPr>
                      <m:t>−1</m:t>
                    </m:r>
                  </m:oMath>
                </a14:m>
                <a:endParaRPr lang="ru-RU" dirty="0"/>
              </a:p>
              <a:p>
                <a:r>
                  <a:rPr lang="ru-RU" dirty="0"/>
                  <a:t>Для каждого варианта контекста используется отдельное дерево</a:t>
                </a:r>
              </a:p>
              <a:p>
                <a:r>
                  <a:rPr lang="ru-RU" dirty="0"/>
                  <a:t>В случае с </a:t>
                </a:r>
                <a:r>
                  <a:rPr lang="ru-RU" dirty="0" err="1"/>
                  <a:t>полуадаптивным</a:t>
                </a:r>
                <a:r>
                  <a:rPr lang="ru-RU" dirty="0"/>
                  <a:t> вариантом требуется также передать все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𝑙</m:t>
                        </m:r>
                      </m:sup>
                    </m:sSup>
                  </m:oMath>
                </a14:m>
                <a:r>
                  <a:rPr lang="ru-RU" dirty="0"/>
                  <a:t> деревьев</a:t>
                </a:r>
              </a:p>
              <a:p>
                <a:r>
                  <a:rPr lang="ru-RU" dirty="0"/>
                  <a:t>Для любой реализации требуется хранить в памяти до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𝐾</m:t>
                        </m:r>
                      </m:e>
                      <m:sup>
                        <m:r>
                          <a:rPr lang="en-US" i="1">
                            <a:latin typeface="Cambria Math" panose="02040503050406030204" pitchFamily="18" charset="0"/>
                          </a:rPr>
                          <m:t>𝑙</m:t>
                        </m:r>
                      </m:sup>
                    </m:sSup>
                  </m:oMath>
                </a14:m>
                <a:r>
                  <a:rPr lang="ru-RU" dirty="0"/>
                  <a:t> деревьев</a:t>
                </a:r>
              </a:p>
            </p:txBody>
          </p:sp>
        </mc:Choice>
        <mc:Fallback>
          <p:sp>
            <p:nvSpPr>
              <p:cNvPr id="3" name="Объект 2">
                <a:extLst>
                  <a:ext uri="{FF2B5EF4-FFF2-40B4-BE49-F238E27FC236}">
                    <a16:creationId xmlns:a16="http://schemas.microsoft.com/office/drawing/2014/main" id="{C8C1D096-A91B-5B4D-91AE-BA6BCB3E9D9C}"/>
                  </a:ext>
                </a:extLst>
              </p:cNvPr>
              <p:cNvSpPr>
                <a:spLocks noGrp="1" noRot="1" noChangeAspect="1" noMove="1" noResize="1" noEditPoints="1" noAdjustHandles="1" noChangeArrowheads="1" noChangeShapeType="1" noTextEdit="1"/>
              </p:cNvSpPr>
              <p:nvPr>
                <p:ph idx="1"/>
              </p:nvPr>
            </p:nvSpPr>
            <p:spPr>
              <a:xfrm>
                <a:off x="838200" y="1825625"/>
                <a:ext cx="10770704" cy="4351338"/>
              </a:xfrm>
              <a:blipFill>
                <a:blip r:embed="rId3"/>
                <a:stretch>
                  <a:fillRect l="-1061" t="-2326" r="-118"/>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4" name="Прямоугольник 3">
                <a:extLst>
                  <a:ext uri="{FF2B5EF4-FFF2-40B4-BE49-F238E27FC236}">
                    <a16:creationId xmlns:a16="http://schemas.microsoft.com/office/drawing/2014/main" id="{9E11B977-09C3-CE4E-8EA3-4337750C25F9}"/>
                  </a:ext>
                </a:extLst>
              </p:cNvPr>
              <p:cNvSpPr/>
              <p:nvPr/>
            </p:nvSpPr>
            <p:spPr>
              <a:xfrm>
                <a:off x="9334396" y="1479953"/>
                <a:ext cx="2019404" cy="69134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m:t>
                      </m:r>
                      <m:r>
                        <a:rPr lang="en-US" sz="2400" i="1" dirty="0" smtClean="0">
                          <a:latin typeface="Cambria Math" panose="02040503050406030204" pitchFamily="18" charset="0"/>
                        </a:rPr>
                        <m:t>𝐴𝐶𝐶</m:t>
                      </m:r>
                      <m:limLow>
                        <m:limLowPr>
                          <m:ctrlPr>
                            <a:rPr lang="en-US" sz="2400" i="1" dirty="0" smtClean="0">
                              <a:latin typeface="Cambria Math" panose="02040503050406030204" pitchFamily="18" charset="0"/>
                            </a:rPr>
                          </m:ctrlPr>
                        </m:limLowPr>
                        <m:e>
                          <m:groupChr>
                            <m:groupChrPr>
                              <m:chr m:val="⏟"/>
                              <m:ctrlPr>
                                <a:rPr lang="en-US" sz="2400" i="1" dirty="0" smtClean="0">
                                  <a:latin typeface="Cambria Math" panose="02040503050406030204" pitchFamily="18" charset="0"/>
                                </a:rPr>
                              </m:ctrlPr>
                            </m:groupChrPr>
                            <m:e>
                              <m:r>
                                <a:rPr lang="en-US" sz="2400" b="0" i="1" dirty="0" smtClean="0">
                                  <a:latin typeface="Cambria Math" panose="02040503050406030204" pitchFamily="18" charset="0"/>
                                </a:rPr>
                                <m:t>𝐵𝐶</m:t>
                              </m:r>
                            </m:e>
                          </m:groupChr>
                        </m:e>
                        <m:lim>
                          <m:r>
                            <a:rPr lang="en-US" sz="2400" b="0" i="1" dirty="0" smtClean="0">
                              <a:latin typeface="Cambria Math" panose="02040503050406030204" pitchFamily="18" charset="0"/>
                            </a:rPr>
                            <m:t>𝑙</m:t>
                          </m:r>
                        </m:lim>
                      </m:limLow>
                      <m:r>
                        <a:rPr lang="en-US" sz="2400" i="1" dirty="0" smtClean="0">
                          <a:solidFill>
                            <a:srgbClr val="FF0000"/>
                          </a:solidFill>
                          <a:latin typeface="Cambria Math" panose="02040503050406030204" pitchFamily="18" charset="0"/>
                        </a:rPr>
                        <m:t>𝐴</m:t>
                      </m:r>
                      <m:r>
                        <a:rPr lang="en-US" sz="2400" b="0" i="1" dirty="0" smtClean="0">
                          <a:solidFill>
                            <a:schemeClr val="tx1"/>
                          </a:solidFill>
                          <a:latin typeface="Cambria Math" panose="02040503050406030204" pitchFamily="18" charset="0"/>
                        </a:rPr>
                        <m:t>…</m:t>
                      </m:r>
                    </m:oMath>
                  </m:oMathPara>
                </a14:m>
                <a:endParaRPr lang="ru-RU" sz="2400" dirty="0"/>
              </a:p>
            </p:txBody>
          </p:sp>
        </mc:Choice>
        <mc:Fallback>
          <p:sp>
            <p:nvSpPr>
              <p:cNvPr id="4" name="Прямоугольник 3">
                <a:extLst>
                  <a:ext uri="{FF2B5EF4-FFF2-40B4-BE49-F238E27FC236}">
                    <a16:creationId xmlns:a16="http://schemas.microsoft.com/office/drawing/2014/main" id="{9E11B977-09C3-CE4E-8EA3-4337750C25F9}"/>
                  </a:ext>
                </a:extLst>
              </p:cNvPr>
              <p:cNvSpPr>
                <a:spLocks noRot="1" noChangeAspect="1" noMove="1" noResize="1" noEditPoints="1" noAdjustHandles="1" noChangeArrowheads="1" noChangeShapeType="1" noTextEdit="1"/>
              </p:cNvSpPr>
              <p:nvPr/>
            </p:nvSpPr>
            <p:spPr>
              <a:xfrm>
                <a:off x="9334396" y="1479953"/>
                <a:ext cx="2019404" cy="691343"/>
              </a:xfrm>
              <a:prstGeom prst="rect">
                <a:avLst/>
              </a:prstGeom>
              <a:blipFill>
                <a:blip r:embed="rId4"/>
                <a:stretch>
                  <a:fillRect b="-12727"/>
                </a:stretch>
              </a:blipFill>
            </p:spPr>
            <p:txBody>
              <a:bodyPr/>
              <a:lstStyle/>
              <a:p>
                <a:r>
                  <a:rPr lang="ru-RU">
                    <a:noFill/>
                  </a:rPr>
                  <a:t> </a:t>
                </a:r>
              </a:p>
            </p:txBody>
          </p:sp>
        </mc:Fallback>
      </mc:AlternateContent>
      <p:sp>
        <p:nvSpPr>
          <p:cNvPr id="5" name="Номер слайда 4">
            <a:extLst>
              <a:ext uri="{FF2B5EF4-FFF2-40B4-BE49-F238E27FC236}">
                <a16:creationId xmlns:a16="http://schemas.microsoft.com/office/drawing/2014/main" id="{AB7E8D52-C0E5-B342-BD89-49AA2F9A4090}"/>
              </a:ext>
            </a:extLst>
          </p:cNvPr>
          <p:cNvSpPr>
            <a:spLocks noGrp="1"/>
          </p:cNvSpPr>
          <p:nvPr>
            <p:ph type="sldNum" sz="quarter" idx="12"/>
          </p:nvPr>
        </p:nvSpPr>
        <p:spPr/>
        <p:txBody>
          <a:bodyPr/>
          <a:lstStyle/>
          <a:p>
            <a:fld id="{D79991DA-AED9-4F7A-9614-989DF257C31D}" type="slidenum">
              <a:rPr lang="ru-RU" smtClean="0"/>
              <a:t>3</a:t>
            </a:fld>
            <a:endParaRPr lang="ru-RU"/>
          </a:p>
        </p:txBody>
      </p:sp>
    </p:spTree>
    <p:extLst>
      <p:ext uri="{BB962C8B-B14F-4D97-AF65-F5344CB8AC3E}">
        <p14:creationId xmlns:p14="http://schemas.microsoft.com/office/powerpoint/2010/main" val="813686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9DE970-2A58-434E-B864-C937279EBC96}"/>
              </a:ext>
            </a:extLst>
          </p:cNvPr>
          <p:cNvSpPr>
            <a:spLocks noGrp="1"/>
          </p:cNvSpPr>
          <p:nvPr>
            <p:ph type="title"/>
          </p:nvPr>
        </p:nvSpPr>
        <p:spPr/>
        <p:txBody>
          <a:bodyPr/>
          <a:lstStyle/>
          <a:p>
            <a:r>
              <a:rPr lang="ru-RU" dirty="0"/>
              <a:t>Теоретическая оценка для текстов</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0D27AE96-035A-6040-AD2D-65FDB5158595}"/>
                  </a:ext>
                </a:extLst>
              </p:cNvPr>
              <p:cNvSpPr>
                <a:spLocks noGrp="1"/>
              </p:cNvSpPr>
              <p:nvPr>
                <p:ph idx="1"/>
              </p:nvPr>
            </p:nvSpPr>
            <p:spPr>
              <a:xfrm>
                <a:off x="838200" y="1444488"/>
                <a:ext cx="10515600" cy="5048387"/>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William Shakespeare. </a:t>
                </a:r>
                <a:r>
                  <a:rPr lang="en-US" i="1" dirty="0">
                    <a:latin typeface="Times New Roman" panose="02020603050405020304" pitchFamily="18" charset="0"/>
                    <a:cs typeface="Times New Roman" panose="02020603050405020304" pitchFamily="18" charset="0"/>
                  </a:rPr>
                  <a:t>To be or not to be… </a:t>
                </a:r>
                <a:r>
                  <a:rPr lang="en-US" dirty="0">
                    <a:latin typeface="Times New Roman" panose="02020603050405020304" pitchFamily="18" charset="0"/>
                    <a:cs typeface="Times New Roman" panose="02020603050405020304" pitchFamily="18" charset="0"/>
                  </a:rPr>
                  <a:t>(1489 </a:t>
                </a:r>
                <a:r>
                  <a:rPr lang="ru-RU" dirty="0">
                    <a:latin typeface="Times New Roman" panose="02020603050405020304" pitchFamily="18" charset="0"/>
                    <a:cs typeface="Times New Roman" panose="02020603050405020304" pitchFamily="18" charset="0"/>
                  </a:rPr>
                  <a:t>символов</a:t>
                </a:r>
                <a:r>
                  <a:rPr lang="en-US" dirty="0">
                    <a:latin typeface="Times New Roman" panose="02020603050405020304" pitchFamily="18" charset="0"/>
                    <a:cs typeface="Times New Roman" panose="02020603050405020304" pitchFamily="18" charset="0"/>
                  </a:rPr>
                  <a:t>)</a:t>
                </a:r>
                <a:r>
                  <a:rPr lang="ru-RU" i="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 = 1</a:t>
                </a:r>
                <a:endParaRPr lang="ru-RU" b="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=5,46 </m:t>
                    </m:r>
                    <m:r>
                      <a:rPr lang="ru-RU" i="1">
                        <a:latin typeface="Cambria Math" panose="02040503050406030204" pitchFamily="18" charset="0"/>
                      </a:rPr>
                      <m:t>бит (44 символа)</m:t>
                    </m:r>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𝑈</m:t>
                        </m:r>
                      </m:e>
                    </m:d>
                    <m:r>
                      <a:rPr lang="en-US" b="0" i="1" smtClean="0">
                        <a:latin typeface="Cambria Math" panose="02040503050406030204" pitchFamily="18" charset="0"/>
                      </a:rPr>
                      <m:t>=4,35 </m:t>
                    </m:r>
                    <m:r>
                      <a:rPr lang="ru-RU" b="0" i="1" smtClean="0">
                        <a:latin typeface="Cambria Math" panose="02040503050406030204" pitchFamily="18" charset="0"/>
                      </a:rPr>
                      <m:t>бит</m:t>
                    </m:r>
                  </m:oMath>
                </a14:m>
                <a:r>
                  <a:rPr lang="en-US" b="0" i="1" dirty="0">
                    <a:latin typeface="Cambria Math" panose="02040503050406030204" pitchFamily="18" charset="0"/>
                  </a:rPr>
                  <a:t> – </a:t>
                </a:r>
                <a:r>
                  <a:rPr lang="ru-RU" dirty="0"/>
                  <a:t>предел для классического сжатия</a:t>
                </a:r>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0</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−1</m:t>
                            </m:r>
                          </m:sub>
                        </m:sSub>
                      </m:e>
                    </m:d>
                    <m:r>
                      <a:rPr lang="en-US" b="0" i="1" smtClean="0">
                        <a:latin typeface="Cambria Math" panose="02040503050406030204" pitchFamily="18" charset="0"/>
                      </a:rPr>
                      <m:t>=3,13 </m:t>
                    </m:r>
                    <m:r>
                      <a:rPr lang="ru-RU" b="0" i="1" smtClean="0">
                        <a:latin typeface="Cambria Math" panose="02040503050406030204" pitchFamily="18" charset="0"/>
                      </a:rPr>
                      <m:t>бит</m:t>
                    </m:r>
                  </m:oMath>
                </a14:m>
                <a:r>
                  <a:rPr lang="ru-RU" dirty="0"/>
                  <a:t> – предел для кода сообщения</a:t>
                </a:r>
              </a:p>
              <a:p>
                <a:r>
                  <a:rPr lang="ru-RU" dirty="0"/>
                  <a:t>Передача кодов символов в любом случае:</a:t>
                </a:r>
                <a:br>
                  <a:rPr lang="ru-RU" dirty="0"/>
                </a:br>
                <a14:m>
                  <m:oMath xmlns:m="http://schemas.openxmlformats.org/officeDocument/2006/math">
                    <m:f>
                      <m:fPr>
                        <m:type m:val="lin"/>
                        <m:ctrlPr>
                          <a:rPr lang="ru-RU" b="0" i="1" smtClean="0">
                            <a:latin typeface="Cambria Math" panose="02040503050406030204" pitchFamily="18" charset="0"/>
                          </a:rPr>
                        </m:ctrlPr>
                      </m:fPr>
                      <m:num>
                        <m:r>
                          <a:rPr lang="ru-RU">
                            <a:latin typeface="Cambria Math" panose="02040503050406030204" pitchFamily="18" charset="0"/>
                          </a:rPr>
                          <m:t>8</m:t>
                        </m:r>
                        <m:r>
                          <a:rPr lang="en-US" i="1">
                            <a:latin typeface="Cambria Math" panose="02040503050406030204" pitchFamily="18" charset="0"/>
                          </a:rPr>
                          <m:t>×</m:t>
                        </m:r>
                        <m:r>
                          <a:rPr lang="ru-RU" i="1">
                            <a:latin typeface="Cambria Math" panose="02040503050406030204" pitchFamily="18" charset="0"/>
                          </a:rPr>
                          <m:t>44</m:t>
                        </m:r>
                      </m:num>
                      <m:den>
                        <m:r>
                          <a:rPr lang="en-US" b="0" i="1" smtClean="0">
                            <a:latin typeface="Cambria Math" panose="02040503050406030204" pitchFamily="18" charset="0"/>
                          </a:rPr>
                          <m:t>1489</m:t>
                        </m:r>
                      </m:den>
                    </m:f>
                    <m:r>
                      <a:rPr lang="en-US" b="0" i="1" smtClean="0">
                        <a:latin typeface="Cambria Math" panose="02040503050406030204" pitchFamily="18" charset="0"/>
                      </a:rPr>
                      <m:t>=0,24</m:t>
                    </m:r>
                  </m:oMath>
                </a14:m>
                <a:r>
                  <a:rPr lang="ru-RU" dirty="0"/>
                  <a:t> бита/символ</a:t>
                </a:r>
              </a:p>
              <a:p>
                <a:r>
                  <a:rPr lang="ru-RU" dirty="0"/>
                  <a:t>Классическое сжатие: около 4,65 бит/символ</a:t>
                </a:r>
              </a:p>
              <a:p>
                <a:r>
                  <a:rPr lang="ru-RU" dirty="0"/>
                  <a:t>Для статического алгоритма также требуется передать</a:t>
                </a:r>
                <a:r>
                  <a:rPr lang="en-US" dirty="0"/>
                  <a:t> 44 </a:t>
                </a:r>
                <a:r>
                  <a:rPr lang="ru-RU" dirty="0"/>
                  <a:t>дерева: </a:t>
                </a:r>
                <a:br>
                  <a:rPr lang="en-US" dirty="0"/>
                </a:br>
                <a:r>
                  <a:rPr lang="ru-RU" dirty="0"/>
                  <a:t>до </a:t>
                </a:r>
                <a14:m>
                  <m:oMath xmlns:m="http://schemas.openxmlformats.org/officeDocument/2006/math">
                    <m:f>
                      <m:fPr>
                        <m:type m:val="lin"/>
                        <m:ctrlPr>
                          <a:rPr lang="en-US" b="0" i="1" smtClean="0">
                            <a:latin typeface="Cambria Math" panose="02040503050406030204" pitchFamily="18" charset="0"/>
                          </a:rPr>
                        </m:ctrlPr>
                      </m:fPr>
                      <m:num>
                        <m:d>
                          <m:dPr>
                            <m:ctrlPr>
                              <a:rPr lang="en-US" i="1" dirty="0">
                                <a:latin typeface="Cambria Math" panose="02040503050406030204" pitchFamily="18" charset="0"/>
                              </a:rPr>
                            </m:ctrlPr>
                          </m:dPr>
                          <m:e>
                            <m:r>
                              <a:rPr lang="en-US" i="1" dirty="0">
                                <a:latin typeface="Cambria Math" panose="02040503050406030204" pitchFamily="18" charset="0"/>
                              </a:rPr>
                              <m:t>2×44</m:t>
                            </m:r>
                          </m:e>
                        </m:d>
                        <m:r>
                          <a:rPr lang="en-US" i="1">
                            <a:latin typeface="Cambria Math" panose="02040503050406030204" pitchFamily="18" charset="0"/>
                          </a:rPr>
                          <m:t>×44</m:t>
                        </m:r>
                      </m:num>
                      <m:den>
                        <m:r>
                          <a:rPr lang="ru-RU" i="1">
                            <a:latin typeface="Cambria Math" panose="02040503050406030204" pitchFamily="18" charset="0"/>
                          </a:rPr>
                          <m:t>1489</m:t>
                        </m:r>
                      </m:den>
                    </m:f>
                    <m:r>
                      <a:rPr lang="en-US" b="0" i="1" smtClean="0">
                        <a:latin typeface="Cambria Math" panose="02040503050406030204" pitchFamily="18" charset="0"/>
                      </a:rPr>
                      <m:t>=</m:t>
                    </m:r>
                    <m:r>
                      <a:rPr lang="ru-RU" b="0" i="1" smtClean="0">
                        <a:latin typeface="Cambria Math" panose="02040503050406030204" pitchFamily="18" charset="0"/>
                      </a:rPr>
                      <m:t>2</m:t>
                    </m:r>
                    <m:r>
                      <a:rPr lang="en-US" b="0" i="1" smtClean="0">
                        <a:latin typeface="Cambria Math" panose="02040503050406030204" pitchFamily="18" charset="0"/>
                      </a:rPr>
                      <m:t>,6</m:t>
                    </m:r>
                  </m:oMath>
                </a14:m>
                <a:r>
                  <a:rPr lang="ru-RU" dirty="0"/>
                  <a:t> бита на символ. Итого </a:t>
                </a:r>
                <a:r>
                  <a:rPr lang="ru-RU" u="sng" dirty="0"/>
                  <a:t>5,97 бита</a:t>
                </a:r>
              </a:p>
              <a:p>
                <a:r>
                  <a:rPr lang="ru-RU" dirty="0"/>
                  <a:t>Алгоритм </a:t>
                </a:r>
                <a:r>
                  <a:rPr lang="ru-RU" dirty="0" err="1"/>
                  <a:t>Виттера</a:t>
                </a:r>
                <a:r>
                  <a:rPr lang="ru-RU" dirty="0"/>
                  <a:t> гарантирует код не длиннее статического </a:t>
                </a:r>
                <a:br>
                  <a:rPr lang="ru-RU" dirty="0"/>
                </a:br>
                <a:r>
                  <a:rPr lang="ru-RU" dirty="0"/>
                  <a:t>+1 бит на символ, то есть </a:t>
                </a:r>
                <a:r>
                  <a:rPr lang="en-US" u="sng" dirty="0"/>
                  <a:t>4,</a:t>
                </a:r>
                <a:r>
                  <a:rPr lang="ru-RU" u="sng" dirty="0"/>
                  <a:t>37</a:t>
                </a:r>
                <a:r>
                  <a:rPr lang="en-US" u="sng" dirty="0"/>
                  <a:t> </a:t>
                </a:r>
                <a:r>
                  <a:rPr lang="ru-RU" u="sng" dirty="0"/>
                  <a:t>бит</a:t>
                </a:r>
              </a:p>
            </p:txBody>
          </p:sp>
        </mc:Choice>
        <mc:Fallback>
          <p:sp>
            <p:nvSpPr>
              <p:cNvPr id="3" name="Объект 2">
                <a:extLst>
                  <a:ext uri="{FF2B5EF4-FFF2-40B4-BE49-F238E27FC236}">
                    <a16:creationId xmlns:a16="http://schemas.microsoft.com/office/drawing/2014/main" id="{0D27AE96-035A-6040-AD2D-65FDB5158595}"/>
                  </a:ext>
                </a:extLst>
              </p:cNvPr>
              <p:cNvSpPr>
                <a:spLocks noGrp="1" noRot="1" noChangeAspect="1" noMove="1" noResize="1" noEditPoints="1" noAdjustHandles="1" noChangeArrowheads="1" noChangeShapeType="1" noTextEdit="1"/>
              </p:cNvSpPr>
              <p:nvPr>
                <p:ph idx="1"/>
              </p:nvPr>
            </p:nvSpPr>
            <p:spPr>
              <a:xfrm>
                <a:off x="838200" y="1444488"/>
                <a:ext cx="10515600" cy="5048387"/>
              </a:xfrm>
              <a:blipFill>
                <a:blip r:embed="rId3"/>
                <a:stretch>
                  <a:fillRect l="-1206" t="-3008" r="-483"/>
                </a:stretch>
              </a:blipFill>
            </p:spPr>
            <p:txBody>
              <a:bodyPr/>
              <a:lstStyle/>
              <a:p>
                <a:r>
                  <a:rPr lang="ru-RU">
                    <a:noFill/>
                  </a:rPr>
                  <a:t> </a:t>
                </a:r>
              </a:p>
            </p:txBody>
          </p:sp>
        </mc:Fallback>
      </mc:AlternateContent>
      <p:sp>
        <p:nvSpPr>
          <p:cNvPr id="4" name="Номер слайда 3">
            <a:extLst>
              <a:ext uri="{FF2B5EF4-FFF2-40B4-BE49-F238E27FC236}">
                <a16:creationId xmlns:a16="http://schemas.microsoft.com/office/drawing/2014/main" id="{F531D850-7F0E-B444-8C5C-26A7DB2D4B77}"/>
              </a:ext>
            </a:extLst>
          </p:cNvPr>
          <p:cNvSpPr>
            <a:spLocks noGrp="1"/>
          </p:cNvSpPr>
          <p:nvPr>
            <p:ph type="sldNum" sz="quarter" idx="12"/>
          </p:nvPr>
        </p:nvSpPr>
        <p:spPr/>
        <p:txBody>
          <a:bodyPr/>
          <a:lstStyle/>
          <a:p>
            <a:fld id="{D79991DA-AED9-4F7A-9614-989DF257C31D}" type="slidenum">
              <a:rPr lang="ru-RU" smtClean="0"/>
              <a:t>4</a:t>
            </a:fld>
            <a:endParaRPr lang="ru-RU"/>
          </a:p>
        </p:txBody>
      </p:sp>
    </p:spTree>
    <p:extLst>
      <p:ext uri="{BB962C8B-B14F-4D97-AF65-F5344CB8AC3E}">
        <p14:creationId xmlns:p14="http://schemas.microsoft.com/office/powerpoint/2010/main" val="426108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9DE970-2A58-434E-B864-C937279EBC96}"/>
              </a:ext>
            </a:extLst>
          </p:cNvPr>
          <p:cNvSpPr>
            <a:spLocks noGrp="1"/>
          </p:cNvSpPr>
          <p:nvPr>
            <p:ph type="title"/>
          </p:nvPr>
        </p:nvSpPr>
        <p:spPr/>
        <p:txBody>
          <a:bodyPr/>
          <a:lstStyle/>
          <a:p>
            <a:r>
              <a:rPr lang="ru-RU" dirty="0"/>
              <a:t>Теоретическая оценка для текстов</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0D27AE96-035A-6040-AD2D-65FDB5158595}"/>
                  </a:ext>
                </a:extLst>
              </p:cNvPr>
              <p:cNvSpPr>
                <a:spLocks noGrp="1"/>
              </p:cNvSpPr>
              <p:nvPr>
                <p:ph idx="1"/>
              </p:nvPr>
            </p:nvSpPr>
            <p:spPr>
              <a:xfrm>
                <a:off x="838199" y="1690687"/>
                <a:ext cx="10850217" cy="4802187"/>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J.D. Salinger, </a:t>
                </a:r>
                <a:r>
                  <a:rPr lang="en-US" i="1" dirty="0">
                    <a:latin typeface="Times New Roman" panose="02020603050405020304" pitchFamily="18" charset="0"/>
                    <a:cs typeface="Times New Roman" panose="02020603050405020304" pitchFamily="18" charset="0"/>
                  </a:rPr>
                  <a:t>The Catcher in the Rye </a:t>
                </a:r>
                <a:r>
                  <a:rPr lang="en-US" dirty="0">
                    <a:latin typeface="Times New Roman" panose="02020603050405020304" pitchFamily="18" charset="0"/>
                    <a:cs typeface="Times New Roman" panose="02020603050405020304" pitchFamily="18" charset="0"/>
                  </a:rPr>
                  <a:t>(381355 </a:t>
                </a:r>
                <a:r>
                  <a:rPr lang="ru-RU" dirty="0">
                    <a:latin typeface="Times New Roman" panose="02020603050405020304" pitchFamily="18" charset="0"/>
                    <a:cs typeface="Times New Roman" panose="02020603050405020304" pitchFamily="18" charset="0"/>
                  </a:rPr>
                  <a:t>символов</a:t>
                </a:r>
                <a:r>
                  <a:rPr lang="en-US" dirty="0">
                    <a:latin typeface="Times New Roman" panose="02020603050405020304" pitchFamily="18" charset="0"/>
                    <a:cs typeface="Times New Roman" panose="02020603050405020304" pitchFamily="18" charset="0"/>
                  </a:rPr>
                  <a:t>)</a:t>
                </a:r>
                <a:r>
                  <a:rPr lang="ru-RU" i="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 = 1</a:t>
                </a:r>
                <a:endParaRPr lang="ru-RU" b="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=6,25 </m:t>
                    </m:r>
                    <m:r>
                      <a:rPr lang="ru-RU" i="1">
                        <a:latin typeface="Cambria Math" panose="02040503050406030204" pitchFamily="18" charset="0"/>
                      </a:rPr>
                      <m:t>бит (</m:t>
                    </m:r>
                    <m:r>
                      <a:rPr lang="en-US" b="0" i="1" smtClean="0">
                        <a:latin typeface="Cambria Math" panose="02040503050406030204" pitchFamily="18" charset="0"/>
                      </a:rPr>
                      <m:t>76</m:t>
                    </m:r>
                    <m:r>
                      <a:rPr lang="ru-RU" i="1">
                        <a:latin typeface="Cambria Math" panose="02040503050406030204" pitchFamily="18" charset="0"/>
                      </a:rPr>
                      <m:t> символ</m:t>
                    </m:r>
                    <m:r>
                      <a:rPr lang="ru-RU" b="0" i="1" smtClean="0">
                        <a:latin typeface="Cambria Math" panose="02040503050406030204" pitchFamily="18" charset="0"/>
                      </a:rPr>
                      <m:t>ов</m:t>
                    </m:r>
                    <m:r>
                      <a:rPr lang="ru-RU" i="1">
                        <a:latin typeface="Cambria Math" panose="02040503050406030204" pitchFamily="18" charset="0"/>
                      </a:rPr>
                      <m:t>)</m:t>
                    </m:r>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𝑈</m:t>
                        </m:r>
                      </m:e>
                    </m:d>
                    <m:r>
                      <a:rPr lang="en-US" b="0" i="1" smtClean="0">
                        <a:latin typeface="Cambria Math" panose="02040503050406030204" pitchFamily="18" charset="0"/>
                      </a:rPr>
                      <m:t>=4,45 </m:t>
                    </m:r>
                    <m:r>
                      <a:rPr lang="ru-RU" b="0" i="1" smtClean="0">
                        <a:latin typeface="Cambria Math" panose="02040503050406030204" pitchFamily="18" charset="0"/>
                      </a:rPr>
                      <m:t>бит</m:t>
                    </m:r>
                  </m:oMath>
                </a14:m>
                <a:r>
                  <a:rPr lang="en-US" b="0" i="1"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0</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−1</m:t>
                            </m:r>
                          </m:sub>
                        </m:sSub>
                      </m:e>
                    </m:d>
                    <m:r>
                      <a:rPr lang="en-US" b="0" i="1" smtClean="0">
                        <a:latin typeface="Cambria Math" panose="02040503050406030204" pitchFamily="18" charset="0"/>
                      </a:rPr>
                      <m:t>=3,41 </m:t>
                    </m:r>
                    <m:r>
                      <a:rPr lang="ru-RU" b="0" i="1" smtClean="0">
                        <a:latin typeface="Cambria Math" panose="02040503050406030204" pitchFamily="18" charset="0"/>
                      </a:rPr>
                      <m:t>бит</m:t>
                    </m:r>
                  </m:oMath>
                </a14:m>
                <a:r>
                  <a:rPr lang="en-US" dirty="0"/>
                  <a:t>, </a:t>
                </a:r>
                <a14:m>
                  <m:oMath xmlns:m="http://schemas.openxmlformats.org/officeDocument/2006/math">
                    <m:r>
                      <a:rPr lang="en-US" i="1">
                        <a:latin typeface="Cambria Math" panose="02040503050406030204" pitchFamily="18" charset="0"/>
                      </a:rPr>
                      <m:t>𝐻</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0</m:t>
                            </m:r>
                          </m:sub>
                        </m:sSub>
                      </m:e>
                      <m:e>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m:t>
                            </m:r>
                            <m:r>
                              <a:rPr lang="en-US" b="0" i="1" smtClean="0">
                                <a:latin typeface="Cambria Math" panose="02040503050406030204" pitchFamily="18" charset="0"/>
                              </a:rPr>
                              <m:t>2</m:t>
                            </m:r>
                          </m:sub>
                        </m:sSub>
                      </m:e>
                    </m:d>
                    <m:r>
                      <a:rPr lang="en-US" i="1">
                        <a:latin typeface="Cambria Math" panose="02040503050406030204" pitchFamily="18" charset="0"/>
                      </a:rPr>
                      <m:t>=</m:t>
                    </m:r>
                    <m:r>
                      <a:rPr lang="en-US" b="0" i="1" smtClean="0">
                        <a:latin typeface="Cambria Math" panose="02040503050406030204" pitchFamily="18" charset="0"/>
                      </a:rPr>
                      <m:t>2,52 </m:t>
                    </m:r>
                    <m:r>
                      <a:rPr lang="ru-RU" b="0" i="1" smtClean="0">
                        <a:latin typeface="Cambria Math" panose="02040503050406030204" pitchFamily="18" charset="0"/>
                      </a:rPr>
                      <m:t>бит</m:t>
                    </m:r>
                  </m:oMath>
                </a14:m>
                <a:endParaRPr lang="ru-RU" dirty="0"/>
              </a:p>
              <a:p>
                <a:r>
                  <a:rPr lang="ru-RU" dirty="0"/>
                  <a:t>Передача кодов символов: </a:t>
                </a:r>
                <a14:m>
                  <m:oMath xmlns:m="http://schemas.openxmlformats.org/officeDocument/2006/math">
                    <m:f>
                      <m:fPr>
                        <m:type m:val="lin"/>
                        <m:ctrlPr>
                          <a:rPr lang="ru-RU" i="1">
                            <a:latin typeface="Cambria Math" panose="02040503050406030204" pitchFamily="18" charset="0"/>
                          </a:rPr>
                        </m:ctrlPr>
                      </m:fPr>
                      <m:num>
                        <m:r>
                          <a:rPr lang="ru-RU" i="1">
                            <a:latin typeface="Cambria Math" panose="02040503050406030204" pitchFamily="18" charset="0"/>
                          </a:rPr>
                          <m:t>8</m:t>
                        </m:r>
                        <m:r>
                          <a:rPr lang="en-US" i="1">
                            <a:latin typeface="Cambria Math" panose="02040503050406030204" pitchFamily="18" charset="0"/>
                          </a:rPr>
                          <m:t>×</m:t>
                        </m:r>
                        <m:r>
                          <a:rPr lang="ru-RU" i="1">
                            <a:latin typeface="Cambria Math" panose="02040503050406030204" pitchFamily="18" charset="0"/>
                          </a:rPr>
                          <m:t>76</m:t>
                        </m:r>
                      </m:num>
                      <m:den>
                        <m:r>
                          <m:rPr>
                            <m:nor/>
                          </m:rPr>
                          <a:rPr lang="en-US" dirty="0">
                            <a:latin typeface="Cambria Math" panose="02040503050406030204" pitchFamily="18" charset="0"/>
                          </a:rPr>
                          <m:t>381355</m:t>
                        </m:r>
                      </m:den>
                    </m:f>
                    <m:r>
                      <a:rPr lang="en-US" i="1">
                        <a:latin typeface="Cambria Math" panose="02040503050406030204" pitchFamily="18" charset="0"/>
                      </a:rPr>
                      <m:t>=0,</m:t>
                    </m:r>
                    <m:r>
                      <a:rPr lang="ru-RU" i="1">
                        <a:latin typeface="Cambria Math" panose="02040503050406030204" pitchFamily="18" charset="0"/>
                      </a:rPr>
                      <m:t>0016</m:t>
                    </m:r>
                  </m:oMath>
                </a14:m>
                <a:r>
                  <a:rPr lang="ru-RU" dirty="0"/>
                  <a:t> бита/символ</a:t>
                </a:r>
              </a:p>
              <a:p>
                <a:r>
                  <a:rPr lang="ru-RU" dirty="0"/>
                  <a:t>Классическое сжатие: </a:t>
                </a:r>
                <a14:m>
                  <m:oMath xmlns:m="http://schemas.openxmlformats.org/officeDocument/2006/math">
                    <m:r>
                      <a:rPr lang="en-US" i="1">
                        <a:latin typeface="Cambria Math" panose="02040503050406030204" pitchFamily="18" charset="0"/>
                      </a:rPr>
                      <m:t>4,45 </m:t>
                    </m:r>
                    <m:r>
                      <a:rPr lang="ru-RU" i="1">
                        <a:latin typeface="Cambria Math" panose="02040503050406030204" pitchFamily="18" charset="0"/>
                      </a:rPr>
                      <m:t>бит</m:t>
                    </m:r>
                  </m:oMath>
                </a14:m>
                <a:endParaRPr lang="en-US" dirty="0"/>
              </a:p>
              <a:p>
                <a:r>
                  <a:rPr lang="ru-RU" dirty="0"/>
                  <a:t>Деревья: около </a:t>
                </a:r>
                <a14:m>
                  <m:oMath xmlns:m="http://schemas.openxmlformats.org/officeDocument/2006/math">
                    <m:r>
                      <a:rPr lang="en-US" b="0" i="0" smtClean="0">
                        <a:latin typeface="Cambria Math" panose="02040503050406030204" pitchFamily="18" charset="0"/>
                      </a:rPr>
                      <m:t>~</m:t>
                    </m:r>
                    <m:f>
                      <m:fPr>
                        <m:type m:val="lin"/>
                        <m:ctrlPr>
                          <a:rPr lang="en-US" b="0" i="1" smtClean="0">
                            <a:latin typeface="Cambria Math" panose="02040503050406030204" pitchFamily="18" charset="0"/>
                          </a:rPr>
                        </m:ctrlPr>
                      </m:fPr>
                      <m:num>
                        <m:d>
                          <m:dPr>
                            <m:ctrlPr>
                              <a:rPr lang="en-US" i="1" dirty="0">
                                <a:latin typeface="Cambria Math" panose="02040503050406030204" pitchFamily="18" charset="0"/>
                              </a:rPr>
                            </m:ctrlPr>
                          </m:dPr>
                          <m:e>
                            <m:r>
                              <a:rPr lang="en-US" i="1" dirty="0">
                                <a:latin typeface="Cambria Math" panose="02040503050406030204" pitchFamily="18" charset="0"/>
                              </a:rPr>
                              <m:t>2×</m:t>
                            </m:r>
                            <m:r>
                              <a:rPr lang="ru-RU" b="0" i="1" dirty="0" smtClean="0">
                                <a:latin typeface="Cambria Math" panose="02040503050406030204" pitchFamily="18" charset="0"/>
                              </a:rPr>
                              <m:t>76</m:t>
                            </m:r>
                          </m:e>
                        </m:d>
                        <m:r>
                          <a:rPr lang="en-US" i="1">
                            <a:latin typeface="Cambria Math" panose="02040503050406030204" pitchFamily="18" charset="0"/>
                          </a:rPr>
                          <m:t>×</m:t>
                        </m:r>
                        <m:r>
                          <a:rPr lang="ru-RU" b="0" i="1" smtClean="0">
                            <a:latin typeface="Cambria Math" panose="02040503050406030204" pitchFamily="18" charset="0"/>
                          </a:rPr>
                          <m:t>76</m:t>
                        </m:r>
                      </m:num>
                      <m:den>
                        <m:r>
                          <a:rPr lang="ru-RU" i="1" smtClean="0">
                            <a:latin typeface="Cambria Math" panose="02040503050406030204" pitchFamily="18" charset="0"/>
                          </a:rPr>
                          <m:t>381355</m:t>
                        </m:r>
                      </m:den>
                    </m:f>
                    <m:r>
                      <a:rPr lang="en-US" b="0" i="1" smtClean="0">
                        <a:latin typeface="Cambria Math" panose="02040503050406030204" pitchFamily="18" charset="0"/>
                      </a:rPr>
                      <m:t>=</m:t>
                    </m:r>
                    <m:r>
                      <a:rPr lang="ru-RU" b="0" i="1" smtClean="0">
                        <a:latin typeface="Cambria Math" panose="02040503050406030204" pitchFamily="18" charset="0"/>
                      </a:rPr>
                      <m:t>0</m:t>
                    </m:r>
                    <m:r>
                      <a:rPr lang="en-US" b="0" i="1" smtClean="0">
                        <a:latin typeface="Cambria Math" panose="02040503050406030204" pitchFamily="18" charset="0"/>
                      </a:rPr>
                      <m:t>,03</m:t>
                    </m:r>
                  </m:oMath>
                </a14:m>
                <a:r>
                  <a:rPr lang="ru-RU" dirty="0"/>
                  <a:t> бита/символ. </a:t>
                </a:r>
                <a:br>
                  <a:rPr lang="ru-RU" dirty="0"/>
                </a:br>
                <a:r>
                  <a:rPr lang="ru-RU" dirty="0"/>
                  <a:t>Реально: </a:t>
                </a:r>
                <a:r>
                  <a:rPr lang="en-US" dirty="0"/>
                  <a:t>0,006 </a:t>
                </a:r>
                <a:r>
                  <a:rPr lang="ru-RU" dirty="0"/>
                  <a:t>бит</a:t>
                </a:r>
                <a:r>
                  <a:rPr lang="en-US" dirty="0"/>
                  <a:t>/</a:t>
                </a:r>
                <a:r>
                  <a:rPr lang="ru-RU" dirty="0"/>
                  <a:t>символ. Итого </a:t>
                </a:r>
                <a:r>
                  <a:rPr lang="en-US" u="sng" dirty="0"/>
                  <a:t>3,</a:t>
                </a:r>
                <a:r>
                  <a:rPr lang="ru-RU" u="sng" dirty="0"/>
                  <a:t>42 бита</a:t>
                </a:r>
                <a:r>
                  <a:rPr lang="ru-RU" dirty="0"/>
                  <a:t> / </a:t>
                </a:r>
                <a:r>
                  <a:rPr lang="ru-RU" u="sng" dirty="0"/>
                  <a:t>до </a:t>
                </a:r>
                <a:r>
                  <a:rPr lang="en-US" u="sng" dirty="0"/>
                  <a:t>4,41 </a:t>
                </a:r>
                <a:r>
                  <a:rPr lang="ru-RU" u="sng" dirty="0"/>
                  <a:t>бита</a:t>
                </a:r>
                <a:r>
                  <a:rPr lang="ru-RU" dirty="0"/>
                  <a:t> (</a:t>
                </a:r>
                <a:r>
                  <a:rPr lang="ru-RU" dirty="0" err="1"/>
                  <a:t>Виттер</a:t>
                </a:r>
                <a:r>
                  <a:rPr lang="ru-RU" dirty="0"/>
                  <a:t>)</a:t>
                </a:r>
              </a:p>
              <a:p>
                <a:r>
                  <a:rPr lang="ru-RU" dirty="0"/>
                  <a:t>Для </a:t>
                </a:r>
                <a:r>
                  <a:rPr lang="en-US" i="1" dirty="0"/>
                  <a:t>l</a:t>
                </a:r>
                <a:r>
                  <a:rPr lang="en-US" dirty="0"/>
                  <a:t> = 2 </a:t>
                </a:r>
                <a:r>
                  <a:rPr lang="ru-RU" dirty="0"/>
                  <a:t>деревья </a:t>
                </a:r>
                <a14:m>
                  <m:oMath xmlns:m="http://schemas.openxmlformats.org/officeDocument/2006/math">
                    <m:f>
                      <m:fPr>
                        <m:type m:val="lin"/>
                        <m:ctrlPr>
                          <a:rPr lang="en-US" i="1">
                            <a:latin typeface="Cambria Math" panose="02040503050406030204" pitchFamily="18" charset="0"/>
                          </a:rPr>
                        </m:ctrlPr>
                      </m:fPr>
                      <m:num>
                        <m:d>
                          <m:dPr>
                            <m:ctrlPr>
                              <a:rPr lang="en-US" i="1" dirty="0">
                                <a:latin typeface="Cambria Math" panose="02040503050406030204" pitchFamily="18" charset="0"/>
                              </a:rPr>
                            </m:ctrlPr>
                          </m:dPr>
                          <m:e>
                            <m:r>
                              <a:rPr lang="en-US" i="1" dirty="0">
                                <a:latin typeface="Cambria Math" panose="02040503050406030204" pitchFamily="18" charset="0"/>
                              </a:rPr>
                              <m:t>2×</m:t>
                            </m:r>
                            <m:r>
                              <a:rPr lang="ru-RU" i="1" dirty="0">
                                <a:latin typeface="Cambria Math" panose="02040503050406030204" pitchFamily="18" charset="0"/>
                              </a:rPr>
                              <m:t>76</m:t>
                            </m:r>
                          </m:e>
                        </m:d>
                        <m:r>
                          <a:rPr lang="en-US" i="1">
                            <a:latin typeface="Cambria Math" panose="02040503050406030204" pitchFamily="18" charset="0"/>
                          </a:rPr>
                          <m:t>×</m:t>
                        </m:r>
                        <m:sSup>
                          <m:sSupPr>
                            <m:ctrlPr>
                              <a:rPr lang="en-US" b="0" i="1" smtClean="0">
                                <a:latin typeface="Cambria Math" panose="02040503050406030204" pitchFamily="18" charset="0"/>
                              </a:rPr>
                            </m:ctrlPr>
                          </m:sSupPr>
                          <m:e>
                            <m:r>
                              <a:rPr lang="ru-RU" i="1">
                                <a:latin typeface="Cambria Math" panose="02040503050406030204" pitchFamily="18" charset="0"/>
                              </a:rPr>
                              <m:t>76</m:t>
                            </m:r>
                          </m:e>
                          <m:sup>
                            <m:r>
                              <a:rPr lang="en-US" b="0" i="1" smtClean="0">
                                <a:latin typeface="Cambria Math" panose="02040503050406030204" pitchFamily="18" charset="0"/>
                              </a:rPr>
                              <m:t>2</m:t>
                            </m:r>
                          </m:sup>
                        </m:sSup>
                      </m:num>
                      <m:den>
                        <m:r>
                          <a:rPr lang="ru-RU" i="1">
                            <a:latin typeface="Cambria Math" panose="02040503050406030204" pitchFamily="18" charset="0"/>
                          </a:rPr>
                          <m:t>381355</m:t>
                        </m:r>
                      </m:den>
                    </m:f>
                    <m:r>
                      <a:rPr lang="en-US" b="0" i="1" smtClean="0">
                        <a:latin typeface="Cambria Math" panose="02040503050406030204" pitchFamily="18" charset="0"/>
                      </a:rPr>
                      <m:t>=2,3</m:t>
                    </m:r>
                  </m:oMath>
                </a14:m>
                <a:r>
                  <a:rPr lang="en-US" dirty="0"/>
                  <a:t> </a:t>
                </a:r>
                <a:r>
                  <a:rPr lang="ru-RU" dirty="0"/>
                  <a:t>бита/символ</a:t>
                </a:r>
                <a:br>
                  <a:rPr lang="ru-RU" dirty="0"/>
                </a:br>
                <a:r>
                  <a:rPr lang="ru-RU" dirty="0"/>
                  <a:t>Реально: 0,036 бит/символ. Итого </a:t>
                </a:r>
                <a:r>
                  <a:rPr lang="ru-RU" u="sng" dirty="0"/>
                  <a:t>2,56 бит</a:t>
                </a:r>
              </a:p>
              <a:p>
                <a:r>
                  <a:rPr lang="ru-RU" dirty="0"/>
                  <a:t>В памяти приходится хранить </a:t>
                </a:r>
                <a14:m>
                  <m:oMath xmlns:m="http://schemas.openxmlformats.org/officeDocument/2006/math">
                    <m:sSup>
                      <m:sSupPr>
                        <m:ctrlPr>
                          <a:rPr lang="en-US" i="1">
                            <a:latin typeface="Cambria Math" panose="02040503050406030204" pitchFamily="18" charset="0"/>
                          </a:rPr>
                        </m:ctrlPr>
                      </m:sSupPr>
                      <m:e>
                        <m:r>
                          <a:rPr lang="ru-RU" i="1">
                            <a:latin typeface="Cambria Math" panose="02040503050406030204" pitchFamily="18" charset="0"/>
                          </a:rPr>
                          <m:t>76</m:t>
                        </m:r>
                      </m:e>
                      <m:sup>
                        <m:r>
                          <a:rPr lang="en-US" i="1">
                            <a:latin typeface="Cambria Math" panose="02040503050406030204" pitchFamily="18" charset="0"/>
                          </a:rPr>
                          <m:t>2</m:t>
                        </m:r>
                      </m:sup>
                    </m:sSup>
                    <m:r>
                      <a:rPr lang="ru-RU" i="1">
                        <a:latin typeface="Cambria Math" panose="02040503050406030204" pitchFamily="18" charset="0"/>
                      </a:rPr>
                      <m:t>=5776</m:t>
                    </m:r>
                  </m:oMath>
                </a14:m>
                <a:r>
                  <a:rPr lang="ru-RU" dirty="0"/>
                  <a:t> деревьев</a:t>
                </a:r>
              </a:p>
            </p:txBody>
          </p:sp>
        </mc:Choice>
        <mc:Fallback>
          <p:sp>
            <p:nvSpPr>
              <p:cNvPr id="3" name="Объект 2">
                <a:extLst>
                  <a:ext uri="{FF2B5EF4-FFF2-40B4-BE49-F238E27FC236}">
                    <a16:creationId xmlns:a16="http://schemas.microsoft.com/office/drawing/2014/main" id="{0D27AE96-035A-6040-AD2D-65FDB5158595}"/>
                  </a:ext>
                </a:extLst>
              </p:cNvPr>
              <p:cNvSpPr>
                <a:spLocks noGrp="1" noRot="1" noChangeAspect="1" noMove="1" noResize="1" noEditPoints="1" noAdjustHandles="1" noChangeArrowheads="1" noChangeShapeType="1" noTextEdit="1"/>
              </p:cNvSpPr>
              <p:nvPr>
                <p:ph idx="1"/>
              </p:nvPr>
            </p:nvSpPr>
            <p:spPr>
              <a:xfrm>
                <a:off x="838199" y="1690687"/>
                <a:ext cx="10850217" cy="4802187"/>
              </a:xfrm>
              <a:blipFill>
                <a:blip r:embed="rId3"/>
                <a:stretch>
                  <a:fillRect l="-1051" t="-3158"/>
                </a:stretch>
              </a:blipFill>
            </p:spPr>
            <p:txBody>
              <a:bodyPr/>
              <a:lstStyle/>
              <a:p>
                <a:r>
                  <a:rPr lang="ru-RU">
                    <a:noFill/>
                  </a:rPr>
                  <a:t> </a:t>
                </a:r>
              </a:p>
            </p:txBody>
          </p:sp>
        </mc:Fallback>
      </mc:AlternateContent>
      <p:sp>
        <p:nvSpPr>
          <p:cNvPr id="4" name="Номер слайда 3">
            <a:extLst>
              <a:ext uri="{FF2B5EF4-FFF2-40B4-BE49-F238E27FC236}">
                <a16:creationId xmlns:a16="http://schemas.microsoft.com/office/drawing/2014/main" id="{209CC8E4-054F-B348-BFF5-916619ABCD47}"/>
              </a:ext>
            </a:extLst>
          </p:cNvPr>
          <p:cNvSpPr>
            <a:spLocks noGrp="1"/>
          </p:cNvSpPr>
          <p:nvPr>
            <p:ph type="sldNum" sz="quarter" idx="12"/>
          </p:nvPr>
        </p:nvSpPr>
        <p:spPr/>
        <p:txBody>
          <a:bodyPr/>
          <a:lstStyle/>
          <a:p>
            <a:fld id="{D79991DA-AED9-4F7A-9614-989DF257C31D}" type="slidenum">
              <a:rPr lang="ru-RU" smtClean="0"/>
              <a:t>5</a:t>
            </a:fld>
            <a:endParaRPr lang="ru-RU"/>
          </a:p>
        </p:txBody>
      </p:sp>
    </p:spTree>
    <p:extLst>
      <p:ext uri="{BB962C8B-B14F-4D97-AF65-F5344CB8AC3E}">
        <p14:creationId xmlns:p14="http://schemas.microsoft.com/office/powerpoint/2010/main" val="4099000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AD9FC8-43E9-7048-BBBD-DB296F51C983}"/>
              </a:ext>
            </a:extLst>
          </p:cNvPr>
          <p:cNvSpPr>
            <a:spLocks noGrp="1"/>
          </p:cNvSpPr>
          <p:nvPr>
            <p:ph type="title"/>
          </p:nvPr>
        </p:nvSpPr>
        <p:spPr/>
        <p:txBody>
          <a:bodyPr/>
          <a:lstStyle/>
          <a:p>
            <a:r>
              <a:rPr lang="ru-RU" dirty="0"/>
              <a:t>Способ сокращения числа контекстов</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596C67CD-1801-9749-8039-F3611F21FC2B}"/>
                  </a:ext>
                </a:extLst>
              </p:cNvPr>
              <p:cNvSpPr>
                <a:spLocks noGrp="1"/>
              </p:cNvSpPr>
              <p:nvPr>
                <p:ph idx="1"/>
              </p:nvPr>
            </p:nvSpPr>
            <p:spPr/>
            <p:txBody>
              <a:bodyPr/>
              <a:lstStyle/>
              <a:p>
                <a:r>
                  <a:rPr lang="ru-RU" dirty="0"/>
                  <a:t>Для числовых данных можно использовать некоторую функцию от совокупности символов контекста, имеющую сокращённое множество значений:</a:t>
                </a:r>
              </a:p>
              <a:p>
                <a:pPr marL="0" indent="0">
                  <a:buNone/>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𝐿</m:t>
                              </m:r>
                              <m:r>
                                <a:rPr lang="en-US" i="1">
                                  <a:latin typeface="Cambria Math" panose="02040503050406030204" pitchFamily="18" charset="0"/>
                                </a:rPr>
                                <m:t>−1</m:t>
                              </m:r>
                            </m:sub>
                          </m:sSub>
                        </m:e>
                      </m:d>
                    </m:oMath>
                  </m:oMathPara>
                </a14:m>
                <a:endParaRPr lang="ru-RU" dirty="0"/>
              </a:p>
              <a:p>
                <a:r>
                  <a:rPr lang="ru-RU" dirty="0"/>
                  <a:t>Оценка сжатия через такое выражение:</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𝐿</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𝐿</m:t>
                              </m:r>
                            </m:sub>
                          </m:sSub>
                        </m:e>
                      </m:d>
                      <m:r>
                        <a:rPr lang="en-US" b="0" i="1" smtClean="0">
                          <a:latin typeface="Cambria Math" panose="02040503050406030204" pitchFamily="18" charset="0"/>
                        </a:rPr>
                        <m:t> ~ </m:t>
                      </m:r>
                      <m:r>
                        <a:rPr lang="en-US" i="1">
                          <a:latin typeface="Cambria Math" panose="02040503050406030204" pitchFamily="18" charset="0"/>
                        </a:rPr>
                        <m:t>𝐻</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𝐿</m:t>
                              </m:r>
                            </m:sub>
                          </m:sSub>
                          <m:r>
                            <a:rPr lang="en-US" i="1">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𝐿</m:t>
                                  </m:r>
                                  <m:r>
                                    <a:rPr lang="en-US" i="1">
                                      <a:latin typeface="Cambria Math" panose="02040503050406030204" pitchFamily="18" charset="0"/>
                                    </a:rPr>
                                    <m:t>−1</m:t>
                                  </m:r>
                                </m:sub>
                              </m:sSub>
                            </m:e>
                          </m:d>
                        </m:e>
                      </m:d>
                    </m:oMath>
                  </m:oMathPara>
                </a14:m>
                <a:endParaRPr lang="ru-RU" dirty="0"/>
              </a:p>
              <a:p>
                <a:r>
                  <a:rPr lang="ru-RU" i="1" dirty="0"/>
                  <a:t>Примечание</a:t>
                </a:r>
                <a:r>
                  <a:rPr lang="ru-RU" dirty="0"/>
                  <a:t>: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𝐿</m:t>
                            </m:r>
                            <m:r>
                              <a:rPr lang="en-US" i="1">
                                <a:latin typeface="Cambria Math" panose="02040503050406030204" pitchFamily="18" charset="0"/>
                              </a:rPr>
                              <m:t>−1</m:t>
                            </m:r>
                          </m:sub>
                        </m:sSub>
                      </m:e>
                    </m:d>
                  </m:oMath>
                </a14:m>
                <a:r>
                  <a:rPr lang="ru-RU" dirty="0"/>
                  <a:t> тоже некоторая случайная величина (обычно одномерная)</a:t>
                </a:r>
              </a:p>
            </p:txBody>
          </p:sp>
        </mc:Choice>
        <mc:Fallback>
          <p:sp>
            <p:nvSpPr>
              <p:cNvPr id="3" name="Объект 2">
                <a:extLst>
                  <a:ext uri="{FF2B5EF4-FFF2-40B4-BE49-F238E27FC236}">
                    <a16:creationId xmlns:a16="http://schemas.microsoft.com/office/drawing/2014/main" id="{596C67CD-1801-9749-8039-F3611F21FC2B}"/>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ru-RU">
                    <a:noFill/>
                  </a:rPr>
                  <a:t> </a:t>
                </a:r>
              </a:p>
            </p:txBody>
          </p:sp>
        </mc:Fallback>
      </mc:AlternateContent>
      <p:sp>
        <p:nvSpPr>
          <p:cNvPr id="4" name="Номер слайда 3">
            <a:extLst>
              <a:ext uri="{FF2B5EF4-FFF2-40B4-BE49-F238E27FC236}">
                <a16:creationId xmlns:a16="http://schemas.microsoft.com/office/drawing/2014/main" id="{6D09BE1D-DF80-EE46-9A48-0B2C1A7CFA81}"/>
              </a:ext>
            </a:extLst>
          </p:cNvPr>
          <p:cNvSpPr>
            <a:spLocks noGrp="1"/>
          </p:cNvSpPr>
          <p:nvPr>
            <p:ph type="sldNum" sz="quarter" idx="12"/>
          </p:nvPr>
        </p:nvSpPr>
        <p:spPr/>
        <p:txBody>
          <a:bodyPr/>
          <a:lstStyle/>
          <a:p>
            <a:fld id="{D79991DA-AED9-4F7A-9614-989DF257C31D}" type="slidenum">
              <a:rPr lang="ru-RU" smtClean="0"/>
              <a:t>6</a:t>
            </a:fld>
            <a:endParaRPr lang="ru-RU"/>
          </a:p>
        </p:txBody>
      </p:sp>
    </p:spTree>
    <p:extLst>
      <p:ext uri="{BB962C8B-B14F-4D97-AF65-F5344CB8AC3E}">
        <p14:creationId xmlns:p14="http://schemas.microsoft.com/office/powerpoint/2010/main" val="3031846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9D9668-BE28-264E-9E5E-C739A4F4F626}"/>
              </a:ext>
            </a:extLst>
          </p:cNvPr>
          <p:cNvSpPr>
            <a:spLocks noGrp="1"/>
          </p:cNvSpPr>
          <p:nvPr>
            <p:ph type="title"/>
          </p:nvPr>
        </p:nvSpPr>
        <p:spPr/>
        <p:txBody>
          <a:bodyPr/>
          <a:lstStyle/>
          <a:p>
            <a:r>
              <a:rPr lang="ru-RU" dirty="0"/>
              <a:t>Реальный пример из кодека </a:t>
            </a:r>
            <a:r>
              <a:rPr lang="en-US" dirty="0"/>
              <a:t>AVC</a:t>
            </a:r>
            <a:endParaRPr lang="ru-RU" dirty="0"/>
          </a:p>
        </p:txBody>
      </p:sp>
      <p:sp>
        <p:nvSpPr>
          <p:cNvPr id="3" name="Объект 2">
            <a:extLst>
              <a:ext uri="{FF2B5EF4-FFF2-40B4-BE49-F238E27FC236}">
                <a16:creationId xmlns:a16="http://schemas.microsoft.com/office/drawing/2014/main" id="{0FD66963-AE7E-864E-8203-2054B35DC682}"/>
              </a:ext>
            </a:extLst>
          </p:cNvPr>
          <p:cNvSpPr>
            <a:spLocks noGrp="1"/>
          </p:cNvSpPr>
          <p:nvPr>
            <p:ph idx="1"/>
          </p:nvPr>
        </p:nvSpPr>
        <p:spPr>
          <a:xfrm>
            <a:off x="838199" y="1625498"/>
            <a:ext cx="6503505" cy="4351338"/>
          </a:xfrm>
        </p:spPr>
        <p:txBody>
          <a:bodyPr/>
          <a:lstStyle/>
          <a:p>
            <a:r>
              <a:rPr lang="ru-RU" dirty="0"/>
              <a:t>Есть некоторый элемент </a:t>
            </a:r>
            <a:r>
              <a:rPr lang="en-US" b="1" dirty="0" err="1"/>
              <a:t>mvd_lx</a:t>
            </a:r>
            <a:r>
              <a:rPr lang="ru-RU" dirty="0"/>
              <a:t>, для которого используется контекст из двух геометрически соседних блоков </a:t>
            </a:r>
            <a:r>
              <a:rPr lang="en-US" dirty="0"/>
              <a:t>A, B</a:t>
            </a:r>
            <a:r>
              <a:rPr lang="ru-RU" dirty="0"/>
              <a:t> </a:t>
            </a:r>
            <a:r>
              <a:rPr lang="ru-RU" dirty="0">
                <a:solidFill>
                  <a:prstClr val="black"/>
                </a:solidFill>
              </a:rPr>
              <a:t>→</a:t>
            </a:r>
            <a:endParaRPr lang="ru-RU" dirty="0"/>
          </a:p>
          <a:p>
            <a:r>
              <a:rPr lang="ru-RU" dirty="0"/>
              <a:t>Вычисляется функция для значений этих блоков (ранее закодированы):</a:t>
            </a:r>
          </a:p>
          <a:p>
            <a:pPr marL="0" indent="0" algn="ctr">
              <a:buNone/>
            </a:pPr>
            <a:r>
              <a:rPr lang="de-DE" dirty="0"/>
              <a:t>|</a:t>
            </a:r>
            <a:r>
              <a:rPr lang="de-DE" dirty="0" err="1"/>
              <a:t>mvd_lx_A</a:t>
            </a:r>
            <a:r>
              <a:rPr lang="de-DE" dirty="0"/>
              <a:t>|+|</a:t>
            </a:r>
            <a:r>
              <a:rPr lang="de-DE" dirty="0" err="1"/>
              <a:t>mvd_lx_B</a:t>
            </a:r>
            <a:r>
              <a:rPr lang="de-DE" dirty="0"/>
              <a:t>|</a:t>
            </a:r>
            <a:endParaRPr lang="ru-RU" dirty="0"/>
          </a:p>
          <a:p>
            <a:endParaRPr lang="ru-RU" dirty="0"/>
          </a:p>
        </p:txBody>
      </p:sp>
      <p:sp>
        <p:nvSpPr>
          <p:cNvPr id="4" name="Номер слайда 3">
            <a:extLst>
              <a:ext uri="{FF2B5EF4-FFF2-40B4-BE49-F238E27FC236}">
                <a16:creationId xmlns:a16="http://schemas.microsoft.com/office/drawing/2014/main" id="{6DA11474-7CE3-214E-95D0-1025B2D48836}"/>
              </a:ext>
            </a:extLst>
          </p:cNvPr>
          <p:cNvSpPr>
            <a:spLocks noGrp="1"/>
          </p:cNvSpPr>
          <p:nvPr>
            <p:ph type="sldNum" sz="quarter" idx="12"/>
          </p:nvPr>
        </p:nvSpPr>
        <p:spPr/>
        <p:txBody>
          <a:bodyPr/>
          <a:lstStyle/>
          <a:p>
            <a:fld id="{D79991DA-AED9-4F7A-9614-989DF257C31D}" type="slidenum">
              <a:rPr lang="ru-RU" smtClean="0"/>
              <a:t>7</a:t>
            </a:fld>
            <a:endParaRPr lang="ru-RU"/>
          </a:p>
        </p:txBody>
      </p:sp>
      <p:sp>
        <p:nvSpPr>
          <p:cNvPr id="5" name="Прямоугольник 4">
            <a:extLst>
              <a:ext uri="{FF2B5EF4-FFF2-40B4-BE49-F238E27FC236}">
                <a16:creationId xmlns:a16="http://schemas.microsoft.com/office/drawing/2014/main" id="{C9716B57-6AF7-524E-8CA1-4B615026D761}"/>
              </a:ext>
            </a:extLst>
          </p:cNvPr>
          <p:cNvSpPr/>
          <p:nvPr/>
        </p:nvSpPr>
        <p:spPr>
          <a:xfrm>
            <a:off x="876300" y="4333309"/>
            <a:ext cx="10123004" cy="2159566"/>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ru-RU" sz="2800" dirty="0">
                <a:solidFill>
                  <a:prstClr val="black"/>
                </a:solidFill>
              </a:rPr>
              <a:t>Контекст принимает всего три значения в зависимости от диапазона, в который попало значение этого выражения:</a:t>
            </a:r>
          </a:p>
          <a:p>
            <a:pPr lvl="0" algn="ctr">
              <a:lnSpc>
                <a:spcPct val="90000"/>
              </a:lnSpc>
              <a:spcBef>
                <a:spcPts val="1000"/>
              </a:spcBef>
            </a:pPr>
            <a:r>
              <a:rPr lang="ru-RU" sz="2800" dirty="0">
                <a:solidFill>
                  <a:prstClr val="black"/>
                </a:solidFill>
              </a:rPr>
              <a:t>[0, 2] → 0</a:t>
            </a:r>
            <a:br>
              <a:rPr lang="ru-RU" sz="2800" dirty="0">
                <a:solidFill>
                  <a:prstClr val="black"/>
                </a:solidFill>
              </a:rPr>
            </a:br>
            <a:r>
              <a:rPr lang="ru-RU" sz="2800" dirty="0">
                <a:solidFill>
                  <a:prstClr val="black"/>
                </a:solidFill>
              </a:rPr>
              <a:t>[3, 32] → 1</a:t>
            </a:r>
            <a:br>
              <a:rPr lang="ru-RU" sz="2800" dirty="0">
                <a:solidFill>
                  <a:prstClr val="black"/>
                </a:solidFill>
              </a:rPr>
            </a:br>
            <a:r>
              <a:rPr lang="ru-RU" sz="2800" dirty="0">
                <a:solidFill>
                  <a:prstClr val="black"/>
                </a:solidFill>
              </a:rPr>
              <a:t>33+ → 2</a:t>
            </a:r>
          </a:p>
        </p:txBody>
      </p:sp>
      <p:pic>
        <p:nvPicPr>
          <p:cNvPr id="6" name="Рисунок 5">
            <a:extLst>
              <a:ext uri="{FF2B5EF4-FFF2-40B4-BE49-F238E27FC236}">
                <a16:creationId xmlns:a16="http://schemas.microsoft.com/office/drawing/2014/main" id="{E948DCDA-B269-BE41-8F73-25FAC9821B60}"/>
              </a:ext>
            </a:extLst>
          </p:cNvPr>
          <p:cNvPicPr>
            <a:picLocks noChangeAspect="1"/>
          </p:cNvPicPr>
          <p:nvPr/>
        </p:nvPicPr>
        <p:blipFill>
          <a:blip r:embed="rId3"/>
          <a:stretch>
            <a:fillRect/>
          </a:stretch>
        </p:blipFill>
        <p:spPr>
          <a:xfrm>
            <a:off x="7416800" y="1450409"/>
            <a:ext cx="3937000" cy="2654300"/>
          </a:xfrm>
          <a:prstGeom prst="rect">
            <a:avLst/>
          </a:prstGeom>
        </p:spPr>
      </p:pic>
    </p:spTree>
    <p:extLst>
      <p:ext uri="{BB962C8B-B14F-4D97-AF65-F5344CB8AC3E}">
        <p14:creationId xmlns:p14="http://schemas.microsoft.com/office/powerpoint/2010/main" val="2973394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a:t>Блочное кодирование</a:t>
            </a:r>
          </a:p>
        </p:txBody>
      </p:sp>
      <p:sp>
        <p:nvSpPr>
          <p:cNvPr id="3" name="Объект 2"/>
          <p:cNvSpPr>
            <a:spLocks noGrp="1"/>
          </p:cNvSpPr>
          <p:nvPr>
            <p:ph idx="1"/>
          </p:nvPr>
        </p:nvSpPr>
        <p:spPr>
          <a:xfrm>
            <a:off x="838200" y="1825625"/>
            <a:ext cx="7272130" cy="4351338"/>
          </a:xfrm>
        </p:spPr>
        <p:txBody>
          <a:bodyPr/>
          <a:lstStyle/>
          <a:p>
            <a:pPr marL="0" indent="0">
              <a:buNone/>
            </a:pPr>
            <a:r>
              <a:rPr lang="ru-RU" dirty="0"/>
              <a:t>Кодируется не один символ а всевозможные наборы символов определенной длины.</a:t>
            </a:r>
          </a:p>
          <a:p>
            <a:pPr marL="0" indent="0">
              <a:buNone/>
            </a:pPr>
            <a:r>
              <a:rPr lang="ru-RU" dirty="0"/>
              <a:t>Пример для блоков длины 2.</a:t>
            </a:r>
          </a:p>
          <a:p>
            <a:pPr marL="0" indent="0">
              <a:buNone/>
            </a:pPr>
            <a:endParaRPr lang="ru-RU" dirty="0"/>
          </a:p>
        </p:txBody>
      </p:sp>
      <p:pic>
        <p:nvPicPr>
          <p:cNvPr id="4" name="Рисунок 3"/>
          <p:cNvPicPr>
            <a:picLocks noChangeAspect="1"/>
          </p:cNvPicPr>
          <p:nvPr/>
        </p:nvPicPr>
        <p:blipFill>
          <a:blip r:embed="rId2"/>
          <a:stretch>
            <a:fillRect/>
          </a:stretch>
        </p:blipFill>
        <p:spPr>
          <a:xfrm>
            <a:off x="838200" y="3581194"/>
            <a:ext cx="3124200" cy="2009775"/>
          </a:xfrm>
          <a:prstGeom prst="rect">
            <a:avLst/>
          </a:prstGeom>
        </p:spPr>
      </p:pic>
      <p:pic>
        <p:nvPicPr>
          <p:cNvPr id="5" name="Рисунок 4"/>
          <p:cNvPicPr>
            <a:picLocks noChangeAspect="1"/>
          </p:cNvPicPr>
          <p:nvPr/>
        </p:nvPicPr>
        <p:blipFill>
          <a:blip r:embed="rId3"/>
          <a:stretch>
            <a:fillRect/>
          </a:stretch>
        </p:blipFill>
        <p:spPr>
          <a:xfrm>
            <a:off x="8274452" y="1690688"/>
            <a:ext cx="3295650" cy="3409950"/>
          </a:xfrm>
          <a:prstGeom prst="rect">
            <a:avLst/>
          </a:prstGeom>
        </p:spPr>
      </p:pic>
      <p:sp>
        <p:nvSpPr>
          <p:cNvPr id="6" name="Номер слайда 5">
            <a:extLst>
              <a:ext uri="{FF2B5EF4-FFF2-40B4-BE49-F238E27FC236}">
                <a16:creationId xmlns:a16="http://schemas.microsoft.com/office/drawing/2014/main" id="{59B10DCB-52A7-1542-BFF6-665E81519EB0}"/>
              </a:ext>
            </a:extLst>
          </p:cNvPr>
          <p:cNvSpPr>
            <a:spLocks noGrp="1"/>
          </p:cNvSpPr>
          <p:nvPr>
            <p:ph type="sldNum" sz="quarter" idx="12"/>
          </p:nvPr>
        </p:nvSpPr>
        <p:spPr/>
        <p:txBody>
          <a:bodyPr/>
          <a:lstStyle/>
          <a:p>
            <a:fld id="{D79991DA-AED9-4F7A-9614-989DF257C31D}" type="slidenum">
              <a:rPr lang="ru-RU" smtClean="0"/>
              <a:t>8</a:t>
            </a:fld>
            <a:endParaRPr lang="ru-RU"/>
          </a:p>
        </p:txBody>
      </p:sp>
    </p:spTree>
    <p:extLst>
      <p:ext uri="{BB962C8B-B14F-4D97-AF65-F5344CB8AC3E}">
        <p14:creationId xmlns:p14="http://schemas.microsoft.com/office/powerpoint/2010/main" val="4165765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4370" y="365125"/>
            <a:ext cx="10843260" cy="1325563"/>
          </a:xfrm>
        </p:spPr>
        <p:txBody>
          <a:bodyPr/>
          <a:lstStyle/>
          <a:p>
            <a:pPr algn="ctr"/>
            <a:r>
              <a:rPr lang="ru-RU" dirty="0"/>
              <a:t>Блочное кодирование источника без памяти</a:t>
            </a:r>
          </a:p>
        </p:txBody>
      </p:sp>
      <p:sp>
        <p:nvSpPr>
          <p:cNvPr id="3" name="Объект 2"/>
          <p:cNvSpPr>
            <a:spLocks noGrp="1"/>
          </p:cNvSpPr>
          <p:nvPr>
            <p:ph idx="1"/>
          </p:nvPr>
        </p:nvSpPr>
        <p:spPr>
          <a:xfrm>
            <a:off x="674370" y="1825625"/>
            <a:ext cx="4525117" cy="4351338"/>
          </a:xfrm>
        </p:spPr>
        <p:txBody>
          <a:bodyPr>
            <a:normAutofit/>
          </a:bodyPr>
          <a:lstStyle/>
          <a:p>
            <a:pPr marL="0" indent="0">
              <a:buNone/>
            </a:pPr>
            <a:r>
              <a:rPr lang="ru-RU" dirty="0"/>
              <a:t>Блочное кодирование также снижает длину кода на</a:t>
            </a:r>
            <a:br>
              <a:rPr lang="ru-RU" dirty="0"/>
            </a:br>
            <a:endParaRPr lang="ru-RU" dirty="0"/>
          </a:p>
          <a:p>
            <a:pPr marL="0" indent="0">
              <a:buNone/>
            </a:pPr>
            <a:endParaRPr lang="ru-RU" dirty="0"/>
          </a:p>
          <a:p>
            <a:pPr marL="0" indent="0">
              <a:buNone/>
            </a:pPr>
            <a:endParaRPr lang="ru-RU" dirty="0"/>
          </a:p>
          <a:p>
            <a:pPr marL="0" indent="0">
              <a:buNone/>
            </a:pPr>
            <a:r>
              <a:rPr lang="ru-RU" dirty="0"/>
              <a:t>Верхняя граница снижается</a:t>
            </a:r>
            <a:br>
              <a:rPr lang="ru-RU" dirty="0"/>
            </a:br>
            <a:endParaRPr lang="ru-RU" dirty="0"/>
          </a:p>
          <a:p>
            <a:pPr marL="0" indent="0">
              <a:buNone/>
            </a:pPr>
            <a:r>
              <a:rPr lang="ru-RU" u="sng" dirty="0"/>
              <a:t>Средняя длина кода на символ</a:t>
            </a:r>
            <a:r>
              <a:rPr lang="ru-RU" dirty="0"/>
              <a:t> не ограничена 1</a:t>
            </a:r>
          </a:p>
        </p:txBody>
      </p:sp>
      <mc:AlternateContent xmlns:mc="http://schemas.openxmlformats.org/markup-compatibility/2006">
        <mc:Choice xmlns:a14="http://schemas.microsoft.com/office/drawing/2010/main" Requires="a14">
          <p:sp>
            <p:nvSpPr>
              <p:cNvPr id="4" name="TextBox 3"/>
              <p:cNvSpPr txBox="1"/>
              <p:nvPr/>
            </p:nvSpPr>
            <p:spPr>
              <a:xfrm>
                <a:off x="6456941" y="1939132"/>
                <a:ext cx="268342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𝐻</m:t>
                      </m:r>
                      <m:d>
                        <m:dPr>
                          <m:ctrlPr>
                            <a:rPr lang="en-US" sz="2800" b="0" i="1" dirty="0" smtClean="0">
                              <a:latin typeface="Cambria Math" panose="02040503050406030204" pitchFamily="18" charset="0"/>
                            </a:rPr>
                          </m:ctrlPr>
                        </m:dPr>
                        <m:e>
                          <m:sSup>
                            <m:sSupPr>
                              <m:ctrlPr>
                                <a:rPr lang="en-US" sz="2800" b="0" i="1" dirty="0" err="1" smtClean="0">
                                  <a:latin typeface="Cambria Math" panose="02040503050406030204" pitchFamily="18" charset="0"/>
                                </a:rPr>
                              </m:ctrlPr>
                            </m:sSupPr>
                            <m:e>
                              <m:r>
                                <a:rPr lang="en-US" sz="2800" b="0" i="1" dirty="0" err="1" smtClean="0">
                                  <a:latin typeface="Cambria Math" panose="02040503050406030204" pitchFamily="18" charset="0"/>
                                </a:rPr>
                                <m:t>𝑈</m:t>
                              </m:r>
                            </m:e>
                            <m:sup>
                              <m:r>
                                <a:rPr lang="en-US" sz="2800" b="0" i="1" dirty="0" err="1" smtClean="0">
                                  <a:latin typeface="Cambria Math" panose="02040503050406030204" pitchFamily="18" charset="0"/>
                                </a:rPr>
                                <m:t>𝑛</m:t>
                              </m:r>
                            </m:sup>
                          </m:sSup>
                        </m:e>
                      </m:d>
                      <m:r>
                        <a:rPr lang="ru-RU" sz="2800" b="0" i="1" dirty="0" smtClean="0">
                          <a:latin typeface="Cambria Math" panose="02040503050406030204" pitchFamily="18" charset="0"/>
                        </a:rPr>
                        <m:t>=</m:t>
                      </m:r>
                      <m:r>
                        <a:rPr lang="en-US" sz="2800" i="1" dirty="0" err="1" smtClean="0">
                          <a:latin typeface="Cambria Math" panose="02040503050406030204" pitchFamily="18" charset="0"/>
                        </a:rPr>
                        <m:t>𝑛𝐻</m:t>
                      </m:r>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𝑈</m:t>
                          </m:r>
                        </m:e>
                      </m:d>
                    </m:oMath>
                  </m:oMathPara>
                </a14:m>
                <a:endParaRPr lang="ru-RU" sz="2800" dirty="0"/>
              </a:p>
            </p:txBody>
          </p:sp>
        </mc:Choice>
        <mc:Fallback>
          <p:sp>
            <p:nvSpPr>
              <p:cNvPr id="4" name="TextBox 3"/>
              <p:cNvSpPr txBox="1">
                <a:spLocks noRot="1" noChangeAspect="1" noMove="1" noResize="1" noEditPoints="1" noAdjustHandles="1" noChangeArrowheads="1" noChangeShapeType="1" noTextEdit="1"/>
              </p:cNvSpPr>
              <p:nvPr/>
            </p:nvSpPr>
            <p:spPr>
              <a:xfrm>
                <a:off x="6456941" y="1939132"/>
                <a:ext cx="2683427" cy="430887"/>
              </a:xfrm>
              <a:prstGeom prst="rect">
                <a:avLst/>
              </a:prstGeom>
              <a:blipFill>
                <a:blip r:embed="rId3"/>
                <a:stretch>
                  <a:fillRect l="-943" b="-5714"/>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5199487" y="2729393"/>
                <a:ext cx="6026970" cy="968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r>
                            <a:rPr lang="en-US" sz="2800" b="0" i="1" dirty="0" smtClean="0">
                              <a:latin typeface="Cambria Math" panose="02040503050406030204" pitchFamily="18" charset="0"/>
                            </a:rPr>
                            <m:t>𝐿</m:t>
                          </m:r>
                        </m:den>
                      </m:f>
                      <m:f>
                        <m:fPr>
                          <m:ctrlPr>
                            <a:rPr lang="en-US" sz="2800" b="0" i="1" dirty="0" smtClean="0">
                              <a:latin typeface="Cambria Math" panose="02040503050406030204" pitchFamily="18" charset="0"/>
                            </a:rPr>
                          </m:ctrlPr>
                        </m:fPr>
                        <m:num>
                          <m:r>
                            <a:rPr lang="en-US" sz="2800" b="0" i="1" dirty="0" err="1" smtClean="0">
                              <a:latin typeface="Cambria Math" panose="02040503050406030204" pitchFamily="18" charset="0"/>
                            </a:rPr>
                            <m:t>𝐻</m:t>
                          </m:r>
                          <m:d>
                            <m:dPr>
                              <m:ctrlPr>
                                <a:rPr lang="en-US" sz="2800" b="0" i="1" dirty="0" smtClean="0">
                                  <a:latin typeface="Cambria Math" panose="02040503050406030204" pitchFamily="18" charset="0"/>
                                </a:rPr>
                              </m:ctrlPr>
                            </m:dPr>
                            <m:e>
                              <m:sSup>
                                <m:sSupPr>
                                  <m:ctrlPr>
                                    <a:rPr lang="en-US" sz="2800" b="0" i="1" dirty="0" err="1" smtClean="0">
                                      <a:latin typeface="Cambria Math" panose="02040503050406030204" pitchFamily="18" charset="0"/>
                                    </a:rPr>
                                  </m:ctrlPr>
                                </m:sSupPr>
                                <m:e>
                                  <m:r>
                                    <a:rPr lang="en-US" sz="2800" b="0" i="1" dirty="0" err="1" smtClean="0">
                                      <a:latin typeface="Cambria Math" panose="02040503050406030204" pitchFamily="18" charset="0"/>
                                    </a:rPr>
                                    <m:t>𝑈</m:t>
                                  </m:r>
                                </m:e>
                                <m:sup>
                                  <m:r>
                                    <a:rPr lang="en-US" sz="2800" b="0" i="1" dirty="0" err="1" smtClean="0">
                                      <a:latin typeface="Cambria Math" panose="02040503050406030204" pitchFamily="18" charset="0"/>
                                    </a:rPr>
                                    <m:t>𝑛</m:t>
                                  </m:r>
                                </m:sup>
                              </m:sSup>
                            </m:e>
                          </m:d>
                        </m:num>
                        <m:den>
                          <m:func>
                            <m:funcPr>
                              <m:ctrlPr>
                                <a:rPr lang="en-US" sz="2800" b="0" i="1" dirty="0">
                                  <a:latin typeface="Cambria Math" panose="02040503050406030204" pitchFamily="18" charset="0"/>
                                </a:rPr>
                              </m:ctrlPr>
                            </m:funcPr>
                            <m:fName>
                              <m:sSub>
                                <m:sSubPr>
                                  <m:ctrlPr>
                                    <a:rPr lang="en-US" sz="2800" b="0" i="1" dirty="0">
                                      <a:latin typeface="Cambria Math" panose="02040503050406030204" pitchFamily="18" charset="0"/>
                                    </a:rPr>
                                  </m:ctrlPr>
                                </m:sSubPr>
                                <m:e>
                                  <m:r>
                                    <m:rPr>
                                      <m:sty m:val="p"/>
                                    </m:rPr>
                                    <a:rPr lang="en-US" sz="2800" i="0" dirty="0">
                                      <a:latin typeface="Cambria Math" panose="02040503050406030204" pitchFamily="18" charset="0"/>
                                    </a:rPr>
                                    <m:t>log</m:t>
                                  </m:r>
                                </m:e>
                                <m:sub>
                                  <m:r>
                                    <a:rPr lang="en-US" sz="2800" i="1" dirty="0">
                                      <a:latin typeface="Cambria Math" panose="02040503050406030204" pitchFamily="18" charset="0"/>
                                    </a:rPr>
                                    <m:t>2</m:t>
                                  </m:r>
                                </m:sub>
                              </m:sSub>
                            </m:fName>
                            <m:e>
                              <m:r>
                                <a:rPr lang="en-US" sz="2800" b="0" i="1" dirty="0" smtClean="0">
                                  <a:latin typeface="Cambria Math" panose="02040503050406030204" pitchFamily="18" charset="0"/>
                                </a:rPr>
                                <m:t>𝐷</m:t>
                              </m:r>
                            </m:e>
                          </m:func>
                        </m:den>
                      </m:f>
                      <m:r>
                        <a:rPr lang="en-US" sz="2800" i="1" dirty="0" smtClean="0">
                          <a:latin typeface="Cambria Math" panose="02040503050406030204" pitchFamily="18" charset="0"/>
                        </a:rPr>
                        <m:t>≤</m:t>
                      </m:r>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r>
                            <a:rPr lang="en-US" sz="2800" b="0" i="1" dirty="0" smtClean="0">
                              <a:latin typeface="Cambria Math" panose="02040503050406030204" pitchFamily="18" charset="0"/>
                            </a:rPr>
                            <m:t>𝐿</m:t>
                          </m:r>
                        </m:den>
                      </m:f>
                      <m:r>
                        <a:rPr lang="en-US" sz="2800" i="1" dirty="0" smtClean="0">
                          <a:latin typeface="Cambria Math" panose="02040503050406030204" pitchFamily="18" charset="0"/>
                        </a:rPr>
                        <m:t>𝐿</m:t>
                      </m:r>
                      <m:d>
                        <m:dPr>
                          <m:ctrlPr>
                            <a:rPr lang="en-US" sz="2800" i="1" dirty="0">
                              <a:latin typeface="Cambria Math" panose="02040503050406030204" pitchFamily="18" charset="0"/>
                            </a:rPr>
                          </m:ctrlPr>
                        </m:dPr>
                        <m:e>
                          <m:sSup>
                            <m:sSupPr>
                              <m:ctrlPr>
                                <a:rPr lang="en-US" sz="2800" b="0" i="1" dirty="0" smtClean="0">
                                  <a:latin typeface="Cambria Math" panose="02040503050406030204" pitchFamily="18" charset="0"/>
                                </a:rPr>
                              </m:ctrlPr>
                            </m:sSupPr>
                            <m:e>
                              <m:r>
                                <a:rPr lang="en-US" sz="2800" i="1" dirty="0">
                                  <a:latin typeface="Cambria Math" panose="02040503050406030204" pitchFamily="18" charset="0"/>
                                </a:rPr>
                                <m:t>𝑈</m:t>
                              </m:r>
                            </m:e>
                            <m:sup>
                              <m:r>
                                <a:rPr lang="en-US" sz="2800" b="0" i="1" dirty="0" smtClean="0">
                                  <a:latin typeface="Cambria Math" panose="02040503050406030204" pitchFamily="18" charset="0"/>
                                </a:rPr>
                                <m:t>𝑛</m:t>
                              </m:r>
                            </m:sup>
                          </m:sSup>
                        </m:e>
                      </m:d>
                      <m:r>
                        <a:rPr lang="en-US" sz="2800" i="1" dirty="0" smtClean="0">
                          <a:latin typeface="Cambria Math" panose="02040503050406030204" pitchFamily="18" charset="0"/>
                        </a:rPr>
                        <m:t>&lt;</m:t>
                      </m:r>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r>
                            <a:rPr lang="en-US" sz="2800" b="0" i="1" dirty="0" smtClean="0">
                              <a:latin typeface="Cambria Math" panose="02040503050406030204" pitchFamily="18" charset="0"/>
                            </a:rPr>
                            <m:t>𝐿</m:t>
                          </m:r>
                        </m:den>
                      </m:f>
                      <m:d>
                        <m:dPr>
                          <m:ctrlPr>
                            <a:rPr lang="en-US" sz="2800" b="0" i="1" dirty="0">
                              <a:latin typeface="Cambria Math" panose="02040503050406030204" pitchFamily="18" charset="0"/>
                            </a:rPr>
                          </m:ctrlPr>
                        </m:dPr>
                        <m:e>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𝐻</m:t>
                              </m:r>
                              <m:d>
                                <m:dPr>
                                  <m:ctrlPr>
                                    <a:rPr lang="en-US" sz="2800" b="0" i="1" dirty="0" smtClean="0">
                                      <a:latin typeface="Cambria Math" panose="02040503050406030204" pitchFamily="18" charset="0"/>
                                    </a:rPr>
                                  </m:ctrlPr>
                                </m:dPr>
                                <m:e>
                                  <m:sSup>
                                    <m:sSupPr>
                                      <m:ctrlPr>
                                        <a:rPr lang="en-US" sz="2800" b="0" i="1" dirty="0" err="1" smtClean="0">
                                          <a:latin typeface="Cambria Math" panose="02040503050406030204" pitchFamily="18" charset="0"/>
                                        </a:rPr>
                                      </m:ctrlPr>
                                    </m:sSupPr>
                                    <m:e>
                                      <m:r>
                                        <a:rPr lang="en-US" sz="2800" b="0" i="1" dirty="0" err="1" smtClean="0">
                                          <a:latin typeface="Cambria Math" panose="02040503050406030204" pitchFamily="18" charset="0"/>
                                        </a:rPr>
                                        <m:t>𝑈</m:t>
                                      </m:r>
                                    </m:e>
                                    <m:sup>
                                      <m:r>
                                        <a:rPr lang="en-US" sz="2800" b="0" i="1" dirty="0" err="1" smtClean="0">
                                          <a:latin typeface="Cambria Math" panose="02040503050406030204" pitchFamily="18" charset="0"/>
                                        </a:rPr>
                                        <m:t>𝑛</m:t>
                                      </m:r>
                                    </m:sup>
                                  </m:sSup>
                                </m:e>
                              </m:d>
                            </m:num>
                            <m:den>
                              <m:func>
                                <m:funcPr>
                                  <m:ctrlPr>
                                    <a:rPr lang="en-US" sz="2800" b="0" i="1" dirty="0" smtClean="0">
                                      <a:latin typeface="Cambria Math" panose="02040503050406030204" pitchFamily="18" charset="0"/>
                                    </a:rPr>
                                  </m:ctrlPr>
                                </m:funcPr>
                                <m:fName>
                                  <m:sSub>
                                    <m:sSubPr>
                                      <m:ctrlPr>
                                        <a:rPr lang="en-US" sz="2800" b="0" i="1" dirty="0" smtClean="0">
                                          <a:latin typeface="Cambria Math" panose="02040503050406030204" pitchFamily="18" charset="0"/>
                                        </a:rPr>
                                      </m:ctrlPr>
                                    </m:sSubPr>
                                    <m:e>
                                      <m:r>
                                        <m:rPr>
                                          <m:sty m:val="p"/>
                                        </m:rPr>
                                        <a:rPr lang="en-US" sz="2800" b="0" i="0" dirty="0" smtClean="0">
                                          <a:latin typeface="Cambria Math" panose="02040503050406030204" pitchFamily="18" charset="0"/>
                                        </a:rPr>
                                        <m:t>log</m:t>
                                      </m:r>
                                    </m:e>
                                    <m:sub>
                                      <m:r>
                                        <a:rPr lang="en-US" sz="2800" b="0" i="1" dirty="0" smtClean="0">
                                          <a:latin typeface="Cambria Math" panose="02040503050406030204" pitchFamily="18" charset="0"/>
                                        </a:rPr>
                                        <m:t>2</m:t>
                                      </m:r>
                                    </m:sub>
                                  </m:sSub>
                                </m:fName>
                                <m:e>
                                  <m:r>
                                    <a:rPr lang="en-US" sz="2800" b="0" i="1" dirty="0" smtClean="0">
                                      <a:latin typeface="Cambria Math" panose="02040503050406030204" pitchFamily="18" charset="0"/>
                                    </a:rPr>
                                    <m:t>𝐷</m:t>
                                  </m:r>
                                </m:e>
                              </m:func>
                            </m:den>
                          </m:f>
                          <m:r>
                            <a:rPr lang="en-US" sz="2800" i="1" dirty="0" smtClean="0">
                              <a:latin typeface="Cambria Math" panose="02040503050406030204" pitchFamily="18" charset="0"/>
                            </a:rPr>
                            <m:t>+</m:t>
                          </m:r>
                          <m:r>
                            <a:rPr lang="en-US" sz="2800" i="1" dirty="0">
                              <a:latin typeface="Cambria Math" panose="02040503050406030204" pitchFamily="18" charset="0"/>
                            </a:rPr>
                            <m:t>1</m:t>
                          </m:r>
                        </m:e>
                      </m:d>
                      <m:r>
                        <a:rPr lang="en-US" sz="2800" i="1" dirty="0">
                          <a:latin typeface="Cambria Math" panose="02040503050406030204" pitchFamily="18" charset="0"/>
                        </a:rPr>
                        <m:t> </m:t>
                      </m:r>
                    </m:oMath>
                  </m:oMathPara>
                </a14:m>
                <a:endParaRPr lang="ru-RU" sz="2800" dirty="0"/>
              </a:p>
            </p:txBody>
          </p:sp>
        </mc:Choice>
        <mc:Fallback>
          <p:sp>
            <p:nvSpPr>
              <p:cNvPr id="5" name="TextBox 4"/>
              <p:cNvSpPr txBox="1">
                <a:spLocks noRot="1" noChangeAspect="1" noMove="1" noResize="1" noEditPoints="1" noAdjustHandles="1" noChangeArrowheads="1" noChangeShapeType="1" noTextEdit="1"/>
              </p:cNvSpPr>
              <p:nvPr/>
            </p:nvSpPr>
            <p:spPr>
              <a:xfrm>
                <a:off x="5199487" y="2729393"/>
                <a:ext cx="6026970" cy="968150"/>
              </a:xfrm>
              <a:prstGeom prst="rect">
                <a:avLst/>
              </a:prstGeom>
              <a:blipFill>
                <a:blip r:embed="rId4"/>
                <a:stretch>
                  <a:fillRect r="-630" b="-11688"/>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5491932" y="3921013"/>
                <a:ext cx="4613443" cy="9117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800" i="1" dirty="0" smtClean="0">
                              <a:latin typeface="Cambria Math" panose="02040503050406030204" pitchFamily="18" charset="0"/>
                            </a:rPr>
                          </m:ctrlPr>
                        </m:fPr>
                        <m:num>
                          <m:r>
                            <a:rPr lang="en-US" sz="2800" b="0" i="1" smtClean="0">
                              <a:latin typeface="Cambria Math" panose="02040503050406030204" pitchFamily="18" charset="0"/>
                            </a:rPr>
                            <m:t>𝐻</m:t>
                          </m:r>
                          <m:r>
                            <a:rPr lang="en-US" sz="2800" b="0" i="1" smtClean="0">
                              <a:latin typeface="Cambria Math" panose="02040503050406030204" pitchFamily="18" charset="0"/>
                            </a:rPr>
                            <m:t>(</m:t>
                          </m:r>
                          <m:r>
                            <a:rPr lang="en-US" sz="2800" b="0" i="1" smtClean="0">
                              <a:latin typeface="Cambria Math" panose="02040503050406030204" pitchFamily="18" charset="0"/>
                            </a:rPr>
                            <m:t>𝑈</m:t>
                          </m:r>
                          <m:r>
                            <a:rPr lang="en-US" sz="2800" b="0" i="1" smtClean="0">
                              <a:latin typeface="Cambria Math" panose="02040503050406030204" pitchFamily="18" charset="0"/>
                            </a:rPr>
                            <m:t>)</m:t>
                          </m:r>
                        </m:num>
                        <m:den>
                          <m:func>
                            <m:funcPr>
                              <m:ctrlPr>
                                <a:rPr lang="en-US" sz="2800" b="0" i="1" smtClean="0">
                                  <a:latin typeface="Cambria Math" panose="02040503050406030204" pitchFamily="18" charset="0"/>
                                </a:rPr>
                              </m:ctrlPr>
                            </m:funcPr>
                            <m:fName>
                              <m:sSub>
                                <m:sSubPr>
                                  <m:ctrlPr>
                                    <a:rPr lang="en-US" sz="2800" b="0" i="1" smtClean="0">
                                      <a:latin typeface="Cambria Math" panose="02040503050406030204" pitchFamily="18" charset="0"/>
                                    </a:rPr>
                                  </m:ctrlPr>
                                </m:sSubPr>
                                <m:e>
                                  <m:r>
                                    <m:rPr>
                                      <m:sty m:val="p"/>
                                    </m:rPr>
                                    <a:rPr lang="en-US" sz="2800" b="0" i="0" smtClean="0">
                                      <a:latin typeface="Cambria Math" panose="02040503050406030204" pitchFamily="18" charset="0"/>
                                    </a:rPr>
                                    <m:t>log</m:t>
                                  </m:r>
                                </m:e>
                                <m:sub>
                                  <m:r>
                                    <a:rPr lang="en-US" sz="2800" b="0" i="1" smtClean="0">
                                      <a:latin typeface="Cambria Math" panose="02040503050406030204" pitchFamily="18" charset="0"/>
                                    </a:rPr>
                                    <m:t>2</m:t>
                                  </m:r>
                                </m:sub>
                              </m:sSub>
                            </m:fName>
                            <m:e>
                              <m:r>
                                <a:rPr lang="en-US" sz="2800" b="0" i="1" smtClean="0">
                                  <a:latin typeface="Cambria Math" panose="02040503050406030204" pitchFamily="18" charset="0"/>
                                </a:rPr>
                                <m:t>𝐷</m:t>
                              </m:r>
                            </m:e>
                          </m:func>
                        </m:den>
                      </m:f>
                      <m:r>
                        <a:rPr lang="en-US" sz="2800" dirty="0">
                          <a:latin typeface="Cambria Math" panose="02040503050406030204" pitchFamily="18" charset="0"/>
                        </a:rPr>
                        <m:t>≤</m:t>
                      </m:r>
                      <m:r>
                        <a:rPr lang="en-US" sz="2800" b="0" i="1" dirty="0" smtClean="0">
                          <a:latin typeface="Cambria Math" panose="02040503050406030204" pitchFamily="18" charset="0"/>
                        </a:rPr>
                        <m:t>𝐿</m:t>
                      </m:r>
                      <m:d>
                        <m:dPr>
                          <m:ctrlPr>
                            <a:rPr lang="en-US" sz="2800" b="0" i="1" dirty="0" smtClean="0">
                              <a:latin typeface="Cambria Math" panose="02040503050406030204" pitchFamily="18" charset="0"/>
                            </a:rPr>
                          </m:ctrlPr>
                        </m:dPr>
                        <m:e>
                          <m:r>
                            <a:rPr lang="en-US" sz="2800" i="1" dirty="0">
                              <a:latin typeface="Cambria Math" panose="02040503050406030204" pitchFamily="18" charset="0"/>
                            </a:rPr>
                            <m:t>𝑈</m:t>
                          </m:r>
                        </m:e>
                      </m:d>
                      <m:r>
                        <a:rPr lang="en-US" sz="2800" dirty="0">
                          <a:latin typeface="Cambria Math" panose="02040503050406030204" pitchFamily="18" charset="0"/>
                        </a:rPr>
                        <m:t>&lt;</m:t>
                      </m:r>
                      <m:f>
                        <m:fPr>
                          <m:ctrlPr>
                            <a:rPr lang="en-US" sz="2800" i="1" dirty="0">
                              <a:latin typeface="Cambria Math" panose="02040503050406030204" pitchFamily="18" charset="0"/>
                            </a:rPr>
                          </m:ctrlPr>
                        </m:fPr>
                        <m:num>
                          <m:r>
                            <a:rPr lang="en-US" sz="2800" i="1" dirty="0">
                              <a:latin typeface="Cambria Math" panose="02040503050406030204" pitchFamily="18" charset="0"/>
                            </a:rPr>
                            <m:t>𝐻</m:t>
                          </m:r>
                          <m:d>
                            <m:dPr>
                              <m:ctrlPr>
                                <a:rPr lang="en-US" sz="2800" i="1" dirty="0">
                                  <a:latin typeface="Cambria Math" panose="02040503050406030204" pitchFamily="18" charset="0"/>
                                </a:rPr>
                              </m:ctrlPr>
                            </m:dPr>
                            <m:e>
                              <m:r>
                                <a:rPr lang="en-US" sz="2800" i="1" dirty="0">
                                  <a:latin typeface="Cambria Math" panose="02040503050406030204" pitchFamily="18" charset="0"/>
                                </a:rPr>
                                <m:t>𝑈</m:t>
                              </m:r>
                            </m:e>
                          </m:d>
                        </m:num>
                        <m:den>
                          <m:func>
                            <m:funcPr>
                              <m:ctrlPr>
                                <a:rPr lang="en-US" sz="2800" i="1">
                                  <a:latin typeface="Cambria Math" panose="02040503050406030204" pitchFamily="18" charset="0"/>
                                </a:rPr>
                              </m:ctrlPr>
                            </m:funcPr>
                            <m:fName>
                              <m:sSub>
                                <m:sSubPr>
                                  <m:ctrlPr>
                                    <a:rPr lang="en-US" sz="2800" i="1">
                                      <a:latin typeface="Cambria Math" panose="02040503050406030204" pitchFamily="18" charset="0"/>
                                    </a:rPr>
                                  </m:ctrlPr>
                                </m:sSubPr>
                                <m:e>
                                  <m:r>
                                    <m:rPr>
                                      <m:sty m:val="p"/>
                                    </m:rPr>
                                    <a:rPr lang="en-US" sz="2800">
                                      <a:latin typeface="Cambria Math" panose="02040503050406030204" pitchFamily="18" charset="0"/>
                                    </a:rPr>
                                    <m:t>log</m:t>
                                  </m:r>
                                </m:e>
                                <m:sub>
                                  <m:r>
                                    <a:rPr lang="en-US" sz="2800" i="1">
                                      <a:latin typeface="Cambria Math" panose="02040503050406030204" pitchFamily="18" charset="0"/>
                                    </a:rPr>
                                    <m:t>2</m:t>
                                  </m:r>
                                </m:sub>
                              </m:sSub>
                            </m:fName>
                            <m:e>
                              <m:r>
                                <a:rPr lang="en-US" sz="2800" i="1">
                                  <a:latin typeface="Cambria Math" panose="02040503050406030204" pitchFamily="18" charset="0"/>
                                </a:rPr>
                                <m:t>𝐷</m:t>
                              </m:r>
                            </m:e>
                          </m:func>
                        </m:den>
                      </m:f>
                      <m:r>
                        <a:rPr lang="en-US" sz="2800" dirty="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rPr>
                            <m:t>1</m:t>
                          </m:r>
                        </m:num>
                        <m:den>
                          <m:r>
                            <a:rPr lang="en-US" sz="2800" b="0" i="1" dirty="0" smtClean="0">
                              <a:latin typeface="Cambria Math" panose="02040503050406030204" pitchFamily="18" charset="0"/>
                            </a:rPr>
                            <m:t>𝐿</m:t>
                          </m:r>
                        </m:den>
                      </m:f>
                    </m:oMath>
                  </m:oMathPara>
                </a14:m>
                <a:endParaRPr lang="ru-RU" sz="2800" i="1" dirty="0"/>
              </a:p>
            </p:txBody>
          </p:sp>
        </mc:Choice>
        <mc:Fallback>
          <p:sp>
            <p:nvSpPr>
              <p:cNvPr id="6" name="TextBox 5"/>
              <p:cNvSpPr txBox="1">
                <a:spLocks noRot="1" noChangeAspect="1" noMove="1" noResize="1" noEditPoints="1" noAdjustHandles="1" noChangeArrowheads="1" noChangeShapeType="1" noTextEdit="1"/>
              </p:cNvSpPr>
              <p:nvPr/>
            </p:nvSpPr>
            <p:spPr>
              <a:xfrm>
                <a:off x="5491932" y="3921013"/>
                <a:ext cx="4613443" cy="911724"/>
              </a:xfrm>
              <a:prstGeom prst="rect">
                <a:avLst/>
              </a:prstGeom>
              <a:blipFill>
                <a:blip r:embed="rId5"/>
                <a:stretch>
                  <a:fillRect t="-2740" b="-16438"/>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8F14866-9F9E-D24C-9CE4-83EAFB4C9D7D}"/>
                  </a:ext>
                </a:extLst>
              </p:cNvPr>
              <p:cNvSpPr txBox="1"/>
              <p:nvPr/>
            </p:nvSpPr>
            <p:spPr>
              <a:xfrm>
                <a:off x="5491932" y="5056207"/>
                <a:ext cx="4613443" cy="8093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𝐿</m:t>
                      </m:r>
                      <m:d>
                        <m:dPr>
                          <m:ctrlPr>
                            <a:rPr lang="en-US" sz="2800" b="0" i="1" dirty="0" smtClean="0">
                              <a:latin typeface="Cambria Math" panose="02040503050406030204" pitchFamily="18" charset="0"/>
                            </a:rPr>
                          </m:ctrlPr>
                        </m:dPr>
                        <m:e>
                          <m:r>
                            <a:rPr lang="en-US" sz="2800" i="1" dirty="0">
                              <a:latin typeface="Cambria Math" panose="02040503050406030204" pitchFamily="18" charset="0"/>
                            </a:rPr>
                            <m:t>𝑈</m:t>
                          </m:r>
                        </m:e>
                      </m:d>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rPr>
                            <m:t>1</m:t>
                          </m:r>
                        </m:num>
                        <m:den>
                          <m:r>
                            <a:rPr lang="en-US" sz="2800" b="0" i="1" dirty="0" smtClean="0">
                              <a:latin typeface="Cambria Math" panose="02040503050406030204" pitchFamily="18" charset="0"/>
                            </a:rPr>
                            <m:t>𝐿</m:t>
                          </m:r>
                        </m:den>
                      </m:f>
                    </m:oMath>
                  </m:oMathPara>
                </a14:m>
                <a:endParaRPr lang="ru-RU" sz="2800" i="1" dirty="0"/>
              </a:p>
            </p:txBody>
          </p:sp>
        </mc:Choice>
        <mc:Fallback>
          <p:sp>
            <p:nvSpPr>
              <p:cNvPr id="8" name="TextBox 7">
                <a:extLst>
                  <a:ext uri="{FF2B5EF4-FFF2-40B4-BE49-F238E27FC236}">
                    <a16:creationId xmlns:a16="http://schemas.microsoft.com/office/drawing/2014/main" id="{38F14866-9F9E-D24C-9CE4-83EAFB4C9D7D}"/>
                  </a:ext>
                </a:extLst>
              </p:cNvPr>
              <p:cNvSpPr txBox="1">
                <a:spLocks noRot="1" noChangeAspect="1" noMove="1" noResize="1" noEditPoints="1" noAdjustHandles="1" noChangeArrowheads="1" noChangeShapeType="1" noTextEdit="1"/>
              </p:cNvSpPr>
              <p:nvPr/>
            </p:nvSpPr>
            <p:spPr>
              <a:xfrm>
                <a:off x="5491932" y="5056207"/>
                <a:ext cx="4613443" cy="809389"/>
              </a:xfrm>
              <a:prstGeom prst="rect">
                <a:avLst/>
              </a:prstGeom>
              <a:blipFill>
                <a:blip r:embed="rId6"/>
                <a:stretch>
                  <a:fillRect t="-1538" b="-12308"/>
                </a:stretch>
              </a:blipFill>
            </p:spPr>
            <p:txBody>
              <a:bodyPr/>
              <a:lstStyle/>
              <a:p>
                <a:r>
                  <a:rPr lang="ru-RU">
                    <a:noFill/>
                  </a:rPr>
                  <a:t> </a:t>
                </a:r>
              </a:p>
            </p:txBody>
          </p:sp>
        </mc:Fallback>
      </mc:AlternateContent>
      <p:sp>
        <p:nvSpPr>
          <p:cNvPr id="9" name="Номер слайда 8">
            <a:extLst>
              <a:ext uri="{FF2B5EF4-FFF2-40B4-BE49-F238E27FC236}">
                <a16:creationId xmlns:a16="http://schemas.microsoft.com/office/drawing/2014/main" id="{5E056D27-9842-2143-9897-FD0E6073ED40}"/>
              </a:ext>
            </a:extLst>
          </p:cNvPr>
          <p:cNvSpPr>
            <a:spLocks noGrp="1"/>
          </p:cNvSpPr>
          <p:nvPr>
            <p:ph type="sldNum" sz="quarter" idx="12"/>
          </p:nvPr>
        </p:nvSpPr>
        <p:spPr/>
        <p:txBody>
          <a:bodyPr/>
          <a:lstStyle/>
          <a:p>
            <a:fld id="{D79991DA-AED9-4F7A-9614-989DF257C31D}" type="slidenum">
              <a:rPr lang="ru-RU" smtClean="0"/>
              <a:t>9</a:t>
            </a:fld>
            <a:endParaRPr lang="ru-RU"/>
          </a:p>
        </p:txBody>
      </p:sp>
    </p:spTree>
    <p:extLst>
      <p:ext uri="{BB962C8B-B14F-4D97-AF65-F5344CB8AC3E}">
        <p14:creationId xmlns:p14="http://schemas.microsoft.com/office/powerpoint/2010/main" val="100801566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2938</TotalTime>
  <Words>2346</Words>
  <Application>Microsoft Macintosh PowerPoint</Application>
  <PresentationFormat>Широкоэкранный</PresentationFormat>
  <Paragraphs>245</Paragraphs>
  <Slides>22</Slides>
  <Notes>16</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22</vt:i4>
      </vt:variant>
    </vt:vector>
  </HeadingPairs>
  <TitlesOfParts>
    <vt:vector size="30" baseType="lpstr">
      <vt:lpstr>Arial</vt:lpstr>
      <vt:lpstr>Calibri</vt:lpstr>
      <vt:lpstr>Calibri Light</vt:lpstr>
      <vt:lpstr>Cambria Math</vt:lpstr>
      <vt:lpstr>Courier New</vt:lpstr>
      <vt:lpstr>PT Mono</vt:lpstr>
      <vt:lpstr>Times New Roman</vt:lpstr>
      <vt:lpstr>Тема Office</vt:lpstr>
      <vt:lpstr>Статистическое кодирование</vt:lpstr>
      <vt:lpstr>Условное кодирование </vt:lpstr>
      <vt:lpstr>Условное кодирование Хаффмана</vt:lpstr>
      <vt:lpstr>Теоретическая оценка для текстов</vt:lpstr>
      <vt:lpstr>Теоретическая оценка для текстов</vt:lpstr>
      <vt:lpstr>Способ сокращения числа контекстов</vt:lpstr>
      <vt:lpstr>Реальный пример из кодека AVC</vt:lpstr>
      <vt:lpstr>Блочное кодирование</vt:lpstr>
      <vt:lpstr>Блочное кодирование источника без памяти</vt:lpstr>
      <vt:lpstr>Блочное кодирование источника с памятью</vt:lpstr>
      <vt:lpstr>Теоретическая оценка для текстов</vt:lpstr>
      <vt:lpstr>Теоретическая оценка для текстов</vt:lpstr>
      <vt:lpstr>Сравнение</vt:lpstr>
      <vt:lpstr>Run-length encoding, RLE</vt:lpstr>
      <vt:lpstr>Run-length encoding, RLE</vt:lpstr>
      <vt:lpstr>Run-length encoding, RLE</vt:lpstr>
      <vt:lpstr>Растровая графика:  полноцветное представление</vt:lpstr>
      <vt:lpstr>Растровая графика:  палитровое представление</vt:lpstr>
      <vt:lpstr>BMP: Bitmap Picture –  «растровое изображение»</vt:lpstr>
      <vt:lpstr>RLE в BMP: 8 бит/пиксель</vt:lpstr>
      <vt:lpstr>RLE в BMP: 8 бит/пиксель</vt:lpstr>
      <vt:lpstr>Move-to-Front Coding (MTF)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Статистическое кодирование</dc:title>
  <dc:creator>User</dc:creator>
  <cp:lastModifiedBy>Version 6</cp:lastModifiedBy>
  <cp:revision>85</cp:revision>
  <dcterms:created xsi:type="dcterms:W3CDTF">2020-03-18T03:07:20Z</dcterms:created>
  <dcterms:modified xsi:type="dcterms:W3CDTF">2021-10-12T09:39:16Z</dcterms:modified>
</cp:coreProperties>
</file>