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28"/>
  </p:notesMasterIdLst>
  <p:sldIdLst>
    <p:sldId id="256" r:id="rId2"/>
    <p:sldId id="340" r:id="rId3"/>
    <p:sldId id="419" r:id="rId4"/>
    <p:sldId id="420" r:id="rId5"/>
    <p:sldId id="370" r:id="rId6"/>
    <p:sldId id="339" r:id="rId7"/>
    <p:sldId id="371" r:id="rId8"/>
    <p:sldId id="338" r:id="rId9"/>
    <p:sldId id="422" r:id="rId10"/>
    <p:sldId id="421" r:id="rId11"/>
    <p:sldId id="423" r:id="rId12"/>
    <p:sldId id="424" r:id="rId13"/>
    <p:sldId id="425" r:id="rId14"/>
    <p:sldId id="426" r:id="rId15"/>
    <p:sldId id="337" r:id="rId16"/>
    <p:sldId id="336" r:id="rId17"/>
    <p:sldId id="417" r:id="rId18"/>
    <p:sldId id="335" r:id="rId19"/>
    <p:sldId id="334" r:id="rId20"/>
    <p:sldId id="427" r:id="rId21"/>
    <p:sldId id="428" r:id="rId22"/>
    <p:sldId id="322" r:id="rId23"/>
    <p:sldId id="326" r:id="rId24"/>
    <p:sldId id="327" r:id="rId25"/>
    <p:sldId id="328" r:id="rId26"/>
    <p:sldId id="32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b Verba" initials="GV" lastIdx="0" clrIdx="0">
    <p:extLst>
      <p:ext uri="{19B8F6BF-5375-455C-9EA6-DF929625EA0E}">
        <p15:presenceInfo xmlns:p15="http://schemas.microsoft.com/office/powerpoint/2012/main" userId="0e9c574d6fd5e8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p:restoredTop sz="89542" autoAdjust="0"/>
  </p:normalViewPr>
  <p:slideViewPr>
    <p:cSldViewPr>
      <p:cViewPr>
        <p:scale>
          <a:sx n="114" d="100"/>
          <a:sy n="114" d="100"/>
        </p:scale>
        <p:origin x="2240" y="736"/>
      </p:cViewPr>
      <p:guideLst>
        <p:guide orient="horz" pos="2160"/>
        <p:guide pos="384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ru-RU" altLang="ru-RU"/>
          </a:p>
        </p:txBody>
      </p:sp>
    </p:spTree>
    <p:extLst>
      <p:ext uri="{BB962C8B-B14F-4D97-AF65-F5344CB8AC3E}">
        <p14:creationId xmlns:p14="http://schemas.microsoft.com/office/powerpoint/2010/main" val="259797110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baseline="0" dirty="0"/>
              <a:t>[1] </a:t>
            </a:r>
            <a:r>
              <a:rPr lang="ru-RU" altLang="ru-RU" baseline="0" dirty="0"/>
              <a:t>Синяя книжка</a:t>
            </a:r>
            <a:endParaRPr lang="ru-RU" altLang="ru-RU" i="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i="0" baseline="0" dirty="0"/>
              <a:t>[2] </a:t>
            </a:r>
            <a:r>
              <a:rPr lang="ru-RU" altLang="ru-RU" i="0" baseline="0" dirty="0" err="1"/>
              <a:t>Сэломон</a:t>
            </a:r>
            <a:endParaRPr lang="ru-RU" altLang="ru-RU" i="0" baseline="0" dirty="0"/>
          </a:p>
        </p:txBody>
      </p:sp>
      <p:sp>
        <p:nvSpPr>
          <p:cNvPr id="4" name="Номер слайда 3"/>
          <p:cNvSpPr>
            <a:spLocks noGrp="1"/>
          </p:cNvSpPr>
          <p:nvPr>
            <p:ph type="sldNum" sz="quarter" idx="10"/>
          </p:nvPr>
        </p:nvSpPr>
        <p:spPr/>
        <p:txBody>
          <a:bodyPr/>
          <a:lstStyle/>
          <a:p>
            <a:fld id="{58A8ECD3-2CF3-4219-BFB2-4920794D235E}" type="slidenum">
              <a:rPr lang="ru-RU" smtClean="0"/>
              <a:t>1</a:t>
            </a:fld>
            <a:endParaRPr lang="ru-RU"/>
          </a:p>
        </p:txBody>
      </p:sp>
    </p:spTree>
    <p:extLst>
      <p:ext uri="{BB962C8B-B14F-4D97-AF65-F5344CB8AC3E}">
        <p14:creationId xmlns:p14="http://schemas.microsoft.com/office/powerpoint/2010/main" val="72168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методов, основанных на </a:t>
            </a:r>
            <a:r>
              <a:rPr lang="en-US" dirty="0"/>
              <a:t>LZ77, </a:t>
            </a:r>
            <a:r>
              <a:rPr lang="ru-RU" dirty="0"/>
              <a:t>то есть использующих скользящее окно, в том, что совпадения должны сохраниться в словаре до момента появления вновь той же последовательности</a:t>
            </a:r>
          </a:p>
          <a:p>
            <a:endParaRPr lang="ru-RU" dirty="0"/>
          </a:p>
          <a:p>
            <a:r>
              <a:rPr lang="ru-RU" dirty="0"/>
              <a:t>Словарь</a:t>
            </a:r>
            <a:r>
              <a:rPr lang="en-US" dirty="0"/>
              <a:t> </a:t>
            </a:r>
            <a:r>
              <a:rPr lang="ru-RU" dirty="0"/>
              <a:t>теперь</a:t>
            </a:r>
            <a:r>
              <a:rPr lang="ru-RU" baseline="0" dirty="0"/>
              <a:t> – некоторый массив различных строк символов, а не последовательность символов</a:t>
            </a:r>
          </a:p>
          <a:p>
            <a:endParaRPr lang="ru-RU" baseline="0" dirty="0"/>
          </a:p>
          <a:p>
            <a:r>
              <a:rPr lang="ru-RU" dirty="0"/>
              <a:t>Отметим, слова образуют дерево, где во всех узлах есть слова. Иначе говоря, все префиксы слова из словаря входят в словарь</a:t>
            </a:r>
          </a:p>
        </p:txBody>
      </p:sp>
      <p:sp>
        <p:nvSpPr>
          <p:cNvPr id="4" name="Номер слайда 3"/>
          <p:cNvSpPr>
            <a:spLocks noGrp="1"/>
          </p:cNvSpPr>
          <p:nvPr>
            <p:ph type="sldNum" sz="quarter" idx="10"/>
          </p:nvPr>
        </p:nvSpPr>
        <p:spPr/>
        <p:txBody>
          <a:bodyPr/>
          <a:lstStyle/>
          <a:p>
            <a:fld id="{08526D85-8F04-4F3F-8FE3-2A59F0DC45D6}" type="slidenum">
              <a:rPr lang="ru-RU" smtClean="0"/>
              <a:t>15</a:t>
            </a:fld>
            <a:endParaRPr lang="ru-RU"/>
          </a:p>
        </p:txBody>
      </p:sp>
    </p:spTree>
    <p:extLst>
      <p:ext uri="{BB962C8B-B14F-4D97-AF65-F5344CB8AC3E}">
        <p14:creationId xmlns:p14="http://schemas.microsoft.com/office/powerpoint/2010/main" val="407687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Исходно:</a:t>
            </a:r>
            <a:r>
              <a:rPr lang="ru-RU" baseline="0" dirty="0"/>
              <a:t> 8 бит на символ, 59 символов: 472 бита</a:t>
            </a:r>
          </a:p>
          <a:p>
            <a:r>
              <a:rPr lang="en-US" baseline="0" dirty="0" err="1"/>
              <a:t>n,s</a:t>
            </a:r>
            <a:r>
              <a:rPr lang="en-US" baseline="0" dirty="0"/>
              <a:t>: (</a:t>
            </a:r>
            <a:r>
              <a:rPr lang="ru-RU" baseline="0" dirty="0"/>
              <a:t>5+8</a:t>
            </a:r>
            <a:r>
              <a:rPr lang="en-US" baseline="0" dirty="0"/>
              <a:t>)</a:t>
            </a:r>
            <a:r>
              <a:rPr lang="ru-RU" baseline="0" dirty="0"/>
              <a:t>*30=390 битов</a:t>
            </a:r>
          </a:p>
          <a:p>
            <a:r>
              <a:rPr lang="ru-RU" baseline="0" dirty="0"/>
              <a:t>Кодирование по Шеннону-</a:t>
            </a:r>
            <a:r>
              <a:rPr lang="ru-RU" baseline="0" dirty="0" err="1"/>
              <a:t>Фано</a:t>
            </a:r>
            <a:r>
              <a:rPr lang="ru-RU" baseline="0" dirty="0"/>
              <a:t>: (65/30+8)*30=305 битов</a:t>
            </a:r>
            <a:endParaRPr lang="ru-RU" dirty="0"/>
          </a:p>
        </p:txBody>
      </p:sp>
      <p:sp>
        <p:nvSpPr>
          <p:cNvPr id="4" name="Номер слайда 3"/>
          <p:cNvSpPr>
            <a:spLocks noGrp="1"/>
          </p:cNvSpPr>
          <p:nvPr>
            <p:ph type="sldNum" sz="quarter" idx="10"/>
          </p:nvPr>
        </p:nvSpPr>
        <p:spPr/>
        <p:txBody>
          <a:bodyPr/>
          <a:lstStyle/>
          <a:p>
            <a:fld id="{08526D85-8F04-4F3F-8FE3-2A59F0DC45D6}" type="slidenum">
              <a:rPr lang="ru-RU" smtClean="0"/>
              <a:t>16</a:t>
            </a:fld>
            <a:endParaRPr lang="ru-RU"/>
          </a:p>
        </p:txBody>
      </p:sp>
    </p:spTree>
    <p:extLst>
      <p:ext uri="{BB962C8B-B14F-4D97-AF65-F5344CB8AC3E}">
        <p14:creationId xmlns:p14="http://schemas.microsoft.com/office/powerpoint/2010/main" val="1404790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Существуют варианты действий при достижении максимально допустимого индекса словаря (ограниченного степенью основания системы кодирования, в большинстве случаев, 12 бит)</a:t>
            </a:r>
          </a:p>
          <a:p>
            <a:r>
              <a:rPr lang="ru-RU" dirty="0"/>
              <a:t>Если словарь очищать полностью, это, с одной стороны, на начале заполнения снижает эффективность, однако затем, если статистика может сильно варьироваться, новый блок текста будет сжат более эффективно с помощью обновлённого словаря</a:t>
            </a:r>
          </a:p>
          <a:p>
            <a:r>
              <a:rPr lang="ru-RU" dirty="0"/>
              <a:t>Выборочное удаление не имеет какой-то известной хорошей реализации</a:t>
            </a:r>
          </a:p>
        </p:txBody>
      </p:sp>
    </p:spTree>
    <p:extLst>
      <p:ext uri="{BB962C8B-B14F-4D97-AF65-F5344CB8AC3E}">
        <p14:creationId xmlns:p14="http://schemas.microsoft.com/office/powerpoint/2010/main" val="244236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Словарь</a:t>
            </a:r>
            <a:r>
              <a:rPr lang="ru-RU" baseline="0" dirty="0"/>
              <a:t> – некоторый массив различных строк символов, а не последовательность символов</a:t>
            </a:r>
            <a:endParaRPr lang="ru-RU" dirty="0"/>
          </a:p>
        </p:txBody>
      </p:sp>
      <p:sp>
        <p:nvSpPr>
          <p:cNvPr id="4" name="Номер слайда 3"/>
          <p:cNvSpPr>
            <a:spLocks noGrp="1"/>
          </p:cNvSpPr>
          <p:nvPr>
            <p:ph type="sldNum" sz="quarter" idx="10"/>
          </p:nvPr>
        </p:nvSpPr>
        <p:spPr/>
        <p:txBody>
          <a:bodyPr/>
          <a:lstStyle/>
          <a:p>
            <a:fld id="{08526D85-8F04-4F3F-8FE3-2A59F0DC45D6}" type="slidenum">
              <a:rPr lang="ru-RU" smtClean="0"/>
              <a:t>18</a:t>
            </a:fld>
            <a:endParaRPr lang="ru-RU"/>
          </a:p>
        </p:txBody>
      </p:sp>
    </p:spTree>
    <p:extLst>
      <p:ext uri="{BB962C8B-B14F-4D97-AF65-F5344CB8AC3E}">
        <p14:creationId xmlns:p14="http://schemas.microsoft.com/office/powerpoint/2010/main" val="2454163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Исходно:</a:t>
            </a:r>
            <a:r>
              <a:rPr lang="ru-RU" baseline="0" dirty="0"/>
              <a:t> 8 бит на символ, 59 символов: 472 бита</a:t>
            </a:r>
          </a:p>
          <a:p>
            <a:r>
              <a:rPr lang="en-US" baseline="0" dirty="0"/>
              <a:t>n: </a:t>
            </a:r>
            <a:r>
              <a:rPr lang="ru-RU" baseline="0" dirty="0"/>
              <a:t>9*37=333 бита</a:t>
            </a:r>
          </a:p>
          <a:p>
            <a:r>
              <a:rPr lang="ru-RU" baseline="0" dirty="0"/>
              <a:t>Кодирование по Шеннону-</a:t>
            </a:r>
            <a:r>
              <a:rPr lang="ru-RU" baseline="0" dirty="0" err="1"/>
              <a:t>Фано</a:t>
            </a:r>
            <a:r>
              <a:rPr lang="ru-RU" baseline="0" dirty="0"/>
              <a:t>: 119/37*37=119 битов</a:t>
            </a:r>
          </a:p>
          <a:p>
            <a:endParaRPr lang="ru-RU" baseline="0" dirty="0"/>
          </a:p>
          <a:p>
            <a:r>
              <a:rPr lang="ru-RU" baseline="0" dirty="0"/>
              <a:t>Используется в </a:t>
            </a:r>
            <a:r>
              <a:rPr lang="en-US" baseline="0" dirty="0"/>
              <a:t>GIF, TIFF</a:t>
            </a:r>
            <a:endParaRPr lang="ru-RU" baseline="0" dirty="0"/>
          </a:p>
        </p:txBody>
      </p:sp>
      <p:sp>
        <p:nvSpPr>
          <p:cNvPr id="4" name="Номер слайда 3"/>
          <p:cNvSpPr>
            <a:spLocks noGrp="1"/>
          </p:cNvSpPr>
          <p:nvPr>
            <p:ph type="sldNum" sz="quarter" idx="10"/>
          </p:nvPr>
        </p:nvSpPr>
        <p:spPr/>
        <p:txBody>
          <a:bodyPr/>
          <a:lstStyle/>
          <a:p>
            <a:fld id="{08526D85-8F04-4F3F-8FE3-2A59F0DC45D6}" type="slidenum">
              <a:rPr lang="ru-RU" smtClean="0"/>
              <a:t>19</a:t>
            </a:fld>
            <a:endParaRPr lang="ru-RU"/>
          </a:p>
        </p:txBody>
      </p:sp>
    </p:spTree>
    <p:extLst>
      <p:ext uri="{BB962C8B-B14F-4D97-AF65-F5344CB8AC3E}">
        <p14:creationId xmlns:p14="http://schemas.microsoft.com/office/powerpoint/2010/main" val="1390758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Последняя проблема решается внедрением проверки равенства индекса </a:t>
            </a:r>
            <a:r>
              <a:rPr lang="en-US" dirty="0"/>
              <a:t>j </a:t>
            </a:r>
            <a:r>
              <a:rPr lang="ru-RU" dirty="0"/>
              <a:t>новому индексу, добавленному на предыдущем шаге</a:t>
            </a:r>
          </a:p>
          <a:p>
            <a:r>
              <a:rPr lang="ru-RU" dirty="0"/>
              <a:t>Тогда легко видеть, что ещё не добавленная фраза </a:t>
            </a:r>
            <a:r>
              <a:rPr lang="ru-RU" dirty="0" err="1"/>
              <a:t>начинется</a:t>
            </a:r>
            <a:r>
              <a:rPr lang="ru-RU" dirty="0"/>
              <a:t> с </a:t>
            </a:r>
            <a:r>
              <a:rPr lang="en-US" dirty="0"/>
              <a:t>Ai, </a:t>
            </a:r>
            <a:r>
              <a:rPr lang="ru-RU" dirty="0"/>
              <a:t>которое сохранено во временной переменной, а значит, первым символ </a:t>
            </a:r>
            <a:r>
              <a:rPr lang="en-US" dirty="0"/>
              <a:t>s </a:t>
            </a:r>
            <a:r>
              <a:rPr lang="ru-RU" dirty="0"/>
              <a:t>известен, далее всё как обычно</a:t>
            </a:r>
          </a:p>
        </p:txBody>
      </p:sp>
    </p:spTree>
    <p:extLst>
      <p:ext uri="{BB962C8B-B14F-4D97-AF65-F5344CB8AC3E}">
        <p14:creationId xmlns:p14="http://schemas.microsoft.com/office/powerpoint/2010/main" val="257998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начальная подстрока из </a:t>
            </a:r>
            <a:r>
              <a:rPr lang="en-US" i="1" dirty="0" err="1"/>
              <a:t>B</a:t>
            </a:r>
            <a:r>
              <a:rPr lang="en-US" i="1" baseline="-25000" dirty="0" err="1"/>
              <a:t>j</a:t>
            </a:r>
            <a:r>
              <a:rPr lang="ru-RU" i="0" baseline="0" dirty="0"/>
              <a:t> – включая саму строку</a:t>
            </a:r>
            <a:endParaRPr lang="ru-RU" dirty="0"/>
          </a:p>
        </p:txBody>
      </p:sp>
    </p:spTree>
    <p:extLst>
      <p:ext uri="{BB962C8B-B14F-4D97-AF65-F5344CB8AC3E}">
        <p14:creationId xmlns:p14="http://schemas.microsoft.com/office/powerpoint/2010/main" val="24247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Позже мы вернёмся к этим названиям, когда будем обсуждать контейнеры для хранения, пока что ограничимся замечаниями относительно сжатия в этих стандартах</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ru-RU"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GIF</a:t>
            </a:r>
            <a:r>
              <a:rPr lang="en-US" dirty="0">
                <a:sym typeface="Wingdings" pitchFamily="2" charset="2"/>
              </a:rPr>
              <a:t> (</a:t>
            </a:r>
            <a:r>
              <a:rPr lang="en-US" dirty="0"/>
              <a:t>1987 – </a:t>
            </a:r>
            <a:r>
              <a:rPr lang="ru-RU" dirty="0"/>
              <a:t>198</a:t>
            </a:r>
            <a:r>
              <a:rPr lang="en-US" dirty="0"/>
              <a:t>9,</a:t>
            </a:r>
            <a:r>
              <a:rPr lang="en-US" baseline="0" dirty="0"/>
              <a:t> CompuServe) </a:t>
            </a:r>
            <a:r>
              <a:rPr lang="ru-RU" baseline="0" dirty="0"/>
              <a:t>включает </a:t>
            </a:r>
            <a:r>
              <a:rPr lang="en-US" baseline="0" dirty="0"/>
              <a:t>LZW, </a:t>
            </a:r>
            <a:r>
              <a:rPr lang="ru-RU" baseline="0" dirty="0"/>
              <a:t>из-за прав на который была целая история. Последний патент истёк в 2006 году</a:t>
            </a: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r>
              <a:rPr lang="en-US" dirty="0"/>
              <a:t>PNG (1995, </a:t>
            </a:r>
            <a:r>
              <a:rPr lang="en-US" sz="1200" b="0" i="0" kern="1200" dirty="0">
                <a:solidFill>
                  <a:schemeClr val="tx1"/>
                </a:solidFill>
                <a:effectLst/>
                <a:latin typeface="+mn-lt"/>
                <a:ea typeface="+mn-ea"/>
                <a:cs typeface="+mn-cs"/>
              </a:rPr>
              <a:t>PNG Development Group) </a:t>
            </a:r>
            <a:r>
              <a:rPr lang="ru-RU" dirty="0"/>
              <a:t>Разработан на смену несвободному из-за </a:t>
            </a:r>
            <a:r>
              <a:rPr lang="en-US" dirty="0"/>
              <a:t>LZW GIF, </a:t>
            </a:r>
            <a:r>
              <a:rPr lang="ru-RU" dirty="0"/>
              <a:t>поэтому </a:t>
            </a:r>
            <a:r>
              <a:rPr lang="en-US" dirty="0"/>
              <a:t>PNG </a:t>
            </a:r>
            <a:r>
              <a:rPr lang="ru-RU" dirty="0"/>
              <a:t>неофициально расшифровывают как </a:t>
            </a:r>
            <a:r>
              <a:rPr lang="en-US" dirty="0"/>
              <a:t>PNG is Not GIF</a:t>
            </a:r>
            <a:r>
              <a:rPr lang="ru-RU" dirty="0"/>
              <a:t>.</a:t>
            </a:r>
            <a:r>
              <a:rPr lang="en-US" dirty="0"/>
              <a:t> </a:t>
            </a:r>
            <a:r>
              <a:rPr lang="ru-RU" dirty="0"/>
              <a:t>Использует</a:t>
            </a:r>
            <a:r>
              <a:rPr lang="ru-RU" baseline="0" dirty="0"/>
              <a:t> </a:t>
            </a:r>
            <a:r>
              <a:rPr lang="en-US" baseline="0" dirty="0"/>
              <a:t>Deflate, </a:t>
            </a:r>
            <a:r>
              <a:rPr lang="ru-RU" baseline="0" dirty="0"/>
              <a:t>а не </a:t>
            </a:r>
            <a:r>
              <a:rPr lang="en-US" baseline="0" dirty="0"/>
              <a:t>LZW –</a:t>
            </a:r>
            <a:r>
              <a:rPr lang="ru-RU" baseline="0" dirty="0"/>
              <a:t> частая ошибка</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ru-RU" baseline="0" dirty="0"/>
              <a:t>Здесь везде используется пространство </a:t>
            </a:r>
            <a:r>
              <a:rPr lang="en-US" baseline="0" dirty="0"/>
              <a:t>R,G,B</a:t>
            </a:r>
            <a:endParaRPr lang="ru-RU" baseline="0" dirty="0"/>
          </a:p>
        </p:txBody>
      </p:sp>
      <p:sp>
        <p:nvSpPr>
          <p:cNvPr id="4" name="Номер слайда 3"/>
          <p:cNvSpPr>
            <a:spLocks noGrp="1"/>
          </p:cNvSpPr>
          <p:nvPr>
            <p:ph type="sldNum" sz="quarter" idx="10"/>
          </p:nvPr>
        </p:nvSpPr>
        <p:spPr/>
        <p:txBody>
          <a:bodyPr/>
          <a:lstStyle/>
          <a:p>
            <a:fld id="{C354C36A-3861-4CCE-A6AD-3CD4843C58EB}" type="slidenum">
              <a:rPr lang="ru-RU" smtClean="0"/>
              <a:t>22</a:t>
            </a:fld>
            <a:endParaRPr lang="ru-RU"/>
          </a:p>
        </p:txBody>
      </p:sp>
    </p:spTree>
    <p:extLst>
      <p:ext uri="{BB962C8B-B14F-4D97-AF65-F5344CB8AC3E}">
        <p14:creationId xmlns:p14="http://schemas.microsoft.com/office/powerpoint/2010/main" val="179032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LZSS (</a:t>
            </a:r>
            <a:r>
              <a:rPr lang="de-DE" sz="1200" b="0" i="0" kern="1200" dirty="0" err="1">
                <a:solidFill>
                  <a:schemeClr val="tx1"/>
                </a:solidFill>
                <a:effectLst/>
                <a:latin typeface="+mn-lt"/>
                <a:ea typeface="+mn-ea"/>
                <a:cs typeface="+mn-cs"/>
              </a:rPr>
              <a:t>Lempel</a:t>
            </a:r>
            <a:r>
              <a:rPr lang="de-DE" sz="1200" b="0" i="0" kern="1200" dirty="0">
                <a:solidFill>
                  <a:schemeClr val="tx1"/>
                </a:solidFill>
                <a:effectLst/>
                <a:latin typeface="+mn-lt"/>
                <a:ea typeface="+mn-ea"/>
                <a:cs typeface="+mn-cs"/>
              </a:rPr>
              <a:t>–Ziv–</a:t>
            </a:r>
            <a:r>
              <a:rPr lang="de-DE" sz="1200" b="0" i="0" kern="1200" dirty="0" err="1">
                <a:solidFill>
                  <a:schemeClr val="tx1"/>
                </a:solidFill>
                <a:effectLst/>
                <a:latin typeface="+mn-lt"/>
                <a:ea typeface="+mn-ea"/>
                <a:cs typeface="+mn-cs"/>
              </a:rPr>
              <a:t>Storer</a:t>
            </a:r>
            <a:r>
              <a:rPr lang="de-DE" sz="1200" b="0" i="0" kern="1200" dirty="0">
                <a:solidFill>
                  <a:schemeClr val="tx1"/>
                </a:solidFill>
                <a:effectLst/>
                <a:latin typeface="+mn-lt"/>
                <a:ea typeface="+mn-ea"/>
                <a:cs typeface="+mn-cs"/>
              </a:rPr>
              <a:t>–Szymanski</a:t>
            </a:r>
            <a:r>
              <a:rPr lang="en-US" dirty="0"/>
              <a:t>)</a:t>
            </a:r>
            <a:r>
              <a:rPr lang="ru-RU" dirty="0"/>
              <a:t> исправляет изъян </a:t>
            </a:r>
            <a:r>
              <a:rPr lang="en-US" dirty="0"/>
              <a:t>LZ77: </a:t>
            </a:r>
            <a:r>
              <a:rPr lang="ru-RU" dirty="0"/>
              <a:t>если совпадение слишком короткое, длина несжатого совпадения может оказаться меньше. Кроме того, при использовании Хаффмана для дальнейшего сжатия тройки чисел (смещение, длина, символ) редкие, «неудачные» совпадения могут иметь большую длину (например, предполагая, что удалённые совпадения менее вероятны, мы сопоставляем большому смещению код большей длины). В исправленной версии же передаются двойки (смещение, длина) либо просто код следующего символа в зависимости от того, выгодно ли кодировать следующее совпадение на очереди. Выбор варианта определяется однобитовым флагом.</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ru-RU"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a:t>Словарное кодирование в </a:t>
            </a:r>
            <a:r>
              <a:rPr lang="en-US" dirty="0"/>
              <a:t>Deflate</a:t>
            </a:r>
            <a:r>
              <a:rPr lang="ru-RU" dirty="0"/>
              <a:t> несколько отличается от </a:t>
            </a:r>
            <a:r>
              <a:rPr lang="en-US" dirty="0"/>
              <a:t>LZSS</a:t>
            </a:r>
            <a:r>
              <a:rPr lang="ru-RU" dirty="0"/>
              <a:t>, поэтому формула </a:t>
            </a:r>
            <a:r>
              <a:rPr lang="en-US" dirty="0"/>
              <a:t>Deflate = LZSS + Huffman </a:t>
            </a:r>
            <a:r>
              <a:rPr lang="ru-RU" dirty="0"/>
              <a:t>не точна.</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ru-RU" dirty="0"/>
          </a:p>
          <a:p>
            <a:r>
              <a:rPr lang="en-US" dirty="0"/>
              <a:t>Deflate </a:t>
            </a:r>
            <a:r>
              <a:rPr lang="ru-RU" dirty="0"/>
              <a:t>поддерживает режимы:</a:t>
            </a:r>
          </a:p>
          <a:p>
            <a:pPr marL="228600" indent="-228600">
              <a:buAutoNum type="arabicParenR"/>
            </a:pPr>
            <a:r>
              <a:rPr lang="ru-RU" dirty="0"/>
              <a:t>Без сжатия Хаффманом</a:t>
            </a:r>
          </a:p>
          <a:p>
            <a:pPr marL="228600" indent="-228600">
              <a:buAutoNum type="arabicParenR"/>
            </a:pPr>
            <a:r>
              <a:rPr lang="ru-RU" dirty="0"/>
              <a:t>Со сжатием Хаффманом с фиксированной таблицей переменных кодов (на самом деле, оптимальным этот код в точности не будет, потому что не опирается на статистику данного изображения). Часто называют статическим.</a:t>
            </a:r>
          </a:p>
          <a:p>
            <a:pPr marL="228600" indent="-228600">
              <a:buAutoNum type="arabicParenR"/>
            </a:pPr>
            <a:r>
              <a:rPr lang="ru-RU" dirty="0"/>
              <a:t>Со сжатием Хаффманом с таблицей, передаваемой вместе с данными (</a:t>
            </a:r>
            <a:r>
              <a:rPr lang="ru-RU" dirty="0" err="1"/>
              <a:t>полуадаптивный</a:t>
            </a:r>
            <a:r>
              <a:rPr lang="ru-RU" dirty="0"/>
              <a:t> Хаффман). Часто называют динамическим, хотя, казалось бы, это название лучше шло адаптивному Хаффману, не используемому здесь.</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23</a:t>
            </a:fld>
            <a:endParaRPr lang="ru-RU" altLang="ru-RU"/>
          </a:p>
        </p:txBody>
      </p:sp>
    </p:spTree>
    <p:extLst>
      <p:ext uri="{BB962C8B-B14F-4D97-AF65-F5344CB8AC3E}">
        <p14:creationId xmlns:p14="http://schemas.microsoft.com/office/powerpoint/2010/main" val="163665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Первый символ – символ алфавита либо длина совпадения. Двоичные коды для длин разбиты на две таблицы (вторая содержит дополнительные биты, которые нужны только тогда, когда установлено, что закодирована именно длина).</a:t>
            </a:r>
          </a:p>
          <a:p>
            <a:r>
              <a:rPr lang="ru-RU" dirty="0"/>
              <a:t>Очередной блок устроен таким образом: символы как есть (0-255) кодируются кодами длины 8 или 9. Длина кодируется 7 или 8 битами в данной таблице плюс некоторым количеством бит, которое выбрано различным для различной величины длины (опять же, было предположено, что большие длины менее вероятны). Виртуально длины, имеющие одинаковый двоичный код в таблице, считаются символами с номерами 257-285 (256 – это код окончания блока, а 286 и 287 – неиспользуемые коды).</a:t>
            </a:r>
          </a:p>
          <a:p>
            <a:r>
              <a:rPr lang="ru-RU" dirty="0"/>
              <a:t>Как несложно видеть, совпадения короче 3 не кодируются вообще, вместо этого будет просто передан символ как есть.</a:t>
            </a:r>
          </a:p>
          <a:p>
            <a:endParaRPr lang="ru-RU" dirty="0"/>
          </a:p>
          <a:p>
            <a:r>
              <a:rPr lang="ru-RU" dirty="0"/>
              <a:t>Пример: символ 240: </a:t>
            </a:r>
            <a:r>
              <a:rPr lang="ru-RU" sz="1200" b="0" i="0" kern="1200" dirty="0">
                <a:solidFill>
                  <a:schemeClr val="tx1"/>
                </a:solidFill>
                <a:effectLst/>
                <a:latin typeface="+mn-lt"/>
                <a:ea typeface="+mn-ea"/>
                <a:cs typeface="+mn-cs"/>
              </a:rPr>
              <a:t>110010000</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 (240-144) = 111110000</a:t>
            </a:r>
          </a:p>
          <a:p>
            <a:r>
              <a:rPr lang="ru-RU" sz="1200" b="0" i="0" kern="1200" baseline="0" dirty="0">
                <a:solidFill>
                  <a:schemeClr val="tx1"/>
                </a:solidFill>
                <a:effectLst/>
                <a:latin typeface="+mn-lt"/>
                <a:ea typeface="+mn-ea"/>
                <a:cs typeface="+mn-cs"/>
              </a:rPr>
              <a:t>Пример: длина 32 = символ 272 (</a:t>
            </a:r>
            <a:r>
              <a:rPr lang="ru-RU" sz="1200" b="0" i="0" kern="1200" dirty="0">
                <a:solidFill>
                  <a:schemeClr val="tx1"/>
                </a:solidFill>
                <a:effectLst/>
                <a:latin typeface="+mn-lt"/>
                <a:ea typeface="+mn-ea"/>
                <a:cs typeface="+mn-cs"/>
              </a:rPr>
              <a:t>0000000</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 (272-256) = 0010000) + вторая позиция в диапазоне, записанная двумя битами (1=01</a:t>
            </a:r>
            <a:r>
              <a:rPr lang="ru-RU" sz="1200" b="0" i="0" kern="1200" baseline="-25000" dirty="0">
                <a:solidFill>
                  <a:schemeClr val="tx1"/>
                </a:solidFill>
                <a:effectLst/>
                <a:latin typeface="+mn-lt"/>
                <a:ea typeface="+mn-ea"/>
                <a:cs typeface="+mn-cs"/>
              </a:rPr>
              <a:t>2</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–&gt;</a:t>
            </a:r>
            <a:r>
              <a:rPr lang="ru-RU" sz="1200" b="0" i="0" kern="1200" baseline="0" dirty="0">
                <a:solidFill>
                  <a:schemeClr val="tx1"/>
                </a:solidFill>
                <a:effectLst/>
                <a:latin typeface="+mn-lt"/>
                <a:ea typeface="+mn-ea"/>
                <a:cs typeface="+mn-cs"/>
              </a:rPr>
              <a:t> 0010000</a:t>
            </a:r>
            <a:r>
              <a:rPr lang="en-US" sz="1200" b="0" i="0" kern="1200" baseline="0" dirty="0">
                <a:solidFill>
                  <a:schemeClr val="tx1"/>
                </a:solidFill>
                <a:effectLst/>
                <a:latin typeface="+mn-lt"/>
                <a:ea typeface="+mn-ea"/>
                <a:cs typeface="+mn-cs"/>
              </a:rPr>
              <a:t>|01</a:t>
            </a:r>
            <a:endParaRPr lang="ru-RU" sz="1200" b="0" i="0" kern="1200" baseline="0" dirty="0">
              <a:solidFill>
                <a:schemeClr val="tx1"/>
              </a:solidFill>
              <a:effectLst/>
              <a:latin typeface="+mn-lt"/>
              <a:ea typeface="+mn-ea"/>
              <a:cs typeface="+mn-cs"/>
            </a:endParaRPr>
          </a:p>
          <a:p>
            <a:endParaRPr lang="ru-RU"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P.S. </a:t>
            </a:r>
            <a:r>
              <a:rPr lang="ru-RU" sz="1200" b="0" i="0" kern="1200" baseline="0" dirty="0">
                <a:solidFill>
                  <a:schemeClr val="tx1"/>
                </a:solidFill>
                <a:effectLst/>
                <a:latin typeface="+mn-lt"/>
                <a:ea typeface="+mn-ea"/>
                <a:cs typeface="+mn-cs"/>
              </a:rPr>
              <a:t>Если откроете стандарт, там будет всегда описан процесс декодирования без лишних рассуждений. Здесь мы просто подошли к описанию более традиционным для курса образом</a:t>
            </a:r>
            <a:endParaRPr lang="ru-RU" dirty="0"/>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24</a:t>
            </a:fld>
            <a:endParaRPr lang="ru-RU" altLang="ru-RU"/>
          </a:p>
        </p:txBody>
      </p:sp>
    </p:spTree>
    <p:extLst>
      <p:ext uri="{BB962C8B-B14F-4D97-AF65-F5344CB8AC3E}">
        <p14:creationId xmlns:p14="http://schemas.microsoft.com/office/powerpoint/2010/main" val="157561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ltLang="ru-RU" sz="1200" dirty="0"/>
              <a:t>Словарные методы энтропийного кодирования не имеют статистической модели</a:t>
            </a:r>
            <a:endParaRPr lang="en-US" altLang="ru-RU" sz="1200" dirty="0"/>
          </a:p>
          <a:p>
            <a:r>
              <a:rPr lang="ru-RU" altLang="ru-RU" sz="1200" dirty="0"/>
              <a:t>Вместо вероятностного используют следующий подход: кодовые схемы используют коды только тех информационных последовательностей, которые реально порождаются информационным источником</a:t>
            </a:r>
          </a:p>
          <a:p>
            <a:r>
              <a:rPr lang="ru-RU" altLang="ru-RU" sz="1200" dirty="0"/>
              <a:t>Словарные модели опираются на информационную структуру, реализуемую словарем; словарь включает в себя   части уже обработанной информации, на основе которых осуществляется кодирование</a:t>
            </a:r>
          </a:p>
          <a:p>
            <a:r>
              <a:rPr lang="ru-RU" altLang="ru-RU" sz="1200" dirty="0"/>
              <a:t>Составляющие последовательности символов информационного источника (переменной длины) кодируются посредством ссылок на идентичные им элементы словаря (совпадения)</a:t>
            </a:r>
          </a:p>
          <a:p>
            <a:r>
              <a:rPr lang="ru-RU" altLang="ru-RU" sz="1200" dirty="0"/>
              <a:t>Словарные методы отличаются друг от друга способом организации словаря, схемой поиска совпадений и видом ссылки на найденное совпадение</a:t>
            </a:r>
          </a:p>
          <a:p>
            <a:r>
              <a:rPr lang="ru-RU" altLang="ru-RU" sz="1200" dirty="0"/>
              <a:t>Впервые эти методы были описаны в работах А. Лемпела (A. </a:t>
            </a:r>
            <a:r>
              <a:rPr lang="ru-RU" altLang="ru-RU" sz="1200" dirty="0" err="1"/>
              <a:t>Lempel</a:t>
            </a:r>
            <a:r>
              <a:rPr lang="ru-RU" altLang="ru-RU" sz="1200" dirty="0"/>
              <a:t>) и Я. Зива (</a:t>
            </a:r>
            <a:r>
              <a:rPr lang="en-US" altLang="ru-RU" sz="1200" dirty="0"/>
              <a:t>J</a:t>
            </a:r>
            <a:r>
              <a:rPr lang="ru-RU" altLang="ru-RU" sz="1200" dirty="0"/>
              <a:t>.</a:t>
            </a:r>
            <a:r>
              <a:rPr lang="en-US" altLang="ru-RU" sz="1200" dirty="0"/>
              <a:t> </a:t>
            </a:r>
            <a:r>
              <a:rPr lang="en-US" altLang="ru-RU" sz="1200" dirty="0" err="1"/>
              <a:t>Ziv</a:t>
            </a:r>
            <a:r>
              <a:rPr lang="ru-RU" altLang="ru-RU" sz="1200" dirty="0"/>
              <a:t>), первый вариант словарного алгоритма был описан в 1977 году и был назван </a:t>
            </a:r>
            <a:r>
              <a:rPr lang="en-US" altLang="ru-RU" sz="1200" dirty="0"/>
              <a:t>LZ</a:t>
            </a:r>
            <a:r>
              <a:rPr lang="ru-RU" altLang="ru-RU" sz="1200" dirty="0"/>
              <a:t>-77 по первым буквам фамилий авторов</a:t>
            </a:r>
          </a:p>
          <a:p>
            <a:endParaRPr lang="ru-RU" dirty="0"/>
          </a:p>
        </p:txBody>
      </p:sp>
      <p:sp>
        <p:nvSpPr>
          <p:cNvPr id="4" name="Номер слайда 3"/>
          <p:cNvSpPr>
            <a:spLocks noGrp="1"/>
          </p:cNvSpPr>
          <p:nvPr>
            <p:ph type="sldNum" sz="quarter" idx="10"/>
          </p:nvPr>
        </p:nvSpPr>
        <p:spPr/>
        <p:txBody>
          <a:bodyPr/>
          <a:lstStyle/>
          <a:p>
            <a:fld id="{08526D85-8F04-4F3F-8FE3-2A59F0DC45D6}" type="slidenum">
              <a:rPr lang="ru-RU" smtClean="0"/>
              <a:t>2</a:t>
            </a:fld>
            <a:endParaRPr lang="ru-RU"/>
          </a:p>
        </p:txBody>
      </p:sp>
    </p:spTree>
    <p:extLst>
      <p:ext uri="{BB962C8B-B14F-4D97-AF65-F5344CB8AC3E}">
        <p14:creationId xmlns:p14="http://schemas.microsoft.com/office/powerpoint/2010/main" val="3820637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Дальше, если была закодирована длина, аналогично кодируется смещение: читается 5 бит, определяется диапазон, по нему – сколько ещё нужно считать бит. Дополнительные биты определяют конкретное значение в диапазоне.</a:t>
            </a:r>
          </a:p>
          <a:p>
            <a:r>
              <a:rPr lang="ru-RU" dirty="0"/>
              <a:t>Опять же, большие смещения менее вероятны, поэтому и требуют больше бит</a:t>
            </a:r>
          </a:p>
          <a:p>
            <a:endParaRPr lang="ru-RU" dirty="0"/>
          </a:p>
          <a:p>
            <a:r>
              <a:rPr lang="ru-RU" dirty="0"/>
              <a:t>Пример: смещение 100 = диапазон (97-128), т.е. код 13=</a:t>
            </a:r>
            <a:r>
              <a:rPr lang="en-US" dirty="0"/>
              <a:t>0</a:t>
            </a:r>
            <a:r>
              <a:rPr lang="ru-RU" dirty="0"/>
              <a:t>1101</a:t>
            </a:r>
            <a:r>
              <a:rPr lang="ru-RU" baseline="-25000" dirty="0"/>
              <a:t>2</a:t>
            </a:r>
            <a:r>
              <a:rPr lang="ru-RU" baseline="0" dirty="0"/>
              <a:t> + четвёртое значение в этом диапазоне в 5 доп. битах (3=00011</a:t>
            </a:r>
            <a:r>
              <a:rPr lang="ru-RU" baseline="-25000" dirty="0"/>
              <a:t>2</a:t>
            </a:r>
            <a:r>
              <a:rPr lang="ru-RU" baseline="0" dirty="0"/>
              <a:t>) </a:t>
            </a:r>
            <a:r>
              <a:rPr lang="en-US" baseline="0" dirty="0"/>
              <a:t>–&gt; 0</a:t>
            </a:r>
            <a:r>
              <a:rPr lang="ru-RU" baseline="0" dirty="0"/>
              <a:t>1101</a:t>
            </a:r>
            <a:r>
              <a:rPr lang="en-US" baseline="0" dirty="0"/>
              <a:t>|</a:t>
            </a:r>
            <a:r>
              <a:rPr lang="ru-RU" baseline="0" dirty="0"/>
              <a:t>00011</a:t>
            </a:r>
          </a:p>
          <a:p>
            <a:r>
              <a:rPr lang="en-US" dirty="0"/>
              <a:t>30, 31 – </a:t>
            </a:r>
            <a:r>
              <a:rPr lang="ru-RU" dirty="0"/>
              <a:t>неиспользуемые коды</a:t>
            </a:r>
          </a:p>
          <a:p>
            <a:endParaRPr lang="ru-RU" dirty="0"/>
          </a:p>
          <a:p>
            <a:r>
              <a:rPr lang="ru-RU" dirty="0"/>
              <a:t>Следует здесь ещё напомнить, что сжатие без потерь – компромисс между скоростью кодирования (а иногда и декодирования) и силой сжатия. Сократив окно поиска совпадений, можно сократить время кодирования, однако потенциально потерять в сжатии, отбрасывая более удачные совпадения.</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25</a:t>
            </a:fld>
            <a:endParaRPr lang="ru-RU" altLang="ru-RU"/>
          </a:p>
        </p:txBody>
      </p:sp>
    </p:spTree>
    <p:extLst>
      <p:ext uri="{BB962C8B-B14F-4D97-AF65-F5344CB8AC3E}">
        <p14:creationId xmlns:p14="http://schemas.microsoft.com/office/powerpoint/2010/main" val="161920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Другой вариант почему-то называется динамическим, хотя таблица не обновляется, она просто передаётся один раз и фиксируется в декодере.</a:t>
            </a:r>
          </a:p>
          <a:p>
            <a:r>
              <a:rPr lang="ru-RU" dirty="0"/>
              <a:t>В таблице опущены символы, которым сопоставлена длина 0 – это значит, что они не используются в данном тексте (картинке)</a:t>
            </a:r>
          </a:p>
          <a:p>
            <a:endParaRPr lang="ru-RU" dirty="0"/>
          </a:p>
          <a:p>
            <a:r>
              <a:rPr lang="ru-RU" dirty="0"/>
              <a:t>Если описывать подробнее, перед кодом текста должна быть закодирована таблица. Однако она описывается не простым перечислением кодов для каждого символа, а заполняется с помощью некоторых команд, коды которых должны быть описаны. То есть чтение закодированного в </a:t>
            </a:r>
            <a:r>
              <a:rPr lang="en-US" dirty="0"/>
              <a:t>PNG </a:t>
            </a:r>
            <a:r>
              <a:rPr lang="ru-RU" dirty="0"/>
              <a:t>изображения в этом режиме работает так: </a:t>
            </a:r>
          </a:p>
          <a:p>
            <a:r>
              <a:rPr lang="ru-RU" dirty="0"/>
              <a:t>1) Читаются длины кодов команд заполнения, по ним восстанавливаются коды команд заполнения (на слайде пояснено, почему это можно сделать однозначно)</a:t>
            </a:r>
          </a:p>
          <a:p>
            <a:r>
              <a:rPr lang="ru-RU" dirty="0"/>
              <a:t>2) Далее идёт последовательность этих команд, которыми заполняется таблица кодов для символов и длин вместо левой таблицы из приведённых на 2 слайда раньше</a:t>
            </a:r>
          </a:p>
          <a:p>
            <a:r>
              <a:rPr lang="ru-RU" dirty="0"/>
              <a:t>3) Наконец-то читаем текст (картинку): по коду во вновь составленной таблице понимаем, длина это или символ. Если длина – то дочитываем биты для длины согласно Таблице длин (2 слайда выше) и читаем биты для смещения согласно Таблице смещений (1 слайд выше)</a:t>
            </a:r>
          </a:p>
        </p:txBody>
      </p:sp>
      <p:sp>
        <p:nvSpPr>
          <p:cNvPr id="4" name="Номер слайда 3"/>
          <p:cNvSpPr>
            <a:spLocks noGrp="1"/>
          </p:cNvSpPr>
          <p:nvPr>
            <p:ph type="sldNum" sz="quarter" idx="5"/>
          </p:nvPr>
        </p:nvSpPr>
        <p:spPr/>
        <p:txBody>
          <a:bodyPr/>
          <a:lstStyle/>
          <a:p>
            <a:pPr>
              <a:defRPr/>
            </a:pPr>
            <a:fld id="{E3A04426-87A0-42B8-83EA-65B76C97D55F}" type="slidenum">
              <a:rPr lang="ru-RU" altLang="ru-RU" smtClean="0"/>
              <a:pPr>
                <a:defRPr/>
              </a:pPr>
              <a:t>26</a:t>
            </a:fld>
            <a:endParaRPr lang="ru-RU" altLang="ru-RU"/>
          </a:p>
        </p:txBody>
      </p:sp>
    </p:spTree>
    <p:extLst>
      <p:ext uri="{BB962C8B-B14F-4D97-AF65-F5344CB8AC3E}">
        <p14:creationId xmlns:p14="http://schemas.microsoft.com/office/powerpoint/2010/main" val="2862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 из </a:t>
            </a:r>
            <a:r>
              <a:rPr lang="ru-RU" dirty="0" err="1"/>
              <a:t>Сэломона</a:t>
            </a:r>
            <a:endParaRPr lang="ru-RU" dirty="0"/>
          </a:p>
          <a:p>
            <a:endParaRPr lang="ru-RU" dirty="0"/>
          </a:p>
          <a:p>
            <a:r>
              <a:rPr lang="ru-RU" dirty="0"/>
              <a:t>Статистика не используется в самой структуре словарного кодирования, однако для оценки сжатия нам всё равно придётся ей воспользоваться</a:t>
            </a:r>
          </a:p>
          <a:p>
            <a:r>
              <a:rPr lang="ru-RU" dirty="0"/>
              <a:t>В специальных текстах будет много несовпадений (жаргона, кодовых слов, аббревиатур…) и для таких примеров лучше использовать специализированный словарь, который, с другой стороны, дал бы плохие результаты при сжатии обычных текстов</a:t>
            </a:r>
          </a:p>
          <a:p>
            <a:r>
              <a:rPr lang="ru-RU" dirty="0"/>
              <a:t>Далее можно было бы использовать динамическое обновление, начав с частично заполненным (или даже пустым) словарём и добавляя новые слова по ходу</a:t>
            </a:r>
          </a:p>
        </p:txBody>
      </p:sp>
    </p:spTree>
    <p:extLst>
      <p:ext uri="{BB962C8B-B14F-4D97-AF65-F5344CB8AC3E}">
        <p14:creationId xmlns:p14="http://schemas.microsoft.com/office/powerpoint/2010/main" val="276363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Словарь</a:t>
            </a:r>
            <a:r>
              <a:rPr lang="ru-RU" baseline="0" dirty="0"/>
              <a:t> – уже закодированные символы</a:t>
            </a:r>
          </a:p>
          <a:p>
            <a:r>
              <a:rPr lang="ru-RU" baseline="0" dirty="0"/>
              <a:t>Буфер – символы на очереди (небольшое число)</a:t>
            </a:r>
          </a:p>
          <a:p>
            <a:r>
              <a:rPr lang="ru-RU" baseline="0" dirty="0"/>
              <a:t>Чем длиннее совпадение, тем выше эффективность</a:t>
            </a:r>
          </a:p>
          <a:p>
            <a:endParaRPr lang="ru-RU" baseline="0" dirty="0"/>
          </a:p>
        </p:txBody>
      </p:sp>
      <p:sp>
        <p:nvSpPr>
          <p:cNvPr id="4" name="Номер слайда 3"/>
          <p:cNvSpPr>
            <a:spLocks noGrp="1"/>
          </p:cNvSpPr>
          <p:nvPr>
            <p:ph type="sldNum" sz="quarter" idx="10"/>
          </p:nvPr>
        </p:nvSpPr>
        <p:spPr/>
        <p:txBody>
          <a:bodyPr/>
          <a:lstStyle/>
          <a:p>
            <a:fld id="{08526D85-8F04-4F3F-8FE3-2A59F0DC45D6}" type="slidenum">
              <a:rPr lang="ru-RU" smtClean="0"/>
              <a:t>6</a:t>
            </a:fld>
            <a:endParaRPr lang="ru-RU"/>
          </a:p>
        </p:txBody>
      </p:sp>
    </p:spTree>
    <p:extLst>
      <p:ext uri="{BB962C8B-B14F-4D97-AF65-F5344CB8AC3E}">
        <p14:creationId xmlns:p14="http://schemas.microsoft.com/office/powerpoint/2010/main" val="31051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LZ77 / </a:t>
            </a:r>
            <a:r>
              <a:rPr lang="en-US" dirty="0"/>
              <a:t>LZ1 / </a:t>
            </a:r>
            <a:r>
              <a:rPr lang="ru-RU" dirty="0"/>
              <a:t>Метод скользящего окна</a:t>
            </a:r>
          </a:p>
        </p:txBody>
      </p:sp>
    </p:spTree>
    <p:extLst>
      <p:ext uri="{BB962C8B-B14F-4D97-AF65-F5344CB8AC3E}">
        <p14:creationId xmlns:p14="http://schemas.microsoft.com/office/powerpoint/2010/main" val="90553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Исходно:</a:t>
            </a:r>
            <a:r>
              <a:rPr lang="ru-RU" baseline="0" dirty="0"/>
              <a:t> 8 бит на символ, 59 символов: 472 бита</a:t>
            </a:r>
          </a:p>
          <a:p>
            <a:r>
              <a:rPr lang="en-US" baseline="0" dirty="0" err="1"/>
              <a:t>i,j,s</a:t>
            </a:r>
            <a:r>
              <a:rPr lang="en-US" baseline="0" dirty="0"/>
              <a:t>: (</a:t>
            </a:r>
            <a:r>
              <a:rPr lang="ru-RU" baseline="0" dirty="0"/>
              <a:t>5+4+8</a:t>
            </a:r>
            <a:r>
              <a:rPr lang="en-US" baseline="0" dirty="0"/>
              <a:t>)</a:t>
            </a:r>
            <a:r>
              <a:rPr lang="ru-RU" baseline="0" dirty="0"/>
              <a:t>*20=340 битов</a:t>
            </a:r>
          </a:p>
          <a:p>
            <a:r>
              <a:rPr lang="ru-RU" baseline="0" dirty="0"/>
              <a:t>Кодирование по Шеннону-</a:t>
            </a:r>
            <a:r>
              <a:rPr lang="ru-RU" baseline="0" dirty="0" err="1"/>
              <a:t>Фано</a:t>
            </a:r>
            <a:r>
              <a:rPr lang="ru-RU" baseline="0" dirty="0"/>
              <a:t>: (26/20+22/20+8)*20=208 битов</a:t>
            </a:r>
            <a:endParaRPr lang="ru-RU" dirty="0"/>
          </a:p>
        </p:txBody>
      </p:sp>
      <p:sp>
        <p:nvSpPr>
          <p:cNvPr id="4" name="Номер слайда 3"/>
          <p:cNvSpPr>
            <a:spLocks noGrp="1"/>
          </p:cNvSpPr>
          <p:nvPr>
            <p:ph type="sldNum" sz="quarter" idx="10"/>
          </p:nvPr>
        </p:nvSpPr>
        <p:spPr/>
        <p:txBody>
          <a:bodyPr/>
          <a:lstStyle/>
          <a:p>
            <a:fld id="{08526D85-8F04-4F3F-8FE3-2A59F0DC45D6}" type="slidenum">
              <a:rPr lang="ru-RU" smtClean="0"/>
              <a:t>8</a:t>
            </a:fld>
            <a:endParaRPr lang="ru-RU"/>
          </a:p>
        </p:txBody>
      </p:sp>
    </p:spTree>
    <p:extLst>
      <p:ext uri="{BB962C8B-B14F-4D97-AF65-F5344CB8AC3E}">
        <p14:creationId xmlns:p14="http://schemas.microsoft.com/office/powerpoint/2010/main" val="258069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кодера вполне естественно найти такое совпадение, могут быть сомнения в работе декодера, но на самом деле всё становится на свои места, если копировать символы от левого до правого по одному.</a:t>
            </a:r>
          </a:p>
          <a:p>
            <a:r>
              <a:rPr lang="ru-RU" dirty="0"/>
              <a:t>Для честности сравнения выбрал размер поля длины совпадения равным 4 бита, как было для </a:t>
            </a:r>
            <a:r>
              <a:rPr lang="en-US" dirty="0"/>
              <a:t>RLE, </a:t>
            </a:r>
            <a:r>
              <a:rPr lang="ru-RU" dirty="0"/>
              <a:t>таким же взял длину поля смещения, поскольку </a:t>
            </a:r>
            <a:r>
              <a:rPr lang="en-US" dirty="0"/>
              <a:t>RLE </a:t>
            </a:r>
            <a:r>
              <a:rPr lang="ru-RU" dirty="0"/>
              <a:t>вовсе не умеет искать совпадения на удалении, можно было ограничиться и меньшей длиной</a:t>
            </a:r>
          </a:p>
        </p:txBody>
      </p:sp>
    </p:spTree>
    <p:extLst>
      <p:ext uri="{BB962C8B-B14F-4D97-AF65-F5344CB8AC3E}">
        <p14:creationId xmlns:p14="http://schemas.microsoft.com/office/powerpoint/2010/main" val="110548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выборе длин есть некоторый компромисс (скорость кодирования – сжатие)</a:t>
            </a:r>
          </a:p>
        </p:txBody>
      </p:sp>
    </p:spTree>
    <p:extLst>
      <p:ext uri="{BB962C8B-B14F-4D97-AF65-F5344CB8AC3E}">
        <p14:creationId xmlns:p14="http://schemas.microsoft.com/office/powerpoint/2010/main" val="2948616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Без совпадений: 10. Это 10х(1+8)=90 бит</a:t>
            </a:r>
          </a:p>
          <a:p>
            <a:r>
              <a:rPr lang="ru-RU" dirty="0"/>
              <a:t>С совпадениями: 16. Это 16х(1+5+4)=160 бит</a:t>
            </a:r>
          </a:p>
          <a:p>
            <a:r>
              <a:rPr lang="ru-RU" dirty="0"/>
              <a:t>Итого 250 бит</a:t>
            </a:r>
          </a:p>
        </p:txBody>
      </p:sp>
    </p:spTree>
    <p:extLst>
      <p:ext uri="{BB962C8B-B14F-4D97-AF65-F5344CB8AC3E}">
        <p14:creationId xmlns:p14="http://schemas.microsoft.com/office/powerpoint/2010/main" val="203744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4FFD12-DD42-4115-87FD-7062A61BE24B}" type="slidenum">
              <a:rPr lang="ru-RU" altLang="ru-RU" smtClean="0"/>
              <a:pPr/>
              <a:t>‹#›</a:t>
            </a:fld>
            <a:endParaRPr lang="ru-RU" altLang="ru-RU"/>
          </a:p>
        </p:txBody>
      </p:sp>
    </p:spTree>
    <p:extLst>
      <p:ext uri="{BB962C8B-B14F-4D97-AF65-F5344CB8AC3E}">
        <p14:creationId xmlns:p14="http://schemas.microsoft.com/office/powerpoint/2010/main" val="111725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078860-BE5A-46B0-9E73-7F37FC72BAAB}" type="slidenum">
              <a:rPr lang="ru-RU" altLang="ru-RU" smtClean="0"/>
              <a:pPr/>
              <a:t>‹#›</a:t>
            </a:fld>
            <a:endParaRPr lang="ru-RU" altLang="ru-RU"/>
          </a:p>
        </p:txBody>
      </p:sp>
    </p:spTree>
    <p:extLst>
      <p:ext uri="{BB962C8B-B14F-4D97-AF65-F5344CB8AC3E}">
        <p14:creationId xmlns:p14="http://schemas.microsoft.com/office/powerpoint/2010/main" val="46236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2E79C-60AF-40BA-977F-DBF9EFB5779F}" type="slidenum">
              <a:rPr lang="ru-RU" altLang="ru-RU" smtClean="0"/>
              <a:pPr/>
              <a:t>‹#›</a:t>
            </a:fld>
            <a:endParaRPr lang="ru-RU" altLang="ru-RU"/>
          </a:p>
        </p:txBody>
      </p:sp>
    </p:spTree>
    <p:extLst>
      <p:ext uri="{BB962C8B-B14F-4D97-AF65-F5344CB8AC3E}">
        <p14:creationId xmlns:p14="http://schemas.microsoft.com/office/powerpoint/2010/main" val="1702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12A70E-D327-44F8-95A2-250AB82CB0CE}" type="slidenum">
              <a:rPr lang="ru-RU" altLang="ru-RU" smtClean="0"/>
              <a:pPr/>
              <a:t>‹#›</a:t>
            </a:fld>
            <a:endParaRPr lang="ru-RU" altLang="ru-RU"/>
          </a:p>
        </p:txBody>
      </p:sp>
    </p:spTree>
    <p:extLst>
      <p:ext uri="{BB962C8B-B14F-4D97-AF65-F5344CB8AC3E}">
        <p14:creationId xmlns:p14="http://schemas.microsoft.com/office/powerpoint/2010/main" val="290632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764DE79-268F-4C1A-8933-263129D2AF90}" type="datetimeFigureOut">
              <a:rPr lang="en-US" dirty="0"/>
              <a:t>10/17/21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9A70E0-2FC1-4CB8-85F8-2450C535FF6B}" type="slidenum">
              <a:rPr lang="ru-RU" altLang="ru-RU" smtClean="0"/>
              <a:pPr/>
              <a:t>‹#›</a:t>
            </a:fld>
            <a:endParaRPr lang="ru-RU" altLang="ru-RU"/>
          </a:p>
        </p:txBody>
      </p:sp>
    </p:spTree>
    <p:extLst>
      <p:ext uri="{BB962C8B-B14F-4D97-AF65-F5344CB8AC3E}">
        <p14:creationId xmlns:p14="http://schemas.microsoft.com/office/powerpoint/2010/main" val="38701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F5DFFE-EBD8-4F1D-9A62-E3FC80765C98}" type="slidenum">
              <a:rPr lang="ru-RU" altLang="ru-RU" smtClean="0"/>
              <a:pPr/>
              <a:t>‹#›</a:t>
            </a:fld>
            <a:endParaRPr lang="ru-RU" altLang="ru-RU"/>
          </a:p>
        </p:txBody>
      </p:sp>
    </p:spTree>
    <p:extLst>
      <p:ext uri="{BB962C8B-B14F-4D97-AF65-F5344CB8AC3E}">
        <p14:creationId xmlns:p14="http://schemas.microsoft.com/office/powerpoint/2010/main" val="20520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A975A3-82C6-457C-BB87-A9FAB0214C7B}" type="slidenum">
              <a:rPr lang="ru-RU" altLang="ru-RU" smtClean="0"/>
              <a:pPr/>
              <a:t>‹#›</a:t>
            </a:fld>
            <a:endParaRPr lang="ru-RU" altLang="ru-RU"/>
          </a:p>
        </p:txBody>
      </p:sp>
    </p:spTree>
    <p:extLst>
      <p:ext uri="{BB962C8B-B14F-4D97-AF65-F5344CB8AC3E}">
        <p14:creationId xmlns:p14="http://schemas.microsoft.com/office/powerpoint/2010/main" val="330727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CFCDDA-C6F9-413D-BBC1-C4389703AB12}" type="slidenum">
              <a:rPr lang="ru-RU" altLang="ru-RU" smtClean="0"/>
              <a:pPr/>
              <a:t>‹#›</a:t>
            </a:fld>
            <a:endParaRPr lang="ru-RU" altLang="ru-RU"/>
          </a:p>
        </p:txBody>
      </p:sp>
    </p:spTree>
    <p:extLst>
      <p:ext uri="{BB962C8B-B14F-4D97-AF65-F5344CB8AC3E}">
        <p14:creationId xmlns:p14="http://schemas.microsoft.com/office/powerpoint/2010/main" val="199036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182E12-3EF3-4ADA-847B-289E1FB34242}" type="slidenum">
              <a:rPr lang="ru-RU" altLang="ru-RU" smtClean="0"/>
              <a:pPr/>
              <a:t>‹#›</a:t>
            </a:fld>
            <a:endParaRPr lang="ru-RU" altLang="ru-RU"/>
          </a:p>
        </p:txBody>
      </p:sp>
    </p:spTree>
    <p:extLst>
      <p:ext uri="{BB962C8B-B14F-4D97-AF65-F5344CB8AC3E}">
        <p14:creationId xmlns:p14="http://schemas.microsoft.com/office/powerpoint/2010/main" val="129335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4DE79-268F-4C1A-8933-263129D2AF90}" type="datetimeFigureOut">
              <a:rPr lang="en-US" dirty="0"/>
              <a:t>10/17/21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533992-FA33-4B47-B32D-329F4130A6F6}" type="slidenum">
              <a:rPr lang="ru-RU" altLang="ru-RU" smtClean="0"/>
              <a:pPr/>
              <a:t>‹#›</a:t>
            </a:fld>
            <a:endParaRPr lang="ru-RU" altLang="ru-RU"/>
          </a:p>
        </p:txBody>
      </p:sp>
    </p:spTree>
    <p:extLst>
      <p:ext uri="{BB962C8B-B14F-4D97-AF65-F5344CB8AC3E}">
        <p14:creationId xmlns:p14="http://schemas.microsoft.com/office/powerpoint/2010/main" val="414238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4DE79-268F-4C1A-8933-263129D2AF90}" type="datetimeFigureOut">
              <a:rPr lang="en-US" dirty="0"/>
              <a:t>10/17/21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563532-EBE2-4556-9357-FA9A4F5342FC}" type="slidenum">
              <a:rPr lang="ru-RU" altLang="ru-RU" smtClean="0"/>
              <a:pPr/>
              <a:t>‹#›</a:t>
            </a:fld>
            <a:endParaRPr lang="ru-RU" altLang="ru-RU"/>
          </a:p>
        </p:txBody>
      </p:sp>
    </p:spTree>
    <p:extLst>
      <p:ext uri="{BB962C8B-B14F-4D97-AF65-F5344CB8AC3E}">
        <p14:creationId xmlns:p14="http://schemas.microsoft.com/office/powerpoint/2010/main" val="14925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10/17/21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7AC7F-39CD-4975-B3AA-0264FB1287C2}" type="slidenum">
              <a:rPr lang="ru-RU" altLang="ru-RU" smtClean="0"/>
              <a:pPr/>
              <a:t>‹#›</a:t>
            </a:fld>
            <a:endParaRPr lang="ru-RU" altLang="ru-RU"/>
          </a:p>
        </p:txBody>
      </p:sp>
    </p:spTree>
    <p:extLst>
      <p:ext uri="{BB962C8B-B14F-4D97-AF65-F5344CB8AC3E}">
        <p14:creationId xmlns:p14="http://schemas.microsoft.com/office/powerpoint/2010/main" val="42825938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Статистическое кодирование</a:t>
            </a:r>
            <a:endParaRPr lang="ru-RU" dirty="0"/>
          </a:p>
        </p:txBody>
      </p:sp>
      <p:sp>
        <p:nvSpPr>
          <p:cNvPr id="3" name="Подзаголовок 2"/>
          <p:cNvSpPr>
            <a:spLocks noGrp="1"/>
          </p:cNvSpPr>
          <p:nvPr>
            <p:ph type="subTitle" idx="1"/>
          </p:nvPr>
        </p:nvSpPr>
        <p:spPr>
          <a:xfrm>
            <a:off x="2667000" y="4267200"/>
            <a:ext cx="6858000" cy="990600"/>
          </a:xfrm>
        </p:spPr>
        <p:txBody>
          <a:bodyPr>
            <a:normAutofit/>
          </a:bodyPr>
          <a:lstStyle/>
          <a:p>
            <a:r>
              <a:rPr lang="ru-RU" sz="3200"/>
              <a:t>Словарные методы кодирования</a:t>
            </a:r>
            <a:endParaRPr lang="ru-RU" sz="3200" dirty="0"/>
          </a:p>
        </p:txBody>
      </p:sp>
    </p:spTree>
    <p:extLst>
      <p:ext uri="{BB962C8B-B14F-4D97-AF65-F5344CB8AC3E}">
        <p14:creationId xmlns:p14="http://schemas.microsoft.com/office/powerpoint/2010/main" val="7301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BCD19A-0C06-4293-9958-D6A311DC2832}"/>
              </a:ext>
            </a:extLst>
          </p:cNvPr>
          <p:cNvSpPr>
            <a:spLocks noGrp="1"/>
          </p:cNvSpPr>
          <p:nvPr>
            <p:ph type="title"/>
          </p:nvPr>
        </p:nvSpPr>
        <p:spPr>
          <a:xfrm>
            <a:off x="838200" y="365125"/>
            <a:ext cx="10515600" cy="1325563"/>
          </a:xfrm>
        </p:spPr>
        <p:txBody>
          <a:bodyPr/>
          <a:lstStyle/>
          <a:p>
            <a:r>
              <a:rPr lang="ru-RU" dirty="0"/>
              <a:t>LZ77: анализ </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5081D73-2831-48E2-8BB4-860B750F0E08}"/>
                  </a:ext>
                </a:extLst>
              </p:cNvPr>
              <p:cNvSpPr>
                <a:spLocks noGrp="1"/>
              </p:cNvSpPr>
              <p:nvPr>
                <p:ph idx="1"/>
              </p:nvPr>
            </p:nvSpPr>
            <p:spPr>
              <a:xfrm>
                <a:off x="838200" y="1825625"/>
                <a:ext cx="10515600" cy="4351338"/>
              </a:xfrm>
            </p:spPr>
            <p:txBody>
              <a:bodyPr>
                <a:normAutofit lnSpcReduction="10000"/>
              </a:bodyPr>
              <a:lstStyle/>
              <a:p>
                <a:r>
                  <a:rPr lang="ru-RU" dirty="0"/>
                  <a:t>Длины словаря и буфера конечны, что, с одной стороны, упрощает кодер (но не влияет на декодер), с другой, ограничивает эффективность поиска совпадений</a:t>
                </a:r>
              </a:p>
              <a:p>
                <a:r>
                  <a:rPr lang="ru-RU" dirty="0"/>
                  <a:t>Небольшая избыточность в паре значений </a:t>
                </a:r>
                <a14:m>
                  <m:oMath xmlns:m="http://schemas.openxmlformats.org/officeDocument/2006/math">
                    <m:r>
                      <a:rPr lang="ru-RU" i="1" dirty="0" smtClean="0">
                        <a:latin typeface="Cambria Math" panose="02040503050406030204" pitchFamily="18" charset="0"/>
                      </a:rPr>
                      <m:t>(</m:t>
                    </m:r>
                    <m:r>
                      <a:rPr lang="en-US" i="1" dirty="0" err="1" smtClean="0">
                        <a:latin typeface="Cambria Math" panose="02040503050406030204" pitchFamily="18" charset="0"/>
                      </a:rPr>
                      <m:t>𝑖</m:t>
                    </m:r>
                    <m:r>
                      <a:rPr lang="en-US" i="1" dirty="0" err="1" smtClean="0">
                        <a:latin typeface="Cambria Math" panose="02040503050406030204" pitchFamily="18" charset="0"/>
                      </a:rPr>
                      <m:t>,</m:t>
                    </m:r>
                    <m:r>
                      <a:rPr lang="en-US" i="1" dirty="0" err="1" smtClean="0">
                        <a:latin typeface="Cambria Math" panose="02040503050406030204" pitchFamily="18" charset="0"/>
                      </a:rPr>
                      <m:t>𝑗</m:t>
                    </m:r>
                    <m:r>
                      <a:rPr lang="ru-RU" i="1" dirty="0" smtClean="0">
                        <a:latin typeface="Cambria Math" panose="02040503050406030204" pitchFamily="18" charset="0"/>
                      </a:rPr>
                      <m:t>)</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0,0</m:t>
                        </m:r>
                      </m:e>
                    </m:d>
                  </m:oMath>
                </a14:m>
                <a:r>
                  <a:rPr lang="en-US" dirty="0"/>
                  <a:t>: </a:t>
                </a:r>
                <a:br>
                  <a:rPr lang="ru-RU" dirty="0"/>
                </a:br>
                <a:r>
                  <a:rPr lang="ru-RU" dirty="0"/>
                  <a:t>они не могут встретиться по отдельности</a:t>
                </a:r>
                <a:endParaRPr lang="en-US" dirty="0"/>
              </a:p>
              <a:p>
                <a:r>
                  <a:rPr lang="ru-RU" dirty="0"/>
                  <a:t>Случай отсутствия совпадения кодируется неэффективно: требуется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ru-RU" dirty="0"/>
                  <a:t>бит вместо исходных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ru-RU" dirty="0"/>
              </a:p>
              <a:p>
                <a:r>
                  <a:rPr lang="en-US" dirty="0"/>
                  <a:t>*</a:t>
                </a:r>
                <a:r>
                  <a:rPr lang="ru-RU" dirty="0"/>
                  <a:t>Надстройки над </a:t>
                </a:r>
                <a:r>
                  <a:rPr lang="en-US" dirty="0"/>
                  <a:t>LZ77 </a:t>
                </a:r>
                <a:r>
                  <a:rPr lang="ru-RU" dirty="0"/>
                  <a:t>в виде статистического кодирования смещения и длины скорее предпочли бы выбирать правое совпадение из наиболее длинных, что потенциально минимизировало бы </a:t>
                </a:r>
                <a14:m>
                  <m:oMath xmlns:m="http://schemas.openxmlformats.org/officeDocument/2006/math">
                    <m:r>
                      <a:rPr lang="en-US" i="1" dirty="0" smtClean="0">
                        <a:latin typeface="Cambria Math" panose="02040503050406030204" pitchFamily="18" charset="0"/>
                      </a:rPr>
                      <m:t>𝑖</m:t>
                    </m:r>
                  </m:oMath>
                </a14:m>
                <a:endParaRPr lang="ru-RU" dirty="0"/>
              </a:p>
            </p:txBody>
          </p:sp>
        </mc:Choice>
        <mc:Fallback>
          <p:sp>
            <p:nvSpPr>
              <p:cNvPr id="3" name="Объект 2">
                <a:extLst>
                  <a:ext uri="{FF2B5EF4-FFF2-40B4-BE49-F238E27FC236}">
                    <a16:creationId xmlns:a16="http://schemas.microsoft.com/office/drawing/2014/main" id="{D5081D73-2831-48E2-8BB4-860B750F0E08}"/>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86" t="-3198" b="-1163"/>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731C4CB6-42FE-4435-8074-A0DFF784D201}"/>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10</a:t>
            </a:fld>
            <a:endParaRPr lang="ru-RU" altLang="ru-RU"/>
          </a:p>
        </p:txBody>
      </p:sp>
    </p:spTree>
    <p:extLst>
      <p:ext uri="{BB962C8B-B14F-4D97-AF65-F5344CB8AC3E}">
        <p14:creationId xmlns:p14="http://schemas.microsoft.com/office/powerpoint/2010/main" val="405639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36B28E-1D30-9644-AFE9-BF6CAA3DC333}"/>
              </a:ext>
            </a:extLst>
          </p:cNvPr>
          <p:cNvSpPr>
            <a:spLocks noGrp="1"/>
          </p:cNvSpPr>
          <p:nvPr>
            <p:ph type="title"/>
          </p:nvPr>
        </p:nvSpPr>
        <p:spPr/>
        <p:txBody>
          <a:bodyPr/>
          <a:lstStyle/>
          <a:p>
            <a:r>
              <a:rPr lang="en-US" dirty="0"/>
              <a:t>LZSS (</a:t>
            </a:r>
            <a:r>
              <a:rPr lang="de-DE" dirty="0" err="1"/>
              <a:t>Storer</a:t>
            </a:r>
            <a:r>
              <a:rPr lang="de-DE" dirty="0"/>
              <a:t>, Szymanski, 1982</a:t>
            </a:r>
            <a:r>
              <a:rPr lang="en-US" dirty="0"/>
              <a:t>) </a:t>
            </a:r>
            <a:endParaRPr lang="ru-RU" dirty="0"/>
          </a:p>
        </p:txBody>
      </p:sp>
      <p:sp>
        <p:nvSpPr>
          <p:cNvPr id="3" name="Объект 2">
            <a:extLst>
              <a:ext uri="{FF2B5EF4-FFF2-40B4-BE49-F238E27FC236}">
                <a16:creationId xmlns:a16="http://schemas.microsoft.com/office/drawing/2014/main" id="{54913F41-3A33-164A-8EC3-071C5604E92A}"/>
              </a:ext>
            </a:extLst>
          </p:cNvPr>
          <p:cNvSpPr>
            <a:spLocks noGrp="1"/>
          </p:cNvSpPr>
          <p:nvPr>
            <p:ph idx="1"/>
          </p:nvPr>
        </p:nvSpPr>
        <p:spPr/>
        <p:txBody>
          <a:bodyPr/>
          <a:lstStyle/>
          <a:p>
            <a:pPr marL="514350" indent="-514350">
              <a:buFont typeface="+mj-lt"/>
              <a:buAutoNum type="arabicPeriod"/>
            </a:pPr>
            <a:r>
              <a:rPr lang="ru-RU" dirty="0"/>
              <a:t>Реализация скользящего окна через циклический буфер (данные не сдвигаются, а циклически перетирают старые)</a:t>
            </a:r>
          </a:p>
          <a:p>
            <a:pPr marL="514350" indent="-514350">
              <a:buFont typeface="+mj-lt"/>
              <a:buAutoNum type="arabicPeriod"/>
            </a:pPr>
            <a:r>
              <a:rPr lang="ru-RU" dirty="0"/>
              <a:t>Для поиска применено бинарное дерево поиска</a:t>
            </a:r>
          </a:p>
          <a:p>
            <a:pPr marL="514350" indent="-514350">
              <a:buFont typeface="+mj-lt"/>
              <a:buAutoNum type="arabicPeriod"/>
            </a:pPr>
            <a:r>
              <a:rPr lang="ru-RU" dirty="0"/>
              <a:t>Обработка отсутствия совпадений</a:t>
            </a:r>
          </a:p>
          <a:p>
            <a:pPr marL="0" indent="0">
              <a:buNone/>
            </a:pPr>
            <a:r>
              <a:rPr lang="ru-RU" dirty="0"/>
              <a:t>Вначале кодируется флаг совпадения: 0 – совпадения нет, 1 – есть</a:t>
            </a:r>
          </a:p>
          <a:p>
            <a:pPr marL="0" indent="0">
              <a:buNone/>
            </a:pPr>
            <a:r>
              <a:rPr lang="ru-RU" dirty="0"/>
              <a:t>В отсутствие совпадения пишется символ </a:t>
            </a:r>
            <a:r>
              <a:rPr lang="en-US" i="1" dirty="0"/>
              <a:t>s</a:t>
            </a:r>
            <a:endParaRPr lang="ru-RU" i="1" dirty="0"/>
          </a:p>
          <a:p>
            <a:pPr marL="0" indent="0">
              <a:buNone/>
            </a:pPr>
            <a:r>
              <a:rPr lang="ru-RU" dirty="0"/>
              <a:t>Если найдено совпадение, всего два поля: смещение </a:t>
            </a:r>
            <a:r>
              <a:rPr lang="en-US" i="1" dirty="0" err="1"/>
              <a:t>i</a:t>
            </a:r>
            <a:r>
              <a:rPr lang="ru-RU" dirty="0"/>
              <a:t> и</a:t>
            </a:r>
            <a:r>
              <a:rPr lang="en-US" dirty="0"/>
              <a:t> </a:t>
            </a:r>
            <a:r>
              <a:rPr lang="ru-RU" dirty="0"/>
              <a:t>длина </a:t>
            </a:r>
            <a:r>
              <a:rPr lang="en-US" i="1" dirty="0"/>
              <a:t>j</a:t>
            </a:r>
            <a:endParaRPr lang="ru-RU" dirty="0"/>
          </a:p>
        </p:txBody>
      </p:sp>
      <p:sp>
        <p:nvSpPr>
          <p:cNvPr id="4" name="Номер слайда 3">
            <a:extLst>
              <a:ext uri="{FF2B5EF4-FFF2-40B4-BE49-F238E27FC236}">
                <a16:creationId xmlns:a16="http://schemas.microsoft.com/office/drawing/2014/main" id="{71E670E8-E14E-C043-B8F7-BA97FA5AC89F}"/>
              </a:ext>
            </a:extLst>
          </p:cNvPr>
          <p:cNvSpPr>
            <a:spLocks noGrp="1"/>
          </p:cNvSpPr>
          <p:nvPr>
            <p:ph type="sldNum" sz="quarter" idx="12"/>
          </p:nvPr>
        </p:nvSpPr>
        <p:spPr/>
        <p:txBody>
          <a:bodyPr/>
          <a:lstStyle/>
          <a:p>
            <a:fld id="{1612A70E-D327-44F8-95A2-250AB82CB0CE}" type="slidenum">
              <a:rPr lang="ru-RU" altLang="ru-RU" smtClean="0"/>
              <a:pPr/>
              <a:t>11</a:t>
            </a:fld>
            <a:endParaRPr lang="ru-RU" altLang="ru-RU"/>
          </a:p>
        </p:txBody>
      </p:sp>
    </p:spTree>
    <p:extLst>
      <p:ext uri="{BB962C8B-B14F-4D97-AF65-F5344CB8AC3E}">
        <p14:creationId xmlns:p14="http://schemas.microsoft.com/office/powerpoint/2010/main" val="112559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6D6A2-26B6-5A48-AB2E-5681DF31BB5C}"/>
              </a:ext>
            </a:extLst>
          </p:cNvPr>
          <p:cNvSpPr>
            <a:spLocks noGrp="1"/>
          </p:cNvSpPr>
          <p:nvPr>
            <p:ph type="title"/>
          </p:nvPr>
        </p:nvSpPr>
        <p:spPr>
          <a:xfrm>
            <a:off x="551384" y="136525"/>
            <a:ext cx="10515600" cy="970683"/>
          </a:xfrm>
        </p:spPr>
        <p:txBody>
          <a:bodyPr/>
          <a:lstStyle/>
          <a:p>
            <a:r>
              <a:rPr lang="en-US" dirty="0"/>
              <a:t>LZSS</a:t>
            </a:r>
            <a:endParaRPr lang="ru-RU" dirty="0"/>
          </a:p>
        </p:txBody>
      </p:sp>
      <p:sp>
        <p:nvSpPr>
          <p:cNvPr id="4" name="Номер слайда 3">
            <a:extLst>
              <a:ext uri="{FF2B5EF4-FFF2-40B4-BE49-F238E27FC236}">
                <a16:creationId xmlns:a16="http://schemas.microsoft.com/office/drawing/2014/main" id="{D083EBB1-0D29-584C-BF35-735BD8E4FA7F}"/>
              </a:ext>
            </a:extLst>
          </p:cNvPr>
          <p:cNvSpPr>
            <a:spLocks noGrp="1"/>
          </p:cNvSpPr>
          <p:nvPr>
            <p:ph type="sldNum" sz="quarter" idx="12"/>
          </p:nvPr>
        </p:nvSpPr>
        <p:spPr/>
        <p:txBody>
          <a:bodyPr/>
          <a:lstStyle/>
          <a:p>
            <a:fld id="{1612A70E-D327-44F8-95A2-250AB82CB0CE}" type="slidenum">
              <a:rPr lang="ru-RU" altLang="ru-RU" smtClean="0"/>
              <a:pPr/>
              <a:t>12</a:t>
            </a:fld>
            <a:endParaRPr lang="ru-RU" altLang="ru-RU"/>
          </a:p>
        </p:txBody>
      </p:sp>
      <p:graphicFrame>
        <p:nvGraphicFramePr>
          <p:cNvPr id="6" name="Таблица 5">
            <a:extLst>
              <a:ext uri="{FF2B5EF4-FFF2-40B4-BE49-F238E27FC236}">
                <a16:creationId xmlns:a16="http://schemas.microsoft.com/office/drawing/2014/main" id="{68B93F2A-24A4-4642-AC9E-96699AB6E294}"/>
              </a:ext>
            </a:extLst>
          </p:cNvPr>
          <p:cNvGraphicFramePr>
            <a:graphicFrameLocks noGrp="1"/>
          </p:cNvGraphicFramePr>
          <p:nvPr>
            <p:extLst>
              <p:ext uri="{D42A27DB-BD31-4B8C-83A1-F6EECF244321}">
                <p14:modId xmlns:p14="http://schemas.microsoft.com/office/powerpoint/2010/main" val="1487621300"/>
              </p:ext>
            </p:extLst>
          </p:nvPr>
        </p:nvGraphicFramePr>
        <p:xfrm>
          <a:off x="1991544" y="114781"/>
          <a:ext cx="8712969" cy="6616938"/>
        </p:xfrm>
        <a:graphic>
          <a:graphicData uri="http://schemas.openxmlformats.org/drawingml/2006/table">
            <a:tbl>
              <a:tblPr/>
              <a:tblGrid>
                <a:gridCol w="606120">
                  <a:extLst>
                    <a:ext uri="{9D8B030D-6E8A-4147-A177-3AD203B41FA5}">
                      <a16:colId xmlns:a16="http://schemas.microsoft.com/office/drawing/2014/main" val="20000"/>
                    </a:ext>
                  </a:extLst>
                </a:gridCol>
                <a:gridCol w="32103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5">
                  <a:extLst>
                    <a:ext uri="{9D8B030D-6E8A-4147-A177-3AD203B41FA5}">
                      <a16:colId xmlns:a16="http://schemas.microsoft.com/office/drawing/2014/main" val="20004"/>
                    </a:ext>
                  </a:extLst>
                </a:gridCol>
              </a:tblGrid>
              <a:tr h="292338">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Шаг</a:t>
                      </a: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lnL w="12700" cap="flat" cmpd="sng" algn="ctr">
                      <a:solidFill>
                        <a:srgbClr val="000000"/>
                      </a:solidFill>
                      <a:prstDash val="solid"/>
                      <a:round/>
                      <a:headEnd type="none" w="med" len="med"/>
                      <a:tailEnd type="none" w="med" len="med"/>
                    </a:lnL>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Совпадающая фраза</a:t>
                      </a:r>
                    </a:p>
                  </a:txBody>
                  <a:tcPr marL="35442" marR="35442" marT="0" marB="0"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Закодированные данные</a:t>
                      </a: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4609">
                <a:tc vMerge="1">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Словарь </a:t>
                      </a: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длина 32</a:t>
                      </a: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Буфер (длина 16)</a:t>
                      </a: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a:noFill/>
                    </a:lnTlToBr>
                    <a:lnBlToTr>
                      <a:noFill/>
                    </a:lnBlToTr>
                    <a:noFill/>
                  </a:tcPr>
                </a:tc>
                <a:tc vMerge="1">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1</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на_дворе_трава_н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0(н)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2</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а_дворе_трава_на</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0(а)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3</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на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_дворе_трава_на_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0(_)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4</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дворе_трава_на_т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0(д)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5</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воре_трава_на_тр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0(в)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6</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оре_трава_на_тра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0(о)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7</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ре_трава_на_трав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0(р)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8</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на_двор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е_трава_на_траве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0(е)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9</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на_дворе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трава_на_траве</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1(6,1)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10</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трава_на_траве_д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0(т)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11</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рава_на_траве_др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1(4,1)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12</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на_дворе_тр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ава_на_траве_дро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1(10,1)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13</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на_дворе_тра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ва_на_траве_дров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14</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а_на_траве_дрова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1(12,2)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15</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на_траве_дрова_н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1(15,3)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16</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на_дворе_трава_на</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траве_дрова_на_д</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трав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1(9,4)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17</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на_дворе_трава_на_трав</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е_дрова_на_дворе</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е_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18</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на_дворе_трава_на_траве</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дрова_на_дворе_т</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1(21,1)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a:ln>
                            <a:noFill/>
                          </a:ln>
                          <a:solidFill>
                            <a:schemeClr val="tx1"/>
                          </a:solidFill>
                          <a:effectLst/>
                          <a:latin typeface="Times New Roman" pitchFamily="18" charset="0"/>
                          <a:ea typeface="+mn-ea"/>
                          <a:cs typeface="Times New Roman" pitchFamily="18" charset="0"/>
                        </a:rPr>
                        <a:t>19</a:t>
                      </a:r>
                      <a:endPar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на_дворе_трава_на_траве_д</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рова_на_дворе_тр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1(19,1)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20</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на_дворе_трава_на_траве_др</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ова_на_дворе_тра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1(21,1)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21</a:t>
                      </a: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     на_дворе_трава_на_траве_дро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a:ln>
                            <a:noFill/>
                          </a:ln>
                          <a:solidFill>
                            <a:schemeClr val="tx1"/>
                          </a:solidFill>
                          <a:effectLst/>
                          <a:latin typeface="Times New Roman" pitchFamily="18" charset="0"/>
                          <a:ea typeface="+mn-ea"/>
                          <a:cs typeface="Times New Roman" pitchFamily="18" charset="0"/>
                        </a:rPr>
                        <a:t>ва_на_дворе_трав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ва_на_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1(15,6)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5749356"/>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22</a:t>
                      </a: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_</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дворе_трава_на_траве_дрова_на</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дворе_трава_на_т</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дворе_трава_на_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1(30,15)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430642"/>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23</a:t>
                      </a: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_</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траве_дрова_на_дворе_трава_на</a:t>
                      </a: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траве_дрова</a:t>
                      </a:r>
                      <a:r>
                        <a:rPr kumimoji="0" lang="de-DE"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траве_дрова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1(30,11)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856424"/>
                  </a:ext>
                </a:extLst>
              </a:tr>
              <a:tr h="23460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24</a:t>
                      </a: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ru-RU" sz="1600" b="0" i="0" u="none" strike="noStrike" kern="1200" cap="none" normalizeH="0" baseline="0" dirty="0" err="1">
                          <a:ln>
                            <a:noFill/>
                          </a:ln>
                          <a:solidFill>
                            <a:schemeClr val="tx1"/>
                          </a:solidFill>
                          <a:effectLst/>
                          <a:latin typeface="Times New Roman" pitchFamily="18" charset="0"/>
                          <a:ea typeface="+mn-ea"/>
                          <a:cs typeface="Times New Roman" pitchFamily="18" charset="0"/>
                        </a:rPr>
                        <a:t>а_на_дворе_трава_на_траве_дрова</a:t>
                      </a:r>
                      <a:endParaRPr kumimoji="0" lang="ru-RU" sz="16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kumimoji="0" lang="de-DE" sz="1600" b="0" i="0" u="none" strike="noStrike" kern="1200" cap="none" normalizeH="0" baseline="0" dirty="0">
                          <a:ln>
                            <a:noFill/>
                          </a:ln>
                          <a:solidFill>
                            <a:schemeClr val="tx1"/>
                          </a:solidFill>
                          <a:effectLst/>
                          <a:latin typeface="Times New Roman" pitchFamily="18" charset="0"/>
                          <a:ea typeface="+mn-ea"/>
                          <a:cs typeface="Times New Roman" pitchFamily="18" charset="0"/>
                        </a:rPr>
                        <a:t>X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kumimoji="0" lang="de-DE" sz="1600" b="0" i="0" u="none" strike="noStrike" kern="1200" cap="none" normalizeH="0" baseline="0" dirty="0">
                          <a:ln>
                            <a:noFill/>
                          </a:ln>
                          <a:solidFill>
                            <a:schemeClr val="tx1"/>
                          </a:solidFill>
                          <a:effectLst/>
                          <a:latin typeface="Times New Roman" pitchFamily="18" charset="0"/>
                          <a:ea typeface="+mn-ea"/>
                          <a:cs typeface="Times New Roman" pitchFamily="18" charset="0"/>
                        </a:rPr>
                        <a:t>0(end)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8693727"/>
                  </a:ext>
                </a:extLst>
              </a:tr>
            </a:tbl>
          </a:graphicData>
        </a:graphic>
      </p:graphicFrame>
      <p:sp>
        <p:nvSpPr>
          <p:cNvPr id="7" name="Прямоугольник 6">
            <a:extLst>
              <a:ext uri="{FF2B5EF4-FFF2-40B4-BE49-F238E27FC236}">
                <a16:creationId xmlns:a16="http://schemas.microsoft.com/office/drawing/2014/main" id="{19AA6765-5B69-8044-96B1-50FB92E86217}"/>
              </a:ext>
            </a:extLst>
          </p:cNvPr>
          <p:cNvSpPr/>
          <p:nvPr/>
        </p:nvSpPr>
        <p:spPr>
          <a:xfrm>
            <a:off x="10877308" y="3357325"/>
            <a:ext cx="930063"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3</a:t>
            </a:r>
            <a:r>
              <a:rPr lang="ru-RU" dirty="0">
                <a:latin typeface="Times New Roman" panose="02020603050405020304" pitchFamily="18" charset="0"/>
                <a:cs typeface="Times New Roman" panose="02020603050405020304" pitchFamily="18" charset="0"/>
              </a:rPr>
              <a:t>0 бит</a:t>
            </a:r>
          </a:p>
        </p:txBody>
      </p:sp>
    </p:spTree>
    <p:extLst>
      <p:ext uri="{BB962C8B-B14F-4D97-AF65-F5344CB8AC3E}">
        <p14:creationId xmlns:p14="http://schemas.microsoft.com/office/powerpoint/2010/main" val="25383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6BF42-0C29-AA4E-8E2A-5DA2F2F20687}"/>
              </a:ext>
            </a:extLst>
          </p:cNvPr>
          <p:cNvSpPr>
            <a:spLocks noGrp="1"/>
          </p:cNvSpPr>
          <p:nvPr>
            <p:ph type="title"/>
          </p:nvPr>
        </p:nvSpPr>
        <p:spPr/>
        <p:txBody>
          <a:bodyPr>
            <a:normAutofit/>
          </a:bodyPr>
          <a:lstStyle/>
          <a:p>
            <a:r>
              <a:rPr lang="ru-RU" dirty="0"/>
              <a:t>Развитие </a:t>
            </a:r>
            <a:r>
              <a:rPr lang="en-US" dirty="0"/>
              <a:t>LZ77</a:t>
            </a:r>
            <a:r>
              <a:rPr lang="ru-RU" dirty="0"/>
              <a:t> и </a:t>
            </a:r>
            <a:r>
              <a:rPr lang="en-US" dirty="0"/>
              <a:t>LZSS</a:t>
            </a:r>
            <a:endParaRPr lang="ru-RU" dirty="0"/>
          </a:p>
        </p:txBody>
      </p:sp>
      <p:sp>
        <p:nvSpPr>
          <p:cNvPr id="3" name="Объект 2">
            <a:extLst>
              <a:ext uri="{FF2B5EF4-FFF2-40B4-BE49-F238E27FC236}">
                <a16:creationId xmlns:a16="http://schemas.microsoft.com/office/drawing/2014/main" id="{AB9F3006-7D84-7F45-8518-B3FB90ACA060}"/>
              </a:ext>
            </a:extLst>
          </p:cNvPr>
          <p:cNvSpPr>
            <a:spLocks noGrp="1"/>
          </p:cNvSpPr>
          <p:nvPr>
            <p:ph idx="1"/>
          </p:nvPr>
        </p:nvSpPr>
        <p:spPr>
          <a:xfrm>
            <a:off x="766800" y="1847850"/>
            <a:ext cx="10658400" cy="4351338"/>
          </a:xfrm>
        </p:spPr>
        <p:txBody>
          <a:bodyPr/>
          <a:lstStyle/>
          <a:p>
            <a:pPr marL="0" indent="0">
              <a:buNone/>
            </a:pPr>
            <a:r>
              <a:rPr lang="de-DE" dirty="0"/>
              <a:t>LZARI </a:t>
            </a:r>
            <a:r>
              <a:rPr lang="ru-RU" dirty="0"/>
              <a:t>(</a:t>
            </a:r>
            <a:r>
              <a:rPr lang="de-DE" dirty="0" err="1"/>
              <a:t>Okumura</a:t>
            </a:r>
            <a:r>
              <a:rPr lang="de-DE" dirty="0"/>
              <a:t> </a:t>
            </a:r>
            <a:r>
              <a:rPr lang="ru-RU" dirty="0"/>
              <a:t>1</a:t>
            </a:r>
            <a:r>
              <a:rPr lang="de-DE" dirty="0"/>
              <a:t>98</a:t>
            </a:r>
            <a:r>
              <a:rPr lang="ru-RU" dirty="0"/>
              <a:t>8)</a:t>
            </a:r>
            <a:r>
              <a:rPr lang="en-US" dirty="0"/>
              <a:t> – </a:t>
            </a:r>
            <a:r>
              <a:rPr lang="ru-RU" dirty="0"/>
              <a:t>модификация </a:t>
            </a:r>
            <a:r>
              <a:rPr lang="en-US" dirty="0"/>
              <a:t>LZSS</a:t>
            </a:r>
            <a:r>
              <a:rPr lang="ru-RU" dirty="0"/>
              <a:t>, использующая кодирование переменной длины</a:t>
            </a:r>
          </a:p>
          <a:p>
            <a:r>
              <a:rPr lang="ru-RU" dirty="0"/>
              <a:t>«0 + символ» считаются символами 0…255</a:t>
            </a:r>
          </a:p>
          <a:p>
            <a:r>
              <a:rPr lang="ru-RU" dirty="0"/>
              <a:t>«1 + длина (от 2 до 257)» считаются символами 256…511</a:t>
            </a:r>
          </a:p>
          <a:p>
            <a:r>
              <a:rPr lang="ru-RU" dirty="0"/>
              <a:t>Эти 512 символов представляются кодом переменной длины</a:t>
            </a:r>
          </a:p>
          <a:p>
            <a:r>
              <a:rPr lang="ru-RU" dirty="0"/>
              <a:t>Если символ лежит в диапазоне 256…511, следом идёт ещё символ смещения, также закодированный кодом переменной длины</a:t>
            </a:r>
          </a:p>
          <a:p>
            <a:pPr marL="0" indent="0">
              <a:buNone/>
            </a:pPr>
            <a:endParaRPr lang="ru-RU" dirty="0"/>
          </a:p>
          <a:p>
            <a:pPr marL="0" indent="0">
              <a:buNone/>
            </a:pPr>
            <a:r>
              <a:rPr lang="ru-RU" dirty="0"/>
              <a:t>Другие подобные усовершенствования: </a:t>
            </a:r>
            <a:r>
              <a:rPr lang="de-DE" dirty="0"/>
              <a:t>QIC-122, Willems 89</a:t>
            </a:r>
          </a:p>
        </p:txBody>
      </p:sp>
      <p:sp>
        <p:nvSpPr>
          <p:cNvPr id="4" name="Номер слайда 3">
            <a:extLst>
              <a:ext uri="{FF2B5EF4-FFF2-40B4-BE49-F238E27FC236}">
                <a16:creationId xmlns:a16="http://schemas.microsoft.com/office/drawing/2014/main" id="{25B8983E-4728-FD49-A051-8C2326963DEC}"/>
              </a:ext>
            </a:extLst>
          </p:cNvPr>
          <p:cNvSpPr>
            <a:spLocks noGrp="1"/>
          </p:cNvSpPr>
          <p:nvPr>
            <p:ph type="sldNum" sz="quarter" idx="12"/>
          </p:nvPr>
        </p:nvSpPr>
        <p:spPr/>
        <p:txBody>
          <a:bodyPr/>
          <a:lstStyle/>
          <a:p>
            <a:fld id="{1612A70E-D327-44F8-95A2-250AB82CB0CE}" type="slidenum">
              <a:rPr lang="ru-RU" altLang="ru-RU" smtClean="0"/>
              <a:pPr/>
              <a:t>13</a:t>
            </a:fld>
            <a:endParaRPr lang="ru-RU" altLang="ru-RU"/>
          </a:p>
        </p:txBody>
      </p:sp>
    </p:spTree>
    <p:extLst>
      <p:ext uri="{BB962C8B-B14F-4D97-AF65-F5344CB8AC3E}">
        <p14:creationId xmlns:p14="http://schemas.microsoft.com/office/powerpoint/2010/main" val="91941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2B19D6-841F-F844-A7B8-59A9D14428CC}"/>
              </a:ext>
            </a:extLst>
          </p:cNvPr>
          <p:cNvSpPr>
            <a:spLocks noGrp="1"/>
          </p:cNvSpPr>
          <p:nvPr>
            <p:ph type="title"/>
          </p:nvPr>
        </p:nvSpPr>
        <p:spPr/>
        <p:txBody>
          <a:bodyPr/>
          <a:lstStyle/>
          <a:p>
            <a:r>
              <a:rPr lang="ru-RU" dirty="0"/>
              <a:t>Развитие </a:t>
            </a:r>
            <a:r>
              <a:rPr lang="en-US" dirty="0"/>
              <a:t>LZ77</a:t>
            </a:r>
            <a:r>
              <a:rPr lang="ru-RU" dirty="0"/>
              <a:t> и </a:t>
            </a:r>
            <a:r>
              <a:rPr lang="en-US" dirty="0"/>
              <a:t>LZSS</a:t>
            </a:r>
            <a:endParaRPr lang="ru-RU" dirty="0"/>
          </a:p>
        </p:txBody>
      </p:sp>
      <p:sp>
        <p:nvSpPr>
          <p:cNvPr id="3" name="Объект 2">
            <a:extLst>
              <a:ext uri="{FF2B5EF4-FFF2-40B4-BE49-F238E27FC236}">
                <a16:creationId xmlns:a16="http://schemas.microsoft.com/office/drawing/2014/main" id="{21F06B48-0050-2841-8DD8-31305403AD6B}"/>
              </a:ext>
            </a:extLst>
          </p:cNvPr>
          <p:cNvSpPr>
            <a:spLocks noGrp="1"/>
          </p:cNvSpPr>
          <p:nvPr>
            <p:ph idx="1"/>
          </p:nvPr>
        </p:nvSpPr>
        <p:spPr/>
        <p:txBody>
          <a:bodyPr/>
          <a:lstStyle/>
          <a:p>
            <a:r>
              <a:rPr lang="en-US" dirty="0"/>
              <a:t>LZX (</a:t>
            </a:r>
            <a:r>
              <a:rPr lang="de-DE" dirty="0"/>
              <a:t>Jonathan Forbes and Tomi </a:t>
            </a:r>
            <a:r>
              <a:rPr lang="de-DE" dirty="0" err="1"/>
              <a:t>Poutanen</a:t>
            </a:r>
            <a:r>
              <a:rPr lang="de-DE" dirty="0"/>
              <a:t> 1995/1997</a:t>
            </a:r>
            <a:r>
              <a:rPr lang="en-US" dirty="0"/>
              <a:t>): </a:t>
            </a:r>
            <a:br>
              <a:rPr lang="en-US" dirty="0"/>
            </a:br>
            <a:r>
              <a:rPr lang="ru-RU" dirty="0"/>
              <a:t>замечено, что смещения имеют свойство повторяться, поэтому для трёх последних длин выделены 3 специальных коротких кода</a:t>
            </a:r>
          </a:p>
        </p:txBody>
      </p:sp>
      <p:sp>
        <p:nvSpPr>
          <p:cNvPr id="4" name="Номер слайда 3">
            <a:extLst>
              <a:ext uri="{FF2B5EF4-FFF2-40B4-BE49-F238E27FC236}">
                <a16:creationId xmlns:a16="http://schemas.microsoft.com/office/drawing/2014/main" id="{A2ABE7B4-7499-4444-A191-BE693F0A11D4}"/>
              </a:ext>
            </a:extLst>
          </p:cNvPr>
          <p:cNvSpPr>
            <a:spLocks noGrp="1"/>
          </p:cNvSpPr>
          <p:nvPr>
            <p:ph type="sldNum" sz="quarter" idx="12"/>
          </p:nvPr>
        </p:nvSpPr>
        <p:spPr/>
        <p:txBody>
          <a:bodyPr/>
          <a:lstStyle/>
          <a:p>
            <a:fld id="{1612A70E-D327-44F8-95A2-250AB82CB0CE}" type="slidenum">
              <a:rPr lang="ru-RU" altLang="ru-RU" smtClean="0"/>
              <a:pPr/>
              <a:t>14</a:t>
            </a:fld>
            <a:endParaRPr lang="ru-RU" altLang="ru-RU"/>
          </a:p>
        </p:txBody>
      </p:sp>
    </p:spTree>
    <p:extLst>
      <p:ext uri="{BB962C8B-B14F-4D97-AF65-F5344CB8AC3E}">
        <p14:creationId xmlns:p14="http://schemas.microsoft.com/office/powerpoint/2010/main" val="404570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365125"/>
            <a:ext cx="10515600" cy="1325563"/>
          </a:xfrm>
        </p:spPr>
        <p:txBody>
          <a:bodyPr/>
          <a:lstStyle/>
          <a:p>
            <a:r>
              <a:rPr lang="en-US" altLang="ru-RU" dirty="0"/>
              <a:t>LZ7</a:t>
            </a:r>
            <a:r>
              <a:rPr lang="ru-RU" altLang="ru-RU" dirty="0"/>
              <a:t>8 (</a:t>
            </a:r>
            <a:r>
              <a:rPr lang="en-US" altLang="ru-RU" dirty="0"/>
              <a:t>LZ2</a:t>
            </a:r>
            <a:r>
              <a:rPr lang="ru-RU" altLang="ru-RU" dirty="0"/>
              <a:t>)</a:t>
            </a:r>
            <a:r>
              <a:rPr lang="en-US" altLang="ru-RU" dirty="0"/>
              <a:t> </a:t>
            </a:r>
            <a:endParaRPr lang="ru-RU" altLang="ru-RU" dirty="0"/>
          </a:p>
        </p:txBody>
      </p:sp>
      <p:sp>
        <p:nvSpPr>
          <p:cNvPr id="2" name="Объект 1"/>
          <p:cNvSpPr>
            <a:spLocks noGrp="1"/>
          </p:cNvSpPr>
          <p:nvPr>
            <p:ph idx="1"/>
          </p:nvPr>
        </p:nvSpPr>
        <p:spPr>
          <a:xfrm>
            <a:off x="838200" y="1825625"/>
            <a:ext cx="10515600" cy="4667250"/>
          </a:xfrm>
        </p:spPr>
        <p:txBody>
          <a:bodyPr>
            <a:normAutofit lnSpcReduction="10000"/>
          </a:bodyPr>
          <a:lstStyle/>
          <a:p>
            <a:pPr marL="0" indent="0">
              <a:buNone/>
            </a:pPr>
            <a:r>
              <a:rPr lang="ru-RU" dirty="0"/>
              <a:t>Нет скользящего окна. Использует 2 отдельные структуры:</a:t>
            </a:r>
          </a:p>
          <a:p>
            <a:r>
              <a:rPr lang="ru-RU" u="sng" dirty="0"/>
              <a:t>словарь</a:t>
            </a:r>
            <a:r>
              <a:rPr lang="ru-RU" dirty="0"/>
              <a:t> – </a:t>
            </a:r>
            <a:r>
              <a:rPr lang="ru-RU" sz="2100" dirty="0"/>
              <a:t>некоторые из встреченных ранее фраз</a:t>
            </a:r>
          </a:p>
          <a:p>
            <a:r>
              <a:rPr lang="ru-RU" u="sng" dirty="0"/>
              <a:t>буфер</a:t>
            </a:r>
            <a:r>
              <a:rPr lang="ru-RU" dirty="0"/>
              <a:t>: </a:t>
            </a:r>
            <a:r>
              <a:rPr lang="en-US" i="1" dirty="0"/>
              <a:t>n</a:t>
            </a:r>
            <a:r>
              <a:rPr lang="en-US" dirty="0"/>
              <a:t> </a:t>
            </a:r>
            <a:r>
              <a:rPr lang="ru-RU" dirty="0"/>
              <a:t>символов на очереди</a:t>
            </a:r>
          </a:p>
          <a:p>
            <a:endParaRPr lang="ru-RU" dirty="0"/>
          </a:p>
          <a:p>
            <a:r>
              <a:rPr lang="ru-RU" dirty="0"/>
              <a:t>Ищет самую длинную совпадающую фразу словаря </a:t>
            </a:r>
            <a:r>
              <a:rPr lang="en-US" i="1" dirty="0"/>
              <a:t>A</a:t>
            </a:r>
            <a:r>
              <a:rPr lang="en-US" i="1" baseline="-25000" dirty="0"/>
              <a:t>i</a:t>
            </a:r>
            <a:endParaRPr lang="en-US" i="1" dirty="0"/>
          </a:p>
          <a:p>
            <a:r>
              <a:rPr lang="ru-RU" dirty="0"/>
              <a:t>Кодирует 2 числа:</a:t>
            </a:r>
          </a:p>
          <a:p>
            <a:pPr lvl="1"/>
            <a:r>
              <a:rPr lang="ru-RU" dirty="0"/>
              <a:t>Индекс совпадающей фразы </a:t>
            </a:r>
            <a:r>
              <a:rPr lang="en-US" dirty="0" err="1"/>
              <a:t>i</a:t>
            </a:r>
            <a:endParaRPr lang="ru-RU" dirty="0"/>
          </a:p>
          <a:p>
            <a:pPr lvl="1"/>
            <a:r>
              <a:rPr lang="ru-RU" dirty="0"/>
              <a:t>Следующий за совпадающей строкой символ</a:t>
            </a:r>
            <a:r>
              <a:rPr lang="en-US" dirty="0"/>
              <a:t> s</a:t>
            </a:r>
            <a:endParaRPr lang="ru-RU" dirty="0"/>
          </a:p>
          <a:p>
            <a:r>
              <a:rPr lang="ru-RU" dirty="0"/>
              <a:t>Добавляет фразу </a:t>
            </a:r>
            <a:r>
              <a:rPr lang="ru-RU" i="1" dirty="0"/>
              <a:t>«</a:t>
            </a:r>
            <a:r>
              <a:rPr lang="en-US" i="1" dirty="0"/>
              <a:t>A</a:t>
            </a:r>
            <a:r>
              <a:rPr lang="en-US" i="1" baseline="-25000" dirty="0"/>
              <a:t>i</a:t>
            </a:r>
            <a:r>
              <a:rPr lang="en-US" i="1" dirty="0"/>
              <a:t>s</a:t>
            </a:r>
            <a:r>
              <a:rPr lang="ru-RU" i="1" dirty="0"/>
              <a:t>» </a:t>
            </a:r>
            <a:r>
              <a:rPr lang="ru-RU" dirty="0"/>
              <a:t>в словарь, длина фразы не ограничена</a:t>
            </a:r>
          </a:p>
          <a:p>
            <a:r>
              <a:rPr lang="ru-RU" dirty="0"/>
              <a:t>Исходно словарь состоит из одного элемента – строки длины 0</a:t>
            </a:r>
          </a:p>
        </p:txBody>
      </p:sp>
      <p:sp>
        <p:nvSpPr>
          <p:cNvPr id="7" name="Номер слайда 6">
            <a:extLst>
              <a:ext uri="{FF2B5EF4-FFF2-40B4-BE49-F238E27FC236}">
                <a16:creationId xmlns:a16="http://schemas.microsoft.com/office/drawing/2014/main" id="{CF7E1BC5-84C8-4CA7-BCD8-D6479810D75B}"/>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15</a:t>
            </a:fld>
            <a:endParaRPr lang="ru-RU" altLang="ru-RU"/>
          </a:p>
        </p:txBody>
      </p:sp>
    </p:spTree>
    <p:extLst>
      <p:ext uri="{BB962C8B-B14F-4D97-AF65-F5344CB8AC3E}">
        <p14:creationId xmlns:p14="http://schemas.microsoft.com/office/powerpoint/2010/main" val="377215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51384" y="692696"/>
            <a:ext cx="8229600" cy="511175"/>
          </a:xfrm>
        </p:spPr>
        <p:txBody>
          <a:bodyPr>
            <a:noAutofit/>
          </a:bodyPr>
          <a:lstStyle/>
          <a:p>
            <a:pPr eaLnBrk="1" hangingPunct="1"/>
            <a:r>
              <a:rPr lang="en-US" altLang="ru-RU" sz="3600" dirty="0"/>
              <a:t>LZ78</a:t>
            </a:r>
            <a:endParaRPr lang="ru-RU" altLang="ru-RU" sz="3600" dirty="0"/>
          </a:p>
        </p:txBody>
      </p:sp>
      <p:sp>
        <p:nvSpPr>
          <p:cNvPr id="6" name="Номер слайда 5">
            <a:extLst>
              <a:ext uri="{FF2B5EF4-FFF2-40B4-BE49-F238E27FC236}">
                <a16:creationId xmlns:a16="http://schemas.microsoft.com/office/drawing/2014/main" id="{1FB1AF90-B2BA-4C36-B759-1936C1D69C53}"/>
              </a:ext>
            </a:extLst>
          </p:cNvPr>
          <p:cNvSpPr>
            <a:spLocks noGrp="1"/>
          </p:cNvSpPr>
          <p:nvPr>
            <p:ph type="sldNum" sz="quarter" idx="12"/>
          </p:nvPr>
        </p:nvSpPr>
        <p:spPr/>
        <p:txBody>
          <a:bodyPr/>
          <a:lstStyle/>
          <a:p>
            <a:pPr>
              <a:defRPr/>
            </a:pPr>
            <a:fld id="{6F4E816A-55D9-470B-B890-87BE52ECB9E1}" type="slidenum">
              <a:rPr lang="ru-RU" altLang="ru-RU" smtClean="0"/>
              <a:pPr>
                <a:defRPr/>
              </a:pPr>
              <a:t>16</a:t>
            </a:fld>
            <a:endParaRPr lang="ru-RU" altLang="ru-RU"/>
          </a:p>
        </p:txBody>
      </p:sp>
      <p:graphicFrame>
        <p:nvGraphicFramePr>
          <p:cNvPr id="7" name="Таблица 6"/>
          <p:cNvGraphicFramePr>
            <a:graphicFrameLocks noGrp="1"/>
          </p:cNvGraphicFramePr>
          <p:nvPr>
            <p:extLst>
              <p:ext uri="{D42A27DB-BD31-4B8C-83A1-F6EECF244321}">
                <p14:modId xmlns:p14="http://schemas.microsoft.com/office/powerpoint/2010/main" val="1378716482"/>
              </p:ext>
            </p:extLst>
          </p:nvPr>
        </p:nvGraphicFramePr>
        <p:xfrm>
          <a:off x="1919536" y="32904"/>
          <a:ext cx="8715375" cy="6792192"/>
        </p:xfrm>
        <a:graphic>
          <a:graphicData uri="http://schemas.openxmlformats.org/drawingml/2006/table">
            <a:tbl>
              <a:tblPr/>
              <a:tblGrid>
                <a:gridCol w="864096">
                  <a:extLst>
                    <a:ext uri="{9D8B030D-6E8A-4147-A177-3AD203B41FA5}">
                      <a16:colId xmlns:a16="http://schemas.microsoft.com/office/drawing/2014/main" val="20000"/>
                    </a:ext>
                  </a:extLst>
                </a:gridCol>
                <a:gridCol w="1521917">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85888">
                  <a:extLst>
                    <a:ext uri="{9D8B030D-6E8A-4147-A177-3AD203B41FA5}">
                      <a16:colId xmlns:a16="http://schemas.microsoft.com/office/drawing/2014/main" val="20004"/>
                    </a:ext>
                  </a:extLst>
                </a:gridCol>
                <a:gridCol w="1116012">
                  <a:extLst>
                    <a:ext uri="{9D8B030D-6E8A-4147-A177-3AD203B41FA5}">
                      <a16:colId xmlns:a16="http://schemas.microsoft.com/office/drawing/2014/main" val="20005"/>
                    </a:ext>
                  </a:extLst>
                </a:gridCol>
                <a:gridCol w="1114425">
                  <a:extLst>
                    <a:ext uri="{9D8B030D-6E8A-4147-A177-3AD203B41FA5}">
                      <a16:colId xmlns:a16="http://schemas.microsoft.com/office/drawing/2014/main" val="20006"/>
                    </a:ext>
                  </a:extLst>
                </a:gridCol>
              </a:tblGrid>
              <a:tr h="319764">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Добавляемая в словарь фраза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Буфер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Совпадающая фраза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Закодированные данные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extLst>
                  <a:ext uri="{0D108BD9-81ED-4DB2-BD59-A6C34878D82A}">
                    <a16:rowId xmlns:a16="http://schemas.microsoft.com/office/drawing/2014/main" val="10000"/>
                  </a:ext>
                </a:extLst>
              </a:tr>
              <a:tr h="179629">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Фраза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Ее номер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tc>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N</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1" u="none" strike="noStrike" cap="none" normalizeH="0" baseline="0">
                          <a:ln>
                            <a:noFill/>
                          </a:ln>
                          <a:solidFill>
                            <a:schemeClr val="tx1"/>
                          </a:solidFill>
                          <a:effectLst/>
                          <a:latin typeface="Times New Roman" pitchFamily="18" charset="0"/>
                          <a:cs typeface="Times New Roman" pitchFamily="18" charset="0"/>
                        </a:rPr>
                        <a:t>S</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н</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на_дворе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r>
                        <a:rPr kumimoji="0" lang="ru-RU" sz="1370" b="0" i="1" u="none" strike="noStrike" cap="none" normalizeH="0" baseline="0" dirty="0">
                          <a:ln>
                            <a:noFill/>
                          </a:ln>
                          <a:solidFill>
                            <a:schemeClr val="tx1"/>
                          </a:solidFill>
                          <a:effectLst/>
                          <a:latin typeface="Times New Roman" pitchFamily="18" charset="0"/>
                          <a:cs typeface="Times New Roman" pitchFamily="18" charset="0"/>
                        </a:rPr>
                        <a:t>н</a:t>
                      </a: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а_дворе_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_дворе_т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дворе_тр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воре_тра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оре_трав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ре_трава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е_трава_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_трава_н</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11</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рава_на_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11</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ва_на_тр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err="1">
                          <a:ln>
                            <a:noFill/>
                          </a:ln>
                          <a:solidFill>
                            <a:schemeClr val="tx1"/>
                          </a:solidFill>
                          <a:effectLst/>
                          <a:latin typeface="Times New Roman" pitchFamily="18" charset="0"/>
                          <a:cs typeface="Times New Roman" pitchFamily="18" charset="0"/>
                        </a:rPr>
                        <a:t>_н</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_на_трав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r>
                        <a:rPr kumimoji="0" lang="ru-RU" sz="1370" b="0" i="1" u="none" strike="noStrike" cap="none" normalizeH="0" baseline="0" dirty="0">
                          <a:ln>
                            <a:noFill/>
                          </a:ln>
                          <a:solidFill>
                            <a:schemeClr val="tx1"/>
                          </a:solidFill>
                          <a:effectLst/>
                          <a:latin typeface="Times New Roman" pitchFamily="18" charset="0"/>
                          <a:cs typeface="Times New Roman" pitchFamily="18" charset="0"/>
                        </a:rPr>
                        <a:t>н</a:t>
                      </a: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а_траве_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траве_др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рав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раве_дро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11</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е_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е_дрова_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др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дрова_на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ов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ова_на_д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19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а_н</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а_на_дво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r>
                        <a:rPr kumimoji="0" lang="ru-RU" sz="1370" b="0" i="1" u="none" strike="noStrike" cap="none" normalizeH="0" baseline="0" dirty="0">
                          <a:ln>
                            <a:noFill/>
                          </a:ln>
                          <a:solidFill>
                            <a:schemeClr val="tx1"/>
                          </a:solidFill>
                          <a:effectLst/>
                          <a:latin typeface="Times New Roman" pitchFamily="18" charset="0"/>
                          <a:cs typeface="Times New Roman" pitchFamily="18" charset="0"/>
                        </a:rPr>
                        <a:t>н</a:t>
                      </a: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а_дворе_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воре_тра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ре_трава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_тр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_трава_н</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ава_на_т</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3</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25</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а_на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a:t>
                      </a:r>
                      <a:r>
                        <a:rPr kumimoji="0" lang="ru-RU"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а_на_тра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а_н</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20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a:t>
                      </a:r>
                      <a:r>
                        <a:rPr kumimoji="0" lang="ru-RU"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_тра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_траве_д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_тр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24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27</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ве_дрова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6</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«е»</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_дрова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_</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4</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«д»</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29</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30</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рова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р</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8</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«о»</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r h="177464">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dirty="0">
                          <a:ln>
                            <a:noFill/>
                          </a:ln>
                          <a:solidFill>
                            <a:schemeClr val="tx1"/>
                          </a:solidFill>
                          <a:effectLst/>
                          <a:latin typeface="Times New Roman" pitchFamily="18" charset="0"/>
                          <a:cs typeface="Times New Roman" pitchFamily="18" charset="0"/>
                        </a:rPr>
                        <a:t>30</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370" b="0" i="0" u="none" strike="noStrike" cap="none" normalizeH="0" baseline="0">
                          <a:ln>
                            <a:noFill/>
                          </a:ln>
                          <a:solidFill>
                            <a:schemeClr val="tx1"/>
                          </a:solidFill>
                          <a:effectLst/>
                          <a:latin typeface="Times New Roman" pitchFamily="18" charset="0"/>
                          <a:cs typeface="Times New Roman" pitchFamily="18" charset="0"/>
                        </a:rPr>
                        <a:t>31</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1" u="none" strike="noStrike" cap="none" normalizeH="0" baseline="0">
                          <a:ln>
                            <a:noFill/>
                          </a:ln>
                          <a:solidFill>
                            <a:schemeClr val="tx1"/>
                          </a:solidFill>
                          <a:effectLst/>
                          <a:latin typeface="Times New Roman" pitchFamily="18" charset="0"/>
                          <a:cs typeface="Times New Roman" pitchFamily="18" charset="0"/>
                        </a:rPr>
                        <a:t>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ва</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a:ln>
                            <a:noFill/>
                          </a:ln>
                          <a:solidFill>
                            <a:schemeClr val="tx1"/>
                          </a:solidFill>
                          <a:effectLst/>
                          <a:latin typeface="Times New Roman" pitchFamily="18" charset="0"/>
                          <a:cs typeface="Times New Roman" pitchFamily="18" charset="0"/>
                        </a:rPr>
                        <a:t>12</a:t>
                      </a:r>
                      <a:endParaRPr kumimoji="0" lang="ru-RU" sz="1370" b="0" i="0" u="none" strike="noStrike" cap="none" normalizeH="0" baseline="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1370" b="0" i="0" u="none" strike="noStrike" cap="none" normalizeH="0" baseline="0" dirty="0">
                          <a:ln>
                            <a:noFill/>
                          </a:ln>
                          <a:solidFill>
                            <a:schemeClr val="tx1"/>
                          </a:solidFill>
                          <a:effectLst/>
                          <a:latin typeface="Times New Roman" pitchFamily="18" charset="0"/>
                          <a:cs typeface="Times New Roman" pitchFamily="18" charset="0"/>
                        </a:rPr>
                        <a:t>end</a:t>
                      </a:r>
                      <a:r>
                        <a:rPr kumimoji="0" lang="ru-RU" sz="137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370" b="0" i="0" u="none" strike="noStrike" cap="none" normalizeH="0" baseline="0" dirty="0">
                        <a:ln>
                          <a:noFill/>
                        </a:ln>
                        <a:solidFill>
                          <a:schemeClr val="tx1"/>
                        </a:solidFill>
                        <a:effectLst/>
                        <a:latin typeface="HelvDL"/>
                        <a:cs typeface="Times New Roman" pitchFamily="18" charset="0"/>
                      </a:endParaRPr>
                    </a:p>
                  </a:txBody>
                  <a:tcPr marL="44824" marR="4482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
                  </a:ext>
                </a:extLst>
              </a:tr>
            </a:tbl>
          </a:graphicData>
        </a:graphic>
      </p:graphicFrame>
      <p:sp>
        <p:nvSpPr>
          <p:cNvPr id="2" name="Прямоугольник 1">
            <a:extLst>
              <a:ext uri="{FF2B5EF4-FFF2-40B4-BE49-F238E27FC236}">
                <a16:creationId xmlns:a16="http://schemas.microsoft.com/office/drawing/2014/main" id="{DEB3EED3-B01C-2D4B-930F-8EA107E931D2}"/>
              </a:ext>
            </a:extLst>
          </p:cNvPr>
          <p:cNvSpPr/>
          <p:nvPr/>
        </p:nvSpPr>
        <p:spPr>
          <a:xfrm>
            <a:off x="10890371" y="2780928"/>
            <a:ext cx="926857"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390 бит</a:t>
            </a:r>
          </a:p>
        </p:txBody>
      </p:sp>
    </p:spTree>
    <p:extLst>
      <p:ext uri="{BB962C8B-B14F-4D97-AF65-F5344CB8AC3E}">
        <p14:creationId xmlns:p14="http://schemas.microsoft.com/office/powerpoint/2010/main" val="407311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LZ</a:t>
            </a:r>
            <a:r>
              <a:rPr lang="ru-RU" dirty="0"/>
              <a:t>78</a:t>
            </a:r>
          </a:p>
        </p:txBody>
      </p:sp>
      <p:sp>
        <p:nvSpPr>
          <p:cNvPr id="3" name="Объект 2"/>
          <p:cNvSpPr>
            <a:spLocks noGrp="1"/>
          </p:cNvSpPr>
          <p:nvPr>
            <p:ph idx="1"/>
          </p:nvPr>
        </p:nvSpPr>
        <p:spPr/>
        <p:txBody>
          <a:bodyPr/>
          <a:lstStyle/>
          <a:p>
            <a:pPr marL="457200" indent="-457200">
              <a:buFont typeface="Arial" panose="020B0604020202020204" pitchFamily="34" charset="0"/>
              <a:buChar char="•"/>
            </a:pPr>
            <a:r>
              <a:rPr lang="ru-RU" dirty="0"/>
              <a:t>При ограниченных ресурсах памяти постоянное обновление словаря может привести к его переполнению</a:t>
            </a:r>
          </a:p>
          <a:p>
            <a:pPr marL="457200" indent="-457200">
              <a:buFont typeface="Arial" panose="020B0604020202020204" pitchFamily="34" charset="0"/>
              <a:buChar char="•"/>
            </a:pPr>
            <a:r>
              <a:rPr lang="ru-RU" dirty="0"/>
              <a:t>Существуют варианты действий при достижении максимально допустимого индекса словаря (порядка до 12 бит):</a:t>
            </a:r>
          </a:p>
          <a:p>
            <a:pPr marL="914400" lvl="1" indent="-457200">
              <a:buFont typeface="+mj-lt"/>
              <a:buAutoNum type="alphaLcParenR"/>
            </a:pPr>
            <a:r>
              <a:rPr lang="ru-RU" dirty="0"/>
              <a:t>Словарь фиксируется, дальнейшее кодирование осуществляется без пополнения словаря</a:t>
            </a:r>
          </a:p>
          <a:p>
            <a:pPr marL="914400" lvl="1" indent="-457200">
              <a:buFont typeface="+mj-lt"/>
              <a:buAutoNum type="alphaLcParenR"/>
            </a:pPr>
            <a:r>
              <a:rPr lang="ru-RU" dirty="0"/>
              <a:t>Словарь полностью очищается и заполняется заново – эффективно, если статистика может существенно поменяться</a:t>
            </a:r>
          </a:p>
          <a:p>
            <a:pPr marL="914400" lvl="1" indent="-457200">
              <a:buFont typeface="+mj-lt"/>
              <a:buAutoNum type="alphaLcParenR"/>
            </a:pPr>
            <a:r>
              <a:rPr lang="ru-RU" dirty="0"/>
              <a:t>Удаление лишь некоторых редко используемых фраз</a:t>
            </a:r>
          </a:p>
        </p:txBody>
      </p:sp>
      <p:sp>
        <p:nvSpPr>
          <p:cNvPr id="4" name="Номер слайда 3"/>
          <p:cNvSpPr>
            <a:spLocks noGrp="1"/>
          </p:cNvSpPr>
          <p:nvPr>
            <p:ph type="sldNum" sz="quarter" idx="12"/>
          </p:nvPr>
        </p:nvSpPr>
        <p:spPr/>
        <p:txBody>
          <a:bodyPr/>
          <a:lstStyle/>
          <a:p>
            <a:fld id="{1612A70E-D327-44F8-95A2-250AB82CB0CE}" type="slidenum">
              <a:rPr lang="ru-RU" altLang="ru-RU" smtClean="0"/>
              <a:pPr/>
              <a:t>17</a:t>
            </a:fld>
            <a:endParaRPr lang="ru-RU" altLang="ru-RU"/>
          </a:p>
        </p:txBody>
      </p:sp>
    </p:spTree>
    <p:extLst>
      <p:ext uri="{BB962C8B-B14F-4D97-AF65-F5344CB8AC3E}">
        <p14:creationId xmlns:p14="http://schemas.microsoft.com/office/powerpoint/2010/main" val="1649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ru-RU" dirty="0"/>
              <a:t>LZW (</a:t>
            </a:r>
            <a:r>
              <a:rPr lang="de-DE" dirty="0"/>
              <a:t>Welch, 1984 / Phillips, 1992 </a:t>
            </a:r>
            <a:r>
              <a:rPr lang="en-US" altLang="ru-RU" dirty="0"/>
              <a:t>)</a:t>
            </a:r>
            <a:endParaRPr lang="ru-RU" altLang="ru-RU" dirty="0"/>
          </a:p>
        </p:txBody>
      </p:sp>
      <p:sp>
        <p:nvSpPr>
          <p:cNvPr id="2" name="Объект 1"/>
          <p:cNvSpPr>
            <a:spLocks noGrp="1"/>
          </p:cNvSpPr>
          <p:nvPr>
            <p:ph idx="1"/>
          </p:nvPr>
        </p:nvSpPr>
        <p:spPr/>
        <p:txBody>
          <a:bodyPr>
            <a:normAutofit/>
          </a:bodyPr>
          <a:lstStyle/>
          <a:p>
            <a:pPr marL="0" indent="0">
              <a:buNone/>
            </a:pPr>
            <a:r>
              <a:rPr lang="ru-RU" sz="2400" dirty="0"/>
              <a:t>Использует 2 отдельные структуры:</a:t>
            </a:r>
          </a:p>
          <a:p>
            <a:r>
              <a:rPr lang="ru-RU" sz="2400" u="sng" dirty="0"/>
              <a:t>словарь</a:t>
            </a:r>
            <a:r>
              <a:rPr lang="ru-RU" sz="2400" dirty="0"/>
              <a:t>: </a:t>
            </a:r>
          </a:p>
          <a:p>
            <a:pPr lvl="1"/>
            <a:r>
              <a:rPr lang="ru-RU" sz="2000" dirty="0"/>
              <a:t>некоторые из встреченных ранее фраз</a:t>
            </a:r>
          </a:p>
          <a:p>
            <a:pPr lvl="1"/>
            <a:r>
              <a:rPr lang="ru-RU" sz="2000" i="1" dirty="0"/>
              <a:t>все символы алфавита изначально добавлены в словарь</a:t>
            </a:r>
          </a:p>
          <a:p>
            <a:r>
              <a:rPr lang="ru-RU" sz="2400" u="sng" dirty="0"/>
              <a:t>буфер</a:t>
            </a:r>
            <a:r>
              <a:rPr lang="ru-RU" sz="2400" dirty="0"/>
              <a:t>: </a:t>
            </a:r>
            <a:r>
              <a:rPr lang="en-US" sz="2400" i="1" dirty="0"/>
              <a:t>n</a:t>
            </a:r>
            <a:r>
              <a:rPr lang="en-US" sz="2400" dirty="0"/>
              <a:t> </a:t>
            </a:r>
            <a:r>
              <a:rPr lang="ru-RU" sz="2400" dirty="0"/>
              <a:t>символов на очереди</a:t>
            </a:r>
          </a:p>
          <a:p>
            <a:pPr marL="457200" indent="-457200">
              <a:buFont typeface="+mj-lt"/>
              <a:buAutoNum type="arabicPeriod"/>
            </a:pPr>
            <a:endParaRPr lang="ru-RU" sz="2400" dirty="0"/>
          </a:p>
          <a:p>
            <a:pPr marL="457200" indent="-457200">
              <a:buFont typeface="+mj-lt"/>
              <a:buAutoNum type="arabicPeriod"/>
            </a:pPr>
            <a:r>
              <a:rPr lang="ru-RU" sz="2400" dirty="0"/>
              <a:t>Ищет самую длинную совпадающую фразу словаря</a:t>
            </a:r>
            <a:r>
              <a:rPr lang="en-US" sz="2400" dirty="0"/>
              <a:t> </a:t>
            </a:r>
            <a:r>
              <a:rPr lang="en-US" sz="2400" i="1" dirty="0"/>
              <a:t>A</a:t>
            </a:r>
            <a:r>
              <a:rPr lang="en-US" sz="2400" i="1" baseline="-25000" dirty="0"/>
              <a:t>i</a:t>
            </a:r>
            <a:endParaRPr lang="ru-RU" sz="2400" dirty="0"/>
          </a:p>
          <a:p>
            <a:pPr marL="457200" indent="-457200">
              <a:buFont typeface="+mj-lt"/>
              <a:buAutoNum type="arabicPeriod"/>
            </a:pPr>
            <a:r>
              <a:rPr lang="ru-RU" sz="2400" dirty="0"/>
              <a:t>Кодирует 1 число – индекс </a:t>
            </a:r>
            <a:r>
              <a:rPr lang="en-US" sz="2400" i="1" dirty="0" err="1"/>
              <a:t>i</a:t>
            </a:r>
            <a:r>
              <a:rPr lang="en-US" sz="2400" i="1" dirty="0"/>
              <a:t> </a:t>
            </a:r>
            <a:r>
              <a:rPr lang="ru-RU" sz="2400" dirty="0"/>
              <a:t>совпадающей фразы</a:t>
            </a:r>
            <a:endParaRPr lang="ru-RU" sz="2400" i="1" dirty="0"/>
          </a:p>
          <a:p>
            <a:pPr marL="457200" indent="-457200">
              <a:buFont typeface="+mj-lt"/>
              <a:buAutoNum type="arabicPeriod"/>
            </a:pPr>
            <a:r>
              <a:rPr lang="ru-RU" sz="2400" dirty="0"/>
              <a:t>Добавляет фразу </a:t>
            </a:r>
            <a:r>
              <a:rPr lang="ru-RU" sz="2400" i="1" dirty="0"/>
              <a:t>«</a:t>
            </a:r>
            <a:r>
              <a:rPr lang="en-US" sz="2400" i="1" dirty="0"/>
              <a:t>A</a:t>
            </a:r>
            <a:r>
              <a:rPr lang="en-US" sz="2400" i="1" baseline="-25000" dirty="0"/>
              <a:t>i</a:t>
            </a:r>
            <a:r>
              <a:rPr lang="en-US" sz="2400" i="1" dirty="0"/>
              <a:t>s</a:t>
            </a:r>
            <a:r>
              <a:rPr lang="ru-RU" sz="2400" i="1" dirty="0"/>
              <a:t>» </a:t>
            </a:r>
            <a:r>
              <a:rPr lang="ru-RU" sz="2400" dirty="0"/>
              <a:t>в словарь, где </a:t>
            </a:r>
            <a:r>
              <a:rPr lang="en-US" sz="2400" i="1" dirty="0"/>
              <a:t>s</a:t>
            </a:r>
            <a:r>
              <a:rPr lang="en-US" sz="2400" dirty="0"/>
              <a:t> – </a:t>
            </a:r>
            <a:r>
              <a:rPr lang="ru-RU" sz="2400" dirty="0"/>
              <a:t>следующий символ</a:t>
            </a:r>
          </a:p>
          <a:p>
            <a:pPr marL="457200" indent="-457200">
              <a:buFont typeface="+mj-lt"/>
              <a:buAutoNum type="arabicPeriod"/>
            </a:pPr>
            <a:r>
              <a:rPr lang="ru-RU" sz="2400" dirty="0"/>
              <a:t>Аналогично </a:t>
            </a:r>
            <a:r>
              <a:rPr lang="en-US" sz="2400" dirty="0"/>
              <a:t>LZ78</a:t>
            </a:r>
            <a:r>
              <a:rPr lang="ru-RU" sz="2400" dirty="0"/>
              <a:t> обнуляется при переполнении</a:t>
            </a:r>
          </a:p>
        </p:txBody>
      </p:sp>
      <p:sp>
        <p:nvSpPr>
          <p:cNvPr id="7" name="Номер слайда 6">
            <a:extLst>
              <a:ext uri="{FF2B5EF4-FFF2-40B4-BE49-F238E27FC236}">
                <a16:creationId xmlns:a16="http://schemas.microsoft.com/office/drawing/2014/main" id="{77CDC81E-42D5-456B-B2A1-1A021673A235}"/>
              </a:ext>
            </a:extLst>
          </p:cNvPr>
          <p:cNvSpPr>
            <a:spLocks noGrp="1"/>
          </p:cNvSpPr>
          <p:nvPr>
            <p:ph type="sldNum" sz="quarter" idx="12"/>
          </p:nvPr>
        </p:nvSpPr>
        <p:spPr/>
        <p:txBody>
          <a:bodyPr/>
          <a:lstStyle/>
          <a:p>
            <a:pPr>
              <a:defRPr/>
            </a:pPr>
            <a:fld id="{6F4E816A-55D9-470B-B890-87BE52ECB9E1}" type="slidenum">
              <a:rPr lang="ru-RU" altLang="ru-RU" smtClean="0"/>
              <a:pPr>
                <a:defRPr/>
              </a:pPr>
              <a:t>18</a:t>
            </a:fld>
            <a:endParaRPr lang="ru-RU" altLang="ru-RU"/>
          </a:p>
        </p:txBody>
      </p:sp>
    </p:spTree>
    <p:extLst>
      <p:ext uri="{BB962C8B-B14F-4D97-AF65-F5344CB8AC3E}">
        <p14:creationId xmlns:p14="http://schemas.microsoft.com/office/powerpoint/2010/main" val="211977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3392" y="908720"/>
            <a:ext cx="8229600" cy="511175"/>
          </a:xfrm>
        </p:spPr>
        <p:txBody>
          <a:bodyPr>
            <a:noAutofit/>
          </a:bodyPr>
          <a:lstStyle/>
          <a:p>
            <a:pPr eaLnBrk="1" hangingPunct="1"/>
            <a:r>
              <a:rPr lang="en-US" altLang="ru-RU" sz="3600" dirty="0"/>
              <a:t>LZW</a:t>
            </a:r>
            <a:endParaRPr lang="ru-RU" altLang="ru-RU" sz="3600" dirty="0"/>
          </a:p>
        </p:txBody>
      </p:sp>
      <p:sp>
        <p:nvSpPr>
          <p:cNvPr id="7" name="Номер слайда 6">
            <a:extLst>
              <a:ext uri="{FF2B5EF4-FFF2-40B4-BE49-F238E27FC236}">
                <a16:creationId xmlns:a16="http://schemas.microsoft.com/office/drawing/2014/main" id="{F148E8DC-C019-40CD-9C57-56A947B4FC95}"/>
              </a:ext>
            </a:extLst>
          </p:cNvPr>
          <p:cNvSpPr>
            <a:spLocks noGrp="1"/>
          </p:cNvSpPr>
          <p:nvPr>
            <p:ph type="sldNum" sz="quarter" idx="12"/>
          </p:nvPr>
        </p:nvSpPr>
        <p:spPr/>
        <p:txBody>
          <a:bodyPr/>
          <a:lstStyle/>
          <a:p>
            <a:pPr>
              <a:defRPr/>
            </a:pPr>
            <a:fld id="{6F4E816A-55D9-470B-B890-87BE52ECB9E1}" type="slidenum">
              <a:rPr lang="ru-RU" altLang="ru-RU" smtClean="0"/>
              <a:pPr>
                <a:defRPr/>
              </a:pPr>
              <a:t>19</a:t>
            </a:fld>
            <a:endParaRPr lang="ru-RU" altLang="ru-RU"/>
          </a:p>
        </p:txBody>
      </p:sp>
      <p:graphicFrame>
        <p:nvGraphicFramePr>
          <p:cNvPr id="4" name="Таблица 3"/>
          <p:cNvGraphicFramePr>
            <a:graphicFrameLocks noGrp="1"/>
          </p:cNvGraphicFramePr>
          <p:nvPr>
            <p:extLst>
              <p:ext uri="{D42A27DB-BD31-4B8C-83A1-F6EECF244321}">
                <p14:modId xmlns:p14="http://schemas.microsoft.com/office/powerpoint/2010/main" val="960650440"/>
              </p:ext>
            </p:extLst>
          </p:nvPr>
        </p:nvGraphicFramePr>
        <p:xfrm>
          <a:off x="1991544" y="28949"/>
          <a:ext cx="8568952" cy="6775704"/>
        </p:xfrm>
        <a:graphic>
          <a:graphicData uri="http://schemas.openxmlformats.org/drawingml/2006/table">
            <a:tbl>
              <a:tblPr/>
              <a:tblGrid>
                <a:gridCol w="504056">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tblGrid>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170" b="0" i="0" u="none" strike="noStrike" cap="none" normalizeH="0" baseline="0" dirty="0">
                        <a:ln>
                          <a:noFill/>
                        </a:ln>
                        <a:solidFill>
                          <a:schemeClr val="tx1"/>
                        </a:solidFill>
                        <a:effectLst/>
                        <a:latin typeface="HelvDL"/>
                        <a:cs typeface="Times New Roman" pitchFamily="18" charset="0"/>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Входная строка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Закодированные данные</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Фраза в словарь</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Код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на_дворе_трава_на_траве_дрова_на_дворе</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pitchFamily="18" charset="0"/>
                          <a:cs typeface="Times New Roman" pitchFamily="18" charset="0"/>
                        </a:rPr>
                        <a:t>«н»</a:t>
                      </a:r>
                      <a:endParaRPr kumimoji="0" lang="ru-RU" sz="1170" b="0" i="0" u="none" strike="noStrike" cap="none" normalizeH="0" baseline="0" dirty="0">
                        <a:ln>
                          <a:noFill/>
                        </a:ln>
                        <a:solidFill>
                          <a:schemeClr val="tx1"/>
                        </a:solidFill>
                        <a:effectLst/>
                        <a:latin typeface="HelvDL"/>
                        <a:cs typeface="Times New Roman" pitchFamily="18" charset="0"/>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н</a:t>
                      </a:r>
                      <a:r>
                        <a:rPr kumimoji="0" lang="en-US" sz="1170" b="0" i="0" u="none" strike="noStrike" cap="none" normalizeH="0" baseline="0" dirty="0">
                          <a:ln>
                            <a:noFill/>
                          </a:ln>
                          <a:solidFill>
                            <a:schemeClr val="tx1"/>
                          </a:solidFill>
                          <a:effectLst/>
                          <a:latin typeface="Times New Roman"/>
                          <a:cs typeface="Times New Roman"/>
                        </a:rPr>
                        <a:t>а</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256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а_дворе_трава_на_траве_дрова_на_дворе_т</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«а»</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257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дворе_трава_на_траве_дрова_на_дворе_тр</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«_»</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258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дворе_трава_на_траве_дрова_на_дворе_тра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«д»</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дв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259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воре_трава_на_траве_дрова_на_дворе_трав</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«в»</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во</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оре_трава_на_траве_дрова_на_дворе_трава</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«о»</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ор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ре_трава_на_траве_дрова_на_дворе_трава</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«р»</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ре</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е_трава_на_траве_дрова_на_дворе_трава</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«е»</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е_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трава_на_траве_дрова_на_дворе_трава_н</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«_»</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_т</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трава_на_траве_дрова_на_дворе_трава_на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«т»</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тр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рава_на_траве_дрова_на_дворе_трава_на</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«р»</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ава_на_траве_дрова_на_дворе_трава_на_т</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«а»</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ва_на_траве_дрова_на_дворе_трава_на_тра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«в»</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а_на_траве_дрова_на_дворе_трава_на_трав</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«257» </a:t>
                      </a:r>
                      <a:r>
                        <a:rPr kumimoji="0" lang="ru-RU" sz="1170" b="0" i="0" u="none" strike="noStrike" cap="none" normalizeH="0" baseline="0" dirty="0">
                          <a:ln>
                            <a:noFill/>
                          </a:ln>
                          <a:solidFill>
                            <a:schemeClr val="tx1"/>
                          </a:solidFill>
                          <a:effectLst/>
                          <a:latin typeface="Times New Roman"/>
                          <a:cs typeface="Times New Roman"/>
                        </a:rPr>
                        <a:t>(а_)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а_н</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на_траве_дрова­_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«256»</a:t>
                      </a:r>
                      <a:r>
                        <a:rPr kumimoji="0" lang="ru-RU" sz="1170" b="0" i="0" u="none" strike="noStrike" cap="none" normalizeH="0" baseline="0" dirty="0">
                          <a:ln>
                            <a:noFill/>
                          </a:ln>
                          <a:solidFill>
                            <a:schemeClr val="tx1"/>
                          </a:solidFill>
                          <a:effectLst/>
                          <a:latin typeface="Times New Roman"/>
                          <a:cs typeface="Times New Roman"/>
                        </a:rPr>
                        <a:t>(на)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на_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_траве_дрова­_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«264»</a:t>
                      </a:r>
                      <a:r>
                        <a:rPr kumimoji="0" lang="ru-RU" sz="1170" b="0" i="0" u="none" strike="noStrike" cap="none" normalizeH="0" baseline="0" dirty="0">
                          <a:ln>
                            <a:noFill/>
                          </a:ln>
                          <a:solidFill>
                            <a:schemeClr val="tx1"/>
                          </a:solidFill>
                          <a:effectLst/>
                          <a:latin typeface="Times New Roman"/>
                          <a:cs typeface="Times New Roman"/>
                        </a:rPr>
                        <a:t>(_т)</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тр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раве_дрова­_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«266»</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ра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рав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ве_дрова­_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«в»</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ве</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19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е_дрова­_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«263»</a:t>
                      </a:r>
                      <a:r>
                        <a:rPr kumimoji="0" lang="ru-RU" sz="1170" b="0" i="0" u="none" strike="noStrike" cap="none" normalizeH="0" baseline="0" dirty="0">
                          <a:ln>
                            <a:noFill/>
                          </a:ln>
                          <a:solidFill>
                            <a:schemeClr val="tx1"/>
                          </a:solidFill>
                          <a:effectLst/>
                          <a:latin typeface="Times New Roman"/>
                          <a:cs typeface="Times New Roman"/>
                        </a:rPr>
                        <a:t>(е_)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е_д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дрова­_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«д»</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др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рова</a:t>
                      </a: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«р»</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ро</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ова</a:t>
                      </a: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«о»</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ов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ва</a:t>
                      </a: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«268»</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ва</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на_дворе_трава_на_траве_дрова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«_»</a:t>
                      </a:r>
                      <a:endParaRPr kumimoji="0" lang="ru-RU" sz="117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_н</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ра_дворе_трава_на_траве_дрова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«270»</a:t>
                      </a:r>
                      <a:r>
                        <a:rPr kumimoji="0" lang="ru-RU" sz="1170" b="0" i="0" u="none" strike="noStrike" cap="none" normalizeH="0" baseline="0" dirty="0">
                          <a:ln>
                            <a:noFill/>
                          </a:ln>
                          <a:solidFill>
                            <a:schemeClr val="tx1"/>
                          </a:solidFill>
                          <a:effectLst/>
                          <a:latin typeface="Times New Roman"/>
                          <a:cs typeface="Times New Roman"/>
                        </a:rPr>
                        <a:t>(на_)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на_д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дворе_трава_на_траве_дрова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«259»</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дв</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дво</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оре_трава_на_траве_дрова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«261»</a:t>
                      </a:r>
                      <a:r>
                        <a:rPr kumimoji="0" lang="ru-RU" sz="1170" b="0" i="0" u="none" strike="noStrike" cap="none" normalizeH="0" baseline="0" dirty="0">
                          <a:ln>
                            <a:noFill/>
                          </a:ln>
                          <a:solidFill>
                            <a:schemeClr val="tx1"/>
                          </a:solidFill>
                          <a:effectLst/>
                          <a:latin typeface="Times New Roman"/>
                          <a:cs typeface="Times New Roman"/>
                        </a:rPr>
                        <a:t>(ор)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оре</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е_трава_на_траве_дрова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«263»</a:t>
                      </a:r>
                      <a:r>
                        <a:rPr kumimoji="0" lang="ru-RU" sz="1170" b="0" i="0" u="none" strike="noStrike" cap="none" normalizeH="0" baseline="0" dirty="0">
                          <a:ln>
                            <a:noFill/>
                          </a:ln>
                          <a:solidFill>
                            <a:schemeClr val="tx1"/>
                          </a:solidFill>
                          <a:effectLst/>
                          <a:latin typeface="Times New Roman"/>
                          <a:cs typeface="Times New Roman"/>
                        </a:rPr>
                        <a:t>(е_)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е_т</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трава_на_траве_дрова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«265»</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тр</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тра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ава_на_траве_дрова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«267»</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ав</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ава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а _</a:t>
                      </a:r>
                      <a:r>
                        <a:rPr kumimoji="0" lang="ru-RU" sz="1170" b="0" i="0" u="none" strike="noStrike" cap="none" normalizeH="0" baseline="0" dirty="0" err="1">
                          <a:ln>
                            <a:noFill/>
                          </a:ln>
                          <a:solidFill>
                            <a:schemeClr val="tx1"/>
                          </a:solidFill>
                          <a:effectLst/>
                          <a:latin typeface="Times New Roman"/>
                          <a:cs typeface="Times New Roman"/>
                        </a:rPr>
                        <a:t>на_траве_дрова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«269»</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а_н</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а_на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32</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«257»</a:t>
                      </a:r>
                      <a:r>
                        <a:rPr kumimoji="0" lang="ru-RU" sz="1170" b="0" i="0" u="none" strike="noStrike" cap="none" normalizeH="0" baseline="0" dirty="0">
                          <a:ln>
                            <a:noFill/>
                          </a:ln>
                          <a:solidFill>
                            <a:schemeClr val="tx1"/>
                          </a:solidFill>
                          <a:effectLst/>
                          <a:latin typeface="Times New Roman"/>
                          <a:cs typeface="Times New Roman"/>
                        </a:rPr>
                        <a:t>(а_)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а_т</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2"/>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33</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траве_дрова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«284»</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тра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трав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288</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3"/>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ве_дрова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«273»</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ве</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ве</a:t>
                      </a:r>
                      <a:r>
                        <a:rPr kumimoji="0" lang="ru-RU" sz="1170" b="0" i="0" u="none" strike="noStrike" cap="none" normalizeH="0" baseline="0" dirty="0">
                          <a:ln>
                            <a:noFill/>
                          </a:ln>
                          <a:solidFill>
                            <a:schemeClr val="tx1"/>
                          </a:solidFill>
                          <a:effectLst/>
                          <a:latin typeface="Times New Roman"/>
                          <a:cs typeface="Times New Roman"/>
                        </a:rPr>
                        <a:t>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289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4"/>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_дрова­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«258»</a:t>
                      </a:r>
                      <a:r>
                        <a:rPr kumimoji="0" lang="ru-RU" sz="1170" b="0" i="0" u="none" strike="noStrike" cap="none" normalizeH="0" baseline="0" dirty="0">
                          <a:ln>
                            <a:noFill/>
                          </a:ln>
                          <a:solidFill>
                            <a:schemeClr val="tx1"/>
                          </a:solidFill>
                          <a:effectLst/>
                          <a:latin typeface="Times New Roman"/>
                          <a:cs typeface="Times New Roman"/>
                        </a:rPr>
                        <a:t>(_д)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_</a:t>
                      </a:r>
                      <a:r>
                        <a:rPr kumimoji="0" lang="ru-RU" sz="1170" b="0" i="0" u="none" strike="noStrike" cap="none" normalizeH="0" baseline="0" dirty="0" err="1">
                          <a:ln>
                            <a:noFill/>
                          </a:ln>
                          <a:solidFill>
                            <a:schemeClr val="tx1"/>
                          </a:solidFill>
                          <a:effectLst/>
                          <a:latin typeface="Times New Roman"/>
                          <a:cs typeface="Times New Roman"/>
                        </a:rPr>
                        <a:t>др</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290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5"/>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36</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рова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«276»</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ро</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ров</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291</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6"/>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37</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err="1">
                          <a:ln>
                            <a:noFill/>
                          </a:ln>
                          <a:solidFill>
                            <a:schemeClr val="tx1"/>
                          </a:solidFill>
                          <a:effectLst/>
                          <a:latin typeface="Times New Roman"/>
                          <a:cs typeface="Times New Roman"/>
                        </a:rPr>
                        <a:t>ва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1" u="none" strike="noStrike" cap="none" normalizeH="0" baseline="0" dirty="0">
                          <a:ln>
                            <a:noFill/>
                          </a:ln>
                          <a:solidFill>
                            <a:schemeClr val="tx1"/>
                          </a:solidFill>
                          <a:effectLst/>
                          <a:latin typeface="Times New Roman"/>
                          <a:cs typeface="Times New Roman"/>
                        </a:rPr>
                        <a:t>«268»</a:t>
                      </a:r>
                      <a:r>
                        <a:rPr kumimoji="0" lang="ru-RU" sz="1170" b="0" i="0" u="none" strike="noStrike" cap="none" normalizeH="0" baseline="0" dirty="0">
                          <a:ln>
                            <a:noFill/>
                          </a:ln>
                          <a:solidFill>
                            <a:schemeClr val="tx1"/>
                          </a:solidFill>
                          <a:effectLst/>
                          <a:latin typeface="Times New Roman"/>
                          <a:cs typeface="Times New Roman"/>
                        </a:rPr>
                        <a:t>(</a:t>
                      </a:r>
                      <a:r>
                        <a:rPr kumimoji="0" lang="ru-RU" sz="1170" b="0" i="0" u="none" strike="noStrike" cap="none" normalizeH="0" baseline="0" dirty="0" err="1">
                          <a:ln>
                            <a:noFill/>
                          </a:ln>
                          <a:solidFill>
                            <a:schemeClr val="tx1"/>
                          </a:solidFill>
                          <a:effectLst/>
                          <a:latin typeface="Times New Roman"/>
                          <a:cs typeface="Times New Roman"/>
                        </a:rPr>
                        <a:t>ва</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ru-RU" sz="1170" b="0" i="0" u="none" strike="noStrike" cap="none" normalizeH="0" baseline="0">
                        <a:ln>
                          <a:noFill/>
                        </a:ln>
                        <a:solidFill>
                          <a:schemeClr val="tx1"/>
                        </a:solidFill>
                        <a:effectLst/>
                        <a:latin typeface="Times New Roman" pitchFamily="18" charset="0"/>
                        <a:cs typeface="Times New Roman" pitchFamily="18" charset="0"/>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170" b="0" i="0" u="none" strike="noStrike" cap="none" normalizeH="0" baseline="0" dirty="0">
                          <a:ln>
                            <a:noFill/>
                          </a:ln>
                          <a:solidFill>
                            <a:schemeClr val="tx1"/>
                          </a:solidFill>
                          <a:effectLst/>
                          <a:latin typeface="Times New Roman"/>
                          <a:cs typeface="Times New Roman"/>
                        </a:rPr>
                        <a:t>«</a:t>
                      </a:r>
                      <a:r>
                        <a:rPr kumimoji="0" lang="en-US" sz="1170" b="0" i="0" u="none" strike="noStrike" cap="none" normalizeH="0" baseline="0" dirty="0">
                          <a:ln>
                            <a:noFill/>
                          </a:ln>
                          <a:solidFill>
                            <a:schemeClr val="tx1"/>
                          </a:solidFill>
                          <a:effectLst/>
                          <a:latin typeface="Times New Roman"/>
                          <a:cs typeface="Times New Roman"/>
                        </a:rPr>
                        <a:t>end</a:t>
                      </a:r>
                      <a:r>
                        <a:rPr kumimoji="0" lang="ru-RU" sz="1170" b="0" i="0" u="none" strike="noStrike" cap="none" normalizeH="0" baseline="0" dirty="0">
                          <a:ln>
                            <a:noFill/>
                          </a:ln>
                          <a:solidFill>
                            <a:schemeClr val="tx1"/>
                          </a:solidFill>
                          <a:effectLst/>
                          <a:latin typeface="Times New Roman"/>
                          <a:cs typeface="Times New Roman"/>
                        </a:rPr>
                        <a:t>»</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7"/>
                  </a:ext>
                </a:extLst>
              </a:tr>
            </a:tbl>
          </a:graphicData>
        </a:graphic>
      </p:graphicFrame>
      <p:sp>
        <p:nvSpPr>
          <p:cNvPr id="2" name="Прямоугольник 1">
            <a:extLst>
              <a:ext uri="{FF2B5EF4-FFF2-40B4-BE49-F238E27FC236}">
                <a16:creationId xmlns:a16="http://schemas.microsoft.com/office/drawing/2014/main" id="{EB540757-A022-5846-9C4A-324BD5398F36}"/>
              </a:ext>
            </a:extLst>
          </p:cNvPr>
          <p:cNvSpPr/>
          <p:nvPr/>
        </p:nvSpPr>
        <p:spPr>
          <a:xfrm>
            <a:off x="10835068" y="3244334"/>
            <a:ext cx="1037463"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333 бита</a:t>
            </a:r>
          </a:p>
        </p:txBody>
      </p:sp>
    </p:spTree>
    <p:extLst>
      <p:ext uri="{BB962C8B-B14F-4D97-AF65-F5344CB8AC3E}">
        <p14:creationId xmlns:p14="http://schemas.microsoft.com/office/powerpoint/2010/main" val="202285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838200" y="365125"/>
            <a:ext cx="10515600" cy="1325563"/>
          </a:xfrm>
        </p:spPr>
        <p:txBody>
          <a:bodyPr/>
          <a:lstStyle/>
          <a:p>
            <a:r>
              <a:rPr lang="ru-RU" altLang="ru-RU" dirty="0"/>
              <a:t>Словарные методы кодирования</a:t>
            </a:r>
          </a:p>
        </p:txBody>
      </p:sp>
      <p:sp>
        <p:nvSpPr>
          <p:cNvPr id="27651" name="Содержимое 2"/>
          <p:cNvSpPr>
            <a:spLocks noGrp="1"/>
          </p:cNvSpPr>
          <p:nvPr>
            <p:ph idx="1"/>
          </p:nvPr>
        </p:nvSpPr>
        <p:spPr>
          <a:xfrm>
            <a:off x="945604" y="1628801"/>
            <a:ext cx="10515600" cy="4779938"/>
          </a:xfrm>
        </p:spPr>
        <p:txBody>
          <a:bodyPr>
            <a:normAutofit/>
          </a:bodyPr>
          <a:lstStyle/>
          <a:p>
            <a:r>
              <a:rPr lang="ru-RU" altLang="ru-RU" dirty="0"/>
              <a:t>В основе структура – </a:t>
            </a:r>
            <a:r>
              <a:rPr lang="ru-RU" altLang="ru-RU" u="sng" dirty="0"/>
              <a:t>словарь</a:t>
            </a:r>
            <a:r>
              <a:rPr lang="ru-RU" altLang="ru-RU" dirty="0"/>
              <a:t>, включающий в себя последовательности символов, которые можно ожидать встретить</a:t>
            </a:r>
          </a:p>
          <a:p>
            <a:r>
              <a:rPr lang="ru-RU" altLang="ru-RU" dirty="0"/>
              <a:t>Входные последовательности символов источника кодируются посредством ссылок на идентичные им элементы словаря</a:t>
            </a:r>
          </a:p>
          <a:p>
            <a:r>
              <a:rPr lang="ru-RU" altLang="ru-RU" dirty="0"/>
              <a:t>Словарные методы отличаются друг от друга:</a:t>
            </a:r>
          </a:p>
          <a:p>
            <a:pPr lvl="1"/>
            <a:r>
              <a:rPr lang="ru-RU" altLang="ru-RU" dirty="0"/>
              <a:t>способом организации словаря,</a:t>
            </a:r>
          </a:p>
          <a:p>
            <a:pPr lvl="1"/>
            <a:r>
              <a:rPr lang="ru-RU" altLang="ru-RU" dirty="0"/>
              <a:t>схемой поиска совпадений,</a:t>
            </a:r>
          </a:p>
          <a:p>
            <a:pPr lvl="1"/>
            <a:r>
              <a:rPr lang="ru-RU" altLang="ru-RU" dirty="0"/>
              <a:t>видом ссылки на найденное совпадение.</a:t>
            </a:r>
          </a:p>
          <a:p>
            <a:r>
              <a:rPr lang="ru-RU" altLang="ru-RU" dirty="0"/>
              <a:t>Первые работы: А. Лемпел (</a:t>
            </a:r>
            <a:r>
              <a:rPr lang="ru-RU" altLang="ru-RU" dirty="0" err="1"/>
              <a:t>A</a:t>
            </a:r>
            <a:r>
              <a:rPr lang="ru-RU" altLang="ru-RU" dirty="0"/>
              <a:t>. </a:t>
            </a:r>
            <a:r>
              <a:rPr lang="ru-RU" altLang="ru-RU" dirty="0" err="1"/>
              <a:t>Lempel</a:t>
            </a:r>
            <a:r>
              <a:rPr lang="ru-RU" altLang="ru-RU" dirty="0"/>
              <a:t>) и Я. Зив (</a:t>
            </a:r>
            <a:r>
              <a:rPr lang="en-US" altLang="ru-RU" dirty="0"/>
              <a:t>J</a:t>
            </a:r>
            <a:r>
              <a:rPr lang="ru-RU" altLang="ru-RU" dirty="0"/>
              <a:t>.</a:t>
            </a:r>
            <a:r>
              <a:rPr lang="en-US" altLang="ru-RU" dirty="0"/>
              <a:t> Ziv</a:t>
            </a:r>
            <a:r>
              <a:rPr lang="ru-RU" altLang="ru-RU" dirty="0"/>
              <a:t>) </a:t>
            </a:r>
            <a:br>
              <a:rPr lang="ru-RU" altLang="ru-RU" dirty="0"/>
            </a:br>
            <a:r>
              <a:rPr lang="ru-RU" altLang="ru-RU" dirty="0"/>
              <a:t>(1977 год, </a:t>
            </a:r>
            <a:r>
              <a:rPr lang="en-US" altLang="ru-RU" dirty="0"/>
              <a:t>LZ</a:t>
            </a:r>
            <a:r>
              <a:rPr lang="ru-RU" altLang="ru-RU" dirty="0"/>
              <a:t>77)</a:t>
            </a:r>
          </a:p>
        </p:txBody>
      </p:sp>
      <p:sp>
        <p:nvSpPr>
          <p:cNvPr id="6" name="Номер слайда 5">
            <a:extLst>
              <a:ext uri="{FF2B5EF4-FFF2-40B4-BE49-F238E27FC236}">
                <a16:creationId xmlns:a16="http://schemas.microsoft.com/office/drawing/2014/main" id="{FCA84A20-EFB6-4D19-AF39-2ECC7B41D9C8}"/>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2</a:t>
            </a:fld>
            <a:endParaRPr lang="ru-RU" altLang="ru-RU"/>
          </a:p>
        </p:txBody>
      </p:sp>
    </p:spTree>
    <p:extLst>
      <p:ext uri="{BB962C8B-B14F-4D97-AF65-F5344CB8AC3E}">
        <p14:creationId xmlns:p14="http://schemas.microsoft.com/office/powerpoint/2010/main" val="202910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7E9665-90D7-7345-A40E-87E9BFBB3FC7}"/>
              </a:ext>
            </a:extLst>
          </p:cNvPr>
          <p:cNvSpPr>
            <a:spLocks noGrp="1"/>
          </p:cNvSpPr>
          <p:nvPr>
            <p:ph type="title"/>
          </p:nvPr>
        </p:nvSpPr>
        <p:spPr/>
        <p:txBody>
          <a:bodyPr/>
          <a:lstStyle/>
          <a:p>
            <a:r>
              <a:rPr lang="en-US" dirty="0"/>
              <a:t>LZW: </a:t>
            </a:r>
            <a:r>
              <a:rPr lang="ru-RU" dirty="0"/>
              <a:t>декодирование</a:t>
            </a:r>
          </a:p>
        </p:txBody>
      </p:sp>
      <p:sp>
        <p:nvSpPr>
          <p:cNvPr id="5" name="Текст 4">
            <a:extLst>
              <a:ext uri="{FF2B5EF4-FFF2-40B4-BE49-F238E27FC236}">
                <a16:creationId xmlns:a16="http://schemas.microsoft.com/office/drawing/2014/main" id="{31012566-B72D-5A40-8F82-E8CDBE3F0557}"/>
              </a:ext>
            </a:extLst>
          </p:cNvPr>
          <p:cNvSpPr>
            <a:spLocks noGrp="1"/>
          </p:cNvSpPr>
          <p:nvPr>
            <p:ph type="body" idx="1"/>
          </p:nvPr>
        </p:nvSpPr>
        <p:spPr/>
        <p:txBody>
          <a:bodyPr/>
          <a:lstStyle/>
          <a:p>
            <a:pPr algn="ctr"/>
            <a:r>
              <a:rPr lang="ru-RU" dirty="0"/>
              <a:t>Кодирование</a:t>
            </a:r>
          </a:p>
        </p:txBody>
      </p:sp>
      <p:sp>
        <p:nvSpPr>
          <p:cNvPr id="6" name="Объект 5">
            <a:extLst>
              <a:ext uri="{FF2B5EF4-FFF2-40B4-BE49-F238E27FC236}">
                <a16:creationId xmlns:a16="http://schemas.microsoft.com/office/drawing/2014/main" id="{D8D7B1D4-2E41-D649-9C5B-6192C5D44422}"/>
              </a:ext>
            </a:extLst>
          </p:cNvPr>
          <p:cNvSpPr>
            <a:spLocks noGrp="1"/>
          </p:cNvSpPr>
          <p:nvPr>
            <p:ph sz="half" idx="2"/>
          </p:nvPr>
        </p:nvSpPr>
        <p:spPr/>
        <p:txBody>
          <a:bodyPr>
            <a:normAutofit/>
          </a:bodyPr>
          <a:lstStyle/>
          <a:p>
            <a:pPr marL="457200" indent="-457200">
              <a:buFont typeface="+mj-lt"/>
              <a:buAutoNum type="arabicPeriod"/>
            </a:pPr>
            <a:r>
              <a:rPr lang="ru-RU" sz="2400" dirty="0"/>
              <a:t>Считать самую длинную фразу </a:t>
            </a:r>
            <a:r>
              <a:rPr lang="en-US" sz="2400" i="1" dirty="0"/>
              <a:t>A</a:t>
            </a:r>
            <a:r>
              <a:rPr lang="en-US" sz="2400" i="1" baseline="-25000" dirty="0"/>
              <a:t>i</a:t>
            </a:r>
            <a:endParaRPr lang="ru-RU" sz="2400" i="1" baseline="-25000" dirty="0"/>
          </a:p>
          <a:p>
            <a:pPr marL="457200" indent="-457200">
              <a:buFont typeface="+mj-lt"/>
              <a:buAutoNum type="arabicPeriod"/>
            </a:pPr>
            <a:r>
              <a:rPr lang="ru-RU" sz="2400" dirty="0"/>
              <a:t>Закодировать индекс </a:t>
            </a:r>
            <a:r>
              <a:rPr lang="en-US" sz="2400" i="1" dirty="0" err="1"/>
              <a:t>i</a:t>
            </a:r>
            <a:endParaRPr lang="ru-RU" sz="2400" i="1" dirty="0"/>
          </a:p>
          <a:p>
            <a:pPr marL="457200" indent="-457200">
              <a:buFont typeface="+mj-lt"/>
              <a:buAutoNum type="arabicPeriod"/>
            </a:pPr>
            <a:r>
              <a:rPr lang="ru-RU" sz="2400" dirty="0"/>
              <a:t>Сохранить </a:t>
            </a:r>
            <a:r>
              <a:rPr lang="ru-RU" sz="2400" i="1" dirty="0"/>
              <a:t>«</a:t>
            </a:r>
            <a:r>
              <a:rPr lang="en-US" sz="2400" i="1" dirty="0"/>
              <a:t>A</a:t>
            </a:r>
            <a:r>
              <a:rPr lang="en-US" sz="2400" i="1" baseline="-25000" dirty="0"/>
              <a:t>i</a:t>
            </a:r>
            <a:r>
              <a:rPr lang="en-US" sz="2400" i="1" dirty="0"/>
              <a:t>s</a:t>
            </a:r>
            <a:r>
              <a:rPr lang="ru-RU" sz="2400" i="1" dirty="0"/>
              <a:t>»</a:t>
            </a:r>
            <a:r>
              <a:rPr lang="en-US" sz="2400" i="1" dirty="0"/>
              <a:t> </a:t>
            </a:r>
            <a:r>
              <a:rPr lang="ru-RU" sz="2400" dirty="0"/>
              <a:t>в словарь</a:t>
            </a:r>
          </a:p>
          <a:p>
            <a:pPr marL="457200" indent="-457200">
              <a:buFont typeface="+mj-lt"/>
              <a:buAutoNum type="arabicPeriod"/>
            </a:pPr>
            <a:r>
              <a:rPr lang="ru-RU" sz="2400" dirty="0"/>
              <a:t>Новая фраза начинается с </a:t>
            </a:r>
            <a:r>
              <a:rPr lang="en-US" sz="2400" i="1" dirty="0"/>
              <a:t>s</a:t>
            </a:r>
            <a:br>
              <a:rPr lang="ru-RU" sz="2400" i="1" dirty="0"/>
            </a:br>
            <a:endParaRPr lang="ru-RU" sz="2400" i="1" dirty="0"/>
          </a:p>
          <a:p>
            <a:pPr marL="0" indent="0">
              <a:buNone/>
            </a:pPr>
            <a:endParaRPr lang="ru-RU" sz="2400" i="1" dirty="0"/>
          </a:p>
          <a:p>
            <a:pPr marL="0" indent="0">
              <a:buNone/>
            </a:pPr>
            <a:r>
              <a:rPr lang="ru-RU" sz="2400" i="1" dirty="0"/>
              <a:t>Символ </a:t>
            </a:r>
            <a:r>
              <a:rPr lang="en-US" sz="2400" i="1" dirty="0"/>
              <a:t>s </a:t>
            </a:r>
            <a:r>
              <a:rPr lang="ru-RU" sz="2400" i="1" dirty="0"/>
              <a:t>неизвестен на этом шаге</a:t>
            </a:r>
          </a:p>
        </p:txBody>
      </p:sp>
      <p:sp>
        <p:nvSpPr>
          <p:cNvPr id="7" name="Текст 6">
            <a:extLst>
              <a:ext uri="{FF2B5EF4-FFF2-40B4-BE49-F238E27FC236}">
                <a16:creationId xmlns:a16="http://schemas.microsoft.com/office/drawing/2014/main" id="{C370D0E0-2F98-BB48-952C-02EE8CB58034}"/>
              </a:ext>
            </a:extLst>
          </p:cNvPr>
          <p:cNvSpPr>
            <a:spLocks noGrp="1"/>
          </p:cNvSpPr>
          <p:nvPr>
            <p:ph type="body" sz="quarter" idx="3"/>
          </p:nvPr>
        </p:nvSpPr>
        <p:spPr/>
        <p:txBody>
          <a:bodyPr/>
          <a:lstStyle/>
          <a:p>
            <a:pPr algn="ctr"/>
            <a:r>
              <a:rPr lang="ru-RU" dirty="0"/>
              <a:t>Декодирование</a:t>
            </a:r>
          </a:p>
        </p:txBody>
      </p:sp>
      <p:sp>
        <p:nvSpPr>
          <p:cNvPr id="8" name="Объект 7">
            <a:extLst>
              <a:ext uri="{FF2B5EF4-FFF2-40B4-BE49-F238E27FC236}">
                <a16:creationId xmlns:a16="http://schemas.microsoft.com/office/drawing/2014/main" id="{DFCFEE2F-B930-934B-A1B0-D71FEC7D7631}"/>
              </a:ext>
            </a:extLst>
          </p:cNvPr>
          <p:cNvSpPr>
            <a:spLocks noGrp="1"/>
          </p:cNvSpPr>
          <p:nvPr>
            <p:ph sz="quarter" idx="4"/>
          </p:nvPr>
        </p:nvSpPr>
        <p:spPr/>
        <p:txBody>
          <a:bodyPr>
            <a:normAutofit/>
          </a:bodyPr>
          <a:lstStyle/>
          <a:p>
            <a:pPr marL="457200" indent="-457200">
              <a:buFont typeface="+mj-lt"/>
              <a:buAutoNum type="arabicPeriod"/>
            </a:pPr>
            <a:r>
              <a:rPr lang="ru-RU" sz="2400" dirty="0"/>
              <a:t>Считать индекс </a:t>
            </a:r>
            <a:r>
              <a:rPr lang="en-US" sz="2400" i="1" dirty="0"/>
              <a:t>j</a:t>
            </a:r>
            <a:r>
              <a:rPr lang="en-US" sz="2400" dirty="0"/>
              <a:t> </a:t>
            </a:r>
            <a:r>
              <a:rPr lang="ru-RU" sz="2400" dirty="0"/>
              <a:t>фразы </a:t>
            </a:r>
            <a:r>
              <a:rPr lang="en-US" sz="2400" i="1" dirty="0" err="1"/>
              <a:t>B</a:t>
            </a:r>
            <a:r>
              <a:rPr lang="en-US" sz="2400" i="1" baseline="-25000" dirty="0" err="1"/>
              <a:t>j</a:t>
            </a:r>
            <a:endParaRPr lang="ru-RU" sz="2400" i="1" baseline="-25000" dirty="0"/>
          </a:p>
          <a:p>
            <a:pPr marL="457200" indent="-457200">
              <a:buFont typeface="+mj-lt"/>
              <a:buAutoNum type="arabicPeriod"/>
            </a:pPr>
            <a:r>
              <a:rPr lang="ru-RU" sz="2400" dirty="0"/>
              <a:t>Выделить первый символ </a:t>
            </a:r>
            <a:r>
              <a:rPr lang="en-US" sz="2400" i="1" dirty="0"/>
              <a:t>s</a:t>
            </a:r>
            <a:r>
              <a:rPr lang="ru-RU" sz="2400" dirty="0"/>
              <a:t> из </a:t>
            </a:r>
            <a:r>
              <a:rPr lang="en-US" sz="2400" i="1" dirty="0" err="1"/>
              <a:t>B</a:t>
            </a:r>
            <a:r>
              <a:rPr lang="en-US" sz="2400" i="1" baseline="-25000" dirty="0" err="1"/>
              <a:t>j</a:t>
            </a:r>
            <a:endParaRPr lang="ru-RU" sz="2400" i="1" dirty="0"/>
          </a:p>
          <a:p>
            <a:pPr marL="457200" indent="-457200">
              <a:buFont typeface="+mj-lt"/>
              <a:buAutoNum type="arabicPeriod"/>
            </a:pPr>
            <a:r>
              <a:rPr lang="ru-RU" sz="2400" dirty="0"/>
              <a:t>Если это не первый шаг,</a:t>
            </a:r>
            <a:br>
              <a:rPr lang="ru-RU" sz="2400" dirty="0"/>
            </a:br>
            <a:r>
              <a:rPr lang="ru-RU" sz="2400" dirty="0"/>
              <a:t>сохранить </a:t>
            </a:r>
            <a:r>
              <a:rPr lang="ru-RU" sz="2400" i="1" dirty="0"/>
              <a:t>«</a:t>
            </a:r>
            <a:r>
              <a:rPr lang="en-US" sz="2400" i="1" dirty="0"/>
              <a:t>A</a:t>
            </a:r>
            <a:r>
              <a:rPr lang="en-US" sz="2400" i="1" baseline="-25000" dirty="0"/>
              <a:t>i</a:t>
            </a:r>
            <a:r>
              <a:rPr lang="en-US" sz="2400" i="1" dirty="0"/>
              <a:t>s</a:t>
            </a:r>
            <a:r>
              <a:rPr lang="ru-RU" sz="2400" i="1" dirty="0"/>
              <a:t>»</a:t>
            </a:r>
            <a:r>
              <a:rPr lang="en-US" sz="2400" i="1" dirty="0"/>
              <a:t> </a:t>
            </a:r>
            <a:r>
              <a:rPr lang="ru-RU" sz="2400" dirty="0"/>
              <a:t>в словарь</a:t>
            </a:r>
          </a:p>
          <a:p>
            <a:pPr marL="457200" indent="-457200">
              <a:buFont typeface="+mj-lt"/>
              <a:buAutoNum type="arabicPeriod"/>
            </a:pPr>
            <a:r>
              <a:rPr lang="ru-RU" sz="2400" dirty="0"/>
              <a:t>Вывести </a:t>
            </a:r>
            <a:r>
              <a:rPr lang="en-US" sz="2400" i="1" dirty="0" err="1"/>
              <a:t>B</a:t>
            </a:r>
            <a:r>
              <a:rPr lang="en-US" sz="2400" i="1" baseline="-25000" dirty="0" err="1"/>
              <a:t>j</a:t>
            </a:r>
            <a:endParaRPr lang="ru-RU" sz="2400" dirty="0"/>
          </a:p>
          <a:p>
            <a:pPr marL="457200" indent="-457200">
              <a:buFont typeface="+mj-lt"/>
              <a:buAutoNum type="arabicPeriod"/>
            </a:pPr>
            <a:endParaRPr lang="ru-RU" sz="2400" dirty="0"/>
          </a:p>
          <a:p>
            <a:pPr marL="0" indent="0">
              <a:buNone/>
            </a:pPr>
            <a:r>
              <a:rPr lang="ru-RU" sz="2400" i="1" dirty="0"/>
              <a:t>А что если </a:t>
            </a:r>
            <a:r>
              <a:rPr lang="en-US" sz="2400" i="1" dirty="0" err="1"/>
              <a:t>B</a:t>
            </a:r>
            <a:r>
              <a:rPr lang="en-US" sz="2400" i="1" baseline="-25000" dirty="0" err="1"/>
              <a:t>j</a:t>
            </a:r>
            <a:r>
              <a:rPr lang="ru-RU" sz="2400" i="1" dirty="0"/>
              <a:t> и есть фраза «</a:t>
            </a:r>
            <a:r>
              <a:rPr lang="en-US" sz="2400" i="1" dirty="0"/>
              <a:t>A</a:t>
            </a:r>
            <a:r>
              <a:rPr lang="en-US" sz="2400" i="1" baseline="-25000" dirty="0"/>
              <a:t>i</a:t>
            </a:r>
            <a:r>
              <a:rPr lang="en-US" sz="2400" i="1" dirty="0"/>
              <a:t>s</a:t>
            </a:r>
            <a:r>
              <a:rPr lang="ru-RU" sz="2400" i="1" dirty="0"/>
              <a:t>»</a:t>
            </a:r>
            <a:r>
              <a:rPr lang="en-US" sz="2400" i="1" dirty="0"/>
              <a:t> </a:t>
            </a:r>
            <a:r>
              <a:rPr lang="ru-RU" sz="2400" i="1" dirty="0"/>
              <a:t>?</a:t>
            </a:r>
            <a:br>
              <a:rPr lang="ru-RU" sz="2400" i="1" dirty="0"/>
            </a:br>
            <a:r>
              <a:rPr lang="ru-RU" sz="2400" i="1" dirty="0"/>
              <a:t>Пример: </a:t>
            </a:r>
            <a:r>
              <a:rPr lang="en-US" sz="2400" i="1" dirty="0" err="1"/>
              <a:t>abababab</a:t>
            </a:r>
            <a:r>
              <a:rPr lang="en-US" sz="2400" i="1" dirty="0"/>
              <a:t>…</a:t>
            </a:r>
            <a:endParaRPr lang="ru-RU" sz="2400" i="1" dirty="0"/>
          </a:p>
        </p:txBody>
      </p:sp>
      <p:sp>
        <p:nvSpPr>
          <p:cNvPr id="4" name="Номер слайда 3">
            <a:extLst>
              <a:ext uri="{FF2B5EF4-FFF2-40B4-BE49-F238E27FC236}">
                <a16:creationId xmlns:a16="http://schemas.microsoft.com/office/drawing/2014/main" id="{BC5FCC02-17A2-5644-9B4D-CD62C460D452}"/>
              </a:ext>
            </a:extLst>
          </p:cNvPr>
          <p:cNvSpPr>
            <a:spLocks noGrp="1"/>
          </p:cNvSpPr>
          <p:nvPr>
            <p:ph type="sldNum" sz="quarter" idx="12"/>
          </p:nvPr>
        </p:nvSpPr>
        <p:spPr/>
        <p:txBody>
          <a:bodyPr/>
          <a:lstStyle/>
          <a:p>
            <a:fld id="{1612A70E-D327-44F8-95A2-250AB82CB0CE}" type="slidenum">
              <a:rPr lang="ru-RU" altLang="ru-RU" smtClean="0"/>
              <a:pPr/>
              <a:t>20</a:t>
            </a:fld>
            <a:endParaRPr lang="ru-RU" altLang="ru-RU"/>
          </a:p>
        </p:txBody>
      </p:sp>
      <p:graphicFrame>
        <p:nvGraphicFramePr>
          <p:cNvPr id="9" name="Таблица 8">
            <a:extLst>
              <a:ext uri="{FF2B5EF4-FFF2-40B4-BE49-F238E27FC236}">
                <a16:creationId xmlns:a16="http://schemas.microsoft.com/office/drawing/2014/main" id="{975315B1-BC07-FF40-A1E9-1C443FDBC3C0}"/>
              </a:ext>
            </a:extLst>
          </p:cNvPr>
          <p:cNvGraphicFramePr>
            <a:graphicFrameLocks noGrp="1"/>
          </p:cNvGraphicFramePr>
          <p:nvPr>
            <p:extLst>
              <p:ext uri="{D42A27DB-BD31-4B8C-83A1-F6EECF244321}">
                <p14:modId xmlns:p14="http://schemas.microsoft.com/office/powerpoint/2010/main" val="1887892242"/>
              </p:ext>
            </p:extLst>
          </p:nvPr>
        </p:nvGraphicFramePr>
        <p:xfrm>
          <a:off x="6528048" y="679516"/>
          <a:ext cx="5112568" cy="853440"/>
        </p:xfrm>
        <a:graphic>
          <a:graphicData uri="http://schemas.openxmlformats.org/drawingml/2006/table">
            <a:tbl>
              <a:tblPr/>
              <a:tblGrid>
                <a:gridCol w="562533">
                  <a:extLst>
                    <a:ext uri="{9D8B030D-6E8A-4147-A177-3AD203B41FA5}">
                      <a16:colId xmlns:a16="http://schemas.microsoft.com/office/drawing/2014/main" val="20000"/>
                    </a:ext>
                  </a:extLst>
                </a:gridCol>
                <a:gridCol w="1341890">
                  <a:extLst>
                    <a:ext uri="{9D8B030D-6E8A-4147-A177-3AD203B41FA5}">
                      <a16:colId xmlns:a16="http://schemas.microsoft.com/office/drawing/2014/main" val="20001"/>
                    </a:ext>
                  </a:extLst>
                </a:gridCol>
                <a:gridCol w="1479953">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tblGrid>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Входная строка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Закодированные данные</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Фраза </a:t>
                      </a:r>
                      <a:br>
                        <a:rPr kumimoji="0" lang="ru-RU" sz="1400" b="0" i="0" u="none" strike="noStrike" cap="none" normalizeH="0" baseline="0" dirty="0">
                          <a:ln>
                            <a:noFill/>
                          </a:ln>
                          <a:solidFill>
                            <a:schemeClr val="tx1"/>
                          </a:solidFill>
                          <a:effectLst/>
                          <a:latin typeface="Times New Roman"/>
                          <a:cs typeface="Times New Roman"/>
                        </a:rPr>
                      </a:br>
                      <a:r>
                        <a:rPr kumimoji="0" lang="ru-RU" sz="1400" b="0" i="0" u="none" strike="noStrike" cap="none" normalizeH="0" baseline="0" dirty="0">
                          <a:ln>
                            <a:noFill/>
                          </a:ln>
                          <a:solidFill>
                            <a:schemeClr val="tx1"/>
                          </a:solidFill>
                          <a:effectLst/>
                          <a:latin typeface="Times New Roman"/>
                          <a:cs typeface="Times New Roman"/>
                        </a:rPr>
                        <a:t>в словарь</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Код</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14</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err="1">
                          <a:ln>
                            <a:noFill/>
                          </a:ln>
                          <a:solidFill>
                            <a:schemeClr val="tx1"/>
                          </a:solidFill>
                          <a:effectLst/>
                          <a:latin typeface="Times New Roman"/>
                          <a:cs typeface="Times New Roman"/>
                        </a:rPr>
                        <a:t>а_на_траве</a:t>
                      </a:r>
                      <a:r>
                        <a:rPr kumimoji="0" lang="en-US" sz="1400" b="0" i="0" u="none" strike="noStrike" cap="none" normalizeH="0" baseline="0" dirty="0">
                          <a:ln>
                            <a:noFill/>
                          </a:ln>
                          <a:solidFill>
                            <a:schemeClr val="tx1"/>
                          </a:solidFill>
                          <a:effectLst/>
                          <a:latin typeface="Times New Roman"/>
                          <a:cs typeface="Times New Roman"/>
                        </a:rPr>
                        <a:t>…</a:t>
                      </a:r>
                      <a:endParaRPr kumimoji="0" lang="ru-RU" sz="140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1" u="none" strike="noStrike" cap="none" normalizeH="0" baseline="0" dirty="0">
                          <a:ln>
                            <a:noFill/>
                          </a:ln>
                          <a:solidFill>
                            <a:schemeClr val="tx1"/>
                          </a:solidFill>
                          <a:effectLst/>
                          <a:latin typeface="Times New Roman"/>
                          <a:cs typeface="Times New Roman"/>
                        </a:rPr>
                        <a:t>«257» </a:t>
                      </a:r>
                      <a:r>
                        <a:rPr kumimoji="0" lang="ru-RU" sz="1400" b="0" i="0" u="none" strike="noStrike" cap="none" normalizeH="0" baseline="0" dirty="0">
                          <a:ln>
                            <a:noFill/>
                          </a:ln>
                          <a:solidFill>
                            <a:schemeClr val="tx1"/>
                          </a:solidFill>
                          <a:effectLst/>
                          <a:latin typeface="Times New Roman"/>
                          <a:cs typeface="Times New Roman"/>
                        </a:rPr>
                        <a:t>(а_)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err="1">
                          <a:ln>
                            <a:noFill/>
                          </a:ln>
                          <a:solidFill>
                            <a:schemeClr val="tx1"/>
                          </a:solidFill>
                          <a:effectLst/>
                          <a:latin typeface="Times New Roman"/>
                          <a:cs typeface="Times New Roman"/>
                        </a:rPr>
                        <a:t>а_н</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269</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611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15</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err="1">
                          <a:ln>
                            <a:noFill/>
                          </a:ln>
                          <a:solidFill>
                            <a:schemeClr val="tx1"/>
                          </a:solidFill>
                          <a:effectLst/>
                          <a:latin typeface="Times New Roman"/>
                          <a:cs typeface="Times New Roman"/>
                        </a:rPr>
                        <a:t>на_траве_д</a:t>
                      </a:r>
                      <a:r>
                        <a:rPr kumimoji="0" lang="en-US" sz="1400" b="0" i="0" u="none" strike="noStrike" cap="none" normalizeH="0" baseline="0" dirty="0">
                          <a:ln>
                            <a:noFill/>
                          </a:ln>
                          <a:solidFill>
                            <a:schemeClr val="tx1"/>
                          </a:solidFill>
                          <a:effectLst/>
                          <a:latin typeface="Times New Roman"/>
                          <a:cs typeface="Times New Roman"/>
                        </a:rPr>
                        <a:t>…</a:t>
                      </a:r>
                      <a:endParaRPr kumimoji="0" lang="ru-RU" sz="1400" b="0" i="0" u="none" strike="noStrike" cap="none" normalizeH="0" baseline="0" dirty="0">
                        <a:ln>
                          <a:noFill/>
                        </a:ln>
                        <a:solidFill>
                          <a:schemeClr val="tx1"/>
                        </a:solidFill>
                        <a:effectLst/>
                        <a:latin typeface="Times New Roman"/>
                        <a:cs typeface="Times New Roman"/>
                      </a:endParaRP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1" u="none" strike="noStrike" cap="none" normalizeH="0" baseline="0" dirty="0">
                          <a:ln>
                            <a:noFill/>
                          </a:ln>
                          <a:solidFill>
                            <a:schemeClr val="tx1"/>
                          </a:solidFill>
                          <a:effectLst/>
                          <a:latin typeface="Times New Roman"/>
                          <a:cs typeface="Times New Roman"/>
                        </a:rPr>
                        <a:t>«256»</a:t>
                      </a:r>
                      <a:r>
                        <a:rPr kumimoji="0" lang="ru-RU" sz="1400" b="0" i="0" u="none" strike="noStrike" cap="none" normalizeH="0" baseline="0" dirty="0">
                          <a:ln>
                            <a:noFill/>
                          </a:ln>
                          <a:solidFill>
                            <a:schemeClr val="tx1"/>
                          </a:solidFill>
                          <a:effectLst/>
                          <a:latin typeface="Times New Roman"/>
                          <a:cs typeface="Times New Roman"/>
                        </a:rPr>
                        <a:t>(на)</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на_</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a:cs typeface="Times New Roman"/>
                        </a:rPr>
                        <a:t>270</a:t>
                      </a:r>
                    </a:p>
                  </a:txBody>
                  <a:tcPr marL="19792" marR="1979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38744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81590B2E-3DCA-F444-ACC8-548EA60EDD11}"/>
              </a:ext>
            </a:extLst>
          </p:cNvPr>
          <p:cNvSpPr>
            <a:spLocks noGrp="1"/>
          </p:cNvSpPr>
          <p:nvPr>
            <p:ph type="title"/>
          </p:nvPr>
        </p:nvSpPr>
        <p:spPr/>
        <p:txBody>
          <a:bodyPr/>
          <a:lstStyle/>
          <a:p>
            <a:r>
              <a:rPr lang="ru-RU" dirty="0"/>
              <a:t>Развитие </a:t>
            </a:r>
            <a:r>
              <a:rPr lang="en-US" dirty="0"/>
              <a:t>LZW</a:t>
            </a:r>
            <a:endParaRPr lang="ru-RU" dirty="0"/>
          </a:p>
        </p:txBody>
      </p:sp>
      <p:sp>
        <p:nvSpPr>
          <p:cNvPr id="9" name="Объект 8">
            <a:extLst>
              <a:ext uri="{FF2B5EF4-FFF2-40B4-BE49-F238E27FC236}">
                <a16:creationId xmlns:a16="http://schemas.microsoft.com/office/drawing/2014/main" id="{6677CC51-9B0A-4449-BFA9-E16954A323EA}"/>
              </a:ext>
            </a:extLst>
          </p:cNvPr>
          <p:cNvSpPr>
            <a:spLocks noGrp="1"/>
          </p:cNvSpPr>
          <p:nvPr>
            <p:ph idx="1"/>
          </p:nvPr>
        </p:nvSpPr>
        <p:spPr/>
        <p:txBody>
          <a:bodyPr/>
          <a:lstStyle/>
          <a:p>
            <a:r>
              <a:rPr lang="en-US" dirty="0"/>
              <a:t>LZMW: </a:t>
            </a:r>
            <a:r>
              <a:rPr lang="ru-RU" dirty="0"/>
              <a:t>вместо фразы «</a:t>
            </a:r>
            <a:r>
              <a:rPr lang="en-US" i="1" dirty="0"/>
              <a:t>A</a:t>
            </a:r>
            <a:r>
              <a:rPr lang="en-US" i="1" baseline="-25000" dirty="0"/>
              <a:t>i</a:t>
            </a:r>
            <a:r>
              <a:rPr lang="en-US" dirty="0"/>
              <a:t> </a:t>
            </a:r>
            <a:r>
              <a:rPr lang="ru-RU" dirty="0"/>
              <a:t>+ первый символ строки </a:t>
            </a:r>
            <a:r>
              <a:rPr lang="en-US" i="1" dirty="0" err="1"/>
              <a:t>B</a:t>
            </a:r>
            <a:r>
              <a:rPr lang="en-US" i="1" baseline="-25000" dirty="0" err="1"/>
              <a:t>j</a:t>
            </a:r>
            <a:r>
              <a:rPr lang="ru-RU" i="1" dirty="0"/>
              <a:t>»</a:t>
            </a:r>
            <a:br>
              <a:rPr lang="ru-RU" i="1" dirty="0"/>
            </a:br>
            <a:r>
              <a:rPr lang="ru-RU" dirty="0"/>
              <a:t>в словарь добавляется строка «</a:t>
            </a:r>
            <a:r>
              <a:rPr lang="en-US" i="1" dirty="0"/>
              <a:t>A</a:t>
            </a:r>
            <a:r>
              <a:rPr lang="en-US" i="1" baseline="-25000" dirty="0"/>
              <a:t>i</a:t>
            </a:r>
            <a:r>
              <a:rPr lang="en-US" dirty="0"/>
              <a:t> </a:t>
            </a:r>
            <a:r>
              <a:rPr lang="ru-RU" dirty="0"/>
              <a:t>+ </a:t>
            </a:r>
            <a:r>
              <a:rPr lang="en-US" i="1" dirty="0" err="1"/>
              <a:t>B</a:t>
            </a:r>
            <a:r>
              <a:rPr lang="en-US" i="1" baseline="-25000" dirty="0" err="1"/>
              <a:t>j</a:t>
            </a:r>
            <a:r>
              <a:rPr lang="ru-RU" i="1" dirty="0"/>
              <a:t>»</a:t>
            </a:r>
          </a:p>
          <a:p>
            <a:r>
              <a:rPr lang="en-US" dirty="0"/>
              <a:t>LZAP: </a:t>
            </a:r>
            <a:r>
              <a:rPr lang="ru-RU" dirty="0"/>
              <a:t>добавляются все строки «</a:t>
            </a:r>
            <a:r>
              <a:rPr lang="en-US" i="1" dirty="0"/>
              <a:t>A</a:t>
            </a:r>
            <a:r>
              <a:rPr lang="en-US" i="1" baseline="-25000" dirty="0"/>
              <a:t>i</a:t>
            </a:r>
            <a:r>
              <a:rPr lang="en-US" dirty="0"/>
              <a:t> </a:t>
            </a:r>
            <a:r>
              <a:rPr lang="ru-RU" dirty="0"/>
              <a:t>+ начальная подстрока из </a:t>
            </a:r>
            <a:r>
              <a:rPr lang="en-US" i="1" dirty="0" err="1"/>
              <a:t>B</a:t>
            </a:r>
            <a:r>
              <a:rPr lang="en-US" i="1" baseline="-25000" dirty="0" err="1"/>
              <a:t>j</a:t>
            </a:r>
            <a:r>
              <a:rPr lang="ru-RU" i="1" dirty="0"/>
              <a:t>»</a:t>
            </a:r>
          </a:p>
          <a:p>
            <a:r>
              <a:rPr lang="en-US" dirty="0"/>
              <a:t>LZY:</a:t>
            </a:r>
            <a:r>
              <a:rPr lang="ru-RU" dirty="0"/>
              <a:t> для каждого входного символа добавляются все строки «конечная подстрока предыдущего совпадения + этот символ»</a:t>
            </a:r>
            <a:endParaRPr lang="en-US" dirty="0"/>
          </a:p>
          <a:p>
            <a:endParaRPr lang="en-US" dirty="0"/>
          </a:p>
          <a:p>
            <a:r>
              <a:rPr lang="en-US" dirty="0"/>
              <a:t>LZC: </a:t>
            </a:r>
            <a:r>
              <a:rPr lang="ru-RU" dirty="0"/>
              <a:t>на кодирование индекса словаря отводится столько бит, сколько достаточно для представления словаря на текущем шаге</a:t>
            </a:r>
          </a:p>
        </p:txBody>
      </p:sp>
      <p:sp>
        <p:nvSpPr>
          <p:cNvPr id="7" name="Номер слайда 6">
            <a:extLst>
              <a:ext uri="{FF2B5EF4-FFF2-40B4-BE49-F238E27FC236}">
                <a16:creationId xmlns:a16="http://schemas.microsoft.com/office/drawing/2014/main" id="{A94559C0-4A48-5341-A2CC-601AD8413837}"/>
              </a:ext>
            </a:extLst>
          </p:cNvPr>
          <p:cNvSpPr>
            <a:spLocks noGrp="1"/>
          </p:cNvSpPr>
          <p:nvPr>
            <p:ph type="sldNum" sz="quarter" idx="12"/>
          </p:nvPr>
        </p:nvSpPr>
        <p:spPr/>
        <p:txBody>
          <a:bodyPr/>
          <a:lstStyle/>
          <a:p>
            <a:fld id="{34A975A3-82C6-457C-BB87-A9FAB0214C7B}" type="slidenum">
              <a:rPr lang="ru-RU" altLang="ru-RU" smtClean="0"/>
              <a:pPr/>
              <a:t>21</a:t>
            </a:fld>
            <a:endParaRPr lang="ru-RU" altLang="ru-RU"/>
          </a:p>
        </p:txBody>
      </p:sp>
    </p:spTree>
    <p:extLst>
      <p:ext uri="{BB962C8B-B14F-4D97-AF65-F5344CB8AC3E}">
        <p14:creationId xmlns:p14="http://schemas.microsoft.com/office/powerpoint/2010/main" val="378071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ru-RU" dirty="0"/>
              <a:t>Использование словарного кодирования</a:t>
            </a:r>
          </a:p>
        </p:txBody>
      </p:sp>
      <p:sp>
        <p:nvSpPr>
          <p:cNvPr id="3" name="Объект 2"/>
          <p:cNvSpPr>
            <a:spLocks noGrp="1"/>
          </p:cNvSpPr>
          <p:nvPr>
            <p:ph idx="1"/>
          </p:nvPr>
        </p:nvSpPr>
        <p:spPr>
          <a:xfrm>
            <a:off x="838200" y="1825625"/>
            <a:ext cx="10515600" cy="4351338"/>
          </a:xfrm>
        </p:spPr>
        <p:txBody>
          <a:bodyPr>
            <a:normAutofit/>
          </a:bodyPr>
          <a:lstStyle/>
          <a:p>
            <a:r>
              <a:rPr lang="en-US" dirty="0"/>
              <a:t>UNIX compress: LZC</a:t>
            </a:r>
          </a:p>
          <a:p>
            <a:r>
              <a:rPr lang="en-US" dirty="0"/>
              <a:t>GIF: </a:t>
            </a:r>
            <a:r>
              <a:rPr lang="ru-RU" dirty="0"/>
              <a:t>сжатие без потерь </a:t>
            </a:r>
            <a:r>
              <a:rPr lang="en-US" dirty="0"/>
              <a:t>LZW</a:t>
            </a:r>
          </a:p>
          <a:p>
            <a:r>
              <a:rPr lang="en-US" dirty="0"/>
              <a:t>PNG: </a:t>
            </a:r>
            <a:r>
              <a:rPr lang="ru-RU" dirty="0"/>
              <a:t>сжатие без потерь: </a:t>
            </a:r>
            <a:r>
              <a:rPr lang="en-US" dirty="0"/>
              <a:t>Deflate</a:t>
            </a:r>
          </a:p>
          <a:p>
            <a:endParaRPr lang="en-US" dirty="0"/>
          </a:p>
          <a:p>
            <a:endParaRPr lang="ru-RU" dirty="0"/>
          </a:p>
        </p:txBody>
      </p:sp>
      <p:sp>
        <p:nvSpPr>
          <p:cNvPr id="5" name="Номер слайда 4">
            <a:extLst>
              <a:ext uri="{FF2B5EF4-FFF2-40B4-BE49-F238E27FC236}">
                <a16:creationId xmlns:a16="http://schemas.microsoft.com/office/drawing/2014/main" id="{00CC0424-7BF3-A64F-9C78-DCA797A657B2}"/>
              </a:ext>
            </a:extLst>
          </p:cNvPr>
          <p:cNvSpPr>
            <a:spLocks noGrp="1"/>
          </p:cNvSpPr>
          <p:nvPr>
            <p:ph type="sldNum" sz="quarter" idx="12"/>
          </p:nvPr>
        </p:nvSpPr>
        <p:spPr>
          <a:xfrm>
            <a:off x="8610600" y="6356350"/>
            <a:ext cx="2743200" cy="365125"/>
          </a:xfr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46AC782-6DBB-4440-8503-6B7CE4C7F221}" type="slidenum">
              <a:rPr lang="ru-RU" altLang="ru-RU" smtClean="0"/>
              <a:pPr/>
              <a:t>22</a:t>
            </a:fld>
            <a:endParaRPr lang="ru-RU" altLang="ru-RU"/>
          </a:p>
        </p:txBody>
      </p:sp>
    </p:spTree>
    <p:extLst>
      <p:ext uri="{BB962C8B-B14F-4D97-AF65-F5344CB8AC3E}">
        <p14:creationId xmlns:p14="http://schemas.microsoft.com/office/powerpoint/2010/main" val="255338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291821-5B42-8E40-9AD3-6EEAF287FED4}"/>
              </a:ext>
            </a:extLst>
          </p:cNvPr>
          <p:cNvSpPr>
            <a:spLocks noGrp="1"/>
          </p:cNvSpPr>
          <p:nvPr>
            <p:ph type="title"/>
          </p:nvPr>
        </p:nvSpPr>
        <p:spPr/>
        <p:txBody>
          <a:bodyPr/>
          <a:lstStyle/>
          <a:p>
            <a:r>
              <a:rPr lang="en-US" dirty="0"/>
              <a:t>Deflate</a:t>
            </a:r>
            <a:endParaRPr lang="ru-RU" dirty="0"/>
          </a:p>
        </p:txBody>
      </p:sp>
      <p:sp>
        <p:nvSpPr>
          <p:cNvPr id="3" name="Объект 2">
            <a:extLst>
              <a:ext uri="{FF2B5EF4-FFF2-40B4-BE49-F238E27FC236}">
                <a16:creationId xmlns:a16="http://schemas.microsoft.com/office/drawing/2014/main" id="{C63C6695-5049-3245-B9D6-0DC49BD768D7}"/>
              </a:ext>
            </a:extLst>
          </p:cNvPr>
          <p:cNvSpPr>
            <a:spLocks noGrp="1"/>
          </p:cNvSpPr>
          <p:nvPr>
            <p:ph idx="1"/>
          </p:nvPr>
        </p:nvSpPr>
        <p:spPr/>
        <p:txBody>
          <a:bodyPr/>
          <a:lstStyle/>
          <a:p>
            <a:pPr marL="0" indent="0">
              <a:buNone/>
            </a:pPr>
            <a:r>
              <a:rPr lang="ru-RU" dirty="0"/>
              <a:t>Построен на базе двух кодов:</a:t>
            </a:r>
          </a:p>
          <a:p>
            <a:pPr marL="514350" indent="-514350">
              <a:buFont typeface="+mj-lt"/>
              <a:buAutoNum type="arabicPeriod"/>
            </a:pPr>
            <a:r>
              <a:rPr lang="en-US" dirty="0"/>
              <a:t>LZSS</a:t>
            </a:r>
          </a:p>
          <a:p>
            <a:pPr marL="514350" indent="-514350">
              <a:buFont typeface="+mj-lt"/>
              <a:buAutoNum type="arabicPeriod"/>
            </a:pPr>
            <a:r>
              <a:rPr lang="ru-RU" dirty="0"/>
              <a:t>Код Хаффмана. Доступны два режима:</a:t>
            </a:r>
          </a:p>
          <a:p>
            <a:pPr marL="914400" lvl="1" indent="-514350"/>
            <a:r>
              <a:rPr lang="ru-RU" dirty="0"/>
              <a:t>с фиксированной таблицей (неадаптивный),</a:t>
            </a:r>
          </a:p>
          <a:p>
            <a:pPr marL="914400" lvl="1" indent="-514350"/>
            <a:r>
              <a:rPr lang="ru-RU" dirty="0"/>
              <a:t>с передаваемой таблицей (</a:t>
            </a:r>
            <a:r>
              <a:rPr lang="ru-RU" dirty="0" err="1"/>
              <a:t>полуадаптивный</a:t>
            </a:r>
            <a:r>
              <a:rPr lang="ru-RU" dirty="0"/>
              <a:t>).</a:t>
            </a:r>
          </a:p>
        </p:txBody>
      </p:sp>
      <p:sp>
        <p:nvSpPr>
          <p:cNvPr id="4" name="Номер слайда 3">
            <a:extLst>
              <a:ext uri="{FF2B5EF4-FFF2-40B4-BE49-F238E27FC236}">
                <a16:creationId xmlns:a16="http://schemas.microsoft.com/office/drawing/2014/main" id="{FD12C8BA-9348-7843-8ACF-AB2F7A27055A}"/>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23</a:t>
            </a:fld>
            <a:endParaRPr lang="ru-RU" altLang="ru-RU"/>
          </a:p>
        </p:txBody>
      </p:sp>
    </p:spTree>
    <p:extLst>
      <p:ext uri="{BB962C8B-B14F-4D97-AF65-F5344CB8AC3E}">
        <p14:creationId xmlns:p14="http://schemas.microsoft.com/office/powerpoint/2010/main" val="284150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F6BCFD-3FB2-994C-B6C0-761556D5D93B}"/>
              </a:ext>
            </a:extLst>
          </p:cNvPr>
          <p:cNvSpPr>
            <a:spLocks noGrp="1"/>
          </p:cNvSpPr>
          <p:nvPr>
            <p:ph type="title"/>
          </p:nvPr>
        </p:nvSpPr>
        <p:spPr>
          <a:xfrm>
            <a:off x="1981200" y="274638"/>
            <a:ext cx="4572000" cy="1143000"/>
          </a:xfrm>
        </p:spPr>
        <p:txBody>
          <a:bodyPr/>
          <a:lstStyle/>
          <a:p>
            <a:r>
              <a:rPr lang="en-US" dirty="0"/>
              <a:t>Deflate</a:t>
            </a:r>
            <a:endParaRPr lang="ru-RU" dirty="0"/>
          </a:p>
        </p:txBody>
      </p:sp>
      <p:sp>
        <p:nvSpPr>
          <p:cNvPr id="4" name="Номер слайда 3">
            <a:extLst>
              <a:ext uri="{FF2B5EF4-FFF2-40B4-BE49-F238E27FC236}">
                <a16:creationId xmlns:a16="http://schemas.microsoft.com/office/drawing/2014/main" id="{A9FC75FD-ED39-BB41-B54D-F5A34FDCD82B}"/>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24</a:t>
            </a:fld>
            <a:endParaRPr lang="ru-RU" altLang="ru-RU"/>
          </a:p>
        </p:txBody>
      </p:sp>
      <p:graphicFrame>
        <p:nvGraphicFramePr>
          <p:cNvPr id="5" name="Таблица 5">
            <a:extLst>
              <a:ext uri="{FF2B5EF4-FFF2-40B4-BE49-F238E27FC236}">
                <a16:creationId xmlns:a16="http://schemas.microsoft.com/office/drawing/2014/main" id="{31556157-1476-564C-A5F4-B67103B3AA33}"/>
              </a:ext>
            </a:extLst>
          </p:cNvPr>
          <p:cNvGraphicFramePr>
            <a:graphicFrameLocks noGrp="1"/>
          </p:cNvGraphicFramePr>
          <p:nvPr/>
        </p:nvGraphicFramePr>
        <p:xfrm>
          <a:off x="1981200" y="1417638"/>
          <a:ext cx="4464496" cy="4468622"/>
        </p:xfrm>
        <a:graphic>
          <a:graphicData uri="http://schemas.openxmlformats.org/drawingml/2006/table">
            <a:tbl>
              <a:tblPr firstRow="1" bandRow="1">
                <a:tableStyleId>{69012ECD-51FC-41F1-AA8D-1B2483CD663E}</a:tableStyleId>
              </a:tblPr>
              <a:tblGrid>
                <a:gridCol w="2304256">
                  <a:extLst>
                    <a:ext uri="{9D8B030D-6E8A-4147-A177-3AD203B41FA5}">
                      <a16:colId xmlns:a16="http://schemas.microsoft.com/office/drawing/2014/main" val="2304844999"/>
                    </a:ext>
                  </a:extLst>
                </a:gridCol>
                <a:gridCol w="864096">
                  <a:extLst>
                    <a:ext uri="{9D8B030D-6E8A-4147-A177-3AD203B41FA5}">
                      <a16:colId xmlns:a16="http://schemas.microsoft.com/office/drawing/2014/main" val="2069152727"/>
                    </a:ext>
                  </a:extLst>
                </a:gridCol>
                <a:gridCol w="1296144">
                  <a:extLst>
                    <a:ext uri="{9D8B030D-6E8A-4147-A177-3AD203B41FA5}">
                      <a16:colId xmlns:a16="http://schemas.microsoft.com/office/drawing/2014/main" val="4090876345"/>
                    </a:ext>
                  </a:extLst>
                </a:gridCol>
              </a:tblGrid>
              <a:tr h="370840">
                <a:tc gridSpan="3">
                  <a:txBody>
                    <a:bodyPr/>
                    <a:lstStyle/>
                    <a:p>
                      <a:pPr algn="ctr"/>
                      <a:r>
                        <a:rPr lang="ru-RU" dirty="0"/>
                        <a:t>Таблица фиксированных кодов </a:t>
                      </a:r>
                      <a:br>
                        <a:rPr lang="ru-RU" dirty="0"/>
                      </a:br>
                      <a:r>
                        <a:rPr lang="ru-RU" dirty="0"/>
                        <a:t>символов и длин</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3081720679"/>
                  </a:ext>
                </a:extLst>
              </a:tr>
              <a:tr h="370840">
                <a:tc>
                  <a:txBody>
                    <a:bodyPr/>
                    <a:lstStyle/>
                    <a:p>
                      <a:pPr algn="ctr"/>
                      <a:r>
                        <a:rPr lang="ru-RU" dirty="0"/>
                        <a:t>Коды символов</a:t>
                      </a:r>
                    </a:p>
                  </a:txBody>
                  <a:tcPr anchor="ctr"/>
                </a:tc>
                <a:tc>
                  <a:txBody>
                    <a:bodyPr/>
                    <a:lstStyle/>
                    <a:p>
                      <a:pPr algn="l"/>
                      <a:r>
                        <a:rPr lang="ru-RU" dirty="0"/>
                        <a:t>Длина</a:t>
                      </a:r>
                    </a:p>
                  </a:txBody>
                  <a:tcPr anchor="ctr"/>
                </a:tc>
                <a:tc>
                  <a:txBody>
                    <a:bodyPr/>
                    <a:lstStyle/>
                    <a:p>
                      <a:pPr algn="l"/>
                      <a:r>
                        <a:rPr lang="ru-RU" dirty="0"/>
                        <a:t>Двоичные коды</a:t>
                      </a:r>
                    </a:p>
                  </a:txBody>
                  <a:tcPr anchor="ctr"/>
                </a:tc>
                <a:extLst>
                  <a:ext uri="{0D108BD9-81ED-4DB2-BD59-A6C34878D82A}">
                    <a16:rowId xmlns:a16="http://schemas.microsoft.com/office/drawing/2014/main" val="33906272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256 – 279</a:t>
                      </a:r>
                      <a:br>
                        <a:rPr lang="ru-RU" dirty="0"/>
                      </a:br>
                      <a:r>
                        <a:rPr lang="ru-RU" dirty="0"/>
                        <a:t>(начало кода смещения)</a:t>
                      </a:r>
                    </a:p>
                  </a:txBody>
                  <a:tcPr anchor="ctr"/>
                </a:tc>
                <a:tc>
                  <a:txBody>
                    <a:bodyPr/>
                    <a:lstStyle/>
                    <a:p>
                      <a:pPr algn="l"/>
                      <a:r>
                        <a:rPr lang="ru-RU" dirty="0"/>
                        <a:t>7 + …</a:t>
                      </a:r>
                    </a:p>
                  </a:txBody>
                  <a:tcPr anchor="ctr"/>
                </a:tc>
                <a:tc>
                  <a:txBody>
                    <a:bodyPr/>
                    <a:lstStyle/>
                    <a:p>
                      <a:pPr algn="l">
                        <a:lnSpc>
                          <a:spcPct val="100000"/>
                        </a:lnSpc>
                      </a:pPr>
                      <a:r>
                        <a:rPr lang="ru-RU" sz="1800" b="0" i="0" kern="1200" dirty="0">
                          <a:solidFill>
                            <a:schemeClr val="tx1"/>
                          </a:solidFill>
                          <a:effectLst/>
                          <a:latin typeface="+mn-lt"/>
                          <a:ea typeface="+mn-ea"/>
                          <a:cs typeface="+mn-cs"/>
                        </a:rPr>
                        <a:t>0000000...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endParaRPr lang="ru-RU" sz="1800" b="0" i="0" kern="1200" dirty="0">
                        <a:solidFill>
                          <a:schemeClr val="tx1"/>
                        </a:solidFill>
                        <a:effectLst/>
                        <a:latin typeface="+mn-lt"/>
                        <a:ea typeface="+mn-ea"/>
                        <a:cs typeface="+mn-cs"/>
                      </a:endParaRPr>
                    </a:p>
                    <a:p>
                      <a:pPr algn="l">
                        <a:lnSpc>
                          <a:spcPct val="100000"/>
                        </a:lnSpc>
                      </a:pPr>
                      <a:r>
                        <a:rPr lang="ru-RU" sz="1800" b="0" i="0" kern="1200" dirty="0">
                          <a:solidFill>
                            <a:schemeClr val="tx1"/>
                          </a:solidFill>
                          <a:effectLst/>
                          <a:latin typeface="+mn-lt"/>
                          <a:ea typeface="+mn-ea"/>
                          <a:cs typeface="+mn-cs"/>
                        </a:rPr>
                        <a:t>0010111...</a:t>
                      </a:r>
                      <a:endParaRPr lang="ru-RU" dirty="0"/>
                    </a:p>
                  </a:txBody>
                  <a:tcPr anchor="ctr"/>
                </a:tc>
                <a:extLst>
                  <a:ext uri="{0D108BD9-81ED-4DB2-BD59-A6C34878D82A}">
                    <a16:rowId xmlns:a16="http://schemas.microsoft.com/office/drawing/2014/main" val="1251317829"/>
                  </a:ext>
                </a:extLst>
              </a:tr>
              <a:tr h="370840">
                <a:tc>
                  <a:txBody>
                    <a:bodyPr/>
                    <a:lstStyle/>
                    <a:p>
                      <a:pPr algn="ctr"/>
                      <a:r>
                        <a:rPr lang="ru-RU" dirty="0"/>
                        <a:t>0 – 143</a:t>
                      </a:r>
                      <a:br>
                        <a:rPr lang="ru-RU" dirty="0"/>
                      </a:br>
                      <a:r>
                        <a:rPr lang="ru-RU" dirty="0"/>
                        <a:t>(символы как есть)</a:t>
                      </a:r>
                    </a:p>
                  </a:txBody>
                  <a:tcPr anchor="ctr"/>
                </a:tc>
                <a:tc>
                  <a:txBody>
                    <a:bodyPr/>
                    <a:lstStyle/>
                    <a:p>
                      <a:pPr algn="l"/>
                      <a:r>
                        <a:rPr lang="ru-RU" dirty="0"/>
                        <a:t>8</a:t>
                      </a:r>
                    </a:p>
                  </a:txBody>
                  <a:tcPr anchor="ctr"/>
                </a:tc>
                <a:tc>
                  <a:txBody>
                    <a:bodyPr/>
                    <a:lstStyle/>
                    <a:p>
                      <a:pPr algn="l">
                        <a:lnSpc>
                          <a:spcPct val="70000"/>
                        </a:lnSpc>
                      </a:pPr>
                      <a:r>
                        <a:rPr lang="ru-RU" sz="1800" b="0" i="0" kern="1200" dirty="0">
                          <a:solidFill>
                            <a:schemeClr val="tx1"/>
                          </a:solidFill>
                          <a:effectLst/>
                          <a:latin typeface="+mn-lt"/>
                          <a:ea typeface="+mn-ea"/>
                          <a:cs typeface="+mn-cs"/>
                        </a:rPr>
                        <a:t>00110000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10111111</a:t>
                      </a:r>
                      <a:endParaRPr lang="ru-RU" dirty="0"/>
                    </a:p>
                  </a:txBody>
                  <a:tcPr anchor="ctr"/>
                </a:tc>
                <a:extLst>
                  <a:ext uri="{0D108BD9-81ED-4DB2-BD59-A6C34878D82A}">
                    <a16:rowId xmlns:a16="http://schemas.microsoft.com/office/drawing/2014/main" val="1721223652"/>
                  </a:ext>
                </a:extLst>
              </a:tr>
              <a:tr h="370840">
                <a:tc>
                  <a:txBody>
                    <a:bodyPr/>
                    <a:lstStyle/>
                    <a:p>
                      <a:pPr algn="ctr"/>
                      <a:r>
                        <a:rPr lang="ru-RU" dirty="0"/>
                        <a:t>280 – 287</a:t>
                      </a:r>
                      <a:br>
                        <a:rPr lang="ru-RU" dirty="0"/>
                      </a:br>
                      <a:r>
                        <a:rPr lang="ru-RU" dirty="0"/>
                        <a:t>(начало кода смещения)</a:t>
                      </a:r>
                    </a:p>
                  </a:txBody>
                  <a:tcPr anchor="ctr"/>
                </a:tc>
                <a:tc>
                  <a:txBody>
                    <a:bodyPr/>
                    <a:lstStyle/>
                    <a:p>
                      <a:pPr algn="l"/>
                      <a:r>
                        <a:rPr lang="ru-RU" dirty="0"/>
                        <a:t>8 + …</a:t>
                      </a:r>
                    </a:p>
                  </a:txBody>
                  <a:tcPr anchor="ctr"/>
                </a:tc>
                <a:tc>
                  <a:txBody>
                    <a:bodyPr/>
                    <a:lstStyle/>
                    <a:p>
                      <a:pPr algn="l">
                        <a:lnSpc>
                          <a:spcPct val="100000"/>
                        </a:lnSpc>
                      </a:pPr>
                      <a:r>
                        <a:rPr lang="ru-RU" sz="1800" b="0" i="0" kern="1200" dirty="0">
                          <a:solidFill>
                            <a:schemeClr val="tx1"/>
                          </a:solidFill>
                          <a:effectLst/>
                          <a:latin typeface="+mn-lt"/>
                          <a:ea typeface="+mn-ea"/>
                          <a:cs typeface="+mn-cs"/>
                        </a:rPr>
                        <a:t>11000000...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endParaRPr lang="ru-RU" sz="1800" b="0" i="0" kern="1200" dirty="0">
                        <a:solidFill>
                          <a:schemeClr val="tx1"/>
                        </a:solidFill>
                        <a:effectLst/>
                        <a:latin typeface="+mn-lt"/>
                        <a:ea typeface="+mn-ea"/>
                        <a:cs typeface="+mn-cs"/>
                      </a:endParaRPr>
                    </a:p>
                    <a:p>
                      <a:pPr algn="l">
                        <a:lnSpc>
                          <a:spcPct val="100000"/>
                        </a:lnSpc>
                      </a:pPr>
                      <a:r>
                        <a:rPr lang="ru-RU" sz="1800" b="0" i="0" kern="1200" dirty="0">
                          <a:solidFill>
                            <a:schemeClr val="tx1"/>
                          </a:solidFill>
                          <a:effectLst/>
                          <a:latin typeface="+mn-lt"/>
                          <a:ea typeface="+mn-ea"/>
                          <a:cs typeface="+mn-cs"/>
                        </a:rPr>
                        <a:t>11000111...</a:t>
                      </a:r>
                      <a:endParaRPr lang="ru-RU" b="1" dirty="0"/>
                    </a:p>
                  </a:txBody>
                  <a:tcPr anchor="ctr"/>
                </a:tc>
                <a:extLst>
                  <a:ext uri="{0D108BD9-81ED-4DB2-BD59-A6C34878D82A}">
                    <a16:rowId xmlns:a16="http://schemas.microsoft.com/office/drawing/2014/main" val="1423502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144 – 255</a:t>
                      </a:r>
                      <a:br>
                        <a:rPr lang="ru-RU" dirty="0"/>
                      </a:br>
                      <a:r>
                        <a:rPr lang="ru-RU" dirty="0"/>
                        <a:t>(символы как есть)</a:t>
                      </a:r>
                    </a:p>
                  </a:txBody>
                  <a:tcPr anchor="ctr"/>
                </a:tc>
                <a:tc>
                  <a:txBody>
                    <a:bodyPr/>
                    <a:lstStyle/>
                    <a:p>
                      <a:pPr algn="l"/>
                      <a:r>
                        <a:rPr lang="ru-RU" dirty="0"/>
                        <a:t>9</a:t>
                      </a:r>
                    </a:p>
                  </a:txBody>
                  <a:tcPr anchor="ctr"/>
                </a:tc>
                <a:tc>
                  <a:txBody>
                    <a:bodyPr/>
                    <a:lstStyle/>
                    <a:p>
                      <a:pPr algn="l">
                        <a:lnSpc>
                          <a:spcPct val="70000"/>
                        </a:lnSpc>
                      </a:pPr>
                      <a:r>
                        <a:rPr lang="ru-RU" sz="1800" b="0" i="0" kern="1200" dirty="0">
                          <a:solidFill>
                            <a:schemeClr val="tx1"/>
                          </a:solidFill>
                          <a:effectLst/>
                          <a:latin typeface="+mn-lt"/>
                          <a:ea typeface="+mn-ea"/>
                          <a:cs typeface="+mn-cs"/>
                        </a:rPr>
                        <a:t>110010000</a:t>
                      </a:r>
                      <a:br>
                        <a:rPr lang="ru-RU" sz="1800" b="0" i="0" kern="1200" dirty="0">
                          <a:solidFill>
                            <a:schemeClr val="tx1"/>
                          </a:solidFill>
                          <a:effectLst/>
                          <a:latin typeface="+mn-lt"/>
                          <a:ea typeface="+mn-ea"/>
                          <a:cs typeface="+mn-cs"/>
                        </a:rPr>
                      </a:br>
                      <a:r>
                        <a:rPr lang="ru-RU" sz="1800" kern="1200" dirty="0">
                          <a:solidFill>
                            <a:schemeClr val="tx1"/>
                          </a:solidFill>
                          <a:latin typeface="+mn-lt"/>
                          <a:ea typeface="+mn-ea"/>
                          <a:cs typeface="+mn-cs"/>
                        </a:rPr>
                        <a:t>⋯</a:t>
                      </a:r>
                      <a:endParaRPr lang="ru-RU" sz="1800" b="0" i="0" kern="1200" dirty="0">
                        <a:solidFill>
                          <a:schemeClr val="tx1"/>
                        </a:solidFill>
                        <a:effectLst/>
                        <a:latin typeface="+mn-lt"/>
                        <a:ea typeface="+mn-ea"/>
                        <a:cs typeface="+mn-cs"/>
                      </a:endParaRPr>
                    </a:p>
                    <a:p>
                      <a:pPr algn="l">
                        <a:lnSpc>
                          <a:spcPct val="70000"/>
                        </a:lnSpc>
                      </a:pPr>
                      <a:r>
                        <a:rPr lang="ru-RU" sz="1800" b="0" i="0" kern="1200" dirty="0">
                          <a:solidFill>
                            <a:schemeClr val="tx1"/>
                          </a:solidFill>
                          <a:effectLst/>
                          <a:latin typeface="+mn-lt"/>
                          <a:ea typeface="+mn-ea"/>
                          <a:cs typeface="+mn-cs"/>
                        </a:rPr>
                        <a:t>111111111</a:t>
                      </a:r>
                      <a:endParaRPr lang="ru-RU" dirty="0"/>
                    </a:p>
                  </a:txBody>
                  <a:tcPr anchor="ctr"/>
                </a:tc>
                <a:extLst>
                  <a:ext uri="{0D108BD9-81ED-4DB2-BD59-A6C34878D82A}">
                    <a16:rowId xmlns:a16="http://schemas.microsoft.com/office/drawing/2014/main" val="576069350"/>
                  </a:ext>
                </a:extLst>
              </a:tr>
            </a:tbl>
          </a:graphicData>
        </a:graphic>
      </p:graphicFrame>
      <p:graphicFrame>
        <p:nvGraphicFramePr>
          <p:cNvPr id="6" name="Таблица 5">
            <a:extLst>
              <a:ext uri="{FF2B5EF4-FFF2-40B4-BE49-F238E27FC236}">
                <a16:creationId xmlns:a16="http://schemas.microsoft.com/office/drawing/2014/main" id="{BCC9F4B6-AAB9-1548-A4FF-ED44F824DDD7}"/>
              </a:ext>
            </a:extLst>
          </p:cNvPr>
          <p:cNvGraphicFramePr>
            <a:graphicFrameLocks noGrp="1"/>
          </p:cNvGraphicFramePr>
          <p:nvPr/>
        </p:nvGraphicFramePr>
        <p:xfrm>
          <a:off x="6784867" y="846138"/>
          <a:ext cx="3127556" cy="5467226"/>
        </p:xfrm>
        <a:graphic>
          <a:graphicData uri="http://schemas.openxmlformats.org/drawingml/2006/table">
            <a:tbl>
              <a:tblPr firstRow="1" bandRow="1">
                <a:tableStyleId>{69012ECD-51FC-41F1-AA8D-1B2483CD663E}</a:tableStyleId>
              </a:tblPr>
              <a:tblGrid>
                <a:gridCol w="1174199">
                  <a:extLst>
                    <a:ext uri="{9D8B030D-6E8A-4147-A177-3AD203B41FA5}">
                      <a16:colId xmlns:a16="http://schemas.microsoft.com/office/drawing/2014/main" val="957679382"/>
                    </a:ext>
                  </a:extLst>
                </a:gridCol>
                <a:gridCol w="1174199">
                  <a:extLst>
                    <a:ext uri="{9D8B030D-6E8A-4147-A177-3AD203B41FA5}">
                      <a16:colId xmlns:a16="http://schemas.microsoft.com/office/drawing/2014/main" val="2304844999"/>
                    </a:ext>
                  </a:extLst>
                </a:gridCol>
                <a:gridCol w="779158">
                  <a:extLst>
                    <a:ext uri="{9D8B030D-6E8A-4147-A177-3AD203B41FA5}">
                      <a16:colId xmlns:a16="http://schemas.microsoft.com/office/drawing/2014/main" val="2069152727"/>
                    </a:ext>
                  </a:extLst>
                </a:gridCol>
              </a:tblGrid>
              <a:tr h="370840">
                <a:tc gridSpan="3">
                  <a:txBody>
                    <a:bodyPr/>
                    <a:lstStyle/>
                    <a:p>
                      <a:pPr algn="ctr"/>
                      <a:r>
                        <a:rPr lang="ru-RU" dirty="0"/>
                        <a:t>Таблица длин</a:t>
                      </a:r>
                    </a:p>
                  </a:txBody>
                  <a:tcPr/>
                </a:tc>
                <a:tc hMerge="1">
                  <a:txBody>
                    <a:bodyPr/>
                    <a:lstStyle/>
                    <a:p>
                      <a:pPr algn="ctr"/>
                      <a:endParaRPr lang="ru-RU" dirty="0"/>
                    </a:p>
                  </a:txBody>
                  <a:tcPr/>
                </a:tc>
                <a:tc hMerge="1">
                  <a:txBody>
                    <a:bodyPr/>
                    <a:lstStyle/>
                    <a:p>
                      <a:endParaRPr lang="ru-RU" dirty="0"/>
                    </a:p>
                  </a:txBody>
                  <a:tcPr/>
                </a:tc>
                <a:extLst>
                  <a:ext uri="{0D108BD9-81ED-4DB2-BD59-A6C34878D82A}">
                    <a16:rowId xmlns:a16="http://schemas.microsoft.com/office/drawing/2014/main" val="3081720679"/>
                  </a:ext>
                </a:extLst>
              </a:tr>
              <a:tr h="370840">
                <a:tc>
                  <a:txBody>
                    <a:bodyPr/>
                    <a:lstStyle/>
                    <a:p>
                      <a:pPr algn="ctr"/>
                      <a:r>
                        <a:rPr lang="ru-RU" dirty="0"/>
                        <a:t>Диапазон длин</a:t>
                      </a:r>
                    </a:p>
                  </a:txBody>
                  <a:tcPr anchor="ctr"/>
                </a:tc>
                <a:tc>
                  <a:txBody>
                    <a:bodyPr/>
                    <a:lstStyle/>
                    <a:p>
                      <a:pPr algn="ctr"/>
                      <a:r>
                        <a:rPr lang="ru-RU" dirty="0"/>
                        <a:t>Коды символов</a:t>
                      </a:r>
                    </a:p>
                  </a:txBody>
                  <a:tcPr anchor="ctr"/>
                </a:tc>
                <a:tc>
                  <a:txBody>
                    <a:bodyPr/>
                    <a:lstStyle/>
                    <a:p>
                      <a:pPr algn="ctr"/>
                      <a:r>
                        <a:rPr lang="ru-RU" dirty="0"/>
                        <a:t>Доп. биты</a:t>
                      </a:r>
                    </a:p>
                  </a:txBody>
                  <a:tcPr anchor="ctr"/>
                </a:tc>
                <a:extLst>
                  <a:ext uri="{0D108BD9-81ED-4DB2-BD59-A6C34878D82A}">
                    <a16:rowId xmlns:a16="http://schemas.microsoft.com/office/drawing/2014/main" val="3390627289"/>
                  </a:ext>
                </a:extLst>
              </a:tr>
              <a:tr h="450334">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3</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10</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257</a:t>
                      </a:r>
                      <a:br>
                        <a:rPr lang="en-US" dirty="0"/>
                      </a:br>
                      <a:r>
                        <a:rPr lang="ru-RU" dirty="0"/>
                        <a:t>⋯</a:t>
                      </a:r>
                      <a:br>
                        <a:rPr lang="en-US" dirty="0"/>
                      </a:br>
                      <a:r>
                        <a:rPr lang="ru-RU" dirty="0"/>
                        <a:t>264</a:t>
                      </a:r>
                    </a:p>
                  </a:txBody>
                  <a:tcPr marT="46800" anchor="b" anchorCtr="1"/>
                </a:tc>
                <a:tc>
                  <a:txBody>
                    <a:bodyPr/>
                    <a:lstStyle/>
                    <a:p>
                      <a:pPr algn="ctr"/>
                      <a:r>
                        <a:rPr lang="ru-RU" dirty="0"/>
                        <a:t>0</a:t>
                      </a:r>
                    </a:p>
                  </a:txBody>
                  <a:tcPr anchor="ctr"/>
                </a:tc>
                <a:extLst>
                  <a:ext uri="{0D108BD9-81ED-4DB2-BD59-A6C34878D82A}">
                    <a16:rowId xmlns:a16="http://schemas.microsoft.com/office/drawing/2014/main" val="1251317829"/>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11-12</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17-18</a:t>
                      </a:r>
                    </a:p>
                  </a:txBody>
                  <a:tcPr anchor="b" anchorCtr="1"/>
                </a:tc>
                <a:tc>
                  <a:txBody>
                    <a:bodyPr/>
                    <a:lstStyle/>
                    <a:p>
                      <a:pPr marL="0" marR="0" indent="0" algn="ctr" defTabSz="914400" rtl="0" eaLnBrk="1" fontAlgn="auto" latinLnBrk="0" hangingPunct="1">
                        <a:lnSpc>
                          <a:spcPct val="70000"/>
                        </a:lnSpc>
                        <a:spcBef>
                          <a:spcPts val="0"/>
                        </a:spcBef>
                        <a:spcAft>
                          <a:spcPts val="0"/>
                        </a:spcAft>
                        <a:buClrTx/>
                        <a:buSzTx/>
                        <a:buFontTx/>
                        <a:buNone/>
                        <a:tabLst/>
                        <a:defRPr/>
                      </a:pPr>
                      <a:r>
                        <a:rPr lang="ru-RU" dirty="0"/>
                        <a:t>265</a:t>
                      </a:r>
                      <a:br>
                        <a:rPr lang="en-US" dirty="0"/>
                      </a:br>
                      <a:r>
                        <a:rPr lang="ru-RU" dirty="0"/>
                        <a:t>⋯</a:t>
                      </a:r>
                      <a:br>
                        <a:rPr lang="en-US" dirty="0"/>
                      </a:br>
                      <a:r>
                        <a:rPr lang="ru-RU" dirty="0"/>
                        <a:t>268</a:t>
                      </a:r>
                    </a:p>
                  </a:txBody>
                  <a:tcPr marT="46800" anchor="b" anchorCtr="1"/>
                </a:tc>
                <a:tc>
                  <a:txBody>
                    <a:bodyPr/>
                    <a:lstStyle/>
                    <a:p>
                      <a:pPr algn="ctr"/>
                      <a:r>
                        <a:rPr lang="ru-RU" dirty="0"/>
                        <a:t>1</a:t>
                      </a:r>
                    </a:p>
                  </a:txBody>
                  <a:tcPr anchor="ctr"/>
                </a:tc>
                <a:extLst>
                  <a:ext uri="{0D108BD9-81ED-4DB2-BD59-A6C34878D82A}">
                    <a16:rowId xmlns:a16="http://schemas.microsoft.com/office/drawing/2014/main" val="1721223652"/>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19-22</a:t>
                      </a:r>
                      <a:br>
                        <a:rPr lang="ru-RU" sz="1800" kern="1200" dirty="0">
                          <a:solidFill>
                            <a:schemeClr val="tx1"/>
                          </a:solidFill>
                          <a:latin typeface="+mn-lt"/>
                          <a:ea typeface="+mn-ea"/>
                          <a:cs typeface="+mn-cs"/>
                        </a:rPr>
                      </a:br>
                      <a:r>
                        <a:rPr lang="ru-RU" dirty="0"/>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31-34</a:t>
                      </a:r>
                    </a:p>
                  </a:txBody>
                  <a:tcPr anchor="b" anchorCtr="1"/>
                </a:tc>
                <a:tc>
                  <a:txBody>
                    <a:bodyPr/>
                    <a:lstStyle/>
                    <a:p>
                      <a:pPr algn="ctr">
                        <a:lnSpc>
                          <a:spcPct val="70000"/>
                        </a:lnSpc>
                        <a:spcBef>
                          <a:spcPts val="0"/>
                        </a:spcBef>
                        <a:spcAft>
                          <a:spcPts val="0"/>
                        </a:spcAft>
                      </a:pPr>
                      <a:r>
                        <a:rPr lang="ru-RU" dirty="0"/>
                        <a:t>269</a:t>
                      </a:r>
                      <a:br>
                        <a:rPr lang="en-US" dirty="0"/>
                      </a:br>
                      <a:r>
                        <a:rPr lang="ru-RU" dirty="0"/>
                        <a:t>⋯</a:t>
                      </a:r>
                      <a:br>
                        <a:rPr lang="ru-RU" dirty="0"/>
                      </a:br>
                      <a:r>
                        <a:rPr lang="ru-RU" dirty="0"/>
                        <a:t>272</a:t>
                      </a:r>
                    </a:p>
                  </a:txBody>
                  <a:tcPr marT="46800" anchor="b" anchorCtr="1"/>
                </a:tc>
                <a:tc>
                  <a:txBody>
                    <a:bodyPr/>
                    <a:lstStyle/>
                    <a:p>
                      <a:pPr algn="ctr"/>
                      <a:r>
                        <a:rPr lang="ru-RU" dirty="0"/>
                        <a:t>2</a:t>
                      </a:r>
                    </a:p>
                  </a:txBody>
                  <a:tcPr anchor="ctr"/>
                </a:tc>
                <a:extLst>
                  <a:ext uri="{0D108BD9-81ED-4DB2-BD59-A6C34878D82A}">
                    <a16:rowId xmlns:a16="http://schemas.microsoft.com/office/drawing/2014/main" val="1423502834"/>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35-42</a:t>
                      </a:r>
                      <a:br>
                        <a:rPr lang="ru-RU" sz="1800" kern="1200" dirty="0">
                          <a:solidFill>
                            <a:schemeClr val="tx1"/>
                          </a:solidFill>
                          <a:latin typeface="+mn-lt"/>
                          <a:ea typeface="+mn-ea"/>
                          <a:cs typeface="+mn-cs"/>
                        </a:rPr>
                      </a:br>
                      <a:r>
                        <a:rPr lang="ru-RU" dirty="0"/>
                        <a:t>⋯</a:t>
                      </a:r>
                      <a:br>
                        <a:rPr lang="ru-RU" sz="1800" kern="1200" dirty="0">
                          <a:solidFill>
                            <a:schemeClr val="tx1"/>
                          </a:solidFill>
                          <a:latin typeface="+mn-lt"/>
                          <a:ea typeface="+mn-ea"/>
                          <a:cs typeface="+mn-cs"/>
                        </a:rPr>
                      </a:br>
                      <a:r>
                        <a:rPr lang="ru-RU" sz="1800" kern="1200" dirty="0">
                          <a:solidFill>
                            <a:schemeClr val="tx1"/>
                          </a:solidFill>
                          <a:latin typeface="+mn-lt"/>
                          <a:ea typeface="+mn-ea"/>
                          <a:cs typeface="+mn-cs"/>
                        </a:rPr>
                        <a:t>59-66</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273</a:t>
                      </a:r>
                      <a:br>
                        <a:rPr lang="en-US" dirty="0"/>
                      </a:br>
                      <a:r>
                        <a:rPr lang="ru-RU" dirty="0"/>
                        <a:t>⋯</a:t>
                      </a:r>
                      <a:br>
                        <a:rPr lang="ru-RU" dirty="0"/>
                      </a:br>
                      <a:r>
                        <a:rPr lang="ru-RU" dirty="0"/>
                        <a:t>276</a:t>
                      </a:r>
                    </a:p>
                  </a:txBody>
                  <a:tcPr marT="46800" anchor="b" anchorCtr="1"/>
                </a:tc>
                <a:tc>
                  <a:txBody>
                    <a:bodyPr/>
                    <a:lstStyle/>
                    <a:p>
                      <a:pPr algn="ctr"/>
                      <a:r>
                        <a:rPr lang="ru-RU" dirty="0"/>
                        <a:t>3</a:t>
                      </a:r>
                    </a:p>
                  </a:txBody>
                  <a:tcPr anchor="ctr"/>
                </a:tc>
                <a:extLst>
                  <a:ext uri="{0D108BD9-81ED-4DB2-BD59-A6C34878D82A}">
                    <a16:rowId xmlns:a16="http://schemas.microsoft.com/office/drawing/2014/main" val="576069350"/>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b="0" i="0" kern="1200" dirty="0">
                          <a:solidFill>
                            <a:schemeClr val="tx1"/>
                          </a:solidFill>
                          <a:effectLst/>
                          <a:latin typeface="+mn-lt"/>
                          <a:ea typeface="+mn-ea"/>
                          <a:cs typeface="+mn-cs"/>
                        </a:rPr>
                        <a:t>67-82</a:t>
                      </a:r>
                      <a:br>
                        <a:rPr lang="ru-RU" sz="1800" b="0" i="0" kern="1200" dirty="0">
                          <a:solidFill>
                            <a:schemeClr val="tx1"/>
                          </a:solidFill>
                          <a:effectLst/>
                          <a:latin typeface="+mn-lt"/>
                          <a:ea typeface="+mn-ea"/>
                          <a:cs typeface="+mn-cs"/>
                        </a:rPr>
                      </a:br>
                      <a:r>
                        <a:rPr lang="ru-RU" dirty="0"/>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115-130</a:t>
                      </a:r>
                      <a:endParaRPr lang="ru-RU" sz="1800" kern="1200" dirty="0">
                        <a:solidFill>
                          <a:schemeClr val="tx1"/>
                        </a:solidFill>
                        <a:latin typeface="+mn-lt"/>
                        <a:ea typeface="+mn-ea"/>
                        <a:cs typeface="+mn-cs"/>
                      </a:endParaRP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277</a:t>
                      </a:r>
                      <a:br>
                        <a:rPr lang="en-US" dirty="0"/>
                      </a:br>
                      <a:r>
                        <a:rPr lang="ru-RU" dirty="0"/>
                        <a:t>⋯</a:t>
                      </a:r>
                      <a:br>
                        <a:rPr lang="ru-RU" dirty="0"/>
                      </a:br>
                      <a:r>
                        <a:rPr lang="ru-RU" dirty="0"/>
                        <a:t>280</a:t>
                      </a:r>
                    </a:p>
                  </a:txBody>
                  <a:tcPr marT="46800" anchor="b" anchorCtr="1"/>
                </a:tc>
                <a:tc>
                  <a:txBody>
                    <a:bodyPr/>
                    <a:lstStyle/>
                    <a:p>
                      <a:pPr algn="ctr"/>
                      <a:r>
                        <a:rPr lang="ru-RU" dirty="0"/>
                        <a:t>4</a:t>
                      </a:r>
                    </a:p>
                  </a:txBody>
                  <a:tcPr anchor="ctr"/>
                </a:tc>
                <a:extLst>
                  <a:ext uri="{0D108BD9-81ED-4DB2-BD59-A6C34878D82A}">
                    <a16:rowId xmlns:a16="http://schemas.microsoft.com/office/drawing/2014/main" val="1485526010"/>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b="0" i="0" kern="1200" dirty="0">
                          <a:solidFill>
                            <a:schemeClr val="tx1"/>
                          </a:solidFill>
                          <a:effectLst/>
                          <a:latin typeface="+mn-lt"/>
                          <a:ea typeface="+mn-ea"/>
                          <a:cs typeface="+mn-cs"/>
                        </a:rPr>
                        <a:t>131-162</a:t>
                      </a:r>
                      <a:br>
                        <a:rPr lang="ru-RU" sz="1800" b="0" i="0" kern="1200" dirty="0">
                          <a:solidFill>
                            <a:schemeClr val="tx1"/>
                          </a:solidFill>
                          <a:effectLst/>
                          <a:latin typeface="+mn-lt"/>
                          <a:ea typeface="+mn-ea"/>
                          <a:cs typeface="+mn-cs"/>
                        </a:rPr>
                      </a:br>
                      <a:r>
                        <a:rPr lang="ru-RU" dirty="0"/>
                        <a:t>⋯</a:t>
                      </a:r>
                      <a:br>
                        <a:rPr lang="ru-RU" sz="1800" b="0" i="0" kern="1200" dirty="0">
                          <a:solidFill>
                            <a:schemeClr val="tx1"/>
                          </a:solidFill>
                          <a:effectLst/>
                          <a:latin typeface="+mn-lt"/>
                          <a:ea typeface="+mn-ea"/>
                          <a:cs typeface="+mn-cs"/>
                        </a:rPr>
                      </a:br>
                      <a:r>
                        <a:rPr lang="ru-RU" sz="1800" b="0" i="0" kern="1200" dirty="0">
                          <a:solidFill>
                            <a:schemeClr val="tx1"/>
                          </a:solidFill>
                          <a:effectLst/>
                          <a:latin typeface="+mn-lt"/>
                          <a:ea typeface="+mn-ea"/>
                          <a:cs typeface="+mn-cs"/>
                        </a:rPr>
                        <a:t>227-257</a:t>
                      </a:r>
                      <a:endParaRPr lang="ru-RU" sz="1800" kern="1200" dirty="0">
                        <a:solidFill>
                          <a:schemeClr val="tx1"/>
                        </a:solidFill>
                        <a:latin typeface="+mn-lt"/>
                        <a:ea typeface="+mn-ea"/>
                        <a:cs typeface="+mn-cs"/>
                      </a:endParaRP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281</a:t>
                      </a:r>
                      <a:br>
                        <a:rPr lang="en-US" dirty="0"/>
                      </a:br>
                      <a:r>
                        <a:rPr lang="ru-RU" dirty="0"/>
                        <a:t>⋯</a:t>
                      </a:r>
                      <a:br>
                        <a:rPr lang="ru-RU" dirty="0"/>
                      </a:br>
                      <a:r>
                        <a:rPr lang="ru-RU" dirty="0"/>
                        <a:t>284</a:t>
                      </a:r>
                    </a:p>
                  </a:txBody>
                  <a:tcPr marT="46800" anchor="b" anchorCtr="1"/>
                </a:tc>
                <a:tc>
                  <a:txBody>
                    <a:bodyPr/>
                    <a:lstStyle/>
                    <a:p>
                      <a:pPr algn="ctr"/>
                      <a:r>
                        <a:rPr lang="ru-RU" dirty="0"/>
                        <a:t>5</a:t>
                      </a:r>
                    </a:p>
                  </a:txBody>
                  <a:tcPr anchor="ctr"/>
                </a:tc>
                <a:extLst>
                  <a:ext uri="{0D108BD9-81ED-4DB2-BD59-A6C34878D82A}">
                    <a16:rowId xmlns:a16="http://schemas.microsoft.com/office/drawing/2014/main" val="942419145"/>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258</a:t>
                      </a:r>
                    </a:p>
                  </a:txBody>
                  <a:tcPr anchor="b" anchorCtr="1"/>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dirty="0"/>
                        <a:t>285</a:t>
                      </a:r>
                    </a:p>
                  </a:txBody>
                  <a:tcPr marT="46800" anchor="b" anchorCtr="1"/>
                </a:tc>
                <a:tc>
                  <a:txBody>
                    <a:bodyPr/>
                    <a:lstStyle/>
                    <a:p>
                      <a:pPr algn="ctr"/>
                      <a:r>
                        <a:rPr lang="ru-RU" dirty="0"/>
                        <a:t>0</a:t>
                      </a:r>
                    </a:p>
                  </a:txBody>
                  <a:tcPr anchor="ctr"/>
                </a:tc>
                <a:extLst>
                  <a:ext uri="{0D108BD9-81ED-4DB2-BD59-A6C34878D82A}">
                    <a16:rowId xmlns:a16="http://schemas.microsoft.com/office/drawing/2014/main" val="54484418"/>
                  </a:ext>
                </a:extLst>
              </a:tr>
            </a:tbl>
          </a:graphicData>
        </a:graphic>
      </p:graphicFrame>
      <p:sp>
        <p:nvSpPr>
          <p:cNvPr id="7" name="Прямоугольник 6">
            <a:extLst>
              <a:ext uri="{FF2B5EF4-FFF2-40B4-BE49-F238E27FC236}">
                <a16:creationId xmlns:a16="http://schemas.microsoft.com/office/drawing/2014/main" id="{434738B9-461C-C544-833F-D4D30F8DA0D5}"/>
              </a:ext>
            </a:extLst>
          </p:cNvPr>
          <p:cNvSpPr/>
          <p:nvPr/>
        </p:nvSpPr>
        <p:spPr>
          <a:xfrm>
            <a:off x="1891916" y="6009786"/>
            <a:ext cx="4572000" cy="646331"/>
          </a:xfrm>
          <a:prstGeom prst="rect">
            <a:avLst/>
          </a:prstGeom>
        </p:spPr>
        <p:txBody>
          <a:bodyPr>
            <a:spAutoFit/>
          </a:bodyPr>
          <a:lstStyle/>
          <a:p>
            <a:r>
              <a:rPr lang="ru-RU" dirty="0"/>
              <a:t>256 – код окончания блока</a:t>
            </a:r>
            <a:br>
              <a:rPr lang="ru-RU" dirty="0"/>
            </a:br>
            <a:r>
              <a:rPr lang="ru-RU" dirty="0"/>
              <a:t>286 и 287 – неиспользуемые коды</a:t>
            </a:r>
          </a:p>
        </p:txBody>
      </p:sp>
    </p:spTree>
    <p:extLst>
      <p:ext uri="{BB962C8B-B14F-4D97-AF65-F5344CB8AC3E}">
        <p14:creationId xmlns:p14="http://schemas.microsoft.com/office/powerpoint/2010/main" val="309637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14DEA9-409B-7047-9993-B8B8A0A2BA2D}"/>
              </a:ext>
            </a:extLst>
          </p:cNvPr>
          <p:cNvSpPr>
            <a:spLocks noGrp="1"/>
          </p:cNvSpPr>
          <p:nvPr>
            <p:ph type="title"/>
          </p:nvPr>
        </p:nvSpPr>
        <p:spPr>
          <a:xfrm>
            <a:off x="1775520" y="341784"/>
            <a:ext cx="1992588" cy="1143000"/>
          </a:xfrm>
        </p:spPr>
        <p:txBody>
          <a:bodyPr/>
          <a:lstStyle/>
          <a:p>
            <a:r>
              <a:rPr lang="en-US" dirty="0"/>
              <a:t>Deflate</a:t>
            </a:r>
            <a:endParaRPr lang="ru-RU" dirty="0"/>
          </a:p>
        </p:txBody>
      </p:sp>
      <p:graphicFrame>
        <p:nvGraphicFramePr>
          <p:cNvPr id="5" name="Таблица 5">
            <a:extLst>
              <a:ext uri="{FF2B5EF4-FFF2-40B4-BE49-F238E27FC236}">
                <a16:creationId xmlns:a16="http://schemas.microsoft.com/office/drawing/2014/main" id="{AF88D298-40F9-9241-8DF3-59F802D45BF6}"/>
              </a:ext>
            </a:extLst>
          </p:cNvPr>
          <p:cNvGraphicFramePr>
            <a:graphicFrameLocks noGrp="1"/>
          </p:cNvGraphicFramePr>
          <p:nvPr>
            <p:ph idx="1"/>
          </p:nvPr>
        </p:nvGraphicFramePr>
        <p:xfrm>
          <a:off x="3973788" y="399154"/>
          <a:ext cx="6237012" cy="5928360"/>
        </p:xfrm>
        <a:graphic>
          <a:graphicData uri="http://schemas.openxmlformats.org/drawingml/2006/table">
            <a:tbl>
              <a:tblPr firstRow="1" bandRow="1">
                <a:tableStyleId>{69012ECD-51FC-41F1-AA8D-1B2483CD663E}</a:tableStyleId>
              </a:tblPr>
              <a:tblGrid>
                <a:gridCol w="3168352">
                  <a:extLst>
                    <a:ext uri="{9D8B030D-6E8A-4147-A177-3AD203B41FA5}">
                      <a16:colId xmlns:a16="http://schemas.microsoft.com/office/drawing/2014/main" val="982858727"/>
                    </a:ext>
                  </a:extLst>
                </a:gridCol>
                <a:gridCol w="1656184">
                  <a:extLst>
                    <a:ext uri="{9D8B030D-6E8A-4147-A177-3AD203B41FA5}">
                      <a16:colId xmlns:a16="http://schemas.microsoft.com/office/drawing/2014/main" val="2140584697"/>
                    </a:ext>
                  </a:extLst>
                </a:gridCol>
                <a:gridCol w="1412476">
                  <a:extLst>
                    <a:ext uri="{9D8B030D-6E8A-4147-A177-3AD203B41FA5}">
                      <a16:colId xmlns:a16="http://schemas.microsoft.com/office/drawing/2014/main" val="2807508975"/>
                    </a:ext>
                  </a:extLst>
                </a:gridCol>
              </a:tblGrid>
              <a:tr h="0">
                <a:tc gridSpan="3">
                  <a:txBody>
                    <a:bodyPr/>
                    <a:lstStyle/>
                    <a:p>
                      <a:pPr algn="ctr"/>
                      <a:r>
                        <a:rPr lang="ru-RU" dirty="0">
                          <a:effectLst/>
                        </a:rPr>
                        <a:t>Таблица смещений</a:t>
                      </a:r>
                    </a:p>
                  </a:txBody>
                  <a:tcPr anchor="ctr"/>
                </a:tc>
                <a:tc hMerge="1">
                  <a:txBody>
                    <a:bodyPr/>
                    <a:lstStyle/>
                    <a:p>
                      <a:endParaRPr lang="ru-RU" dirty="0">
                        <a:effectLst/>
                      </a:endParaRPr>
                    </a:p>
                  </a:txBody>
                  <a:tcPr anchor="ctr"/>
                </a:tc>
                <a:tc hMerge="1">
                  <a:txBody>
                    <a:bodyPr/>
                    <a:lstStyle/>
                    <a:p>
                      <a:endParaRPr lang="ru-RU"/>
                    </a:p>
                  </a:txBody>
                  <a:tcPr/>
                </a:tc>
                <a:extLst>
                  <a:ext uri="{0D108BD9-81ED-4DB2-BD59-A6C34878D82A}">
                    <a16:rowId xmlns:a16="http://schemas.microsoft.com/office/drawing/2014/main" val="4101262486"/>
                  </a:ext>
                </a:extLst>
              </a:tr>
              <a:tr h="370840">
                <a:tc>
                  <a:txBody>
                    <a:bodyPr/>
                    <a:lstStyle/>
                    <a:p>
                      <a:pPr algn="ctr"/>
                      <a:r>
                        <a:rPr lang="ru-RU" dirty="0">
                          <a:effectLst/>
                        </a:rPr>
                        <a:t>Диапазон смещений</a:t>
                      </a:r>
                    </a:p>
                  </a:txBody>
                  <a:tcPr anchor="ctr"/>
                </a:tc>
                <a:tc>
                  <a:txBody>
                    <a:bodyPr/>
                    <a:lstStyle/>
                    <a:p>
                      <a:pPr algn="ctr"/>
                      <a:r>
                        <a:rPr lang="ru-RU" dirty="0">
                          <a:effectLst/>
                        </a:rPr>
                        <a:t>Коды (5 бит)</a:t>
                      </a:r>
                    </a:p>
                  </a:txBody>
                  <a:tcPr anchor="ctr"/>
                </a:tc>
                <a:tc>
                  <a:txBody>
                    <a:bodyPr/>
                    <a:lstStyle/>
                    <a:p>
                      <a:pPr algn="ctr"/>
                      <a:r>
                        <a:rPr lang="ru-RU" dirty="0">
                          <a:effectLst/>
                        </a:rPr>
                        <a:t>Доп. биты</a:t>
                      </a:r>
                    </a:p>
                  </a:txBody>
                  <a:tcPr anchor="ctr"/>
                </a:tc>
                <a:extLst>
                  <a:ext uri="{0D108BD9-81ED-4DB2-BD59-A6C34878D82A}">
                    <a16:rowId xmlns:a16="http://schemas.microsoft.com/office/drawing/2014/main" val="3843968323"/>
                  </a:ext>
                </a:extLst>
              </a:tr>
              <a:tr h="370840">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1 / 2 / 3 / 4</a:t>
                      </a:r>
                    </a:p>
                  </a:txBody>
                  <a:tcPr anchor="ctr"/>
                </a:tc>
                <a:tc>
                  <a:txBody>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lang="ru-RU" sz="1800" kern="1200" dirty="0">
                          <a:solidFill>
                            <a:schemeClr val="tx1"/>
                          </a:solidFill>
                          <a:latin typeface="+mn-lt"/>
                          <a:ea typeface="+mn-ea"/>
                          <a:cs typeface="+mn-cs"/>
                        </a:rPr>
                        <a:t>0 / 1 / 2 / 3</a:t>
                      </a:r>
                    </a:p>
                  </a:txBody>
                  <a:tcPr anchor="ctr"/>
                </a:tc>
                <a:tc>
                  <a:txBody>
                    <a:bodyPr/>
                    <a:lstStyle/>
                    <a:p>
                      <a:pPr algn="ctr">
                        <a:lnSpc>
                          <a:spcPct val="100000"/>
                        </a:lnSpc>
                      </a:pPr>
                      <a:r>
                        <a:rPr lang="ru-RU" dirty="0">
                          <a:effectLst/>
                        </a:rPr>
                        <a:t>0</a:t>
                      </a:r>
                    </a:p>
                  </a:txBody>
                  <a:tcPr anchor="ctr"/>
                </a:tc>
                <a:extLst>
                  <a:ext uri="{0D108BD9-81ED-4DB2-BD59-A6C34878D82A}">
                    <a16:rowId xmlns:a16="http://schemas.microsoft.com/office/drawing/2014/main" val="18758036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5-6 / 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4 / 5</a:t>
                      </a:r>
                    </a:p>
                  </a:txBody>
                  <a:tcPr anchor="ctr"/>
                </a:tc>
                <a:tc>
                  <a:txBody>
                    <a:bodyPr/>
                    <a:lstStyle/>
                    <a:p>
                      <a:pPr algn="ctr">
                        <a:lnSpc>
                          <a:spcPct val="100000"/>
                        </a:lnSpc>
                      </a:pPr>
                      <a:r>
                        <a:rPr lang="ru-RU">
                          <a:effectLst/>
                        </a:rPr>
                        <a:t>1</a:t>
                      </a:r>
                    </a:p>
                  </a:txBody>
                  <a:tcPr anchor="ctr"/>
                </a:tc>
                <a:extLst>
                  <a:ext uri="{0D108BD9-81ED-4DB2-BD59-A6C34878D82A}">
                    <a16:rowId xmlns:a16="http://schemas.microsoft.com/office/drawing/2014/main" val="25564358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9-12 / 13-16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6 / 7</a:t>
                      </a:r>
                    </a:p>
                  </a:txBody>
                  <a:tcPr anchor="ctr"/>
                </a:tc>
                <a:tc>
                  <a:txBody>
                    <a:bodyPr/>
                    <a:lstStyle/>
                    <a:p>
                      <a:pPr algn="ctr">
                        <a:lnSpc>
                          <a:spcPct val="100000"/>
                        </a:lnSpc>
                      </a:pPr>
                      <a:r>
                        <a:rPr lang="ru-RU">
                          <a:effectLst/>
                        </a:rPr>
                        <a:t>2</a:t>
                      </a:r>
                    </a:p>
                  </a:txBody>
                  <a:tcPr anchor="ctr"/>
                </a:tc>
                <a:extLst>
                  <a:ext uri="{0D108BD9-81ED-4DB2-BD59-A6C34878D82A}">
                    <a16:rowId xmlns:a16="http://schemas.microsoft.com/office/drawing/2014/main" val="32394502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17-24 /  25-32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8 / 9</a:t>
                      </a:r>
                    </a:p>
                  </a:txBody>
                  <a:tcPr anchor="ctr"/>
                </a:tc>
                <a:tc>
                  <a:txBody>
                    <a:bodyPr/>
                    <a:lstStyle/>
                    <a:p>
                      <a:pPr algn="ctr">
                        <a:lnSpc>
                          <a:spcPct val="100000"/>
                        </a:lnSpc>
                      </a:pPr>
                      <a:r>
                        <a:rPr lang="ru-RU" dirty="0">
                          <a:effectLst/>
                        </a:rPr>
                        <a:t>3</a:t>
                      </a:r>
                    </a:p>
                  </a:txBody>
                  <a:tcPr anchor="ctr"/>
                </a:tc>
                <a:extLst>
                  <a:ext uri="{0D108BD9-81ED-4DB2-BD59-A6C34878D82A}">
                    <a16:rowId xmlns:a16="http://schemas.microsoft.com/office/drawing/2014/main" val="31645635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33-48 /  49-64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10 / 11</a:t>
                      </a:r>
                    </a:p>
                  </a:txBody>
                  <a:tcPr anchor="ctr"/>
                </a:tc>
                <a:tc>
                  <a:txBody>
                    <a:bodyPr/>
                    <a:lstStyle/>
                    <a:p>
                      <a:pPr algn="ctr">
                        <a:lnSpc>
                          <a:spcPct val="100000"/>
                        </a:lnSpc>
                      </a:pPr>
                      <a:r>
                        <a:rPr lang="ru-RU">
                          <a:effectLst/>
                        </a:rPr>
                        <a:t>4</a:t>
                      </a:r>
                    </a:p>
                  </a:txBody>
                  <a:tcPr anchor="ctr"/>
                </a:tc>
                <a:extLst>
                  <a:ext uri="{0D108BD9-81ED-4DB2-BD59-A6C34878D82A}">
                    <a16:rowId xmlns:a16="http://schemas.microsoft.com/office/drawing/2014/main" val="42441400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65-96 / 97-128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12 / 13</a:t>
                      </a:r>
                    </a:p>
                  </a:txBody>
                  <a:tcPr anchor="ctr"/>
                </a:tc>
                <a:tc>
                  <a:txBody>
                    <a:bodyPr/>
                    <a:lstStyle/>
                    <a:p>
                      <a:pPr algn="ctr">
                        <a:lnSpc>
                          <a:spcPct val="100000"/>
                        </a:lnSpc>
                      </a:pPr>
                      <a:r>
                        <a:rPr lang="ru-RU">
                          <a:effectLst/>
                        </a:rPr>
                        <a:t>5</a:t>
                      </a:r>
                    </a:p>
                  </a:txBody>
                  <a:tcPr anchor="ctr"/>
                </a:tc>
                <a:extLst>
                  <a:ext uri="{0D108BD9-81ED-4DB2-BD59-A6C34878D82A}">
                    <a16:rowId xmlns:a16="http://schemas.microsoft.com/office/drawing/2014/main" val="4750070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129-192 /  193-256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14 / 15</a:t>
                      </a:r>
                    </a:p>
                  </a:txBody>
                  <a:tcPr anchor="ctr"/>
                </a:tc>
                <a:tc>
                  <a:txBody>
                    <a:bodyPr/>
                    <a:lstStyle/>
                    <a:p>
                      <a:pPr algn="ctr">
                        <a:lnSpc>
                          <a:spcPct val="100000"/>
                        </a:lnSpc>
                      </a:pPr>
                      <a:r>
                        <a:rPr lang="ru-RU">
                          <a:effectLst/>
                        </a:rPr>
                        <a:t>6</a:t>
                      </a:r>
                    </a:p>
                  </a:txBody>
                  <a:tcPr anchor="ctr"/>
                </a:tc>
                <a:extLst>
                  <a:ext uri="{0D108BD9-81ED-4DB2-BD59-A6C34878D82A}">
                    <a16:rowId xmlns:a16="http://schemas.microsoft.com/office/drawing/2014/main" val="42610511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257-384 /  385-512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16 / 17</a:t>
                      </a:r>
                    </a:p>
                  </a:txBody>
                  <a:tcPr anchor="ctr"/>
                </a:tc>
                <a:tc>
                  <a:txBody>
                    <a:bodyPr/>
                    <a:lstStyle/>
                    <a:p>
                      <a:pPr algn="ctr">
                        <a:lnSpc>
                          <a:spcPct val="100000"/>
                        </a:lnSpc>
                      </a:pPr>
                      <a:r>
                        <a:rPr lang="ru-RU">
                          <a:effectLst/>
                        </a:rPr>
                        <a:t>7</a:t>
                      </a:r>
                    </a:p>
                  </a:txBody>
                  <a:tcPr anchor="ctr"/>
                </a:tc>
                <a:extLst>
                  <a:ext uri="{0D108BD9-81ED-4DB2-BD59-A6C34878D82A}">
                    <a16:rowId xmlns:a16="http://schemas.microsoft.com/office/drawing/2014/main" val="18058411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 513-768 / 769-1024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18 / 19</a:t>
                      </a:r>
                    </a:p>
                  </a:txBody>
                  <a:tcPr anchor="ctr"/>
                </a:tc>
                <a:tc>
                  <a:txBody>
                    <a:bodyPr/>
                    <a:lstStyle/>
                    <a:p>
                      <a:pPr algn="ctr">
                        <a:lnSpc>
                          <a:spcPct val="100000"/>
                        </a:lnSpc>
                      </a:pPr>
                      <a:r>
                        <a:rPr lang="ru-RU">
                          <a:effectLst/>
                        </a:rPr>
                        <a:t>8</a:t>
                      </a:r>
                    </a:p>
                  </a:txBody>
                  <a:tcPr anchor="ctr"/>
                </a:tc>
                <a:extLst>
                  <a:ext uri="{0D108BD9-81ED-4DB2-BD59-A6C34878D82A}">
                    <a16:rowId xmlns:a16="http://schemas.microsoft.com/office/drawing/2014/main" val="34367552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1025-1536 / 1537-2048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20 / 21</a:t>
                      </a:r>
                    </a:p>
                  </a:txBody>
                  <a:tcPr anchor="ctr"/>
                </a:tc>
                <a:tc>
                  <a:txBody>
                    <a:bodyPr/>
                    <a:lstStyle/>
                    <a:p>
                      <a:pPr algn="ctr">
                        <a:lnSpc>
                          <a:spcPct val="100000"/>
                        </a:lnSpc>
                      </a:pPr>
                      <a:r>
                        <a:rPr lang="ru-RU">
                          <a:effectLst/>
                        </a:rPr>
                        <a:t>9</a:t>
                      </a:r>
                    </a:p>
                  </a:txBody>
                  <a:tcPr anchor="ctr"/>
                </a:tc>
                <a:extLst>
                  <a:ext uri="{0D108BD9-81ED-4DB2-BD59-A6C34878D82A}">
                    <a16:rowId xmlns:a16="http://schemas.microsoft.com/office/drawing/2014/main" val="2279651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2049-3072 / 3073-4096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22 / 23</a:t>
                      </a:r>
                    </a:p>
                  </a:txBody>
                  <a:tcPr anchor="ctr"/>
                </a:tc>
                <a:tc>
                  <a:txBody>
                    <a:bodyPr/>
                    <a:lstStyle/>
                    <a:p>
                      <a:pPr algn="ctr">
                        <a:lnSpc>
                          <a:spcPct val="100000"/>
                        </a:lnSpc>
                      </a:pPr>
                      <a:r>
                        <a:rPr lang="ru-RU">
                          <a:effectLst/>
                        </a:rPr>
                        <a:t>10</a:t>
                      </a:r>
                    </a:p>
                  </a:txBody>
                  <a:tcPr anchor="ctr"/>
                </a:tc>
                <a:extLst>
                  <a:ext uri="{0D108BD9-81ED-4DB2-BD59-A6C34878D82A}">
                    <a16:rowId xmlns:a16="http://schemas.microsoft.com/office/drawing/2014/main" val="4017954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4097-6144 /  6145-8192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24 / 25</a:t>
                      </a:r>
                    </a:p>
                  </a:txBody>
                  <a:tcPr anchor="ctr"/>
                </a:tc>
                <a:tc>
                  <a:txBody>
                    <a:bodyPr/>
                    <a:lstStyle/>
                    <a:p>
                      <a:pPr algn="ctr">
                        <a:lnSpc>
                          <a:spcPct val="100000"/>
                        </a:lnSpc>
                      </a:pPr>
                      <a:r>
                        <a:rPr lang="ru-RU">
                          <a:effectLst/>
                        </a:rPr>
                        <a:t>11</a:t>
                      </a:r>
                    </a:p>
                  </a:txBody>
                  <a:tcPr anchor="ctr"/>
                </a:tc>
                <a:extLst>
                  <a:ext uri="{0D108BD9-81ED-4DB2-BD59-A6C34878D82A}">
                    <a16:rowId xmlns:a16="http://schemas.microsoft.com/office/drawing/2014/main" val="26790725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 8193-12288 / 12289-16384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26 / 27</a:t>
                      </a:r>
                    </a:p>
                  </a:txBody>
                  <a:tcPr anchor="ctr"/>
                </a:tc>
                <a:tc>
                  <a:txBody>
                    <a:bodyPr/>
                    <a:lstStyle/>
                    <a:p>
                      <a:pPr algn="ctr">
                        <a:lnSpc>
                          <a:spcPct val="100000"/>
                        </a:lnSpc>
                      </a:pPr>
                      <a:r>
                        <a:rPr lang="ru-RU">
                          <a:effectLst/>
                        </a:rPr>
                        <a:t>12</a:t>
                      </a:r>
                    </a:p>
                  </a:txBody>
                  <a:tcPr anchor="ctr"/>
                </a:tc>
                <a:extLst>
                  <a:ext uri="{0D108BD9-81ED-4DB2-BD59-A6C34878D82A}">
                    <a16:rowId xmlns:a16="http://schemas.microsoft.com/office/drawing/2014/main" val="3427147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16285-24576 / 24577-32768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tx1"/>
                          </a:solidFill>
                          <a:latin typeface="+mn-lt"/>
                          <a:ea typeface="+mn-ea"/>
                          <a:cs typeface="+mn-cs"/>
                        </a:rPr>
                        <a:t>28 / 29</a:t>
                      </a:r>
                    </a:p>
                  </a:txBody>
                  <a:tcPr anchor="ctr"/>
                </a:tc>
                <a:tc>
                  <a:txBody>
                    <a:bodyPr/>
                    <a:lstStyle/>
                    <a:p>
                      <a:pPr algn="ctr">
                        <a:lnSpc>
                          <a:spcPct val="100000"/>
                        </a:lnSpc>
                      </a:pPr>
                      <a:r>
                        <a:rPr lang="ru-RU" dirty="0">
                          <a:effectLst/>
                        </a:rPr>
                        <a:t>13</a:t>
                      </a:r>
                    </a:p>
                  </a:txBody>
                  <a:tcPr anchor="ctr"/>
                </a:tc>
                <a:extLst>
                  <a:ext uri="{0D108BD9-81ED-4DB2-BD59-A6C34878D82A}">
                    <a16:rowId xmlns:a16="http://schemas.microsoft.com/office/drawing/2014/main" val="3392293801"/>
                  </a:ext>
                </a:extLst>
              </a:tr>
            </a:tbl>
          </a:graphicData>
        </a:graphic>
      </p:graphicFrame>
      <p:sp>
        <p:nvSpPr>
          <p:cNvPr id="4" name="Номер слайда 3">
            <a:extLst>
              <a:ext uri="{FF2B5EF4-FFF2-40B4-BE49-F238E27FC236}">
                <a16:creationId xmlns:a16="http://schemas.microsoft.com/office/drawing/2014/main" id="{D5E7904B-FE8B-814A-BF19-D69E96783DE3}"/>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25</a:t>
            </a:fld>
            <a:endParaRPr lang="ru-RU" altLang="ru-RU"/>
          </a:p>
        </p:txBody>
      </p:sp>
    </p:spTree>
    <p:extLst>
      <p:ext uri="{BB962C8B-B14F-4D97-AF65-F5344CB8AC3E}">
        <p14:creationId xmlns:p14="http://schemas.microsoft.com/office/powerpoint/2010/main" val="173692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DFA72B-E42A-714A-9E91-60217F1ABF66}"/>
              </a:ext>
            </a:extLst>
          </p:cNvPr>
          <p:cNvSpPr>
            <a:spLocks noGrp="1"/>
          </p:cNvSpPr>
          <p:nvPr>
            <p:ph type="title"/>
          </p:nvPr>
        </p:nvSpPr>
        <p:spPr>
          <a:xfrm>
            <a:off x="1981200" y="300269"/>
            <a:ext cx="8229600" cy="1143000"/>
          </a:xfrm>
        </p:spPr>
        <p:txBody>
          <a:bodyPr/>
          <a:lstStyle/>
          <a:p>
            <a:r>
              <a:rPr lang="en-US" dirty="0"/>
              <a:t>Deflate </a:t>
            </a:r>
            <a:r>
              <a:rPr lang="ru-RU" dirty="0"/>
              <a:t>с кодируемой таблицей</a:t>
            </a:r>
          </a:p>
        </p:txBody>
      </p:sp>
      <p:sp>
        <p:nvSpPr>
          <p:cNvPr id="3" name="Объект 2">
            <a:extLst>
              <a:ext uri="{FF2B5EF4-FFF2-40B4-BE49-F238E27FC236}">
                <a16:creationId xmlns:a16="http://schemas.microsoft.com/office/drawing/2014/main" id="{44C4E0BB-A832-7A4F-99D0-6F70AA5D0F03}"/>
              </a:ext>
            </a:extLst>
          </p:cNvPr>
          <p:cNvSpPr>
            <a:spLocks noGrp="1"/>
          </p:cNvSpPr>
          <p:nvPr>
            <p:ph idx="1"/>
          </p:nvPr>
        </p:nvSpPr>
        <p:spPr>
          <a:xfrm>
            <a:off x="1981200" y="1340771"/>
            <a:ext cx="8229600" cy="4525963"/>
          </a:xfrm>
        </p:spPr>
        <p:txBody>
          <a:bodyPr/>
          <a:lstStyle/>
          <a:p>
            <a:r>
              <a:rPr lang="ru-RU" sz="2800" dirty="0"/>
              <a:t>Таблица кодов символов и длин задаётся произвольно, остальные неизменны</a:t>
            </a:r>
          </a:p>
          <a:p>
            <a:r>
              <a:rPr lang="ru-RU" sz="2800" dirty="0"/>
              <a:t>При кодировании таблицы задаются не коды напрямую, а их длины:</a:t>
            </a:r>
          </a:p>
          <a:p>
            <a:endParaRPr lang="ru-RU" sz="2800" dirty="0"/>
          </a:p>
        </p:txBody>
      </p:sp>
      <p:sp>
        <p:nvSpPr>
          <p:cNvPr id="4" name="Номер слайда 3">
            <a:extLst>
              <a:ext uri="{FF2B5EF4-FFF2-40B4-BE49-F238E27FC236}">
                <a16:creationId xmlns:a16="http://schemas.microsoft.com/office/drawing/2014/main" id="{EAFB92E6-8163-3947-8B28-BEDF7906E16C}"/>
              </a:ext>
            </a:extLst>
          </p:cNvPr>
          <p:cNvSpPr>
            <a:spLocks noGrp="1"/>
          </p:cNvSpPr>
          <p:nvPr>
            <p:ph type="sldNum" sz="quarter" idx="12"/>
          </p:nvPr>
        </p:nvSpPr>
        <p:spPr>
          <a:prstGeom prst="rect">
            <a:avLst/>
          </a:prstGeom>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6AC782-6DBB-4440-8503-6B7CE4C7F221}" type="slidenum">
              <a:rPr lang="ru-RU" altLang="ru-RU" smtClean="0"/>
              <a:pPr>
                <a:defRPr/>
              </a:pPr>
              <a:t>26</a:t>
            </a:fld>
            <a:endParaRPr lang="ru-RU" altLang="ru-RU"/>
          </a:p>
        </p:txBody>
      </p:sp>
      <p:graphicFrame>
        <p:nvGraphicFramePr>
          <p:cNvPr id="5" name="Таблица 5">
            <a:extLst>
              <a:ext uri="{FF2B5EF4-FFF2-40B4-BE49-F238E27FC236}">
                <a16:creationId xmlns:a16="http://schemas.microsoft.com/office/drawing/2014/main" id="{B20810F6-49C7-C449-A0B2-A09B7B376376}"/>
              </a:ext>
            </a:extLst>
          </p:cNvPr>
          <p:cNvGraphicFramePr>
            <a:graphicFrameLocks noGrp="1"/>
          </p:cNvGraphicFramePr>
          <p:nvPr/>
        </p:nvGraphicFramePr>
        <p:xfrm>
          <a:off x="2279576" y="3377498"/>
          <a:ext cx="2592288" cy="3291840"/>
        </p:xfrm>
        <a:graphic>
          <a:graphicData uri="http://schemas.openxmlformats.org/drawingml/2006/table">
            <a:tbl>
              <a:tblPr firstRow="1" bandRow="1">
                <a:tableStyleId>{69012ECD-51FC-41F1-AA8D-1B2483CD663E}</a:tableStyleId>
              </a:tblPr>
              <a:tblGrid>
                <a:gridCol w="1080120">
                  <a:extLst>
                    <a:ext uri="{9D8B030D-6E8A-4147-A177-3AD203B41FA5}">
                      <a16:colId xmlns:a16="http://schemas.microsoft.com/office/drawing/2014/main" val="1533748345"/>
                    </a:ext>
                  </a:extLst>
                </a:gridCol>
                <a:gridCol w="1512168">
                  <a:extLst>
                    <a:ext uri="{9D8B030D-6E8A-4147-A177-3AD203B41FA5}">
                      <a16:colId xmlns:a16="http://schemas.microsoft.com/office/drawing/2014/main" val="2126468481"/>
                    </a:ext>
                  </a:extLst>
                </a:gridCol>
              </a:tblGrid>
              <a:tr h="302242">
                <a:tc>
                  <a:txBody>
                    <a:bodyPr/>
                    <a:lstStyle/>
                    <a:p>
                      <a:pPr algn="ctr"/>
                      <a:r>
                        <a:rPr lang="ru-RU" dirty="0"/>
                        <a:t>Алфавит</a:t>
                      </a:r>
                    </a:p>
                  </a:txBody>
                  <a:tcPr/>
                </a:tc>
                <a:tc>
                  <a:txBody>
                    <a:bodyPr/>
                    <a:lstStyle/>
                    <a:p>
                      <a:pPr algn="ctr"/>
                      <a:r>
                        <a:rPr lang="ru-RU" dirty="0"/>
                        <a:t>Длина кода</a:t>
                      </a:r>
                    </a:p>
                  </a:txBody>
                  <a:tcPr/>
                </a:tc>
                <a:extLst>
                  <a:ext uri="{0D108BD9-81ED-4DB2-BD59-A6C34878D82A}">
                    <a16:rowId xmlns:a16="http://schemas.microsoft.com/office/drawing/2014/main" val="1687833146"/>
                  </a:ext>
                </a:extLst>
              </a:tr>
              <a:tr h="302242">
                <a:tc>
                  <a:txBody>
                    <a:bodyPr/>
                    <a:lstStyle/>
                    <a:p>
                      <a:pPr algn="ctr"/>
                      <a:r>
                        <a:rPr lang="ru-RU" dirty="0"/>
                        <a:t>0</a:t>
                      </a:r>
                    </a:p>
                  </a:txBody>
                  <a:tcPr/>
                </a:tc>
                <a:tc>
                  <a:txBody>
                    <a:bodyPr/>
                    <a:lstStyle/>
                    <a:p>
                      <a:pPr algn="ctr"/>
                      <a:r>
                        <a:rPr lang="ru-RU" dirty="0"/>
                        <a:t>2</a:t>
                      </a:r>
                    </a:p>
                  </a:txBody>
                  <a:tcPr/>
                </a:tc>
                <a:extLst>
                  <a:ext uri="{0D108BD9-81ED-4DB2-BD59-A6C34878D82A}">
                    <a16:rowId xmlns:a16="http://schemas.microsoft.com/office/drawing/2014/main" val="2715416319"/>
                  </a:ext>
                </a:extLst>
              </a:tr>
              <a:tr h="302242">
                <a:tc>
                  <a:txBody>
                    <a:bodyPr/>
                    <a:lstStyle/>
                    <a:p>
                      <a:pPr algn="ctr"/>
                      <a:r>
                        <a:rPr lang="ru-RU" dirty="0"/>
                        <a:t>1</a:t>
                      </a:r>
                    </a:p>
                  </a:txBody>
                  <a:tcPr/>
                </a:tc>
                <a:tc>
                  <a:txBody>
                    <a:bodyPr/>
                    <a:lstStyle/>
                    <a:p>
                      <a:pPr algn="ctr"/>
                      <a:r>
                        <a:rPr lang="ru-RU" dirty="0"/>
                        <a:t>5</a:t>
                      </a:r>
                    </a:p>
                  </a:txBody>
                  <a:tcPr/>
                </a:tc>
                <a:extLst>
                  <a:ext uri="{0D108BD9-81ED-4DB2-BD59-A6C34878D82A}">
                    <a16:rowId xmlns:a16="http://schemas.microsoft.com/office/drawing/2014/main" val="3504362611"/>
                  </a:ext>
                </a:extLst>
              </a:tr>
              <a:tr h="302242">
                <a:tc>
                  <a:txBody>
                    <a:bodyPr/>
                    <a:lstStyle/>
                    <a:p>
                      <a:pPr algn="ctr"/>
                      <a:r>
                        <a:rPr lang="ru-RU" dirty="0"/>
                        <a:t>3</a:t>
                      </a:r>
                    </a:p>
                  </a:txBody>
                  <a:tcPr/>
                </a:tc>
                <a:tc>
                  <a:txBody>
                    <a:bodyPr/>
                    <a:lstStyle/>
                    <a:p>
                      <a:pPr algn="ctr"/>
                      <a:r>
                        <a:rPr lang="ru-RU" dirty="0"/>
                        <a:t>5</a:t>
                      </a:r>
                    </a:p>
                  </a:txBody>
                  <a:tcPr/>
                </a:tc>
                <a:extLst>
                  <a:ext uri="{0D108BD9-81ED-4DB2-BD59-A6C34878D82A}">
                    <a16:rowId xmlns:a16="http://schemas.microsoft.com/office/drawing/2014/main" val="124885485"/>
                  </a:ext>
                </a:extLst>
              </a:tr>
              <a:tr h="302242">
                <a:tc>
                  <a:txBody>
                    <a:bodyPr/>
                    <a:lstStyle/>
                    <a:p>
                      <a:pPr algn="ctr"/>
                      <a:r>
                        <a:rPr lang="ru-RU" dirty="0"/>
                        <a:t>4</a:t>
                      </a:r>
                    </a:p>
                  </a:txBody>
                  <a:tcPr/>
                </a:tc>
                <a:tc>
                  <a:txBody>
                    <a:bodyPr/>
                    <a:lstStyle/>
                    <a:p>
                      <a:pPr algn="ctr"/>
                      <a:r>
                        <a:rPr lang="ru-RU" dirty="0"/>
                        <a:t>4</a:t>
                      </a:r>
                    </a:p>
                  </a:txBody>
                  <a:tcPr/>
                </a:tc>
                <a:extLst>
                  <a:ext uri="{0D108BD9-81ED-4DB2-BD59-A6C34878D82A}">
                    <a16:rowId xmlns:a16="http://schemas.microsoft.com/office/drawing/2014/main" val="635556642"/>
                  </a:ext>
                </a:extLst>
              </a:tr>
              <a:tr h="302242">
                <a:tc>
                  <a:txBody>
                    <a:bodyPr/>
                    <a:lstStyle/>
                    <a:p>
                      <a:pPr algn="ctr"/>
                      <a:r>
                        <a:rPr lang="ru-RU" dirty="0"/>
                        <a:t>5</a:t>
                      </a:r>
                    </a:p>
                  </a:txBody>
                  <a:tcPr/>
                </a:tc>
                <a:tc>
                  <a:txBody>
                    <a:bodyPr/>
                    <a:lstStyle/>
                    <a:p>
                      <a:pPr algn="ctr"/>
                      <a:r>
                        <a:rPr lang="ru-RU" dirty="0"/>
                        <a:t>2</a:t>
                      </a:r>
                    </a:p>
                  </a:txBody>
                  <a:tcPr/>
                </a:tc>
                <a:extLst>
                  <a:ext uri="{0D108BD9-81ED-4DB2-BD59-A6C34878D82A}">
                    <a16:rowId xmlns:a16="http://schemas.microsoft.com/office/drawing/2014/main" val="1916794165"/>
                  </a:ext>
                </a:extLst>
              </a:tr>
              <a:tr h="302242">
                <a:tc>
                  <a:txBody>
                    <a:bodyPr/>
                    <a:lstStyle/>
                    <a:p>
                      <a:pPr algn="ctr"/>
                      <a:r>
                        <a:rPr lang="ru-RU" dirty="0"/>
                        <a:t>6</a:t>
                      </a:r>
                    </a:p>
                  </a:txBody>
                  <a:tcPr/>
                </a:tc>
                <a:tc>
                  <a:txBody>
                    <a:bodyPr/>
                    <a:lstStyle/>
                    <a:p>
                      <a:pPr algn="ctr"/>
                      <a:r>
                        <a:rPr lang="ru-RU" dirty="0"/>
                        <a:t>2</a:t>
                      </a:r>
                    </a:p>
                  </a:txBody>
                  <a:tcPr/>
                </a:tc>
                <a:extLst>
                  <a:ext uri="{0D108BD9-81ED-4DB2-BD59-A6C34878D82A}">
                    <a16:rowId xmlns:a16="http://schemas.microsoft.com/office/drawing/2014/main" val="2007517758"/>
                  </a:ext>
                </a:extLst>
              </a:tr>
              <a:tr h="302242">
                <a:tc>
                  <a:txBody>
                    <a:bodyPr/>
                    <a:lstStyle/>
                    <a:p>
                      <a:pPr algn="ctr"/>
                      <a:r>
                        <a:rPr lang="ru-RU" dirty="0"/>
                        <a:t>17</a:t>
                      </a:r>
                    </a:p>
                  </a:txBody>
                  <a:tcPr/>
                </a:tc>
                <a:tc>
                  <a:txBody>
                    <a:bodyPr/>
                    <a:lstStyle/>
                    <a:p>
                      <a:pPr algn="ctr"/>
                      <a:r>
                        <a:rPr lang="ru-RU" dirty="0"/>
                        <a:t>4</a:t>
                      </a:r>
                    </a:p>
                  </a:txBody>
                  <a:tcPr/>
                </a:tc>
                <a:extLst>
                  <a:ext uri="{0D108BD9-81ED-4DB2-BD59-A6C34878D82A}">
                    <a16:rowId xmlns:a16="http://schemas.microsoft.com/office/drawing/2014/main" val="1277411479"/>
                  </a:ext>
                </a:extLst>
              </a:tr>
              <a:tr h="302242">
                <a:tc>
                  <a:txBody>
                    <a:bodyPr/>
                    <a:lstStyle/>
                    <a:p>
                      <a:pPr algn="ctr"/>
                      <a:r>
                        <a:rPr lang="ru-RU" dirty="0"/>
                        <a:t>18</a:t>
                      </a:r>
                    </a:p>
                  </a:txBody>
                  <a:tcPr/>
                </a:tc>
                <a:tc>
                  <a:txBody>
                    <a:bodyPr/>
                    <a:lstStyle/>
                    <a:p>
                      <a:pPr algn="ctr"/>
                      <a:r>
                        <a:rPr lang="ru-RU" dirty="0"/>
                        <a:t>4</a:t>
                      </a:r>
                    </a:p>
                  </a:txBody>
                  <a:tcPr/>
                </a:tc>
                <a:extLst>
                  <a:ext uri="{0D108BD9-81ED-4DB2-BD59-A6C34878D82A}">
                    <a16:rowId xmlns:a16="http://schemas.microsoft.com/office/drawing/2014/main" val="4190545820"/>
                  </a:ext>
                </a:extLst>
              </a:tr>
            </a:tbl>
          </a:graphicData>
        </a:graphic>
      </p:graphicFrame>
      <p:graphicFrame>
        <p:nvGraphicFramePr>
          <p:cNvPr id="6" name="Таблица 5">
            <a:extLst>
              <a:ext uri="{FF2B5EF4-FFF2-40B4-BE49-F238E27FC236}">
                <a16:creationId xmlns:a16="http://schemas.microsoft.com/office/drawing/2014/main" id="{CC147276-780A-3A44-9FA7-A0DB7745669F}"/>
              </a:ext>
            </a:extLst>
          </p:cNvPr>
          <p:cNvGraphicFramePr>
            <a:graphicFrameLocks noGrp="1"/>
          </p:cNvGraphicFramePr>
          <p:nvPr/>
        </p:nvGraphicFramePr>
        <p:xfrm>
          <a:off x="5787537" y="3393540"/>
          <a:ext cx="3950095" cy="3291840"/>
        </p:xfrm>
        <a:graphic>
          <a:graphicData uri="http://schemas.openxmlformats.org/drawingml/2006/table">
            <a:tbl>
              <a:tblPr firstRow="1" bandRow="1">
                <a:tableStyleId>{69012ECD-51FC-41F1-AA8D-1B2483CD663E}</a:tableStyleId>
              </a:tblPr>
              <a:tblGrid>
                <a:gridCol w="1039499">
                  <a:extLst>
                    <a:ext uri="{9D8B030D-6E8A-4147-A177-3AD203B41FA5}">
                      <a16:colId xmlns:a16="http://schemas.microsoft.com/office/drawing/2014/main" val="1533748345"/>
                    </a:ext>
                  </a:extLst>
                </a:gridCol>
                <a:gridCol w="1861255">
                  <a:extLst>
                    <a:ext uri="{9D8B030D-6E8A-4147-A177-3AD203B41FA5}">
                      <a16:colId xmlns:a16="http://schemas.microsoft.com/office/drawing/2014/main" val="2126468481"/>
                    </a:ext>
                  </a:extLst>
                </a:gridCol>
                <a:gridCol w="1049341">
                  <a:extLst>
                    <a:ext uri="{9D8B030D-6E8A-4147-A177-3AD203B41FA5}">
                      <a16:colId xmlns:a16="http://schemas.microsoft.com/office/drawing/2014/main" val="2553883343"/>
                    </a:ext>
                  </a:extLst>
                </a:gridCol>
              </a:tblGrid>
              <a:tr h="302242">
                <a:tc>
                  <a:txBody>
                    <a:bodyPr/>
                    <a:lstStyle/>
                    <a:p>
                      <a:pPr algn="ctr"/>
                      <a:r>
                        <a:rPr lang="ru-RU" dirty="0"/>
                        <a:t>Алфавит</a:t>
                      </a:r>
                    </a:p>
                  </a:txBody>
                  <a:tcPr/>
                </a:tc>
                <a:tc>
                  <a:txBody>
                    <a:bodyPr/>
                    <a:lstStyle/>
                    <a:p>
                      <a:pPr algn="ctr"/>
                      <a:r>
                        <a:rPr lang="ru-RU" dirty="0"/>
                        <a:t>Длина кода ↓</a:t>
                      </a:r>
                    </a:p>
                  </a:txBody>
                  <a:tcPr/>
                </a:tc>
                <a:tc>
                  <a:txBody>
                    <a:bodyPr/>
                    <a:lstStyle/>
                    <a:p>
                      <a:pPr algn="ctr"/>
                      <a:r>
                        <a:rPr lang="ru-RU" dirty="0"/>
                        <a:t>Код</a:t>
                      </a:r>
                    </a:p>
                  </a:txBody>
                  <a:tcPr/>
                </a:tc>
                <a:extLst>
                  <a:ext uri="{0D108BD9-81ED-4DB2-BD59-A6C34878D82A}">
                    <a16:rowId xmlns:a16="http://schemas.microsoft.com/office/drawing/2014/main" val="1687833146"/>
                  </a:ext>
                </a:extLst>
              </a:tr>
              <a:tr h="302242">
                <a:tc>
                  <a:txBody>
                    <a:bodyPr/>
                    <a:lstStyle/>
                    <a:p>
                      <a:pPr algn="ctr"/>
                      <a:r>
                        <a:rPr lang="ru-RU" dirty="0"/>
                        <a:t>0</a:t>
                      </a:r>
                    </a:p>
                  </a:txBody>
                  <a:tcPr/>
                </a:tc>
                <a:tc>
                  <a:txBody>
                    <a:bodyPr/>
                    <a:lstStyle/>
                    <a:p>
                      <a:pPr algn="ctr"/>
                      <a:r>
                        <a:rPr lang="ru-RU" dirty="0"/>
                        <a:t>2</a:t>
                      </a:r>
                    </a:p>
                  </a:txBody>
                  <a:tcPr/>
                </a:tc>
                <a:tc>
                  <a:txBody>
                    <a:bodyPr/>
                    <a:lstStyle/>
                    <a:p>
                      <a:pPr algn="ctr"/>
                      <a:r>
                        <a:rPr lang="ru-RU" dirty="0"/>
                        <a:t>00</a:t>
                      </a:r>
                    </a:p>
                  </a:txBody>
                  <a:tcPr/>
                </a:tc>
                <a:extLst>
                  <a:ext uri="{0D108BD9-81ED-4DB2-BD59-A6C34878D82A}">
                    <a16:rowId xmlns:a16="http://schemas.microsoft.com/office/drawing/2014/main" val="2715416319"/>
                  </a:ext>
                </a:extLst>
              </a:tr>
              <a:tr h="302242">
                <a:tc>
                  <a:txBody>
                    <a:bodyPr/>
                    <a:lstStyle/>
                    <a:p>
                      <a:pPr algn="ctr"/>
                      <a:r>
                        <a:rPr lang="ru-RU" dirty="0"/>
                        <a:t>5</a:t>
                      </a:r>
                    </a:p>
                  </a:txBody>
                  <a:tcPr/>
                </a:tc>
                <a:tc>
                  <a:txBody>
                    <a:bodyPr/>
                    <a:lstStyle/>
                    <a:p>
                      <a:pPr algn="ctr"/>
                      <a:r>
                        <a:rPr lang="ru-RU" dirty="0"/>
                        <a:t>2</a:t>
                      </a:r>
                    </a:p>
                  </a:txBody>
                  <a:tcPr/>
                </a:tc>
                <a:tc>
                  <a:txBody>
                    <a:bodyPr/>
                    <a:lstStyle/>
                    <a:p>
                      <a:pPr algn="ctr"/>
                      <a:r>
                        <a:rPr lang="ru-RU" dirty="0"/>
                        <a:t>01</a:t>
                      </a:r>
                    </a:p>
                  </a:txBody>
                  <a:tcPr/>
                </a:tc>
                <a:extLst>
                  <a:ext uri="{0D108BD9-81ED-4DB2-BD59-A6C34878D82A}">
                    <a16:rowId xmlns:a16="http://schemas.microsoft.com/office/drawing/2014/main" val="3504362611"/>
                  </a:ext>
                </a:extLst>
              </a:tr>
              <a:tr h="302242">
                <a:tc>
                  <a:txBody>
                    <a:bodyPr/>
                    <a:lstStyle/>
                    <a:p>
                      <a:pPr algn="ctr"/>
                      <a:r>
                        <a:rPr lang="ru-RU" dirty="0"/>
                        <a:t>6</a:t>
                      </a:r>
                    </a:p>
                  </a:txBody>
                  <a:tcPr/>
                </a:tc>
                <a:tc>
                  <a:txBody>
                    <a:bodyPr/>
                    <a:lstStyle/>
                    <a:p>
                      <a:pPr algn="ctr"/>
                      <a:r>
                        <a:rPr lang="ru-RU" dirty="0"/>
                        <a:t>2</a:t>
                      </a:r>
                    </a:p>
                  </a:txBody>
                  <a:tcPr/>
                </a:tc>
                <a:tc>
                  <a:txBody>
                    <a:bodyPr/>
                    <a:lstStyle/>
                    <a:p>
                      <a:pPr algn="ctr"/>
                      <a:r>
                        <a:rPr lang="ru-RU" dirty="0"/>
                        <a:t>10</a:t>
                      </a:r>
                    </a:p>
                  </a:txBody>
                  <a:tcPr/>
                </a:tc>
                <a:extLst>
                  <a:ext uri="{0D108BD9-81ED-4DB2-BD59-A6C34878D82A}">
                    <a16:rowId xmlns:a16="http://schemas.microsoft.com/office/drawing/2014/main" val="124885485"/>
                  </a:ext>
                </a:extLst>
              </a:tr>
              <a:tr h="302242">
                <a:tc>
                  <a:txBody>
                    <a:bodyPr/>
                    <a:lstStyle/>
                    <a:p>
                      <a:pPr algn="ctr"/>
                      <a:r>
                        <a:rPr lang="ru-RU" dirty="0"/>
                        <a:t>4</a:t>
                      </a:r>
                    </a:p>
                  </a:txBody>
                  <a:tcPr/>
                </a:tc>
                <a:tc>
                  <a:txBody>
                    <a:bodyPr/>
                    <a:lstStyle/>
                    <a:p>
                      <a:pPr algn="ctr"/>
                      <a:r>
                        <a:rPr lang="ru-RU" dirty="0"/>
                        <a:t>4</a:t>
                      </a:r>
                    </a:p>
                  </a:txBody>
                  <a:tcPr/>
                </a:tc>
                <a:tc>
                  <a:txBody>
                    <a:bodyPr/>
                    <a:lstStyle/>
                    <a:p>
                      <a:pPr algn="ctr"/>
                      <a:r>
                        <a:rPr lang="ru-RU" dirty="0"/>
                        <a:t>1100</a:t>
                      </a:r>
                    </a:p>
                  </a:txBody>
                  <a:tcPr/>
                </a:tc>
                <a:extLst>
                  <a:ext uri="{0D108BD9-81ED-4DB2-BD59-A6C34878D82A}">
                    <a16:rowId xmlns:a16="http://schemas.microsoft.com/office/drawing/2014/main" val="635556642"/>
                  </a:ext>
                </a:extLst>
              </a:tr>
              <a:tr h="302242">
                <a:tc>
                  <a:txBody>
                    <a:bodyPr/>
                    <a:lstStyle/>
                    <a:p>
                      <a:pPr algn="ctr"/>
                      <a:r>
                        <a:rPr lang="ru-RU" dirty="0"/>
                        <a:t>17</a:t>
                      </a:r>
                    </a:p>
                  </a:txBody>
                  <a:tcPr/>
                </a:tc>
                <a:tc>
                  <a:txBody>
                    <a:bodyPr/>
                    <a:lstStyle/>
                    <a:p>
                      <a:pPr algn="ctr"/>
                      <a:r>
                        <a:rPr lang="ru-RU" dirty="0"/>
                        <a:t>4</a:t>
                      </a:r>
                    </a:p>
                  </a:txBody>
                  <a:tcPr/>
                </a:tc>
                <a:tc>
                  <a:txBody>
                    <a:bodyPr/>
                    <a:lstStyle/>
                    <a:p>
                      <a:pPr algn="ctr"/>
                      <a:r>
                        <a:rPr lang="ru-RU" dirty="0"/>
                        <a:t>1101</a:t>
                      </a:r>
                    </a:p>
                  </a:txBody>
                  <a:tcPr/>
                </a:tc>
                <a:extLst>
                  <a:ext uri="{0D108BD9-81ED-4DB2-BD59-A6C34878D82A}">
                    <a16:rowId xmlns:a16="http://schemas.microsoft.com/office/drawing/2014/main" val="1916794165"/>
                  </a:ext>
                </a:extLst>
              </a:tr>
              <a:tr h="302242">
                <a:tc>
                  <a:txBody>
                    <a:bodyPr/>
                    <a:lstStyle/>
                    <a:p>
                      <a:pPr algn="ctr"/>
                      <a:r>
                        <a:rPr lang="ru-RU" dirty="0"/>
                        <a:t>18</a:t>
                      </a:r>
                    </a:p>
                  </a:txBody>
                  <a:tcPr/>
                </a:tc>
                <a:tc>
                  <a:txBody>
                    <a:bodyPr/>
                    <a:lstStyle/>
                    <a:p>
                      <a:pPr algn="ctr"/>
                      <a:r>
                        <a:rPr lang="ru-RU" dirty="0"/>
                        <a:t>4</a:t>
                      </a:r>
                    </a:p>
                  </a:txBody>
                  <a:tcPr/>
                </a:tc>
                <a:tc>
                  <a:txBody>
                    <a:bodyPr/>
                    <a:lstStyle/>
                    <a:p>
                      <a:pPr algn="ctr"/>
                      <a:r>
                        <a:rPr lang="ru-RU" dirty="0"/>
                        <a:t>1110</a:t>
                      </a:r>
                    </a:p>
                  </a:txBody>
                  <a:tcPr/>
                </a:tc>
                <a:extLst>
                  <a:ext uri="{0D108BD9-81ED-4DB2-BD59-A6C34878D82A}">
                    <a16:rowId xmlns:a16="http://schemas.microsoft.com/office/drawing/2014/main" val="2007517758"/>
                  </a:ext>
                </a:extLst>
              </a:tr>
              <a:tr h="302242">
                <a:tc>
                  <a:txBody>
                    <a:bodyPr/>
                    <a:lstStyle/>
                    <a:p>
                      <a:pPr algn="ctr"/>
                      <a:r>
                        <a:rPr lang="ru-RU" dirty="0"/>
                        <a:t>1</a:t>
                      </a:r>
                    </a:p>
                  </a:txBody>
                  <a:tcPr/>
                </a:tc>
                <a:tc>
                  <a:txBody>
                    <a:bodyPr/>
                    <a:lstStyle/>
                    <a:p>
                      <a:pPr algn="ctr"/>
                      <a:r>
                        <a:rPr lang="ru-RU" dirty="0"/>
                        <a:t>5</a:t>
                      </a:r>
                    </a:p>
                  </a:txBody>
                  <a:tcPr/>
                </a:tc>
                <a:tc>
                  <a:txBody>
                    <a:bodyPr/>
                    <a:lstStyle/>
                    <a:p>
                      <a:pPr algn="ctr"/>
                      <a:r>
                        <a:rPr lang="ru-RU" dirty="0"/>
                        <a:t>11110</a:t>
                      </a:r>
                    </a:p>
                  </a:txBody>
                  <a:tcPr/>
                </a:tc>
                <a:extLst>
                  <a:ext uri="{0D108BD9-81ED-4DB2-BD59-A6C34878D82A}">
                    <a16:rowId xmlns:a16="http://schemas.microsoft.com/office/drawing/2014/main" val="1277411479"/>
                  </a:ext>
                </a:extLst>
              </a:tr>
              <a:tr h="302242">
                <a:tc>
                  <a:txBody>
                    <a:bodyPr/>
                    <a:lstStyle/>
                    <a:p>
                      <a:pPr algn="ctr"/>
                      <a:r>
                        <a:rPr lang="ru-RU" dirty="0"/>
                        <a:t>3</a:t>
                      </a:r>
                    </a:p>
                  </a:txBody>
                  <a:tcPr/>
                </a:tc>
                <a:tc>
                  <a:txBody>
                    <a:bodyPr/>
                    <a:lstStyle/>
                    <a:p>
                      <a:pPr algn="ctr"/>
                      <a:r>
                        <a:rPr lang="ru-RU" dirty="0"/>
                        <a:t>5</a:t>
                      </a:r>
                    </a:p>
                  </a:txBody>
                  <a:tcPr/>
                </a:tc>
                <a:tc>
                  <a:txBody>
                    <a:bodyPr/>
                    <a:lstStyle/>
                    <a:p>
                      <a:pPr algn="ctr"/>
                      <a:r>
                        <a:rPr lang="ru-RU" dirty="0"/>
                        <a:t>11111</a:t>
                      </a:r>
                    </a:p>
                  </a:txBody>
                  <a:tcPr/>
                </a:tc>
                <a:extLst>
                  <a:ext uri="{0D108BD9-81ED-4DB2-BD59-A6C34878D82A}">
                    <a16:rowId xmlns:a16="http://schemas.microsoft.com/office/drawing/2014/main" val="4190545820"/>
                  </a:ext>
                </a:extLst>
              </a:tr>
            </a:tbl>
          </a:graphicData>
        </a:graphic>
      </p:graphicFrame>
      <p:sp>
        <p:nvSpPr>
          <p:cNvPr id="7" name="Стрелка вправо 6">
            <a:extLst>
              <a:ext uri="{FF2B5EF4-FFF2-40B4-BE49-F238E27FC236}">
                <a16:creationId xmlns:a16="http://schemas.microsoft.com/office/drawing/2014/main" id="{665D184C-265B-E944-B20C-7F44E63CBF1F}"/>
              </a:ext>
            </a:extLst>
          </p:cNvPr>
          <p:cNvSpPr/>
          <p:nvPr/>
        </p:nvSpPr>
        <p:spPr>
          <a:xfrm>
            <a:off x="5015880" y="4740425"/>
            <a:ext cx="648072" cy="5760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5645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417832-C18F-0B4D-8E1E-CAD929C00B32}"/>
              </a:ext>
            </a:extLst>
          </p:cNvPr>
          <p:cNvSpPr>
            <a:spLocks noGrp="1"/>
          </p:cNvSpPr>
          <p:nvPr>
            <p:ph type="title"/>
          </p:nvPr>
        </p:nvSpPr>
        <p:spPr/>
        <p:txBody>
          <a:bodyPr/>
          <a:lstStyle/>
          <a:p>
            <a:r>
              <a:rPr lang="ru-RU" dirty="0"/>
              <a:t>Простейший пример: статический словарь</a:t>
            </a:r>
          </a:p>
        </p:txBody>
      </p:sp>
      <p:sp>
        <p:nvSpPr>
          <p:cNvPr id="3" name="Объект 2">
            <a:extLst>
              <a:ext uri="{FF2B5EF4-FFF2-40B4-BE49-F238E27FC236}">
                <a16:creationId xmlns:a16="http://schemas.microsoft.com/office/drawing/2014/main" id="{117CF21D-3DB1-2E44-A44E-35E1D26A9D2D}"/>
              </a:ext>
            </a:extLst>
          </p:cNvPr>
          <p:cNvSpPr>
            <a:spLocks noGrp="1"/>
          </p:cNvSpPr>
          <p:nvPr>
            <p:ph idx="1"/>
          </p:nvPr>
        </p:nvSpPr>
        <p:spPr/>
        <p:txBody>
          <a:bodyPr>
            <a:normAutofit/>
          </a:bodyPr>
          <a:lstStyle/>
          <a:p>
            <a:r>
              <a:rPr lang="ru-RU" dirty="0"/>
              <a:t>Пусть есть английский словарь общей лексики </a:t>
            </a:r>
            <a:r>
              <a:rPr lang="en-US" dirty="0"/>
              <a:t>~500</a:t>
            </a:r>
            <a:r>
              <a:rPr lang="ru-RU" dirty="0"/>
              <a:t> </a:t>
            </a:r>
            <a:r>
              <a:rPr lang="en-US" dirty="0"/>
              <a:t>000 </a:t>
            </a:r>
            <a:r>
              <a:rPr lang="ru-RU" dirty="0"/>
              <a:t>слов</a:t>
            </a:r>
          </a:p>
          <a:p>
            <a:r>
              <a:rPr lang="ru-RU" dirty="0"/>
              <a:t>Если очередное слово встречается в словаре, пишем </a:t>
            </a:r>
            <a:br>
              <a:rPr lang="ru-RU" dirty="0"/>
            </a:br>
            <a:r>
              <a:rPr lang="ru-RU" dirty="0"/>
              <a:t>«0» + 19-битный индекс слова из словаря</a:t>
            </a:r>
          </a:p>
          <a:p>
            <a:r>
              <a:rPr lang="ru-RU" dirty="0"/>
              <a:t>Если нет, пишем «1», длину слова и коды букв (пусть по 7 бит</a:t>
            </a:r>
            <a:r>
              <a:rPr lang="en-US" dirty="0"/>
              <a:t>)</a:t>
            </a:r>
            <a:endParaRPr lang="ru-RU" dirty="0"/>
          </a:p>
          <a:p>
            <a:r>
              <a:rPr lang="ru-RU" dirty="0"/>
              <a:t>Каждое слово из словаря занимает 20 бит (это мало)</a:t>
            </a:r>
          </a:p>
          <a:p>
            <a:r>
              <a:rPr lang="ru-RU" dirty="0"/>
              <a:t>Незнакомое слово длиной </a:t>
            </a:r>
            <a:r>
              <a:rPr lang="en-US" dirty="0"/>
              <a:t>N </a:t>
            </a:r>
            <a:r>
              <a:rPr lang="ru-RU" dirty="0"/>
              <a:t>букв займёт </a:t>
            </a:r>
            <a:r>
              <a:rPr lang="en-US" dirty="0"/>
              <a:t>1+</a:t>
            </a:r>
            <a:r>
              <a:rPr lang="ru-RU" dirty="0"/>
              <a:t>7</a:t>
            </a:r>
            <a:r>
              <a:rPr lang="en-US" dirty="0"/>
              <a:t>(N+1) </a:t>
            </a:r>
            <a:r>
              <a:rPr lang="ru-RU" dirty="0"/>
              <a:t>бит</a:t>
            </a:r>
          </a:p>
          <a:p>
            <a:r>
              <a:rPr lang="ru-RU" dirty="0"/>
              <a:t>Если средняя длина английского слова равна 6 буквам, сжатие достигается при доле совпадений не менее 0</a:t>
            </a:r>
            <a:r>
              <a:rPr lang="en-US" dirty="0"/>
              <a:t>,29</a:t>
            </a:r>
            <a:endParaRPr lang="ru-RU" dirty="0"/>
          </a:p>
          <a:p>
            <a:r>
              <a:rPr lang="ru-RU" dirty="0"/>
              <a:t>При сжатии специальных текстов можно ожидать проигрыш</a:t>
            </a:r>
          </a:p>
        </p:txBody>
      </p:sp>
      <p:sp>
        <p:nvSpPr>
          <p:cNvPr id="4" name="Номер слайда 3">
            <a:extLst>
              <a:ext uri="{FF2B5EF4-FFF2-40B4-BE49-F238E27FC236}">
                <a16:creationId xmlns:a16="http://schemas.microsoft.com/office/drawing/2014/main" id="{320DD0AA-33B8-AC4C-93EF-F6EF426D5CE7}"/>
              </a:ext>
            </a:extLst>
          </p:cNvPr>
          <p:cNvSpPr>
            <a:spLocks noGrp="1"/>
          </p:cNvSpPr>
          <p:nvPr>
            <p:ph type="sldNum" sz="quarter" idx="12"/>
          </p:nvPr>
        </p:nvSpPr>
        <p:spPr/>
        <p:txBody>
          <a:bodyPr/>
          <a:lstStyle/>
          <a:p>
            <a:fld id="{1612A70E-D327-44F8-95A2-250AB82CB0CE}" type="slidenum">
              <a:rPr lang="ru-RU" altLang="ru-RU" smtClean="0"/>
              <a:pPr/>
              <a:t>3</a:t>
            </a:fld>
            <a:endParaRPr lang="ru-RU" altLang="ru-RU"/>
          </a:p>
        </p:txBody>
      </p:sp>
    </p:spTree>
    <p:extLst>
      <p:ext uri="{BB962C8B-B14F-4D97-AF65-F5344CB8AC3E}">
        <p14:creationId xmlns:p14="http://schemas.microsoft.com/office/powerpoint/2010/main" val="255667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21000-F974-7644-8846-CE36E5BA7933}"/>
              </a:ext>
            </a:extLst>
          </p:cNvPr>
          <p:cNvSpPr>
            <a:spLocks noGrp="1"/>
          </p:cNvSpPr>
          <p:nvPr>
            <p:ph type="title"/>
          </p:nvPr>
        </p:nvSpPr>
        <p:spPr/>
        <p:txBody>
          <a:bodyPr/>
          <a:lstStyle/>
          <a:p>
            <a:r>
              <a:rPr lang="ru-RU" altLang="ru-RU" dirty="0"/>
              <a:t>Словарное кодирование: особенности</a:t>
            </a:r>
            <a:endParaRPr lang="ru-RU" dirty="0"/>
          </a:p>
        </p:txBody>
      </p:sp>
      <p:sp>
        <p:nvSpPr>
          <p:cNvPr id="3" name="Объект 2">
            <a:extLst>
              <a:ext uri="{FF2B5EF4-FFF2-40B4-BE49-F238E27FC236}">
                <a16:creationId xmlns:a16="http://schemas.microsoft.com/office/drawing/2014/main" id="{66EE2DCC-9DD4-9249-B02E-7BA90134AE88}"/>
              </a:ext>
            </a:extLst>
          </p:cNvPr>
          <p:cNvSpPr>
            <a:spLocks noGrp="1"/>
          </p:cNvSpPr>
          <p:nvPr>
            <p:ph idx="1"/>
          </p:nvPr>
        </p:nvSpPr>
        <p:spPr/>
        <p:txBody>
          <a:bodyPr/>
          <a:lstStyle/>
          <a:p>
            <a:r>
              <a:rPr lang="ru-RU" dirty="0"/>
              <a:t>Не используется статистическая модель</a:t>
            </a:r>
          </a:p>
          <a:p>
            <a:r>
              <a:rPr lang="ru-RU" altLang="ru-RU" dirty="0"/>
              <a:t>Кодер: нет вычислений, только поиск совпадений</a:t>
            </a:r>
          </a:p>
          <a:p>
            <a:r>
              <a:rPr lang="ru-RU" altLang="ru-RU" dirty="0"/>
              <a:t>Декодер: нет даже поиска, только обращение к словарю  </a:t>
            </a:r>
          </a:p>
          <a:p>
            <a:endParaRPr lang="ru-RU" dirty="0"/>
          </a:p>
        </p:txBody>
      </p:sp>
      <p:sp>
        <p:nvSpPr>
          <p:cNvPr id="4" name="Номер слайда 3">
            <a:extLst>
              <a:ext uri="{FF2B5EF4-FFF2-40B4-BE49-F238E27FC236}">
                <a16:creationId xmlns:a16="http://schemas.microsoft.com/office/drawing/2014/main" id="{8EA18343-6588-8443-BF84-4ACCD11D10A4}"/>
              </a:ext>
            </a:extLst>
          </p:cNvPr>
          <p:cNvSpPr>
            <a:spLocks noGrp="1"/>
          </p:cNvSpPr>
          <p:nvPr>
            <p:ph type="sldNum" sz="quarter" idx="12"/>
          </p:nvPr>
        </p:nvSpPr>
        <p:spPr/>
        <p:txBody>
          <a:bodyPr/>
          <a:lstStyle/>
          <a:p>
            <a:fld id="{1612A70E-D327-44F8-95A2-250AB82CB0CE}" type="slidenum">
              <a:rPr lang="ru-RU" altLang="ru-RU" smtClean="0"/>
              <a:pPr/>
              <a:t>4</a:t>
            </a:fld>
            <a:endParaRPr lang="ru-RU" altLang="ru-RU"/>
          </a:p>
        </p:txBody>
      </p:sp>
    </p:spTree>
    <p:extLst>
      <p:ext uri="{BB962C8B-B14F-4D97-AF65-F5344CB8AC3E}">
        <p14:creationId xmlns:p14="http://schemas.microsoft.com/office/powerpoint/2010/main" val="395045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A9563-FC7F-43B6-82B9-9B6146515674}"/>
              </a:ext>
            </a:extLst>
          </p:cNvPr>
          <p:cNvSpPr>
            <a:spLocks noGrp="1"/>
          </p:cNvSpPr>
          <p:nvPr>
            <p:ph type="title"/>
          </p:nvPr>
        </p:nvSpPr>
        <p:spPr>
          <a:xfrm>
            <a:off x="838200" y="365125"/>
            <a:ext cx="10515600" cy="1325563"/>
          </a:xfrm>
        </p:spPr>
        <p:txBody>
          <a:bodyPr/>
          <a:lstStyle/>
          <a:p>
            <a:r>
              <a:rPr lang="ru-RU" dirty="0"/>
              <a:t>Словарное кодирование: применение</a:t>
            </a:r>
          </a:p>
        </p:txBody>
      </p:sp>
      <p:sp>
        <p:nvSpPr>
          <p:cNvPr id="3" name="Объект 2">
            <a:extLst>
              <a:ext uri="{FF2B5EF4-FFF2-40B4-BE49-F238E27FC236}">
                <a16:creationId xmlns:a16="http://schemas.microsoft.com/office/drawing/2014/main" id="{0AD67249-366D-4A74-A98C-315654194C72}"/>
              </a:ext>
            </a:extLst>
          </p:cNvPr>
          <p:cNvSpPr>
            <a:spLocks noGrp="1"/>
          </p:cNvSpPr>
          <p:nvPr>
            <p:ph idx="1"/>
          </p:nvPr>
        </p:nvSpPr>
        <p:spPr>
          <a:xfrm>
            <a:off x="838200" y="1825625"/>
            <a:ext cx="10515600" cy="4351338"/>
          </a:xfrm>
        </p:spPr>
        <p:txBody>
          <a:bodyPr/>
          <a:lstStyle/>
          <a:p>
            <a:r>
              <a:rPr lang="ru-RU"/>
              <a:t>Сжатие графических данных без потерь</a:t>
            </a:r>
            <a:endParaRPr lang="ru-RU" dirty="0"/>
          </a:p>
          <a:p>
            <a:r>
              <a:rPr lang="ru-RU" dirty="0"/>
              <a:t>Электронные документы (PDF, </a:t>
            </a:r>
            <a:r>
              <a:rPr lang="ru-RU" err="1"/>
              <a:t>PostScript</a:t>
            </a:r>
            <a:r>
              <a:rPr lang="ru-RU" dirty="0"/>
              <a:t>)</a:t>
            </a:r>
          </a:p>
          <a:p>
            <a:r>
              <a:rPr lang="ru-RU" dirty="0"/>
              <a:t>Программы для сжатия данных (ZIP, ARJ, JHA)</a:t>
            </a:r>
          </a:p>
        </p:txBody>
      </p:sp>
      <p:sp>
        <p:nvSpPr>
          <p:cNvPr id="8" name="Номер слайда 7">
            <a:extLst>
              <a:ext uri="{FF2B5EF4-FFF2-40B4-BE49-F238E27FC236}">
                <a16:creationId xmlns:a16="http://schemas.microsoft.com/office/drawing/2014/main" id="{9CA752E3-1CCC-407C-8458-35EF9B7D0FF1}"/>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5</a:t>
            </a:fld>
            <a:endParaRPr lang="ru-RU" altLang="ru-RU"/>
          </a:p>
        </p:txBody>
      </p:sp>
    </p:spTree>
    <p:extLst>
      <p:ext uri="{BB962C8B-B14F-4D97-AF65-F5344CB8AC3E}">
        <p14:creationId xmlns:p14="http://schemas.microsoft.com/office/powerpoint/2010/main" val="328069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365125"/>
            <a:ext cx="10515600" cy="1325563"/>
          </a:xfrm>
        </p:spPr>
        <p:txBody>
          <a:bodyPr/>
          <a:lstStyle/>
          <a:p>
            <a:r>
              <a:rPr lang="en-US" altLang="ru-RU" dirty="0"/>
              <a:t>LZ7</a:t>
            </a:r>
            <a:r>
              <a:rPr lang="ru-RU" altLang="ru-RU" dirty="0"/>
              <a:t>7</a:t>
            </a:r>
            <a:r>
              <a:rPr lang="ru-RU" dirty="0"/>
              <a:t> </a:t>
            </a:r>
            <a:r>
              <a:rPr lang="en-US" dirty="0"/>
              <a:t>(LZ1)</a:t>
            </a:r>
            <a:r>
              <a:rPr lang="ru-RU" dirty="0"/>
              <a:t> (</a:t>
            </a:r>
            <a:r>
              <a:rPr lang="ru-RU" altLang="ru-RU" dirty="0" err="1"/>
              <a:t>Lempel</a:t>
            </a:r>
            <a:r>
              <a:rPr lang="ru-RU" altLang="ru-RU" dirty="0"/>
              <a:t>, </a:t>
            </a:r>
            <a:r>
              <a:rPr lang="en-US" altLang="ru-RU" dirty="0"/>
              <a:t>Ziv</a:t>
            </a:r>
            <a:r>
              <a:rPr lang="ru-RU" altLang="ru-RU" dirty="0"/>
              <a:t> 1977</a:t>
            </a:r>
            <a:r>
              <a:rPr lang="ru-RU" dirty="0"/>
              <a:t>)</a:t>
            </a:r>
            <a:endParaRPr lang="ru-RU" altLang="ru-RU" dirty="0"/>
          </a:p>
        </p:txBody>
      </p:sp>
      <p:sp>
        <p:nvSpPr>
          <p:cNvPr id="2" name="Объект 1"/>
          <p:cNvSpPr>
            <a:spLocks noGrp="1"/>
          </p:cNvSpPr>
          <p:nvPr>
            <p:ph idx="1"/>
          </p:nvPr>
        </p:nvSpPr>
        <p:spPr>
          <a:xfrm>
            <a:off x="838200" y="1556792"/>
            <a:ext cx="10515600" cy="4936083"/>
          </a:xfrm>
        </p:spPr>
        <p:txBody>
          <a:bodyPr>
            <a:normAutofit/>
          </a:bodyPr>
          <a:lstStyle/>
          <a:p>
            <a:pPr marL="0" indent="0">
              <a:buNone/>
            </a:pPr>
            <a:r>
              <a:rPr lang="ru-RU" dirty="0"/>
              <a:t>Использует </a:t>
            </a:r>
            <a:r>
              <a:rPr lang="ru-RU" u="sng" dirty="0"/>
              <a:t>скользящее окно</a:t>
            </a:r>
            <a:r>
              <a:rPr lang="ru-RU" dirty="0"/>
              <a:t>, состоящее из </a:t>
            </a:r>
            <a:r>
              <a:rPr lang="ru-RU" u="sng" dirty="0"/>
              <a:t>словаря</a:t>
            </a:r>
            <a:r>
              <a:rPr lang="ru-RU" dirty="0"/>
              <a:t> и </a:t>
            </a:r>
            <a:r>
              <a:rPr lang="ru-RU" u="sng" dirty="0"/>
              <a:t>буфера</a:t>
            </a:r>
            <a:r>
              <a:rPr lang="ru-RU" dirty="0"/>
              <a:t>:</a:t>
            </a:r>
          </a:p>
          <a:p>
            <a:r>
              <a:rPr lang="ru-RU" u="sng" dirty="0"/>
              <a:t>словарь</a:t>
            </a:r>
            <a:r>
              <a:rPr lang="ru-RU" dirty="0"/>
              <a:t>: последние </a:t>
            </a:r>
            <a:r>
              <a:rPr lang="en-US" dirty="0"/>
              <a:t>M </a:t>
            </a:r>
            <a:r>
              <a:rPr lang="ru-RU" dirty="0"/>
              <a:t>ранее закодированных символов</a:t>
            </a:r>
          </a:p>
          <a:p>
            <a:r>
              <a:rPr lang="ru-RU" u="sng" dirty="0"/>
              <a:t>буфер</a:t>
            </a:r>
            <a:r>
              <a:rPr lang="ru-RU" dirty="0"/>
              <a:t>: </a:t>
            </a:r>
            <a:r>
              <a:rPr lang="en-US" dirty="0"/>
              <a:t>N </a:t>
            </a:r>
            <a:r>
              <a:rPr lang="ru-RU" dirty="0"/>
              <a:t>символов на очереди для кодирования</a:t>
            </a:r>
            <a:endParaRPr lang="en-US" dirty="0"/>
          </a:p>
          <a:p>
            <a:endParaRPr lang="en-US" dirty="0"/>
          </a:p>
          <a:p>
            <a:endParaRPr lang="en-US" dirty="0"/>
          </a:p>
          <a:p>
            <a:endParaRPr lang="en-US" dirty="0"/>
          </a:p>
          <a:p>
            <a:r>
              <a:rPr lang="ru-RU" dirty="0"/>
              <a:t>Ищет самое длинное совпадение символов в буфере (начиная с первого символа буфера) со словарем</a:t>
            </a:r>
            <a:endParaRPr lang="en-US" dirty="0"/>
          </a:p>
          <a:p>
            <a:pPr lvl="1"/>
            <a:r>
              <a:rPr lang="ru-RU" dirty="0"/>
              <a:t>Если совпадений наибольшей длины несколько, </a:t>
            </a:r>
            <a:br>
              <a:rPr lang="ru-RU" dirty="0"/>
            </a:br>
            <a:r>
              <a:rPr lang="ru-RU" dirty="0"/>
              <a:t>по соглашению берётся левое</a:t>
            </a:r>
          </a:p>
          <a:p>
            <a:endParaRPr lang="ru-RU" dirty="0"/>
          </a:p>
          <a:p>
            <a:endParaRPr lang="ru-RU" dirty="0"/>
          </a:p>
          <a:p>
            <a:endParaRPr lang="en-US" dirty="0"/>
          </a:p>
        </p:txBody>
      </p:sp>
      <p:sp>
        <p:nvSpPr>
          <p:cNvPr id="7" name="Номер слайда 6">
            <a:extLst>
              <a:ext uri="{FF2B5EF4-FFF2-40B4-BE49-F238E27FC236}">
                <a16:creationId xmlns:a16="http://schemas.microsoft.com/office/drawing/2014/main" id="{A5016436-C094-4F7D-91DB-2A5A3F2236E9}"/>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6</a:t>
            </a:fld>
            <a:endParaRPr lang="ru-RU" altLang="ru-RU"/>
          </a:p>
        </p:txBody>
      </p:sp>
      <p:graphicFrame>
        <p:nvGraphicFramePr>
          <p:cNvPr id="10" name="Таблица 9">
            <a:extLst>
              <a:ext uri="{FF2B5EF4-FFF2-40B4-BE49-F238E27FC236}">
                <a16:creationId xmlns:a16="http://schemas.microsoft.com/office/drawing/2014/main" id="{05E0DD3C-D05B-FF47-80F2-ABABEBA92FD9}"/>
              </a:ext>
            </a:extLst>
          </p:cNvPr>
          <p:cNvGraphicFramePr>
            <a:graphicFrameLocks noGrp="1"/>
          </p:cNvGraphicFramePr>
          <p:nvPr>
            <p:extLst>
              <p:ext uri="{D42A27DB-BD31-4B8C-83A1-F6EECF244321}">
                <p14:modId xmlns:p14="http://schemas.microsoft.com/office/powerpoint/2010/main" val="423600174"/>
              </p:ext>
            </p:extLst>
          </p:nvPr>
        </p:nvGraphicFramePr>
        <p:xfrm>
          <a:off x="1413247" y="3284984"/>
          <a:ext cx="9365506" cy="1097280"/>
        </p:xfrm>
        <a:graphic>
          <a:graphicData uri="http://schemas.openxmlformats.org/drawingml/2006/table">
            <a:tbl>
              <a:tblPr/>
              <a:tblGrid>
                <a:gridCol w="708315">
                  <a:extLst>
                    <a:ext uri="{9D8B030D-6E8A-4147-A177-3AD203B41FA5}">
                      <a16:colId xmlns:a16="http://schemas.microsoft.com/office/drawing/2014/main" val="898961649"/>
                    </a:ext>
                  </a:extLst>
                </a:gridCol>
                <a:gridCol w="3541579">
                  <a:extLst>
                    <a:ext uri="{9D8B030D-6E8A-4147-A177-3AD203B41FA5}">
                      <a16:colId xmlns:a16="http://schemas.microsoft.com/office/drawing/2014/main" val="3977888017"/>
                    </a:ext>
                  </a:extLst>
                </a:gridCol>
                <a:gridCol w="1337929">
                  <a:extLst>
                    <a:ext uri="{9D8B030D-6E8A-4147-A177-3AD203B41FA5}">
                      <a16:colId xmlns:a16="http://schemas.microsoft.com/office/drawing/2014/main" val="3513811099"/>
                    </a:ext>
                  </a:extLst>
                </a:gridCol>
                <a:gridCol w="1810140">
                  <a:extLst>
                    <a:ext uri="{9D8B030D-6E8A-4147-A177-3AD203B41FA5}">
                      <a16:colId xmlns:a16="http://schemas.microsoft.com/office/drawing/2014/main" val="685341933"/>
                    </a:ext>
                  </a:extLst>
                </a:gridCol>
                <a:gridCol w="592886">
                  <a:extLst>
                    <a:ext uri="{9D8B030D-6E8A-4147-A177-3AD203B41FA5}">
                      <a16:colId xmlns:a16="http://schemas.microsoft.com/office/drawing/2014/main" val="3648617406"/>
                    </a:ext>
                  </a:extLst>
                </a:gridCol>
                <a:gridCol w="587640">
                  <a:extLst>
                    <a:ext uri="{9D8B030D-6E8A-4147-A177-3AD203B41FA5}">
                      <a16:colId xmlns:a16="http://schemas.microsoft.com/office/drawing/2014/main" val="3399906842"/>
                    </a:ext>
                  </a:extLst>
                </a:gridCol>
                <a:gridCol w="787017">
                  <a:extLst>
                    <a:ext uri="{9D8B030D-6E8A-4147-A177-3AD203B41FA5}">
                      <a16:colId xmlns:a16="http://schemas.microsoft.com/office/drawing/2014/main" val="2729845072"/>
                    </a:ext>
                  </a:extLst>
                </a:gridCol>
              </a:tblGrid>
              <a:tr h="426692">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Совпадающая фраза</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Закодированные данные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323362220"/>
                  </a:ext>
                </a:extLst>
              </a:tr>
              <a:tr h="213346">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Словарь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Буфер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cs typeface="Times New Roman" pitchFamily="18" charset="0"/>
                        </a:rPr>
                        <a:t>i</a:t>
                      </a:r>
                      <a:endParaRPr kumimoji="0" lang="ru-RU" sz="16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cs typeface="Times New Roman" pitchFamily="18" charset="0"/>
                        </a:rPr>
                        <a:t>j</a:t>
                      </a:r>
                      <a:endParaRPr kumimoji="0" lang="ru-RU" sz="16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cs typeface="Times New Roman" pitchFamily="18" charset="0"/>
                        </a:rPr>
                        <a:t>s</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31175"/>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17</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на_дворе_трав</a:t>
                      </a:r>
                      <a:r>
                        <a:rPr kumimoji="0" lang="ru-RU" sz="1800" b="1" i="0" u="none" strike="noStrike" cap="none" normalizeH="0" baseline="0" dirty="0" err="1">
                          <a:ln>
                            <a:noFill/>
                          </a:ln>
                          <a:solidFill>
                            <a:schemeClr val="tx1"/>
                          </a:solidFill>
                          <a:effectLst/>
                          <a:latin typeface="Times New Roman" pitchFamily="18" charset="0"/>
                          <a:cs typeface="Times New Roman" pitchFamily="18" charset="0"/>
                        </a:rPr>
                        <a:t>а_на</a:t>
                      </a: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_траве_дров</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а_на_дво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а_на</a:t>
                      </a:r>
                      <a:r>
                        <a:rPr kumimoji="0" lang="ru-RU" sz="1800" b="0" i="0" u="none" strike="noStrike" cap="none" normalizeH="0" baseline="0" dirty="0">
                          <a:ln>
                            <a:noFill/>
                          </a:ln>
                          <a:solidFill>
                            <a:schemeClr val="tx1"/>
                          </a:solidFill>
                          <a:effectLst/>
                          <a:latin typeface="Times New Roman" pitchFamily="18" charset="0"/>
                          <a:cs typeface="Times New Roman" pitchFamily="18" charset="0"/>
                        </a:rPr>
                        <a:t>_</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15</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5</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1" u="none" strike="noStrike" cap="none" normalizeH="0" baseline="0" dirty="0">
                          <a:ln>
                            <a:noFill/>
                          </a:ln>
                          <a:solidFill>
                            <a:schemeClr val="tx1"/>
                          </a:solidFill>
                          <a:effectLst/>
                          <a:latin typeface="Times New Roman" pitchFamily="18" charset="0"/>
                          <a:cs typeface="Times New Roman" pitchFamily="18" charset="0"/>
                        </a:rPr>
                        <a:t>«д»</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5008965"/>
                  </a:ext>
                </a:extLst>
              </a:tr>
            </a:tbl>
          </a:graphicData>
        </a:graphic>
      </p:graphicFrame>
    </p:spTree>
    <p:extLst>
      <p:ext uri="{BB962C8B-B14F-4D97-AF65-F5344CB8AC3E}">
        <p14:creationId xmlns:p14="http://schemas.microsoft.com/office/powerpoint/2010/main" val="291756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BCD19A-0C06-4293-9958-D6A311DC2832}"/>
              </a:ext>
            </a:extLst>
          </p:cNvPr>
          <p:cNvSpPr>
            <a:spLocks noGrp="1"/>
          </p:cNvSpPr>
          <p:nvPr>
            <p:ph type="title"/>
          </p:nvPr>
        </p:nvSpPr>
        <p:spPr>
          <a:xfrm>
            <a:off x="838200" y="365125"/>
            <a:ext cx="10515600" cy="1325563"/>
          </a:xfrm>
        </p:spPr>
        <p:txBody>
          <a:bodyPr/>
          <a:lstStyle/>
          <a:p>
            <a:r>
              <a:rPr lang="ru-RU"/>
              <a:t>LZ77</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5081D73-2831-48E2-8BB4-860B750F0E08}"/>
                  </a:ext>
                </a:extLst>
              </p:cNvPr>
              <p:cNvSpPr>
                <a:spLocks noGrp="1"/>
              </p:cNvSpPr>
              <p:nvPr>
                <p:ph idx="1"/>
              </p:nvPr>
            </p:nvSpPr>
            <p:spPr>
              <a:xfrm>
                <a:off x="838200" y="1825625"/>
                <a:ext cx="10515600" cy="4667250"/>
              </a:xfrm>
            </p:spPr>
            <p:txBody>
              <a:bodyPr>
                <a:normAutofit/>
              </a:bodyPr>
              <a:lstStyle/>
              <a:p>
                <a:r>
                  <a:rPr lang="ru-RU" dirty="0"/>
                  <a:t>Кодирует 3 числа:</a:t>
                </a:r>
              </a:p>
              <a:p>
                <a:pPr lvl="1"/>
                <a:r>
                  <a:rPr lang="ru-RU" i="1" dirty="0" err="1"/>
                  <a:t>i</a:t>
                </a:r>
                <a:r>
                  <a:rPr lang="ru-RU" dirty="0"/>
                  <a:t> – смещение начала совпадения влево от правой границы буфера, чтобы однозначно декодировать очередную последовательность </a:t>
                </a:r>
                <a14:m>
                  <m:oMath xmlns:m="http://schemas.openxmlformats.org/officeDocument/2006/math">
                    <m:d>
                      <m:dPr>
                        <m:ctrlPr>
                          <a:rPr lang="ru-RU" i="1" dirty="0" smtClean="0">
                            <a:latin typeface="Cambria Math" panose="02040503050406030204" pitchFamily="18" charset="0"/>
                          </a:rPr>
                        </m:ctrlPr>
                      </m:dPr>
                      <m:e>
                        <m:r>
                          <a:rPr lang="en-US" i="1" dirty="0" smtClean="0">
                            <a:latin typeface="Cambria Math" panose="02040503050406030204" pitchFamily="18" charset="0"/>
                          </a:rPr>
                          <m:t>0≤</m:t>
                        </m:r>
                        <m:r>
                          <a:rPr lang="en-US" i="1" dirty="0" err="1"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𝑀</m:t>
                        </m:r>
                      </m:e>
                    </m:d>
                  </m:oMath>
                </a14:m>
                <a:br>
                  <a:rPr lang="ru-RU" dirty="0"/>
                </a:br>
                <a:r>
                  <a:rPr lang="ru-RU" dirty="0"/>
                  <a:t>(0 – для отсутствия совпадения, иначе больше 0) </a:t>
                </a:r>
                <a:r>
                  <a:rPr lang="en-US" dirty="0"/>
                  <a:t>∼ 10-12 </a:t>
                </a:r>
                <a:r>
                  <a:rPr lang="ru-RU" dirty="0"/>
                  <a:t>бит</a:t>
                </a:r>
              </a:p>
              <a:p>
                <a:pPr lvl="1"/>
                <a:r>
                  <a:rPr lang="ru-RU" i="1" dirty="0" err="1"/>
                  <a:t>j</a:t>
                </a:r>
                <a:r>
                  <a:rPr lang="ru-RU" dirty="0"/>
                  <a:t> – длина совпадения </a:t>
                </a:r>
                <a14:m>
                  <m:oMath xmlns:m="http://schemas.openxmlformats.org/officeDocument/2006/math">
                    <m:d>
                      <m:dPr>
                        <m:ctrlPr>
                          <a:rPr lang="ru-RU" i="1" dirty="0" smtClean="0">
                            <a:latin typeface="Cambria Math" panose="02040503050406030204" pitchFamily="18" charset="0"/>
                          </a:rPr>
                        </m:ctrlPr>
                      </m:dPr>
                      <m:e>
                        <m:r>
                          <a:rPr lang="ru-RU" i="1" dirty="0" smtClean="0">
                            <a:latin typeface="Cambria Math" panose="02040503050406030204" pitchFamily="18" charset="0"/>
                          </a:rPr>
                          <m:t>0</m:t>
                        </m:r>
                        <m:r>
                          <a:rPr lang="en-US" i="1" dirty="0" smtClean="0">
                            <a:latin typeface="Cambria Math" panose="02040503050406030204" pitchFamily="18" charset="0"/>
                          </a:rPr>
                          <m:t>≤</m:t>
                        </m:r>
                        <m:r>
                          <a:rPr lang="en-US" i="1" dirty="0" err="1" smtClean="0">
                            <a:latin typeface="Cambria Math" panose="02040503050406030204" pitchFamily="18" charset="0"/>
                          </a:rPr>
                          <m:t>𝑗</m:t>
                        </m:r>
                        <m:r>
                          <a:rPr lang="en-US" i="1" dirty="0" err="1" smtClean="0">
                            <a:latin typeface="Cambria Math" panose="02040503050406030204" pitchFamily="18" charset="0"/>
                          </a:rPr>
                          <m:t>≤</m:t>
                        </m:r>
                        <m:r>
                          <a:rPr lang="en-US" i="1" dirty="0" err="1" smtClean="0">
                            <a:latin typeface="Cambria Math" panose="02040503050406030204" pitchFamily="18" charset="0"/>
                          </a:rPr>
                          <m:t>𝑁</m:t>
                        </m:r>
                      </m:e>
                    </m:d>
                  </m:oMath>
                </a14:m>
                <a:r>
                  <a:rPr lang="en-US" dirty="0"/>
                  <a:t> ∼ 3-6 </a:t>
                </a:r>
                <a:r>
                  <a:rPr lang="ru-RU" dirty="0"/>
                  <a:t>бит</a:t>
                </a:r>
              </a:p>
              <a:p>
                <a:pPr lvl="1"/>
                <a:r>
                  <a:rPr lang="ru-RU" i="1" dirty="0" err="1"/>
                  <a:t>s</a:t>
                </a:r>
                <a:r>
                  <a:rPr lang="ru-RU" dirty="0"/>
                  <a:t> – следующий за совпадением символ</a:t>
                </a:r>
                <a:r>
                  <a:rPr lang="en-US" dirty="0"/>
                  <a:t> </a:t>
                </a:r>
                <a:r>
                  <a:rPr lang="ru-RU" dirty="0"/>
                  <a:t>в буфере</a:t>
                </a:r>
                <a:r>
                  <a:rPr lang="en-US" dirty="0"/>
                  <a:t> ∼</a:t>
                </a:r>
                <a:r>
                  <a:rPr lang="ru-RU" dirty="0"/>
                  <a:t> </a:t>
                </a:r>
                <a:r>
                  <a:rPr lang="en-US" dirty="0"/>
                  <a:t>8 </a:t>
                </a:r>
                <a:r>
                  <a:rPr lang="ru-RU" dirty="0"/>
                  <a:t>бит</a:t>
                </a:r>
              </a:p>
              <a:p>
                <a:endParaRPr lang="ru-RU" dirty="0"/>
              </a:p>
              <a:p>
                <a:endParaRPr lang="ru-RU" dirty="0"/>
              </a:p>
              <a:p>
                <a:endParaRPr lang="ru-RU" dirty="0"/>
              </a:p>
              <a:p>
                <a:r>
                  <a:rPr lang="ru-RU" dirty="0"/>
                  <a:t>Смещает окно на длину закодированной строки (</a:t>
                </a:r>
                <a:r>
                  <a:rPr lang="en-US" dirty="0"/>
                  <a:t>j + 1)</a:t>
                </a:r>
                <a:endParaRPr lang="ru-RU" dirty="0"/>
              </a:p>
            </p:txBody>
          </p:sp>
        </mc:Choice>
        <mc:Fallback>
          <p:sp>
            <p:nvSpPr>
              <p:cNvPr id="3" name="Объект 2">
                <a:extLst>
                  <a:ext uri="{FF2B5EF4-FFF2-40B4-BE49-F238E27FC236}">
                    <a16:creationId xmlns:a16="http://schemas.microsoft.com/office/drawing/2014/main" id="{D5081D73-2831-48E2-8BB4-860B750F0E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86" t="-2168" r="-724"/>
                </a:stretch>
              </a:blipFill>
            </p:spPr>
            <p:txBody>
              <a:bodyPr/>
              <a:lstStyle/>
              <a:p>
                <a:r>
                  <a:rPr lang="ru-RU">
                    <a:noFill/>
                  </a:rPr>
                  <a:t> </a:t>
                </a:r>
              </a:p>
            </p:txBody>
          </p:sp>
        </mc:Fallback>
      </mc:AlternateContent>
      <p:sp>
        <p:nvSpPr>
          <p:cNvPr id="8" name="Номер слайда 7">
            <a:extLst>
              <a:ext uri="{FF2B5EF4-FFF2-40B4-BE49-F238E27FC236}">
                <a16:creationId xmlns:a16="http://schemas.microsoft.com/office/drawing/2014/main" id="{731C4CB6-42FE-4435-8074-A0DFF784D201}"/>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7</a:t>
            </a:fld>
            <a:endParaRPr lang="ru-RU" altLang="ru-RU"/>
          </a:p>
        </p:txBody>
      </p:sp>
      <p:graphicFrame>
        <p:nvGraphicFramePr>
          <p:cNvPr id="9" name="Таблица 8">
            <a:extLst>
              <a:ext uri="{FF2B5EF4-FFF2-40B4-BE49-F238E27FC236}">
                <a16:creationId xmlns:a16="http://schemas.microsoft.com/office/drawing/2014/main" id="{A43EED34-539E-E542-8FE0-4E5EC3B163B3}"/>
              </a:ext>
            </a:extLst>
          </p:cNvPr>
          <p:cNvGraphicFramePr>
            <a:graphicFrameLocks noGrp="1"/>
          </p:cNvGraphicFramePr>
          <p:nvPr>
            <p:extLst>
              <p:ext uri="{D42A27DB-BD31-4B8C-83A1-F6EECF244321}">
                <p14:modId xmlns:p14="http://schemas.microsoft.com/office/powerpoint/2010/main" val="819768398"/>
              </p:ext>
            </p:extLst>
          </p:nvPr>
        </p:nvGraphicFramePr>
        <p:xfrm>
          <a:off x="1413247" y="4365104"/>
          <a:ext cx="9365506" cy="1097280"/>
        </p:xfrm>
        <a:graphic>
          <a:graphicData uri="http://schemas.openxmlformats.org/drawingml/2006/table">
            <a:tbl>
              <a:tblPr/>
              <a:tblGrid>
                <a:gridCol w="708315">
                  <a:extLst>
                    <a:ext uri="{9D8B030D-6E8A-4147-A177-3AD203B41FA5}">
                      <a16:colId xmlns:a16="http://schemas.microsoft.com/office/drawing/2014/main" val="898961649"/>
                    </a:ext>
                  </a:extLst>
                </a:gridCol>
                <a:gridCol w="3541579">
                  <a:extLst>
                    <a:ext uri="{9D8B030D-6E8A-4147-A177-3AD203B41FA5}">
                      <a16:colId xmlns:a16="http://schemas.microsoft.com/office/drawing/2014/main" val="3977888017"/>
                    </a:ext>
                  </a:extLst>
                </a:gridCol>
                <a:gridCol w="1337929">
                  <a:extLst>
                    <a:ext uri="{9D8B030D-6E8A-4147-A177-3AD203B41FA5}">
                      <a16:colId xmlns:a16="http://schemas.microsoft.com/office/drawing/2014/main" val="3513811099"/>
                    </a:ext>
                  </a:extLst>
                </a:gridCol>
                <a:gridCol w="1810140">
                  <a:extLst>
                    <a:ext uri="{9D8B030D-6E8A-4147-A177-3AD203B41FA5}">
                      <a16:colId xmlns:a16="http://schemas.microsoft.com/office/drawing/2014/main" val="685341933"/>
                    </a:ext>
                  </a:extLst>
                </a:gridCol>
                <a:gridCol w="592886">
                  <a:extLst>
                    <a:ext uri="{9D8B030D-6E8A-4147-A177-3AD203B41FA5}">
                      <a16:colId xmlns:a16="http://schemas.microsoft.com/office/drawing/2014/main" val="3648617406"/>
                    </a:ext>
                  </a:extLst>
                </a:gridCol>
                <a:gridCol w="587640">
                  <a:extLst>
                    <a:ext uri="{9D8B030D-6E8A-4147-A177-3AD203B41FA5}">
                      <a16:colId xmlns:a16="http://schemas.microsoft.com/office/drawing/2014/main" val="3399906842"/>
                    </a:ext>
                  </a:extLst>
                </a:gridCol>
                <a:gridCol w="787017">
                  <a:extLst>
                    <a:ext uri="{9D8B030D-6E8A-4147-A177-3AD203B41FA5}">
                      <a16:colId xmlns:a16="http://schemas.microsoft.com/office/drawing/2014/main" val="2729845072"/>
                    </a:ext>
                  </a:extLst>
                </a:gridCol>
              </a:tblGrid>
              <a:tr h="426692">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Совпадающая фраза</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Закодированные данные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323362220"/>
                  </a:ext>
                </a:extLst>
              </a:tr>
              <a:tr h="213346">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Словарь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Буфер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cs typeface="Times New Roman" pitchFamily="18" charset="0"/>
                        </a:rPr>
                        <a:t>i</a:t>
                      </a:r>
                      <a:endParaRPr kumimoji="0" lang="ru-RU" sz="16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Times New Roman" pitchFamily="18" charset="0"/>
                          <a:cs typeface="Times New Roman" pitchFamily="18" charset="0"/>
                        </a:rPr>
                        <a:t>j</a:t>
                      </a:r>
                      <a:endParaRPr kumimoji="0" lang="ru-RU" sz="16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Times New Roman" pitchFamily="18" charset="0"/>
                          <a:cs typeface="Times New Roman" pitchFamily="18" charset="0"/>
                        </a:rPr>
                        <a:t>s</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31175"/>
                  </a:ext>
                </a:extLst>
              </a:tr>
              <a:tr h="124178">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17</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на_дворе_трав</a:t>
                      </a:r>
                      <a:r>
                        <a:rPr kumimoji="0" lang="ru-RU" sz="1800" b="1" i="0" u="none" strike="noStrike" cap="none" normalizeH="0" baseline="0" dirty="0" err="1">
                          <a:ln>
                            <a:noFill/>
                          </a:ln>
                          <a:solidFill>
                            <a:schemeClr val="tx1"/>
                          </a:solidFill>
                          <a:effectLst/>
                          <a:latin typeface="Times New Roman" pitchFamily="18" charset="0"/>
                          <a:cs typeface="Times New Roman" pitchFamily="18" charset="0"/>
                        </a:rPr>
                        <a:t>а_на</a:t>
                      </a: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_траве_дров</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а_на_дво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а_на</a:t>
                      </a:r>
                      <a:r>
                        <a:rPr kumimoji="0" lang="ru-RU" sz="1800" b="0" i="0" u="none" strike="noStrike" cap="none" normalizeH="0" baseline="0" dirty="0">
                          <a:ln>
                            <a:noFill/>
                          </a:ln>
                          <a:solidFill>
                            <a:schemeClr val="tx1"/>
                          </a:solidFill>
                          <a:effectLst/>
                          <a:latin typeface="Times New Roman" pitchFamily="18" charset="0"/>
                          <a:cs typeface="Times New Roman" pitchFamily="18" charset="0"/>
                        </a:rPr>
                        <a:t>_</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15</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5</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1" u="none" strike="noStrike" cap="none" normalizeH="0" baseline="0" dirty="0">
                          <a:ln>
                            <a:noFill/>
                          </a:ln>
                          <a:solidFill>
                            <a:schemeClr val="tx1"/>
                          </a:solidFill>
                          <a:effectLst/>
                          <a:latin typeface="Times New Roman" pitchFamily="18" charset="0"/>
                          <a:cs typeface="Times New Roman" pitchFamily="18" charset="0"/>
                        </a:rPr>
                        <a:t>«д»</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5008965"/>
                  </a:ext>
                </a:extLst>
              </a:tr>
            </a:tbl>
          </a:graphicData>
        </a:graphic>
      </p:graphicFrame>
    </p:spTree>
    <p:extLst>
      <p:ext uri="{BB962C8B-B14F-4D97-AF65-F5344CB8AC3E}">
        <p14:creationId xmlns:p14="http://schemas.microsoft.com/office/powerpoint/2010/main" val="278701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136526"/>
            <a:ext cx="10515600" cy="960438"/>
          </a:xfrm>
        </p:spPr>
        <p:txBody>
          <a:bodyPr>
            <a:normAutofit/>
          </a:bodyPr>
          <a:lstStyle/>
          <a:p>
            <a:r>
              <a:rPr lang="en-US" altLang="ru-RU" dirty="0"/>
              <a:t>LZ77</a:t>
            </a:r>
            <a:endParaRPr lang="ru-RU" altLang="ru-RU" dirty="0"/>
          </a:p>
        </p:txBody>
      </p:sp>
      <p:sp>
        <p:nvSpPr>
          <p:cNvPr id="7" name="Номер слайда 6">
            <a:extLst>
              <a:ext uri="{FF2B5EF4-FFF2-40B4-BE49-F238E27FC236}">
                <a16:creationId xmlns:a16="http://schemas.microsoft.com/office/drawing/2014/main" id="{4228E77C-501D-4EB3-8231-E4812FDAD8C4}"/>
              </a:ext>
            </a:extLst>
          </p:cNvPr>
          <p:cNvSpPr>
            <a:spLocks noGrp="1"/>
          </p:cNvSpPr>
          <p:nvPr>
            <p:ph type="sldNum" sz="quarter" idx="12"/>
          </p:nvPr>
        </p:nvSpPr>
        <p:spPr>
          <a:xfrm>
            <a:off x="8610600" y="6356350"/>
            <a:ext cx="2743200" cy="365125"/>
          </a:xfrm>
        </p:spPr>
        <p:txBody>
          <a:bodyPr/>
          <a:lstStyle/>
          <a:p>
            <a:fld id="{6F4E816A-55D9-470B-B890-87BE52ECB9E1}" type="slidenum">
              <a:rPr lang="ru-RU" altLang="ru-RU" smtClean="0"/>
              <a:pPr/>
              <a:t>8</a:t>
            </a:fld>
            <a:endParaRPr lang="ru-RU" altLang="ru-RU"/>
          </a:p>
        </p:txBody>
      </p:sp>
      <p:graphicFrame>
        <p:nvGraphicFramePr>
          <p:cNvPr id="5" name="Таблица 4"/>
          <p:cNvGraphicFramePr>
            <a:graphicFrameLocks noGrp="1"/>
          </p:cNvGraphicFramePr>
          <p:nvPr>
            <p:extLst>
              <p:ext uri="{D42A27DB-BD31-4B8C-83A1-F6EECF244321}">
                <p14:modId xmlns:p14="http://schemas.microsoft.com/office/powerpoint/2010/main" val="502199291"/>
              </p:ext>
            </p:extLst>
          </p:nvPr>
        </p:nvGraphicFramePr>
        <p:xfrm>
          <a:off x="1127448" y="1096964"/>
          <a:ext cx="9375401" cy="5545455"/>
        </p:xfrm>
        <a:graphic>
          <a:graphicData uri="http://schemas.openxmlformats.org/drawingml/2006/table">
            <a:tbl>
              <a:tblPr/>
              <a:tblGrid>
                <a:gridCol w="720080">
                  <a:extLst>
                    <a:ext uri="{9D8B030D-6E8A-4147-A177-3AD203B41FA5}">
                      <a16:colId xmlns:a16="http://schemas.microsoft.com/office/drawing/2014/main" val="20000"/>
                    </a:ext>
                  </a:extLst>
                </a:gridCol>
                <a:gridCol w="2998809">
                  <a:extLst>
                    <a:ext uri="{9D8B030D-6E8A-4147-A177-3AD203B41FA5}">
                      <a16:colId xmlns:a16="http://schemas.microsoft.com/office/drawing/2014/main" val="20001"/>
                    </a:ext>
                  </a:extLst>
                </a:gridCol>
                <a:gridCol w="1609703">
                  <a:extLst>
                    <a:ext uri="{9D8B030D-6E8A-4147-A177-3AD203B41FA5}">
                      <a16:colId xmlns:a16="http://schemas.microsoft.com/office/drawing/2014/main" val="20002"/>
                    </a:ext>
                  </a:extLst>
                </a:gridCol>
                <a:gridCol w="1956167">
                  <a:extLst>
                    <a:ext uri="{9D8B030D-6E8A-4147-A177-3AD203B41FA5}">
                      <a16:colId xmlns:a16="http://schemas.microsoft.com/office/drawing/2014/main" val="20003"/>
                    </a:ext>
                  </a:extLst>
                </a:gridCol>
                <a:gridCol w="629980">
                  <a:extLst>
                    <a:ext uri="{9D8B030D-6E8A-4147-A177-3AD203B41FA5}">
                      <a16:colId xmlns:a16="http://schemas.microsoft.com/office/drawing/2014/main" val="20004"/>
                    </a:ext>
                  </a:extLst>
                </a:gridCol>
                <a:gridCol w="624405">
                  <a:extLst>
                    <a:ext uri="{9D8B030D-6E8A-4147-A177-3AD203B41FA5}">
                      <a16:colId xmlns:a16="http://schemas.microsoft.com/office/drawing/2014/main" val="20005"/>
                    </a:ext>
                  </a:extLst>
                </a:gridCol>
                <a:gridCol w="836257">
                  <a:extLst>
                    <a:ext uri="{9D8B030D-6E8A-4147-A177-3AD203B41FA5}">
                      <a16:colId xmlns:a16="http://schemas.microsoft.com/office/drawing/2014/main" val="20006"/>
                    </a:ext>
                  </a:extLst>
                </a:gridCol>
              </a:tblGrid>
              <a:tr h="426692">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Совпадающая фраза</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Закодированные данные</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213346">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Словарь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r>
                        <a:rPr kumimoji="0" lang="ru-RU" sz="1600" b="0" i="0" u="none" strike="noStrike" cap="none" normalizeH="0" baseline="0" dirty="0">
                          <a:ln>
                            <a:noFill/>
                          </a:ln>
                          <a:solidFill>
                            <a:schemeClr val="tx1"/>
                          </a:solidFill>
                          <a:effectLst/>
                          <a:latin typeface="Times New Roman" pitchFamily="18" charset="0"/>
                          <a:cs typeface="Times New Roman" pitchFamily="18" charset="0"/>
                        </a:rPr>
                        <a:t>длина 31</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imes New Roman" pitchFamily="18" charset="0"/>
                          <a:cs typeface="Times New Roman" pitchFamily="18" charset="0"/>
                        </a:rPr>
                        <a:t>Буфер (длина 15)</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1" u="none" strike="noStrike" cap="none" normalizeH="0" baseline="0" dirty="0" err="1">
                          <a:ln>
                            <a:noFill/>
                          </a:ln>
                          <a:solidFill>
                            <a:schemeClr val="tx1"/>
                          </a:solidFill>
                          <a:effectLst/>
                          <a:latin typeface="Times New Roman" pitchFamily="18" charset="0"/>
                          <a:cs typeface="Times New Roman" pitchFamily="18" charset="0"/>
                        </a:rPr>
                        <a:t>i</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j</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s</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на_дворе_трава</a:t>
                      </a:r>
                      <a:r>
                        <a:rPr lang="ru-RU" sz="1600" b="0" i="0" u="none" strike="noStrike" dirty="0">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а_дворе_трава_н</a:t>
                      </a:r>
                      <a:endParaRPr lang="ru-RU"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а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3</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_дворе_трава_на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_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4</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дворе_трава_на_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д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5</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воре_трава_на_т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в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6</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оре_трава_на_тр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о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7</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ре_трава_на_тра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р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8</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е_трава_на_трав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е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9</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_трава_на_траве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т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рава_на_траве_д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а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11</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ва_на_траве_дро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а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12</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_на_траве_дрова</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13</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на_дворе_трава_н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а_траве_дрова_н</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а_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т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на_дворе_трава_на_т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раве_дрова_на_д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рав</a:t>
                      </a:r>
                      <a:endParaRPr lang="ru-RU"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е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15</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на_дворе_трава_на_траве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_дрова_на_дворе</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р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16</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на_дворе_трава_на_траве_др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ова_на_дворе_тр</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о</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в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17</a:t>
                      </a:r>
                      <a:endParaRPr kumimoji="0" lang="ru-RU" sz="14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на_дворе_трава_на_траве_дров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а_на_дворе_трав</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а_на</a:t>
                      </a:r>
                      <a:r>
                        <a:rPr lang="ru-RU" sz="1600" b="0" i="0" u="none" strike="noStrike" dirty="0">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д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воре_трава_на_траве_дрова_на_д</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воре_трава_на_т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воре_трава_на</a:t>
                      </a:r>
                      <a:r>
                        <a:rPr lang="ru-RU" sz="1600" b="0" i="0" u="none" strike="noStrike" dirty="0">
                          <a:solidFill>
                            <a:srgbClr val="000000"/>
                          </a:solidFill>
                          <a:effectLst/>
                          <a:latin typeface="Times New Roman" panose="02020603050405020304" pitchFamily="18" charset="0"/>
                          <a:cs typeface="Times New Roman" panose="02020603050405020304" pitchFamily="18" charset="0"/>
                        </a:rPr>
                        <a:t>_</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a:solidFill>
                            <a:srgbClr val="000000"/>
                          </a:solidFill>
                          <a:effectLst/>
                          <a:latin typeface="Times New Roman" panose="02020603050405020304" pitchFamily="18" charset="0"/>
                          <a:cs typeface="Times New Roman" panose="02020603050405020304" pitchFamily="18" charset="0"/>
                        </a:rPr>
                        <a:t> т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1334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19</a:t>
                      </a:r>
                      <a:endParaRPr kumimoji="0" lang="ru-RU" sz="1400" b="0" i="0" u="none" strike="noStrike" cap="none" normalizeH="0" baseline="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 раве_дрова_на_дворе_трава_на_т</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раве_дрова</a:t>
                      </a:r>
                      <a:r>
                        <a:rPr lang="de-DE"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dirty="0" err="1">
                          <a:solidFill>
                            <a:srgbClr val="000000"/>
                          </a:solidFill>
                          <a:effectLst/>
                          <a:latin typeface="Times New Roman" panose="02020603050405020304" pitchFamily="18" charset="0"/>
                          <a:cs typeface="Times New Roman" panose="02020603050405020304" pitchFamily="18" charset="0"/>
                        </a:rPr>
                        <a:t>раве_дрова</a:t>
                      </a:r>
                      <a:endParaRPr lang="ru-RU"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ru-RU" sz="1600" b="0" i="0" u="none" strike="noStrike">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de-D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“end”</a:t>
                      </a:r>
                      <a:r>
                        <a:rPr lang="de-DE" sz="16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
        <p:nvSpPr>
          <p:cNvPr id="10" name="Прямоугольник 9">
            <a:extLst>
              <a:ext uri="{FF2B5EF4-FFF2-40B4-BE49-F238E27FC236}">
                <a16:creationId xmlns:a16="http://schemas.microsoft.com/office/drawing/2014/main" id="{9FAF76DD-C5FB-854B-9CFA-7F622D4231AB}"/>
              </a:ext>
            </a:extLst>
          </p:cNvPr>
          <p:cNvSpPr/>
          <p:nvPr/>
        </p:nvSpPr>
        <p:spPr>
          <a:xfrm>
            <a:off x="3428874" y="432079"/>
            <a:ext cx="7924926" cy="369332"/>
          </a:xfrm>
          <a:prstGeom prst="rect">
            <a:avLst/>
          </a:prstGeom>
        </p:spPr>
        <p:txBody>
          <a:bodyPr wrap="none">
            <a:spAutoFit/>
          </a:bodyPr>
          <a:lstStyle/>
          <a:p>
            <a:pPr lvl="0" algn="r" defTabSz="914400" fontAlgn="base" hangingPunct="0">
              <a:spcBef>
                <a:spcPct val="0"/>
              </a:spcBef>
              <a:spcAft>
                <a:spcPct val="0"/>
              </a:spcAft>
            </a:pPr>
            <a:r>
              <a:rPr lang="ru-RU" dirty="0" err="1">
                <a:latin typeface="Times New Roman" pitchFamily="18" charset="0"/>
                <a:cs typeface="Times New Roman" pitchFamily="18" charset="0"/>
              </a:rPr>
              <a:t>на_дворе_трава_на_траве_дрова_на_дворе_трава_на_траве_дрова</a:t>
            </a:r>
            <a:r>
              <a:rPr lang="ru-RU" dirty="0">
                <a:latin typeface="Times New Roman" pitchFamily="18" charset="0"/>
                <a:cs typeface="Times New Roman" pitchFamily="18" charset="0"/>
              </a:rPr>
              <a:t> (472 бита)</a:t>
            </a:r>
            <a:endParaRPr lang="ru-RU" sz="1600" dirty="0">
              <a:latin typeface="HelvDL"/>
              <a:cs typeface="Times New Roman" pitchFamily="18" charset="0"/>
            </a:endParaRPr>
          </a:p>
        </p:txBody>
      </p:sp>
      <p:sp>
        <p:nvSpPr>
          <p:cNvPr id="11" name="Прямоугольник 10">
            <a:extLst>
              <a:ext uri="{FF2B5EF4-FFF2-40B4-BE49-F238E27FC236}">
                <a16:creationId xmlns:a16="http://schemas.microsoft.com/office/drawing/2014/main" id="{71A83DF7-E1AE-E444-BA6A-9BEDABFF81D0}"/>
              </a:ext>
            </a:extLst>
          </p:cNvPr>
          <p:cNvSpPr/>
          <p:nvPr/>
        </p:nvSpPr>
        <p:spPr>
          <a:xfrm>
            <a:off x="10877308" y="3357325"/>
            <a:ext cx="1035476"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23</a:t>
            </a:r>
            <a:r>
              <a:rPr lang="ru-RU" dirty="0">
                <a:latin typeface="Times New Roman" panose="02020603050405020304" pitchFamily="18" charset="0"/>
                <a:cs typeface="Times New Roman" panose="02020603050405020304" pitchFamily="18" charset="0"/>
              </a:rPr>
              <a:t> бита</a:t>
            </a:r>
          </a:p>
        </p:txBody>
      </p:sp>
    </p:spTree>
    <p:extLst>
      <p:ext uri="{BB962C8B-B14F-4D97-AF65-F5344CB8AC3E}">
        <p14:creationId xmlns:p14="http://schemas.microsoft.com/office/powerpoint/2010/main" val="229508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77DFCB-9513-FC41-91E3-21A8CF42B440}"/>
              </a:ext>
            </a:extLst>
          </p:cNvPr>
          <p:cNvSpPr>
            <a:spLocks noGrp="1"/>
          </p:cNvSpPr>
          <p:nvPr>
            <p:ph type="title"/>
          </p:nvPr>
        </p:nvSpPr>
        <p:spPr/>
        <p:txBody>
          <a:bodyPr/>
          <a:lstStyle/>
          <a:p>
            <a:r>
              <a:rPr lang="en-US" dirty="0"/>
              <a:t>LZ77</a:t>
            </a:r>
            <a:endParaRPr lang="ru-RU" dirty="0"/>
          </a:p>
        </p:txBody>
      </p:sp>
      <p:sp>
        <p:nvSpPr>
          <p:cNvPr id="3" name="Объект 2">
            <a:extLst>
              <a:ext uri="{FF2B5EF4-FFF2-40B4-BE49-F238E27FC236}">
                <a16:creationId xmlns:a16="http://schemas.microsoft.com/office/drawing/2014/main" id="{30C17F19-A75B-EA46-A380-BB41F89C3A86}"/>
              </a:ext>
            </a:extLst>
          </p:cNvPr>
          <p:cNvSpPr>
            <a:spLocks noGrp="1"/>
          </p:cNvSpPr>
          <p:nvPr>
            <p:ph idx="1"/>
          </p:nvPr>
        </p:nvSpPr>
        <p:spPr>
          <a:xfrm>
            <a:off x="838200" y="1825625"/>
            <a:ext cx="10515600" cy="4667250"/>
          </a:xfrm>
        </p:spPr>
        <p:txBody>
          <a:bodyPr>
            <a:normAutofit/>
          </a:bodyPr>
          <a:lstStyle/>
          <a:p>
            <a:r>
              <a:rPr lang="ru-RU" dirty="0"/>
              <a:t>Совпадения в словаре могут заканчиваться в буфере:</a:t>
            </a:r>
          </a:p>
          <a:p>
            <a:endParaRPr lang="ru-RU" dirty="0"/>
          </a:p>
          <a:p>
            <a:pPr marL="0" indent="0">
              <a:buNone/>
            </a:pPr>
            <a:endParaRPr lang="ru-RU" dirty="0"/>
          </a:p>
          <a:p>
            <a:r>
              <a:rPr lang="ru-RU" dirty="0"/>
              <a:t>Частный случай для смещения 1:</a:t>
            </a:r>
            <a:endParaRPr lang="en-US" dirty="0"/>
          </a:p>
          <a:p>
            <a:endParaRPr lang="en-US" dirty="0"/>
          </a:p>
          <a:p>
            <a:endParaRPr lang="en-US" dirty="0"/>
          </a:p>
          <a:p>
            <a:r>
              <a:rPr lang="en-US" dirty="0"/>
              <a:t>RLE – </a:t>
            </a:r>
            <a:r>
              <a:rPr lang="ru-RU" dirty="0"/>
              <a:t>очень узкий частный случай из </a:t>
            </a:r>
            <a:r>
              <a:rPr lang="en-US" dirty="0"/>
              <a:t>LZ77</a:t>
            </a:r>
            <a:endParaRPr lang="ru-RU" dirty="0"/>
          </a:p>
          <a:p>
            <a:r>
              <a:rPr lang="ru-RU" dirty="0"/>
              <a:t>Для </a:t>
            </a:r>
            <a:r>
              <a:rPr lang="en-US" dirty="0"/>
              <a:t>|</a:t>
            </a:r>
            <a:r>
              <a:rPr lang="en-US" i="1" dirty="0" err="1"/>
              <a:t>i</a:t>
            </a:r>
            <a:r>
              <a:rPr lang="en-US" dirty="0"/>
              <a:t>|=|</a:t>
            </a:r>
            <a:r>
              <a:rPr lang="en-US" i="1" dirty="0"/>
              <a:t>j</a:t>
            </a:r>
            <a:r>
              <a:rPr lang="en-US" dirty="0"/>
              <a:t>|=4, |</a:t>
            </a:r>
            <a:r>
              <a:rPr lang="en-US" i="1" dirty="0"/>
              <a:t>s</a:t>
            </a:r>
            <a:r>
              <a:rPr lang="en-US" dirty="0"/>
              <a:t>|=8 </a:t>
            </a:r>
            <a:r>
              <a:rPr lang="ru-RU" dirty="0"/>
              <a:t>«</a:t>
            </a:r>
            <a:r>
              <a:rPr lang="en-US" dirty="0"/>
              <a:t>AAABBBAACABCABC</a:t>
            </a:r>
            <a:r>
              <a:rPr lang="ru-RU" dirty="0"/>
              <a:t>»</a:t>
            </a:r>
            <a:r>
              <a:rPr lang="en-US" dirty="0"/>
              <a:t> </a:t>
            </a:r>
            <a:r>
              <a:rPr lang="ru-RU" dirty="0"/>
              <a:t>сжимается до 96 бит</a:t>
            </a:r>
            <a:br>
              <a:rPr lang="ru-RU" dirty="0"/>
            </a:br>
            <a:r>
              <a:rPr lang="ru-RU" dirty="0"/>
              <a:t>(для упражнения) при лучшем варианте </a:t>
            </a:r>
            <a:r>
              <a:rPr lang="en-US" dirty="0"/>
              <a:t>RLE </a:t>
            </a:r>
            <a:r>
              <a:rPr lang="ru-RU" dirty="0"/>
              <a:t>100 бит</a:t>
            </a:r>
          </a:p>
        </p:txBody>
      </p:sp>
      <p:sp>
        <p:nvSpPr>
          <p:cNvPr id="4" name="Номер слайда 3">
            <a:extLst>
              <a:ext uri="{FF2B5EF4-FFF2-40B4-BE49-F238E27FC236}">
                <a16:creationId xmlns:a16="http://schemas.microsoft.com/office/drawing/2014/main" id="{51748554-DE00-6C41-A6FD-1029E726E819}"/>
              </a:ext>
            </a:extLst>
          </p:cNvPr>
          <p:cNvSpPr>
            <a:spLocks noGrp="1"/>
          </p:cNvSpPr>
          <p:nvPr>
            <p:ph type="sldNum" sz="quarter" idx="12"/>
          </p:nvPr>
        </p:nvSpPr>
        <p:spPr/>
        <p:txBody>
          <a:bodyPr/>
          <a:lstStyle/>
          <a:p>
            <a:fld id="{1612A70E-D327-44F8-95A2-250AB82CB0CE}" type="slidenum">
              <a:rPr lang="ru-RU" altLang="ru-RU" smtClean="0"/>
              <a:pPr/>
              <a:t>9</a:t>
            </a:fld>
            <a:endParaRPr lang="ru-RU" altLang="ru-RU"/>
          </a:p>
        </p:txBody>
      </p:sp>
      <p:graphicFrame>
        <p:nvGraphicFramePr>
          <p:cNvPr id="5" name="Таблица 4">
            <a:extLst>
              <a:ext uri="{FF2B5EF4-FFF2-40B4-BE49-F238E27FC236}">
                <a16:creationId xmlns:a16="http://schemas.microsoft.com/office/drawing/2014/main" id="{8172201C-5442-954E-9F44-60A2BFDBBEAB}"/>
              </a:ext>
            </a:extLst>
          </p:cNvPr>
          <p:cNvGraphicFramePr>
            <a:graphicFrameLocks noGrp="1"/>
          </p:cNvGraphicFramePr>
          <p:nvPr>
            <p:extLst>
              <p:ext uri="{D42A27DB-BD31-4B8C-83A1-F6EECF244321}">
                <p14:modId xmlns:p14="http://schemas.microsoft.com/office/powerpoint/2010/main" val="895075226"/>
              </p:ext>
            </p:extLst>
          </p:nvPr>
        </p:nvGraphicFramePr>
        <p:xfrm>
          <a:off x="1413247" y="2362592"/>
          <a:ext cx="9365506" cy="850384"/>
        </p:xfrm>
        <a:graphic>
          <a:graphicData uri="http://schemas.openxmlformats.org/drawingml/2006/table">
            <a:tbl>
              <a:tblPr/>
              <a:tblGrid>
                <a:gridCol w="708315">
                  <a:extLst>
                    <a:ext uri="{9D8B030D-6E8A-4147-A177-3AD203B41FA5}">
                      <a16:colId xmlns:a16="http://schemas.microsoft.com/office/drawing/2014/main" val="898961649"/>
                    </a:ext>
                  </a:extLst>
                </a:gridCol>
                <a:gridCol w="2390262">
                  <a:extLst>
                    <a:ext uri="{9D8B030D-6E8A-4147-A177-3AD203B41FA5}">
                      <a16:colId xmlns:a16="http://schemas.microsoft.com/office/drawing/2014/main" val="3977888017"/>
                    </a:ext>
                  </a:extLst>
                </a:gridCol>
                <a:gridCol w="1368152">
                  <a:extLst>
                    <a:ext uri="{9D8B030D-6E8A-4147-A177-3AD203B41FA5}">
                      <a16:colId xmlns:a16="http://schemas.microsoft.com/office/drawing/2014/main" val="3513811099"/>
                    </a:ext>
                  </a:extLst>
                </a:gridCol>
                <a:gridCol w="2376264">
                  <a:extLst>
                    <a:ext uri="{9D8B030D-6E8A-4147-A177-3AD203B41FA5}">
                      <a16:colId xmlns:a16="http://schemas.microsoft.com/office/drawing/2014/main" val="685341933"/>
                    </a:ext>
                  </a:extLst>
                </a:gridCol>
                <a:gridCol w="936104">
                  <a:extLst>
                    <a:ext uri="{9D8B030D-6E8A-4147-A177-3AD203B41FA5}">
                      <a16:colId xmlns:a16="http://schemas.microsoft.com/office/drawing/2014/main" val="3648617406"/>
                    </a:ext>
                  </a:extLst>
                </a:gridCol>
                <a:gridCol w="799392">
                  <a:extLst>
                    <a:ext uri="{9D8B030D-6E8A-4147-A177-3AD203B41FA5}">
                      <a16:colId xmlns:a16="http://schemas.microsoft.com/office/drawing/2014/main" val="3399906842"/>
                    </a:ext>
                  </a:extLst>
                </a:gridCol>
                <a:gridCol w="787017">
                  <a:extLst>
                    <a:ext uri="{9D8B030D-6E8A-4147-A177-3AD203B41FA5}">
                      <a16:colId xmlns:a16="http://schemas.microsoft.com/office/drawing/2014/main" val="2729845072"/>
                    </a:ext>
                  </a:extLst>
                </a:gridCol>
              </a:tblGrid>
              <a:tr h="72008">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Совпадающая фраза</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Закодированные данные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323362220"/>
                  </a:ext>
                </a:extLst>
              </a:tr>
              <a:tr h="301744">
                <a:tc vMerge="1">
                  <a:txBody>
                    <a:bodyPr/>
                    <a:lstStyle/>
                    <a:p>
                      <a:endParaRPr lang="ru-RU"/>
                    </a:p>
                  </a:txBody>
                  <a:tcPr>
                    <a:lnT w="12700" cap="flat" cmpd="sng" algn="ctr">
                      <a:solidFill>
                        <a:srgbClr val="000000"/>
                      </a:solidFill>
                      <a:prstDash val="solid"/>
                      <a:round/>
                      <a:headEnd type="none" w="med" len="med"/>
                      <a:tailEnd type="none" w="med" len="med"/>
                    </a:lnT>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a:ln>
                            <a:noFill/>
                          </a:ln>
                          <a:solidFill>
                            <a:schemeClr val="tx1"/>
                          </a:solidFill>
                          <a:effectLst/>
                          <a:latin typeface="Times New Roman" pitchFamily="18" charset="0"/>
                          <a:cs typeface="Times New Roman" pitchFamily="18" charset="0"/>
                        </a:rPr>
                        <a:t>Словарь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Буфер </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i</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800" b="0" i="1" u="none" strike="noStrike" cap="none" normalizeH="0" baseline="0" dirty="0">
                          <a:ln>
                            <a:noFill/>
                          </a:ln>
                          <a:solidFill>
                            <a:schemeClr val="tx1"/>
                          </a:solidFill>
                          <a:effectLst/>
                          <a:latin typeface="Times New Roman" pitchFamily="18" charset="0"/>
                          <a:cs typeface="Times New Roman" pitchFamily="18" charset="0"/>
                        </a:rPr>
                        <a:t>j</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800" b="0" i="1" u="none" strike="noStrike" cap="none" normalizeH="0" baseline="0" dirty="0">
                          <a:ln>
                            <a:noFill/>
                          </a:ln>
                          <a:solidFill>
                            <a:schemeClr val="tx1"/>
                          </a:solidFill>
                          <a:effectLst/>
                          <a:latin typeface="Times New Roman" pitchFamily="18" charset="0"/>
                          <a:cs typeface="Times New Roman" pitchFamily="18" charset="0"/>
                        </a:rPr>
                        <a:t>s</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521238"/>
                  </a:ext>
                </a:extLst>
              </a:tr>
              <a:tr h="124178">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поверх</a:t>
                      </a:r>
                      <a:r>
                        <a:rPr kumimoji="0" lang="ru-RU" sz="1800" b="1" i="0" u="none" strike="noStrike" cap="none" normalizeH="0" baseline="0" dirty="0" err="1">
                          <a:ln>
                            <a:noFill/>
                          </a:ln>
                          <a:solidFill>
                            <a:schemeClr val="tx1"/>
                          </a:solidFill>
                          <a:effectLst/>
                          <a:latin typeface="Times New Roman" pitchFamily="18" charset="0"/>
                          <a:cs typeface="Times New Roman" pitchFamily="18" charset="0"/>
                        </a:rPr>
                        <a:t>ност</a:t>
                      </a:r>
                      <a:endParaRPr kumimoji="0" lang="ru-RU" sz="1600" b="1"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ru-RU" sz="1800" b="1" i="0" u="none" strike="noStrike" cap="none" normalizeH="0" baseline="0" dirty="0" err="1">
                          <a:ln>
                            <a:noFill/>
                          </a:ln>
                          <a:solidFill>
                            <a:schemeClr val="tx1"/>
                          </a:solidFill>
                          <a:effectLst/>
                          <a:latin typeface="Times New Roman" pitchFamily="18" charset="0"/>
                          <a:cs typeface="Times New Roman" pitchFamily="18" charset="0"/>
                        </a:rPr>
                        <a:t>но</a:t>
                      </a: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стное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a:ln>
                            <a:noFill/>
                          </a:ln>
                          <a:solidFill>
                            <a:schemeClr val="tx1"/>
                          </a:solidFill>
                          <a:effectLst/>
                          <a:latin typeface="Times New Roman" pitchFamily="18" charset="0"/>
                          <a:cs typeface="Times New Roman" pitchFamily="18" charset="0"/>
                        </a:rPr>
                        <a:t>ностно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4</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6</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1" u="none" strike="noStrike" cap="none" normalizeH="0" baseline="0" dirty="0">
                          <a:ln>
                            <a:noFill/>
                          </a:ln>
                          <a:solidFill>
                            <a:schemeClr val="tx1"/>
                          </a:solidFill>
                          <a:effectLst/>
                          <a:latin typeface="Times New Roman" pitchFamily="18" charset="0"/>
                          <a:cs typeface="Times New Roman" pitchFamily="18" charset="0"/>
                        </a:rPr>
                        <a:t>«е»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5008965"/>
                  </a:ext>
                </a:extLst>
              </a:tr>
            </a:tbl>
          </a:graphicData>
        </a:graphic>
      </p:graphicFrame>
      <p:graphicFrame>
        <p:nvGraphicFramePr>
          <p:cNvPr id="6" name="Таблица 5">
            <a:extLst>
              <a:ext uri="{FF2B5EF4-FFF2-40B4-BE49-F238E27FC236}">
                <a16:creationId xmlns:a16="http://schemas.microsoft.com/office/drawing/2014/main" id="{8A159F43-BE69-3B46-8D9B-80C2F8802C6B}"/>
              </a:ext>
            </a:extLst>
          </p:cNvPr>
          <p:cNvGraphicFramePr>
            <a:graphicFrameLocks noGrp="1"/>
          </p:cNvGraphicFramePr>
          <p:nvPr>
            <p:extLst>
              <p:ext uri="{D42A27DB-BD31-4B8C-83A1-F6EECF244321}">
                <p14:modId xmlns:p14="http://schemas.microsoft.com/office/powerpoint/2010/main" val="2862890861"/>
              </p:ext>
            </p:extLst>
          </p:nvPr>
        </p:nvGraphicFramePr>
        <p:xfrm>
          <a:off x="1413247" y="3844585"/>
          <a:ext cx="9365506" cy="850384"/>
        </p:xfrm>
        <a:graphic>
          <a:graphicData uri="http://schemas.openxmlformats.org/drawingml/2006/table">
            <a:tbl>
              <a:tblPr/>
              <a:tblGrid>
                <a:gridCol w="708315">
                  <a:extLst>
                    <a:ext uri="{9D8B030D-6E8A-4147-A177-3AD203B41FA5}">
                      <a16:colId xmlns:a16="http://schemas.microsoft.com/office/drawing/2014/main" val="898961649"/>
                    </a:ext>
                  </a:extLst>
                </a:gridCol>
                <a:gridCol w="2390262">
                  <a:extLst>
                    <a:ext uri="{9D8B030D-6E8A-4147-A177-3AD203B41FA5}">
                      <a16:colId xmlns:a16="http://schemas.microsoft.com/office/drawing/2014/main" val="3977888017"/>
                    </a:ext>
                  </a:extLst>
                </a:gridCol>
                <a:gridCol w="1368152">
                  <a:extLst>
                    <a:ext uri="{9D8B030D-6E8A-4147-A177-3AD203B41FA5}">
                      <a16:colId xmlns:a16="http://schemas.microsoft.com/office/drawing/2014/main" val="3513811099"/>
                    </a:ext>
                  </a:extLst>
                </a:gridCol>
                <a:gridCol w="2376264">
                  <a:extLst>
                    <a:ext uri="{9D8B030D-6E8A-4147-A177-3AD203B41FA5}">
                      <a16:colId xmlns:a16="http://schemas.microsoft.com/office/drawing/2014/main" val="685341933"/>
                    </a:ext>
                  </a:extLst>
                </a:gridCol>
                <a:gridCol w="936104">
                  <a:extLst>
                    <a:ext uri="{9D8B030D-6E8A-4147-A177-3AD203B41FA5}">
                      <a16:colId xmlns:a16="http://schemas.microsoft.com/office/drawing/2014/main" val="3648617406"/>
                    </a:ext>
                  </a:extLst>
                </a:gridCol>
                <a:gridCol w="799392">
                  <a:extLst>
                    <a:ext uri="{9D8B030D-6E8A-4147-A177-3AD203B41FA5}">
                      <a16:colId xmlns:a16="http://schemas.microsoft.com/office/drawing/2014/main" val="3399906842"/>
                    </a:ext>
                  </a:extLst>
                </a:gridCol>
                <a:gridCol w="787017">
                  <a:extLst>
                    <a:ext uri="{9D8B030D-6E8A-4147-A177-3AD203B41FA5}">
                      <a16:colId xmlns:a16="http://schemas.microsoft.com/office/drawing/2014/main" val="2729845072"/>
                    </a:ext>
                  </a:extLst>
                </a:gridCol>
              </a:tblGrid>
              <a:tr h="72008">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Шаг</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Скользящее окно</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rowSpan="2">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Совпадающая фраза</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Закодированные данные</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323362220"/>
                  </a:ext>
                </a:extLst>
              </a:tr>
              <a:tr h="301744">
                <a:tc vMerge="1">
                  <a:txBody>
                    <a:bodyPr/>
                    <a:lstStyle/>
                    <a:p>
                      <a:endParaRPr lang="ru-RU"/>
                    </a:p>
                  </a:txBody>
                  <a:tcPr>
                    <a:lnT w="12700" cap="flat" cmpd="sng" algn="ctr">
                      <a:solidFill>
                        <a:srgbClr val="000000"/>
                      </a:solidFill>
                      <a:prstDash val="solid"/>
                      <a:round/>
                      <a:headEnd type="none" w="med" len="med"/>
                      <a:tailEnd type="none" w="med" len="med"/>
                    </a:lnT>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Словарь </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ru-RU" sz="1800" b="0" i="0" u="none" strike="noStrike" cap="none" normalizeH="0" baseline="0" dirty="0">
                          <a:ln>
                            <a:noFill/>
                          </a:ln>
                          <a:solidFill>
                            <a:schemeClr val="tx1"/>
                          </a:solidFill>
                          <a:effectLst/>
                          <a:latin typeface="Times New Roman" pitchFamily="18" charset="0"/>
                          <a:cs typeface="Times New Roman" pitchFamily="18" charset="0"/>
                        </a:rPr>
                        <a:t>Буфер </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ru-RU"/>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Times New Roman" pitchFamily="18" charset="0"/>
                          <a:cs typeface="Times New Roman" pitchFamily="18" charset="0"/>
                        </a:rPr>
                        <a:t>i</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800" b="0" i="1" u="none" strike="noStrike" cap="none" normalizeH="0" baseline="0" dirty="0">
                          <a:ln>
                            <a:noFill/>
                          </a:ln>
                          <a:solidFill>
                            <a:schemeClr val="tx1"/>
                          </a:solidFill>
                          <a:effectLst/>
                          <a:latin typeface="Times New Roman" pitchFamily="18" charset="0"/>
                          <a:cs typeface="Times New Roman" pitchFamily="18" charset="0"/>
                        </a:rPr>
                        <a:t>j</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r>
                        <a:rPr kumimoji="0" lang="en-US" sz="1800" b="0" i="1" u="none" strike="noStrike" cap="none" normalizeH="0" baseline="0" dirty="0">
                          <a:ln>
                            <a:noFill/>
                          </a:ln>
                          <a:solidFill>
                            <a:schemeClr val="tx1"/>
                          </a:solidFill>
                          <a:effectLst/>
                          <a:latin typeface="Times New Roman" pitchFamily="18" charset="0"/>
                          <a:cs typeface="Times New Roman" pitchFamily="18" charset="0"/>
                        </a:rPr>
                        <a:t>s</a:t>
                      </a:r>
                      <a:endParaRPr lang="ru-RU" dirty="0"/>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521238"/>
                  </a:ext>
                </a:extLst>
              </a:tr>
              <a:tr h="124178">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imes New Roman" pitchFamily="18" charset="0"/>
                          <a:cs typeface="Times New Roman" pitchFamily="18" charset="0"/>
                        </a:rPr>
                        <a:t>3</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AAA</a:t>
                      </a:r>
                      <a:r>
                        <a:rPr kumimoji="0" lang="en-US" sz="1800" b="1" i="0" u="none" strike="noStrike" kern="1200" cap="none" normalizeH="0" baseline="0" dirty="0">
                          <a:ln>
                            <a:noFill/>
                          </a:ln>
                          <a:solidFill>
                            <a:schemeClr val="tx1"/>
                          </a:solidFill>
                          <a:effectLst/>
                          <a:latin typeface="Times New Roman" pitchFamily="18" charset="0"/>
                          <a:ea typeface="+mn-ea"/>
                          <a:cs typeface="Times New Roman" pitchFamily="18" charset="0"/>
                        </a:rPr>
                        <a:t>B</a:t>
                      </a:r>
                      <a:endParaRPr kumimoji="0" lang="ru-RU" sz="18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chemeClr val="tx1"/>
                          </a:solidFill>
                          <a:effectLst/>
                          <a:latin typeface="Times New Roman" pitchFamily="18" charset="0"/>
                          <a:ea typeface="+mn-ea"/>
                          <a:cs typeface="Times New Roman" pitchFamily="18" charset="0"/>
                        </a:rPr>
                        <a:t>B</a:t>
                      </a: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BAACA</a:t>
                      </a:r>
                      <a:r>
                        <a:rPr kumimoji="0" lang="ru-RU" sz="1800" b="0" i="0" u="none" strike="noStrike" kern="1200" cap="none" normalizeH="0" baseline="0" dirty="0">
                          <a:ln>
                            <a:noFill/>
                          </a:ln>
                          <a:solidFill>
                            <a:schemeClr val="tx1"/>
                          </a:solidFill>
                          <a:effectLst/>
                          <a:latin typeface="Times New Roman" pitchFamily="18" charset="0"/>
                          <a:ea typeface="+mn-ea"/>
                          <a:cs typeface="Times New Roman" pitchFamily="18" charset="0"/>
                        </a:rPr>
                        <a:t>…</a:t>
                      </a: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BB</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ru-RU" sz="18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1800" b="0" i="1" u="none" strike="noStrike" cap="none" normalizeH="0" baseline="0" dirty="0">
                          <a:ln>
                            <a:noFill/>
                          </a:ln>
                          <a:solidFill>
                            <a:schemeClr val="tx1"/>
                          </a:solidFill>
                          <a:effectLst/>
                          <a:latin typeface="Times New Roman" pitchFamily="18" charset="0"/>
                          <a:cs typeface="Times New Roman" pitchFamily="18" charset="0"/>
                        </a:rPr>
                        <a:t>A</a:t>
                      </a:r>
                      <a:r>
                        <a:rPr kumimoji="0" lang="ru-RU" sz="1800" b="0" i="1" u="none" strike="noStrike" cap="none" normalizeH="0" baseline="0" dirty="0">
                          <a:ln>
                            <a:noFill/>
                          </a:ln>
                          <a:solidFill>
                            <a:schemeClr val="tx1"/>
                          </a:solidFill>
                          <a:effectLst/>
                          <a:latin typeface="Times New Roman" pitchFamily="18" charset="0"/>
                          <a:cs typeface="Times New Roman" pitchFamily="18" charset="0"/>
                        </a:rPr>
                        <a:t>»</a:t>
                      </a:r>
                      <a:endParaRPr kumimoji="0" lang="ru-RU" sz="1600" b="0" i="0" u="none" strike="noStrike" cap="none" normalizeH="0" baseline="0" dirty="0">
                        <a:ln>
                          <a:noFill/>
                        </a:ln>
                        <a:solidFill>
                          <a:schemeClr val="tx1"/>
                        </a:solidFill>
                        <a:effectLst/>
                        <a:latin typeface="HelvDL"/>
                        <a:cs typeface="Times New Roman" pitchFamily="18" charset="0"/>
                      </a:endParaRPr>
                    </a:p>
                  </a:txBody>
                  <a:tcPr marL="35442" marR="3544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5008965"/>
                  </a:ext>
                </a:extLst>
              </a:tr>
            </a:tbl>
          </a:graphicData>
        </a:graphic>
      </p:graphicFrame>
    </p:spTree>
    <p:extLst>
      <p:ext uri="{BB962C8B-B14F-4D97-AF65-F5344CB8AC3E}">
        <p14:creationId xmlns:p14="http://schemas.microsoft.com/office/powerpoint/2010/main" val="4215441294"/>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8618</TotalTime>
  <Words>5185</Words>
  <Application>Microsoft Macintosh PowerPoint</Application>
  <PresentationFormat>Широкоэкранный</PresentationFormat>
  <Paragraphs>1161</Paragraphs>
  <Slides>26</Slides>
  <Notes>21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Arial</vt:lpstr>
      <vt:lpstr>Calibri</vt:lpstr>
      <vt:lpstr>Calibri Light</vt:lpstr>
      <vt:lpstr>Cambria Math</vt:lpstr>
      <vt:lpstr>HelvDL</vt:lpstr>
      <vt:lpstr>Times New Roman</vt:lpstr>
      <vt:lpstr>Тема Office</vt:lpstr>
      <vt:lpstr>Статистическое кодирование</vt:lpstr>
      <vt:lpstr>Словарные методы кодирования</vt:lpstr>
      <vt:lpstr>Простейший пример: статический словарь</vt:lpstr>
      <vt:lpstr>Словарное кодирование: особенности</vt:lpstr>
      <vt:lpstr>Словарное кодирование: применение</vt:lpstr>
      <vt:lpstr>LZ77 (LZ1) (Lempel, Ziv 1977)</vt:lpstr>
      <vt:lpstr>LZ77</vt:lpstr>
      <vt:lpstr>LZ77</vt:lpstr>
      <vt:lpstr>LZ77</vt:lpstr>
      <vt:lpstr>LZ77: анализ </vt:lpstr>
      <vt:lpstr>LZSS (Storer, Szymanski, 1982) </vt:lpstr>
      <vt:lpstr>LZSS</vt:lpstr>
      <vt:lpstr>Развитие LZ77 и LZSS</vt:lpstr>
      <vt:lpstr>Развитие LZ77 и LZSS</vt:lpstr>
      <vt:lpstr>LZ78 (LZ2) </vt:lpstr>
      <vt:lpstr>LZ78</vt:lpstr>
      <vt:lpstr>LZ78</vt:lpstr>
      <vt:lpstr>LZW (Welch, 1984 / Phillips, 1992 )</vt:lpstr>
      <vt:lpstr>LZW</vt:lpstr>
      <vt:lpstr>LZW: декодирование</vt:lpstr>
      <vt:lpstr>Развитие LZW</vt:lpstr>
      <vt:lpstr>Использование словарного кодирования</vt:lpstr>
      <vt:lpstr>Deflate</vt:lpstr>
      <vt:lpstr>Deflate</vt:lpstr>
      <vt:lpstr>Deflate</vt:lpstr>
      <vt:lpstr>Deflate с кодируемой таблицей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Статистическая и визуальная избыточность изображений</dc:title>
  <dc:creator>Your User Name</dc:creator>
  <cp:lastModifiedBy>Version 6</cp:lastModifiedBy>
  <cp:revision>678</cp:revision>
  <cp:lastPrinted>1601-01-01T00:00:00Z</cp:lastPrinted>
  <dcterms:created xsi:type="dcterms:W3CDTF">2007-10-16T11:05:25Z</dcterms:created>
  <dcterms:modified xsi:type="dcterms:W3CDTF">2021-10-19T10:58:45Z</dcterms:modified>
</cp:coreProperties>
</file>