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3"/>
  </p:notesMasterIdLst>
  <p:sldIdLst>
    <p:sldId id="417" r:id="rId2"/>
    <p:sldId id="279" r:id="rId3"/>
    <p:sldId id="418" r:id="rId4"/>
    <p:sldId id="280" r:id="rId5"/>
    <p:sldId id="419" r:id="rId6"/>
    <p:sldId id="420" r:id="rId7"/>
    <p:sldId id="286" r:id="rId8"/>
    <p:sldId id="416" r:id="rId9"/>
    <p:sldId id="422" r:id="rId10"/>
    <p:sldId id="423" r:id="rId11"/>
    <p:sldId id="425" r:id="rId12"/>
    <p:sldId id="429" r:id="rId13"/>
    <p:sldId id="427" r:id="rId14"/>
    <p:sldId id="430" r:id="rId15"/>
    <p:sldId id="428" r:id="rId16"/>
    <p:sldId id="431" r:id="rId17"/>
    <p:sldId id="432" r:id="rId18"/>
    <p:sldId id="433" r:id="rId19"/>
    <p:sldId id="434" r:id="rId20"/>
    <p:sldId id="424" r:id="rId21"/>
    <p:sldId id="447" r:id="rId22"/>
    <p:sldId id="435" r:id="rId23"/>
    <p:sldId id="436" r:id="rId24"/>
    <p:sldId id="437" r:id="rId25"/>
    <p:sldId id="438" r:id="rId26"/>
    <p:sldId id="439" r:id="rId27"/>
    <p:sldId id="441" r:id="rId28"/>
    <p:sldId id="440" r:id="rId29"/>
    <p:sldId id="442" r:id="rId30"/>
    <p:sldId id="443" r:id="rId31"/>
    <p:sldId id="444" r:id="rId32"/>
    <p:sldId id="445" r:id="rId33"/>
    <p:sldId id="446" r:id="rId34"/>
    <p:sldId id="448" r:id="rId35"/>
    <p:sldId id="449" r:id="rId36"/>
    <p:sldId id="450" r:id="rId37"/>
    <p:sldId id="451" r:id="rId38"/>
    <p:sldId id="453" r:id="rId39"/>
    <p:sldId id="452" r:id="rId40"/>
    <p:sldId id="455" r:id="rId41"/>
    <p:sldId id="45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рифметическое кодирование" id="{7591390C-C954-1746-BF55-7358A717C006}">
          <p14:sldIdLst>
            <p14:sldId id="417"/>
            <p14:sldId id="279"/>
            <p14:sldId id="418"/>
            <p14:sldId id="280"/>
            <p14:sldId id="419"/>
            <p14:sldId id="420"/>
            <p14:sldId id="286"/>
          </p14:sldIdLst>
        </p14:section>
        <p14:section name="Программная арифметического кодера" id="{91C46467-AA7C-404F-B425-F716698CF3EE}">
          <p14:sldIdLst>
            <p14:sldId id="416"/>
            <p14:sldId id="422"/>
            <p14:sldId id="423"/>
            <p14:sldId id="425"/>
            <p14:sldId id="429"/>
            <p14:sldId id="427"/>
            <p14:sldId id="430"/>
            <p14:sldId id="428"/>
            <p14:sldId id="431"/>
            <p14:sldId id="432"/>
            <p14:sldId id="433"/>
            <p14:sldId id="434"/>
            <p14:sldId id="424"/>
            <p14:sldId id="447"/>
          </p14:sldIdLst>
        </p14:section>
        <p14:section name="Двоичный арифметик" id="{9B27FE59-DE9A-5846-9FC1-8A710EA6C7B8}">
          <p14:sldIdLst>
            <p14:sldId id="435"/>
            <p14:sldId id="436"/>
            <p14:sldId id="437"/>
            <p14:sldId id="438"/>
            <p14:sldId id="439"/>
            <p14:sldId id="441"/>
            <p14:sldId id="440"/>
            <p14:sldId id="442"/>
          </p14:sldIdLst>
        </p14:section>
        <p14:section name="CABAC: бинаризация и контекстная модель" id="{C41548A3-4DC3-364F-9212-A4328BA9D0E0}">
          <p14:sldIdLst>
            <p14:sldId id="443"/>
            <p14:sldId id="444"/>
            <p14:sldId id="445"/>
            <p14:sldId id="446"/>
          </p14:sldIdLst>
        </p14:section>
        <p14:section name="Реализации BAC" id="{86D4058D-67F1-9042-B611-23932FA3FFC6}">
          <p14:sldIdLst>
            <p14:sldId id="448"/>
            <p14:sldId id="449"/>
            <p14:sldId id="450"/>
            <p14:sldId id="451"/>
            <p14:sldId id="453"/>
            <p14:sldId id="452"/>
            <p14:sldId id="455"/>
            <p14:sldId id="4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88415"/>
  </p:normalViewPr>
  <p:slideViewPr>
    <p:cSldViewPr snapToGrid="0" snapToObjects="1">
      <p:cViewPr varScale="1">
        <p:scale>
          <a:sx n="95" d="100"/>
          <a:sy n="95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732D-5C55-6841-A1C3-684430FE21B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EBF7C-1929-E646-B56E-F5A67319E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18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baseline="0" dirty="0"/>
              <a:t>[1] </a:t>
            </a:r>
            <a:r>
              <a:rPr lang="ru-RU" altLang="ru-RU" baseline="0" dirty="0"/>
              <a:t>Синяя книжка</a:t>
            </a:r>
            <a:endParaRPr lang="ru-RU" altLang="ru-RU" i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i="0" baseline="0" dirty="0"/>
              <a:t>[2] </a:t>
            </a:r>
            <a:r>
              <a:rPr lang="ru-RU" altLang="ru-RU" i="0" baseline="0" dirty="0" err="1"/>
              <a:t>Сэломон</a:t>
            </a:r>
            <a:endParaRPr lang="ru-RU" altLang="ru-RU" i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i="0" baseline="0" dirty="0"/>
              <a:t>[3] 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Nelson. The Data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(CABAC) 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Detlev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Marpe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Member, IEEE,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Heiko Schwarz, and Thomas Wiegand.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Context-Based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Adaptive Binary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H.264/AVC Video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Compression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 </a:t>
            </a:r>
            <a:endParaRPr lang="de-DE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i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681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– range</a:t>
            </a:r>
          </a:p>
          <a:p>
            <a:r>
              <a:rPr lang="en-US" dirty="0"/>
              <a:t>C – code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2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ru-RU" dirty="0"/>
              <a:t>дописывается битами из потока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87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взятого </a:t>
            </a:r>
            <a:r>
              <a:rPr lang="ru-RU" dirty="0" err="1"/>
              <a:t>распределния</a:t>
            </a:r>
            <a:r>
              <a:rPr lang="ru-RU" dirty="0"/>
              <a:t> Хаффман дал бы, на самом деле, 20 бит тоже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42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не объявили явно, где кончается сжатый поток, то придётся на выход записать ещё почти длину буфера</a:t>
            </a:r>
          </a:p>
          <a:p>
            <a:r>
              <a:rPr lang="ru-RU" dirty="0"/>
              <a:t>Если этого не сделать, результаты могут быть непредсказуемыми: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Обращение в чужую память и </a:t>
            </a:r>
            <a:r>
              <a:rPr lang="ru-RU" dirty="0" err="1"/>
              <a:t>сегфолт</a:t>
            </a:r>
            <a:endParaRPr lang="ru-RU" dirty="0"/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Мусорные данные, лежащие далее, могут исказить значения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Профайлеры будут заслуженно выдавать предупреждения об этом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773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Overflow – </a:t>
            </a:r>
            <a:r>
              <a:rPr lang="ru-RU" dirty="0"/>
              <a:t>переполнение порядка (экспоненты), когда порядок числа не вмещается в биты</a:t>
            </a:r>
          </a:p>
          <a:p>
            <a:r>
              <a:rPr lang="ru-RU" dirty="0"/>
              <a:t>Тут же речь про ситуацию, когда не хватает точности для записи мантиссы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0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Overflow – </a:t>
            </a:r>
            <a:r>
              <a:rPr lang="ru-RU" dirty="0"/>
              <a:t>переполнение порядка (экспоненты), когда порядок числа не вмещается в биты</a:t>
            </a:r>
          </a:p>
          <a:p>
            <a:r>
              <a:rPr lang="ru-RU" dirty="0"/>
              <a:t>Тут же речь про ситуацию, когда не хватает точности для записи мантиссы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10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Overflow – </a:t>
            </a:r>
            <a:r>
              <a:rPr lang="ru-RU" dirty="0"/>
              <a:t>переполнение порядка (экспоненты), когда порядок числа не вмещается в биты</a:t>
            </a:r>
          </a:p>
          <a:p>
            <a:r>
              <a:rPr lang="ru-RU" dirty="0"/>
              <a:t>Тут же речь про ситуацию, когда не хватает точности для записи мантиссы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736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ru-RU" dirty="0"/>
              <a:t>или 3 может сочетаться с первым. Как минимум, всегда есть начальное состояние, которое может отвечать нетривиальному распределению, нередко также оно задаётся, вернее, выбирается из ограниченного набора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48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Реализации бинарного кодека существуют гораздо более быстрые, чем </a:t>
            </a:r>
            <a:r>
              <a:rPr lang="ru-RU" dirty="0" err="1"/>
              <a:t>многосимвольные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742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на самом деле легко перейти к бинарной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6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Проблема кодов переменной длины в том, что они чаще не могут присвоить идеальную длину кодовому слову, </a:t>
            </a:r>
            <a:r>
              <a:rPr lang="ru-RU" dirty="0" err="1"/>
              <a:t>минимизирующую</a:t>
            </a:r>
            <a:r>
              <a:rPr lang="ru-RU" dirty="0"/>
              <a:t> среднюю длину кода до теоретического предела, просто потому что эти длины обязаны быть числами. По сути арифметическое кодирование делает именно это – гибко выделяет точно заданную «длину» кода. Конечно, не бесплатно, но ценой меньшей производительности.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7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00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696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Полученные коды </a:t>
            </a:r>
            <a:r>
              <a:rPr lang="ru-RU" dirty="0" err="1"/>
              <a:t>беспрефиксные</a:t>
            </a:r>
            <a:r>
              <a:rPr lang="ru-RU" dirty="0"/>
              <a:t>, но нужны не для сжатия как такового (не для кодирования переменной длины), а для перехода с двоичному алфавиту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383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483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14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расположить символы по убыванию, то при быстром убывании будет выгодно использовать перекошенное дерево с точки зрения числа операций</a:t>
            </a:r>
            <a:endParaRPr lang="en-US" dirty="0"/>
          </a:p>
          <a:p>
            <a:r>
              <a:rPr lang="ru-RU" dirty="0"/>
              <a:t>В общем случае можно произвести оптимизацию вычислительно сложности так же, как мы оптимизировали объём, поскольку число операций пропорционально длине бинаризации</a:t>
            </a:r>
          </a:p>
          <a:p>
            <a:r>
              <a:rPr lang="ru-RU" dirty="0"/>
              <a:t>В </a:t>
            </a:r>
            <a:r>
              <a:rPr lang="en-US" dirty="0"/>
              <a:t>AVC</a:t>
            </a:r>
            <a:r>
              <a:rPr lang="ru-RU" dirty="0"/>
              <a:t>/</a:t>
            </a:r>
            <a:r>
              <a:rPr lang="en-US" dirty="0"/>
              <a:t>HEVC </a:t>
            </a:r>
            <a:r>
              <a:rPr lang="ru-RU" dirty="0"/>
              <a:t>применяется бинарный арифметик и наиболее часто используется унарная бинаризация для представления величин больших алфавитов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03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107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Вернёмся к примеру с одной из прошлых лекций</a:t>
            </a:r>
          </a:p>
          <a:p>
            <a:r>
              <a:rPr lang="ru-RU" dirty="0"/>
              <a:t>Есть некоторый элемент, который встречается в каждом блоке. Блоки обходятся в фиксированном порядке, поэтому некоторые соседи уже известны декодеру и используются как контекст.</a:t>
            </a:r>
          </a:p>
          <a:p>
            <a:r>
              <a:rPr lang="ru-RU" dirty="0"/>
              <a:t>Пара значений даёт очень много медленно наполняющихся статистикой контекстов. Сокращение этой пары происходит всего до трёх одномерных значений, что, однако, часто эффективнее, чем использование лишь одного соседа.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540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UEG(k): https://</a:t>
            </a:r>
            <a:r>
              <a:rPr lang="en-US" dirty="0" err="1"/>
              <a:t>en.wikipedia.org</a:t>
            </a:r>
            <a:r>
              <a:rPr lang="en-US" dirty="0"/>
              <a:t>/wiki/Exponential-</a:t>
            </a:r>
            <a:r>
              <a:rPr lang="en-US" dirty="0" err="1"/>
              <a:t>Golomb_coding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38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UEG(k): https://</a:t>
            </a:r>
            <a:r>
              <a:rPr lang="en-US" dirty="0" err="1"/>
              <a:t>en.wikipedia.org</a:t>
            </a:r>
            <a:r>
              <a:rPr lang="en-US" dirty="0"/>
              <a:t>/wiki/Exponential-</a:t>
            </a:r>
            <a:r>
              <a:rPr lang="en-US" dirty="0" err="1"/>
              <a:t>Golomb_coding</a:t>
            </a:r>
            <a:endParaRPr lang="ru-RU" dirty="0"/>
          </a:p>
          <a:p>
            <a:r>
              <a:rPr lang="ru-RU" dirty="0"/>
              <a:t>Стоит отметить, для этой величины 0 встречается ощутимо более чем в половине случаев, поэтому перекос первого </a:t>
            </a:r>
            <a:r>
              <a:rPr lang="ru-RU" dirty="0" err="1"/>
              <a:t>бина</a:t>
            </a:r>
            <a:r>
              <a:rPr lang="ru-RU" dirty="0"/>
              <a:t> сильный</a:t>
            </a:r>
          </a:p>
          <a:p>
            <a:r>
              <a:rPr lang="ru-RU" dirty="0"/>
              <a:t>Перекос уменьшается с ростом номера </a:t>
            </a:r>
            <a:r>
              <a:rPr lang="ru-RU" dirty="0" err="1"/>
              <a:t>бина</a:t>
            </a:r>
            <a:r>
              <a:rPr lang="ru-RU" dirty="0"/>
              <a:t>, для старших вообще взяли одну модель, чтобы не расходовать память и ускорить адаптацию статистики, а для суффикса и вовсе нет модели</a:t>
            </a:r>
          </a:p>
          <a:p>
            <a:r>
              <a:rPr lang="ru-RU" dirty="0"/>
              <a:t>Также стоит отметить, что влиянием контекста на величины </a:t>
            </a:r>
            <a:r>
              <a:rPr lang="ru-RU" dirty="0" err="1"/>
              <a:t>бинов</a:t>
            </a:r>
            <a:r>
              <a:rPr lang="ru-RU" dirty="0"/>
              <a:t>, кроме первого, пренебрегли. Они есть, но их использование не сильно прибавляет эффективности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56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Различие между кодом переменной длины для символа и арифметическим кодом схоже между блочными и </a:t>
            </a:r>
            <a:r>
              <a:rPr lang="ru-RU" dirty="0" err="1"/>
              <a:t>свёрточными</a:t>
            </a:r>
            <a:r>
              <a:rPr lang="ru-RU" dirty="0"/>
              <a:t> кодами в помехоустойчивом кодировании. Здесь новый символ меняет внутреннее состояние кодера. Кодовая последовательность становится известна лишь в конце. Хотя, на самом деле, часть выходных бит будет становиться известной по ходу кодирования и выбрасываться наружу.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00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этот кодек как пример очень сильного упрощения модели, которые, на самом деле, сказываются отрицательно на сжатии</a:t>
            </a:r>
          </a:p>
          <a:p>
            <a:r>
              <a:rPr lang="en-US" dirty="0"/>
              <a:t>MPS – most probable symbol</a:t>
            </a:r>
          </a:p>
          <a:p>
            <a:r>
              <a:rPr lang="en-US" dirty="0"/>
              <a:t>P, </a:t>
            </a:r>
            <a:r>
              <a:rPr lang="ru-RU" dirty="0"/>
              <a:t>вероятность </a:t>
            </a:r>
            <a:r>
              <a:rPr lang="en-US" dirty="0"/>
              <a:t>LPS, </a:t>
            </a:r>
            <a:r>
              <a:rPr lang="ru-RU" dirty="0"/>
              <a:t>обновляется по таблице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10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Статистическая модель – это просто переменная, которая может принимать 64 значения.</a:t>
            </a:r>
          </a:p>
          <a:p>
            <a:r>
              <a:rPr lang="ru-RU" dirty="0"/>
              <a:t>Поскольку в зависимости от выбранного качества будет меняться статистика, различные наборы начальных состояний были подобраны. Была построена линейная регрессия от </a:t>
            </a:r>
            <a:r>
              <a:rPr lang="en-US" dirty="0" err="1"/>
              <a:t>SliceQP</a:t>
            </a:r>
            <a:r>
              <a:rPr lang="en-US" dirty="0"/>
              <a:t>, </a:t>
            </a:r>
            <a:r>
              <a:rPr lang="ru-RU" dirty="0"/>
              <a:t>которая является параметром качества, для каждой отдельной модели, которых 399 штук.</a:t>
            </a:r>
          </a:p>
          <a:p>
            <a:r>
              <a:rPr lang="ru-RU" dirty="0"/>
              <a:t>Состояние сбрасывается перед каждым кадром. Грамотный выбор начальных состояний приводит к выигрышу до 3</a:t>
            </a:r>
            <a:r>
              <a:rPr lang="en-US" dirty="0"/>
              <a:t>%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15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Правила переходов берутся не на пустом месте, а обусловлены математической моделью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Можно сказать, индикатор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–</a:t>
                </a:r>
                <a:r>
                  <a:rPr lang="en-US" baseline="0" dirty="0"/>
                  <a:t> </a:t>
                </a:r>
                <a:r>
                  <a:rPr lang="ru-RU" baseline="0" dirty="0"/>
                  <a:t>это распределение, при котором всегда встречается символ </a:t>
                </a:r>
                <a:r>
                  <a:rPr lang="en-US" baseline="0" dirty="0"/>
                  <a:t>A</a:t>
                </a:r>
                <a:r>
                  <a:rPr lang="en-US" baseline="-25000" dirty="0"/>
                  <a:t>k</a:t>
                </a:r>
                <a:r>
                  <a:rPr lang="en-US" baseline="0" dirty="0"/>
                  <a:t>.</a:t>
                </a:r>
                <a:r>
                  <a:rPr lang="ru-RU" baseline="0" dirty="0"/>
                  <a:t> Его мы усредняем с текущим с некоторым весом</a:t>
                </a:r>
                <a:endParaRPr lang="ru-RU" dirty="0"/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Правила переходов берутся не на пустом месте, а обусловлены математической моделью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Можно сказать, индикатор </a:t>
                </a:r>
                <a:r>
                  <a:rPr lang="en-US" b="0" i="0">
                    <a:latin typeface="Cambria Math" panose="02040503050406030204" pitchFamily="18" charset="0"/>
                  </a:rPr>
                  <a:t>𝐼(𝐴</a:t>
                </a:r>
                <a:r>
                  <a:rPr lang="ru-RU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𝑘=𝑎)</a:t>
                </a:r>
                <a:r>
                  <a:rPr lang="en-US" dirty="0"/>
                  <a:t> –</a:t>
                </a:r>
                <a:r>
                  <a:rPr lang="en-US" baseline="0" dirty="0"/>
                  <a:t> </a:t>
                </a:r>
                <a:r>
                  <a:rPr lang="ru-RU" baseline="0" dirty="0"/>
                  <a:t>это распределение, при котором всегда встречается символ </a:t>
                </a:r>
                <a:r>
                  <a:rPr lang="en-US" baseline="0" dirty="0"/>
                  <a:t>A</a:t>
                </a:r>
                <a:r>
                  <a:rPr lang="en-US" baseline="-25000" dirty="0"/>
                  <a:t>k</a:t>
                </a:r>
                <a:r>
                  <a:rPr lang="en-US" baseline="0" dirty="0"/>
                  <a:t>.</a:t>
                </a:r>
                <a:r>
                  <a:rPr lang="ru-RU" baseline="0" dirty="0"/>
                  <a:t> Его мы усредняем с текущим с некоторым весом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1059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en-US" dirty="0"/>
              <a:t>R </a:t>
            </a:r>
            <a:r>
              <a:rPr lang="ru-RU" dirty="0"/>
              <a:t>меньше 2</a:t>
            </a:r>
            <a:r>
              <a:rPr lang="en-US" dirty="0"/>
              <a:t>^8 </a:t>
            </a:r>
            <a:r>
              <a:rPr lang="ru-RU" dirty="0"/>
              <a:t>происходят </a:t>
            </a:r>
            <a:r>
              <a:rPr lang="ru-RU" dirty="0" err="1"/>
              <a:t>ренормалиазация</a:t>
            </a:r>
            <a:r>
              <a:rPr lang="ru-RU" dirty="0"/>
              <a:t> с контролем переноса, которая достаточно сложна для краткого описания</a:t>
            </a:r>
          </a:p>
          <a:p>
            <a:r>
              <a:rPr lang="ru-RU" dirty="0"/>
              <a:t>При EO</a:t>
            </a:r>
            <a:r>
              <a:rPr lang="en-US" dirty="0"/>
              <a:t>F </a:t>
            </a:r>
            <a:r>
              <a:rPr lang="ru-RU" dirty="0"/>
              <a:t>на самом деле выбрасывается 7 бит, ещё 2 дописываются. Этих 9 бит хватает декодеру на последнем шаге, после чего он не должен производить </a:t>
            </a:r>
            <a:r>
              <a:rPr lang="ru-RU" dirty="0" err="1"/>
              <a:t>ренормализацию</a:t>
            </a:r>
            <a:r>
              <a:rPr lang="ru-RU" dirty="0"/>
              <a:t> (чтобы не читать следующие биты), тогда он читает ровно столько, сколько записал кодер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404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</a:t>
            </a:r>
            <a:r>
              <a:rPr lang="en-US" dirty="0"/>
              <a:t>JPEG2000 </a:t>
            </a:r>
            <a:r>
              <a:rPr lang="ru-RU" dirty="0"/>
              <a:t>назван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endParaRPr lang="de-DE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98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Полуинтервал может быть описан нижней и верхней границами, хотя ещё удобнее использовать два других параметра – нижнюю границу и длину</a:t>
            </a:r>
          </a:p>
          <a:p>
            <a:r>
              <a:rPr lang="ru-RU" dirty="0"/>
              <a:t>С каждым следующим символом длина будет уменьшаться, что будет соответствовать возрастанию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81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Берутся цифры после запятой, причём минимально возможное количество</a:t>
            </a:r>
            <a:endParaRPr lang="en-US" dirty="0"/>
          </a:p>
          <a:p>
            <a:r>
              <a:rPr lang="ru-RU" dirty="0"/>
              <a:t>Здесь стоит обратить внимание, что длина дроби обратно пропорциональна логарифму погрешности, с которой её нужно представить (сравнить с длиной записи целого числа)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Ну и естественно, мы сейчас для удобства брали десятичное представление, а чтобы получить на выходе биты, нужно то же самое делать в двоичной системе счисления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декодировании нужно либо знать из семантики (или знания, сколько символов было исходно), когда остановиться, либо использовать </a:t>
            </a:r>
            <a:r>
              <a:rPr lang="en-US" dirty="0"/>
              <a:t>EOF </a:t>
            </a:r>
            <a:r>
              <a:rPr lang="ru-RU" dirty="0"/>
              <a:t>с маленькой вероятностью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6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Можно делать это адаптивно. Если заранее известны все возможные символы либо используя </a:t>
            </a:r>
            <a:r>
              <a:rPr lang="en-US" dirty="0"/>
              <a:t>esc-</a:t>
            </a:r>
            <a:r>
              <a:rPr lang="ru-RU" dirty="0"/>
              <a:t>символ для введения новых символов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2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Целочисленная арифметика для представления дроби – это </a:t>
            </a:r>
            <a:r>
              <a:rPr lang="en-US" dirty="0"/>
              <a:t>fixed-point (</a:t>
            </a:r>
            <a:r>
              <a:rPr lang="ru-RU" dirty="0"/>
              <a:t>в противоположность </a:t>
            </a:r>
            <a:r>
              <a:rPr lang="en-US" dirty="0"/>
              <a:t>floating-point)</a:t>
            </a:r>
            <a:r>
              <a:rPr lang="ru-RU" dirty="0"/>
              <a:t>. Мы фиксируем, сколько бит после запятой. По сути работает с числом, умноженным на 2 в этой степени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90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Сортировать не обязательно</a:t>
            </a:r>
          </a:p>
          <a:p>
            <a:r>
              <a:rPr lang="ru-RU" dirty="0"/>
              <a:t>Получается, что точность представления отрезка </a:t>
            </a:r>
            <a:r>
              <a:rPr lang="en-US" dirty="0"/>
              <a:t>N </a:t>
            </a:r>
            <a:r>
              <a:rPr lang="ru-RU" dirty="0"/>
              <a:t>бит, точность представления частоты </a:t>
            </a:r>
            <a:r>
              <a:rPr lang="en-US" dirty="0"/>
              <a:t>M </a:t>
            </a:r>
            <a:r>
              <a:rPr lang="ru-RU" dirty="0"/>
              <a:t>бит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27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взятого </a:t>
            </a:r>
            <a:r>
              <a:rPr lang="ru-RU" dirty="0" err="1"/>
              <a:t>распределния</a:t>
            </a:r>
            <a:r>
              <a:rPr lang="ru-RU" dirty="0"/>
              <a:t> Хаффман дал бы, на самом деле, 20 бит тоже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BF7C-1929-E646-B56E-F5A67319E5D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A44-C94D-D941-9A6A-8B6C5110BBAD}" type="datetime1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6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1178-1BF9-B24C-88C6-8034E6DF4F2C}" type="datetime1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E5E3-8E3E-AE46-9B95-68171FB92668}" type="datetime1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07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0A6B-0B02-CA4D-9B3B-B38634EAE513}" type="datetime1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0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8D67-41C3-C042-A493-DA80DA267953}" type="datetime1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76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9349-0C3F-2D4E-B445-A0AF6B3A4E1E}" type="datetime1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0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08B8-68F5-0641-89CD-40D5ED84B8DD}" type="datetime1">
              <a:rPr lang="ru-RU" smtClean="0"/>
              <a:t>26.10.2021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4214-4E07-B046-B12C-C0C3CBE69B69}" type="datetime1">
              <a:rPr lang="ru-RU" smtClean="0"/>
              <a:t>26.10.2021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06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D80-345C-B14A-8639-A38B6AF3138F}" type="datetime1">
              <a:rPr lang="ru-RU" smtClean="0"/>
              <a:t>26.10.2021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2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EEC-32E7-D24A-9018-244F017A87A9}" type="datetime1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23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FF5F-5B66-A146-8FBE-44E63E3E1B74}" type="datetime1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9D35-B01C-224F-8062-ABF536CEECFE}" type="datetime1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C805-9DBA-F645-ADD7-E51826B72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94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Статистическое кодирование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7000" y="4267199"/>
            <a:ext cx="6858000" cy="1688757"/>
          </a:xfrm>
        </p:spPr>
        <p:txBody>
          <a:bodyPr>
            <a:normAutofit/>
          </a:bodyPr>
          <a:lstStyle/>
          <a:p>
            <a:r>
              <a:rPr lang="ru-RU" sz="3200" dirty="0"/>
              <a:t>Арифметическое 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7301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1D5DE-A29F-934C-802F-0D6096B5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 арифметического кодирования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5D13363-DFC6-EE43-84EA-A4E9CE4C9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770" y="1865499"/>
                <a:ext cx="7772400" cy="48983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b="0" dirty="0"/>
                  <a:t>Пример для </a:t>
                </a:r>
                <a:r>
                  <a:rPr lang="en-US" sz="2400" b="0" i="1" dirty="0"/>
                  <a:t>N</a:t>
                </a:r>
                <a:r>
                  <a:rPr lang="en-US" sz="2400" b="0" dirty="0"/>
                  <a:t> = 8, </a:t>
                </a:r>
                <a:r>
                  <a:rPr lang="en-US" sz="2400" b="0" i="1" dirty="0"/>
                  <a:t>M</a:t>
                </a:r>
                <a:r>
                  <a:rPr lang="en-US" sz="2400" b="0" dirty="0"/>
                  <a:t> = 4:</a:t>
                </a:r>
                <a:br>
                  <a:rPr lang="en-US" sz="2400" b="0" dirty="0"/>
                </a:b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=255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11111111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“S”: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≔0+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≫4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=144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0010000</m:t>
                        </m:r>
                      </m:e>
                    </m:d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≔0+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6≫4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255 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1111111</m:t>
                        </m:r>
                      </m:e>
                    </m:d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out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sz="2400" dirty="0"/>
                  <a:t>, регистры сдвигаются влево</a:t>
                </a:r>
                <a:r>
                  <a:rPr lang="en-US" sz="2400" dirty="0"/>
                  <a:t> </a:t>
                </a:r>
                <a:r>
                  <a:rPr lang="ru-RU" sz="2400" dirty="0"/>
                  <a:t>на 1: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≔32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0010000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ru-RU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≔255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1111111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sz="2400" b="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≔255−32+1=2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24 (11100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000)</m:t>
                    </m:r>
                  </m:oMath>
                </a14:m>
                <a:br>
                  <a:rPr lang="en-US" sz="2400" b="0" dirty="0"/>
                </a:br>
                <a:endParaRPr lang="en-US" sz="24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0" dirty="0"/>
                  <a:t>“W”: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≔32+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224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≫4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130 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00010</m:t>
                        </m:r>
                      </m:e>
                    </m:d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≔32+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224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≫4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11101</m:t>
                        </m:r>
                      </m:e>
                    </m:d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out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e>
                    </m:d>
                  </m:oMath>
                </a14:m>
                <a:r>
                  <a:rPr lang="en-US" sz="2400" b="0" dirty="0"/>
                  <a:t>, </a:t>
                </a:r>
                <a:r>
                  <a:rPr lang="ru-RU" sz="2400" b="0" dirty="0"/>
                  <a:t>регистры сдвигаются влево на 3:</a:t>
                </a:r>
                <a:br>
                  <a:rPr lang="ru-RU" sz="2400" b="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≔16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00010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ru-RU" sz="2400" b="1" i="1" smtClean="0">
                            <a:latin typeface="Cambria Math" panose="02040503050406030204" pitchFamily="18" charset="0"/>
                          </a:rPr>
                          <m:t>𝟎𝟎</m:t>
                        </m:r>
                      </m:e>
                    </m:d>
                    <m:r>
                      <a:rPr lang="ru-RU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≔239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11101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ru-RU" sz="24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d>
                  </m:oMath>
                </a14:m>
                <a:r>
                  <a:rPr lang="ru-RU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≔239−16+1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=224 (111000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00)</m:t>
                    </m:r>
                  </m:oMath>
                </a14:m>
                <a:br>
                  <a:rPr lang="en-US" sz="2400" dirty="0"/>
                </a:br>
                <a:endParaRPr lang="ru-RU" sz="2400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5D13363-DFC6-EE43-84EA-A4E9CE4C9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770" y="1865499"/>
                <a:ext cx="7772400" cy="4898371"/>
              </a:xfrm>
              <a:blipFill>
                <a:blip r:embed="rId2"/>
                <a:stretch>
                  <a:fillRect l="-1142" t="-1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A6B001-4321-A84E-B34C-6A9C45E8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A0B4E96F-6415-0343-9E50-BF096EA174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861006"/>
                  </p:ext>
                </p:extLst>
              </p:nvPr>
            </p:nvGraphicFramePr>
            <p:xfrm>
              <a:off x="8173570" y="2180477"/>
              <a:ext cx="3617259" cy="3235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5659">
                      <a:extLst>
                        <a:ext uri="{9D8B030D-6E8A-4147-A177-3AD203B41FA5}">
                          <a16:colId xmlns:a16="http://schemas.microsoft.com/office/drawing/2014/main" val="3053596428"/>
                        </a:ext>
                      </a:extLst>
                    </a:gridCol>
                    <a:gridCol w="933823">
                      <a:extLst>
                        <a:ext uri="{9D8B030D-6E8A-4147-A177-3AD203B41FA5}">
                          <a16:colId xmlns:a16="http://schemas.microsoft.com/office/drawing/2014/main" val="2167923658"/>
                        </a:ext>
                      </a:extLst>
                    </a:gridCol>
                    <a:gridCol w="1707777">
                      <a:extLst>
                        <a:ext uri="{9D8B030D-6E8A-4147-A177-3AD203B41FA5}">
                          <a16:colId xmlns:a16="http://schemas.microsoft.com/office/drawing/2014/main" val="806245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Символ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Частота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Кумулятивная</a:t>
                          </a:r>
                          <a:br>
                            <a:rPr lang="ru-RU" dirty="0"/>
                          </a:br>
                          <a:r>
                            <a:rPr lang="ru-RU" dirty="0"/>
                            <a:t>частота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574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T</a:t>
                          </a:r>
                          <a:r>
                            <a:rPr lang="en-US" dirty="0"/>
                            <a:t> = </a:t>
                          </a:r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6</a:t>
                          </a:r>
                          <a:r>
                            <a:rPr lang="ru-RU" dirty="0"/>
                            <a:t> (</a:t>
                          </a:r>
                          <a:r>
                            <a:rPr lang="en-US" dirty="0"/>
                            <a:t>1&lt;&lt;4</a:t>
                          </a:r>
                          <a:r>
                            <a:rPr lang="ru-R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987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 (1001)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02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(0111)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541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(0100)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692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 (0010)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90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_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(0000)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76326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SWISS_MISS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888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A0B4E96F-6415-0343-9E50-BF096EA174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861006"/>
                  </p:ext>
                </p:extLst>
              </p:nvPr>
            </p:nvGraphicFramePr>
            <p:xfrm>
              <a:off x="8173570" y="2180477"/>
              <a:ext cx="3617259" cy="3235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5659">
                      <a:extLst>
                        <a:ext uri="{9D8B030D-6E8A-4147-A177-3AD203B41FA5}">
                          <a16:colId xmlns:a16="http://schemas.microsoft.com/office/drawing/2014/main" val="3053596428"/>
                        </a:ext>
                      </a:extLst>
                    </a:gridCol>
                    <a:gridCol w="933823">
                      <a:extLst>
                        <a:ext uri="{9D8B030D-6E8A-4147-A177-3AD203B41FA5}">
                          <a16:colId xmlns:a16="http://schemas.microsoft.com/office/drawing/2014/main" val="2167923658"/>
                        </a:ext>
                      </a:extLst>
                    </a:gridCol>
                    <a:gridCol w="1707777">
                      <a:extLst>
                        <a:ext uri="{9D8B030D-6E8A-4147-A177-3AD203B41FA5}">
                          <a16:colId xmlns:a16="http://schemas.microsoft.com/office/drawing/2014/main" val="80624517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Символ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Частота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593" t="-3922" r="-741" b="-4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74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T</a:t>
                          </a:r>
                          <a:r>
                            <a:rPr lang="en-US" dirty="0"/>
                            <a:t> = </a:t>
                          </a:r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6</a:t>
                          </a:r>
                          <a:r>
                            <a:rPr lang="ru-RU" dirty="0"/>
                            <a:t> (</a:t>
                          </a:r>
                          <a:r>
                            <a:rPr lang="en-US" dirty="0"/>
                            <a:t>1&lt;&lt;4</a:t>
                          </a:r>
                          <a:r>
                            <a:rPr lang="ru-R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987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 (1001)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02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(0111)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541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(0100)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692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 (0010)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90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_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(0000)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76326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SWISS_MISS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8889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7468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66175-B1C5-C246-9D38-9BD4775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 арифметического кодирования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113D296-02B4-8841-9D70-D9D2080C2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852465"/>
              </p:ext>
            </p:extLst>
          </p:nvPr>
        </p:nvGraphicFramePr>
        <p:xfrm>
          <a:off x="555811" y="1798264"/>
          <a:ext cx="5334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530">
                  <a:extLst>
                    <a:ext uri="{9D8B030D-6E8A-4147-A177-3AD203B41FA5}">
                      <a16:colId xmlns:a16="http://schemas.microsoft.com/office/drawing/2014/main" val="1974297913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2462621608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1504881052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2522119501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435213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</a:t>
                      </a:r>
                      <a:r>
                        <a:rPr lang="en-US" sz="1800" baseline="-25000" dirty="0" err="1"/>
                        <a:t>i</a:t>
                      </a:r>
                      <a:r>
                        <a:rPr lang="en-US" sz="1800" dirty="0"/>
                        <a:t> = 9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</a:t>
                      </a:r>
                      <a:r>
                        <a:rPr lang="en-US" sz="1800" baseline="-25000" dirty="0"/>
                        <a:t>i+1</a:t>
                      </a:r>
                      <a:r>
                        <a:rPr lang="en-US" sz="1800" dirty="0"/>
                        <a:t> = 16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1</a:t>
                      </a:r>
                      <a:r>
                        <a:rPr lang="ru-RU" sz="1800" dirty="0"/>
                        <a:t>0010000</a:t>
                      </a:r>
                      <a:br>
                        <a:rPr lang="en-US" sz="1800" dirty="0"/>
                      </a:br>
                      <a:r>
                        <a:rPr lang="en-US" sz="1800" b="1" dirty="0"/>
                        <a:t>1</a:t>
                      </a:r>
                      <a:r>
                        <a:rPr lang="en-US" sz="1800" dirty="0"/>
                        <a:t>1111111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0010000</a:t>
                      </a:r>
                      <a:r>
                        <a:rPr lang="en-US" sz="1800" b="1" dirty="0"/>
                        <a:t>0</a:t>
                      </a:r>
                      <a:br>
                        <a:rPr lang="en-US" sz="1800" dirty="0"/>
                      </a:br>
                      <a:r>
                        <a:rPr lang="en-US" sz="1800" b="0" dirty="0"/>
                        <a:t>1</a:t>
                      </a:r>
                      <a:r>
                        <a:rPr lang="en-US" sz="1800" dirty="0"/>
                        <a:t>111111</a:t>
                      </a:r>
                      <a:r>
                        <a:rPr lang="en-US" sz="1800" b="1" dirty="0"/>
                        <a:t>1</a:t>
                      </a:r>
                      <a:endParaRPr lang="ru-RU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</a:t>
                      </a:r>
                      <a:r>
                        <a:rPr lang="en-US" sz="1800" baseline="-25000" dirty="0" err="1"/>
                        <a:t>i</a:t>
                      </a:r>
                      <a:r>
                        <a:rPr lang="en-US" sz="1800" dirty="0"/>
                        <a:t> = 7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</a:t>
                      </a:r>
                      <a:r>
                        <a:rPr lang="en-US" sz="1800" baseline="-25000" dirty="0"/>
                        <a:t>i+1</a:t>
                      </a:r>
                      <a:r>
                        <a:rPr lang="en-US" sz="1800" dirty="0"/>
                        <a:t> = 9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100</a:t>
                      </a:r>
                      <a:r>
                        <a:rPr lang="ru-RU" sz="1800" dirty="0"/>
                        <a:t>00010</a:t>
                      </a:r>
                      <a:br>
                        <a:rPr lang="en-US" sz="1800" dirty="0"/>
                      </a:br>
                      <a:r>
                        <a:rPr lang="en-US" sz="1800" b="1" dirty="0"/>
                        <a:t>100</a:t>
                      </a:r>
                      <a:r>
                        <a:rPr lang="ru-RU" sz="1800" dirty="0"/>
                        <a:t>11101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00010</a:t>
                      </a:r>
                      <a:r>
                        <a:rPr lang="en-US" sz="1800" b="1" dirty="0"/>
                        <a:t>000</a:t>
                      </a:r>
                      <a:endParaRPr lang="ru-RU" sz="1800" b="1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11101</a:t>
                      </a:r>
                      <a:r>
                        <a:rPr lang="en-US" sz="1800" b="1" dirty="0"/>
                        <a:t>111</a:t>
                      </a:r>
                      <a:endParaRPr lang="ru-RU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90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</a:t>
                      </a:r>
                      <a:r>
                        <a:rPr lang="en-US" sz="1800" baseline="-25000" dirty="0" err="1"/>
                        <a:t>i</a:t>
                      </a:r>
                      <a:r>
                        <a:rPr lang="en-US" sz="1800" dirty="0"/>
                        <a:t> = 4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</a:t>
                      </a:r>
                      <a:r>
                        <a:rPr lang="en-US" sz="1800" baseline="-25000" dirty="0"/>
                        <a:t>i+1</a:t>
                      </a:r>
                      <a:r>
                        <a:rPr lang="en-US" sz="1800" dirty="0"/>
                        <a:t> = 7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01</a:t>
                      </a:r>
                      <a:r>
                        <a:rPr lang="ru-RU" sz="1800" dirty="0"/>
                        <a:t>001000</a:t>
                      </a:r>
                      <a:endParaRPr lang="en-US" sz="1800" dirty="0"/>
                    </a:p>
                    <a:p>
                      <a:pPr algn="ctr"/>
                      <a:r>
                        <a:rPr lang="ru-RU" sz="1800" b="1" dirty="0"/>
                        <a:t>01</a:t>
                      </a:r>
                      <a:r>
                        <a:rPr lang="ru-RU" sz="1800" dirty="0"/>
                        <a:t>110001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001000</a:t>
                      </a:r>
                      <a:r>
                        <a:rPr lang="ru-RU" sz="1800" b="1" dirty="0"/>
                        <a:t>00</a:t>
                      </a:r>
                      <a:endParaRPr lang="en-US" sz="1800" b="1" dirty="0"/>
                    </a:p>
                    <a:p>
                      <a:pPr algn="ctr"/>
                      <a:r>
                        <a:rPr lang="ru-RU" sz="1800" dirty="0"/>
                        <a:t>110001</a:t>
                      </a:r>
                      <a:r>
                        <a:rPr lang="ru-RU" sz="18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35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</a:t>
                      </a:r>
                      <a:r>
                        <a:rPr lang="en-US" sz="1800" baseline="-25000" dirty="0" err="1"/>
                        <a:t>i</a:t>
                      </a:r>
                      <a:r>
                        <a:rPr lang="en-US" sz="1800" dirty="0"/>
                        <a:t> = 9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</a:t>
                      </a:r>
                      <a:r>
                        <a:rPr lang="en-US" sz="1800" baseline="-25000" dirty="0"/>
                        <a:t>i+1</a:t>
                      </a:r>
                      <a:r>
                        <a:rPr lang="en-US" sz="1800" dirty="0"/>
                        <a:t> = 16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01111110</a:t>
                      </a:r>
                      <a:endParaRPr lang="en-US" sz="1800" dirty="0"/>
                    </a:p>
                    <a:p>
                      <a:pPr algn="ctr"/>
                      <a:r>
                        <a:rPr lang="ru-RU" sz="1800" dirty="0"/>
                        <a:t>11000111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01111110</a:t>
                      </a:r>
                      <a:endParaRPr lang="en-US" sz="1800" dirty="0"/>
                    </a:p>
                    <a:p>
                      <a:pPr algn="ctr"/>
                      <a:r>
                        <a:rPr lang="ru-RU" sz="1800" dirty="0"/>
                        <a:t>11000111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21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</a:t>
                      </a:r>
                      <a:r>
                        <a:rPr lang="en-US" sz="1800" baseline="-25000" dirty="0" err="1"/>
                        <a:t>i</a:t>
                      </a:r>
                      <a:r>
                        <a:rPr lang="en-US" sz="1800" dirty="0"/>
                        <a:t> = 9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</a:t>
                      </a:r>
                      <a:r>
                        <a:rPr lang="en-US" sz="1800" baseline="-25000" dirty="0"/>
                        <a:t>i+1</a:t>
                      </a:r>
                      <a:r>
                        <a:rPr lang="en-US" sz="1800" dirty="0"/>
                        <a:t> = 16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1</a:t>
                      </a:r>
                      <a:r>
                        <a:rPr lang="ru-RU" sz="1800" dirty="0"/>
                        <a:t>0100111</a:t>
                      </a:r>
                      <a:endParaRPr lang="en-US" sz="1800" dirty="0"/>
                    </a:p>
                    <a:p>
                      <a:pPr algn="ctr"/>
                      <a:r>
                        <a:rPr lang="ru-RU" sz="1800" b="1" dirty="0"/>
                        <a:t>1</a:t>
                      </a:r>
                      <a:r>
                        <a:rPr lang="ru-RU" sz="1800" dirty="0"/>
                        <a:t>1000111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0100111</a:t>
                      </a:r>
                      <a:r>
                        <a:rPr lang="ru-RU" sz="1800" b="1" dirty="0"/>
                        <a:t>0</a:t>
                      </a:r>
                      <a:endParaRPr lang="en-US" sz="1800" b="1" dirty="0"/>
                    </a:p>
                    <a:p>
                      <a:pPr algn="ctr"/>
                      <a:r>
                        <a:rPr lang="ru-RU" sz="1800" dirty="0"/>
                        <a:t>1000111</a:t>
                      </a:r>
                      <a:r>
                        <a:rPr lang="ru-RU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077995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07D188-5E9B-9048-8462-F9488A2A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203103C-ACE3-2747-8B81-55B7B58A8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31034"/>
              </p:ext>
            </p:extLst>
          </p:nvPr>
        </p:nvGraphicFramePr>
        <p:xfrm>
          <a:off x="6096000" y="1798264"/>
          <a:ext cx="5334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871">
                  <a:extLst>
                    <a:ext uri="{9D8B030D-6E8A-4147-A177-3AD203B41FA5}">
                      <a16:colId xmlns:a16="http://schemas.microsoft.com/office/drawing/2014/main" val="3258951600"/>
                    </a:ext>
                  </a:extLst>
                </a:gridCol>
                <a:gridCol w="1250576">
                  <a:extLst>
                    <a:ext uri="{9D8B030D-6E8A-4147-A177-3AD203B41FA5}">
                      <a16:colId xmlns:a16="http://schemas.microsoft.com/office/drawing/2014/main" val="982025195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628569555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2824402381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2035517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_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</a:t>
                      </a:r>
                      <a:r>
                        <a:rPr lang="en-US" sz="1800" baseline="-25000" dirty="0" err="1"/>
                        <a:t>i</a:t>
                      </a:r>
                      <a:r>
                        <a:rPr lang="en-US" sz="1800" dirty="0"/>
                        <a:t> = 0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</a:t>
                      </a:r>
                      <a:r>
                        <a:rPr lang="en-US" sz="1800" baseline="-25000" dirty="0"/>
                        <a:t>i+1</a:t>
                      </a:r>
                      <a:r>
                        <a:rPr lang="en-US" sz="1800" dirty="0"/>
                        <a:t> = 2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010</a:t>
                      </a:r>
                      <a:r>
                        <a:rPr lang="ru-RU" sz="1800" dirty="0"/>
                        <a:t>01110</a:t>
                      </a:r>
                      <a:endParaRPr lang="en-US" sz="1800" dirty="0"/>
                    </a:p>
                    <a:p>
                      <a:pPr algn="ctr"/>
                      <a:r>
                        <a:rPr lang="ru-RU" sz="1800" b="1" dirty="0"/>
                        <a:t>010</a:t>
                      </a:r>
                      <a:r>
                        <a:rPr lang="ru-RU" sz="1800" dirty="0"/>
                        <a:t>10101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010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01110</a:t>
                      </a:r>
                      <a:r>
                        <a:rPr lang="ru-RU" sz="1800" b="1" dirty="0"/>
                        <a:t>000</a:t>
                      </a:r>
                    </a:p>
                    <a:p>
                      <a:pPr algn="ctr"/>
                      <a:r>
                        <a:rPr lang="ru-RU" sz="1800" dirty="0"/>
                        <a:t>10101</a:t>
                      </a:r>
                      <a:r>
                        <a:rPr lang="ru-RU" sz="1800" b="1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26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</a:t>
                      </a:r>
                      <a:r>
                        <a:rPr lang="en-US" sz="1800" baseline="-25000" dirty="0" err="1"/>
                        <a:t>i</a:t>
                      </a:r>
                      <a:r>
                        <a:rPr lang="en-US" sz="1800" dirty="0"/>
                        <a:t> = 2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</a:t>
                      </a:r>
                      <a:r>
                        <a:rPr lang="en-US" sz="1800" baseline="-25000" dirty="0"/>
                        <a:t>i+1</a:t>
                      </a:r>
                      <a:r>
                        <a:rPr lang="en-US" sz="1800" dirty="0"/>
                        <a:t> = 4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01111</a:t>
                      </a:r>
                      <a:r>
                        <a:rPr lang="ru-RU" sz="1800" dirty="0"/>
                        <a:t>000</a:t>
                      </a:r>
                      <a:endParaRPr lang="en-US" sz="1800" dirty="0"/>
                    </a:p>
                    <a:p>
                      <a:pPr algn="ctr"/>
                      <a:r>
                        <a:rPr lang="ru-RU" sz="1800" b="1" dirty="0"/>
                        <a:t>01111</a:t>
                      </a:r>
                      <a:r>
                        <a:rPr lang="ru-RU" sz="1800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01111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000</a:t>
                      </a:r>
                      <a:r>
                        <a:rPr lang="ru-RU" sz="1800" b="1" dirty="0"/>
                        <a:t>00000</a:t>
                      </a:r>
                      <a:endParaRPr lang="en-US" sz="1800" b="1" dirty="0"/>
                    </a:p>
                    <a:p>
                      <a:pPr algn="ctr"/>
                      <a:r>
                        <a:rPr lang="ru-RU" sz="1800" dirty="0"/>
                        <a:t>111</a:t>
                      </a:r>
                      <a:r>
                        <a:rPr lang="ru-RU" sz="1800" b="1" dirty="0"/>
                        <a:t>11111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87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</a:t>
                      </a:r>
                      <a:r>
                        <a:rPr lang="en-US" sz="1800" baseline="-25000" dirty="0" err="1"/>
                        <a:t>i</a:t>
                      </a:r>
                      <a:r>
                        <a:rPr lang="en-US" sz="1800" dirty="0"/>
                        <a:t> = 4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</a:t>
                      </a:r>
                      <a:r>
                        <a:rPr lang="en-US" sz="1800" baseline="-25000" dirty="0"/>
                        <a:t>i+1</a:t>
                      </a:r>
                      <a:r>
                        <a:rPr lang="en-US" sz="1800" dirty="0"/>
                        <a:t> = 7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01</a:t>
                      </a:r>
                      <a:r>
                        <a:rPr lang="ru-RU" sz="1800" dirty="0"/>
                        <a:t>000000</a:t>
                      </a:r>
                    </a:p>
                    <a:p>
                      <a:pPr algn="ctr"/>
                      <a:r>
                        <a:rPr lang="ru-RU" sz="1800" b="1" dirty="0"/>
                        <a:t>01</a:t>
                      </a:r>
                      <a:r>
                        <a:rPr lang="ru-RU" sz="1800" dirty="0"/>
                        <a:t>101111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000000</a:t>
                      </a:r>
                      <a:r>
                        <a:rPr lang="ru-RU" sz="1800" b="1" dirty="0"/>
                        <a:t>00</a:t>
                      </a:r>
                    </a:p>
                    <a:p>
                      <a:pPr algn="ctr"/>
                      <a:r>
                        <a:rPr lang="ru-RU" sz="1800" dirty="0"/>
                        <a:t>101111</a:t>
                      </a:r>
                      <a:r>
                        <a:rPr lang="ru-RU" sz="18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19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</a:t>
                      </a:r>
                      <a:r>
                        <a:rPr lang="en-US" sz="1800" baseline="-25000" dirty="0" err="1"/>
                        <a:t>i</a:t>
                      </a:r>
                      <a:r>
                        <a:rPr lang="en-US" sz="1800" dirty="0"/>
                        <a:t> = 9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</a:t>
                      </a:r>
                      <a:r>
                        <a:rPr lang="en-US" sz="1800" baseline="-25000" dirty="0"/>
                        <a:t>i+1</a:t>
                      </a:r>
                      <a:r>
                        <a:rPr lang="en-US" sz="1800" dirty="0"/>
                        <a:t> = 16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01101100</a:t>
                      </a:r>
                    </a:p>
                    <a:p>
                      <a:pPr algn="ctr"/>
                      <a:r>
                        <a:rPr lang="ru-RU" sz="1800" dirty="0"/>
                        <a:t>10111111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01101100</a:t>
                      </a:r>
                    </a:p>
                    <a:p>
                      <a:pPr algn="ctr"/>
                      <a:r>
                        <a:rPr lang="ru-RU" sz="1800" dirty="0"/>
                        <a:t>10111111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03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</a:t>
                      </a:r>
                      <a:r>
                        <a:rPr lang="en-US" sz="1800" baseline="-25000" dirty="0" err="1"/>
                        <a:t>i</a:t>
                      </a:r>
                      <a:r>
                        <a:rPr lang="en-US" sz="1800" dirty="0"/>
                        <a:t> = 9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</a:t>
                      </a:r>
                      <a:r>
                        <a:rPr lang="en-US" sz="1800" baseline="-25000" dirty="0"/>
                        <a:t>i+1</a:t>
                      </a:r>
                      <a:r>
                        <a:rPr lang="en-US" sz="1800" dirty="0"/>
                        <a:t> = 16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10</a:t>
                      </a:r>
                      <a:r>
                        <a:rPr lang="ru-RU" sz="1800" dirty="0"/>
                        <a:t>011011</a:t>
                      </a:r>
                    </a:p>
                    <a:p>
                      <a:pPr algn="ctr"/>
                      <a:r>
                        <a:rPr lang="ru-RU" sz="1800" b="1" dirty="0"/>
                        <a:t>10</a:t>
                      </a:r>
                      <a:r>
                        <a:rPr lang="ru-RU" sz="1800" dirty="0"/>
                        <a:t>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01101100</a:t>
                      </a:r>
                    </a:p>
                    <a:p>
                      <a:pPr algn="ctr"/>
                      <a:r>
                        <a:rPr lang="ru-RU" sz="1800" dirty="0"/>
                        <a:t>11111111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4452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26BDF2-F19F-644E-B42A-A9508BC1B6FF}"/>
              </a:ext>
            </a:extLst>
          </p:cNvPr>
          <p:cNvSpPr txBox="1"/>
          <p:nvPr/>
        </p:nvSpPr>
        <p:spPr>
          <a:xfrm>
            <a:off x="1169894" y="5419165"/>
            <a:ext cx="812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Вывод: 1</a:t>
            </a:r>
            <a:r>
              <a:rPr lang="en-US" sz="2000" dirty="0"/>
              <a:t>|</a:t>
            </a:r>
            <a:r>
              <a:rPr lang="ru-RU" sz="2000" dirty="0"/>
              <a:t>100</a:t>
            </a:r>
            <a:r>
              <a:rPr lang="en-US" sz="2000" dirty="0"/>
              <a:t>|</a:t>
            </a:r>
            <a:r>
              <a:rPr lang="ru-RU" sz="2000" dirty="0"/>
              <a:t>01</a:t>
            </a:r>
            <a:r>
              <a:rPr lang="en-US" sz="2000" dirty="0"/>
              <a:t>|</a:t>
            </a:r>
            <a:r>
              <a:rPr lang="ru-RU" sz="2000" dirty="0"/>
              <a:t>1</a:t>
            </a:r>
            <a:r>
              <a:rPr lang="en-US" sz="2000" dirty="0"/>
              <a:t>|</a:t>
            </a:r>
            <a:r>
              <a:rPr lang="ru-RU" sz="2000" dirty="0"/>
              <a:t>010</a:t>
            </a:r>
            <a:r>
              <a:rPr lang="en-US" sz="2000" dirty="0"/>
              <a:t>|</a:t>
            </a:r>
            <a:r>
              <a:rPr lang="ru-RU" sz="2000" dirty="0"/>
              <a:t>01111</a:t>
            </a:r>
            <a:r>
              <a:rPr lang="en-US" sz="2000" dirty="0"/>
              <a:t>|</a:t>
            </a:r>
            <a:r>
              <a:rPr lang="ru-RU" sz="2000" dirty="0"/>
              <a:t>01</a:t>
            </a:r>
            <a:r>
              <a:rPr lang="en-US" sz="2000" dirty="0"/>
              <a:t>|</a:t>
            </a:r>
            <a:r>
              <a:rPr lang="ru-RU" sz="2000" dirty="0"/>
              <a:t>10</a:t>
            </a:r>
            <a:r>
              <a:rPr lang="en-US" sz="2000" dirty="0"/>
              <a:t>|1 (20 </a:t>
            </a:r>
            <a:r>
              <a:rPr lang="ru-RU" sz="2000" dirty="0"/>
              <a:t>бит</a:t>
            </a:r>
            <a:r>
              <a:rPr lang="en-US" sz="2000" dirty="0"/>
              <a:t>)</a:t>
            </a:r>
            <a:br>
              <a:rPr lang="ru-RU" sz="2000" dirty="0"/>
            </a:br>
            <a:r>
              <a:rPr lang="ru-RU" sz="2000" dirty="0"/>
              <a:t>Собственная информация сообщения:</a:t>
            </a:r>
            <a:r>
              <a:rPr lang="en-US" sz="2000" dirty="0"/>
              <a:t> 19,79</a:t>
            </a:r>
            <a:r>
              <a:rPr lang="ru-RU" sz="2000" dirty="0"/>
              <a:t> бит </a:t>
            </a:r>
          </a:p>
        </p:txBody>
      </p:sp>
    </p:spTree>
    <p:extLst>
      <p:ext uri="{BB962C8B-B14F-4D97-AF65-F5344CB8AC3E}">
        <p14:creationId xmlns:p14="http://schemas.microsoft.com/office/powerpoint/2010/main" val="5975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D3255-C729-B142-B7FB-7B3B44DA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04A2BCA-3305-DE48-B395-01CBC3CEF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35370" cy="4351338"/>
              </a:xfrm>
            </p:spPr>
            <p:txBody>
              <a:bodyPr/>
              <a:lstStyle/>
              <a:p>
                <a:r>
                  <a:rPr lang="ru-RU" dirty="0"/>
                  <a:t>На каждом шагу вычисляется индекс: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𝑐𝑜𝑑𝑒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𝑟𝑎𝑛𝑔𝑒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Индекс округляется вниз до ближайшей кумулятивной вероятности – ей соответствует искомый символ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04A2BCA-3305-DE48-B395-01CBC3CEF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35370" cy="4351338"/>
              </a:xfrm>
              <a:blipFill>
                <a:blip r:embed="rId2"/>
                <a:stretch>
                  <a:fillRect l="-1557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7D6A4A-F6AD-854F-9BF7-725EB388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E13004E-FF2A-4B4A-9BC6-15865D0F95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780789"/>
                  </p:ext>
                </p:extLst>
              </p:nvPr>
            </p:nvGraphicFramePr>
            <p:xfrm>
              <a:off x="8173570" y="2180477"/>
              <a:ext cx="3617259" cy="3235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5659">
                      <a:extLst>
                        <a:ext uri="{9D8B030D-6E8A-4147-A177-3AD203B41FA5}">
                          <a16:colId xmlns:a16="http://schemas.microsoft.com/office/drawing/2014/main" val="3053596428"/>
                        </a:ext>
                      </a:extLst>
                    </a:gridCol>
                    <a:gridCol w="933823">
                      <a:extLst>
                        <a:ext uri="{9D8B030D-6E8A-4147-A177-3AD203B41FA5}">
                          <a16:colId xmlns:a16="http://schemas.microsoft.com/office/drawing/2014/main" val="2167923658"/>
                        </a:ext>
                      </a:extLst>
                    </a:gridCol>
                    <a:gridCol w="1707777">
                      <a:extLst>
                        <a:ext uri="{9D8B030D-6E8A-4147-A177-3AD203B41FA5}">
                          <a16:colId xmlns:a16="http://schemas.microsoft.com/office/drawing/2014/main" val="806245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Символ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Частота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Кумулятивная</a:t>
                          </a:r>
                          <a:br>
                            <a:rPr lang="ru-RU" dirty="0"/>
                          </a:br>
                          <a:r>
                            <a:rPr lang="ru-RU" dirty="0"/>
                            <a:t>частота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574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T</a:t>
                          </a:r>
                          <a:r>
                            <a:rPr lang="en-US" dirty="0"/>
                            <a:t> = </a:t>
                          </a:r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6</a:t>
                          </a:r>
                          <a:r>
                            <a:rPr lang="ru-RU" dirty="0"/>
                            <a:t> (</a:t>
                          </a:r>
                          <a:r>
                            <a:rPr lang="en-US" dirty="0"/>
                            <a:t>1&lt;&lt;4</a:t>
                          </a:r>
                          <a:r>
                            <a:rPr lang="ru-R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987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9</a:t>
                          </a:r>
                          <a:r>
                            <a:rPr lang="en-US" dirty="0"/>
                            <a:t> (1001)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02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  <a:r>
                            <a:rPr lang="en-US" dirty="0"/>
                            <a:t> (0111)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541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dirty="0"/>
                            <a:t> (0100)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692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dirty="0"/>
                            <a:t> (0010)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90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_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  <a:r>
                            <a:rPr lang="en-US" dirty="0"/>
                            <a:t> (0000)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76326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SWISS_MISS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888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E13004E-FF2A-4B4A-9BC6-15865D0F95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780789"/>
                  </p:ext>
                </p:extLst>
              </p:nvPr>
            </p:nvGraphicFramePr>
            <p:xfrm>
              <a:off x="8173570" y="2180477"/>
              <a:ext cx="3617259" cy="3235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5659">
                      <a:extLst>
                        <a:ext uri="{9D8B030D-6E8A-4147-A177-3AD203B41FA5}">
                          <a16:colId xmlns:a16="http://schemas.microsoft.com/office/drawing/2014/main" val="3053596428"/>
                        </a:ext>
                      </a:extLst>
                    </a:gridCol>
                    <a:gridCol w="933823">
                      <a:extLst>
                        <a:ext uri="{9D8B030D-6E8A-4147-A177-3AD203B41FA5}">
                          <a16:colId xmlns:a16="http://schemas.microsoft.com/office/drawing/2014/main" val="2167923658"/>
                        </a:ext>
                      </a:extLst>
                    </a:gridCol>
                    <a:gridCol w="1707777">
                      <a:extLst>
                        <a:ext uri="{9D8B030D-6E8A-4147-A177-3AD203B41FA5}">
                          <a16:colId xmlns:a16="http://schemas.microsoft.com/office/drawing/2014/main" val="80624517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Символ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Частота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593" t="-3922" r="-741" b="-4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74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T</a:t>
                          </a:r>
                          <a:r>
                            <a:rPr lang="en-US" dirty="0"/>
                            <a:t> = </a:t>
                          </a:r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6</a:t>
                          </a:r>
                          <a:r>
                            <a:rPr lang="ru-RU" dirty="0"/>
                            <a:t> (</a:t>
                          </a:r>
                          <a:r>
                            <a:rPr lang="en-US" dirty="0"/>
                            <a:t>1&lt;&lt;4</a:t>
                          </a:r>
                          <a:r>
                            <a:rPr lang="ru-R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987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9</a:t>
                          </a:r>
                          <a:r>
                            <a:rPr lang="en-US" dirty="0"/>
                            <a:t> (1001)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02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  <a:r>
                            <a:rPr lang="en-US" dirty="0"/>
                            <a:t> (0111)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541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dirty="0"/>
                            <a:t> (0100)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692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dirty="0"/>
                            <a:t> (0010)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90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_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  <a:r>
                            <a:rPr lang="en-US" dirty="0"/>
                            <a:t> (0000)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76326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SWISS_MISS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8889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544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A2EF5-4B18-1447-995F-AB344F0F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Декодирование: формула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E95685-94EE-3442-9502-BB5F92893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4678"/>
                <a:ext cx="10515600" cy="499819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dirty="0"/>
                  <a:t>Учитывая</a:t>
                </a:r>
                <a:r>
                  <a:rPr lang="en-US" dirty="0"/>
                  <a:t> </a:t>
                </a:r>
                <a:r>
                  <a:rPr lang="ru-RU" dirty="0"/>
                  <a:t>нижнюю границу из соотношения: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Получим</a:t>
                </a:r>
                <a:r>
                  <a:rPr lang="en-US" dirty="0"/>
                  <a:t> </a:t>
                </a:r>
                <a:r>
                  <a:rPr lang="ru-RU" dirty="0"/>
                  <a:t>в формуле обновления при кодировании: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Задача – поиск по заданному </a:t>
                </a:r>
                <a:r>
                  <a:rPr lang="en-US" i="1" dirty="0"/>
                  <a:t>C</a:t>
                </a:r>
                <a:r>
                  <a:rPr lang="en-US" dirty="0"/>
                  <a:t> </a:t>
                </a:r>
                <a:r>
                  <a:rPr lang="ru-RU" dirty="0"/>
                  <a:t>максимальное </a:t>
                </a:r>
                <a:r>
                  <a:rPr lang="en-US" i="1" dirty="0" err="1"/>
                  <a:t>i</a:t>
                </a:r>
                <a:r>
                  <a:rPr lang="en-US" dirty="0"/>
                  <a:t>, </a:t>
                </a:r>
                <a:r>
                  <a:rPr lang="ru-RU" dirty="0"/>
                  <a:t>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i="1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b="0" i="1" dirty="0"/>
              </a:p>
              <a:p>
                <a:r>
                  <a:rPr lang="ru-RU" b="0" dirty="0"/>
                  <a:t>Поскольку </a:t>
                </a:r>
                <a:r>
                  <a:rPr lang="en-US" b="0" dirty="0" err="1"/>
                  <a:t>t</a:t>
                </a:r>
                <a:r>
                  <a:rPr lang="en-US" b="0" baseline="-25000" dirty="0" err="1"/>
                  <a:t>i</a:t>
                </a:r>
                <a:r>
                  <a:rPr lang="en-US" b="0" dirty="0"/>
                  <a:t> </a:t>
                </a:r>
                <a:r>
                  <a:rPr lang="ru-RU" b="0" dirty="0"/>
                  <a:t>целое, округляем вниз последнее выражение и получаем выражение на предыдущем слайде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E95685-94EE-3442-9502-BB5F92893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4678"/>
                <a:ext cx="10515600" cy="4998197"/>
              </a:xfrm>
              <a:blipFill>
                <a:blip r:embed="rId3"/>
                <a:stretch>
                  <a:fillRect l="-844" t="-2278" b="-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B1C4E7-7733-BC48-89B2-0430B1A5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1D5DE-A29F-934C-802F-0D6096B5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5D13363-DFC6-EE43-84EA-A4E9CE4C9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770" y="1865499"/>
                <a:ext cx="7772400" cy="473700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00000000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=255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11111111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=198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11000110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198−0+1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⋅16−1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=12→9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0010000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1000110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1111111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=0010000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=1000110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1111111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ru-RU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=32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00100000</m:t>
                        </m:r>
                      </m:e>
                    </m:d>
                    <m:r>
                      <a:rPr lang="ru-RU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=255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11111111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=141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1000110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141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⋅16−1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→7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00010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0110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11101</m:t>
                            </m:r>
                          </m:e>
                        </m:eqAr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=00010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𝟎𝟎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=01101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11101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sz="2400" dirty="0"/>
                </a:br>
                <a:endParaRPr lang="ru-RU" sz="2400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5D13363-DFC6-EE43-84EA-A4E9CE4C9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770" y="1865499"/>
                <a:ext cx="7772400" cy="4737007"/>
              </a:xfrm>
              <a:blipFill>
                <a:blip r:embed="rId3"/>
                <a:stretch>
                  <a:fillRect l="-20881" t="-36898" b="-74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A6B001-4321-A84E-B34C-6A9C45E8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A0B4E96F-6415-0343-9E50-BF096EA174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070669"/>
                  </p:ext>
                </p:extLst>
              </p:nvPr>
            </p:nvGraphicFramePr>
            <p:xfrm>
              <a:off x="8173570" y="2180477"/>
              <a:ext cx="3617259" cy="3235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5659">
                      <a:extLst>
                        <a:ext uri="{9D8B030D-6E8A-4147-A177-3AD203B41FA5}">
                          <a16:colId xmlns:a16="http://schemas.microsoft.com/office/drawing/2014/main" val="3053596428"/>
                        </a:ext>
                      </a:extLst>
                    </a:gridCol>
                    <a:gridCol w="933823">
                      <a:extLst>
                        <a:ext uri="{9D8B030D-6E8A-4147-A177-3AD203B41FA5}">
                          <a16:colId xmlns:a16="http://schemas.microsoft.com/office/drawing/2014/main" val="2167923658"/>
                        </a:ext>
                      </a:extLst>
                    </a:gridCol>
                    <a:gridCol w="1707777">
                      <a:extLst>
                        <a:ext uri="{9D8B030D-6E8A-4147-A177-3AD203B41FA5}">
                          <a16:colId xmlns:a16="http://schemas.microsoft.com/office/drawing/2014/main" val="806245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Символ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Частота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Кумулятивная</a:t>
                          </a:r>
                          <a:br>
                            <a:rPr lang="ru-RU" dirty="0"/>
                          </a:br>
                          <a:r>
                            <a:rPr lang="ru-RU" dirty="0"/>
                            <a:t>частота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574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T</a:t>
                          </a:r>
                          <a:r>
                            <a:rPr lang="en-US" dirty="0"/>
                            <a:t> = </a:t>
                          </a:r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6</a:t>
                          </a:r>
                          <a:r>
                            <a:rPr lang="ru-RU" dirty="0"/>
                            <a:t> (</a:t>
                          </a:r>
                          <a:r>
                            <a:rPr lang="en-US" dirty="0"/>
                            <a:t>1&lt;&lt;4</a:t>
                          </a:r>
                          <a:r>
                            <a:rPr lang="ru-R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987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9</a:t>
                          </a:r>
                          <a:r>
                            <a:rPr lang="en-US" dirty="0"/>
                            <a:t> (1001)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02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  <a:r>
                            <a:rPr lang="en-US" dirty="0"/>
                            <a:t> (0111)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541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dirty="0"/>
                            <a:t> (0100)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692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dirty="0"/>
                            <a:t> (0010)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90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_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  <a:r>
                            <a:rPr lang="en-US" dirty="0"/>
                            <a:t> (0000)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76326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SWISS_MISS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888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A0B4E96F-6415-0343-9E50-BF096EA174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070669"/>
                  </p:ext>
                </p:extLst>
              </p:nvPr>
            </p:nvGraphicFramePr>
            <p:xfrm>
              <a:off x="8173570" y="2180477"/>
              <a:ext cx="3617259" cy="3235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5659">
                      <a:extLst>
                        <a:ext uri="{9D8B030D-6E8A-4147-A177-3AD203B41FA5}">
                          <a16:colId xmlns:a16="http://schemas.microsoft.com/office/drawing/2014/main" val="3053596428"/>
                        </a:ext>
                      </a:extLst>
                    </a:gridCol>
                    <a:gridCol w="933823">
                      <a:extLst>
                        <a:ext uri="{9D8B030D-6E8A-4147-A177-3AD203B41FA5}">
                          <a16:colId xmlns:a16="http://schemas.microsoft.com/office/drawing/2014/main" val="2167923658"/>
                        </a:ext>
                      </a:extLst>
                    </a:gridCol>
                    <a:gridCol w="1707777">
                      <a:extLst>
                        <a:ext uri="{9D8B030D-6E8A-4147-A177-3AD203B41FA5}">
                          <a16:colId xmlns:a16="http://schemas.microsoft.com/office/drawing/2014/main" val="80624517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Символ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Частота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2593" t="-3922" r="-741" b="-4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74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T</a:t>
                          </a:r>
                          <a:r>
                            <a:rPr lang="en-US" dirty="0"/>
                            <a:t> = </a:t>
                          </a:r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6</a:t>
                          </a:r>
                          <a:r>
                            <a:rPr lang="ru-RU" dirty="0"/>
                            <a:t> (</a:t>
                          </a:r>
                          <a:r>
                            <a:rPr lang="en-US" dirty="0"/>
                            <a:t>1&lt;&lt;4</a:t>
                          </a:r>
                          <a:r>
                            <a:rPr lang="ru-R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987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9</a:t>
                          </a:r>
                          <a:r>
                            <a:rPr lang="en-US" dirty="0"/>
                            <a:t> (1001)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02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  <a:r>
                            <a:rPr lang="en-US" dirty="0"/>
                            <a:t> (0111)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541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dirty="0"/>
                            <a:t> (0100)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692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dirty="0"/>
                            <a:t> (0010)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90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_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  <a:r>
                            <a:rPr lang="en-US" dirty="0"/>
                            <a:t> (0000)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76326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SWISS_MISS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8889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814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66175-B1C5-C246-9D38-9BD4775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7113D296-02B4-8841-9D70-D9D2080C2D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1477917"/>
                  </p:ext>
                </p:extLst>
              </p:nvPr>
            </p:nvGraphicFramePr>
            <p:xfrm>
              <a:off x="1022983" y="1784350"/>
              <a:ext cx="4262794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2052">
                      <a:extLst>
                        <a:ext uri="{9D8B030D-6E8A-4147-A177-3AD203B41FA5}">
                          <a16:colId xmlns:a16="http://schemas.microsoft.com/office/drawing/2014/main" val="2522119501"/>
                        </a:ext>
                      </a:extLst>
                    </a:gridCol>
                    <a:gridCol w="489304">
                      <a:extLst>
                        <a:ext uri="{9D8B030D-6E8A-4147-A177-3AD203B41FA5}">
                          <a16:colId xmlns:a16="http://schemas.microsoft.com/office/drawing/2014/main" val="2447132925"/>
                        </a:ext>
                      </a:extLst>
                    </a:gridCol>
                    <a:gridCol w="1205719">
                      <a:extLst>
                        <a:ext uri="{9D8B030D-6E8A-4147-A177-3AD203B41FA5}">
                          <a16:colId xmlns:a16="http://schemas.microsoft.com/office/drawing/2014/main" val="3435213385"/>
                        </a:ext>
                      </a:extLst>
                    </a:gridCol>
                    <a:gridCol w="1205719">
                      <a:extLst>
                        <a:ext uri="{9D8B030D-6E8A-4147-A177-3AD203B41FA5}">
                          <a16:colId xmlns:a16="http://schemas.microsoft.com/office/drawing/2014/main" val="40103151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12,43→9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</a:t>
                          </a:r>
                          <a:r>
                            <a:rPr lang="ru-RU" sz="1800" dirty="0"/>
                            <a:t>0010000</a:t>
                          </a:r>
                          <a:br>
                            <a:rPr lang="ru-RU" sz="1800" dirty="0"/>
                          </a:br>
                          <a:r>
                            <a:rPr lang="ru-RU" sz="1800" b="1" dirty="0"/>
                            <a:t>1</a:t>
                          </a:r>
                          <a:r>
                            <a:rPr lang="ru-RU" sz="1800" dirty="0"/>
                            <a:t>1000110</a:t>
                          </a:r>
                          <a:br>
                            <a:rPr lang="en-US" sz="1800" dirty="0"/>
                          </a:br>
                          <a:r>
                            <a:rPr lang="en-US" sz="1800" b="1" dirty="0"/>
                            <a:t>1</a:t>
                          </a:r>
                          <a:r>
                            <a:rPr lang="en-US" sz="1800" dirty="0"/>
                            <a:t>1111111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/>
                            <a:t>0010000</a:t>
                          </a:r>
                          <a:r>
                            <a:rPr lang="ru-RU" sz="1800" b="1" dirty="0"/>
                            <a:t>0</a:t>
                          </a:r>
                          <a:br>
                            <a:rPr lang="ru-RU" sz="1800" dirty="0"/>
                          </a:br>
                          <a:r>
                            <a:rPr lang="ru-RU" sz="1800" dirty="0"/>
                            <a:t>1000110</a:t>
                          </a:r>
                          <a:r>
                            <a:rPr lang="ru-RU" sz="1800" b="1" dirty="0"/>
                            <a:t>1</a:t>
                          </a:r>
                          <a:br>
                            <a:rPr lang="en-US" sz="1800" dirty="0"/>
                          </a:br>
                          <a:r>
                            <a:rPr lang="en-US" sz="1800" dirty="0"/>
                            <a:t>1111111</a:t>
                          </a:r>
                          <a:r>
                            <a:rPr lang="ru-RU" sz="1800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015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,85→</m:t>
                                </m:r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W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100</a:t>
                          </a:r>
                          <a:r>
                            <a:rPr lang="ru-RU" sz="1800" dirty="0"/>
                            <a:t>00010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dirty="0"/>
                            <a:t>100</a:t>
                          </a:r>
                          <a:r>
                            <a:rPr lang="en-US" sz="1800" dirty="0"/>
                            <a:t>01101</a:t>
                          </a:r>
                          <a:br>
                            <a:rPr lang="en-US" sz="1800" dirty="0"/>
                          </a:br>
                          <a:r>
                            <a:rPr lang="en-US" sz="1800" b="1" dirty="0"/>
                            <a:t>100</a:t>
                          </a:r>
                          <a:r>
                            <a:rPr lang="ru-RU" sz="1800" dirty="0"/>
                            <a:t>11101</a:t>
                          </a:r>
                          <a:endParaRPr lang="ru-RU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/>
                            <a:t>00010</a:t>
                          </a:r>
                          <a:r>
                            <a:rPr lang="en-US" sz="1800" b="1" dirty="0"/>
                            <a:t>000</a:t>
                          </a:r>
                          <a:endParaRPr lang="ru-RU" sz="1800" b="1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01101</a:t>
                          </a:r>
                          <a:r>
                            <a:rPr lang="en-US" sz="1800" b="1" dirty="0"/>
                            <a:t>001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11101</a:t>
                          </a:r>
                          <a:r>
                            <a:rPr lang="en-US" sz="1800" b="1" dirty="0"/>
                            <a:t>111</a:t>
                          </a:r>
                          <a:endParaRPr lang="ru-RU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5903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6,42→4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/>
                            <a:t>01</a:t>
                          </a:r>
                          <a:r>
                            <a:rPr lang="ru-RU" sz="1800" dirty="0"/>
                            <a:t>001000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b="1" dirty="0"/>
                            <a:t>01</a:t>
                          </a:r>
                          <a:r>
                            <a:rPr lang="en-US" sz="1800" b="0" dirty="0"/>
                            <a:t>101001</a:t>
                          </a:r>
                          <a:br>
                            <a:rPr lang="en-US" sz="1800" b="1" dirty="0"/>
                          </a:br>
                          <a:r>
                            <a:rPr lang="ru-RU" sz="1800" b="1" dirty="0"/>
                            <a:t>01</a:t>
                          </a:r>
                          <a:r>
                            <a:rPr lang="ru-RU" sz="1800" dirty="0"/>
                            <a:t>110001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001000</a:t>
                          </a:r>
                          <a:r>
                            <a:rPr lang="ru-RU" sz="1800" b="1" dirty="0"/>
                            <a:t>00</a:t>
                          </a:r>
                          <a:endParaRPr lang="en-US" sz="1800" b="1" dirty="0"/>
                        </a:p>
                        <a:p>
                          <a:pPr algn="ctr"/>
                          <a:r>
                            <a:rPr lang="en-US" sz="1800" dirty="0"/>
                            <a:t>101001</a:t>
                          </a:r>
                          <a:r>
                            <a:rPr lang="en-US" sz="1800" b="1" dirty="0"/>
                            <a:t>11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110001</a:t>
                          </a:r>
                          <a:r>
                            <a:rPr lang="ru-RU" sz="1800" b="1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350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12,95→9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01111110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dirty="0"/>
                            <a:t>10100111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11000111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01111110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dirty="0"/>
                            <a:t>10100111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11000111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8211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9,07→9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/>
                            <a:t>1</a:t>
                          </a:r>
                          <a:r>
                            <a:rPr lang="ru-RU" sz="1800" dirty="0"/>
                            <a:t>0100111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b="1" dirty="0"/>
                            <a:t>1</a:t>
                          </a:r>
                          <a:r>
                            <a:rPr lang="en-US" sz="1800" b="0" dirty="0"/>
                            <a:t>0100111</a:t>
                          </a:r>
                          <a:br>
                            <a:rPr lang="en-US" sz="1800" b="1" dirty="0"/>
                          </a:br>
                          <a:r>
                            <a:rPr lang="ru-RU" sz="1800" b="1" dirty="0"/>
                            <a:t>1</a:t>
                          </a:r>
                          <a:r>
                            <a:rPr lang="ru-RU" sz="1800" dirty="0"/>
                            <a:t>1000111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0100111</a:t>
                          </a:r>
                          <a:r>
                            <a:rPr lang="ru-RU" sz="1800" b="1" dirty="0"/>
                            <a:t>0</a:t>
                          </a:r>
                          <a:endParaRPr lang="en-US" sz="1800" b="1" dirty="0"/>
                        </a:p>
                        <a:p>
                          <a:pPr algn="ctr"/>
                          <a:r>
                            <a:rPr lang="en-US" sz="1800" dirty="0"/>
                            <a:t>0100111</a:t>
                          </a:r>
                          <a:r>
                            <a:rPr lang="en-US" sz="1800" b="1" dirty="0"/>
                            <a:t>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1000111</a:t>
                          </a:r>
                          <a:r>
                            <a:rPr lang="ru-RU" sz="1800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1077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7113D296-02B4-8841-9D70-D9D2080C2D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1477917"/>
                  </p:ext>
                </p:extLst>
              </p:nvPr>
            </p:nvGraphicFramePr>
            <p:xfrm>
              <a:off x="1022983" y="1784350"/>
              <a:ext cx="4262794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2052">
                      <a:extLst>
                        <a:ext uri="{9D8B030D-6E8A-4147-A177-3AD203B41FA5}">
                          <a16:colId xmlns:a16="http://schemas.microsoft.com/office/drawing/2014/main" val="2522119501"/>
                        </a:ext>
                      </a:extLst>
                    </a:gridCol>
                    <a:gridCol w="489304">
                      <a:extLst>
                        <a:ext uri="{9D8B030D-6E8A-4147-A177-3AD203B41FA5}">
                          <a16:colId xmlns:a16="http://schemas.microsoft.com/office/drawing/2014/main" val="2447132925"/>
                        </a:ext>
                      </a:extLst>
                    </a:gridCol>
                    <a:gridCol w="1205719">
                      <a:extLst>
                        <a:ext uri="{9D8B030D-6E8A-4147-A177-3AD203B41FA5}">
                          <a16:colId xmlns:a16="http://schemas.microsoft.com/office/drawing/2014/main" val="3435213385"/>
                        </a:ext>
                      </a:extLst>
                    </a:gridCol>
                    <a:gridCol w="1205719">
                      <a:extLst>
                        <a:ext uri="{9D8B030D-6E8A-4147-A177-3AD203B41FA5}">
                          <a16:colId xmlns:a16="http://schemas.microsoft.com/office/drawing/2014/main" val="401031510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6" t="-2778" r="-212963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</a:t>
                          </a:r>
                          <a:r>
                            <a:rPr lang="ru-RU" sz="1800" dirty="0"/>
                            <a:t>0010000</a:t>
                          </a:r>
                          <a:br>
                            <a:rPr lang="ru-RU" sz="1800" dirty="0"/>
                          </a:br>
                          <a:r>
                            <a:rPr lang="ru-RU" sz="1800" b="1" dirty="0"/>
                            <a:t>1</a:t>
                          </a:r>
                          <a:r>
                            <a:rPr lang="ru-RU" sz="1800" dirty="0"/>
                            <a:t>1000110</a:t>
                          </a:r>
                          <a:br>
                            <a:rPr lang="en-US" sz="1800" dirty="0"/>
                          </a:br>
                          <a:r>
                            <a:rPr lang="en-US" sz="1800" b="1" dirty="0"/>
                            <a:t>1</a:t>
                          </a:r>
                          <a:r>
                            <a:rPr lang="en-US" sz="1800" dirty="0"/>
                            <a:t>1111111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/>
                            <a:t>0010000</a:t>
                          </a:r>
                          <a:r>
                            <a:rPr lang="ru-RU" sz="1800" b="1" dirty="0"/>
                            <a:t>0</a:t>
                          </a:r>
                          <a:br>
                            <a:rPr lang="ru-RU" sz="1800" dirty="0"/>
                          </a:br>
                          <a:r>
                            <a:rPr lang="ru-RU" sz="1800" dirty="0"/>
                            <a:t>1000110</a:t>
                          </a:r>
                          <a:r>
                            <a:rPr lang="ru-RU" sz="1800" b="1" dirty="0"/>
                            <a:t>1</a:t>
                          </a:r>
                          <a:br>
                            <a:rPr lang="en-US" sz="1800" dirty="0"/>
                          </a:br>
                          <a:r>
                            <a:rPr lang="en-US" sz="1800" dirty="0"/>
                            <a:t>1111111</a:t>
                          </a:r>
                          <a:r>
                            <a:rPr lang="ru-RU" sz="1800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01561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6" t="-102778" r="-212963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W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100</a:t>
                          </a:r>
                          <a:r>
                            <a:rPr lang="ru-RU" sz="1800" dirty="0"/>
                            <a:t>00010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1" dirty="0"/>
                            <a:t>100</a:t>
                          </a:r>
                          <a:r>
                            <a:rPr lang="en-US" sz="1800" dirty="0"/>
                            <a:t>01101</a:t>
                          </a:r>
                          <a:br>
                            <a:rPr lang="en-US" sz="1800" dirty="0"/>
                          </a:br>
                          <a:r>
                            <a:rPr lang="en-US" sz="1800" b="1" dirty="0"/>
                            <a:t>100</a:t>
                          </a:r>
                          <a:r>
                            <a:rPr lang="ru-RU" sz="1800" dirty="0"/>
                            <a:t>11101</a:t>
                          </a:r>
                          <a:endParaRPr lang="ru-RU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/>
                            <a:t>00010</a:t>
                          </a:r>
                          <a:r>
                            <a:rPr lang="en-US" sz="1800" b="1" dirty="0"/>
                            <a:t>000</a:t>
                          </a:r>
                          <a:endParaRPr lang="ru-RU" sz="1800" b="1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01101</a:t>
                          </a:r>
                          <a:r>
                            <a:rPr lang="en-US" sz="1800" b="1" dirty="0"/>
                            <a:t>001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11101</a:t>
                          </a:r>
                          <a:r>
                            <a:rPr lang="en-US" sz="1800" b="1" dirty="0"/>
                            <a:t>111</a:t>
                          </a:r>
                          <a:endParaRPr lang="ru-RU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590340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6" t="-200000" r="-212963" b="-2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/>
                            <a:t>01</a:t>
                          </a:r>
                          <a:r>
                            <a:rPr lang="ru-RU" sz="1800" dirty="0"/>
                            <a:t>001000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b="1" dirty="0"/>
                            <a:t>01</a:t>
                          </a:r>
                          <a:r>
                            <a:rPr lang="en-US" sz="1800" b="0" dirty="0"/>
                            <a:t>101001</a:t>
                          </a:r>
                          <a:br>
                            <a:rPr lang="en-US" sz="1800" b="1" dirty="0"/>
                          </a:br>
                          <a:r>
                            <a:rPr lang="ru-RU" sz="1800" b="1" dirty="0"/>
                            <a:t>01</a:t>
                          </a:r>
                          <a:r>
                            <a:rPr lang="ru-RU" sz="1800" dirty="0"/>
                            <a:t>110001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001000</a:t>
                          </a:r>
                          <a:r>
                            <a:rPr lang="ru-RU" sz="1800" b="1" dirty="0"/>
                            <a:t>00</a:t>
                          </a:r>
                          <a:endParaRPr lang="en-US" sz="1800" b="1" dirty="0"/>
                        </a:p>
                        <a:p>
                          <a:pPr algn="ctr"/>
                          <a:r>
                            <a:rPr lang="en-US" sz="1800" dirty="0"/>
                            <a:t>101001</a:t>
                          </a:r>
                          <a:r>
                            <a:rPr lang="en-US" sz="1800" b="1" dirty="0"/>
                            <a:t>11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110001</a:t>
                          </a:r>
                          <a:r>
                            <a:rPr lang="ru-RU" sz="1800" b="1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3508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6" t="-304167" r="-212963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01111110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dirty="0"/>
                            <a:t>10100111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11000111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01111110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dirty="0"/>
                            <a:t>10100111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11000111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82113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6" t="-404167" r="-21296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/>
                            <a:t>1</a:t>
                          </a:r>
                          <a:r>
                            <a:rPr lang="ru-RU" sz="1800" dirty="0"/>
                            <a:t>0100111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b="1" dirty="0"/>
                            <a:t>1</a:t>
                          </a:r>
                          <a:r>
                            <a:rPr lang="en-US" sz="1800" b="0" dirty="0"/>
                            <a:t>0100111</a:t>
                          </a:r>
                          <a:br>
                            <a:rPr lang="en-US" sz="1800" b="1" dirty="0"/>
                          </a:br>
                          <a:r>
                            <a:rPr lang="ru-RU" sz="1800" b="1" dirty="0"/>
                            <a:t>1</a:t>
                          </a:r>
                          <a:r>
                            <a:rPr lang="ru-RU" sz="1800" dirty="0"/>
                            <a:t>1000111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0100111</a:t>
                          </a:r>
                          <a:r>
                            <a:rPr lang="ru-RU" sz="1800" b="1" dirty="0"/>
                            <a:t>0</a:t>
                          </a:r>
                          <a:endParaRPr lang="en-US" sz="1800" b="1" dirty="0"/>
                        </a:p>
                        <a:p>
                          <a:pPr algn="ctr"/>
                          <a:r>
                            <a:rPr lang="en-US" sz="1800" dirty="0"/>
                            <a:t>0100111</a:t>
                          </a:r>
                          <a:r>
                            <a:rPr lang="en-US" sz="1800" b="1" dirty="0"/>
                            <a:t>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1000111</a:t>
                          </a:r>
                          <a:r>
                            <a:rPr lang="ru-RU" sz="1800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10779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07D188-5E9B-9048-8462-F9488A2A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A203103C-ACE3-2747-8B81-55B7B58A8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837023"/>
                  </p:ext>
                </p:extLst>
              </p:nvPr>
            </p:nvGraphicFramePr>
            <p:xfrm>
              <a:off x="6223747" y="1784350"/>
              <a:ext cx="47737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5389">
                      <a:extLst>
                        <a:ext uri="{9D8B030D-6E8A-4147-A177-3AD203B41FA5}">
                          <a16:colId xmlns:a16="http://schemas.microsoft.com/office/drawing/2014/main" val="1512272114"/>
                        </a:ext>
                      </a:extLst>
                    </a:gridCol>
                    <a:gridCol w="546899">
                      <a:extLst>
                        <a:ext uri="{9D8B030D-6E8A-4147-A177-3AD203B41FA5}">
                          <a16:colId xmlns:a16="http://schemas.microsoft.com/office/drawing/2014/main" val="3258951600"/>
                        </a:ext>
                      </a:extLst>
                    </a:gridCol>
                    <a:gridCol w="1349136">
                      <a:extLst>
                        <a:ext uri="{9D8B030D-6E8A-4147-A177-3AD203B41FA5}">
                          <a16:colId xmlns:a16="http://schemas.microsoft.com/office/drawing/2014/main" val="628569555"/>
                        </a:ext>
                      </a:extLst>
                    </a:gridCol>
                    <a:gridCol w="1452282">
                      <a:extLst>
                        <a:ext uri="{9D8B030D-6E8A-4147-A177-3AD203B41FA5}">
                          <a16:colId xmlns:a16="http://schemas.microsoft.com/office/drawing/2014/main" val="20355172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0,47→0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_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/>
                            <a:t>010</a:t>
                          </a:r>
                          <a:r>
                            <a:rPr lang="ru-RU" sz="1800" dirty="0"/>
                            <a:t>01110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b="1" dirty="0"/>
                            <a:t>010</a:t>
                          </a:r>
                          <a:r>
                            <a:rPr lang="en-US" sz="1800" b="0" dirty="0"/>
                            <a:t>01111</a:t>
                          </a:r>
                          <a:br>
                            <a:rPr lang="en-US" sz="1800" b="1" dirty="0"/>
                          </a:br>
                          <a:r>
                            <a:rPr lang="ru-RU" sz="1800" b="1" dirty="0"/>
                            <a:t>010</a:t>
                          </a:r>
                          <a:r>
                            <a:rPr lang="ru-RU" sz="1800" dirty="0"/>
                            <a:t>10101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01110</a:t>
                          </a:r>
                          <a:r>
                            <a:rPr lang="ru-RU" sz="1800" b="1" dirty="0"/>
                            <a:t>000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01111</a:t>
                          </a:r>
                          <a:r>
                            <a:rPr lang="en-US" sz="1800" b="1" dirty="0"/>
                            <a:t>011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10101</a:t>
                          </a:r>
                          <a:r>
                            <a:rPr lang="ru-RU" sz="1800" b="1" dirty="0"/>
                            <a:t>111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65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2,98→2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/>
                            <a:t>01111</a:t>
                          </a:r>
                          <a:r>
                            <a:rPr lang="ru-RU" sz="1800" dirty="0"/>
                            <a:t>000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b="1" dirty="0"/>
                            <a:t>01111</a:t>
                          </a:r>
                          <a:r>
                            <a:rPr lang="en-US" sz="1800" b="0" dirty="0"/>
                            <a:t>011</a:t>
                          </a:r>
                          <a:br>
                            <a:rPr lang="en-US" sz="1800" b="1" dirty="0"/>
                          </a:br>
                          <a:r>
                            <a:rPr lang="ru-RU" sz="1800" b="1" dirty="0"/>
                            <a:t>01111</a:t>
                          </a:r>
                          <a:r>
                            <a:rPr lang="ru-RU" sz="1800" dirty="0"/>
                            <a:t>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000</a:t>
                          </a:r>
                          <a:r>
                            <a:rPr lang="ru-RU" sz="1800" b="1" dirty="0"/>
                            <a:t>00000</a:t>
                          </a:r>
                          <a:endParaRPr lang="en-US" sz="1800" b="1" dirty="0"/>
                        </a:p>
                        <a:p>
                          <a:pPr algn="ctr"/>
                          <a:r>
                            <a:rPr lang="en-US" sz="1800" dirty="0"/>
                            <a:t>011</a:t>
                          </a:r>
                          <a:r>
                            <a:rPr lang="en-US" sz="1800" b="1" dirty="0"/>
                            <a:t>01000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111</a:t>
                          </a:r>
                          <a:r>
                            <a:rPr lang="ru-RU" sz="1800" b="1" dirty="0"/>
                            <a:t>11111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0870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6,56→4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/>
                            <a:t>01</a:t>
                          </a:r>
                          <a:r>
                            <a:rPr lang="ru-RU" sz="1800" dirty="0"/>
                            <a:t>000000</a:t>
                          </a:r>
                        </a:p>
                        <a:p>
                          <a:pPr algn="ctr"/>
                          <a:r>
                            <a:rPr lang="en-US" sz="1800" b="1" dirty="0"/>
                            <a:t>01</a:t>
                          </a:r>
                          <a:r>
                            <a:rPr lang="en-US" sz="1800" b="0" dirty="0"/>
                            <a:t>101000</a:t>
                          </a:r>
                          <a:br>
                            <a:rPr lang="en-US" sz="1800" b="1" dirty="0"/>
                          </a:br>
                          <a:r>
                            <a:rPr lang="ru-RU" sz="1800" b="1" dirty="0"/>
                            <a:t>01</a:t>
                          </a:r>
                          <a:r>
                            <a:rPr lang="ru-RU" sz="1800" dirty="0"/>
                            <a:t>101111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000000</a:t>
                          </a:r>
                          <a:r>
                            <a:rPr lang="ru-RU" sz="1800" b="1" dirty="0"/>
                            <a:t>00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101000</a:t>
                          </a:r>
                          <a:r>
                            <a:rPr lang="en-US" sz="1800" b="1" dirty="0"/>
                            <a:t>00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101111</a:t>
                          </a:r>
                          <a:r>
                            <a:rPr lang="ru-RU" sz="1800" b="1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6191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13,41→9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01101100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10100000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10111111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01101100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10100000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10111111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3031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10,08→9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  <a:r>
                            <a:rPr lang="ru-RU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011011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  <a:r>
                            <a:rPr lang="en-US" sz="18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100000</a:t>
                          </a:r>
                          <a:br>
                            <a:rPr lang="en-US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</a:br>
                          <a:r>
                            <a:rPr lang="ru-RU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  <a:r>
                            <a:rPr lang="ru-RU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111111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011011</a:t>
                          </a:r>
                          <a:r>
                            <a:rPr lang="ru-RU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00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100000</a:t>
                          </a:r>
                          <a:r>
                            <a:rPr lang="en-US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00</a:t>
                          </a:r>
                          <a:br>
                            <a:rPr lang="en-US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</a:br>
                          <a:r>
                            <a:rPr lang="ru-RU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111111</a:t>
                          </a:r>
                          <a:r>
                            <a:rPr lang="ru-RU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54452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A203103C-ACE3-2747-8B81-55B7B58A8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837023"/>
                  </p:ext>
                </p:extLst>
              </p:nvPr>
            </p:nvGraphicFramePr>
            <p:xfrm>
              <a:off x="6223747" y="1784350"/>
              <a:ext cx="47737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5389">
                      <a:extLst>
                        <a:ext uri="{9D8B030D-6E8A-4147-A177-3AD203B41FA5}">
                          <a16:colId xmlns:a16="http://schemas.microsoft.com/office/drawing/2014/main" val="1512272114"/>
                        </a:ext>
                      </a:extLst>
                    </a:gridCol>
                    <a:gridCol w="546899">
                      <a:extLst>
                        <a:ext uri="{9D8B030D-6E8A-4147-A177-3AD203B41FA5}">
                          <a16:colId xmlns:a16="http://schemas.microsoft.com/office/drawing/2014/main" val="3258951600"/>
                        </a:ext>
                      </a:extLst>
                    </a:gridCol>
                    <a:gridCol w="1349136">
                      <a:extLst>
                        <a:ext uri="{9D8B030D-6E8A-4147-A177-3AD203B41FA5}">
                          <a16:colId xmlns:a16="http://schemas.microsoft.com/office/drawing/2014/main" val="628569555"/>
                        </a:ext>
                      </a:extLst>
                    </a:gridCol>
                    <a:gridCol w="1452282">
                      <a:extLst>
                        <a:ext uri="{9D8B030D-6E8A-4147-A177-3AD203B41FA5}">
                          <a16:colId xmlns:a16="http://schemas.microsoft.com/office/drawing/2014/main" val="203551723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93" t="-2778" r="-237500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_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/>
                            <a:t>010</a:t>
                          </a:r>
                          <a:r>
                            <a:rPr lang="ru-RU" sz="1800" dirty="0"/>
                            <a:t>01110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b="1" dirty="0"/>
                            <a:t>010</a:t>
                          </a:r>
                          <a:r>
                            <a:rPr lang="en-US" sz="1800" b="0" dirty="0"/>
                            <a:t>01111</a:t>
                          </a:r>
                          <a:br>
                            <a:rPr lang="en-US" sz="1800" b="1" dirty="0"/>
                          </a:br>
                          <a:r>
                            <a:rPr lang="ru-RU" sz="1800" b="1" dirty="0"/>
                            <a:t>010</a:t>
                          </a:r>
                          <a:r>
                            <a:rPr lang="ru-RU" sz="1800" dirty="0"/>
                            <a:t>10101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01110</a:t>
                          </a:r>
                          <a:r>
                            <a:rPr lang="ru-RU" sz="1800" b="1" dirty="0"/>
                            <a:t>000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01111</a:t>
                          </a:r>
                          <a:r>
                            <a:rPr lang="en-US" sz="1800" b="1" dirty="0"/>
                            <a:t>011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10101</a:t>
                          </a:r>
                          <a:r>
                            <a:rPr lang="ru-RU" sz="1800" b="1" dirty="0"/>
                            <a:t>111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6564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93" t="-102778" r="-237500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/>
                            <a:t>01111</a:t>
                          </a:r>
                          <a:r>
                            <a:rPr lang="ru-RU" sz="1800" dirty="0"/>
                            <a:t>000</a:t>
                          </a:r>
                          <a:endParaRPr lang="en-US" sz="1800" dirty="0"/>
                        </a:p>
                        <a:p>
                          <a:pPr algn="ctr"/>
                          <a:r>
                            <a:rPr lang="en-US" sz="1800" b="1" dirty="0"/>
                            <a:t>01111</a:t>
                          </a:r>
                          <a:r>
                            <a:rPr lang="en-US" sz="1800" b="0" dirty="0"/>
                            <a:t>011</a:t>
                          </a:r>
                          <a:br>
                            <a:rPr lang="en-US" sz="1800" b="1" dirty="0"/>
                          </a:br>
                          <a:r>
                            <a:rPr lang="ru-RU" sz="1800" b="1" dirty="0"/>
                            <a:t>01111</a:t>
                          </a:r>
                          <a:r>
                            <a:rPr lang="ru-RU" sz="1800" dirty="0"/>
                            <a:t>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000</a:t>
                          </a:r>
                          <a:r>
                            <a:rPr lang="ru-RU" sz="1800" b="1" dirty="0"/>
                            <a:t>00000</a:t>
                          </a:r>
                          <a:endParaRPr lang="en-US" sz="1800" b="1" dirty="0"/>
                        </a:p>
                        <a:p>
                          <a:pPr algn="ctr"/>
                          <a:r>
                            <a:rPr lang="en-US" sz="1800" dirty="0"/>
                            <a:t>011</a:t>
                          </a:r>
                          <a:r>
                            <a:rPr lang="en-US" sz="1800" b="1" dirty="0"/>
                            <a:t>01000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111</a:t>
                          </a:r>
                          <a:r>
                            <a:rPr lang="ru-RU" sz="1800" b="1" dirty="0"/>
                            <a:t>11111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087005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93" t="-200000" r="-237500" b="-2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/>
                            <a:t>01</a:t>
                          </a:r>
                          <a:r>
                            <a:rPr lang="ru-RU" sz="1800" dirty="0"/>
                            <a:t>000000</a:t>
                          </a:r>
                        </a:p>
                        <a:p>
                          <a:pPr algn="ctr"/>
                          <a:r>
                            <a:rPr lang="en-US" sz="1800" b="1" dirty="0"/>
                            <a:t>01</a:t>
                          </a:r>
                          <a:r>
                            <a:rPr lang="en-US" sz="1800" b="0" dirty="0"/>
                            <a:t>101000</a:t>
                          </a:r>
                          <a:br>
                            <a:rPr lang="en-US" sz="1800" b="1" dirty="0"/>
                          </a:br>
                          <a:r>
                            <a:rPr lang="ru-RU" sz="1800" b="1" dirty="0"/>
                            <a:t>01</a:t>
                          </a:r>
                          <a:r>
                            <a:rPr lang="ru-RU" sz="1800" dirty="0"/>
                            <a:t>101111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000000</a:t>
                          </a:r>
                          <a:r>
                            <a:rPr lang="ru-RU" sz="1800" b="1" dirty="0"/>
                            <a:t>00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101000</a:t>
                          </a:r>
                          <a:r>
                            <a:rPr lang="en-US" sz="1800" b="1" dirty="0"/>
                            <a:t>00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101111</a:t>
                          </a:r>
                          <a:r>
                            <a:rPr lang="ru-RU" sz="1800" b="1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619165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93" t="-304167" r="-23750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01101100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10100000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10111111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/>
                            <a:t>01101100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10100000</a:t>
                          </a:r>
                          <a:br>
                            <a:rPr lang="en-US" sz="1800" dirty="0"/>
                          </a:br>
                          <a:r>
                            <a:rPr lang="ru-RU" sz="1800" dirty="0"/>
                            <a:t>10111111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303157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93" t="-404167" r="-2375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</a:t>
                          </a:r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  <a:r>
                            <a:rPr lang="ru-RU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011011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  <a:r>
                            <a:rPr lang="en-US" sz="18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100000</a:t>
                          </a:r>
                          <a:br>
                            <a:rPr lang="en-US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</a:br>
                          <a:r>
                            <a:rPr lang="ru-RU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  <a:r>
                            <a:rPr lang="ru-RU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111111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011011</a:t>
                          </a:r>
                          <a:r>
                            <a:rPr lang="ru-RU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00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100000</a:t>
                          </a:r>
                          <a:r>
                            <a:rPr lang="en-US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00</a:t>
                          </a:r>
                          <a:br>
                            <a:rPr lang="en-US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</a:br>
                          <a:r>
                            <a:rPr lang="ru-RU" sz="1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111111</a:t>
                          </a:r>
                          <a:r>
                            <a:rPr lang="ru-RU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54452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BC9A3D-BFCE-384F-ADED-8DC1EC331725}"/>
              </a:ext>
            </a:extLst>
          </p:cNvPr>
          <p:cNvSpPr/>
          <p:nvPr/>
        </p:nvSpPr>
        <p:spPr>
          <a:xfrm>
            <a:off x="6809920" y="843240"/>
            <a:ext cx="4333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Вход: 1100011010011110110</a:t>
            </a:r>
            <a:r>
              <a:rPr lang="en-US" sz="2000" dirty="0"/>
              <a:t>1</a:t>
            </a:r>
            <a:r>
              <a:rPr lang="ru-RU" sz="2000" u="sng" dirty="0"/>
              <a:t>0000000</a:t>
            </a:r>
          </a:p>
        </p:txBody>
      </p:sp>
    </p:spTree>
    <p:extLst>
      <p:ext uri="{BB962C8B-B14F-4D97-AF65-F5344CB8AC3E}">
        <p14:creationId xmlns:p14="http://schemas.microsoft.com/office/powerpoint/2010/main" val="395995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E5076-697A-C147-8198-0C167127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85305-7335-AF46-947C-F97F450A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311"/>
            <a:ext cx="10515600" cy="4857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Декодер не знает границ сжатого потока</a:t>
            </a:r>
          </a:p>
          <a:p>
            <a:r>
              <a:rPr lang="ru-RU" dirty="0"/>
              <a:t>1100011010011110110</a:t>
            </a:r>
            <a:r>
              <a:rPr lang="ru-RU" u="sng" dirty="0"/>
              <a:t>01101100</a:t>
            </a:r>
            <a:r>
              <a:rPr lang="ru-RU" dirty="0"/>
              <a:t> (</a:t>
            </a:r>
            <a:r>
              <a:rPr lang="en-US" dirty="0"/>
              <a:t>L)</a:t>
            </a:r>
            <a:br>
              <a:rPr lang="ru-RU" u="sng" dirty="0"/>
            </a:br>
            <a:r>
              <a:rPr lang="ru-RU" dirty="0"/>
              <a:t>1100011010011110110</a:t>
            </a:r>
            <a:r>
              <a:rPr lang="ru-RU" u="sng" dirty="0"/>
              <a:t>11111111</a:t>
            </a:r>
            <a:r>
              <a:rPr lang="en-US" dirty="0"/>
              <a:t> (H)</a:t>
            </a:r>
            <a:endParaRPr lang="ru-RU" dirty="0"/>
          </a:p>
          <a:p>
            <a:r>
              <a:rPr lang="ru-RU" dirty="0"/>
              <a:t>Либо нужно где-то явно объявить, что читаем эти 20 бит:</a:t>
            </a:r>
            <a:br>
              <a:rPr lang="ru-RU" dirty="0"/>
            </a:br>
            <a:r>
              <a:rPr lang="ru-RU" dirty="0"/>
              <a:t>1100011010011110110</a:t>
            </a:r>
            <a:r>
              <a:rPr lang="en-US" u="sng" dirty="0"/>
              <a:t>1</a:t>
            </a:r>
            <a:r>
              <a:rPr lang="ru-RU" dirty="0"/>
              <a:t> (далее подразумеваются нули)</a:t>
            </a:r>
            <a:endParaRPr lang="ru-RU" u="sng" dirty="0"/>
          </a:p>
          <a:p>
            <a:r>
              <a:rPr lang="ru-RU" dirty="0"/>
              <a:t>Либо дополнять нулями кратчайшее представление</a:t>
            </a:r>
            <a:br>
              <a:rPr lang="ru-RU" dirty="0"/>
            </a:br>
            <a:r>
              <a:rPr lang="ru-RU" dirty="0"/>
              <a:t>1100011010011110110</a:t>
            </a:r>
            <a:r>
              <a:rPr lang="en-US" u="sng" dirty="0"/>
              <a:t>1</a:t>
            </a:r>
            <a:r>
              <a:rPr lang="ru-RU" u="sng" dirty="0"/>
              <a:t>0000000</a:t>
            </a:r>
            <a:r>
              <a:rPr lang="ru-RU" dirty="0"/>
              <a:t> </a:t>
            </a:r>
          </a:p>
          <a:p>
            <a:r>
              <a:rPr lang="ru-RU" dirty="0"/>
              <a:t>Либо полностью записывать буфер (любое значение от </a:t>
            </a:r>
            <a:r>
              <a:rPr lang="en-US" dirty="0"/>
              <a:t>L </a:t>
            </a:r>
            <a:r>
              <a:rPr lang="ru-RU" dirty="0"/>
              <a:t>до </a:t>
            </a:r>
            <a:r>
              <a:rPr lang="en-US" dirty="0"/>
              <a:t>H</a:t>
            </a:r>
            <a:r>
              <a:rPr lang="ru-RU" dirty="0"/>
              <a:t>)</a:t>
            </a:r>
          </a:p>
          <a:p>
            <a:r>
              <a:rPr lang="ru-RU" dirty="0"/>
              <a:t>Можно под </a:t>
            </a:r>
            <a:r>
              <a:rPr lang="en-US" dirty="0"/>
              <a:t>EOF </a:t>
            </a:r>
            <a:r>
              <a:rPr lang="ru-RU" dirty="0"/>
              <a:t>выделить минимальную частоту 1 и поставить его вниз, тогда по совпадению </a:t>
            </a:r>
            <a:r>
              <a:rPr lang="en-US" dirty="0"/>
              <a:t>C = L </a:t>
            </a:r>
            <a:r>
              <a:rPr lang="ru-RU" dirty="0"/>
              <a:t>будет определяться конец потока</a:t>
            </a:r>
            <a:endParaRPr lang="en-US" dirty="0"/>
          </a:p>
          <a:p>
            <a:r>
              <a:rPr lang="ru-RU" u="sng" dirty="0"/>
              <a:t>Накладные расходы на решение меньше длины регистра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7271F0-AF78-EC45-9082-01426083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22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793B8-3CE1-8345-AAA3-D7B497F2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Underflow</a:t>
            </a:r>
            <a:r>
              <a:rPr lang="ru-RU" dirty="0"/>
              <a:t> («антипереполнение»)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289D5D6-B1E2-EA47-81BE-114B367557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7332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Пусть на каком-то шаге границы приняли вид:</a:t>
                </a:r>
              </a:p>
              <a:p>
                <a:pPr marL="0" indent="0">
                  <a:buNone/>
                  <a:tabLst>
                    <a:tab pos="3862388" algn="l"/>
                    <a:tab pos="6789738" algn="r"/>
                  </a:tabLst>
                </a:pPr>
                <a:r>
                  <a:rPr lang="ru-RU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𝟎𝟏𝟏𝟏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0010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3810000" algn="l"/>
                    <a:tab pos="6789738" algn="r"/>
                  </a:tabLst>
                </a:pPr>
                <a:r>
                  <a:rPr lang="ru-RU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0110</m:t>
                    </m:r>
                  </m:oMath>
                </a14:m>
                <a:endParaRPr lang="ru-RU" dirty="0"/>
              </a:p>
              <a:p>
                <a:pPr>
                  <a:tabLst>
                    <a:tab pos="3810000" algn="l"/>
                    <a:tab pos="6789738" algn="r"/>
                  </a:tabLst>
                </a:pPr>
                <a:r>
                  <a:rPr lang="ru-RU" dirty="0"/>
                  <a:t>Следующим шагом должны быть записаны 0111 или 1000,</a:t>
                </a:r>
                <a:br>
                  <a:rPr lang="ru-RU" dirty="0"/>
                </a:br>
                <a:r>
                  <a:rPr lang="ru-RU" dirty="0"/>
                  <a:t>в зависимости от последующих данных</a:t>
                </a:r>
              </a:p>
              <a:p>
                <a:pPr>
                  <a:tabLst>
                    <a:tab pos="3810000" algn="l"/>
                    <a:tab pos="6789738" algn="r"/>
                  </a:tabLst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 максимально возможных 256! </a:t>
                </a:r>
              </a:p>
              <a:p>
                <a:pPr>
                  <a:tabLst>
                    <a:tab pos="3810000" algn="l"/>
                    <a:tab pos="6789738" algn="r"/>
                  </a:tabLst>
                </a:pPr>
                <a:r>
                  <a:rPr lang="ru-RU" dirty="0"/>
                  <a:t>Точность целочисленного представления полуинтервалов становится мала и эффективность падает</a:t>
                </a:r>
              </a:p>
              <a:p>
                <a:pPr>
                  <a:tabLst>
                    <a:tab pos="3810000" algn="l"/>
                    <a:tab pos="6789738" algn="r"/>
                  </a:tabLst>
                </a:pPr>
                <a:r>
                  <a:rPr lang="ru-RU" dirty="0"/>
                  <a:t>Хуже того, при приближении точности к точности представления минимальной вероятности (наш случай) есть вероятность коллизии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dirty="0"/>
                  <a:t>) и </a:t>
                </a:r>
                <a:r>
                  <a:rPr lang="ru-RU" dirty="0" err="1"/>
                  <a:t>недекодируемости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289D5D6-B1E2-EA47-81BE-114B36755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7332"/>
                <a:ext cx="10515600" cy="5032375"/>
              </a:xfrm>
              <a:blipFill>
                <a:blip r:embed="rId3"/>
                <a:stretch>
                  <a:fillRect l="-1086" t="-2010" b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EF6520-0438-5242-BFB8-E1DE79B5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52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793B8-3CE1-8345-AAA3-D7B497F2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Underflow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289D5D6-B1E2-EA47-81BE-114B367557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tabLst>
                    <a:tab pos="3810000" algn="l"/>
                    <a:tab pos="6789738" algn="r"/>
                  </a:tabLst>
                </a:pPr>
                <a:r>
                  <a:rPr lang="ru-RU" dirty="0"/>
                  <a:t>Решение – перемасштабирование диапазона, которое можно производить заблаговременно</a:t>
                </a:r>
              </a:p>
              <a:p>
                <a:pPr>
                  <a:spcBef>
                    <a:spcPts val="0"/>
                  </a:spcBef>
                  <a:tabLst>
                    <a:tab pos="3810000" algn="l"/>
                    <a:tab pos="6789738" algn="r"/>
                  </a:tabLst>
                </a:pPr>
                <a:r>
                  <a:rPr lang="ru-RU" dirty="0"/>
                  <a:t>Для операций в регистрах из </a:t>
                </a:r>
                <a:r>
                  <a:rPr lang="en-US" dirty="0"/>
                  <a:t>L </a:t>
                </a:r>
                <a:r>
                  <a:rPr lang="ru-RU" dirty="0"/>
                  <a:t>исключаются «1», из </a:t>
                </a:r>
                <a:r>
                  <a:rPr lang="en-US" dirty="0"/>
                  <a:t>H – </a:t>
                </a:r>
                <a:r>
                  <a:rPr lang="ru-RU" dirty="0"/>
                  <a:t>«</a:t>
                </a:r>
                <a:r>
                  <a:rPr lang="en-US" dirty="0"/>
                  <a:t>0</a:t>
                </a:r>
                <a:r>
                  <a:rPr lang="ru-RU" dirty="0"/>
                  <a:t>»:</a:t>
                </a:r>
              </a:p>
              <a:p>
                <a:pPr marL="0" indent="0">
                  <a:buNone/>
                  <a:tabLst>
                    <a:tab pos="1055688" algn="l"/>
                    <a:tab pos="4343400" algn="l"/>
                  </a:tabLst>
                </a:pPr>
                <a:r>
                  <a:rPr lang="ru-RU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𝟎𝟏𝟏𝟏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=00010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974725" algn="l"/>
                    <a:tab pos="4264025" algn="l"/>
                  </a:tabLst>
                </a:pPr>
                <a:r>
                  <a:rPr lang="ru-RU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0110 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0110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𝟏𝟏𝟏</m:t>
                    </m:r>
                  </m:oMath>
                </a14:m>
                <a:endParaRPr lang="ru-RU" b="1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tabLst>
                    <a:tab pos="3810000" algn="l"/>
                    <a:tab pos="6789738" algn="r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=168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точность увеличена!</a:t>
                </a:r>
                <a:endParaRPr lang="en-US" dirty="0"/>
              </a:p>
              <a:p>
                <a:pPr>
                  <a:spcBef>
                    <a:spcPts val="0"/>
                  </a:spcBef>
                  <a:tabLst>
                    <a:tab pos="3810000" algn="l"/>
                    <a:tab pos="6789738" algn="r"/>
                  </a:tabLst>
                </a:pPr>
                <a:r>
                  <a:rPr lang="ru-RU" dirty="0"/>
                  <a:t>Если при следующей операции возникнут совпадающие биты:</a:t>
                </a:r>
              </a:p>
              <a:p>
                <a:pPr marL="0" indent="0">
                  <a:buNone/>
                  <a:tabLst>
                    <a:tab pos="1055688" algn="l"/>
                    <a:tab pos="4343400" algn="l"/>
                  </a:tabLst>
                </a:pPr>
                <a:r>
                  <a:rPr lang="ru-RU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974725" algn="l"/>
                    <a:tab pos="4264025" algn="l"/>
                  </a:tabLst>
                </a:pPr>
                <a:r>
                  <a:rPr lang="ru-RU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110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111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=110111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ru-RU" b="1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tabLst>
                    <a:tab pos="3810000" algn="l"/>
                    <a:tab pos="6789738" algn="r"/>
                  </a:tabLst>
                </a:pPr>
                <a:r>
                  <a:rPr lang="ru-RU" dirty="0"/>
                  <a:t>Выписываются «1» и «</a:t>
                </a:r>
                <a:r>
                  <a:rPr lang="en-US" dirty="0"/>
                  <a:t>0</a:t>
                </a:r>
                <a:r>
                  <a:rPr lang="ru-RU" dirty="0"/>
                  <a:t>» </a:t>
                </a:r>
                <a:r>
                  <a:rPr lang="en-US" dirty="0"/>
                  <a:t>x </a:t>
                </a:r>
                <a:r>
                  <a:rPr lang="en-US" i="1" dirty="0"/>
                  <a:t>ctr</a:t>
                </a:r>
                <a:r>
                  <a:rPr lang="ru-RU" dirty="0"/>
                  <a:t>, затем новый «0»</a:t>
                </a:r>
                <a:r>
                  <a:rPr lang="en-US" dirty="0"/>
                  <a:t>: 10000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289D5D6-B1E2-EA47-81BE-114B36755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  <a:blipFill>
                <a:blip r:embed="rId3"/>
                <a:stretch>
                  <a:fillRect l="-1086" t="-2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EF6520-0438-5242-BFB8-E1DE79B5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0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793B8-3CE1-8345-AAA3-D7B497F2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Underflow</a:t>
            </a:r>
            <a:r>
              <a:rPr lang="ru-RU" dirty="0"/>
              <a:t> (декодирование)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289D5D6-B1E2-EA47-81BE-114B367557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tabLst>
                    <a:tab pos="3810000" algn="l"/>
                    <a:tab pos="6789738" algn="r"/>
                  </a:tabLst>
                </a:pPr>
                <a:r>
                  <a:rPr lang="ru-RU" dirty="0"/>
                  <a:t>Перемасштабирование для кода:</a:t>
                </a:r>
              </a:p>
              <a:p>
                <a:pPr marL="0" indent="0">
                  <a:buNone/>
                  <a:tabLst>
                    <a:tab pos="1055688" algn="l"/>
                    <a:tab pos="4343400" algn="l"/>
                  </a:tabLst>
                </a:pPr>
                <a:r>
                  <a:rPr lang="ru-RU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𝟎𝟏𝟏𝟏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=00010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1016000" algn="l"/>
                    <a:tab pos="4303713" algn="l"/>
                  </a:tabLst>
                </a:pPr>
                <a:r>
                  <a:rPr lang="ru-RU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=10101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1055688" algn="l"/>
                    <a:tab pos="426402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0110 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0110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𝟏𝟏𝟏</m:t>
                    </m:r>
                  </m:oMath>
                </a14:m>
                <a:endParaRPr lang="ru-RU" b="1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tabLst>
                    <a:tab pos="3810000" algn="l"/>
                    <a:tab pos="6789738" algn="r"/>
                  </a:tabLst>
                </a:pPr>
                <a:r>
                  <a:rPr lang="ru-RU" dirty="0"/>
                  <a:t>Если при следующей операции возникнут совпадающие биты:</a:t>
                </a:r>
              </a:p>
              <a:p>
                <a:pPr marL="0" indent="0">
                  <a:buNone/>
                  <a:tabLst>
                    <a:tab pos="1055688" algn="l"/>
                    <a:tab pos="4343400" algn="l"/>
                  </a:tabLst>
                </a:pPr>
                <a:r>
                  <a:rPr lang="ru-RU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𝟎𝟎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1016000" algn="l"/>
                    <a:tab pos="4303713" algn="l"/>
                  </a:tabLst>
                </a:pPr>
                <a:r>
                  <a:rPr lang="ru-RU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101</m:t>
                    </m:r>
                    <m:r>
                      <a:rPr lang="ru-RU" b="0" i="1">
                        <a:latin typeface="Cambria Math" panose="02040503050406030204" pitchFamily="18" charset="0"/>
                      </a:rPr>
                      <m:t>011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=101011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974725" algn="l"/>
                    <a:tab pos="4264025" algn="l"/>
                  </a:tabLst>
                </a:pPr>
                <a:r>
                  <a:rPr lang="ru-RU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110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111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=110111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ru-RU" b="1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tabLst>
                    <a:tab pos="3810000" algn="l"/>
                    <a:tab pos="6789738" algn="r"/>
                  </a:tabLst>
                </a:pPr>
                <a:r>
                  <a:rPr lang="ru-RU" dirty="0"/>
                  <a:t>На декодере счётчик вовсе не требуется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289D5D6-B1E2-EA47-81BE-114B36755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  <a:blipFill>
                <a:blip r:embed="rId3"/>
                <a:stretch>
                  <a:fillRect l="-1086" t="-2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EF6520-0438-5242-BFB8-E1DE79B5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7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Арифметическое кодирование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B55C28D-D369-AE4E-B2B4-7B1597D48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7470"/>
          <a:stretch/>
        </p:blipFill>
        <p:spPr>
          <a:xfrm>
            <a:off x="1114610" y="1690688"/>
            <a:ext cx="2112683" cy="25847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04B81660-AA2A-7940-B414-2423A4E63936}"/>
                  </a:ext>
                </a:extLst>
              </p:cNvPr>
              <p:cNvSpPr/>
              <p:nvPr/>
            </p:nvSpPr>
            <p:spPr>
              <a:xfrm>
                <a:off x="3227293" y="2554586"/>
                <a:ext cx="31582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04B81660-AA2A-7940-B414-2423A4E63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3" y="2554586"/>
                <a:ext cx="3158237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C4CC96-30F4-094E-B84B-94D9B086B9D0}"/>
                  </a:ext>
                </a:extLst>
              </p:cNvPr>
              <p:cNvSpPr txBox="1"/>
              <p:nvPr/>
            </p:nvSpPr>
            <p:spPr>
              <a:xfrm>
                <a:off x="4398308" y="3942889"/>
                <a:ext cx="57844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 идеальном случае код сопоставляет </a:t>
                </a:r>
                <a:endParaRPr lang="en-US" sz="2400" dirty="0"/>
              </a:p>
              <a:p>
                <a:r>
                  <a:rPr lang="ru-RU" sz="2400" dirty="0"/>
                  <a:t>символу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код длины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C4CC96-30F4-094E-B84B-94D9B086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08" y="3942889"/>
                <a:ext cx="5784477" cy="830997"/>
              </a:xfrm>
              <a:prstGeom prst="rect">
                <a:avLst/>
              </a:prstGeom>
              <a:blipFill>
                <a:blip r:embed="rId5"/>
                <a:stretch>
                  <a:fillRect l="-1754" t="-6061"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A534D6-3B70-0742-9027-13251C0CA733}"/>
              </a:ext>
            </a:extLst>
          </p:cNvPr>
          <p:cNvSpPr/>
          <p:nvPr/>
        </p:nvSpPr>
        <p:spPr>
          <a:xfrm>
            <a:off x="1114610" y="5648279"/>
            <a:ext cx="9068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MR10"/>
              </a:rPr>
              <a:t>Предложено: </a:t>
            </a:r>
            <a:r>
              <a:rPr lang="de-DE" sz="2400" dirty="0">
                <a:latin typeface="CMR10"/>
              </a:rPr>
              <a:t>Peter Elias</a:t>
            </a:r>
            <a:r>
              <a:rPr lang="ru-RU" sz="2400" dirty="0">
                <a:latin typeface="CMR10"/>
              </a:rPr>
              <a:t>, начало </a:t>
            </a:r>
            <a:r>
              <a:rPr lang="de-DE" sz="2400" dirty="0">
                <a:latin typeface="CMR10"/>
              </a:rPr>
              <a:t>1960</a:t>
            </a:r>
            <a:r>
              <a:rPr lang="ru-RU" sz="2400" dirty="0">
                <a:latin typeface="CMR10"/>
              </a:rPr>
              <a:t>-х, описано: </a:t>
            </a:r>
            <a:r>
              <a:rPr lang="de-DE" sz="2400" dirty="0" err="1">
                <a:latin typeface="CMR10"/>
              </a:rPr>
              <a:t>Abramson</a:t>
            </a:r>
            <a:r>
              <a:rPr lang="ru-RU" sz="2400" dirty="0">
                <a:latin typeface="CMR10"/>
              </a:rPr>
              <a:t>, 19</a:t>
            </a:r>
            <a:r>
              <a:rPr lang="de-DE" sz="2400" dirty="0">
                <a:latin typeface="CMR10"/>
              </a:rPr>
              <a:t>63</a:t>
            </a:r>
            <a:endParaRPr lang="de-DE" sz="2400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A467C4B8-1F4D-2347-A05E-9801C320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357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0C91C-95F4-A743-A29F-A6F49D56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Арифметическое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487C45-F88C-1142-8C65-0D85C26A9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Выигрыш для «перекошенных» распределений</a:t>
                </a:r>
              </a:p>
              <a:p>
                <a:r>
                  <a:rPr lang="ru-RU" dirty="0"/>
                  <a:t>Особо заметен при сравнении длинных последовательностей</a:t>
                </a:r>
              </a:p>
              <a:p>
                <a:r>
                  <a:rPr lang="ru-RU" dirty="0"/>
                  <a:t>Пример: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=0,5,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=0,49,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,07</m:t>
                    </m:r>
                  </m:oMath>
                </a14:m>
                <a:r>
                  <a:rPr lang="ru-RU" dirty="0"/>
                  <a:t> бит</a:t>
                </a:r>
                <a:endParaRPr lang="en-US" dirty="0"/>
              </a:p>
              <a:p>
                <a:r>
                  <a:rPr lang="ru-RU" dirty="0"/>
                  <a:t>Посимвольный Хаффман может дать минимальную среднюю длину кодового слова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бита</a:t>
                </a:r>
                <a:br>
                  <a:rPr lang="ru-RU" dirty="0"/>
                </a:br>
                <a:r>
                  <a:rPr lang="ru-RU" dirty="0"/>
                  <a:t>Сообщение из </a:t>
                </a:r>
                <a:r>
                  <a:rPr lang="en-US" dirty="0"/>
                  <a:t>Ax50, Bx49, Cx1 </a:t>
                </a:r>
                <a:r>
                  <a:rPr lang="ru-RU" dirty="0"/>
                  <a:t>будет записано 150 битами</a:t>
                </a:r>
                <a:endParaRPr lang="en-US" dirty="0"/>
              </a:p>
              <a:p>
                <a:r>
                  <a:rPr lang="ru-RU" u="sng" dirty="0"/>
                  <a:t>Арифметический кодер даёт результат, с точностью до 1-2 бит совпадающий с собственной информацией</a:t>
                </a:r>
                <a:r>
                  <a:rPr lang="ru-RU" dirty="0"/>
                  <a:t>, то есть около </a:t>
                </a:r>
                <a:r>
                  <a:rPr lang="en-US" dirty="0"/>
                  <a:t>107</a:t>
                </a:r>
                <a:r>
                  <a:rPr lang="ru-RU" dirty="0"/>
                  <a:t> бит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487C45-F88C-1142-8C65-0D85C26A9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AFFAF6-F5D2-1443-838E-D301219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7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423CF-C36F-D947-87F3-F14CB92B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актуализации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4688A-381C-074A-B6AA-67195509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Передавать в каком-то виде вероятности/частоты/состояния</a:t>
            </a:r>
            <a:br>
              <a:rPr lang="ru-RU" dirty="0"/>
            </a:br>
            <a:r>
              <a:rPr lang="ru-RU" dirty="0"/>
              <a:t>(можно проиндексировать несколько вариантов вероятности)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Оценивать вероятности на основе уже закодированных данных и на основе этих вероятностей строить код</a:t>
            </a:r>
            <a:br>
              <a:rPr lang="ru-RU" dirty="0"/>
            </a:br>
            <a:r>
              <a:rPr lang="ru-RU" dirty="0"/>
              <a:t>– </a:t>
            </a:r>
            <a:r>
              <a:rPr lang="ru-RU" i="1" dirty="0"/>
              <a:t>статистическое моделирование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Обновлять сам код по некоторому заданному заранее правилу</a:t>
            </a:r>
            <a:br>
              <a:rPr lang="ru-RU" dirty="0"/>
            </a:br>
            <a:r>
              <a:rPr lang="ru-RU" dirty="0"/>
              <a:t>(пример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/>
              <a:t>CABAC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A27546-53A6-5E42-82D0-3FD9EAE6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08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61F80-7697-1742-A70A-6167BEDF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Двоичный арифметический кодер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5F6FC-4805-AC4F-9EF6-B5E49136A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двоичном входном алфавите статистическая модель задаётся одним числом – вероятностью «0» (или «1»)</a:t>
            </a:r>
          </a:p>
          <a:p>
            <a:r>
              <a:rPr lang="ru-RU" dirty="0"/>
              <a:t>В декодере вместо деления на длину полуинтервала можно использовать умножение тем же образом, что и на кодере, для определения порога. Далее выбор между «0» и «1» производится через сравнение с этим порогом</a:t>
            </a:r>
          </a:p>
          <a:p>
            <a:r>
              <a:rPr lang="ru-RU" dirty="0"/>
              <a:t>Умножений тоже можно избежать, ограничив количество возможных значений </a:t>
            </a:r>
            <a:r>
              <a:rPr lang="en-US" i="1" dirty="0"/>
              <a:t>range</a:t>
            </a:r>
            <a:r>
              <a:rPr lang="ru-RU" dirty="0"/>
              <a:t> и применяя </a:t>
            </a:r>
            <a:r>
              <a:rPr lang="en-US" dirty="0"/>
              <a:t>LUT (look-up table)</a:t>
            </a:r>
            <a:endParaRPr lang="ru-RU" i="1" dirty="0"/>
          </a:p>
          <a:p>
            <a:r>
              <a:rPr lang="ru-RU" dirty="0"/>
              <a:t>Удобно использовать </a:t>
            </a:r>
            <a:r>
              <a:rPr lang="en-US" i="1" dirty="0"/>
              <a:t>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range</a:t>
            </a:r>
            <a:r>
              <a:rPr lang="en-US" dirty="0"/>
              <a:t> </a:t>
            </a:r>
            <a:br>
              <a:rPr lang="ru-RU" dirty="0"/>
            </a:br>
            <a:r>
              <a:rPr lang="en-US" i="1" dirty="0"/>
              <a:t>low</a:t>
            </a:r>
            <a:r>
              <a:rPr lang="en-US" dirty="0"/>
              <a:t> </a:t>
            </a:r>
            <a:r>
              <a:rPr lang="ru-RU" dirty="0"/>
              <a:t>обновляется только после «1»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E583CD-B9D4-774F-ACB6-E2AB25FE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64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1F5C0-400E-E649-BC70-2ED0B83D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Бинаризация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8082F0-0F07-DC48-BACA-781BC4502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3135" y="977106"/>
            <a:ext cx="7490265" cy="52776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BAC9F3-638F-E147-8D78-34F1AF24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09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1F5C0-400E-E649-BC70-2ED0B83D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Бинаризация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8082F0-0F07-DC48-BACA-781BC4502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73135" y="977106"/>
            <a:ext cx="7490264" cy="52776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BAC9F3-638F-E147-8D78-34F1AF24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24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C1577-C0C0-A841-ABE1-382D1B1FD48A}"/>
              </a:ext>
            </a:extLst>
          </p:cNvPr>
          <p:cNvSpPr txBox="1"/>
          <p:nvPr/>
        </p:nvSpPr>
        <p:spPr>
          <a:xfrm>
            <a:off x="7327900" y="11874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1-2 или 3-5?</a:t>
            </a:r>
          </a:p>
        </p:txBody>
      </p:sp>
    </p:spTree>
    <p:extLst>
      <p:ext uri="{BB962C8B-B14F-4D97-AF65-F5344CB8AC3E}">
        <p14:creationId xmlns:p14="http://schemas.microsoft.com/office/powerpoint/2010/main" val="130560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1F5C0-400E-E649-BC70-2ED0B83D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Бинаризация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8082F0-0F07-DC48-BACA-781BC4502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73135" y="977106"/>
            <a:ext cx="7490264" cy="527764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BAC9F3-638F-E147-8D78-34F1AF24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25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86C3C-D876-D248-BAF9-17E31F9D5FE1}"/>
              </a:ext>
            </a:extLst>
          </p:cNvPr>
          <p:cNvSpPr txBox="1"/>
          <p:nvPr/>
        </p:nvSpPr>
        <p:spPr>
          <a:xfrm>
            <a:off x="8017328" y="305966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или 4-5?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8F3B0B-D6E7-C547-BF4D-87C73F657F4C}"/>
                  </a:ext>
                </a:extLst>
              </p:cNvPr>
              <p:cNvSpPr txBox="1"/>
              <p:nvPr/>
            </p:nvSpPr>
            <p:spPr>
              <a:xfrm>
                <a:off x="6841963" y="4162255"/>
                <a:ext cx="1515543" cy="530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8F3B0B-D6E7-C547-BF4D-87C73F657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963" y="4162255"/>
                <a:ext cx="1515543" cy="530979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18F99F-E145-FA41-B2C9-521BE3483E28}"/>
                  </a:ext>
                </a:extLst>
              </p:cNvPr>
              <p:cNvSpPr txBox="1"/>
              <p:nvPr/>
            </p:nvSpPr>
            <p:spPr>
              <a:xfrm>
                <a:off x="8772363" y="4162255"/>
                <a:ext cx="1515543" cy="550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18F99F-E145-FA41-B2C9-521BE3483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363" y="4162255"/>
                <a:ext cx="1515543" cy="55021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2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1F5C0-400E-E649-BC70-2ED0B83D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Бинаризация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8082F0-0F07-DC48-BACA-781BC4502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73135" y="977106"/>
            <a:ext cx="7490263" cy="527764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BAC9F3-638F-E147-8D78-34F1AF24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26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7DA64-E461-D140-BAA0-1F21E85D5161}"/>
              </a:ext>
            </a:extLst>
          </p:cNvPr>
          <p:cNvSpPr txBox="1"/>
          <p:nvPr/>
        </p:nvSpPr>
        <p:spPr>
          <a:xfrm>
            <a:off x="749300" y="1864410"/>
            <a:ext cx="44958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Чтобы определить символ, можно задавать вопросы с бинарным ответом</a:t>
            </a:r>
          </a:p>
          <a:p>
            <a:pPr>
              <a:spcAft>
                <a:spcPts val="600"/>
              </a:spcAft>
            </a:pPr>
            <a:r>
              <a:rPr lang="ru-RU" sz="2000" dirty="0"/>
              <a:t>Таким образом символам сопоставлены двоичные коды:</a:t>
            </a:r>
            <a:endParaRPr lang="en-US" sz="2000" dirty="0"/>
          </a:p>
          <a:p>
            <a:pPr algn="ctr">
              <a:spcAft>
                <a:spcPts val="600"/>
              </a:spcAft>
            </a:pPr>
            <a:r>
              <a:rPr lang="en-US" sz="2000" dirty="0"/>
              <a:t>1 ∼ 00</a:t>
            </a:r>
            <a:br>
              <a:rPr lang="en-US" sz="2000" dirty="0"/>
            </a:br>
            <a:r>
              <a:rPr lang="en-US" sz="2000" dirty="0"/>
              <a:t>2 ∼ 01</a:t>
            </a:r>
            <a:br>
              <a:rPr lang="en-US" sz="2000" dirty="0"/>
            </a:br>
            <a:r>
              <a:rPr lang="en-US" sz="2000" dirty="0"/>
              <a:t>3 ∼ 10</a:t>
            </a:r>
            <a:br>
              <a:rPr lang="en-US" sz="2000" dirty="0"/>
            </a:br>
            <a:r>
              <a:rPr lang="en-US" sz="2000" dirty="0"/>
              <a:t>4 ∼ 110</a:t>
            </a:r>
            <a:br>
              <a:rPr lang="en-US" sz="2000" dirty="0"/>
            </a:br>
            <a:r>
              <a:rPr lang="en-US" sz="2000" dirty="0"/>
              <a:t>5 ∼ 111</a:t>
            </a: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000" dirty="0"/>
              <a:t>Каждый </a:t>
            </a:r>
            <a:r>
              <a:rPr lang="ru-RU" sz="2000" i="1" dirty="0"/>
              <a:t>бин</a:t>
            </a:r>
            <a:r>
              <a:rPr lang="ru-RU" sz="2000" dirty="0"/>
              <a:t> имеет свою вероятностную модель и влияет на выбор модели для следующего </a:t>
            </a:r>
            <a:r>
              <a:rPr lang="ru-RU" sz="2000" dirty="0" err="1"/>
              <a:t>бина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4690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1F5C0-400E-E649-BC70-2ED0B83D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Бинаризация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BAC9F3-638F-E147-8D78-34F1AF24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27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4AA6846-90CD-3B47-8379-146D4F80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Эффективность сжатия двоичного арифметического кодека совпадает с эффективностью </a:t>
            </a:r>
            <a:r>
              <a:rPr lang="ru-RU" dirty="0" err="1"/>
              <a:t>многосимвольного</a:t>
            </a:r>
            <a:r>
              <a:rPr lang="ru-RU" dirty="0"/>
              <a:t> для </a:t>
            </a:r>
            <a:r>
              <a:rPr lang="ru-RU" u="sng" dirty="0"/>
              <a:t>математической</a:t>
            </a:r>
            <a:r>
              <a:rPr lang="ru-RU" dirty="0"/>
              <a:t> модели (при бесконечной точности представления) и не зависит от выбора бинаризации</a:t>
            </a:r>
          </a:p>
          <a:p>
            <a:r>
              <a:rPr lang="ru-RU" dirty="0"/>
              <a:t>Различия проявляются при реализации из-за ограничении точности, а также разницы в модели обновления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106837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1F5C0-400E-E649-BC70-2ED0B83D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Бинаризация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8082F0-0F07-DC48-BACA-781BC4502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73135" y="977106"/>
            <a:ext cx="7490263" cy="527764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BAC9F3-638F-E147-8D78-34F1AF24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28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7DA64-E461-D140-BAA0-1F21E85D5161}"/>
              </a:ext>
            </a:extLst>
          </p:cNvPr>
          <p:cNvSpPr txBox="1"/>
          <p:nvPr/>
        </p:nvSpPr>
        <p:spPr>
          <a:xfrm>
            <a:off x="749300" y="1864410"/>
            <a:ext cx="4495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Выбор бинаризации не единственен:</a:t>
            </a:r>
            <a:endParaRPr lang="en-US" sz="2000" dirty="0"/>
          </a:p>
          <a:p>
            <a:pPr algn="ctr">
              <a:spcAft>
                <a:spcPts val="600"/>
              </a:spcAft>
            </a:pPr>
            <a:r>
              <a:rPr lang="en-US" sz="2000" dirty="0"/>
              <a:t>1 ∼ 0</a:t>
            </a:r>
            <a:br>
              <a:rPr lang="en-US" sz="2000" dirty="0"/>
            </a:br>
            <a:r>
              <a:rPr lang="en-US" sz="2000" dirty="0"/>
              <a:t>2 ∼ </a:t>
            </a:r>
            <a:r>
              <a:rPr lang="ru-RU" sz="2000" dirty="0"/>
              <a:t>10</a:t>
            </a:r>
            <a:br>
              <a:rPr lang="en-US" sz="2000" dirty="0"/>
            </a:br>
            <a:r>
              <a:rPr lang="en-US" sz="2000" dirty="0"/>
              <a:t>3 ∼ 1</a:t>
            </a:r>
            <a:r>
              <a:rPr lang="ru-RU" sz="2000" dirty="0"/>
              <a:t>1</a:t>
            </a:r>
            <a:r>
              <a:rPr lang="en-US" sz="2000" dirty="0"/>
              <a:t>0</a:t>
            </a:r>
            <a:br>
              <a:rPr lang="en-US" sz="2000" dirty="0"/>
            </a:br>
            <a:r>
              <a:rPr lang="en-US" sz="2000" dirty="0"/>
              <a:t>4 ∼ 1</a:t>
            </a:r>
            <a:r>
              <a:rPr lang="ru-RU" sz="2000" dirty="0"/>
              <a:t>1</a:t>
            </a:r>
            <a:r>
              <a:rPr lang="en-US" sz="2000" dirty="0"/>
              <a:t>10</a:t>
            </a:r>
            <a:br>
              <a:rPr lang="en-US" sz="2000" dirty="0"/>
            </a:br>
            <a:r>
              <a:rPr lang="en-US" sz="2000" dirty="0"/>
              <a:t>5 ∼ 111</a:t>
            </a:r>
            <a:r>
              <a:rPr lang="ru-RU" sz="2000" dirty="0"/>
              <a:t>1</a:t>
            </a:r>
          </a:p>
          <a:p>
            <a:pPr>
              <a:spcAft>
                <a:spcPts val="600"/>
              </a:spcAft>
            </a:pPr>
            <a:r>
              <a:rPr lang="ru-RU" sz="2000" dirty="0"/>
              <a:t>Приведённый код называется </a:t>
            </a:r>
            <a:r>
              <a:rPr lang="ru-RU" sz="2000" i="1" dirty="0"/>
              <a:t>усечённым унарным </a:t>
            </a:r>
            <a:br>
              <a:rPr lang="en-US" sz="2000" i="1" dirty="0"/>
            </a:br>
            <a:r>
              <a:rPr lang="ru-RU" sz="2000" i="1" dirty="0"/>
              <a:t>(</a:t>
            </a:r>
            <a:r>
              <a:rPr lang="en-US" sz="2000" i="1" dirty="0"/>
              <a:t>truncated unary code</a:t>
            </a:r>
            <a:r>
              <a:rPr lang="ru-RU" sz="2000" i="1" dirty="0"/>
              <a:t>, </a:t>
            </a:r>
            <a:r>
              <a:rPr lang="en-US" sz="2000" i="1" dirty="0"/>
              <a:t>TU</a:t>
            </a:r>
            <a:r>
              <a:rPr lang="ru-RU" sz="20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9145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48F3B-1F72-8F4B-A806-B11066AD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бинаризации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AF785AD9-6C2E-8A48-A773-23BE9676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088" y="1529752"/>
            <a:ext cx="5332412" cy="112731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Второй бин будет иметь разную вероятностную модель для </a:t>
            </a:r>
            <a:r>
              <a:rPr lang="en-US" b="0" dirty="0"/>
              <a:t>B </a:t>
            </a:r>
            <a:r>
              <a:rPr lang="ru-RU" b="0" dirty="0"/>
              <a:t>и </a:t>
            </a:r>
            <a:r>
              <a:rPr lang="en-US" b="0" dirty="0"/>
              <a:t>C</a:t>
            </a:r>
            <a:br>
              <a:rPr lang="en-US" b="0" dirty="0"/>
            </a:br>
            <a:r>
              <a:rPr lang="en-US" b="0" dirty="0"/>
              <a:t>(</a:t>
            </a:r>
            <a:r>
              <a:rPr lang="ru-RU" b="0" dirty="0"/>
              <a:t>то есть в зависимости от первого </a:t>
            </a:r>
            <a:r>
              <a:rPr lang="ru-RU" b="0" dirty="0" err="1"/>
              <a:t>бина</a:t>
            </a:r>
            <a:r>
              <a:rPr lang="en-US" b="0" dirty="0"/>
              <a:t>)</a:t>
            </a:r>
            <a:endParaRPr lang="ru-RU" b="0" dirty="0"/>
          </a:p>
        </p:txBody>
      </p:sp>
      <p:pic>
        <p:nvPicPr>
          <p:cNvPr id="11" name="Объект 5">
            <a:extLst>
              <a:ext uri="{FF2B5EF4-FFF2-40B4-BE49-F238E27FC236}">
                <a16:creationId xmlns:a16="http://schemas.microsoft.com/office/drawing/2014/main" id="{51EA9C4F-0718-F048-8E86-0FA2437603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839788" y="2808473"/>
            <a:ext cx="5157787" cy="3634179"/>
          </a:xfrm>
          <a:prstGeom prst="rect">
            <a:avLst/>
          </a:prstGeom>
        </p:spPr>
      </p:pic>
      <p:sp>
        <p:nvSpPr>
          <p:cNvPr id="14" name="Текст 13">
            <a:extLst>
              <a:ext uri="{FF2B5EF4-FFF2-40B4-BE49-F238E27FC236}">
                <a16:creationId xmlns:a16="http://schemas.microsoft.com/office/drawing/2014/main" id="{3AFD3836-0578-1F43-94BB-DDE3731D2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5724" y="635000"/>
            <a:ext cx="5183188" cy="202206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Модель определяется уровнем (номером </a:t>
            </a:r>
            <a:r>
              <a:rPr lang="ru-RU" b="0" dirty="0" err="1"/>
              <a:t>бина</a:t>
            </a:r>
            <a:r>
              <a:rPr lang="ru-RU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При быстром убывании вероятностей символов при сортировке можно оптимизировать число операций</a:t>
            </a:r>
          </a:p>
        </p:txBody>
      </p:sp>
      <p:pic>
        <p:nvPicPr>
          <p:cNvPr id="12" name="Объект 5">
            <a:extLst>
              <a:ext uri="{FF2B5EF4-FFF2-40B4-BE49-F238E27FC236}">
                <a16:creationId xmlns:a16="http://schemas.microsoft.com/office/drawing/2014/main" id="{9DECCDF8-22BC-8E43-9B68-F12002D015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/>
        </p:blipFill>
        <p:spPr>
          <a:xfrm>
            <a:off x="6172200" y="2799525"/>
            <a:ext cx="5183188" cy="365207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D2C162-0862-7D49-A841-A8F91EEB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0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Арифметическое кодирование: </a:t>
            </a:r>
            <a:br>
              <a:rPr lang="ru-RU" dirty="0"/>
            </a:br>
            <a:r>
              <a:rPr lang="ru-RU" dirty="0"/>
              <a:t>математическое приближение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Каждый новый символ меняет </a:t>
                </a:r>
                <a:r>
                  <a:rPr lang="ru-RU" u="sng" dirty="0"/>
                  <a:t>состояние</a:t>
                </a:r>
                <a:r>
                  <a:rPr lang="ru-RU" dirty="0"/>
                  <a:t> кодера</a:t>
                </a:r>
              </a:p>
              <a:p>
                <a:r>
                  <a:rPr lang="ru-RU" dirty="0"/>
                  <a:t>Состояние описывается полуинтервалом вида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Начальное состояние – полуинтервал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На каждом шаге полуинтервал разбивается на полуинтервалы согласно распределению вероятностей</a:t>
                </a:r>
              </a:p>
              <a:p>
                <a:r>
                  <a:rPr lang="ru-RU" dirty="0"/>
                  <a:t>Из полученных полуинтервалов выбирается соответствующий очередному символу</a:t>
                </a:r>
              </a:p>
              <a:p>
                <a:r>
                  <a:rPr lang="ru-RU" dirty="0"/>
                  <a:t>Конечное состояние – некоторый полуинтервал, определяющий соответствующую кодируемую последовательность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BBE02-B91A-C644-9CCD-7D85503E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092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6F844B1-5180-7847-9C61-6449E4DA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CABAC </a:t>
            </a:r>
            <a:br>
              <a:rPr lang="en-US" dirty="0"/>
            </a:br>
            <a:r>
              <a:rPr lang="en-US" dirty="0"/>
              <a:t>(context-adaptive binary arithmetic codec)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97A0E3F-901E-074B-92D8-35E6F625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Один из наиболее ходовых методов энтропийного сжатия </a:t>
            </a:r>
            <a:br>
              <a:rPr lang="en-US" dirty="0"/>
            </a:br>
            <a:r>
              <a:rPr lang="ru-RU" dirty="0"/>
              <a:t>Применяется в </a:t>
            </a:r>
            <a:r>
              <a:rPr lang="en-US" dirty="0"/>
              <a:t>H.264, H.265</a:t>
            </a:r>
            <a:endParaRPr lang="ru-RU" dirty="0"/>
          </a:p>
          <a:p>
            <a:r>
              <a:rPr lang="ru-RU" dirty="0"/>
              <a:t>Величина </a:t>
            </a:r>
            <a:r>
              <a:rPr lang="ru-RU" u="sng" dirty="0" err="1"/>
              <a:t>бинаризуется</a:t>
            </a:r>
            <a:r>
              <a:rPr lang="ru-RU" dirty="0"/>
              <a:t>. Разные </a:t>
            </a:r>
            <a:r>
              <a:rPr lang="ru-RU" dirty="0" err="1"/>
              <a:t>бины</a:t>
            </a:r>
            <a:r>
              <a:rPr lang="ru-RU" dirty="0"/>
              <a:t> могут иметь отдельные наборы</a:t>
            </a:r>
            <a:r>
              <a:rPr lang="en-US" dirty="0"/>
              <a:t> </a:t>
            </a:r>
            <a:r>
              <a:rPr lang="ru-RU" u="sng" dirty="0"/>
              <a:t>вероятностных моделей</a:t>
            </a:r>
          </a:p>
          <a:p>
            <a:r>
              <a:rPr lang="ru-RU" dirty="0"/>
              <a:t>Определяется </a:t>
            </a:r>
            <a:r>
              <a:rPr lang="ru-RU" u="sng" dirty="0"/>
              <a:t>контекст</a:t>
            </a:r>
            <a:r>
              <a:rPr lang="ru-RU" dirty="0"/>
              <a:t> по величинам соседних закодированных элементов – он используется для индексации модели из набора</a:t>
            </a:r>
          </a:p>
          <a:p>
            <a:r>
              <a:rPr lang="ru-RU" dirty="0"/>
              <a:t>После кодирования </a:t>
            </a:r>
            <a:r>
              <a:rPr lang="ru-RU" dirty="0" err="1"/>
              <a:t>бина</a:t>
            </a:r>
            <a:r>
              <a:rPr lang="ru-RU" dirty="0"/>
              <a:t> модель обновляется. Модель имеет </a:t>
            </a:r>
            <a:r>
              <a:rPr lang="ru-RU" u="sng" dirty="0"/>
              <a:t>состояние</a:t>
            </a:r>
            <a:r>
              <a:rPr lang="ru-RU" dirty="0"/>
              <a:t>, описываемое числом. Переходы между состояниями определены конечным автоматом. </a:t>
            </a:r>
            <a:r>
              <a:rPr lang="ru-RU" i="1" dirty="0"/>
              <a:t>Понятие вероятности отсутствует в </a:t>
            </a:r>
            <a:r>
              <a:rPr lang="en-US" i="1" dirty="0"/>
              <a:t>CABAC </a:t>
            </a:r>
            <a:r>
              <a:rPr lang="ru-RU" i="1" dirty="0"/>
              <a:t>и статистика не собирается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C03366-F20E-FD42-BB9E-8D9095C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24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D9668-BE28-264E-9E5E-C739A4F4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из </a:t>
            </a:r>
            <a:r>
              <a:rPr lang="en-US" dirty="0"/>
              <a:t>CABAC </a:t>
            </a:r>
            <a:r>
              <a:rPr lang="ru-RU" dirty="0"/>
              <a:t>кодека </a:t>
            </a:r>
            <a:r>
              <a:rPr lang="en-US" dirty="0"/>
              <a:t>AVC</a:t>
            </a:r>
            <a:r>
              <a:rPr lang="ru-RU" dirty="0"/>
              <a:t>: контекст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D66963-AE7E-864E-8203-2054B35D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5498"/>
            <a:ext cx="6503505" cy="4351338"/>
          </a:xfrm>
        </p:spPr>
        <p:txBody>
          <a:bodyPr/>
          <a:lstStyle/>
          <a:p>
            <a:r>
              <a:rPr lang="ru-RU" dirty="0"/>
              <a:t>Есть некоторый элемент </a:t>
            </a:r>
            <a:r>
              <a:rPr lang="en-US" b="1" dirty="0" err="1"/>
              <a:t>mvd_lx</a:t>
            </a:r>
            <a:r>
              <a:rPr lang="ru-RU" dirty="0"/>
              <a:t>, для которого используется контекст из двух геометрически соседних блоков </a:t>
            </a:r>
            <a:r>
              <a:rPr lang="en-US" dirty="0"/>
              <a:t>A, B</a:t>
            </a:r>
            <a:r>
              <a:rPr lang="ru-RU" dirty="0"/>
              <a:t> </a:t>
            </a:r>
            <a:r>
              <a:rPr lang="ru-RU" dirty="0">
                <a:solidFill>
                  <a:prstClr val="black"/>
                </a:solidFill>
              </a:rPr>
              <a:t>→</a:t>
            </a:r>
            <a:endParaRPr lang="ru-RU" dirty="0"/>
          </a:p>
          <a:p>
            <a:r>
              <a:rPr lang="ru-RU" dirty="0"/>
              <a:t>Вычисляется функция для значений этих блоков (ранее закодированы):</a:t>
            </a:r>
          </a:p>
          <a:p>
            <a:pPr marL="0" indent="0" algn="ctr">
              <a:buNone/>
            </a:pPr>
            <a:r>
              <a:rPr lang="de-DE" dirty="0"/>
              <a:t>|</a:t>
            </a:r>
            <a:r>
              <a:rPr lang="de-DE" dirty="0" err="1"/>
              <a:t>mvd_lx_A</a:t>
            </a:r>
            <a:r>
              <a:rPr lang="de-DE" dirty="0"/>
              <a:t>|+|</a:t>
            </a:r>
            <a:r>
              <a:rPr lang="de-DE" dirty="0" err="1"/>
              <a:t>mvd_lx_B</a:t>
            </a:r>
            <a:r>
              <a:rPr lang="de-DE" dirty="0"/>
              <a:t>|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A11474-7CE3-214E-95D0-1025B2D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31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716B57-6AF7-524E-8CA1-4B615026D761}"/>
              </a:ext>
            </a:extLst>
          </p:cNvPr>
          <p:cNvSpPr/>
          <p:nvPr/>
        </p:nvSpPr>
        <p:spPr>
          <a:xfrm>
            <a:off x="876300" y="4333309"/>
            <a:ext cx="10123004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prstClr val="black"/>
                </a:solidFill>
              </a:rPr>
              <a:t>Контекст принимает всего три значения в зависимости от диапазона, в который попало значение этого выражения: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</a:rPr>
              <a:t>[0, 2] → 0</a:t>
            </a:r>
            <a:br>
              <a:rPr lang="ru-RU" sz="2800" dirty="0">
                <a:solidFill>
                  <a:prstClr val="black"/>
                </a:solidFill>
              </a:rPr>
            </a:br>
            <a:r>
              <a:rPr lang="ru-RU" sz="2800" dirty="0">
                <a:solidFill>
                  <a:prstClr val="black"/>
                </a:solidFill>
              </a:rPr>
              <a:t>[3, 32] → 1</a:t>
            </a:r>
            <a:br>
              <a:rPr lang="ru-RU" sz="2800" dirty="0">
                <a:solidFill>
                  <a:prstClr val="black"/>
                </a:solidFill>
              </a:rPr>
            </a:br>
            <a:r>
              <a:rPr lang="ru-RU" sz="2800" dirty="0">
                <a:solidFill>
                  <a:prstClr val="black"/>
                </a:solidFill>
              </a:rPr>
              <a:t>33+ → 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48DCDA-B269-BE41-8F73-25FAC9821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1450409"/>
            <a:ext cx="3937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94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1BE7D-8DE9-F243-99AC-00E7C985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из </a:t>
            </a:r>
            <a:r>
              <a:rPr lang="en-US" dirty="0"/>
              <a:t>CABAC </a:t>
            </a:r>
            <a:r>
              <a:rPr lang="ru-RU" dirty="0"/>
              <a:t>кодека </a:t>
            </a:r>
            <a:r>
              <a:rPr lang="en-US" dirty="0"/>
              <a:t>AVC</a:t>
            </a:r>
            <a:r>
              <a:rPr lang="ru-RU" dirty="0"/>
              <a:t>: бинаризация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08479-B079-424E-B622-10688E3D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 величины выделены </a:t>
            </a:r>
            <a:r>
              <a:rPr lang="ru-RU" u="sng" dirty="0"/>
              <a:t>знак</a:t>
            </a:r>
            <a:r>
              <a:rPr lang="ru-RU" dirty="0"/>
              <a:t> и </a:t>
            </a:r>
            <a:r>
              <a:rPr lang="ru-RU" u="sng" dirty="0"/>
              <a:t>модуль</a:t>
            </a:r>
            <a:r>
              <a:rPr lang="ru-RU" dirty="0"/>
              <a:t>:</a:t>
            </a:r>
          </a:p>
          <a:p>
            <a:r>
              <a:rPr lang="ru-RU" dirty="0"/>
              <a:t>Величины 0…8 представляются унарным кодом (0, 10, ..., 111111110)</a:t>
            </a:r>
          </a:p>
          <a:p>
            <a:r>
              <a:rPr lang="ru-RU" dirty="0"/>
              <a:t>Для величин 9+ бинаризация состоит из </a:t>
            </a:r>
            <a:r>
              <a:rPr lang="ru-RU" u="sng" dirty="0"/>
              <a:t>префикса</a:t>
            </a:r>
            <a:r>
              <a:rPr lang="ru-RU" dirty="0"/>
              <a:t> 111111111 и </a:t>
            </a:r>
            <a:r>
              <a:rPr lang="ru-RU" u="sng" dirty="0"/>
              <a:t>суффикса</a:t>
            </a:r>
            <a:endParaRPr lang="ru-RU" dirty="0"/>
          </a:p>
          <a:p>
            <a:r>
              <a:rPr lang="ru-RU" dirty="0"/>
              <a:t>Суффикс – это экспоненциальный код </a:t>
            </a:r>
            <a:r>
              <a:rPr lang="ru-RU" dirty="0" err="1"/>
              <a:t>Голомба</a:t>
            </a:r>
            <a:r>
              <a:rPr lang="ru-RU" dirty="0"/>
              <a:t> порядка 3 (</a:t>
            </a:r>
            <a:r>
              <a:rPr lang="en-US" dirty="0"/>
              <a:t>UEG(3)</a:t>
            </a:r>
            <a:r>
              <a:rPr lang="ru-RU" dirty="0"/>
              <a:t>)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для числа </a:t>
            </a:r>
            <a:r>
              <a:rPr lang="de-DE" dirty="0"/>
              <a:t>|</a:t>
            </a:r>
            <a:r>
              <a:rPr lang="de-DE" dirty="0" err="1"/>
              <a:t>mvd</a:t>
            </a:r>
            <a:r>
              <a:rPr lang="de-DE" dirty="0"/>
              <a:t>|-9</a:t>
            </a:r>
          </a:p>
          <a:p>
            <a:r>
              <a:rPr lang="ru-RU" dirty="0"/>
              <a:t>Знак кодируется при ненулевом модуле одним битом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0E64F6-93A6-8246-BB9B-8C4EA71E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53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1BE7D-8DE9-F243-99AC-00E7C985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из </a:t>
            </a:r>
            <a:r>
              <a:rPr lang="en-US" dirty="0"/>
              <a:t>CABAC </a:t>
            </a:r>
            <a:r>
              <a:rPr lang="ru-RU" dirty="0"/>
              <a:t>кодека </a:t>
            </a:r>
            <a:r>
              <a:rPr lang="en-US" dirty="0"/>
              <a:t>AVC</a:t>
            </a:r>
            <a:r>
              <a:rPr lang="ru-RU" dirty="0"/>
              <a:t>: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08479-B079-424E-B622-10688E3D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3900" cy="4351338"/>
          </a:xfrm>
        </p:spPr>
        <p:txBody>
          <a:bodyPr/>
          <a:lstStyle/>
          <a:p>
            <a:r>
              <a:rPr lang="ru-RU" dirty="0" err="1"/>
              <a:t>Бины</a:t>
            </a:r>
            <a:r>
              <a:rPr lang="ru-RU" dirty="0"/>
              <a:t> префикса (приведены номера моделей):</a:t>
            </a:r>
          </a:p>
          <a:p>
            <a:pPr lvl="1"/>
            <a:r>
              <a:rPr lang="ru-RU" dirty="0"/>
              <a:t>1 – из вышеописанного контекста 0, 1 или 2</a:t>
            </a:r>
          </a:p>
          <a:p>
            <a:pPr lvl="1"/>
            <a:r>
              <a:rPr lang="ru-RU" dirty="0"/>
              <a:t>2 – 3</a:t>
            </a:r>
          </a:p>
          <a:p>
            <a:pPr lvl="1"/>
            <a:r>
              <a:rPr lang="ru-RU" dirty="0"/>
              <a:t>3 – 4</a:t>
            </a:r>
          </a:p>
          <a:p>
            <a:pPr lvl="1"/>
            <a:r>
              <a:rPr lang="ru-RU" dirty="0"/>
              <a:t>4 – 5</a:t>
            </a:r>
          </a:p>
          <a:p>
            <a:pPr lvl="1"/>
            <a:r>
              <a:rPr lang="ru-RU" dirty="0"/>
              <a:t>5-9 – 6 (общая на все 5 </a:t>
            </a:r>
            <a:r>
              <a:rPr lang="ru-RU" dirty="0" err="1"/>
              <a:t>бинов</a:t>
            </a:r>
            <a:r>
              <a:rPr lang="ru-RU" dirty="0"/>
              <a:t>; предполагается лёгкий перекос в сторону 0)</a:t>
            </a:r>
          </a:p>
          <a:p>
            <a:r>
              <a:rPr lang="ru-RU" dirty="0" err="1"/>
              <a:t>Бины</a:t>
            </a:r>
            <a:r>
              <a:rPr lang="ru-RU" dirty="0"/>
              <a:t> суффикса и бин знака не используют контекста,</a:t>
            </a:r>
            <a:br>
              <a:rPr lang="ru-RU" dirty="0"/>
            </a:br>
            <a:r>
              <a:rPr lang="ru-RU" dirty="0"/>
              <a:t>распределение для них принимается равномерным. </a:t>
            </a:r>
            <a:br>
              <a:rPr lang="ru-RU" dirty="0"/>
            </a:br>
            <a:r>
              <a:rPr lang="ru-RU" dirty="0"/>
              <a:t>По сути суффикс сжат фиксированным кодом переменной длины</a:t>
            </a:r>
          </a:p>
          <a:p>
            <a:r>
              <a:rPr lang="ru-RU" dirty="0"/>
              <a:t>Всего на элемент 7 моделей (и</a:t>
            </a:r>
            <a:r>
              <a:rPr lang="en-US" dirty="0"/>
              <a:t> </a:t>
            </a:r>
            <a:r>
              <a:rPr lang="ru-RU" dirty="0"/>
              <a:t>ещё 7 на элемент </a:t>
            </a:r>
            <a:r>
              <a:rPr lang="en-US" b="1" dirty="0" err="1"/>
              <a:t>mvd_ly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0E64F6-93A6-8246-BB9B-8C4EA71E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316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CC36-3929-6344-8DA3-A2C7DF40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Наиболее популярные разновидности </a:t>
            </a:r>
            <a:r>
              <a:rPr lang="en-US" dirty="0"/>
              <a:t>BAC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3E29F-4CE5-A745-A3F3-8466191F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</a:t>
            </a:r>
            <a:r>
              <a:rPr lang="ru-RU" dirty="0"/>
              <a:t>кодер</a:t>
            </a:r>
            <a:r>
              <a:rPr lang="en-US" dirty="0"/>
              <a:t> [IBM] – </a:t>
            </a:r>
            <a:r>
              <a:rPr lang="ru-RU" dirty="0"/>
              <a:t>основа и предшественник последующих</a:t>
            </a:r>
            <a:endParaRPr lang="en-US" dirty="0"/>
          </a:p>
          <a:p>
            <a:r>
              <a:rPr lang="en-US" dirty="0"/>
              <a:t>QM-</a:t>
            </a:r>
            <a:r>
              <a:rPr lang="ru-RU" dirty="0"/>
              <a:t>кодер</a:t>
            </a:r>
            <a:r>
              <a:rPr lang="en-US" dirty="0"/>
              <a:t> </a:t>
            </a:r>
            <a:r>
              <a:rPr lang="ru-RU" dirty="0"/>
              <a:t>применяется в расширенной версии </a:t>
            </a:r>
            <a:r>
              <a:rPr lang="en-US" dirty="0"/>
              <a:t>JPEG </a:t>
            </a:r>
            <a:r>
              <a:rPr lang="ru-RU" dirty="0"/>
              <a:t>вместо кода Хаффмана (запатентован </a:t>
            </a:r>
            <a:r>
              <a:rPr lang="en-US" dirty="0"/>
              <a:t>IBM, </a:t>
            </a:r>
            <a:r>
              <a:rPr lang="ru-RU" dirty="0"/>
              <a:t>редко используется)</a:t>
            </a:r>
          </a:p>
          <a:p>
            <a:r>
              <a:rPr lang="en-US" dirty="0"/>
              <a:t>MQ</a:t>
            </a:r>
            <a:r>
              <a:rPr lang="ru-RU" dirty="0"/>
              <a:t>-кодер</a:t>
            </a:r>
            <a:r>
              <a:rPr lang="en-US" dirty="0"/>
              <a:t> </a:t>
            </a:r>
            <a:r>
              <a:rPr lang="ru-RU" dirty="0"/>
              <a:t>применяется в </a:t>
            </a:r>
            <a:r>
              <a:rPr lang="en-US" dirty="0"/>
              <a:t>JBIG2 </a:t>
            </a:r>
            <a:r>
              <a:rPr lang="ru-RU" dirty="0"/>
              <a:t>и </a:t>
            </a:r>
            <a:r>
              <a:rPr lang="en-US" dirty="0"/>
              <a:t>JPEG2000</a:t>
            </a:r>
            <a:endParaRPr lang="ru-RU" dirty="0"/>
          </a:p>
          <a:p>
            <a:r>
              <a:rPr lang="en-US" dirty="0"/>
              <a:t>CABAC (M-coder) </a:t>
            </a:r>
            <a:r>
              <a:rPr lang="ru-RU" dirty="0"/>
              <a:t>применяется в </a:t>
            </a:r>
            <a:r>
              <a:rPr lang="en-US" dirty="0"/>
              <a:t>H.264 (AVC) </a:t>
            </a:r>
            <a:r>
              <a:rPr lang="ru-RU" dirty="0"/>
              <a:t>и </a:t>
            </a:r>
            <a:r>
              <a:rPr lang="en-US" dirty="0"/>
              <a:t>H.265 (HEVC)</a:t>
            </a:r>
            <a:br>
              <a:rPr lang="ru-RU" dirty="0"/>
            </a:br>
            <a:r>
              <a:rPr lang="ru-RU" dirty="0"/>
              <a:t>Помимо собственно </a:t>
            </a:r>
            <a:r>
              <a:rPr lang="en-US" dirty="0"/>
              <a:t>BAC </a:t>
            </a:r>
            <a:r>
              <a:rPr lang="ru-RU" dirty="0"/>
              <a:t>включает в себя контекстную модель, рассмотренную выше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A32AA8-8130-5344-B4AE-B7523A57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093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D1F58-DA2D-E340-ACD0-E4DBCE65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</a:t>
            </a:r>
            <a:r>
              <a:rPr lang="ru-RU" dirty="0"/>
              <a:t>-кодер (</a:t>
            </a:r>
            <a:r>
              <a:rPr lang="en-US" dirty="0"/>
              <a:t>JPEG</a:t>
            </a:r>
            <a:r>
              <a:rPr lang="ru-RU" dirty="0"/>
              <a:t>): идеи упрощения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C190F05-DEBD-9045-AFE0-6B04C20C1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Исходно: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без изменений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Более вероятный символ (</a:t>
                </a:r>
                <a:r>
                  <a:rPr lang="en-US" dirty="0"/>
                  <a:t>MPS</a:t>
                </a:r>
                <a:r>
                  <a:rPr lang="ru-RU" dirty="0"/>
                  <a:t>) ставится вниз</a:t>
                </a:r>
                <a:r>
                  <a:rPr lang="en-US" dirty="0"/>
                  <a:t>. </a:t>
                </a:r>
                <a:r>
                  <a:rPr lang="ru-RU" dirty="0"/>
                  <a:t>При изменении вероятностей в обратную сторону символы меняются местами.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err="1"/>
                  <a:t>Ренормализация</a:t>
                </a:r>
                <a:r>
                  <a:rPr lang="ru-RU" dirty="0"/>
                  <a:t> </a:t>
                </a:r>
                <a:r>
                  <a:rPr lang="en-US" i="1" dirty="0"/>
                  <a:t>range</a:t>
                </a:r>
                <a:r>
                  <a:rPr lang="ru-RU" dirty="0"/>
                  <a:t> происходит при уровне около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ru-RU" dirty="0"/>
                  <a:t>реализуется </a:t>
                </a:r>
                <a:r>
                  <a:rPr lang="ru-RU" i="1" dirty="0"/>
                  <a:t>удвоением</a:t>
                </a:r>
                <a:r>
                  <a:rPr lang="ru-RU" dirty="0"/>
                  <a:t> обоих значений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Полный отказ от умножения: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без изменений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C190F05-DEBD-9045-AFE0-6B04C20C1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530725"/>
              </a:xfrm>
              <a:blipFill>
                <a:blip r:embed="rId3"/>
                <a:stretch>
                  <a:fillRect l="-1206" t="-2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54F2BC-73EE-0644-A7D0-D9076E56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229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D0B6D-8F71-0446-8BE6-0299C794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</a:t>
            </a:r>
            <a:r>
              <a:rPr lang="ru-RU" dirty="0"/>
              <a:t>-кодер (</a:t>
            </a:r>
            <a:r>
              <a:rPr lang="en-US" dirty="0"/>
              <a:t>JPEG</a:t>
            </a:r>
            <a:r>
              <a:rPr lang="ru-RU" dirty="0"/>
              <a:t>): целочисленное представление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7D1E14-7C41-4F46-B248-040471FF6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Допустим, используются 16-битные регистры</a:t>
                </a:r>
              </a:p>
              <a:p>
                <a:r>
                  <a:rPr lang="ru-RU" dirty="0"/>
                  <a:t>Поскольку максимальная величина (порядка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ru-RU" dirty="0"/>
                  <a:t>) должна влезать в регистр, диапазон представления смещается: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1,0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br>
                  <a:rPr lang="ru-RU" b="0" dirty="0"/>
                </a:b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,412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</a:p>
              <a:p>
                <a:r>
                  <a:rPr lang="ru-RU" dirty="0"/>
                  <a:t>Порог </a:t>
                </a:r>
                <a:r>
                  <a:rPr lang="ru-RU" dirty="0" err="1"/>
                  <a:t>ренормализации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8000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br>
                  <a:rPr lang="ru-RU" dirty="0"/>
                </a:br>
                <a:r>
                  <a:rPr lang="ru-RU" dirty="0"/>
                  <a:t>(</a:t>
                </a:r>
                <a:r>
                  <a:rPr lang="ru-RU" dirty="0" err="1"/>
                  <a:t>зануление</a:t>
                </a:r>
                <a:r>
                  <a:rPr lang="ru-RU" dirty="0"/>
                  <a:t> старшего бита)</a:t>
                </a:r>
                <a:endParaRPr lang="en-US" dirty="0"/>
              </a:p>
              <a:p>
                <a:r>
                  <a:rPr lang="ru-RU" dirty="0"/>
                  <a:t>При </a:t>
                </a:r>
                <a:r>
                  <a:rPr lang="ru-RU" dirty="0" err="1"/>
                  <a:t>ренормализации</a:t>
                </a:r>
                <a:r>
                  <a:rPr lang="ru-RU" dirty="0"/>
                  <a:t> на выход потенциально отдаются биты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7D1E14-7C41-4F46-B248-040471FF6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0D25EE-5F71-0446-9FB7-CABB5675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93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4C40-5E5E-DC4E-81DF-E694DBE6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CABAC (M-</a:t>
            </a:r>
            <a:r>
              <a:rPr lang="ru-RU" dirty="0"/>
              <a:t>кодер</a:t>
            </a:r>
            <a:r>
              <a:rPr lang="en-US" dirty="0"/>
              <a:t>)</a:t>
            </a:r>
            <a:r>
              <a:rPr lang="ru-RU" dirty="0"/>
              <a:t>: модели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66B0F3D-B640-8D48-B82B-1F7D6BFA2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ru-RU" dirty="0"/>
                  <a:t>Также кодируются </a:t>
                </a:r>
                <a:r>
                  <a:rPr lang="en-US" dirty="0"/>
                  <a:t>LPS </a:t>
                </a:r>
                <a:r>
                  <a:rPr lang="ru-RU" dirty="0"/>
                  <a:t>и </a:t>
                </a:r>
                <a:r>
                  <a:rPr lang="en-US" dirty="0"/>
                  <a:t>MPS</a:t>
                </a:r>
                <a:r>
                  <a:rPr lang="ru-RU" dirty="0"/>
                  <a:t> с размещением</a:t>
                </a:r>
                <a:r>
                  <a:rPr lang="en-US" dirty="0"/>
                  <a:t> MPS </a:t>
                </a:r>
                <a:r>
                  <a:rPr lang="ru-RU" dirty="0"/>
                  <a:t>внизу</a:t>
                </a:r>
              </a:p>
              <a:p>
                <a:r>
                  <a:rPr lang="ru-RU" dirty="0"/>
                  <a:t>Всего есть 399 статистических моделей, каждая из которых может находиться в 64 различных состояниях. Состояния соответствуют вероятностям </a:t>
                </a:r>
                <a:r>
                  <a:rPr lang="en-US" dirty="0"/>
                  <a:t>LPS</a:t>
                </a:r>
                <a:r>
                  <a:rPr lang="ru-RU" dirty="0"/>
                  <a:t>, размещённым в геометрической прогрессии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=0,…,63</m:t>
                    </m:r>
                  </m:oMath>
                </a14:m>
                <a:r>
                  <a:rPr lang="ru-RU" dirty="0"/>
                  <a:t>, от 0</a:t>
                </a:r>
                <a:r>
                  <a:rPr lang="en-US" dirty="0"/>
                  <a:t>.</a:t>
                </a:r>
                <a:r>
                  <a:rPr lang="ru-RU" dirty="0"/>
                  <a:t>5 до 0.01875</a:t>
                </a:r>
                <a:r>
                  <a:rPr lang="el-GR" dirty="0"/>
                  <a:t> </a:t>
                </a:r>
                <a:r>
                  <a:rPr lang="en-US" dirty="0"/>
                  <a:t>(</a:t>
                </a:r>
                <a:r>
                  <a:rPr lang="el-GR" dirty="0"/>
                  <a:t>α ≈ 0.95</a:t>
                </a:r>
                <a:r>
                  <a:rPr lang="en-US" dirty="0"/>
                  <a:t>)</a:t>
                </a:r>
                <a:endParaRPr lang="ru-RU" dirty="0"/>
              </a:p>
              <a:p>
                <a:r>
                  <a:rPr lang="ru-RU" dirty="0"/>
                  <a:t>Состояния инициализируются на каждом кадре набором, зависящим от выбранного уровня качества. Также есть параметр, позволяющий выбрать один из трёх начальных наборов</a:t>
                </a:r>
                <a:endParaRPr lang="el-GR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66B0F3D-B640-8D48-B82B-1F7D6BFA2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A59D-2621-7749-9092-3FAFEE25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3EC805-9DBA-F645-ADD7-E51826B72CA2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953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C6407-33EF-8744-BA4E-0F8B5AD1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CABAC</a:t>
            </a:r>
            <a:r>
              <a:rPr lang="ru-RU" dirty="0"/>
              <a:t> </a:t>
            </a:r>
            <a:r>
              <a:rPr lang="en-US" dirty="0"/>
              <a:t>(M-</a:t>
            </a:r>
            <a:r>
              <a:rPr lang="ru-RU" dirty="0"/>
              <a:t>кодер</a:t>
            </a:r>
            <a:r>
              <a:rPr lang="en-US" dirty="0"/>
              <a:t>): </a:t>
            </a:r>
            <a:r>
              <a:rPr lang="ru-RU" dirty="0"/>
              <a:t>переходы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6EDC72D-C9AA-5B4C-9242-F1D6DBACC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Мы обычно оценивали вероятность как простое среднее: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Для применения этой формулы нужно использовать счётчики, </a:t>
                </a:r>
                <a:br>
                  <a:rPr lang="ru-RU" dirty="0"/>
                </a:br>
                <a:r>
                  <a:rPr lang="ru-RU" dirty="0"/>
                  <a:t>а также </a:t>
                </a:r>
                <a:r>
                  <a:rPr lang="ru-RU" dirty="0" err="1"/>
                  <a:t>деленить</a:t>
                </a:r>
                <a:endParaRPr lang="ru-RU" dirty="0"/>
              </a:p>
              <a:p>
                <a:r>
                  <a:rPr lang="ru-RU" dirty="0"/>
                  <a:t>Применяется другой подход – </a:t>
                </a:r>
                <a:r>
                  <a:rPr lang="ru-RU" i="1" dirty="0"/>
                  <a:t>скользящее среднее </a:t>
                </a:r>
                <a:r>
                  <a:rPr lang="ru-RU" dirty="0"/>
                  <a:t>с весом старого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/>
                  <a:t>, где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пересчитывается, а обновляется: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𝑓𝑎𝑙𝑠𝑒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6EDC72D-C9AA-5B4C-9242-F1D6DBACC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b="-69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280E9D-7F0F-5148-876E-22A59C06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056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9A9B46-03E6-884E-ABE9-A7E2B52A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6" y="1690688"/>
            <a:ext cx="6239434" cy="426324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4C40-5E5E-DC4E-81DF-E694DBE6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CABAC (M-</a:t>
            </a:r>
            <a:r>
              <a:rPr lang="ru-RU" dirty="0"/>
              <a:t>кодер</a:t>
            </a:r>
            <a:r>
              <a:rPr lang="en-US" dirty="0"/>
              <a:t>)</a:t>
            </a:r>
            <a:r>
              <a:rPr lang="ru-RU" dirty="0"/>
              <a:t>: переходы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66B0F3D-B640-8D48-B82B-1F7D6BFA2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9107" y="1491375"/>
                <a:ext cx="5959287" cy="4351338"/>
              </a:xfrm>
            </p:spPr>
            <p:txBody>
              <a:bodyPr/>
              <a:lstStyle/>
              <a:p>
                <a:r>
                  <a:rPr lang="ru-RU" dirty="0"/>
                  <a:t>Получили правила обновления: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𝐿𝑃𝑆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𝑀𝑃𝑆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mr>
                      </m:m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После </a:t>
                </a:r>
                <a:r>
                  <a:rPr lang="en-US" dirty="0"/>
                  <a:t>MPS </a:t>
                </a:r>
                <a:r>
                  <a:rPr lang="ru-RU" dirty="0"/>
                  <a:t>индекс состояния сигма</a:t>
                </a:r>
                <a:r>
                  <a:rPr lang="en-US" dirty="0"/>
                  <a:t> </a:t>
                </a:r>
                <a:r>
                  <a:rPr lang="ru-RU" dirty="0"/>
                  <a:t>просто увеличивается на 1</a:t>
                </a:r>
                <a:endParaRPr lang="en-US" dirty="0"/>
              </a:p>
              <a:p>
                <a:r>
                  <a:rPr lang="ru-RU" dirty="0"/>
                  <a:t>Переходы вверх (после </a:t>
                </a:r>
                <a:r>
                  <a:rPr lang="en-US" dirty="0"/>
                  <a:t>LPS)</a:t>
                </a:r>
                <a:r>
                  <a:rPr lang="ru-RU" dirty="0"/>
                  <a:t> могут быть заданы таблицей</a:t>
                </a:r>
              </a:p>
              <a:p>
                <a:pPr marL="801688" indent="-254000"/>
                <a:r>
                  <a:rPr lang="ru-RU" dirty="0"/>
                  <a:t>Для состояния 0 вместо перехода вверх делается обмен </a:t>
                </a:r>
                <a:r>
                  <a:rPr lang="en-US" dirty="0"/>
                  <a:t>LPS </a:t>
                </a:r>
                <a:r>
                  <a:rPr lang="ru-RU" dirty="0"/>
                  <a:t>и </a:t>
                </a:r>
                <a:r>
                  <a:rPr lang="en-US" dirty="0"/>
                  <a:t>MPS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66B0F3D-B640-8D48-B82B-1F7D6BFA2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9107" y="1491375"/>
                <a:ext cx="5959287" cy="4351338"/>
              </a:xfrm>
              <a:blipFill>
                <a:blip r:embed="rId3"/>
                <a:stretch>
                  <a:fillRect l="-1915" t="-2332" r="-1277" b="-26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A59D-2621-7749-9092-3FAFEE25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3EC805-9DBA-F645-ADD7-E51826B72CA2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88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Арифметическое кодирование</a:t>
            </a:r>
          </a:p>
        </p:txBody>
      </p:sp>
      <p:pic>
        <p:nvPicPr>
          <p:cNvPr id="5" name="Picture 4" descr="Кодирование арифметическое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1653" y="1949825"/>
            <a:ext cx="8668694" cy="4019972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3DFB86-ADCD-0C42-B66E-898B0D6BEC62}"/>
              </a:ext>
            </a:extLst>
          </p:cNvPr>
          <p:cNvSpPr txBox="1"/>
          <p:nvPr/>
        </p:nvSpPr>
        <p:spPr>
          <a:xfrm>
            <a:off x="838200" y="1510493"/>
            <a:ext cx="730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Полуинтервал может быть описан нижней границей </a:t>
            </a:r>
            <a:r>
              <a:rPr lang="en-US" i="1" dirty="0"/>
              <a:t>low</a:t>
            </a:r>
            <a:r>
              <a:rPr lang="ru-RU" dirty="0"/>
              <a:t> и длиной </a:t>
            </a:r>
            <a:r>
              <a:rPr lang="en-US" i="1" dirty="0"/>
              <a:t>range</a:t>
            </a:r>
            <a:endParaRPr lang="ru-RU" i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122B0D-6028-AD41-AA33-87FBCAB736B5}"/>
              </a:ext>
            </a:extLst>
          </p:cNvPr>
          <p:cNvSpPr/>
          <p:nvPr/>
        </p:nvSpPr>
        <p:spPr>
          <a:xfrm>
            <a:off x="1761653" y="6123543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43E8B0-8EA9-754C-9293-C7EC47D2843C}"/>
              </a:ext>
            </a:extLst>
          </p:cNvPr>
          <p:cNvSpPr/>
          <p:nvPr/>
        </p:nvSpPr>
        <p:spPr>
          <a:xfrm>
            <a:off x="2747676" y="6123543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32118A-0F5C-AD45-B925-37781677795C}"/>
              </a:ext>
            </a:extLst>
          </p:cNvPr>
          <p:cNvSpPr/>
          <p:nvPr/>
        </p:nvSpPr>
        <p:spPr>
          <a:xfrm>
            <a:off x="3776776" y="6123543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0,23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843597-5E91-454F-B5E8-35DA34B4A0B7}"/>
              </a:ext>
            </a:extLst>
          </p:cNvPr>
          <p:cNvSpPr/>
          <p:nvPr/>
        </p:nvSpPr>
        <p:spPr>
          <a:xfrm>
            <a:off x="4816681" y="6123543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0,069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53B3BA2-A092-FD4F-B91B-4A2CDC80225E}"/>
              </a:ext>
            </a:extLst>
          </p:cNvPr>
          <p:cNvSpPr/>
          <p:nvPr/>
        </p:nvSpPr>
        <p:spPr>
          <a:xfrm>
            <a:off x="5918160" y="6123543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0,0207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24D5948-940F-AD49-A450-CD2F19C28734}"/>
              </a:ext>
            </a:extLst>
          </p:cNvPr>
          <p:cNvSpPr/>
          <p:nvPr/>
        </p:nvSpPr>
        <p:spPr>
          <a:xfrm>
            <a:off x="6907743" y="6123543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0,001242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DABAD2-301B-D64E-BF0C-F4D5A68883B5}"/>
              </a:ext>
            </a:extLst>
          </p:cNvPr>
          <p:cNvSpPr/>
          <p:nvPr/>
        </p:nvSpPr>
        <p:spPr>
          <a:xfrm>
            <a:off x="7890795" y="6123543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0,00009936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6D08BA8-8F9C-8A41-AD9C-378A2C22C119}"/>
              </a:ext>
            </a:extLst>
          </p:cNvPr>
          <p:cNvSpPr/>
          <p:nvPr/>
        </p:nvSpPr>
        <p:spPr>
          <a:xfrm>
            <a:off x="9032874" y="6123543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0,0000059616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7F560ED0-9901-7646-AD8E-D620308C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203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1B2CE-28DC-874C-B9AB-C03E2436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CABAC (M-</a:t>
            </a:r>
            <a:r>
              <a:rPr lang="ru-RU" dirty="0"/>
              <a:t>кодер</a:t>
            </a:r>
            <a:r>
              <a:rPr lang="en-US" dirty="0"/>
              <a:t>)</a:t>
            </a:r>
            <a:r>
              <a:rPr lang="ru-RU" dirty="0"/>
              <a:t>: полуинтервал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09CD5A8-78F6-3449-A291-CBF3B1274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Разрядности регистров: </a:t>
                </a:r>
                <a:r>
                  <a:rPr lang="en-US" i="1" dirty="0"/>
                  <a:t>L</a:t>
                </a:r>
                <a:r>
                  <a:rPr lang="en-US" dirty="0"/>
                  <a:t> – 10 </a:t>
                </a:r>
                <a:r>
                  <a:rPr lang="ru-RU" dirty="0"/>
                  <a:t>бит, </a:t>
                </a:r>
                <a:r>
                  <a:rPr lang="en-US" i="1" dirty="0"/>
                  <a:t>R</a:t>
                </a:r>
                <a:r>
                  <a:rPr lang="en-US" dirty="0"/>
                  <a:t> – </a:t>
                </a:r>
                <a:r>
                  <a:rPr lang="ru-RU" dirty="0"/>
                  <a:t>9 бит (старший = 1)</a:t>
                </a:r>
                <a:endParaRPr lang="en-US" dirty="0"/>
              </a:p>
              <a:p>
                <a:r>
                  <a:rPr lang="ru-RU" dirty="0"/>
                  <a:t>В операциях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  <a:r>
                  <a:rPr lang="ru-RU" dirty="0"/>
                  <a:t>используется</a:t>
                </a:r>
                <a:r>
                  <a:rPr lang="en-US" dirty="0"/>
                  <a:t> </a:t>
                </a:r>
                <a:r>
                  <a:rPr lang="ru-RU" dirty="0"/>
                  <a:t>усечённым (</a:t>
                </a:r>
                <a:r>
                  <a:rPr lang="en-US" i="1" dirty="0"/>
                  <a:t>Q</a:t>
                </a:r>
                <a:r>
                  <a:rPr lang="ru-RU" dirty="0"/>
                  <a:t>) всего до 4 значений</a:t>
                </a:r>
                <a:br>
                  <a:rPr lang="ru-RU" dirty="0"/>
                </a:br>
                <a:r>
                  <a:rPr lang="ru-RU" dirty="0"/>
                  <a:t>(расположенных равномерно в пределах от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ru-RU" dirty="0"/>
                  <a:t>)</a:t>
                </a:r>
              </a:p>
              <a:p>
                <a:r>
                  <a:rPr lang="ru-RU" dirty="0"/>
                  <a:t>Вместо умножения длины на вероятность используется адресация таблицы (4 значения</a:t>
                </a:r>
                <a:r>
                  <a:rPr lang="en-US" dirty="0"/>
                  <a:t> </a:t>
                </a:r>
                <a:r>
                  <a:rPr lang="en-US" i="1" dirty="0"/>
                  <a:t>Q</a:t>
                </a:r>
                <a:r>
                  <a:rPr lang="en-US" dirty="0"/>
                  <a:t> </a:t>
                </a:r>
                <a:r>
                  <a:rPr lang="ru-RU" dirty="0"/>
                  <a:t>х </a:t>
                </a:r>
                <a:r>
                  <a:rPr lang="en-US" dirty="0"/>
                  <a:t>64 </a:t>
                </a:r>
                <a:r>
                  <a:rPr lang="ru-RU" dirty="0"/>
                  <a:t>значения </a:t>
                </a:r>
                <a:r>
                  <a:rPr lang="en-US" i="1" dirty="0"/>
                  <a:t>p</a:t>
                </a:r>
                <a:r>
                  <a:rPr lang="ru-RU" dirty="0"/>
                  <a:t>)</a:t>
                </a:r>
                <a:endParaRPr lang="en-US" dirty="0"/>
              </a:p>
              <a:p>
                <a:r>
                  <a:rPr lang="ru-RU" dirty="0"/>
                  <a:t>Для обозначения окончания используется модель с фиксированным состоянием 63, в которой сам </a:t>
                </a:r>
                <a:r>
                  <a:rPr lang="en-US" dirty="0"/>
                  <a:t>EOF </a:t>
                </a:r>
                <a:r>
                  <a:rPr lang="ru-RU" dirty="0"/>
                  <a:t>является </a:t>
                </a:r>
                <a:r>
                  <a:rPr lang="en-US" dirty="0"/>
                  <a:t>LPS </a:t>
                </a:r>
                <a:r>
                  <a:rPr lang="ru-RU" dirty="0"/>
                  <a:t>очень малой вероятности, поэтому сразу почти весь регистр выбрасывается наружу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09CD5A8-78F6-3449-A291-CBF3B1274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E14FAF-D31E-034B-8B82-440A92A9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63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0D49D-382B-4042-A9ED-BAEADD5B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 coding engine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2B09E-9DF4-4E4E-8034-DFF53748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Фиксированная модель с вероятностью ½, не обновляется. Выделяет 1 бит под входной бин. Необходима, поскольку эти </a:t>
            </a:r>
            <a:r>
              <a:rPr lang="ru-RU" dirty="0" err="1"/>
              <a:t>бины</a:t>
            </a:r>
            <a:r>
              <a:rPr lang="ru-RU" dirty="0"/>
              <a:t> не могут быть записаны в выходной буфер арифметического кодера в чистом виде</a:t>
            </a:r>
          </a:p>
          <a:p>
            <a:r>
              <a:rPr lang="ru-RU" dirty="0"/>
              <a:t>Поскольку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ru-RU" dirty="0"/>
              <a:t>должен быть уменьшен, а затем </a:t>
            </a:r>
            <a:r>
              <a:rPr lang="ru-RU" dirty="0" err="1"/>
              <a:t>ренормализован</a:t>
            </a:r>
            <a:r>
              <a:rPr lang="ru-RU" dirty="0"/>
              <a:t> (удвоением), он не изменяется вовсе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ED585F-8017-9849-B9F2-52F6ACBD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4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15FB-8288-6246-BBF9-706FDE7C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Арифметическое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7321A6-EB12-DE46-89E8-F4F28E1AB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85930" cy="47768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Обновление для символа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может быть </a:t>
                </a:r>
                <a:br>
                  <a:rPr lang="en-US" dirty="0"/>
                </a:br>
                <a:r>
                  <a:rPr lang="ru-RU" dirty="0"/>
                  <a:t>определено формулами: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𝑟𝑎𝑛𝑔𝑒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𝑟𝑎𝑛𝑔𝑒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𝑟𝑎𝑛𝑔𝑒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Выход алгоритма – любое число, </a:t>
                </a:r>
                <a:br>
                  <a:rPr lang="en-US" dirty="0"/>
                </a:br>
                <a:r>
                  <a:rPr lang="ru-RU" dirty="0"/>
                  <a:t>лежащее в полученном промежутке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0,14772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𝟏𝟒𝟕𝟕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165168;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𝟏𝟒𝟕𝟕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224784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→14772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 двоичной системе: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0010010111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𝟎𝟎𝟏𝟎𝟎𝟏𝟎𝟏𝟏𝟏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010…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𝟎𝟎𝟏𝟎𝟎𝟏𝟏𝟏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110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>
                          <a:latin typeface="Cambria Math" panose="02040503050406030204" pitchFamily="18" charset="0"/>
                        </a:rPr>
                        <m:t>0010010111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dirty="0"/>
                </a:br>
                <a:endParaRPr lang="ru-RU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7321A6-EB12-DE46-89E8-F4F28E1AB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85930" cy="4776881"/>
              </a:xfrm>
              <a:blipFill>
                <a:blip r:embed="rId3"/>
                <a:stretch>
                  <a:fillRect l="-949" t="-65517" b="-57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Кодирование арифметическое">
            <a:extLst>
              <a:ext uri="{FF2B5EF4-FFF2-40B4-BE49-F238E27FC236}">
                <a16:creationId xmlns:a16="http://schemas.microsoft.com/office/drawing/2014/main" id="{96CF8C8C-C5C8-3D46-A4B7-54C66178B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7" r="44622"/>
          <a:stretch/>
        </p:blipFill>
        <p:spPr>
          <a:xfrm>
            <a:off x="9457764" y="491167"/>
            <a:ext cx="1761566" cy="4019972"/>
          </a:xfrm>
          <a:prstGeom prst="rect">
            <a:avLst/>
          </a:prstGeom>
          <a:noFill/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326EE-3DE8-EC4A-AC2B-AF9D58D1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6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C0AA6-1A90-4140-BF8A-F87B7D13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89CD1-A7B7-9244-9AD8-10B9882F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Абсолютно симметрично кодированию: </a:t>
            </a:r>
            <a:br>
              <a:rPr lang="ru-RU" dirty="0"/>
            </a:br>
            <a:r>
              <a:rPr lang="ru-RU" dirty="0"/>
              <a:t>граница и длина интервала обновляются синхронно</a:t>
            </a:r>
          </a:p>
          <a:p>
            <a:r>
              <a:rPr lang="ru-RU" dirty="0"/>
              <a:t>Символ выбирается согласно полуинтервалу, в который попала точка, описываемая кодом</a:t>
            </a:r>
          </a:p>
          <a:p>
            <a:r>
              <a:rPr lang="ru-RU" dirty="0"/>
              <a:t>Априори неясно, нужно ли делить в очередной раз </a:t>
            </a:r>
            <a:r>
              <a:rPr lang="ru-RU" dirty="0" err="1"/>
              <a:t>полуинтверал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либо конец определяется из семантики</a:t>
            </a:r>
            <a:br>
              <a:rPr lang="ru-RU" dirty="0"/>
            </a:br>
            <a:r>
              <a:rPr lang="ru-RU" dirty="0"/>
              <a:t>(в том числе, знания количества исходных символов)</a:t>
            </a:r>
          </a:p>
          <a:p>
            <a:pPr lvl="1"/>
            <a:r>
              <a:rPr lang="ru-RU" dirty="0"/>
              <a:t>либо используется </a:t>
            </a:r>
            <a:r>
              <a:rPr lang="en-US" dirty="0"/>
              <a:t>EOF</a:t>
            </a:r>
            <a:r>
              <a:rPr lang="ru-RU" dirty="0"/>
              <a:t>, имеющий малую вероятность </a:t>
            </a:r>
            <a:br>
              <a:rPr lang="ru-RU" dirty="0"/>
            </a:br>
            <a:r>
              <a:rPr lang="ru-RU" dirty="0"/>
              <a:t>(следовательно дающий большую длину)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883605-68DD-D345-8964-37317857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F023F-5D1F-C340-9E6C-9FAAA3FD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Адаптивное арифметическое кодирование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DDC6BB-8FA7-EB43-A88C-619626FA9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7937" y="1936376"/>
            <a:ext cx="8956126" cy="3860894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57850E-4E9F-EE4A-BD24-A3F49669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5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21BCD-CDFE-194C-9CCC-07E440FA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программной реализации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C0A9C60-3ADB-8E41-910A-1D0C34A27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Операции по основанию 2</a:t>
                </a:r>
              </a:p>
              <a:p>
                <a:r>
                  <a:rPr lang="ru-RU" dirty="0"/>
                  <a:t>Операнды должны вмещаться в программно-доступные регистры (обычно используют 2-4 байта)</a:t>
                </a:r>
              </a:p>
              <a:p>
                <a:r>
                  <a:rPr lang="ru-RU" dirty="0"/>
                  <a:t>Предпочтительна целочисленная</a:t>
                </a:r>
                <a:r>
                  <a:rPr lang="en-US" dirty="0"/>
                  <a:t> (fixed-point)</a:t>
                </a:r>
                <a:r>
                  <a:rPr lang="ru-RU" dirty="0"/>
                  <a:t> арифметика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=8: 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0,110101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1→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110101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10,  1=0,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→11111111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Следует избегать делений (15-40 тактов процессора)</a:t>
                </a:r>
                <a:br>
                  <a:rPr lang="ru-RU" dirty="0"/>
                </a:br>
                <a:r>
                  <a:rPr lang="ru-RU" dirty="0"/>
                  <a:t>и по возможности умножений (1-7 тактов)</a:t>
                </a:r>
              </a:p>
              <a:p>
                <a:r>
                  <a:rPr lang="ru-RU" dirty="0"/>
                  <a:t>Чем больше длина </a:t>
                </a:r>
                <a:r>
                  <a:rPr lang="ru-RU" dirty="0" err="1"/>
                  <a:t>полуинтверала</a:t>
                </a:r>
                <a:r>
                  <a:rPr lang="ru-RU" dirty="0"/>
                  <a:t> </a:t>
                </a:r>
                <a:r>
                  <a:rPr lang="en-US" i="1" dirty="0"/>
                  <a:t>range</a:t>
                </a:r>
                <a:r>
                  <a:rPr lang="ru-RU" dirty="0"/>
                  <a:t>, </a:t>
                </a:r>
                <a:br>
                  <a:rPr lang="ru-RU" dirty="0"/>
                </a:br>
                <a:r>
                  <a:rPr lang="ru-RU" dirty="0"/>
                  <a:t>тем точнее представление разделение на </a:t>
                </a:r>
                <a:r>
                  <a:rPr lang="ru-RU" dirty="0" err="1"/>
                  <a:t>подотрезки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C0A9C60-3ADB-8E41-910A-1D0C34A27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21B535-3F27-D341-8426-ACA746DB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3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0ED78-6671-DD4D-A673-92965387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 арифметического кодирования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77948B8-5D5C-4B4E-8FF8-B81E2FDF33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28529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b="0" dirty="0"/>
                  <a:t>Инициализация: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=000…0,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=111…1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Обновление: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𝑟𝑎𝑛𝑔𝑒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𝑟𝑎𝑛𝑔𝑒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Если частоты нормировать таким образом, </a:t>
                </a:r>
                <a:br>
                  <a:rPr lang="ru-RU" dirty="0"/>
                </a:br>
                <a:r>
                  <a:rPr lang="ru-RU" dirty="0"/>
                  <a:t>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деление реализуется сдвигом</a:t>
                </a:r>
                <a:endParaRPr lang="en-US" dirty="0"/>
              </a:p>
              <a:p>
                <a:r>
                  <a:rPr lang="ru-RU" dirty="0"/>
                  <a:t>При совпадении начальных бит </a:t>
                </a:r>
                <a:r>
                  <a:rPr lang="en-US" i="1" dirty="0"/>
                  <a:t>low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i="1" dirty="0"/>
                  <a:t>high</a:t>
                </a:r>
                <a:r>
                  <a:rPr lang="en-US" dirty="0"/>
                  <a:t> </a:t>
                </a:r>
                <a:r>
                  <a:rPr lang="ru-RU" dirty="0"/>
                  <a:t>они </a:t>
                </a:r>
                <a:br>
                  <a:rPr lang="ru-RU" dirty="0"/>
                </a:br>
                <a:r>
                  <a:rPr lang="ru-RU" dirty="0"/>
                  <a:t>отдаются на выход и регистры сдвигаются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77948B8-5D5C-4B4E-8FF8-B81E2FDF3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28529" cy="4667250"/>
              </a:xfrm>
              <a:blipFill>
                <a:blip r:embed="rId3"/>
                <a:stretch>
                  <a:fillRect l="-1176" t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AC4018B2-BBAD-FF4B-A9F2-A7061660D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701805"/>
                  </p:ext>
                </p:extLst>
              </p:nvPr>
            </p:nvGraphicFramePr>
            <p:xfrm>
              <a:off x="8173570" y="2635969"/>
              <a:ext cx="3617259" cy="3235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5659">
                      <a:extLst>
                        <a:ext uri="{9D8B030D-6E8A-4147-A177-3AD203B41FA5}">
                          <a16:colId xmlns:a16="http://schemas.microsoft.com/office/drawing/2014/main" val="3053596428"/>
                        </a:ext>
                      </a:extLst>
                    </a:gridCol>
                    <a:gridCol w="933823">
                      <a:extLst>
                        <a:ext uri="{9D8B030D-6E8A-4147-A177-3AD203B41FA5}">
                          <a16:colId xmlns:a16="http://schemas.microsoft.com/office/drawing/2014/main" val="2167923658"/>
                        </a:ext>
                      </a:extLst>
                    </a:gridCol>
                    <a:gridCol w="1707777">
                      <a:extLst>
                        <a:ext uri="{9D8B030D-6E8A-4147-A177-3AD203B41FA5}">
                          <a16:colId xmlns:a16="http://schemas.microsoft.com/office/drawing/2014/main" val="806245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Символ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Частота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Кумулятивная</a:t>
                          </a:r>
                          <a:br>
                            <a:rPr lang="ru-RU" dirty="0"/>
                          </a:br>
                          <a:r>
                            <a:rPr lang="ru-RU" dirty="0"/>
                            <a:t>частота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574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T</a:t>
                          </a:r>
                          <a:r>
                            <a:rPr lang="en-US" dirty="0"/>
                            <a:t> = </a:t>
                          </a:r>
                          <a:r>
                            <a:rPr lang="ru-RU" dirty="0"/>
                            <a:t>10 (сумма)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987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02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541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692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90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_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76326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SWISS_MISS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888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AC4018B2-BBAD-FF4B-A9F2-A7061660D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701805"/>
                  </p:ext>
                </p:extLst>
              </p:nvPr>
            </p:nvGraphicFramePr>
            <p:xfrm>
              <a:off x="8173570" y="2635969"/>
              <a:ext cx="3617259" cy="3235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5659">
                      <a:extLst>
                        <a:ext uri="{9D8B030D-6E8A-4147-A177-3AD203B41FA5}">
                          <a16:colId xmlns:a16="http://schemas.microsoft.com/office/drawing/2014/main" val="3053596428"/>
                        </a:ext>
                      </a:extLst>
                    </a:gridCol>
                    <a:gridCol w="933823">
                      <a:extLst>
                        <a:ext uri="{9D8B030D-6E8A-4147-A177-3AD203B41FA5}">
                          <a16:colId xmlns:a16="http://schemas.microsoft.com/office/drawing/2014/main" val="2167923658"/>
                        </a:ext>
                      </a:extLst>
                    </a:gridCol>
                    <a:gridCol w="1707777">
                      <a:extLst>
                        <a:ext uri="{9D8B030D-6E8A-4147-A177-3AD203B41FA5}">
                          <a16:colId xmlns:a16="http://schemas.microsoft.com/office/drawing/2014/main" val="80624517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Символ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Частота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2593" t="-3922" r="-741" b="-4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74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T</a:t>
                          </a:r>
                          <a:r>
                            <a:rPr lang="en-US" dirty="0"/>
                            <a:t> = </a:t>
                          </a:r>
                          <a:r>
                            <a:rPr lang="ru-RU" dirty="0"/>
                            <a:t>10 (сумма)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987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02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541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692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90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_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76326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SWISS_MISS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8889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75E5D3-EB1B-CD48-8B36-6774620F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C805-9DBA-F645-ADD7-E51826B72C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65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7160</TotalTime>
  <Words>3957</Words>
  <Application>Microsoft Macintosh PowerPoint</Application>
  <PresentationFormat>Широкоэкранный</PresentationFormat>
  <Paragraphs>558</Paragraphs>
  <Slides>41</Slides>
  <Notes>34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CMR10</vt:lpstr>
      <vt:lpstr>Times New Roman</vt:lpstr>
      <vt:lpstr>Тема Office</vt:lpstr>
      <vt:lpstr>Статистическое кодирование</vt:lpstr>
      <vt:lpstr>Арифметическое кодирование</vt:lpstr>
      <vt:lpstr>Арифметическое кодирование:  математическое приближение</vt:lpstr>
      <vt:lpstr>Арифметическое кодирование</vt:lpstr>
      <vt:lpstr>Арифметическое кодирование</vt:lpstr>
      <vt:lpstr>Декодирование</vt:lpstr>
      <vt:lpstr>Адаптивное арифметическое кодирование</vt:lpstr>
      <vt:lpstr>Вопросы программной реализации</vt:lpstr>
      <vt:lpstr>Программная реализация арифметического кодирования</vt:lpstr>
      <vt:lpstr>Программная реализация арифметического кодирования</vt:lpstr>
      <vt:lpstr>Программная реализация арифметического кодирования</vt:lpstr>
      <vt:lpstr>Декодирование</vt:lpstr>
      <vt:lpstr>Декодирование: формула</vt:lpstr>
      <vt:lpstr>Декодирование</vt:lpstr>
      <vt:lpstr>Декодирование</vt:lpstr>
      <vt:lpstr>Декодирование</vt:lpstr>
      <vt:lpstr>Underflow («антипереполнение»)</vt:lpstr>
      <vt:lpstr>Underflow</vt:lpstr>
      <vt:lpstr>Underflow (декодирование)</vt:lpstr>
      <vt:lpstr>Арифметическое кодирование</vt:lpstr>
      <vt:lpstr>Подходы к актуализации модели</vt:lpstr>
      <vt:lpstr>Двоичный арифметический кодер</vt:lpstr>
      <vt:lpstr>Бинаризация</vt:lpstr>
      <vt:lpstr>Бинаризация</vt:lpstr>
      <vt:lpstr>Бинаризация</vt:lpstr>
      <vt:lpstr>Бинаризация</vt:lpstr>
      <vt:lpstr>Бинаризация</vt:lpstr>
      <vt:lpstr>Бинаризация</vt:lpstr>
      <vt:lpstr>Выбор бинаризации</vt:lpstr>
      <vt:lpstr>CABAC  (context-adaptive binary arithmetic codec)</vt:lpstr>
      <vt:lpstr>Пример из CABAC кодека AVC: контекст</vt:lpstr>
      <vt:lpstr>Пример из CABAC кодека AVC: бинаризация</vt:lpstr>
      <vt:lpstr>Пример из CABAC кодека AVC: модели</vt:lpstr>
      <vt:lpstr>Наиболее популярные разновидности BAC</vt:lpstr>
      <vt:lpstr>QM-кодер (JPEG): идеи упрощения</vt:lpstr>
      <vt:lpstr>QM-кодер (JPEG): целочисленное представление</vt:lpstr>
      <vt:lpstr>CABAC (M-кодер): модели</vt:lpstr>
      <vt:lpstr>CABAC (M-кодер): переходы</vt:lpstr>
      <vt:lpstr>CABAC (M-кодер): переходы</vt:lpstr>
      <vt:lpstr>CABAC (M-кодер): полуинтервал</vt:lpstr>
      <vt:lpstr>Bypass coding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Version 6</dc:creator>
  <cp:lastModifiedBy>Version 6</cp:lastModifiedBy>
  <cp:revision>35</cp:revision>
  <dcterms:created xsi:type="dcterms:W3CDTF">2021-09-05T11:15:09Z</dcterms:created>
  <dcterms:modified xsi:type="dcterms:W3CDTF">2021-10-26T21:05:31Z</dcterms:modified>
</cp:coreProperties>
</file>