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8" r:id="rId1"/>
  </p:sldMasterIdLst>
  <p:notesMasterIdLst>
    <p:notesMasterId r:id="rId70"/>
  </p:notesMasterIdLst>
  <p:sldIdLst>
    <p:sldId id="256" r:id="rId2"/>
    <p:sldId id="258" r:id="rId3"/>
    <p:sldId id="259" r:id="rId4"/>
    <p:sldId id="257" r:id="rId5"/>
    <p:sldId id="260" r:id="rId6"/>
    <p:sldId id="268" r:id="rId7"/>
    <p:sldId id="261" r:id="rId8"/>
    <p:sldId id="262" r:id="rId9"/>
    <p:sldId id="321" r:id="rId10"/>
    <p:sldId id="322" r:id="rId11"/>
    <p:sldId id="323" r:id="rId12"/>
    <p:sldId id="263" r:id="rId13"/>
    <p:sldId id="264" r:id="rId14"/>
    <p:sldId id="265" r:id="rId15"/>
    <p:sldId id="266" r:id="rId16"/>
    <p:sldId id="267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6" r:id="rId44"/>
    <p:sldId id="295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8" r:id="rId60"/>
    <p:sldId id="319" r:id="rId61"/>
    <p:sldId id="320" r:id="rId62"/>
    <p:sldId id="311" r:id="rId63"/>
    <p:sldId id="312" r:id="rId64"/>
    <p:sldId id="313" r:id="rId65"/>
    <p:sldId id="314" r:id="rId66"/>
    <p:sldId id="315" r:id="rId67"/>
    <p:sldId id="316" r:id="rId68"/>
    <p:sldId id="317" r:id="rId6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03"/>
  </p:normalViewPr>
  <p:slideViewPr>
    <p:cSldViewPr snapToGrid="0" snapToObjects="1">
      <p:cViewPr varScale="1">
        <p:scale>
          <a:sx n="82" d="100"/>
          <a:sy n="82" d="100"/>
        </p:scale>
        <p:origin x="49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BC8671-C941-4C0F-9862-BFC4E40D6A96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ru-RU"/>
        </a:p>
      </dgm:t>
    </dgm:pt>
    <dgm:pt modelId="{A90E2FBA-750A-4F80-94F2-E1ED0F820A28}">
      <dgm:prSet phldrT="[Текст]"/>
      <dgm:spPr/>
      <dgm:t>
        <a:bodyPr/>
        <a:lstStyle/>
        <a:p>
          <a:r>
            <a:rPr lang="ru-RU" dirty="0"/>
            <a:t>Классическая теория (1947-1993) </a:t>
          </a:r>
        </a:p>
      </dgm:t>
    </dgm:pt>
    <dgm:pt modelId="{0B7291F7-BE12-4C84-9868-DD46C1186DF2}" type="parTrans" cxnId="{58591645-B8B9-4E1C-95D8-097C29634AA0}">
      <dgm:prSet/>
      <dgm:spPr/>
      <dgm:t>
        <a:bodyPr/>
        <a:lstStyle/>
        <a:p>
          <a:endParaRPr lang="ru-RU"/>
        </a:p>
      </dgm:t>
    </dgm:pt>
    <dgm:pt modelId="{19B7033D-E3A6-49E5-BAB9-763E645949A7}" type="sibTrans" cxnId="{58591645-B8B9-4E1C-95D8-097C29634AA0}">
      <dgm:prSet/>
      <dgm:spPr/>
      <dgm:t>
        <a:bodyPr/>
        <a:lstStyle/>
        <a:p>
          <a:endParaRPr lang="ru-RU"/>
        </a:p>
      </dgm:t>
    </dgm:pt>
    <dgm:pt modelId="{E87468A6-239D-49FB-920C-EE674E2D32D2}">
      <dgm:prSet phldrT="[Текст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ru-RU" dirty="0"/>
            <a:t>1) Линейные и нелинейные коды</a:t>
          </a:r>
        </a:p>
        <a:p>
          <a:pPr>
            <a:buFont typeface="Arial" panose="020B0604020202020204" pitchFamily="34" charset="0"/>
            <a:buChar char="•"/>
          </a:pPr>
          <a:r>
            <a:rPr lang="ru-RU" dirty="0"/>
            <a:t>2) Алгебраическое декодирование</a:t>
          </a:r>
        </a:p>
        <a:p>
          <a:pPr>
            <a:buFont typeface="Arial" panose="020B0604020202020204" pitchFamily="34" charset="0"/>
            <a:buChar char="•"/>
          </a:pPr>
          <a:r>
            <a:rPr lang="ru-RU" dirty="0"/>
            <a:t>3) Методы «жёсткого» и мягкого декодирования</a:t>
          </a:r>
        </a:p>
        <a:p>
          <a:pPr>
            <a:buFont typeface="Arial" panose="020B0604020202020204" pitchFamily="34" charset="0"/>
            <a:buChar char="•"/>
          </a:pPr>
          <a:r>
            <a:rPr lang="ru-RU" dirty="0"/>
            <a:t>4) Блочные и </a:t>
          </a:r>
          <a:r>
            <a:rPr lang="ru-RU" dirty="0" err="1"/>
            <a:t>свёрточные</a:t>
          </a:r>
          <a:r>
            <a:rPr lang="ru-RU" dirty="0"/>
            <a:t> коды</a:t>
          </a:r>
        </a:p>
        <a:p>
          <a:pPr>
            <a:buFont typeface="Arial" panose="020B0604020202020204" pitchFamily="34" charset="0"/>
            <a:buChar char="•"/>
          </a:pPr>
          <a:r>
            <a:rPr lang="ru-RU" dirty="0"/>
            <a:t>5) Составные коды и методы их декодирования</a:t>
          </a:r>
        </a:p>
      </dgm:t>
    </dgm:pt>
    <dgm:pt modelId="{AA7C2694-7585-40B8-A811-82044978419B}" type="parTrans" cxnId="{0E77E495-0FD7-4793-B320-F8BBBA3E7EB0}">
      <dgm:prSet/>
      <dgm:spPr/>
      <dgm:t>
        <a:bodyPr/>
        <a:lstStyle/>
        <a:p>
          <a:endParaRPr lang="ru-RU"/>
        </a:p>
      </dgm:t>
    </dgm:pt>
    <dgm:pt modelId="{13B14D9E-DC17-487F-867E-19D3D7BE6E30}" type="sibTrans" cxnId="{0E77E495-0FD7-4793-B320-F8BBBA3E7EB0}">
      <dgm:prSet/>
      <dgm:spPr/>
      <dgm:t>
        <a:bodyPr/>
        <a:lstStyle/>
        <a:p>
          <a:endParaRPr lang="ru-RU"/>
        </a:p>
      </dgm:t>
    </dgm:pt>
    <dgm:pt modelId="{15EF6D40-434B-4D4C-BB09-B55030764664}">
      <dgm:prSet phldrT="[Текст]"/>
      <dgm:spPr/>
      <dgm:t>
        <a:bodyPr/>
        <a:lstStyle/>
        <a:p>
          <a:r>
            <a:rPr lang="ru-RU" dirty="0"/>
            <a:t>Современная теория (1993</a:t>
          </a:r>
          <a:r>
            <a:rPr lang="en-US" dirty="0"/>
            <a:t>…)</a:t>
          </a:r>
          <a:r>
            <a:rPr lang="ru-RU" dirty="0"/>
            <a:t> </a:t>
          </a:r>
        </a:p>
      </dgm:t>
    </dgm:pt>
    <dgm:pt modelId="{358C5C26-29A7-40DC-9862-5B06C9B64764}" type="parTrans" cxnId="{8382A34F-936E-4D07-8338-CE3971EEC48F}">
      <dgm:prSet/>
      <dgm:spPr/>
      <dgm:t>
        <a:bodyPr/>
        <a:lstStyle/>
        <a:p>
          <a:endParaRPr lang="ru-RU"/>
        </a:p>
      </dgm:t>
    </dgm:pt>
    <dgm:pt modelId="{B6FCE157-C8DD-4E12-9E29-A20DBA70EDB3}" type="sibTrans" cxnId="{8382A34F-936E-4D07-8338-CE3971EEC48F}">
      <dgm:prSet/>
      <dgm:spPr/>
      <dgm:t>
        <a:bodyPr/>
        <a:lstStyle/>
        <a:p>
          <a:endParaRPr lang="ru-RU"/>
        </a:p>
      </dgm:t>
    </dgm:pt>
    <dgm:pt modelId="{6DE823CE-17D2-42F6-BCD8-00A530170FB1}">
      <dgm:prSet phldrT="[Текст]"/>
      <dgm:spPr/>
      <dgm:t>
        <a:bodyPr/>
        <a:lstStyle/>
        <a:p>
          <a:r>
            <a:rPr lang="ru-RU" dirty="0"/>
            <a:t>1) Итеративное декодирование</a:t>
          </a:r>
        </a:p>
        <a:p>
          <a:r>
            <a:rPr lang="ru-RU" dirty="0"/>
            <a:t>2) Новые классы кодов (</a:t>
          </a:r>
          <a:r>
            <a:rPr lang="en-US" dirty="0"/>
            <a:t>LDPC, Turbo, Polar)</a:t>
          </a:r>
        </a:p>
        <a:p>
          <a:r>
            <a:rPr lang="en-US" dirty="0"/>
            <a:t>3) </a:t>
          </a:r>
          <a:r>
            <a:rPr lang="ru-RU" dirty="0"/>
            <a:t>Совместное проектирование структуры кода – метода декодирования</a:t>
          </a:r>
        </a:p>
        <a:p>
          <a:r>
            <a:rPr lang="ru-RU" dirty="0"/>
            <a:t>4) Интеграция блочной и </a:t>
          </a:r>
          <a:r>
            <a:rPr lang="ru-RU" dirty="0" err="1"/>
            <a:t>свёрточной</a:t>
          </a:r>
          <a:r>
            <a:rPr lang="ru-RU" dirty="0"/>
            <a:t> парадигм в ПК</a:t>
          </a:r>
        </a:p>
      </dgm:t>
    </dgm:pt>
    <dgm:pt modelId="{733D8728-500C-4524-A53C-4B7E971D3D37}" type="parTrans" cxnId="{56E4A418-D936-42DD-8FFF-A76F6325ADC7}">
      <dgm:prSet/>
      <dgm:spPr/>
      <dgm:t>
        <a:bodyPr/>
        <a:lstStyle/>
        <a:p>
          <a:endParaRPr lang="ru-RU"/>
        </a:p>
      </dgm:t>
    </dgm:pt>
    <dgm:pt modelId="{E331C9AF-076D-461F-809D-3A171ECE2DDF}" type="sibTrans" cxnId="{56E4A418-D936-42DD-8FFF-A76F6325ADC7}">
      <dgm:prSet/>
      <dgm:spPr/>
      <dgm:t>
        <a:bodyPr/>
        <a:lstStyle/>
        <a:p>
          <a:endParaRPr lang="ru-RU"/>
        </a:p>
      </dgm:t>
    </dgm:pt>
    <dgm:pt modelId="{EB28AB16-891A-4C11-A9DA-74DA8B804BCC}" type="pres">
      <dgm:prSet presAssocID="{E5BC8671-C941-4C0F-9862-BFC4E40D6A96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498C438F-890B-4266-AA9C-6F9C6F430D93}" type="pres">
      <dgm:prSet presAssocID="{A90E2FBA-750A-4F80-94F2-E1ED0F820A28}" presName="parentText1" presStyleLbl="node1" presStyleIdx="0" presStyleCnt="2">
        <dgm:presLayoutVars>
          <dgm:chMax/>
          <dgm:chPref val="3"/>
          <dgm:bulletEnabled val="1"/>
        </dgm:presLayoutVars>
      </dgm:prSet>
      <dgm:spPr/>
    </dgm:pt>
    <dgm:pt modelId="{06538DA1-AB28-42C9-BB2C-140D7B839A57}" type="pres">
      <dgm:prSet presAssocID="{A90E2FBA-750A-4F80-94F2-E1ED0F820A28}" presName="childText1" presStyleLbl="solidAlignAcc1" presStyleIdx="0" presStyleCnt="2" custScaleY="105639">
        <dgm:presLayoutVars>
          <dgm:chMax val="0"/>
          <dgm:chPref val="0"/>
          <dgm:bulletEnabled val="1"/>
        </dgm:presLayoutVars>
      </dgm:prSet>
      <dgm:spPr/>
    </dgm:pt>
    <dgm:pt modelId="{1335A191-17D3-4043-B8CF-DDFF1DEB6FA2}" type="pres">
      <dgm:prSet presAssocID="{15EF6D40-434B-4D4C-BB09-B55030764664}" presName="parentText2" presStyleLbl="node1" presStyleIdx="1" presStyleCnt="2" custScaleX="100470">
        <dgm:presLayoutVars>
          <dgm:chMax/>
          <dgm:chPref val="3"/>
          <dgm:bulletEnabled val="1"/>
        </dgm:presLayoutVars>
      </dgm:prSet>
      <dgm:spPr/>
    </dgm:pt>
    <dgm:pt modelId="{E6D70B0B-5D91-4CCE-9F20-263CACFFCFBE}" type="pres">
      <dgm:prSet presAssocID="{15EF6D40-434B-4D4C-BB09-B55030764664}" presName="childText2" presStyleLbl="solidAlignAcc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56E4A418-D936-42DD-8FFF-A76F6325ADC7}" srcId="{15EF6D40-434B-4D4C-BB09-B55030764664}" destId="{6DE823CE-17D2-42F6-BCD8-00A530170FB1}" srcOrd="0" destOrd="0" parTransId="{733D8728-500C-4524-A53C-4B7E971D3D37}" sibTransId="{E331C9AF-076D-461F-809D-3A171ECE2DDF}"/>
    <dgm:cxn modelId="{DDDD5F5E-7D21-40B4-BB2E-615556B7D5A7}" type="presOf" srcId="{A90E2FBA-750A-4F80-94F2-E1ED0F820A28}" destId="{498C438F-890B-4266-AA9C-6F9C6F430D93}" srcOrd="0" destOrd="0" presId="urn:microsoft.com/office/officeart/2009/3/layout/IncreasingArrowsProcess"/>
    <dgm:cxn modelId="{18F5715E-EC82-4E3C-8A3A-4BC77BEB9B13}" type="presOf" srcId="{E5BC8671-C941-4C0F-9862-BFC4E40D6A96}" destId="{EB28AB16-891A-4C11-A9DA-74DA8B804BCC}" srcOrd="0" destOrd="0" presId="urn:microsoft.com/office/officeart/2009/3/layout/IncreasingArrowsProcess"/>
    <dgm:cxn modelId="{58591645-B8B9-4E1C-95D8-097C29634AA0}" srcId="{E5BC8671-C941-4C0F-9862-BFC4E40D6A96}" destId="{A90E2FBA-750A-4F80-94F2-E1ED0F820A28}" srcOrd="0" destOrd="0" parTransId="{0B7291F7-BE12-4C84-9868-DD46C1186DF2}" sibTransId="{19B7033D-E3A6-49E5-BAB9-763E645949A7}"/>
    <dgm:cxn modelId="{8382A34F-936E-4D07-8338-CE3971EEC48F}" srcId="{E5BC8671-C941-4C0F-9862-BFC4E40D6A96}" destId="{15EF6D40-434B-4D4C-BB09-B55030764664}" srcOrd="1" destOrd="0" parTransId="{358C5C26-29A7-40DC-9862-5B06C9B64764}" sibTransId="{B6FCE157-C8DD-4E12-9E29-A20DBA70EDB3}"/>
    <dgm:cxn modelId="{AECEDF95-8BFB-4413-9293-26F6524AD175}" type="presOf" srcId="{15EF6D40-434B-4D4C-BB09-B55030764664}" destId="{1335A191-17D3-4043-B8CF-DDFF1DEB6FA2}" srcOrd="0" destOrd="0" presId="urn:microsoft.com/office/officeart/2009/3/layout/IncreasingArrowsProcess"/>
    <dgm:cxn modelId="{0E77E495-0FD7-4793-B320-F8BBBA3E7EB0}" srcId="{A90E2FBA-750A-4F80-94F2-E1ED0F820A28}" destId="{E87468A6-239D-49FB-920C-EE674E2D32D2}" srcOrd="0" destOrd="0" parTransId="{AA7C2694-7585-40B8-A811-82044978419B}" sibTransId="{13B14D9E-DC17-487F-867E-19D3D7BE6E30}"/>
    <dgm:cxn modelId="{69C872B3-BD30-498E-AC38-B8A7011EDF65}" type="presOf" srcId="{6DE823CE-17D2-42F6-BCD8-00A530170FB1}" destId="{E6D70B0B-5D91-4CCE-9F20-263CACFFCFBE}" srcOrd="0" destOrd="0" presId="urn:microsoft.com/office/officeart/2009/3/layout/IncreasingArrowsProcess"/>
    <dgm:cxn modelId="{367920C1-50FF-4170-82F0-334EA8ACC3D6}" type="presOf" srcId="{E87468A6-239D-49FB-920C-EE674E2D32D2}" destId="{06538DA1-AB28-42C9-BB2C-140D7B839A57}" srcOrd="0" destOrd="0" presId="urn:microsoft.com/office/officeart/2009/3/layout/IncreasingArrowsProcess"/>
    <dgm:cxn modelId="{B6004467-8ACC-40F3-B83A-E47AAB78FA14}" type="presParOf" srcId="{EB28AB16-891A-4C11-A9DA-74DA8B804BCC}" destId="{498C438F-890B-4266-AA9C-6F9C6F430D93}" srcOrd="0" destOrd="0" presId="urn:microsoft.com/office/officeart/2009/3/layout/IncreasingArrowsProcess"/>
    <dgm:cxn modelId="{F8EDAD96-530C-4C0B-B7AD-C72B11E87023}" type="presParOf" srcId="{EB28AB16-891A-4C11-A9DA-74DA8B804BCC}" destId="{06538DA1-AB28-42C9-BB2C-140D7B839A57}" srcOrd="1" destOrd="0" presId="urn:microsoft.com/office/officeart/2009/3/layout/IncreasingArrowsProcess"/>
    <dgm:cxn modelId="{E1D8C62B-4A58-4B36-9CB3-507B6356E204}" type="presParOf" srcId="{EB28AB16-891A-4C11-A9DA-74DA8B804BCC}" destId="{1335A191-17D3-4043-B8CF-DDFF1DEB6FA2}" srcOrd="2" destOrd="0" presId="urn:microsoft.com/office/officeart/2009/3/layout/IncreasingArrowsProcess"/>
    <dgm:cxn modelId="{6E102515-3A10-496B-99F3-D4705763606A}" type="presParOf" srcId="{EB28AB16-891A-4C11-A9DA-74DA8B804BCC}" destId="{E6D70B0B-5D91-4CCE-9F20-263CACFFCFBE}" srcOrd="3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80C1B9-0F9F-462D-97FA-7E902F2CC9E6}" type="doc">
      <dgm:prSet loTypeId="urn:microsoft.com/office/officeart/2005/8/layout/hList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AE7995EF-3161-4837-A763-F4C39167D7A1}">
      <dgm:prSet phldrT="[Текст]"/>
      <dgm:spPr/>
      <dgm:t>
        <a:bodyPr/>
        <a:lstStyle/>
        <a:p>
          <a:r>
            <a:rPr lang="ru-RU" dirty="0"/>
            <a:t>Системы связи и передачи данных</a:t>
          </a:r>
        </a:p>
      </dgm:t>
    </dgm:pt>
    <dgm:pt modelId="{4095EA44-4730-40E2-89D7-C567D6ADE87B}" type="parTrans" cxnId="{E9480E31-B8E8-4D52-857F-71E5585EA066}">
      <dgm:prSet/>
      <dgm:spPr/>
      <dgm:t>
        <a:bodyPr/>
        <a:lstStyle/>
        <a:p>
          <a:endParaRPr lang="ru-RU"/>
        </a:p>
      </dgm:t>
    </dgm:pt>
    <dgm:pt modelId="{27610AE0-8B87-4275-8178-15D4504A8791}" type="sibTrans" cxnId="{E9480E31-B8E8-4D52-857F-71E5585EA066}">
      <dgm:prSet/>
      <dgm:spPr/>
      <dgm:t>
        <a:bodyPr/>
        <a:lstStyle/>
        <a:p>
          <a:endParaRPr lang="ru-RU"/>
        </a:p>
      </dgm:t>
    </dgm:pt>
    <dgm:pt modelId="{6A72BF0F-1697-40AD-AE65-ACE77DF251E4}">
      <dgm:prSet phldrT="[Текст]"/>
      <dgm:spPr/>
      <dgm:t>
        <a:bodyPr/>
        <a:lstStyle/>
        <a:p>
          <a:r>
            <a:rPr lang="ru-RU" dirty="0"/>
            <a:t>Сотовая связь (2</a:t>
          </a:r>
          <a:r>
            <a:rPr lang="en-US" dirty="0"/>
            <a:t>G – </a:t>
          </a:r>
          <a:r>
            <a:rPr lang="ru-RU" dirty="0"/>
            <a:t>РС+ </a:t>
          </a:r>
          <a:r>
            <a:rPr lang="ru-RU" dirty="0" err="1"/>
            <a:t>свёрточный</a:t>
          </a:r>
          <a:r>
            <a:rPr lang="ru-RU" dirty="0"/>
            <a:t>, 3</a:t>
          </a:r>
          <a:r>
            <a:rPr lang="en-US" dirty="0"/>
            <a:t>G</a:t>
          </a:r>
          <a:r>
            <a:rPr lang="ru-RU" dirty="0"/>
            <a:t> и </a:t>
          </a:r>
          <a:r>
            <a:rPr lang="en-US" dirty="0"/>
            <a:t>4G – </a:t>
          </a:r>
          <a:r>
            <a:rPr lang="ru-RU" dirty="0" err="1"/>
            <a:t>тубро</a:t>
          </a:r>
          <a:r>
            <a:rPr lang="ru-RU" dirty="0"/>
            <a:t> код, </a:t>
          </a:r>
          <a:r>
            <a:rPr lang="en-US" dirty="0"/>
            <a:t>5G</a:t>
          </a:r>
          <a:r>
            <a:rPr lang="ru-RU" dirty="0"/>
            <a:t> –</a:t>
          </a:r>
          <a:r>
            <a:rPr lang="en-US" dirty="0"/>
            <a:t> LDPC</a:t>
          </a:r>
          <a:r>
            <a:rPr lang="ru-RU" dirty="0"/>
            <a:t> и </a:t>
          </a:r>
          <a:r>
            <a:rPr lang="en-US" dirty="0"/>
            <a:t>Polar) </a:t>
          </a:r>
          <a:endParaRPr lang="ru-RU" dirty="0"/>
        </a:p>
      </dgm:t>
    </dgm:pt>
    <dgm:pt modelId="{19959D43-CE16-42B3-9E55-F16D9BA70149}" type="parTrans" cxnId="{EB26AF5D-001A-4BF8-B23D-1CE7C7AF2B08}">
      <dgm:prSet/>
      <dgm:spPr/>
      <dgm:t>
        <a:bodyPr/>
        <a:lstStyle/>
        <a:p>
          <a:endParaRPr lang="ru-RU"/>
        </a:p>
      </dgm:t>
    </dgm:pt>
    <dgm:pt modelId="{71046E11-725E-4CFF-AD30-DE2E28D1CFAA}" type="sibTrans" cxnId="{EB26AF5D-001A-4BF8-B23D-1CE7C7AF2B08}">
      <dgm:prSet/>
      <dgm:spPr/>
      <dgm:t>
        <a:bodyPr/>
        <a:lstStyle/>
        <a:p>
          <a:endParaRPr lang="ru-RU"/>
        </a:p>
      </dgm:t>
    </dgm:pt>
    <dgm:pt modelId="{6CBA88A7-2F70-495C-A5F2-FEC214EEDC73}">
      <dgm:prSet phldrT="[Текст]"/>
      <dgm:spPr/>
      <dgm:t>
        <a:bodyPr/>
        <a:lstStyle/>
        <a:p>
          <a:r>
            <a:rPr lang="ru-RU" dirty="0" err="1"/>
            <a:t>Транк</a:t>
          </a:r>
          <a:r>
            <a:rPr lang="ru-RU" dirty="0"/>
            <a:t> (от кодов Хэмминга и </a:t>
          </a:r>
          <a:r>
            <a:rPr lang="ru-RU" dirty="0" err="1"/>
            <a:t>Голея</a:t>
          </a:r>
          <a:r>
            <a:rPr lang="ru-RU" dirty="0"/>
            <a:t> до блоковых турбо кодов) </a:t>
          </a:r>
        </a:p>
      </dgm:t>
    </dgm:pt>
    <dgm:pt modelId="{1E25B354-C4D3-408D-B255-4A08735F632B}" type="parTrans" cxnId="{D5E1FA45-D3F5-4CAB-8E59-B66922DFEBD1}">
      <dgm:prSet/>
      <dgm:spPr/>
      <dgm:t>
        <a:bodyPr/>
        <a:lstStyle/>
        <a:p>
          <a:endParaRPr lang="ru-RU"/>
        </a:p>
      </dgm:t>
    </dgm:pt>
    <dgm:pt modelId="{01888552-E0CB-44F1-8D74-95D86CACEB53}" type="sibTrans" cxnId="{D5E1FA45-D3F5-4CAB-8E59-B66922DFEBD1}">
      <dgm:prSet/>
      <dgm:spPr/>
      <dgm:t>
        <a:bodyPr/>
        <a:lstStyle/>
        <a:p>
          <a:endParaRPr lang="ru-RU"/>
        </a:p>
      </dgm:t>
    </dgm:pt>
    <dgm:pt modelId="{8AE9DD48-990D-4926-A4C9-35EA30E181C3}">
      <dgm:prSet phldrT="[Текст]"/>
      <dgm:spPr/>
      <dgm:t>
        <a:bodyPr/>
        <a:lstStyle/>
        <a:p>
          <a:r>
            <a:rPr lang="ru-RU" dirty="0"/>
            <a:t>Устройства записи и хранения</a:t>
          </a:r>
        </a:p>
      </dgm:t>
    </dgm:pt>
    <dgm:pt modelId="{7969A137-470F-4B94-B2CA-CDC95F4AC118}" type="parTrans" cxnId="{7C98B075-913E-4E3B-B69B-E8B6FDF58263}">
      <dgm:prSet/>
      <dgm:spPr/>
      <dgm:t>
        <a:bodyPr/>
        <a:lstStyle/>
        <a:p>
          <a:endParaRPr lang="ru-RU"/>
        </a:p>
      </dgm:t>
    </dgm:pt>
    <dgm:pt modelId="{1AC107E7-3FAF-48B4-A188-4283386CA813}" type="sibTrans" cxnId="{7C98B075-913E-4E3B-B69B-E8B6FDF58263}">
      <dgm:prSet/>
      <dgm:spPr/>
      <dgm:t>
        <a:bodyPr/>
        <a:lstStyle/>
        <a:p>
          <a:endParaRPr lang="ru-RU"/>
        </a:p>
      </dgm:t>
    </dgm:pt>
    <dgm:pt modelId="{84423112-B748-4582-AC61-E326BBAC1E72}">
      <dgm:prSet phldrT="[Текст]"/>
      <dgm:spPr/>
      <dgm:t>
        <a:bodyPr/>
        <a:lstStyle/>
        <a:p>
          <a:r>
            <a:rPr lang="en-US" dirty="0"/>
            <a:t>CD/DVD - </a:t>
          </a:r>
          <a:r>
            <a:rPr lang="ru-RU" dirty="0"/>
            <a:t>РС</a:t>
          </a:r>
        </a:p>
      </dgm:t>
    </dgm:pt>
    <dgm:pt modelId="{5DFF29B3-A0C6-44F0-8785-7CAA82A08E8E}" type="parTrans" cxnId="{5A16F7B0-F1FE-4471-A7C9-D1CF623F7BF5}">
      <dgm:prSet/>
      <dgm:spPr/>
      <dgm:t>
        <a:bodyPr/>
        <a:lstStyle/>
        <a:p>
          <a:endParaRPr lang="ru-RU"/>
        </a:p>
      </dgm:t>
    </dgm:pt>
    <dgm:pt modelId="{34F9A7A1-9E2A-4848-9681-25126BF5AD42}" type="sibTrans" cxnId="{5A16F7B0-F1FE-4471-A7C9-D1CF623F7BF5}">
      <dgm:prSet/>
      <dgm:spPr/>
      <dgm:t>
        <a:bodyPr/>
        <a:lstStyle/>
        <a:p>
          <a:endParaRPr lang="ru-RU"/>
        </a:p>
      </dgm:t>
    </dgm:pt>
    <dgm:pt modelId="{BA39C376-EA73-422F-9137-3A02B277E29E}">
      <dgm:prSet phldrT="[Текст]"/>
      <dgm:spPr/>
      <dgm:t>
        <a:bodyPr/>
        <a:lstStyle/>
        <a:p>
          <a:r>
            <a:rPr lang="en-US" dirty="0"/>
            <a:t>HDD/SSD – </a:t>
          </a:r>
          <a:r>
            <a:rPr lang="ru-RU" dirty="0"/>
            <a:t>РС,</a:t>
          </a:r>
          <a:r>
            <a:rPr lang="en-US" dirty="0"/>
            <a:t> </a:t>
          </a:r>
          <a:r>
            <a:rPr lang="ru-RU" dirty="0"/>
            <a:t>БЧХ, </a:t>
          </a:r>
          <a:r>
            <a:rPr lang="en-US" dirty="0"/>
            <a:t>LDPC</a:t>
          </a:r>
          <a:endParaRPr lang="ru-RU" dirty="0"/>
        </a:p>
      </dgm:t>
    </dgm:pt>
    <dgm:pt modelId="{3241F17D-EBF8-4C78-98EC-A0FECBCF5890}" type="parTrans" cxnId="{C0460DF0-4401-402C-884E-50D516E3784C}">
      <dgm:prSet/>
      <dgm:spPr/>
      <dgm:t>
        <a:bodyPr/>
        <a:lstStyle/>
        <a:p>
          <a:endParaRPr lang="ru-RU"/>
        </a:p>
      </dgm:t>
    </dgm:pt>
    <dgm:pt modelId="{F62C842A-E2C0-43C5-8970-BCE320388004}" type="sibTrans" cxnId="{C0460DF0-4401-402C-884E-50D516E3784C}">
      <dgm:prSet/>
      <dgm:spPr/>
      <dgm:t>
        <a:bodyPr/>
        <a:lstStyle/>
        <a:p>
          <a:endParaRPr lang="ru-RU"/>
        </a:p>
      </dgm:t>
    </dgm:pt>
    <dgm:pt modelId="{0B728B2F-7247-47D5-9D08-1C8609EEB58B}">
      <dgm:prSet phldrT="[Текст]"/>
      <dgm:spPr/>
      <dgm:t>
        <a:bodyPr/>
        <a:lstStyle/>
        <a:p>
          <a:r>
            <a:rPr lang="ru-RU" dirty="0"/>
            <a:t>Вещание</a:t>
          </a:r>
          <a:r>
            <a:rPr lang="en-US" dirty="0"/>
            <a:t>/</a:t>
          </a:r>
          <a:r>
            <a:rPr lang="ru-RU" dirty="0"/>
            <a:t>космос</a:t>
          </a:r>
        </a:p>
      </dgm:t>
    </dgm:pt>
    <dgm:pt modelId="{21F3EF6A-14CA-4956-A8A7-CA4F89A78319}" type="parTrans" cxnId="{FD22A7CD-4A16-4E8C-A74A-871D69A69B78}">
      <dgm:prSet/>
      <dgm:spPr/>
      <dgm:t>
        <a:bodyPr/>
        <a:lstStyle/>
        <a:p>
          <a:endParaRPr lang="ru-RU"/>
        </a:p>
      </dgm:t>
    </dgm:pt>
    <dgm:pt modelId="{B50C6C30-1639-4D86-95D9-8FA38C375696}" type="sibTrans" cxnId="{FD22A7CD-4A16-4E8C-A74A-871D69A69B78}">
      <dgm:prSet/>
      <dgm:spPr/>
      <dgm:t>
        <a:bodyPr/>
        <a:lstStyle/>
        <a:p>
          <a:endParaRPr lang="ru-RU"/>
        </a:p>
      </dgm:t>
    </dgm:pt>
    <dgm:pt modelId="{C52D5378-089B-4224-95B5-E23D617686CA}">
      <dgm:prSet phldrT="[Текст]"/>
      <dgm:spPr/>
      <dgm:t>
        <a:bodyPr/>
        <a:lstStyle/>
        <a:p>
          <a:r>
            <a:rPr lang="ru-RU" dirty="0"/>
            <a:t>Цифровое ТВ - </a:t>
          </a:r>
          <a:r>
            <a:rPr lang="en-US" dirty="0"/>
            <a:t>DVB (</a:t>
          </a:r>
          <a:r>
            <a:rPr lang="ru-RU" dirty="0"/>
            <a:t>от </a:t>
          </a:r>
          <a:r>
            <a:rPr lang="ru-RU" dirty="0" err="1"/>
            <a:t>РС+свёрточного</a:t>
          </a:r>
          <a:r>
            <a:rPr lang="ru-RU" dirty="0"/>
            <a:t> до БЧХ+</a:t>
          </a:r>
          <a:r>
            <a:rPr lang="en-US" dirty="0"/>
            <a:t>LDPC)</a:t>
          </a:r>
          <a:endParaRPr lang="ru-RU" dirty="0"/>
        </a:p>
      </dgm:t>
    </dgm:pt>
    <dgm:pt modelId="{C15CCB8F-E882-4F81-B807-E84E4AA425FD}" type="parTrans" cxnId="{7F608F5D-211E-484A-B07C-AB4B761A9D72}">
      <dgm:prSet/>
      <dgm:spPr/>
      <dgm:t>
        <a:bodyPr/>
        <a:lstStyle/>
        <a:p>
          <a:endParaRPr lang="ru-RU"/>
        </a:p>
      </dgm:t>
    </dgm:pt>
    <dgm:pt modelId="{2F106BCA-F43F-4CA9-BECA-53C44CD974ED}" type="sibTrans" cxnId="{7F608F5D-211E-484A-B07C-AB4B761A9D72}">
      <dgm:prSet/>
      <dgm:spPr/>
      <dgm:t>
        <a:bodyPr/>
        <a:lstStyle/>
        <a:p>
          <a:endParaRPr lang="ru-RU"/>
        </a:p>
      </dgm:t>
    </dgm:pt>
    <dgm:pt modelId="{ED59788C-508B-4878-9A5B-111741977FC0}">
      <dgm:prSet phldrT="[Текст]"/>
      <dgm:spPr/>
      <dgm:t>
        <a:bodyPr/>
        <a:lstStyle/>
        <a:p>
          <a:r>
            <a:rPr lang="ru-RU" dirty="0"/>
            <a:t>Цифровое аудио (от </a:t>
          </a:r>
          <a:r>
            <a:rPr lang="ru-RU" dirty="0" err="1"/>
            <a:t>свёрточных</a:t>
          </a:r>
          <a:r>
            <a:rPr lang="ru-RU" dirty="0"/>
            <a:t> кодов до </a:t>
          </a:r>
          <a:r>
            <a:rPr lang="en-US" dirty="0"/>
            <a:t>LDPC)</a:t>
          </a:r>
          <a:endParaRPr lang="ru-RU" dirty="0"/>
        </a:p>
      </dgm:t>
    </dgm:pt>
    <dgm:pt modelId="{7AA418FA-0D98-4B86-B5CB-0CE15E24F9E1}" type="parTrans" cxnId="{E0150156-2572-46BD-9740-7F5196ABEF85}">
      <dgm:prSet/>
      <dgm:spPr/>
      <dgm:t>
        <a:bodyPr/>
        <a:lstStyle/>
        <a:p>
          <a:endParaRPr lang="ru-RU"/>
        </a:p>
      </dgm:t>
    </dgm:pt>
    <dgm:pt modelId="{BAC6909E-120C-46DC-A960-F4C1E6E73A86}" type="sibTrans" cxnId="{E0150156-2572-46BD-9740-7F5196ABEF85}">
      <dgm:prSet/>
      <dgm:spPr/>
      <dgm:t>
        <a:bodyPr/>
        <a:lstStyle/>
        <a:p>
          <a:endParaRPr lang="ru-RU"/>
        </a:p>
      </dgm:t>
    </dgm:pt>
    <dgm:pt modelId="{F3CC3148-E982-45A4-AC4D-D938F2076010}">
      <dgm:prSet phldrT="[Текст]"/>
      <dgm:spPr/>
      <dgm:t>
        <a:bodyPr/>
        <a:lstStyle/>
        <a:p>
          <a:r>
            <a:rPr lang="en-US" dirty="0"/>
            <a:t>DDR – </a:t>
          </a:r>
          <a:r>
            <a:rPr lang="ru-RU" dirty="0"/>
            <a:t>различные блочные коды</a:t>
          </a:r>
        </a:p>
      </dgm:t>
    </dgm:pt>
    <dgm:pt modelId="{E333A6A4-15FA-4344-BF5C-62F6055A09AF}" type="parTrans" cxnId="{25177B99-CDC3-4F20-933D-5C4FDDC1FEA1}">
      <dgm:prSet/>
      <dgm:spPr/>
      <dgm:t>
        <a:bodyPr/>
        <a:lstStyle/>
        <a:p>
          <a:endParaRPr lang="ru-RU"/>
        </a:p>
      </dgm:t>
    </dgm:pt>
    <dgm:pt modelId="{0B0CC1EA-5673-4C65-BE33-FFCDD46D463F}" type="sibTrans" cxnId="{25177B99-CDC3-4F20-933D-5C4FDDC1FEA1}">
      <dgm:prSet/>
      <dgm:spPr/>
      <dgm:t>
        <a:bodyPr/>
        <a:lstStyle/>
        <a:p>
          <a:endParaRPr lang="ru-RU"/>
        </a:p>
      </dgm:t>
    </dgm:pt>
    <dgm:pt modelId="{7A5DE14C-EFA9-4287-97D8-EE612CF7FFB8}">
      <dgm:prSet phldrT="[Текст]"/>
      <dgm:spPr/>
      <dgm:t>
        <a:bodyPr/>
        <a:lstStyle/>
        <a:p>
          <a:r>
            <a:rPr lang="ru-RU" dirty="0"/>
            <a:t>Спутники и КА (множество классических и современных кодов)</a:t>
          </a:r>
        </a:p>
      </dgm:t>
    </dgm:pt>
    <dgm:pt modelId="{E6CD0EA1-10D8-4370-A00E-0142C19B2C34}" type="parTrans" cxnId="{4A3CF073-2480-4526-B8B9-D4319DD989A9}">
      <dgm:prSet/>
      <dgm:spPr/>
      <dgm:t>
        <a:bodyPr/>
        <a:lstStyle/>
        <a:p>
          <a:endParaRPr lang="ru-RU"/>
        </a:p>
      </dgm:t>
    </dgm:pt>
    <dgm:pt modelId="{92ECA0F2-CB82-46C7-BCF6-50AFB1E4AB66}" type="sibTrans" cxnId="{4A3CF073-2480-4526-B8B9-D4319DD989A9}">
      <dgm:prSet/>
      <dgm:spPr/>
      <dgm:t>
        <a:bodyPr/>
        <a:lstStyle/>
        <a:p>
          <a:endParaRPr lang="ru-RU"/>
        </a:p>
      </dgm:t>
    </dgm:pt>
    <dgm:pt modelId="{7FB64EF4-7AAB-4F36-B5B3-C0AE5ABB4643}">
      <dgm:prSet phldrT="[Текст]"/>
      <dgm:spPr/>
      <dgm:t>
        <a:bodyPr/>
        <a:lstStyle/>
        <a:p>
          <a:r>
            <a:rPr lang="ru-RU" dirty="0"/>
            <a:t>Криптовалюты (</a:t>
          </a:r>
          <a:r>
            <a:rPr lang="en-US" dirty="0"/>
            <a:t>BTC – </a:t>
          </a:r>
          <a:r>
            <a:rPr lang="ru-RU" dirty="0"/>
            <a:t>БЧХ код в ядре </a:t>
          </a:r>
          <a:r>
            <a:rPr lang="ru-RU" dirty="0" err="1"/>
            <a:t>блокчейна</a:t>
          </a:r>
          <a:r>
            <a:rPr lang="ru-RU" dirty="0"/>
            <a:t>)</a:t>
          </a:r>
        </a:p>
      </dgm:t>
    </dgm:pt>
    <dgm:pt modelId="{72398075-EEF4-458F-9149-C3E9E65526CC}" type="parTrans" cxnId="{9D7DABEC-0E9F-498D-A697-6EAC22A14443}">
      <dgm:prSet/>
      <dgm:spPr/>
      <dgm:t>
        <a:bodyPr/>
        <a:lstStyle/>
        <a:p>
          <a:endParaRPr lang="ru-RU"/>
        </a:p>
      </dgm:t>
    </dgm:pt>
    <dgm:pt modelId="{ECB08085-6263-4A0E-96CC-BFDD302A32F3}" type="sibTrans" cxnId="{9D7DABEC-0E9F-498D-A697-6EAC22A14443}">
      <dgm:prSet/>
      <dgm:spPr/>
      <dgm:t>
        <a:bodyPr/>
        <a:lstStyle/>
        <a:p>
          <a:endParaRPr lang="ru-RU"/>
        </a:p>
      </dgm:t>
    </dgm:pt>
    <dgm:pt modelId="{0F7FB52D-CA7E-494F-B335-E4D5CE2D4A0B}" type="pres">
      <dgm:prSet presAssocID="{9580C1B9-0F9F-462D-97FA-7E902F2CC9E6}" presName="Name0" presStyleCnt="0">
        <dgm:presLayoutVars>
          <dgm:dir/>
          <dgm:animLvl val="lvl"/>
          <dgm:resizeHandles val="exact"/>
        </dgm:presLayoutVars>
      </dgm:prSet>
      <dgm:spPr/>
    </dgm:pt>
    <dgm:pt modelId="{22B1AD78-0665-46B8-9F04-7DC6FD7E1C72}" type="pres">
      <dgm:prSet presAssocID="{AE7995EF-3161-4837-A763-F4C39167D7A1}" presName="composite" presStyleCnt="0"/>
      <dgm:spPr/>
    </dgm:pt>
    <dgm:pt modelId="{19026639-D4CE-4408-BC07-11AB1D00D3E0}" type="pres">
      <dgm:prSet presAssocID="{AE7995EF-3161-4837-A763-F4C39167D7A1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5458622C-D934-46D8-A7BF-593019DF53E8}" type="pres">
      <dgm:prSet presAssocID="{AE7995EF-3161-4837-A763-F4C39167D7A1}" presName="desTx" presStyleLbl="alignAccFollowNode1" presStyleIdx="0" presStyleCnt="3">
        <dgm:presLayoutVars>
          <dgm:bulletEnabled val="1"/>
        </dgm:presLayoutVars>
      </dgm:prSet>
      <dgm:spPr/>
    </dgm:pt>
    <dgm:pt modelId="{7849D471-CC92-47FA-944D-9BD8E48DC18D}" type="pres">
      <dgm:prSet presAssocID="{27610AE0-8B87-4275-8178-15D4504A8791}" presName="space" presStyleCnt="0"/>
      <dgm:spPr/>
    </dgm:pt>
    <dgm:pt modelId="{CE42B882-EDBE-4D03-B85C-B7C29F830953}" type="pres">
      <dgm:prSet presAssocID="{8AE9DD48-990D-4926-A4C9-35EA30E181C3}" presName="composite" presStyleCnt="0"/>
      <dgm:spPr/>
    </dgm:pt>
    <dgm:pt modelId="{47A082FD-1844-48F5-9948-D272532EB369}" type="pres">
      <dgm:prSet presAssocID="{8AE9DD48-990D-4926-A4C9-35EA30E181C3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37F05C71-CA0D-49FF-B832-F9191AA4629B}" type="pres">
      <dgm:prSet presAssocID="{8AE9DD48-990D-4926-A4C9-35EA30E181C3}" presName="desTx" presStyleLbl="alignAccFollowNode1" presStyleIdx="1" presStyleCnt="3">
        <dgm:presLayoutVars>
          <dgm:bulletEnabled val="1"/>
        </dgm:presLayoutVars>
      </dgm:prSet>
      <dgm:spPr/>
    </dgm:pt>
    <dgm:pt modelId="{28EC08EB-A556-4383-AFDE-136D69A6B6CF}" type="pres">
      <dgm:prSet presAssocID="{1AC107E7-3FAF-48B4-A188-4283386CA813}" presName="space" presStyleCnt="0"/>
      <dgm:spPr/>
    </dgm:pt>
    <dgm:pt modelId="{657AEE98-64FB-40A2-BB20-9215B4CCE32D}" type="pres">
      <dgm:prSet presAssocID="{0B728B2F-7247-47D5-9D08-1C8609EEB58B}" presName="composite" presStyleCnt="0"/>
      <dgm:spPr/>
    </dgm:pt>
    <dgm:pt modelId="{B0499568-8427-4913-BC2D-5CF6E4356FA4}" type="pres">
      <dgm:prSet presAssocID="{0B728B2F-7247-47D5-9D08-1C8609EEB58B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27EFF313-B227-4DC9-B076-A767B84A7F76}" type="pres">
      <dgm:prSet presAssocID="{0B728B2F-7247-47D5-9D08-1C8609EEB58B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A6C69400-0CC4-42AB-9171-61E69FB663BC}" type="presOf" srcId="{C52D5378-089B-4224-95B5-E23D617686CA}" destId="{27EFF313-B227-4DC9-B076-A767B84A7F76}" srcOrd="0" destOrd="0" presId="urn:microsoft.com/office/officeart/2005/8/layout/hList1"/>
    <dgm:cxn modelId="{CDCEFE0C-F1E4-46B8-832C-BA86894B99AD}" type="presOf" srcId="{F3CC3148-E982-45A4-AC4D-D938F2076010}" destId="{37F05C71-CA0D-49FF-B832-F9191AA4629B}" srcOrd="0" destOrd="2" presId="urn:microsoft.com/office/officeart/2005/8/layout/hList1"/>
    <dgm:cxn modelId="{E9480E31-B8E8-4D52-857F-71E5585EA066}" srcId="{9580C1B9-0F9F-462D-97FA-7E902F2CC9E6}" destId="{AE7995EF-3161-4837-A763-F4C39167D7A1}" srcOrd="0" destOrd="0" parTransId="{4095EA44-4730-40E2-89D7-C567D6ADE87B}" sibTransId="{27610AE0-8B87-4275-8178-15D4504A8791}"/>
    <dgm:cxn modelId="{7F608F5D-211E-484A-B07C-AB4B761A9D72}" srcId="{0B728B2F-7247-47D5-9D08-1C8609EEB58B}" destId="{C52D5378-089B-4224-95B5-E23D617686CA}" srcOrd="0" destOrd="0" parTransId="{C15CCB8F-E882-4F81-B807-E84E4AA425FD}" sibTransId="{2F106BCA-F43F-4CA9-BECA-53C44CD974ED}"/>
    <dgm:cxn modelId="{EB26AF5D-001A-4BF8-B23D-1CE7C7AF2B08}" srcId="{AE7995EF-3161-4837-A763-F4C39167D7A1}" destId="{6A72BF0F-1697-40AD-AE65-ACE77DF251E4}" srcOrd="0" destOrd="0" parTransId="{19959D43-CE16-42B3-9E55-F16D9BA70149}" sibTransId="{71046E11-725E-4CFF-AD30-DE2E28D1CFAA}"/>
    <dgm:cxn modelId="{D5E1FA45-D3F5-4CAB-8E59-B66922DFEBD1}" srcId="{AE7995EF-3161-4837-A763-F4C39167D7A1}" destId="{6CBA88A7-2F70-495C-A5F2-FEC214EEDC73}" srcOrd="1" destOrd="0" parTransId="{1E25B354-C4D3-408D-B255-4A08735F632B}" sibTransId="{01888552-E0CB-44F1-8D74-95D86CACEB53}"/>
    <dgm:cxn modelId="{D296B267-35B4-484F-BD91-577D2FB584E8}" type="presOf" srcId="{6A72BF0F-1697-40AD-AE65-ACE77DF251E4}" destId="{5458622C-D934-46D8-A7BF-593019DF53E8}" srcOrd="0" destOrd="0" presId="urn:microsoft.com/office/officeart/2005/8/layout/hList1"/>
    <dgm:cxn modelId="{398AE64A-AEE9-4721-BCBC-AC4AC3A44460}" type="presOf" srcId="{0B728B2F-7247-47D5-9D08-1C8609EEB58B}" destId="{B0499568-8427-4913-BC2D-5CF6E4356FA4}" srcOrd="0" destOrd="0" presId="urn:microsoft.com/office/officeart/2005/8/layout/hList1"/>
    <dgm:cxn modelId="{B6A5A94D-D998-42D5-9D0C-D17287010674}" type="presOf" srcId="{8AE9DD48-990D-4926-A4C9-35EA30E181C3}" destId="{47A082FD-1844-48F5-9948-D272532EB369}" srcOrd="0" destOrd="0" presId="urn:microsoft.com/office/officeart/2005/8/layout/hList1"/>
    <dgm:cxn modelId="{A27FD373-C9D0-4A17-8256-172A1B3C3370}" type="presOf" srcId="{84423112-B748-4582-AC61-E326BBAC1E72}" destId="{37F05C71-CA0D-49FF-B832-F9191AA4629B}" srcOrd="0" destOrd="0" presId="urn:microsoft.com/office/officeart/2005/8/layout/hList1"/>
    <dgm:cxn modelId="{4A3CF073-2480-4526-B8B9-D4319DD989A9}" srcId="{0B728B2F-7247-47D5-9D08-1C8609EEB58B}" destId="{7A5DE14C-EFA9-4287-97D8-EE612CF7FFB8}" srcOrd="2" destOrd="0" parTransId="{E6CD0EA1-10D8-4370-A00E-0142C19B2C34}" sibTransId="{92ECA0F2-CB82-46C7-BCF6-50AFB1E4AB66}"/>
    <dgm:cxn modelId="{7C98B075-913E-4E3B-B69B-E8B6FDF58263}" srcId="{9580C1B9-0F9F-462D-97FA-7E902F2CC9E6}" destId="{8AE9DD48-990D-4926-A4C9-35EA30E181C3}" srcOrd="1" destOrd="0" parTransId="{7969A137-470F-4B94-B2CA-CDC95F4AC118}" sibTransId="{1AC107E7-3FAF-48B4-A188-4283386CA813}"/>
    <dgm:cxn modelId="{E0150156-2572-46BD-9740-7F5196ABEF85}" srcId="{0B728B2F-7247-47D5-9D08-1C8609EEB58B}" destId="{ED59788C-508B-4878-9A5B-111741977FC0}" srcOrd="1" destOrd="0" parTransId="{7AA418FA-0D98-4B86-B5CB-0CE15E24F9E1}" sibTransId="{BAC6909E-120C-46DC-A960-F4C1E6E73A86}"/>
    <dgm:cxn modelId="{18339985-5B42-4834-84E3-15339CEC34BC}" type="presOf" srcId="{AE7995EF-3161-4837-A763-F4C39167D7A1}" destId="{19026639-D4CE-4408-BC07-11AB1D00D3E0}" srcOrd="0" destOrd="0" presId="urn:microsoft.com/office/officeart/2005/8/layout/hList1"/>
    <dgm:cxn modelId="{25177B99-CDC3-4F20-933D-5C4FDDC1FEA1}" srcId="{8AE9DD48-990D-4926-A4C9-35EA30E181C3}" destId="{F3CC3148-E982-45A4-AC4D-D938F2076010}" srcOrd="2" destOrd="0" parTransId="{E333A6A4-15FA-4344-BF5C-62F6055A09AF}" sibTransId="{0B0CC1EA-5673-4C65-BE33-FFCDD46D463F}"/>
    <dgm:cxn modelId="{718A76AA-C580-4A4E-890D-A1FDDEC5C7A3}" type="presOf" srcId="{BA39C376-EA73-422F-9137-3A02B277E29E}" destId="{37F05C71-CA0D-49FF-B832-F9191AA4629B}" srcOrd="0" destOrd="1" presId="urn:microsoft.com/office/officeart/2005/8/layout/hList1"/>
    <dgm:cxn modelId="{5A16F7B0-F1FE-4471-A7C9-D1CF623F7BF5}" srcId="{8AE9DD48-990D-4926-A4C9-35EA30E181C3}" destId="{84423112-B748-4582-AC61-E326BBAC1E72}" srcOrd="0" destOrd="0" parTransId="{5DFF29B3-A0C6-44F0-8785-7CAA82A08E8E}" sibTransId="{34F9A7A1-9E2A-4848-9681-25126BF5AD42}"/>
    <dgm:cxn modelId="{9549B3BD-CFD5-49FF-A633-F4700B2F27AF}" type="presOf" srcId="{6CBA88A7-2F70-495C-A5F2-FEC214EEDC73}" destId="{5458622C-D934-46D8-A7BF-593019DF53E8}" srcOrd="0" destOrd="1" presId="urn:microsoft.com/office/officeart/2005/8/layout/hList1"/>
    <dgm:cxn modelId="{F81868C6-5194-41E5-8A81-5FF2E7DCD848}" type="presOf" srcId="{9580C1B9-0F9F-462D-97FA-7E902F2CC9E6}" destId="{0F7FB52D-CA7E-494F-B335-E4D5CE2D4A0B}" srcOrd="0" destOrd="0" presId="urn:microsoft.com/office/officeart/2005/8/layout/hList1"/>
    <dgm:cxn modelId="{F15087CB-A124-470E-AEE9-BD7ACA295343}" type="presOf" srcId="{7FB64EF4-7AAB-4F36-B5B3-C0AE5ABB4643}" destId="{37F05C71-CA0D-49FF-B832-F9191AA4629B}" srcOrd="0" destOrd="3" presId="urn:microsoft.com/office/officeart/2005/8/layout/hList1"/>
    <dgm:cxn modelId="{FD22A7CD-4A16-4E8C-A74A-871D69A69B78}" srcId="{9580C1B9-0F9F-462D-97FA-7E902F2CC9E6}" destId="{0B728B2F-7247-47D5-9D08-1C8609EEB58B}" srcOrd="2" destOrd="0" parTransId="{21F3EF6A-14CA-4956-A8A7-CA4F89A78319}" sibTransId="{B50C6C30-1639-4D86-95D9-8FA38C375696}"/>
    <dgm:cxn modelId="{FA5C89D6-EE1C-4C06-9F0D-F0AEB34DDE60}" type="presOf" srcId="{7A5DE14C-EFA9-4287-97D8-EE612CF7FFB8}" destId="{27EFF313-B227-4DC9-B076-A767B84A7F76}" srcOrd="0" destOrd="2" presId="urn:microsoft.com/office/officeart/2005/8/layout/hList1"/>
    <dgm:cxn modelId="{9D7DABEC-0E9F-498D-A697-6EAC22A14443}" srcId="{8AE9DD48-990D-4926-A4C9-35EA30E181C3}" destId="{7FB64EF4-7AAB-4F36-B5B3-C0AE5ABB4643}" srcOrd="3" destOrd="0" parTransId="{72398075-EEF4-458F-9149-C3E9E65526CC}" sibTransId="{ECB08085-6263-4A0E-96CC-BFDD302A32F3}"/>
    <dgm:cxn modelId="{C0460DF0-4401-402C-884E-50D516E3784C}" srcId="{8AE9DD48-990D-4926-A4C9-35EA30E181C3}" destId="{BA39C376-EA73-422F-9137-3A02B277E29E}" srcOrd="1" destOrd="0" parTransId="{3241F17D-EBF8-4C78-98EC-A0FECBCF5890}" sibTransId="{F62C842A-E2C0-43C5-8970-BCE320388004}"/>
    <dgm:cxn modelId="{3A99A8F6-A3FD-443A-AF02-5FAB7BEB24B6}" type="presOf" srcId="{ED59788C-508B-4878-9A5B-111741977FC0}" destId="{27EFF313-B227-4DC9-B076-A767B84A7F76}" srcOrd="0" destOrd="1" presId="urn:microsoft.com/office/officeart/2005/8/layout/hList1"/>
    <dgm:cxn modelId="{57AA9882-5E48-433A-9FC5-5334596E71BD}" type="presParOf" srcId="{0F7FB52D-CA7E-494F-B335-E4D5CE2D4A0B}" destId="{22B1AD78-0665-46B8-9F04-7DC6FD7E1C72}" srcOrd="0" destOrd="0" presId="urn:microsoft.com/office/officeart/2005/8/layout/hList1"/>
    <dgm:cxn modelId="{DF741563-4769-4230-9D6E-72144B826786}" type="presParOf" srcId="{22B1AD78-0665-46B8-9F04-7DC6FD7E1C72}" destId="{19026639-D4CE-4408-BC07-11AB1D00D3E0}" srcOrd="0" destOrd="0" presId="urn:microsoft.com/office/officeart/2005/8/layout/hList1"/>
    <dgm:cxn modelId="{900E6CD6-1439-43CC-8427-485314AEAB16}" type="presParOf" srcId="{22B1AD78-0665-46B8-9F04-7DC6FD7E1C72}" destId="{5458622C-D934-46D8-A7BF-593019DF53E8}" srcOrd="1" destOrd="0" presId="urn:microsoft.com/office/officeart/2005/8/layout/hList1"/>
    <dgm:cxn modelId="{69D20A23-BD92-4277-8B36-032C79B4E287}" type="presParOf" srcId="{0F7FB52D-CA7E-494F-B335-E4D5CE2D4A0B}" destId="{7849D471-CC92-47FA-944D-9BD8E48DC18D}" srcOrd="1" destOrd="0" presId="urn:microsoft.com/office/officeart/2005/8/layout/hList1"/>
    <dgm:cxn modelId="{1C8F0F54-5907-42C2-BC69-562C544B42EE}" type="presParOf" srcId="{0F7FB52D-CA7E-494F-B335-E4D5CE2D4A0B}" destId="{CE42B882-EDBE-4D03-B85C-B7C29F830953}" srcOrd="2" destOrd="0" presId="urn:microsoft.com/office/officeart/2005/8/layout/hList1"/>
    <dgm:cxn modelId="{AA30B5BE-8841-49B4-8531-4AB77092F8E4}" type="presParOf" srcId="{CE42B882-EDBE-4D03-B85C-B7C29F830953}" destId="{47A082FD-1844-48F5-9948-D272532EB369}" srcOrd="0" destOrd="0" presId="urn:microsoft.com/office/officeart/2005/8/layout/hList1"/>
    <dgm:cxn modelId="{92181FF6-490F-4CD0-8849-D7EE5BE64D0F}" type="presParOf" srcId="{CE42B882-EDBE-4D03-B85C-B7C29F830953}" destId="{37F05C71-CA0D-49FF-B832-F9191AA4629B}" srcOrd="1" destOrd="0" presId="urn:microsoft.com/office/officeart/2005/8/layout/hList1"/>
    <dgm:cxn modelId="{62F0B5A1-FFB4-420F-824E-807A49734536}" type="presParOf" srcId="{0F7FB52D-CA7E-494F-B335-E4D5CE2D4A0B}" destId="{28EC08EB-A556-4383-AFDE-136D69A6B6CF}" srcOrd="3" destOrd="0" presId="urn:microsoft.com/office/officeart/2005/8/layout/hList1"/>
    <dgm:cxn modelId="{651EDCFB-9970-4169-A1E8-10B2DAD47010}" type="presParOf" srcId="{0F7FB52D-CA7E-494F-B335-E4D5CE2D4A0B}" destId="{657AEE98-64FB-40A2-BB20-9215B4CCE32D}" srcOrd="4" destOrd="0" presId="urn:microsoft.com/office/officeart/2005/8/layout/hList1"/>
    <dgm:cxn modelId="{400759B5-2BE7-401E-9C4E-5CE41D5507A8}" type="presParOf" srcId="{657AEE98-64FB-40A2-BB20-9215B4CCE32D}" destId="{B0499568-8427-4913-BC2D-5CF6E4356FA4}" srcOrd="0" destOrd="0" presId="urn:microsoft.com/office/officeart/2005/8/layout/hList1"/>
    <dgm:cxn modelId="{9946FE47-AE35-44FE-B4BE-8C0FD727D808}" type="presParOf" srcId="{657AEE98-64FB-40A2-BB20-9215B4CCE32D}" destId="{27EFF313-B227-4DC9-B076-A767B84A7F7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8C438F-890B-4266-AA9C-6F9C6F430D93}">
      <dsp:nvSpPr>
        <dsp:cNvPr id="0" name=""/>
        <dsp:cNvSpPr/>
      </dsp:nvSpPr>
      <dsp:spPr>
        <a:xfrm>
          <a:off x="-6936" y="514447"/>
          <a:ext cx="10972800" cy="1598187"/>
        </a:xfrm>
        <a:prstGeom prst="rightArrow">
          <a:avLst>
            <a:gd name="adj1" fmla="val 50000"/>
            <a:gd name="adj2" fmla="val 5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254000" bIns="253712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/>
            <a:t>Классическая теория (1947-1993) </a:t>
          </a:r>
        </a:p>
      </dsp:txBody>
      <dsp:txXfrm>
        <a:off x="-6936" y="913994"/>
        <a:ext cx="10573253" cy="799093"/>
      </dsp:txXfrm>
    </dsp:sp>
    <dsp:sp modelId="{06538DA1-AB28-42C9-BB2C-140D7B839A57}">
      <dsp:nvSpPr>
        <dsp:cNvPr id="0" name=""/>
        <dsp:cNvSpPr/>
      </dsp:nvSpPr>
      <dsp:spPr>
        <a:xfrm>
          <a:off x="-6936" y="1650263"/>
          <a:ext cx="5069433" cy="37683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ru-RU" sz="2600" kern="1200" dirty="0"/>
            <a:t>1) Линейные и нелинейные коды</a:t>
          </a: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ru-RU" sz="2600" kern="1200" dirty="0"/>
            <a:t>2) Алгебраическое декодирование</a:t>
          </a: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ru-RU" sz="2600" kern="1200" dirty="0"/>
            <a:t>3) Методы «жёсткого» и мягкого декодирования</a:t>
          </a: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ru-RU" sz="2600" kern="1200" dirty="0"/>
            <a:t>4) Блочные и </a:t>
          </a:r>
          <a:r>
            <a:rPr lang="ru-RU" sz="2600" kern="1200" dirty="0" err="1"/>
            <a:t>свёрточные</a:t>
          </a:r>
          <a:r>
            <a:rPr lang="ru-RU" sz="2600" kern="1200" dirty="0"/>
            <a:t> коды</a:t>
          </a: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ru-RU" sz="2600" kern="1200" dirty="0"/>
            <a:t>5) Составные коды и методы их декодирования</a:t>
          </a:r>
        </a:p>
      </dsp:txBody>
      <dsp:txXfrm>
        <a:off x="-6936" y="1650263"/>
        <a:ext cx="5069433" cy="3768397"/>
      </dsp:txXfrm>
    </dsp:sp>
    <dsp:sp modelId="{1335A191-17D3-4043-B8CF-DDFF1DEB6FA2}">
      <dsp:nvSpPr>
        <dsp:cNvPr id="0" name=""/>
        <dsp:cNvSpPr/>
      </dsp:nvSpPr>
      <dsp:spPr>
        <a:xfrm>
          <a:off x="5048624" y="1046998"/>
          <a:ext cx="5931112" cy="1598187"/>
        </a:xfrm>
        <a:prstGeom prst="rightArrow">
          <a:avLst>
            <a:gd name="adj1" fmla="val 50000"/>
            <a:gd name="adj2" fmla="val 5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254000" bIns="253712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/>
            <a:t>Современная теория (1993</a:t>
          </a:r>
          <a:r>
            <a:rPr lang="en-US" sz="3000" kern="1200" dirty="0"/>
            <a:t>…)</a:t>
          </a:r>
          <a:r>
            <a:rPr lang="ru-RU" sz="3000" kern="1200" dirty="0"/>
            <a:t> </a:t>
          </a:r>
        </a:p>
      </dsp:txBody>
      <dsp:txXfrm>
        <a:off x="5048624" y="1446545"/>
        <a:ext cx="5531565" cy="799093"/>
      </dsp:txXfrm>
    </dsp:sp>
    <dsp:sp modelId="{E6D70B0B-5D91-4CCE-9F20-263CACFFCFBE}">
      <dsp:nvSpPr>
        <dsp:cNvPr id="0" name=""/>
        <dsp:cNvSpPr/>
      </dsp:nvSpPr>
      <dsp:spPr>
        <a:xfrm>
          <a:off x="5062497" y="2283393"/>
          <a:ext cx="5069433" cy="35672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/>
            <a:t>1) Итеративное декодирование</a:t>
          </a: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/>
            <a:t>2) Новые классы кодов (</a:t>
          </a:r>
          <a:r>
            <a:rPr lang="en-US" sz="2600" kern="1200" dirty="0"/>
            <a:t>LDPC, Turbo, Polar)</a:t>
          </a: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3) </a:t>
          </a:r>
          <a:r>
            <a:rPr lang="ru-RU" sz="2600" kern="1200" dirty="0"/>
            <a:t>Совместное проектирование структуры кода – метода декодирования</a:t>
          </a: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/>
            <a:t>4) Интеграция блочной и </a:t>
          </a:r>
          <a:r>
            <a:rPr lang="ru-RU" sz="2600" kern="1200" dirty="0" err="1"/>
            <a:t>свёрточной</a:t>
          </a:r>
          <a:r>
            <a:rPr lang="ru-RU" sz="2600" kern="1200" dirty="0"/>
            <a:t> парадигм в ПК</a:t>
          </a:r>
        </a:p>
      </dsp:txBody>
      <dsp:txXfrm>
        <a:off x="5062497" y="2283393"/>
        <a:ext cx="5069433" cy="35672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026639-D4CE-4408-BC07-11AB1D00D3E0}">
      <dsp:nvSpPr>
        <dsp:cNvPr id="0" name=""/>
        <dsp:cNvSpPr/>
      </dsp:nvSpPr>
      <dsp:spPr>
        <a:xfrm>
          <a:off x="3479" y="274914"/>
          <a:ext cx="3392103" cy="9190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Системы связи и передачи данных</a:t>
          </a:r>
        </a:p>
      </dsp:txBody>
      <dsp:txXfrm>
        <a:off x="3479" y="274914"/>
        <a:ext cx="3392103" cy="919012"/>
      </dsp:txXfrm>
    </dsp:sp>
    <dsp:sp modelId="{5458622C-D934-46D8-A7BF-593019DF53E8}">
      <dsp:nvSpPr>
        <dsp:cNvPr id="0" name=""/>
        <dsp:cNvSpPr/>
      </dsp:nvSpPr>
      <dsp:spPr>
        <a:xfrm>
          <a:off x="3479" y="1193927"/>
          <a:ext cx="3392103" cy="3949824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500" kern="1200" dirty="0"/>
            <a:t>Сотовая связь (2</a:t>
          </a:r>
          <a:r>
            <a:rPr lang="en-US" sz="2500" kern="1200" dirty="0"/>
            <a:t>G – </a:t>
          </a:r>
          <a:r>
            <a:rPr lang="ru-RU" sz="2500" kern="1200" dirty="0"/>
            <a:t>РС+ </a:t>
          </a:r>
          <a:r>
            <a:rPr lang="ru-RU" sz="2500" kern="1200" dirty="0" err="1"/>
            <a:t>свёрточный</a:t>
          </a:r>
          <a:r>
            <a:rPr lang="ru-RU" sz="2500" kern="1200" dirty="0"/>
            <a:t>, 3</a:t>
          </a:r>
          <a:r>
            <a:rPr lang="en-US" sz="2500" kern="1200" dirty="0"/>
            <a:t>G</a:t>
          </a:r>
          <a:r>
            <a:rPr lang="ru-RU" sz="2500" kern="1200" dirty="0"/>
            <a:t> и </a:t>
          </a:r>
          <a:r>
            <a:rPr lang="en-US" sz="2500" kern="1200" dirty="0"/>
            <a:t>4G – </a:t>
          </a:r>
          <a:r>
            <a:rPr lang="ru-RU" sz="2500" kern="1200" dirty="0" err="1"/>
            <a:t>тубро</a:t>
          </a:r>
          <a:r>
            <a:rPr lang="ru-RU" sz="2500" kern="1200" dirty="0"/>
            <a:t> код, </a:t>
          </a:r>
          <a:r>
            <a:rPr lang="en-US" sz="2500" kern="1200" dirty="0"/>
            <a:t>5G</a:t>
          </a:r>
          <a:r>
            <a:rPr lang="ru-RU" sz="2500" kern="1200" dirty="0"/>
            <a:t> –</a:t>
          </a:r>
          <a:r>
            <a:rPr lang="en-US" sz="2500" kern="1200" dirty="0"/>
            <a:t> LDPC</a:t>
          </a:r>
          <a:r>
            <a:rPr lang="ru-RU" sz="2500" kern="1200" dirty="0"/>
            <a:t> и </a:t>
          </a:r>
          <a:r>
            <a:rPr lang="en-US" sz="2500" kern="1200" dirty="0"/>
            <a:t>Polar) </a:t>
          </a:r>
          <a:endParaRPr lang="ru-RU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500" kern="1200" dirty="0" err="1"/>
            <a:t>Транк</a:t>
          </a:r>
          <a:r>
            <a:rPr lang="ru-RU" sz="2500" kern="1200" dirty="0"/>
            <a:t> (от кодов Хэмминга и </a:t>
          </a:r>
          <a:r>
            <a:rPr lang="ru-RU" sz="2500" kern="1200" dirty="0" err="1"/>
            <a:t>Голея</a:t>
          </a:r>
          <a:r>
            <a:rPr lang="ru-RU" sz="2500" kern="1200" dirty="0"/>
            <a:t> до блоковых турбо кодов) </a:t>
          </a:r>
        </a:p>
      </dsp:txBody>
      <dsp:txXfrm>
        <a:off x="3479" y="1193927"/>
        <a:ext cx="3392103" cy="3949824"/>
      </dsp:txXfrm>
    </dsp:sp>
    <dsp:sp modelId="{47A082FD-1844-48F5-9948-D272532EB369}">
      <dsp:nvSpPr>
        <dsp:cNvPr id="0" name=""/>
        <dsp:cNvSpPr/>
      </dsp:nvSpPr>
      <dsp:spPr>
        <a:xfrm>
          <a:off x="3870476" y="274914"/>
          <a:ext cx="3392103" cy="9190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Устройства записи и хранения</a:t>
          </a:r>
        </a:p>
      </dsp:txBody>
      <dsp:txXfrm>
        <a:off x="3870476" y="274914"/>
        <a:ext cx="3392103" cy="919012"/>
      </dsp:txXfrm>
    </dsp:sp>
    <dsp:sp modelId="{37F05C71-CA0D-49FF-B832-F9191AA4629B}">
      <dsp:nvSpPr>
        <dsp:cNvPr id="0" name=""/>
        <dsp:cNvSpPr/>
      </dsp:nvSpPr>
      <dsp:spPr>
        <a:xfrm>
          <a:off x="3870476" y="1193927"/>
          <a:ext cx="3392103" cy="3949824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CD/DVD - </a:t>
          </a:r>
          <a:r>
            <a:rPr lang="ru-RU" sz="2500" kern="1200" dirty="0"/>
            <a:t>РС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HDD/SSD – </a:t>
          </a:r>
          <a:r>
            <a:rPr lang="ru-RU" sz="2500" kern="1200" dirty="0"/>
            <a:t>РС,</a:t>
          </a:r>
          <a:r>
            <a:rPr lang="en-US" sz="2500" kern="1200" dirty="0"/>
            <a:t> </a:t>
          </a:r>
          <a:r>
            <a:rPr lang="ru-RU" sz="2500" kern="1200" dirty="0"/>
            <a:t>БЧХ, </a:t>
          </a:r>
          <a:r>
            <a:rPr lang="en-US" sz="2500" kern="1200" dirty="0"/>
            <a:t>LDPC</a:t>
          </a:r>
          <a:endParaRPr lang="ru-RU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DDR – </a:t>
          </a:r>
          <a:r>
            <a:rPr lang="ru-RU" sz="2500" kern="1200" dirty="0"/>
            <a:t>различные блочные коды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500" kern="1200" dirty="0"/>
            <a:t>Криптовалюты (</a:t>
          </a:r>
          <a:r>
            <a:rPr lang="en-US" sz="2500" kern="1200" dirty="0"/>
            <a:t>BTC – </a:t>
          </a:r>
          <a:r>
            <a:rPr lang="ru-RU" sz="2500" kern="1200" dirty="0"/>
            <a:t>БЧХ код в ядре </a:t>
          </a:r>
          <a:r>
            <a:rPr lang="ru-RU" sz="2500" kern="1200" dirty="0" err="1"/>
            <a:t>блокчейна</a:t>
          </a:r>
          <a:r>
            <a:rPr lang="ru-RU" sz="2500" kern="1200" dirty="0"/>
            <a:t>)</a:t>
          </a:r>
        </a:p>
      </dsp:txBody>
      <dsp:txXfrm>
        <a:off x="3870476" y="1193927"/>
        <a:ext cx="3392103" cy="3949824"/>
      </dsp:txXfrm>
    </dsp:sp>
    <dsp:sp modelId="{B0499568-8427-4913-BC2D-5CF6E4356FA4}">
      <dsp:nvSpPr>
        <dsp:cNvPr id="0" name=""/>
        <dsp:cNvSpPr/>
      </dsp:nvSpPr>
      <dsp:spPr>
        <a:xfrm>
          <a:off x="7737473" y="274914"/>
          <a:ext cx="3392103" cy="9190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Вещание</a:t>
          </a:r>
          <a:r>
            <a:rPr lang="en-US" sz="2500" kern="1200" dirty="0"/>
            <a:t>/</a:t>
          </a:r>
          <a:r>
            <a:rPr lang="ru-RU" sz="2500" kern="1200" dirty="0"/>
            <a:t>космос</a:t>
          </a:r>
        </a:p>
      </dsp:txBody>
      <dsp:txXfrm>
        <a:off x="7737473" y="274914"/>
        <a:ext cx="3392103" cy="919012"/>
      </dsp:txXfrm>
    </dsp:sp>
    <dsp:sp modelId="{27EFF313-B227-4DC9-B076-A767B84A7F76}">
      <dsp:nvSpPr>
        <dsp:cNvPr id="0" name=""/>
        <dsp:cNvSpPr/>
      </dsp:nvSpPr>
      <dsp:spPr>
        <a:xfrm>
          <a:off x="7737473" y="1193927"/>
          <a:ext cx="3392103" cy="3949824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500" kern="1200" dirty="0"/>
            <a:t>Цифровое ТВ - </a:t>
          </a:r>
          <a:r>
            <a:rPr lang="en-US" sz="2500" kern="1200" dirty="0"/>
            <a:t>DVB (</a:t>
          </a:r>
          <a:r>
            <a:rPr lang="ru-RU" sz="2500" kern="1200" dirty="0"/>
            <a:t>от </a:t>
          </a:r>
          <a:r>
            <a:rPr lang="ru-RU" sz="2500" kern="1200" dirty="0" err="1"/>
            <a:t>РС+свёрточного</a:t>
          </a:r>
          <a:r>
            <a:rPr lang="ru-RU" sz="2500" kern="1200" dirty="0"/>
            <a:t> до БЧХ+</a:t>
          </a:r>
          <a:r>
            <a:rPr lang="en-US" sz="2500" kern="1200" dirty="0"/>
            <a:t>LDPC)</a:t>
          </a:r>
          <a:endParaRPr lang="ru-RU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500" kern="1200" dirty="0"/>
            <a:t>Цифровое аудио (от </a:t>
          </a:r>
          <a:r>
            <a:rPr lang="ru-RU" sz="2500" kern="1200" dirty="0" err="1"/>
            <a:t>свёрточных</a:t>
          </a:r>
          <a:r>
            <a:rPr lang="ru-RU" sz="2500" kern="1200" dirty="0"/>
            <a:t> кодов до </a:t>
          </a:r>
          <a:r>
            <a:rPr lang="en-US" sz="2500" kern="1200" dirty="0"/>
            <a:t>LDPC)</a:t>
          </a:r>
          <a:endParaRPr lang="ru-RU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500" kern="1200" dirty="0"/>
            <a:t>Спутники и КА (множество классических и современных кодов)</a:t>
          </a:r>
        </a:p>
      </dsp:txBody>
      <dsp:txXfrm>
        <a:off x="7737473" y="1193927"/>
        <a:ext cx="3392103" cy="39498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image" Target="../media/image51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image" Target="../media/image53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image" Target="../media/image55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image" Target="../media/image53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image" Target="../media/image57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image" Target="../media/image5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009495-228A-48CF-B69E-220C665D008E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0BCB9-F98A-4C1E-8233-85F34A05B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0424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00BCB9-F98A-4C1E-8233-85F34A05B7F8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357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00BCB9-F98A-4C1E-8233-85F34A05B7F8}" type="slidenum">
              <a:rPr lang="ru-RU" smtClean="0"/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264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00BCB9-F98A-4C1E-8233-85F34A05B7F8}" type="slidenum">
              <a:rPr lang="ru-RU" smtClean="0"/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5278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FD7696-D192-4C4B-B17D-A375A3F75C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AF4AAD2-CA19-4E8B-9DB6-6018A64ED4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64505A-9821-430F-AA75-FED321FD4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EBC0-7F59-4C0F-AA6B-4DE20F00A393}" type="datetime1">
              <a:rPr lang="ru-RU" smtClean="0"/>
              <a:t>05.10.2021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2DF22D-FB37-4639-838A-545A6E1D8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7CC20C-C9B7-4872-9F13-DD340D8B8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2EF9-1174-9947-9A8C-F6CF3CF130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392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C57582-BDD6-439A-8889-1F271928D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7C8CEED-25BE-46E8-94A6-DC46C6BDC2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AC6094-29CF-4340-972F-5423C131E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E55D-44DF-47F3-BF82-559C1DB2B744}" type="datetime1">
              <a:rPr lang="ru-RU" smtClean="0"/>
              <a:t>05.10.2021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8B264A-30A7-4105-90CA-899565F2D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9FCE04-4BCB-4F73-A1B4-D8EBFD656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2EF9-1174-9947-9A8C-F6CF3CF130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0693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6D18343-D63D-4ADE-AC4C-90F437A256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5E314EF-AC3A-4380-9F90-F6BAD49F75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63A746-E6D6-4FC4-AA93-6EB6886A8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366B-CD2E-47E1-8CD6-6F87807C6D8E}" type="datetime1">
              <a:rPr lang="ru-RU" smtClean="0"/>
              <a:t>05.10.2021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CCD63C-3942-45F5-ABB4-DE619A944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86A080-DC7C-4B45-B8C9-BAE78F6A9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2EF9-1174-9947-9A8C-F6CF3CF130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4378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82D102-06A3-4AE3-8B5F-E18B27594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DF6DB4-B3CE-46D3-8B9C-AF5E3E74D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C5F049-22B1-4DEB-B9C1-7163A2269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fld id="{2C5FBBE8-03C2-4FAB-B1D2-8D77208C5BF1}" type="datetime1">
              <a:rPr lang="ru-RU" smtClean="0"/>
              <a:pPr/>
              <a:t>05.10.2021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D19E92-E034-4370-A250-D555B0EF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9392C2-7B86-476B-87E1-F1EB69F4E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46462EF9-1174-9947-9A8C-F6CF3CF130AC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Рисунок 7">
            <a:extLst>
              <a:ext uri="{FF2B5EF4-FFF2-40B4-BE49-F238E27FC236}">
                <a16:creationId xmlns:a16="http://schemas.microsoft.com/office/drawing/2014/main" id="{AFAB277E-F9EF-44F6-A080-13FAC8D143B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6750" y="1465264"/>
            <a:ext cx="10875963" cy="46037"/>
          </a:xfrm>
          <a:solidFill>
            <a:srgbClr val="FF0000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6549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7711CC-0990-4652-A2EF-6E23C6FA9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6D69C75-203A-4018-AB91-767D3DEA4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9D83FC-2C13-477A-A38C-6F176EAEF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7CF65-FC9D-4454-B9FD-0FEE32F48342}" type="datetime1">
              <a:rPr lang="ru-RU" smtClean="0"/>
              <a:t>05.10.2021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7B0056-445E-4D73-9A64-CF29D2FA6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632469-C98C-48DB-A6E9-07E40EB3B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2EF9-1174-9947-9A8C-F6CF3CF130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2724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278AF8-2A7D-4284-894A-DAE5C9372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8EDE92-2864-4DE8-B13E-48BEBCE6FA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2745C6D-2C95-4360-99DE-3C27953638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F44BF6D-B367-447C-AB36-334E4EE9C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CB3A7-EE6A-4F47-8733-3EB1474F315A}" type="datetime1">
              <a:rPr lang="ru-RU" smtClean="0"/>
              <a:t>05.10.2021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ED4CC89-42F9-47D2-822A-5A2AF01C0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CE29D7A-88B9-42E7-998C-891D41EBE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2EF9-1174-9947-9A8C-F6CF3CF130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748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A82AB2-F401-49DF-80FC-291D700A7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F6EA382-4D9A-4895-9ED7-DB29D98C5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70E282F-C833-4F52-A302-4FA3CA67F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9968BBE-8331-4BF8-9107-EEAE74D23B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AB4DC36-F549-4DFA-B949-6C67E39867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AB81AEB-A1E1-4EEE-90AF-8593EFF69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5112-73FB-4022-9DB2-97A1AD7B1F15}" type="datetime1">
              <a:rPr lang="ru-RU" smtClean="0"/>
              <a:t>05.10.2021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862FC70-BAF1-4E90-BABD-7ADBD7E98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46CF4C5-C18F-4E35-92B9-2B2DBE120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2EF9-1174-9947-9A8C-F6CF3CF130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8432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5B17EC-9EC2-46C9-A0E5-3B7C77A62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1CF3B40-9FF8-48F2-928A-2887E0A0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800A-1525-4541-A2A3-D600C3C98B64}" type="datetime1">
              <a:rPr lang="ru-RU" smtClean="0"/>
              <a:t>05.10.2021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5D69C01-809D-42B7-9FDA-383DDA27D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E8AD2AD-BD81-4300-AC80-D7A533327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2EF9-1174-9947-9A8C-F6CF3CF130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9655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A3593DE-DC6D-4C30-B0B5-34C0F0CA2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fld id="{35F1B456-75CC-419E-8955-992A9B2D9779}" type="datetime1">
              <a:rPr lang="ru-RU" smtClean="0"/>
              <a:pPr/>
              <a:t>05.10.2021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ED48789-F7BB-4EEE-867C-168371FA6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F5A385D-6645-4F39-99BA-293C87D06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46462EF9-1174-9947-9A8C-F6CF3CF130A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5260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493F02-FA54-43A5-B72B-CC3FBB159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B10685-3312-4068-80C6-AAB429E87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F8EF8E1-F44C-48C2-81DA-D0A00B0644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C8A2CD4-F52D-4796-80A2-895DB99CF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0D58-588D-4611-B68A-C83CD85A7B61}" type="datetime1">
              <a:rPr lang="ru-RU" smtClean="0"/>
              <a:t>05.10.2021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0269B27-7AB7-4D3D-AD9B-9A1762097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B5BD61A-62F6-4C87-8069-3253F1F91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2EF9-1174-9947-9A8C-F6CF3CF130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0753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F6A8F0-9508-48B0-A4B1-E8FB2038E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CD6B986-59D0-43A4-B911-14FB774A9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293B0FA-2FCB-4870-95BA-C544C519A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1D19E70-1F0B-4CBD-89B0-2EB407563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CC58A-3E86-4E07-8545-4B82B33C69DA}" type="datetime1">
              <a:rPr lang="ru-RU" smtClean="0"/>
              <a:t>05.10.2021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76205F9-3E92-486E-955A-0849F1872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F8D3775-99DF-4D02-B304-A1414517B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2EF9-1174-9947-9A8C-F6CF3CF130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7802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D47820-635A-468C-BFD5-2CADB2E9F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E9F36C6-DA76-4D72-B3AE-17E79A473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EE2B97A-E562-4358-BB0E-484D71701B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8A41E-0B4B-449C-A5F8-29D18F79CEEA}" type="datetime1">
              <a:rPr lang="ru-RU" smtClean="0"/>
              <a:t>05.10.2021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531017-8DF4-49D9-92C2-7FE586A1B2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DA3A3D-F261-4F15-9C9B-04A106E4DE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62EF9-1174-9947-9A8C-F6CF3CF130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6987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0.e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2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2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1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4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3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3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55.e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6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53.e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3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57.e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3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58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59.e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60.emf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C6E2A1-FA1E-584F-BE65-41A54113E6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7910"/>
            <a:ext cx="9144000" cy="3202053"/>
          </a:xfrm>
        </p:spPr>
        <p:txBody>
          <a:bodyPr>
            <a:normAutofit fontScale="90000"/>
          </a:bodyPr>
          <a:lstStyle/>
          <a:p>
            <a:r>
              <a:rPr lang="ru-RU" dirty="0"/>
              <a:t>Помехоустойчивое кодирование в системах цифровой связи и передаче данных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32F44E4-7291-B740-A6B6-2EC56A555B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r"/>
            <a:endParaRPr lang="ru-RU" dirty="0"/>
          </a:p>
          <a:p>
            <a:pPr algn="r"/>
            <a:endParaRPr lang="ru-RU" dirty="0"/>
          </a:p>
          <a:p>
            <a:pPr algn="r"/>
            <a:r>
              <a:rPr lang="ru-RU" dirty="0" err="1"/>
              <a:t>с.н.с</a:t>
            </a:r>
            <a:r>
              <a:rPr lang="ru-RU" dirty="0"/>
              <a:t>. Лаборатории мультимедийных систем и технологий, МФТИ, Москва</a:t>
            </a:r>
          </a:p>
          <a:p>
            <a:pPr algn="r"/>
            <a:r>
              <a:rPr lang="ru-RU" dirty="0"/>
              <a:t>Доцент кафедры ТОР, РГРТУ, Рязань</a:t>
            </a:r>
          </a:p>
          <a:p>
            <a:pPr algn="r"/>
            <a:r>
              <a:rPr lang="ru-RU" dirty="0"/>
              <a:t>Овинников Алексей Анатольевич</a:t>
            </a:r>
          </a:p>
        </p:txBody>
      </p:sp>
    </p:spTree>
    <p:extLst>
      <p:ext uri="{BB962C8B-B14F-4D97-AF65-F5344CB8AC3E}">
        <p14:creationId xmlns:p14="http://schemas.microsoft.com/office/powerpoint/2010/main" val="3743850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46CBC31-2A39-4B51-B851-262D41080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2EF9-1174-9947-9A8C-F6CF3CF130AC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16B9D63C-C76B-43CC-8F1E-0EB7610175B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2139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/>
              <a:t>Пропускная способность АБГШ канала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D8D85BB3-75DC-49EA-B352-AA9D6CDA4DAD}"/>
              </a:ext>
            </a:extLst>
          </p:cNvPr>
          <p:cNvCxnSpPr>
            <a:cxnSpLocks/>
          </p:cNvCxnSpPr>
          <p:nvPr/>
        </p:nvCxnSpPr>
        <p:spPr>
          <a:xfrm>
            <a:off x="838200" y="989708"/>
            <a:ext cx="105156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бъект 2">
            <a:extLst>
              <a:ext uri="{FF2B5EF4-FFF2-40B4-BE49-F238E27FC236}">
                <a16:creationId xmlns:a16="http://schemas.microsoft.com/office/drawing/2014/main" id="{3E796244-C362-4364-91AD-30F466E4BD87}"/>
              </a:ext>
            </a:extLst>
          </p:cNvPr>
          <p:cNvSpPr txBox="1">
            <a:spLocks/>
          </p:cNvSpPr>
          <p:nvPr/>
        </p:nvSpPr>
        <p:spPr>
          <a:xfrm>
            <a:off x="828869" y="1156997"/>
            <a:ext cx="10515600" cy="55410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Формула Шеннона: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5E69755-081F-4CD2-8F38-37330644A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193" y="1535469"/>
            <a:ext cx="4953000" cy="85725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D9E638E-B2A0-473D-A297-E6FD27280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310" y="2392719"/>
            <a:ext cx="5281322" cy="419908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A4B4297-88E4-4E92-9B52-C0B2934ECAD4}"/>
              </a:ext>
            </a:extLst>
          </p:cNvPr>
          <p:cNvSpPr txBox="1"/>
          <p:nvPr/>
        </p:nvSpPr>
        <p:spPr>
          <a:xfrm>
            <a:off x="6699378" y="2565919"/>
            <a:ext cx="4739953" cy="353943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sz="2800" dirty="0"/>
              <a:t>При большом ОСШ:</a:t>
            </a:r>
          </a:p>
          <a:p>
            <a:endParaRPr lang="ru-RU" sz="2800" dirty="0"/>
          </a:p>
          <a:p>
            <a:endParaRPr lang="ru-RU" sz="2800" dirty="0"/>
          </a:p>
          <a:p>
            <a:endParaRPr lang="ru-RU" sz="2800" dirty="0"/>
          </a:p>
          <a:p>
            <a:endParaRPr lang="ru-RU" sz="2800" dirty="0"/>
          </a:p>
          <a:p>
            <a:endParaRPr lang="ru-RU" sz="2800" dirty="0"/>
          </a:p>
          <a:p>
            <a:endParaRPr lang="ru-RU" sz="2800" dirty="0"/>
          </a:p>
          <a:p>
            <a:endParaRPr lang="ru-RU" sz="2800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466BEE83-DC84-412B-B437-825FCC82B7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0747" y="3033338"/>
            <a:ext cx="2752725" cy="771525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B13C1DF2-016B-4228-B384-39617B3C48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9716" y="3624466"/>
            <a:ext cx="1819275" cy="495300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B90B2B76-7686-4330-A369-A5C4C78B8A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8371" y="4183580"/>
            <a:ext cx="2657475" cy="771525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9DA1E058-63CE-4613-92B9-239EABE809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72351" y="5022322"/>
            <a:ext cx="180975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606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9EDA97B-0FD3-4EB0-A0E5-8CA200182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2EF9-1174-9947-9A8C-F6CF3CF130AC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791260F-6B2A-489A-92FD-10E3137BE5A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13018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/>
              <a:t>Пропускная способность АБГШ канала</a:t>
            </a:r>
          </a:p>
          <a:p>
            <a:pPr algn="ctr"/>
            <a:r>
              <a:rPr lang="ru-RU" sz="4000" b="1" dirty="0"/>
              <a:t> и предел Шеннона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FEC3BE10-6421-4746-A171-14A22AE44C05}"/>
              </a:ext>
            </a:extLst>
          </p:cNvPr>
          <p:cNvCxnSpPr>
            <a:cxnSpLocks/>
          </p:cNvCxnSpPr>
          <p:nvPr/>
        </p:nvCxnSpPr>
        <p:spPr>
          <a:xfrm>
            <a:off x="838200" y="1366228"/>
            <a:ext cx="105156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бъект 2">
            <a:extLst>
              <a:ext uri="{FF2B5EF4-FFF2-40B4-BE49-F238E27FC236}">
                <a16:creationId xmlns:a16="http://schemas.microsoft.com/office/drawing/2014/main" id="{FA428735-F536-497B-997F-A94592764A53}"/>
              </a:ext>
            </a:extLst>
          </p:cNvPr>
          <p:cNvSpPr txBox="1">
            <a:spLocks/>
          </p:cNvSpPr>
          <p:nvPr/>
        </p:nvSpPr>
        <p:spPr>
          <a:xfrm>
            <a:off x="828869" y="1511999"/>
            <a:ext cx="10515600" cy="55410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Используем формулу Шеннона </a:t>
            </a:r>
            <a:r>
              <a:rPr lang="en-US" dirty="0"/>
              <a:t>E</a:t>
            </a:r>
            <a:r>
              <a:rPr lang="en-US" baseline="-25000" dirty="0"/>
              <a:t>b</a:t>
            </a:r>
            <a:r>
              <a:rPr lang="en-US" dirty="0"/>
              <a:t>/N</a:t>
            </a:r>
            <a:r>
              <a:rPr lang="en-US" baseline="-25000" dirty="0"/>
              <a:t>0</a:t>
            </a:r>
            <a:r>
              <a:rPr lang="en-US" dirty="0"/>
              <a:t> </a:t>
            </a:r>
            <a:r>
              <a:rPr lang="ru-RU" dirty="0"/>
              <a:t>вместо </a:t>
            </a:r>
            <a:r>
              <a:rPr lang="en-US" dirty="0"/>
              <a:t>SNR</a:t>
            </a:r>
            <a:r>
              <a:rPr lang="ru-RU" dirty="0"/>
              <a:t>: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FA94A99-58D5-41A4-A32C-701D7312D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900" y="2066106"/>
            <a:ext cx="2876550" cy="92392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ECBED81-DD23-44C7-8FC9-B47FE310C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531" y="1996666"/>
            <a:ext cx="5848350" cy="44291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0CE0BDE-CDBD-455B-920C-8A1CCBD4799A}"/>
              </a:ext>
            </a:extLst>
          </p:cNvPr>
          <p:cNvSpPr txBox="1"/>
          <p:nvPr/>
        </p:nvSpPr>
        <p:spPr>
          <a:xfrm>
            <a:off x="8008171" y="3097959"/>
            <a:ext cx="3187283" cy="224676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ru-RU" sz="2800" dirty="0"/>
              <a:t>Предел Шеннона</a:t>
            </a:r>
            <a:r>
              <a:rPr lang="en-US" sz="2800" dirty="0"/>
              <a:t>*</a:t>
            </a:r>
            <a:r>
              <a:rPr lang="ru-RU" sz="2800" dirty="0"/>
              <a:t>: </a:t>
            </a:r>
          </a:p>
          <a:p>
            <a:endParaRPr lang="ru-RU" sz="2800" dirty="0"/>
          </a:p>
          <a:p>
            <a:endParaRPr lang="ru-RU" sz="2800" dirty="0"/>
          </a:p>
          <a:p>
            <a:endParaRPr lang="ru-RU" sz="2800" dirty="0"/>
          </a:p>
          <a:p>
            <a:endParaRPr lang="ru-RU" sz="2800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B7CF894-18A4-48BA-89A6-88AB62A469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3011" y="3610862"/>
            <a:ext cx="2333625" cy="98107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50C1B50-E1C8-45F8-BEF4-70198B7A06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8780" y="4752415"/>
            <a:ext cx="2724150" cy="3524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7FB4D2-1C86-47D5-84B8-C6D95E4BB050}"/>
              </a:ext>
            </a:extLst>
          </p:cNvPr>
          <p:cNvSpPr txBox="1"/>
          <p:nvPr/>
        </p:nvSpPr>
        <p:spPr>
          <a:xfrm>
            <a:off x="6895323" y="5488299"/>
            <a:ext cx="4626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*Следствие второго замечательного предела</a:t>
            </a:r>
          </a:p>
        </p:txBody>
      </p:sp>
    </p:spTree>
    <p:extLst>
      <p:ext uri="{BB962C8B-B14F-4D97-AF65-F5344CB8AC3E}">
        <p14:creationId xmlns:p14="http://schemas.microsoft.com/office/powerpoint/2010/main" val="270966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853CA3-0B5C-4F51-8584-268D20484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397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/>
              <a:t>Предельная форма кривой помехоустойчивости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55624C-05FD-4D46-99D3-B84C80F8B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341"/>
            <a:ext cx="10515600" cy="1398494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При неограниченном росте корректирующей способности кода: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</a:t>
            </a:r>
            <a:r>
              <a:rPr lang="en-US" baseline="-25000" dirty="0"/>
              <a:t>b</a:t>
            </a:r>
            <a:r>
              <a:rPr lang="en-US" dirty="0"/>
              <a:t>/N</a:t>
            </a:r>
            <a:r>
              <a:rPr lang="en-US" baseline="-25000" dirty="0"/>
              <a:t>0</a:t>
            </a:r>
            <a:r>
              <a:rPr lang="en-US" dirty="0"/>
              <a:t> &gt; -1.6 </a:t>
            </a:r>
            <a:r>
              <a:rPr lang="ru-RU" dirty="0"/>
              <a:t>дБ (выше предела Шеннона): </a:t>
            </a:r>
            <a:r>
              <a:rPr lang="en-US" dirty="0"/>
              <a:t>P</a:t>
            </a:r>
            <a:r>
              <a:rPr lang="en-US" baseline="-25000" dirty="0"/>
              <a:t>b</a:t>
            </a:r>
            <a:r>
              <a:rPr lang="en-US" dirty="0"/>
              <a:t> -&gt; 0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</a:t>
            </a:r>
            <a:r>
              <a:rPr lang="en-US" baseline="-25000" dirty="0"/>
              <a:t>b</a:t>
            </a:r>
            <a:r>
              <a:rPr lang="en-US" dirty="0"/>
              <a:t>/N</a:t>
            </a:r>
            <a:r>
              <a:rPr lang="en-US" baseline="-25000" dirty="0"/>
              <a:t>0</a:t>
            </a:r>
            <a:r>
              <a:rPr lang="en-US" dirty="0"/>
              <a:t> &lt; -1.6 </a:t>
            </a:r>
            <a:r>
              <a:rPr lang="ru-RU" dirty="0"/>
              <a:t>дБ (выше предела Шеннона): </a:t>
            </a:r>
            <a:r>
              <a:rPr lang="en-US" dirty="0"/>
              <a:t>P</a:t>
            </a:r>
            <a:r>
              <a:rPr lang="en-US" baseline="-25000" dirty="0"/>
              <a:t>b</a:t>
            </a:r>
            <a:r>
              <a:rPr lang="en-US" dirty="0"/>
              <a:t> -&gt; 1/2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ru-RU" dirty="0"/>
          </a:p>
          <a:p>
            <a:pPr>
              <a:buFont typeface="Wingdings" panose="05000000000000000000" pitchFamily="2" charset="2"/>
              <a:buChar char="§"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102A9A8-AF7C-4483-A94D-09D354225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254" y="2775978"/>
            <a:ext cx="4857750" cy="3000375"/>
          </a:xfrm>
          <a:prstGeom prst="rect">
            <a:avLst/>
          </a:prstGeom>
        </p:spPr>
      </p:pic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80B00E9C-5BA9-417D-A212-7E8ED9B4F59D}"/>
              </a:ext>
            </a:extLst>
          </p:cNvPr>
          <p:cNvCxnSpPr>
            <a:cxnSpLocks/>
          </p:cNvCxnSpPr>
          <p:nvPr/>
        </p:nvCxnSpPr>
        <p:spPr>
          <a:xfrm>
            <a:off x="838200" y="989708"/>
            <a:ext cx="105156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F0721B0-2B35-4B04-9E9B-B0AD729CB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2EF9-1174-9947-9A8C-F6CF3CF130AC}" type="slidenum">
              <a:rPr lang="ru-RU" smtClean="0"/>
              <a:t>12</a:t>
            </a:fld>
            <a:endParaRPr lang="ru-RU"/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1CA6DFD3-6D15-40D1-8DCC-83C6A8517EC3}"/>
              </a:ext>
            </a:extLst>
          </p:cNvPr>
          <p:cNvSpPr txBox="1">
            <a:spLocks/>
          </p:cNvSpPr>
          <p:nvPr/>
        </p:nvSpPr>
        <p:spPr>
          <a:xfrm>
            <a:off x="6174889" y="2581836"/>
            <a:ext cx="5707829" cy="39110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Выводы: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/>
              <a:t>сколь угодно низкая вероятность ошибки может быть достигнута </a:t>
            </a:r>
            <a:r>
              <a:rPr lang="ru-RU" b="1" dirty="0">
                <a:solidFill>
                  <a:srgbClr val="0070C0"/>
                </a:solidFill>
              </a:rPr>
              <a:t>при любом</a:t>
            </a:r>
            <a:r>
              <a:rPr lang="ru-RU" dirty="0"/>
              <a:t> ОСШ по мощности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/>
              <a:t>сколь угодно низкая вероятность ошибки может быть достигнута только если ОСШ на бит </a:t>
            </a:r>
            <a:r>
              <a:rPr lang="ru-RU" b="1" dirty="0">
                <a:solidFill>
                  <a:srgbClr val="0070C0"/>
                </a:solidFill>
              </a:rPr>
              <a:t>превышает предел Шеннона</a:t>
            </a:r>
            <a:r>
              <a:rPr lang="ru-RU" dirty="0"/>
              <a:t> (-1.6 дБ)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/>
              <a:t>чем ниже ОСШ, тем меньше макс. спектральная эффективность, при которой возможно </a:t>
            </a:r>
            <a:r>
              <a:rPr lang="en-US" dirty="0"/>
              <a:t>P</a:t>
            </a:r>
            <a:r>
              <a:rPr lang="en-US" baseline="-25000" dirty="0"/>
              <a:t>b</a:t>
            </a:r>
            <a:r>
              <a:rPr lang="en-US" dirty="0"/>
              <a:t> -&gt; 0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ru-RU" dirty="0"/>
          </a:p>
          <a:p>
            <a:pPr lvl="1">
              <a:buFont typeface="Wingdings" panose="05000000000000000000" pitchFamily="2" charset="2"/>
              <a:buChar char="§"/>
            </a:pPr>
            <a:endParaRPr lang="ru-RU" dirty="0"/>
          </a:p>
          <a:p>
            <a:pPr>
              <a:buFont typeface="Wingdings" panose="05000000000000000000" pitchFamily="2" charset="2"/>
              <a:buChar char="§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7463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A2EB9A-FF65-409C-84C2-C135F6F40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2913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/>
              <a:t>Классификация кодов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05643D-5AAE-4CF1-833C-6B05323ED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8038"/>
            <a:ext cx="10515600" cy="55832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3200" b="1" dirty="0">
                <a:solidFill>
                  <a:srgbClr val="0070C0"/>
                </a:solidFill>
              </a:rPr>
              <a:t>Блоковые</a:t>
            </a:r>
            <a:r>
              <a:rPr lang="ru-RU" sz="3200" dirty="0"/>
              <a:t> и </a:t>
            </a:r>
            <a:r>
              <a:rPr lang="ru-RU" sz="3200" b="1" dirty="0" err="1">
                <a:solidFill>
                  <a:srgbClr val="0070C0"/>
                </a:solidFill>
              </a:rPr>
              <a:t>свёрточные</a:t>
            </a:r>
            <a:endParaRPr lang="ru-RU" sz="3200" b="1" dirty="0">
              <a:solidFill>
                <a:srgbClr val="0070C0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2800" dirty="0"/>
              <a:t>В зависимости от наличия памяти у кодера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3200" b="1" dirty="0">
                <a:solidFill>
                  <a:srgbClr val="0070C0"/>
                </a:solidFill>
              </a:rPr>
              <a:t>Систематические</a:t>
            </a:r>
            <a:r>
              <a:rPr lang="ru-RU" sz="3200" dirty="0"/>
              <a:t> и </a:t>
            </a:r>
            <a:r>
              <a:rPr lang="ru-RU" sz="3200" b="1" dirty="0">
                <a:solidFill>
                  <a:srgbClr val="0070C0"/>
                </a:solidFill>
              </a:rPr>
              <a:t>несистематические</a:t>
            </a:r>
            <a:r>
              <a:rPr lang="ru-RU" sz="3200" dirty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2800" dirty="0"/>
              <a:t>В зависимости от возможности разделить информационные и избыточные символы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3200" b="1" dirty="0">
                <a:solidFill>
                  <a:srgbClr val="0070C0"/>
                </a:solidFill>
              </a:rPr>
              <a:t>Двоичные</a:t>
            </a:r>
            <a:r>
              <a:rPr lang="ru-RU" sz="3200" dirty="0"/>
              <a:t> и </a:t>
            </a:r>
            <a:r>
              <a:rPr lang="ru-RU" sz="3200" b="1" dirty="0">
                <a:solidFill>
                  <a:srgbClr val="0070C0"/>
                </a:solidFill>
              </a:rPr>
              <a:t>недвоичные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2800" dirty="0"/>
              <a:t>В зависимости от используемого алфавита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3200" b="1" dirty="0">
                <a:solidFill>
                  <a:srgbClr val="0070C0"/>
                </a:solidFill>
              </a:rPr>
              <a:t>Линейные</a:t>
            </a:r>
            <a:r>
              <a:rPr lang="ru-RU" sz="3200" dirty="0"/>
              <a:t> и </a:t>
            </a:r>
            <a:r>
              <a:rPr lang="ru-RU" sz="3200" b="1" dirty="0">
                <a:solidFill>
                  <a:srgbClr val="0070C0"/>
                </a:solidFill>
              </a:rPr>
              <a:t>нелинейный</a:t>
            </a:r>
            <a:r>
              <a:rPr lang="ru-RU" sz="3200" dirty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2800" dirty="0"/>
              <a:t>В зависимости от типа математических операций кодирования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3200" b="1" dirty="0">
                <a:solidFill>
                  <a:srgbClr val="0070C0"/>
                </a:solidFill>
              </a:rPr>
              <a:t>Каскадные</a:t>
            </a:r>
            <a:r>
              <a:rPr lang="ru-RU" sz="3200" dirty="0"/>
              <a:t> и </a:t>
            </a:r>
            <a:r>
              <a:rPr lang="ru-RU" sz="3200" b="1" dirty="0" err="1">
                <a:solidFill>
                  <a:srgbClr val="0070C0"/>
                </a:solidFill>
              </a:rPr>
              <a:t>некаскадные</a:t>
            </a:r>
            <a:r>
              <a:rPr lang="ru-RU" sz="3200" dirty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2800" dirty="0"/>
              <a:t>По наличию</a:t>
            </a:r>
            <a:r>
              <a:rPr lang="en-US" sz="2800" dirty="0"/>
              <a:t>/</a:t>
            </a:r>
            <a:r>
              <a:rPr lang="ru-RU" sz="2800" dirty="0"/>
              <a:t>отсутствию объединения отдельных кодов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A872139A-74C8-416C-8A83-02DF9C23D368}"/>
              </a:ext>
            </a:extLst>
          </p:cNvPr>
          <p:cNvCxnSpPr>
            <a:cxnSpLocks/>
          </p:cNvCxnSpPr>
          <p:nvPr/>
        </p:nvCxnSpPr>
        <p:spPr>
          <a:xfrm>
            <a:off x="838200" y="989708"/>
            <a:ext cx="105156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A705F0-1729-4A23-9058-4C28B9C56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2EF9-1174-9947-9A8C-F6CF3CF130AC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0086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D6773F-92D8-4BF0-BB7A-BDFE90305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124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/>
              <a:t>Жёсткие и мягкие решения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7A6661-15BD-42AF-BB88-37A776122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977" y="1054250"/>
            <a:ext cx="11672046" cy="512271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3200" dirty="0"/>
              <a:t>Способ взаимодействия демодулятора и декодера помехоустойчивого кода: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3200" b="1" dirty="0">
                <a:solidFill>
                  <a:srgbClr val="0070C0"/>
                </a:solidFill>
              </a:rPr>
              <a:t>Жёсткие решения </a:t>
            </a:r>
            <a:r>
              <a:rPr lang="ru-RU" sz="3200" dirty="0"/>
              <a:t>(</a:t>
            </a:r>
            <a:r>
              <a:rPr lang="en-US" sz="3200" b="1" dirty="0">
                <a:solidFill>
                  <a:srgbClr val="0070C0"/>
                </a:solidFill>
              </a:rPr>
              <a:t>hard decisions</a:t>
            </a:r>
            <a:r>
              <a:rPr lang="en-US" sz="3200" dirty="0"/>
              <a:t>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ru-RU" sz="3200" dirty="0"/>
              <a:t>Демодулятор принимает окончательные решения о значениях (</a:t>
            </a:r>
            <a:r>
              <a:rPr lang="ru-RU" sz="3200" dirty="0">
                <a:solidFill>
                  <a:srgbClr val="FF0000"/>
                </a:solidFill>
              </a:rPr>
              <a:t>0</a:t>
            </a:r>
            <a:r>
              <a:rPr lang="en-US" sz="3200" dirty="0">
                <a:solidFill>
                  <a:srgbClr val="FF0000"/>
                </a:solidFill>
              </a:rPr>
              <a:t>/1</a:t>
            </a:r>
            <a:r>
              <a:rPr lang="en-US" sz="3200" dirty="0"/>
              <a:t>) </a:t>
            </a:r>
            <a:r>
              <a:rPr lang="ru-RU" sz="3200" dirty="0"/>
              <a:t>принятых битов и передаёт декодеру </a:t>
            </a:r>
            <a:r>
              <a:rPr lang="ru-RU" sz="3200" b="1" dirty="0">
                <a:solidFill>
                  <a:srgbClr val="0070C0"/>
                </a:solidFill>
              </a:rPr>
              <a:t>только эти решения</a:t>
            </a:r>
            <a:endParaRPr lang="en-US" sz="3200" b="1" dirty="0">
              <a:solidFill>
                <a:srgbClr val="0070C0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3200" b="1" dirty="0">
                <a:solidFill>
                  <a:srgbClr val="0070C0"/>
                </a:solidFill>
              </a:rPr>
              <a:t>Мягкие решения </a:t>
            </a:r>
            <a:r>
              <a:rPr lang="ru-RU" sz="3200" dirty="0"/>
              <a:t>(</a:t>
            </a:r>
            <a:r>
              <a:rPr lang="en-US" sz="3200" b="1" dirty="0">
                <a:solidFill>
                  <a:srgbClr val="0070C0"/>
                </a:solidFill>
              </a:rPr>
              <a:t>soft decisions</a:t>
            </a:r>
            <a:r>
              <a:rPr lang="en-US" sz="3200" dirty="0"/>
              <a:t>)</a:t>
            </a:r>
            <a:endParaRPr lang="ru-RU" sz="32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ru-RU" sz="3200" dirty="0"/>
              <a:t>Декодер использует информацию о </a:t>
            </a:r>
          </a:p>
          <a:p>
            <a:pPr marL="914400" lvl="2" indent="0">
              <a:buNone/>
            </a:pPr>
            <a:r>
              <a:rPr lang="ru-RU" sz="3200" b="1" dirty="0">
                <a:solidFill>
                  <a:srgbClr val="0070C0"/>
                </a:solidFill>
              </a:rPr>
              <a:t>  степени достоверности</a:t>
            </a:r>
            <a:r>
              <a:rPr lang="ru-RU" sz="3200" b="1" dirty="0"/>
              <a:t> </a:t>
            </a:r>
            <a:r>
              <a:rPr lang="ru-RU" sz="3200" dirty="0"/>
              <a:t>значения каждого </a:t>
            </a:r>
          </a:p>
          <a:p>
            <a:pPr marL="914400" lvl="2" indent="0">
              <a:buNone/>
            </a:pPr>
            <a:r>
              <a:rPr lang="ru-RU" sz="3200" dirty="0"/>
              <a:t>  </a:t>
            </a:r>
            <a:r>
              <a:rPr lang="ru-RU" sz="3200" dirty="0" err="1"/>
              <a:t>демодулированного</a:t>
            </a:r>
            <a:r>
              <a:rPr lang="ru-RU" sz="3200" dirty="0"/>
              <a:t> бита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AFE6240D-BC33-44AD-9979-9535D816401D}"/>
              </a:ext>
            </a:extLst>
          </p:cNvPr>
          <p:cNvCxnSpPr>
            <a:cxnSpLocks/>
          </p:cNvCxnSpPr>
          <p:nvPr/>
        </p:nvCxnSpPr>
        <p:spPr>
          <a:xfrm>
            <a:off x="838200" y="989708"/>
            <a:ext cx="105156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FFDBCC-09EF-4628-AE3A-E77B026D3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2EF9-1174-9947-9A8C-F6CF3CF130AC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1046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AE9D4E-E696-481D-A84B-2B83B8126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4428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/>
              <a:t>Блоковые коды: терминология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F1FD770-45FA-496E-90E4-73637D1BD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846" y="1196231"/>
            <a:ext cx="9439275" cy="4895850"/>
          </a:xfrm>
          <a:prstGeom prst="rect">
            <a:avLst/>
          </a:prstGeom>
        </p:spPr>
      </p:pic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B8363F30-DF85-4D04-935F-80A1CC46D6D8}"/>
              </a:ext>
            </a:extLst>
          </p:cNvPr>
          <p:cNvCxnSpPr>
            <a:cxnSpLocks/>
          </p:cNvCxnSpPr>
          <p:nvPr/>
        </p:nvCxnSpPr>
        <p:spPr>
          <a:xfrm>
            <a:off x="838200" y="989708"/>
            <a:ext cx="105156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D94306-540E-4828-AB61-BF3E08E4F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2EF9-1174-9947-9A8C-F6CF3CF130AC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1976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140C95-CFF2-4669-B44F-CAACC2575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5186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/>
              <a:t>Блоковые коды: основные параметры</a:t>
            </a:r>
            <a:endParaRPr lang="ru-RU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DAC4AD5-A99B-432F-BE41-99315A3212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0312"/>
                <a:ext cx="10515600" cy="5025893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sz="3200" dirty="0"/>
                  <a:t> – </a:t>
                </a:r>
                <a:r>
                  <a:rPr lang="ru-RU" sz="3200" b="1" dirty="0">
                    <a:solidFill>
                      <a:srgbClr val="0070C0"/>
                    </a:solidFill>
                  </a:rPr>
                  <a:t>кодовое расстояние</a:t>
                </a:r>
                <a:r>
                  <a:rPr lang="ru-RU" sz="3200" dirty="0"/>
                  <a:t> (</a:t>
                </a:r>
                <a:r>
                  <a:rPr lang="en-US" sz="3200" b="1" dirty="0">
                    <a:solidFill>
                      <a:srgbClr val="0070C0"/>
                    </a:solidFill>
                  </a:rPr>
                  <a:t>code distance</a:t>
                </a:r>
                <a:r>
                  <a:rPr lang="en-US" sz="3200" dirty="0"/>
                  <a:t>)</a:t>
                </a:r>
                <a:r>
                  <a:rPr lang="ru-RU" sz="3200" dirty="0"/>
                  <a:t>, минимальное расстояние между кодовыми словами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ru-RU" sz="2800" dirty="0"/>
                  <a:t>Используется </a:t>
                </a:r>
                <a:r>
                  <a:rPr lang="ru-RU" sz="2800" b="1" dirty="0">
                    <a:solidFill>
                      <a:srgbClr val="0070C0"/>
                    </a:solidFill>
                  </a:rPr>
                  <a:t>метрика Хэмминга </a:t>
                </a:r>
                <a:r>
                  <a:rPr lang="en-US" sz="2800" dirty="0"/>
                  <a:t>–</a:t>
                </a:r>
                <a:r>
                  <a:rPr lang="ru-RU" sz="2800" dirty="0"/>
                  <a:t> расстояние равно числу несовпадающих символов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 – </a:t>
                </a:r>
                <a:r>
                  <a:rPr lang="ru-RU" sz="2800" dirty="0"/>
                  <a:t>вариант обозначения кода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sz="3200" dirty="0"/>
                  <a:t> – </a:t>
                </a:r>
                <a:r>
                  <a:rPr lang="ru-RU" sz="3200" dirty="0"/>
                  <a:t>кратность </a:t>
                </a:r>
                <a:r>
                  <a:rPr lang="ru-RU" sz="3200" b="1" dirty="0">
                    <a:solidFill>
                      <a:srgbClr val="0070C0"/>
                    </a:solidFill>
                  </a:rPr>
                  <a:t>гарантированно обнаруживаемой</a:t>
                </a:r>
                <a:r>
                  <a:rPr lang="ru-RU" sz="3200" dirty="0"/>
                  <a:t> ошибки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⌊"/>
                        <m:endChr m:val="⌋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𝑚𝑖𝑛</m:t>
                                </m:r>
                              </m:sub>
                            </m:s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r>
                  <a:rPr lang="en-US" sz="3200" dirty="0"/>
                  <a:t> – </a:t>
                </a:r>
                <a:r>
                  <a:rPr lang="ru-RU" sz="3200" dirty="0"/>
                  <a:t>кратность </a:t>
                </a:r>
                <a:r>
                  <a:rPr lang="ru-RU" sz="3200" b="1" dirty="0">
                    <a:solidFill>
                      <a:srgbClr val="0070C0"/>
                    </a:solidFill>
                  </a:rPr>
                  <a:t>гарантированно исправляемой</a:t>
                </a:r>
                <a:r>
                  <a:rPr lang="ru-RU" sz="3200" dirty="0"/>
                  <a:t> ошибки</a:t>
                </a:r>
                <a:endParaRPr lang="en-US" sz="3200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ru-RU" sz="3200" dirty="0"/>
                  <a:t>Обозначение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ru-RU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  <m:r>
                      <a:rPr lang="ru-RU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 – </a:t>
                </a:r>
                <a:r>
                  <a:rPr lang="ru-RU" sz="3200" dirty="0"/>
                  <a:t>выделение целой части числа 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DAC4AD5-A99B-432F-BE41-99315A3212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0312"/>
                <a:ext cx="10515600" cy="5025893"/>
              </a:xfrm>
              <a:blipFill>
                <a:blip r:embed="rId2"/>
                <a:stretch>
                  <a:fillRect l="-1333" t="-2424" r="-17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D47A3726-5B88-4C8C-B716-AE43A3D26307}"/>
              </a:ext>
            </a:extLst>
          </p:cNvPr>
          <p:cNvCxnSpPr>
            <a:cxnSpLocks/>
          </p:cNvCxnSpPr>
          <p:nvPr/>
        </p:nvCxnSpPr>
        <p:spPr>
          <a:xfrm>
            <a:off x="838200" y="989708"/>
            <a:ext cx="105156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5AA0AA-F161-4CD0-903E-F4B2ECF6D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2EF9-1174-9947-9A8C-F6CF3CF130AC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646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0D0CCA-53A8-404F-B172-557C254FA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45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/>
              <a:t>Блоковые коды: комбинирование обнаружения и исправления ошибок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9A0CB2B-BF4D-4FDC-92C3-7D6BD4469B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4019"/>
                <a:ext cx="10515600" cy="4722944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ru-RU" sz="3200" dirty="0"/>
                  <a:t>Исправляем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′≤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sz="3200" dirty="0"/>
                  <a:t> ошибок и </a:t>
                </a:r>
                <a:r>
                  <a:rPr lang="ru-RU" sz="3200" b="1" dirty="0">
                    <a:solidFill>
                      <a:srgbClr val="0070C0"/>
                    </a:solidFill>
                  </a:rPr>
                  <a:t>дополнительно</a:t>
                </a:r>
                <a:r>
                  <a:rPr lang="ru-RU" sz="3200" dirty="0"/>
                  <a:t> обнаруживаем ещё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′≤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3200" dirty="0"/>
                  <a:t> </a:t>
                </a:r>
                <a:r>
                  <a:rPr lang="ru-RU" sz="3200" dirty="0"/>
                  <a:t>ошибок </a:t>
                </a:r>
                <a:endParaRPr lang="en-US" sz="3200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ru-RU" sz="3200" dirty="0"/>
                  <a:t>Если принятая комбинация символов находится на расстоянии ≤ </a:t>
                </a:r>
                <a:r>
                  <a:rPr lang="en-US" sz="3200" i="1" dirty="0"/>
                  <a:t>t’ </a:t>
                </a:r>
                <a:r>
                  <a:rPr lang="ru-RU" sz="3200" dirty="0"/>
                  <a:t>от одного из кодовых слов, производится </a:t>
                </a:r>
                <a:r>
                  <a:rPr lang="ru-RU" sz="3200" b="1" dirty="0">
                    <a:solidFill>
                      <a:srgbClr val="0070C0"/>
                    </a:solidFill>
                  </a:rPr>
                  <a:t>исправление</a:t>
                </a:r>
                <a:r>
                  <a:rPr lang="ru-RU" sz="3200" dirty="0"/>
                  <a:t> ошибки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ru-RU" sz="3200" dirty="0"/>
                  <a:t>В противоположном случае выдаётся сигнал об </a:t>
                </a:r>
                <a:r>
                  <a:rPr lang="ru-RU" sz="3200" b="1" dirty="0">
                    <a:solidFill>
                      <a:srgbClr val="0070C0"/>
                    </a:solidFill>
                  </a:rPr>
                  <a:t>обнаружении</a:t>
                </a:r>
                <a:r>
                  <a:rPr lang="ru-RU" sz="3200" dirty="0"/>
                  <a:t> ошибки кратности больше </a:t>
                </a:r>
                <a:r>
                  <a:rPr lang="en-US" sz="3200" i="1" dirty="0"/>
                  <a:t>t’</a:t>
                </a:r>
                <a:endParaRPr lang="ru-RU" sz="3200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ru-RU" sz="3200" dirty="0"/>
                  <a:t>Возможные сочетания значений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sz="3200" dirty="0"/>
                  <a:t> и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′ </m:t>
                    </m:r>
                  </m:oMath>
                </a14:m>
                <a:r>
                  <a:rPr lang="ru-RU" sz="3200" dirty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9A0CB2B-BF4D-4FDC-92C3-7D6BD4469B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4019"/>
                <a:ext cx="10515600" cy="4722944"/>
              </a:xfrm>
              <a:blipFill>
                <a:blip r:embed="rId2"/>
                <a:stretch>
                  <a:fillRect l="-1333" t="-258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CE972B92-7D6C-4BC0-9E9C-AF53C3EAF47D}"/>
              </a:ext>
            </a:extLst>
          </p:cNvPr>
          <p:cNvCxnSpPr>
            <a:cxnSpLocks/>
          </p:cNvCxnSpPr>
          <p:nvPr/>
        </p:nvCxnSpPr>
        <p:spPr>
          <a:xfrm>
            <a:off x="838200" y="1312435"/>
            <a:ext cx="105156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3A75AF-AAF2-449E-BDF8-5B56F2B07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2EF9-1174-9947-9A8C-F6CF3CF130AC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56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E4A933-ABCF-4E2F-90EF-4C075A05E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b="1" dirty="0"/>
              <a:t>Блоковые коды: комбинирование обнаружения и исправления ошибок</a:t>
            </a:r>
            <a:endParaRPr lang="ru-RU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94B6264-ECD5-47EA-A622-92B3CC9C4E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003636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ru-RU" sz="3200" dirty="0"/>
                  <a:t>Возможные сочетания значений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sz="3200" dirty="0"/>
                  <a:t> и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′ </m:t>
                    </m:r>
                  </m:oMath>
                </a14:m>
                <a:r>
                  <a:rPr lang="ru-RU" sz="3200" dirty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i="1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ru-RU" sz="3200" dirty="0"/>
              </a:p>
              <a:p>
                <a:pPr marL="0" indent="0" algn="ctr">
                  <a:buNone/>
                </a:pPr>
                <a:endParaRPr lang="ru-RU" sz="32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94B6264-ECD5-47EA-A622-92B3CC9C4E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003636"/>
              </a:xfrm>
              <a:blipFill>
                <a:blip r:embed="rId2"/>
                <a:stretch>
                  <a:fillRect l="-1333" t="-121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CF12637-EF4D-4E6A-8716-2298DB296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9387" y="2730500"/>
            <a:ext cx="6753225" cy="3762375"/>
          </a:xfrm>
          <a:prstGeom prst="rect">
            <a:avLst/>
          </a:prstGeom>
        </p:spPr>
      </p:pic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81DA171D-9A0F-4ACC-A2A9-E20B1CF015B2}"/>
              </a:ext>
            </a:extLst>
          </p:cNvPr>
          <p:cNvCxnSpPr>
            <a:cxnSpLocks/>
          </p:cNvCxnSpPr>
          <p:nvPr/>
        </p:nvCxnSpPr>
        <p:spPr>
          <a:xfrm>
            <a:off x="838200" y="1570625"/>
            <a:ext cx="105156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380CE18-CEF0-4AC1-BFA6-CC52A09FC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2EF9-1174-9947-9A8C-F6CF3CF130AC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7154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E669FC-BFA8-456F-9AF2-19B64F935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124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/>
              <a:t>Блоковые коды: комбинирование</a:t>
            </a:r>
            <a:endParaRPr lang="ru-RU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309155D-46E6-486C-AA1A-6CB21005EE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26372"/>
                <a:ext cx="10515600" cy="5122713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ru-RU" sz="3200" dirty="0"/>
                  <a:t>Линейный блоковый код описывается </a:t>
                </a:r>
                <a:r>
                  <a:rPr lang="ru-RU" sz="3200" b="1" dirty="0">
                    <a:solidFill>
                      <a:srgbClr val="0070C0"/>
                    </a:solidFill>
                  </a:rPr>
                  <a:t>порождающей</a:t>
                </a:r>
                <a:r>
                  <a:rPr lang="ru-RU" sz="3200" dirty="0"/>
                  <a:t> (</a:t>
                </a:r>
                <a:r>
                  <a:rPr lang="ru-RU" sz="3200" b="1" dirty="0">
                    <a:solidFill>
                      <a:srgbClr val="0070C0"/>
                    </a:solidFill>
                  </a:rPr>
                  <a:t>генераторной</a:t>
                </a:r>
                <a:r>
                  <a:rPr lang="ru-RU" sz="3200" dirty="0"/>
                  <a:t>) </a:t>
                </a:r>
                <a:r>
                  <a:rPr lang="ru-RU" sz="3200" b="1" dirty="0">
                    <a:solidFill>
                      <a:srgbClr val="0070C0"/>
                    </a:solidFill>
                  </a:rPr>
                  <a:t>матрицей</a:t>
                </a:r>
                <a:r>
                  <a:rPr lang="ru-RU" sz="3200" dirty="0"/>
                  <a:t> (</a:t>
                </a:r>
                <a:r>
                  <a:rPr lang="en-US" sz="3200" b="1" dirty="0">
                    <a:solidFill>
                      <a:srgbClr val="0070C0"/>
                    </a:solidFill>
                  </a:rPr>
                  <a:t>generator matrix</a:t>
                </a:r>
                <a:r>
                  <a:rPr lang="en-US" sz="3200" dirty="0"/>
                  <a:t>)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sz="3200" dirty="0"/>
                  <a:t> </a:t>
                </a:r>
                <a:r>
                  <a:rPr lang="ru-RU" sz="3200" dirty="0"/>
                  <a:t>размером </a:t>
                </a:r>
                <a:r>
                  <a:rPr lang="en-US" sz="3200" i="1" dirty="0" err="1"/>
                  <a:t>k</a:t>
                </a:r>
                <a:r>
                  <a:rPr lang="en-US" sz="3200" dirty="0" err="1"/>
                  <a:t>x</a:t>
                </a:r>
                <a:r>
                  <a:rPr lang="en-US" sz="3200" i="1" dirty="0" err="1"/>
                  <a:t>n</a:t>
                </a:r>
                <a:endParaRPr lang="en-US" sz="3200" i="1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ru-RU" sz="3200" dirty="0"/>
                  <a:t>Кодирование блока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3200" dirty="0"/>
                  <a:t> (</a:t>
                </a:r>
                <a:r>
                  <a:rPr lang="ru-RU" sz="3200" dirty="0"/>
                  <a:t>строка 1</a:t>
                </a:r>
                <a:r>
                  <a:rPr lang="en-US" sz="3200" dirty="0" err="1"/>
                  <a:t>x</a:t>
                </a:r>
                <a:r>
                  <a:rPr lang="en-US" sz="3200" i="1" dirty="0" err="1"/>
                  <a:t>k</a:t>
                </a:r>
                <a:r>
                  <a:rPr lang="en-US" sz="3200" dirty="0"/>
                  <a:t>) </a:t>
                </a:r>
                <a:r>
                  <a:rPr lang="ru-RU" sz="3200" dirty="0"/>
                  <a:t>производится путём его умножения на порождающую матрицу: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𝑮</m:t>
                      </m:r>
                    </m:oMath>
                  </m:oMathPara>
                </a14:m>
                <a:endParaRPr lang="ru-RU" sz="3200" b="1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ru-RU" sz="3200" dirty="0"/>
                  <a:t>Результат – кодовое слово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3200" dirty="0"/>
                  <a:t> (</a:t>
                </a:r>
                <a:r>
                  <a:rPr lang="ru-RU" sz="3200" dirty="0"/>
                  <a:t>строка 1</a:t>
                </a:r>
                <a:r>
                  <a:rPr lang="en-US" sz="3200" dirty="0" err="1"/>
                  <a:t>x</a:t>
                </a:r>
                <a:r>
                  <a:rPr lang="en-US" sz="3200" i="1" dirty="0" err="1"/>
                  <a:t>n</a:t>
                </a:r>
                <a:r>
                  <a:rPr lang="en-US" sz="3200" dirty="0"/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ru-RU" sz="3200" dirty="0"/>
                  <a:t>В случае двоичного кода результат производится </a:t>
                </a:r>
                <a:r>
                  <a:rPr lang="ru-RU" sz="3200" b="1" dirty="0">
                    <a:solidFill>
                      <a:srgbClr val="0070C0"/>
                    </a:solidFill>
                  </a:rPr>
                  <a:t>по модулю 2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309155D-46E6-486C-AA1A-6CB21005EE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26372"/>
                <a:ext cx="10515600" cy="5122713"/>
              </a:xfrm>
              <a:blipFill>
                <a:blip r:embed="rId2"/>
                <a:stretch>
                  <a:fillRect l="-1333" t="-2497" r="-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B680FE35-D10B-4AFD-8D42-A31C9D6AEF2C}"/>
              </a:ext>
            </a:extLst>
          </p:cNvPr>
          <p:cNvCxnSpPr>
            <a:cxnSpLocks/>
          </p:cNvCxnSpPr>
          <p:nvPr/>
        </p:nvCxnSpPr>
        <p:spPr>
          <a:xfrm>
            <a:off x="838200" y="989708"/>
            <a:ext cx="105156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002B90-25E5-4CF6-8CEE-86338BDE7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2EF9-1174-9947-9A8C-F6CF3CF130AC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176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911F66-2724-7F42-8566-A349FC9A5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3654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/>
              <a:t>Идеи помехоустойчивого кодирования (ПК)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00E786-B9C6-1F4B-9EF9-832CB6251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8780"/>
            <a:ext cx="10515600" cy="510818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Из-за шумов и помех при приёме возможны </a:t>
            </a:r>
            <a:r>
              <a:rPr lang="ru-RU" b="1" dirty="0">
                <a:solidFill>
                  <a:srgbClr val="0070C0"/>
                </a:solidFill>
              </a:rPr>
              <a:t>ошибки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Для обнаружения и</a:t>
            </a:r>
            <a:r>
              <a:rPr lang="en-US" dirty="0"/>
              <a:t>/</a:t>
            </a:r>
            <a:r>
              <a:rPr lang="ru-RU" dirty="0"/>
              <a:t>или исправления</a:t>
            </a:r>
            <a:r>
              <a:rPr lang="en-US" dirty="0"/>
              <a:t> </a:t>
            </a:r>
            <a:r>
              <a:rPr lang="ru-RU" b="1" dirty="0">
                <a:solidFill>
                  <a:srgbClr val="0070C0"/>
                </a:solidFill>
              </a:rPr>
              <a:t>некоторых</a:t>
            </a:r>
            <a:r>
              <a:rPr lang="ru-RU" dirty="0"/>
              <a:t> ошибок в передаваемые сообщения вносится избыточность</a:t>
            </a:r>
            <a:r>
              <a:rPr lang="ru-RU" dirty="0">
                <a:solidFill>
                  <a:srgbClr val="00B0F0"/>
                </a:solidFill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Цель – сделать возможные кодированные сообщения </a:t>
            </a:r>
            <a:r>
              <a:rPr lang="ru-RU" b="1" dirty="0">
                <a:solidFill>
                  <a:srgbClr val="0070C0"/>
                </a:solidFill>
              </a:rPr>
              <a:t>как можно больше отличающимися</a:t>
            </a:r>
            <a:r>
              <a:rPr lang="ru-RU" dirty="0"/>
              <a:t> друг от друга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В кодированном сообщении допустимы </a:t>
            </a:r>
            <a:r>
              <a:rPr lang="ru-RU" b="1" dirty="0">
                <a:solidFill>
                  <a:srgbClr val="0070C0"/>
                </a:solidFill>
              </a:rPr>
              <a:t>не любые </a:t>
            </a:r>
            <a:r>
              <a:rPr lang="ru-RU" dirty="0"/>
              <a:t>последовательности символов, а только удовлетворяющие алгоритму кодирования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/>
              <a:t>Это позволяет при приёме искажённого сообщения обнаружить ошибку и, возможно, исправить её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Такой подход называется </a:t>
            </a:r>
            <a:r>
              <a:rPr lang="ru-RU" b="1" dirty="0">
                <a:solidFill>
                  <a:srgbClr val="0070C0"/>
                </a:solidFill>
              </a:rPr>
              <a:t>помехоустойчивым кодированием </a:t>
            </a:r>
            <a:r>
              <a:rPr lang="ru-RU" dirty="0"/>
              <a:t>(</a:t>
            </a:r>
            <a:r>
              <a:rPr lang="en-US" b="1" dirty="0">
                <a:solidFill>
                  <a:srgbClr val="0070C0"/>
                </a:solidFill>
              </a:rPr>
              <a:t>Error-Correcting Coding, ECC</a:t>
            </a:r>
            <a:r>
              <a:rPr lang="en-US" dirty="0"/>
              <a:t>) </a:t>
            </a:r>
            <a:r>
              <a:rPr lang="ru-RU" dirty="0"/>
              <a:t>или </a:t>
            </a:r>
            <a:r>
              <a:rPr lang="ru-RU" b="1" dirty="0">
                <a:solidFill>
                  <a:srgbClr val="0070C0"/>
                </a:solidFill>
              </a:rPr>
              <a:t>канальным кодированием </a:t>
            </a:r>
            <a:r>
              <a:rPr lang="ru-RU" dirty="0"/>
              <a:t>(</a:t>
            </a:r>
            <a:r>
              <a:rPr lang="en-US" b="1" dirty="0">
                <a:solidFill>
                  <a:srgbClr val="0070C0"/>
                </a:solidFill>
              </a:rPr>
              <a:t>Channel Coding</a:t>
            </a:r>
            <a:r>
              <a:rPr lang="en-US" dirty="0"/>
              <a:t>)</a:t>
            </a:r>
            <a:endParaRPr lang="ru-RU" dirty="0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36247A8B-5E9D-4BDB-8F8B-59519BE3F061}"/>
              </a:ext>
            </a:extLst>
          </p:cNvPr>
          <p:cNvCxnSpPr>
            <a:cxnSpLocks/>
          </p:cNvCxnSpPr>
          <p:nvPr/>
        </p:nvCxnSpPr>
        <p:spPr>
          <a:xfrm>
            <a:off x="838200" y="989708"/>
            <a:ext cx="105156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884271-C245-4AAE-97FE-35A4EF42E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2EF9-1174-9947-9A8C-F6CF3CF130A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27394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3F540C-4901-4E50-B4C2-0E109CFE2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7609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Блоковые коды: обнаружение ошибок 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207D568-13F8-4729-9351-679CF1AD39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0311"/>
                <a:ext cx="10515600" cy="5036652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ru-RU" sz="3200" b="1" dirty="0">
                    <a:solidFill>
                      <a:srgbClr val="0070C0"/>
                    </a:solidFill>
                  </a:rPr>
                  <a:t>Проверочная матрица </a:t>
                </a:r>
                <a:r>
                  <a:rPr lang="ru-RU" sz="3200" dirty="0"/>
                  <a:t>(</a:t>
                </a:r>
                <a:r>
                  <a:rPr lang="en-US" sz="3200" b="1" dirty="0">
                    <a:solidFill>
                      <a:srgbClr val="0070C0"/>
                    </a:solidFill>
                  </a:rPr>
                  <a:t>parity-check matrix</a:t>
                </a:r>
                <a:r>
                  <a:rPr lang="en-US" sz="3200" dirty="0"/>
                  <a:t>)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ru-RU" sz="3200" dirty="0"/>
                  <a:t> – размером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ru-RU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</a:t>
                </a:r>
                <a:r>
                  <a:rPr lang="ru-RU" sz="3200" dirty="0"/>
                  <a:t>реализует проверку соотношений, использованных при формировании кодового слова: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ru-RU" sz="32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𝑯</m:t>
                          </m:r>
                        </m:e>
                        <m:sup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ru-RU" sz="3200" b="0" dirty="0"/>
              </a:p>
              <a:p>
                <a:pPr marL="0" indent="0" algn="ctr">
                  <a:buNone/>
                </a:pPr>
                <a:endParaRPr lang="ru-RU" sz="3200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ru-RU" sz="3200" dirty="0"/>
                  <a:t>Связь порождающей и проверочных матриц:</a:t>
                </a:r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/>
                  <a:t>	</a:t>
                </a:r>
                <a:r>
                  <a:rPr lang="ru-RU" sz="3200" dirty="0"/>
                  <a:t>	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sz="3200" b="1" dirty="0"/>
                  <a:t>= </a:t>
                </a:r>
                <a:r>
                  <a:rPr lang="en-US" sz="3200" dirty="0"/>
                  <a:t>0, </a:t>
                </a:r>
                <a:r>
                  <a:rPr lang="ru-RU" sz="3200" dirty="0"/>
                  <a:t>следовательно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sz="3200" b="1" dirty="0"/>
                  <a:t>= </a:t>
                </a:r>
                <a:r>
                  <a:rPr lang="en-US" sz="3200" dirty="0"/>
                  <a:t>0</a:t>
                </a:r>
                <a:endParaRPr lang="ru-RU" sz="3200" b="1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207D568-13F8-4729-9351-679CF1AD39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0311"/>
                <a:ext cx="10515600" cy="5036652"/>
              </a:xfrm>
              <a:blipFill>
                <a:blip r:embed="rId2"/>
                <a:stretch>
                  <a:fillRect l="-1333" t="-2421" r="-8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50AC0E09-9A33-4D86-9500-903BBB172789}"/>
              </a:ext>
            </a:extLst>
          </p:cNvPr>
          <p:cNvCxnSpPr>
            <a:cxnSpLocks/>
          </p:cNvCxnSpPr>
          <p:nvPr/>
        </p:nvCxnSpPr>
        <p:spPr>
          <a:xfrm>
            <a:off x="838200" y="989708"/>
            <a:ext cx="105156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B62E02-4554-47D3-9163-6589AD7B2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2EF9-1174-9947-9A8C-F6CF3CF130AC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8929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9949F6-84D8-4CF4-BE04-5D5DF663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6850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Блоковые коды: декодирование 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8813F85-15A0-4676-BED3-70DAB10021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61826"/>
                <a:ext cx="10515600" cy="5015137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ru-RU" sz="3200" dirty="0"/>
                  <a:t>Искажённое кодовое слово (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latin typeface="Cambria Math" panose="02040503050406030204" pitchFamily="18" charset="0"/>
                      </a:rPr>
                      <m:t>𝐞</m:t>
                    </m:r>
                  </m:oMath>
                </a14:m>
                <a:r>
                  <a:rPr lang="en-US" sz="3200" dirty="0"/>
                  <a:t> – </a:t>
                </a:r>
                <a:r>
                  <a:rPr lang="ru-RU" sz="3200" b="1" dirty="0">
                    <a:solidFill>
                      <a:srgbClr val="0070C0"/>
                    </a:solidFill>
                  </a:rPr>
                  <a:t>вектор ошибок</a:t>
                </a:r>
                <a:r>
                  <a:rPr lang="ru-RU" sz="3200" dirty="0"/>
                  <a:t>):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𝐞</m:t>
                      </m:r>
                    </m:oMath>
                  </m:oMathPara>
                </a14:m>
                <a:endParaRPr lang="ru-RU" sz="3200" b="1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ru-RU" sz="3200" dirty="0"/>
                  <a:t>Умножение принятого блока на проверочную матрицу даёт </a:t>
                </a:r>
                <a:r>
                  <a:rPr lang="ru-RU" sz="3200" b="1" dirty="0">
                    <a:solidFill>
                      <a:srgbClr val="0070C0"/>
                    </a:solidFill>
                  </a:rPr>
                  <a:t>синдром</a:t>
                </a:r>
                <a:r>
                  <a:rPr lang="ru-RU" sz="3200" dirty="0">
                    <a:solidFill>
                      <a:srgbClr val="0070C0"/>
                    </a:solidFill>
                  </a:rPr>
                  <a:t> </a:t>
                </a:r>
                <a:r>
                  <a:rPr lang="ru-RU" sz="3200" dirty="0"/>
                  <a:t>(</a:t>
                </a:r>
                <a:r>
                  <a:rPr lang="en-US" sz="3200" b="1" dirty="0">
                    <a:solidFill>
                      <a:srgbClr val="0070C0"/>
                    </a:solidFill>
                  </a:rPr>
                  <a:t>syndrome</a:t>
                </a:r>
                <a:r>
                  <a:rPr lang="ru-RU" sz="3200" dirty="0"/>
                  <a:t>)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3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𝑯</m:t>
                          </m:r>
                        </m:e>
                        <m:sup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ru-RU" sz="3200" dirty="0"/>
                  <a:t>Синдром зависит только от вектора ошибок: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3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𝑯</m:t>
                          </m:r>
                        </m:e>
                        <m:sup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ru-RU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</m:d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𝑯</m:t>
                          </m:r>
                        </m:e>
                        <m:sup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ru-RU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𝒆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𝑯</m:t>
                          </m:r>
                        </m:e>
                        <m:sup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  <a:p>
                <a:pPr marL="0" indent="0" algn="ctr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8813F85-15A0-4676-BED3-70DAB10021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61826"/>
                <a:ext cx="10515600" cy="5015137"/>
              </a:xfrm>
              <a:blipFill>
                <a:blip r:embed="rId2"/>
                <a:stretch>
                  <a:fillRect l="-1333" t="-24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791F4044-2658-472E-86BC-BD61E48775A3}"/>
              </a:ext>
            </a:extLst>
          </p:cNvPr>
          <p:cNvCxnSpPr>
            <a:cxnSpLocks/>
          </p:cNvCxnSpPr>
          <p:nvPr/>
        </p:nvCxnSpPr>
        <p:spPr>
          <a:xfrm>
            <a:off x="838200" y="989708"/>
            <a:ext cx="105156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5D8EE7-00A0-412C-8841-E31CCBF62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2EF9-1174-9947-9A8C-F6CF3CF130AC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671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9AB2B42-F19C-4584-BD88-53707EFCD6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63040" y="1337887"/>
                <a:ext cx="9076127" cy="5154987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ru-RU" sz="3200" dirty="0"/>
                  <a:t>Декодирование можно осуществить с помощью </a:t>
                </a:r>
                <a:r>
                  <a:rPr lang="ru-RU" sz="3200" b="1" dirty="0">
                    <a:solidFill>
                      <a:srgbClr val="0070C0"/>
                    </a:solidFill>
                  </a:rPr>
                  <a:t>таблицы</a:t>
                </a:r>
                <a:r>
                  <a:rPr lang="ru-RU" sz="3200" dirty="0"/>
                  <a:t>, сопоставляющей значения синдрома и вектора ошибок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ru-RU" sz="3200" dirty="0"/>
                  <a:t>Система уравнений является </a:t>
                </a:r>
                <a:r>
                  <a:rPr lang="ru-RU" sz="3200" b="1" dirty="0" err="1">
                    <a:solidFill>
                      <a:srgbClr val="0070C0"/>
                    </a:solidFill>
                  </a:rPr>
                  <a:t>недоопределённой</a:t>
                </a:r>
                <a:r>
                  <a:rPr lang="ru-RU" sz="3200" dirty="0"/>
                  <a:t> (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sz="3200" dirty="0"/>
                  <a:t> уравненией, 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ru-RU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3200" dirty="0"/>
                  <a:t>неизвестных)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ru-RU" sz="3200" dirty="0"/>
                  <a:t>В качестве решения, как правило, выбирается вектор с </a:t>
                </a:r>
                <a:r>
                  <a:rPr lang="ru-RU" sz="3200" b="1" dirty="0">
                    <a:solidFill>
                      <a:srgbClr val="0070C0"/>
                    </a:solidFill>
                  </a:rPr>
                  <a:t>минимальным</a:t>
                </a:r>
                <a:r>
                  <a:rPr lang="ru-RU" sz="3200" dirty="0"/>
                  <a:t> числом </a:t>
                </a:r>
                <a:r>
                  <a:rPr lang="ru-RU" sz="3200" b="1" dirty="0">
                    <a:solidFill>
                      <a:srgbClr val="0070C0"/>
                    </a:solidFill>
                  </a:rPr>
                  <a:t>ненулевых</a:t>
                </a:r>
                <a:r>
                  <a:rPr lang="ru-RU" sz="3200" dirty="0">
                    <a:solidFill>
                      <a:srgbClr val="0070C0"/>
                    </a:solidFill>
                  </a:rPr>
                  <a:t> </a:t>
                </a:r>
                <a:r>
                  <a:rPr lang="ru-RU" sz="3200" b="1" dirty="0">
                    <a:solidFill>
                      <a:srgbClr val="0070C0"/>
                    </a:solidFill>
                  </a:rPr>
                  <a:t>элементов</a:t>
                </a:r>
                <a:r>
                  <a:rPr lang="ru-RU" sz="3200" dirty="0">
                    <a:solidFill>
                      <a:srgbClr val="0070C0"/>
                    </a:solidFill>
                  </a:rPr>
                  <a:t> </a:t>
                </a:r>
                <a:r>
                  <a:rPr lang="ru-RU" sz="3200" dirty="0"/>
                  <a:t>(ошибка </a:t>
                </a:r>
                <a:r>
                  <a:rPr lang="ru-RU" sz="3200" b="1" dirty="0">
                    <a:solidFill>
                      <a:srgbClr val="0070C0"/>
                    </a:solidFill>
                  </a:rPr>
                  <a:t>минимальной кратности</a:t>
                </a:r>
                <a:r>
                  <a:rPr lang="ru-RU" sz="3200" dirty="0"/>
                  <a:t>)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9AB2B42-F19C-4584-BD88-53707EFCD6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63040" y="1337887"/>
                <a:ext cx="9076127" cy="5154987"/>
              </a:xfrm>
              <a:blipFill>
                <a:blip r:embed="rId2"/>
                <a:stretch>
                  <a:fillRect l="-1478" t="-2482" r="-8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BC54E2F-E451-4EA1-8433-E5E73164C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6850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Блоковые коды: декодирование </a:t>
            </a:r>
            <a:endParaRPr lang="ru-RU" dirty="0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D0CE9B42-93A2-4FE3-84E8-4C40162B9937}"/>
              </a:ext>
            </a:extLst>
          </p:cNvPr>
          <p:cNvCxnSpPr>
            <a:cxnSpLocks/>
          </p:cNvCxnSpPr>
          <p:nvPr/>
        </p:nvCxnSpPr>
        <p:spPr>
          <a:xfrm>
            <a:off x="838200" y="989708"/>
            <a:ext cx="105156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0B65BF-F195-40AF-B5DD-A20238054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2EF9-1174-9947-9A8C-F6CF3CF130AC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5538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7F2429-C5E4-4B7F-8CC6-6894D466A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4583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Пример: код Хэмминга (7,4)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4F28C5-114E-417D-B6F9-A7582FF1D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7750"/>
            <a:ext cx="10515600" cy="478921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3200" dirty="0"/>
              <a:t>Формирование избыточных символов</a:t>
            </a:r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endParaRPr lang="ru-RU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sz="3200" dirty="0"/>
              <a:t>Порождающая матрица: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03E9501-ADD4-41AE-9992-E4EFBE32D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644" y="2191681"/>
            <a:ext cx="2819400" cy="159067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2CF867E-1723-4CCB-824E-7F7485FF5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593825"/>
            <a:ext cx="3629025" cy="1876425"/>
          </a:xfrm>
          <a:prstGeom prst="rect">
            <a:avLst/>
          </a:prstGeom>
        </p:spPr>
      </p:pic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26503B28-9FEB-4942-A472-AA1F07FDAE11}"/>
              </a:ext>
            </a:extLst>
          </p:cNvPr>
          <p:cNvCxnSpPr>
            <a:cxnSpLocks/>
          </p:cNvCxnSpPr>
          <p:nvPr/>
        </p:nvCxnSpPr>
        <p:spPr>
          <a:xfrm>
            <a:off x="838200" y="989708"/>
            <a:ext cx="105156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A15E350-3C1A-4EF7-8E70-AD9F9286E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2EF9-1174-9947-9A8C-F6CF3CF130AC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64387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108F03C-F86A-4FCB-9A80-DEBDC522AD8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24583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/>
              <a:t>Пример: код Хэмминга (7,4)</a:t>
            </a:r>
            <a:endParaRPr lang="ru-RU" b="1" dirty="0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812EC176-2550-4784-837B-FC9B51F88854}"/>
              </a:ext>
            </a:extLst>
          </p:cNvPr>
          <p:cNvCxnSpPr>
            <a:cxnSpLocks/>
          </p:cNvCxnSpPr>
          <p:nvPr/>
        </p:nvCxnSpPr>
        <p:spPr>
          <a:xfrm>
            <a:off x="838200" y="989708"/>
            <a:ext cx="105156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>
                <a:extLst>
                  <a:ext uri="{FF2B5EF4-FFF2-40B4-BE49-F238E27FC236}">
                    <a16:creationId xmlns:a16="http://schemas.microsoft.com/office/drawing/2014/main" id="{27EC9FE5-814E-4A61-AD63-B3E247A6A76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387750"/>
                <a:ext cx="4745019" cy="4789213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§"/>
                </a:pPr>
                <a:r>
                  <a:rPr lang="ru-RU" sz="3200" dirty="0"/>
                  <a:t>Таблица кодовых слов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ru-RU" sz="3200" dirty="0"/>
                  <a:t>Параметры: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ru-RU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ru-RU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</m:oMath>
                </a14:m>
                <a:endParaRPr lang="ru-RU" sz="2800" b="0" dirty="0">
                  <a:ea typeface="Cambria Math" panose="02040503050406030204" pitchFamily="18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ru-RU" sz="2800" b="0" i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ru-RU" sz="2800" b="0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⌊"/>
                        <m:endChr m:val="⌋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𝑚𝑖𝑛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  <m:r>
                      <a:rPr lang="ru-RU" sz="2800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ru-RU" sz="2800" b="0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ru-RU" sz="2800" b="0" dirty="0">
                  <a:ea typeface="Cambria Math" panose="02040503050406030204" pitchFamily="18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ru-RU" sz="2800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ru-RU" sz="2800" dirty="0"/>
              </a:p>
            </p:txBody>
          </p:sp>
        </mc:Choice>
        <mc:Fallback xmlns="">
          <p:sp>
            <p:nvSpPr>
              <p:cNvPr id="6" name="Объект 2">
                <a:extLst>
                  <a:ext uri="{FF2B5EF4-FFF2-40B4-BE49-F238E27FC236}">
                    <a16:creationId xmlns:a16="http://schemas.microsoft.com/office/drawing/2014/main" id="{27EC9FE5-814E-4A61-AD63-B3E247A6A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87750"/>
                <a:ext cx="4745019" cy="4789213"/>
              </a:xfrm>
              <a:prstGeom prst="rect">
                <a:avLst/>
              </a:prstGeom>
              <a:blipFill>
                <a:blip r:embed="rId2"/>
                <a:stretch>
                  <a:fillRect l="-2956" t="-26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Стрелка: вправо 6">
            <a:extLst>
              <a:ext uri="{FF2B5EF4-FFF2-40B4-BE49-F238E27FC236}">
                <a16:creationId xmlns:a16="http://schemas.microsoft.com/office/drawing/2014/main" id="{161B4A5A-B878-47B4-846B-47BB9353B51F}"/>
              </a:ext>
            </a:extLst>
          </p:cNvPr>
          <p:cNvSpPr/>
          <p:nvPr/>
        </p:nvSpPr>
        <p:spPr>
          <a:xfrm>
            <a:off x="5703345" y="1404524"/>
            <a:ext cx="785309" cy="419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DCA427C-DCDB-46B7-8167-D9EA3224C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4017" y="1305855"/>
            <a:ext cx="3104534" cy="5363315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7FF6411-BA3E-4283-9E6F-45E23C283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2EF9-1174-9947-9A8C-F6CF3CF130AC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77518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AD1DC3-2858-4A68-8A48-91D42F78CB3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24583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/>
              <a:t>Пример: код Хэмминга (7,4)</a:t>
            </a:r>
            <a:endParaRPr lang="ru-RU" b="1" dirty="0"/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5C86DD1F-C30D-42F0-A8F2-F9AEF7C6E5EB}"/>
              </a:ext>
            </a:extLst>
          </p:cNvPr>
          <p:cNvCxnSpPr>
            <a:cxnSpLocks/>
          </p:cNvCxnSpPr>
          <p:nvPr/>
        </p:nvCxnSpPr>
        <p:spPr>
          <a:xfrm>
            <a:off x="838200" y="989708"/>
            <a:ext cx="105156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E98943F-414C-4201-89C3-34857FC83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768" y="2121602"/>
            <a:ext cx="3695700" cy="174307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8AC8520-1E69-4DE4-BDBD-A13E25A47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060" y="3821645"/>
            <a:ext cx="3708717" cy="1589450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2861D9FA-D6E0-4974-9596-35DB654093A2}"/>
              </a:ext>
            </a:extLst>
          </p:cNvPr>
          <p:cNvSpPr txBox="1">
            <a:spLocks/>
          </p:cNvSpPr>
          <p:nvPr/>
        </p:nvSpPr>
        <p:spPr>
          <a:xfrm>
            <a:off x="838200" y="1470071"/>
            <a:ext cx="10515600" cy="478921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ru-RU" sz="3200" dirty="0"/>
              <a:t>Проверочные соотношения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sz="32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2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2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sz="3200" dirty="0"/>
              <a:t>Порождающая матрица: 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20599BF9-8EFB-4164-B8AC-85CF4278A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2EF9-1174-9947-9A8C-F6CF3CF130AC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3895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73E83A-90B0-48FB-9BA3-140DBDFBD02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24583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/>
              <a:t>Пример: код Хэмминга (7,4)</a:t>
            </a:r>
            <a:endParaRPr lang="ru-RU" b="1" dirty="0"/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D4A13A61-718E-435C-BB03-271DDE20A500}"/>
              </a:ext>
            </a:extLst>
          </p:cNvPr>
          <p:cNvCxnSpPr>
            <a:cxnSpLocks/>
          </p:cNvCxnSpPr>
          <p:nvPr/>
        </p:nvCxnSpPr>
        <p:spPr>
          <a:xfrm>
            <a:off x="838200" y="989708"/>
            <a:ext cx="105156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Объект 2">
            <a:extLst>
              <a:ext uri="{FF2B5EF4-FFF2-40B4-BE49-F238E27FC236}">
                <a16:creationId xmlns:a16="http://schemas.microsoft.com/office/drawing/2014/main" id="{F477EFF2-2865-4524-82EC-9AE32EDD28D3}"/>
              </a:ext>
            </a:extLst>
          </p:cNvPr>
          <p:cNvSpPr txBox="1">
            <a:spLocks/>
          </p:cNvSpPr>
          <p:nvPr/>
        </p:nvSpPr>
        <p:spPr>
          <a:xfrm>
            <a:off x="838200" y="1278941"/>
            <a:ext cx="10515600" cy="6707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ru-RU" sz="3200" dirty="0"/>
              <a:t>Таблица декодирования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DFB8D9F-18E7-4EB2-BD47-7A8628AF3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30" y="1836139"/>
            <a:ext cx="6947549" cy="4467842"/>
          </a:xfrm>
          <a:prstGeom prst="rect">
            <a:avLst/>
          </a:prstGeo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732E7EA-3F64-431E-A2ED-B98243237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2EF9-1174-9947-9A8C-F6CF3CF130AC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66515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F00654-D316-4A75-9EAB-E03A4E24E97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24583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/>
              <a:t>Блоковые коды: весовой спектр</a:t>
            </a: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010169CF-7795-45F8-8FBD-48D0CD3AF5B8}"/>
              </a:ext>
            </a:extLst>
          </p:cNvPr>
          <p:cNvCxnSpPr>
            <a:cxnSpLocks/>
          </p:cNvCxnSpPr>
          <p:nvPr/>
        </p:nvCxnSpPr>
        <p:spPr>
          <a:xfrm>
            <a:off x="838200" y="989708"/>
            <a:ext cx="105156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2">
                <a:extLst>
                  <a:ext uri="{FF2B5EF4-FFF2-40B4-BE49-F238E27FC236}">
                    <a16:creationId xmlns:a16="http://schemas.microsoft.com/office/drawing/2014/main" id="{817E2D00-C0FC-4B0A-B30B-8FE1F546DC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470071"/>
                <a:ext cx="10515600" cy="4789213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§"/>
                </a:pPr>
                <a:r>
                  <a:rPr lang="ru-RU" sz="3200" b="1" dirty="0">
                    <a:solidFill>
                      <a:srgbClr val="0070C0"/>
                    </a:solidFill>
                  </a:rPr>
                  <a:t>Вес</a:t>
                </a:r>
                <a:r>
                  <a:rPr lang="ru-RU" sz="3200" dirty="0"/>
                  <a:t> кодового слова для двоичного слова: количество единичных битов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ru-RU" sz="3200" b="1" dirty="0">
                    <a:solidFill>
                      <a:srgbClr val="0070C0"/>
                    </a:solidFill>
                  </a:rPr>
                  <a:t>Весовой спектр</a:t>
                </a:r>
                <a:r>
                  <a:rPr lang="ru-RU" sz="32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ru-RU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endParaRPr lang="en-US" sz="3200" dirty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3200" dirty="0"/>
                  <a:t>Количество кодовых слов с весом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endParaRPr lang="en-US" sz="3200" dirty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sz="3200" dirty="0"/>
                  <a:t> для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=1, …, 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3200" b="0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ru-RU" sz="3200" dirty="0"/>
                  <a:t>Линейный код обязательно содержит нулевое кодовое слово, поэтому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ru-RU" sz="3200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ru-RU" sz="3200" dirty="0"/>
                  <a:t>Пример для кода Хэмминга (7,4): </a:t>
                </a:r>
              </a:p>
            </p:txBody>
          </p:sp>
        </mc:Choice>
        <mc:Fallback xmlns="">
          <p:sp>
            <p:nvSpPr>
              <p:cNvPr id="4" name="Объект 2">
                <a:extLst>
                  <a:ext uri="{FF2B5EF4-FFF2-40B4-BE49-F238E27FC236}">
                    <a16:creationId xmlns:a16="http://schemas.microsoft.com/office/drawing/2014/main" id="{817E2D00-C0FC-4B0A-B30B-8FE1F546DC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70071"/>
                <a:ext cx="10515600" cy="4789213"/>
              </a:xfrm>
              <a:prstGeom prst="rect">
                <a:avLst/>
              </a:prstGeom>
              <a:blipFill>
                <a:blip r:embed="rId2"/>
                <a:stretch>
                  <a:fillRect l="-1333" t="-2672" r="-15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B961883-D3C7-45FC-A699-141215687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0174" y="5483225"/>
            <a:ext cx="4591050" cy="1009650"/>
          </a:xfrm>
          <a:prstGeom prst="rect">
            <a:avLst/>
          </a:prstGeo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C0AB211-EF28-44FB-95F7-142E52444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2EF9-1174-9947-9A8C-F6CF3CF130AC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13478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501F0B-ACBC-401B-A1C7-2AA955A9228C}"/>
              </a:ext>
            </a:extLst>
          </p:cNvPr>
          <p:cNvSpPr txBox="1">
            <a:spLocks/>
          </p:cNvSpPr>
          <p:nvPr/>
        </p:nvSpPr>
        <p:spPr>
          <a:xfrm>
            <a:off x="0" y="365125"/>
            <a:ext cx="12191999" cy="624583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/>
              <a:t>Блоковые коды: вероятность </a:t>
            </a:r>
            <a:r>
              <a:rPr lang="ru-RU" b="1" dirty="0" err="1"/>
              <a:t>необнаружения</a:t>
            </a:r>
            <a:r>
              <a:rPr lang="ru-RU" b="1" dirty="0"/>
              <a:t> ошибки</a:t>
            </a: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37A1DD8C-C9E6-447B-A224-DCCCEA0DA6E5}"/>
              </a:ext>
            </a:extLst>
          </p:cNvPr>
          <p:cNvCxnSpPr>
            <a:cxnSpLocks/>
          </p:cNvCxnSpPr>
          <p:nvPr/>
        </p:nvCxnSpPr>
        <p:spPr>
          <a:xfrm>
            <a:off x="365760" y="989708"/>
            <a:ext cx="11510682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>
                <a:extLst>
                  <a:ext uri="{FF2B5EF4-FFF2-40B4-BE49-F238E27FC236}">
                    <a16:creationId xmlns:a16="http://schemas.microsoft.com/office/drawing/2014/main" id="{2A69B9E8-E517-4669-82DD-43DFA72EBC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5760" y="1201130"/>
                <a:ext cx="11510682" cy="4887687"/>
              </a:xfrm>
              <a:prstGeom prst="rect">
                <a:avLst/>
              </a:prstGeom>
            </p:spPr>
            <p:txBody>
              <a:bodyPr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§"/>
                </a:pPr>
                <a:r>
                  <a:rPr lang="ru-RU" dirty="0"/>
                  <a:t>Необнаруженная ошибка: одно кодовое слово превращается в другое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ru-RU" dirty="0"/>
                  <a:t>Расстояние Хэмминга между перепутанными словами -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ru-RU" dirty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ru-RU" dirty="0"/>
                  <a:t> бит искажены в конкретных позициях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бит остались без изменений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ru-RU" dirty="0"/>
                  <a:t>вероятность такого события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вероятность ошибочного приёма бита кодового слова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ru-RU" dirty="0"/>
                  <a:t>События перепутывания кодового слова с </a:t>
                </a:r>
                <a:r>
                  <a:rPr lang="ru-RU" b="1" dirty="0">
                    <a:solidFill>
                      <a:srgbClr val="0070C0"/>
                    </a:solidFill>
                  </a:rPr>
                  <a:t>разными</a:t>
                </a:r>
                <a:r>
                  <a:rPr lang="ru-RU" dirty="0"/>
                  <a:t> другими кодовыми словами являются </a:t>
                </a:r>
                <a:r>
                  <a:rPr lang="ru-RU" b="1" dirty="0">
                    <a:solidFill>
                      <a:srgbClr val="0070C0"/>
                    </a:solidFill>
                  </a:rPr>
                  <a:t>несовместными</a:t>
                </a:r>
                <a:r>
                  <a:rPr lang="ru-RU" dirty="0"/>
                  <a:t>, поэтому их вероятности </a:t>
                </a:r>
                <a:r>
                  <a:rPr lang="ru-RU" b="1" dirty="0">
                    <a:solidFill>
                      <a:srgbClr val="0070C0"/>
                    </a:solidFill>
                  </a:rPr>
                  <a:t>суммируются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ru-RU" dirty="0"/>
                  <a:t>Для </a:t>
                </a:r>
                <a:r>
                  <a:rPr lang="ru-RU" b="1" dirty="0">
                    <a:solidFill>
                      <a:srgbClr val="0070C0"/>
                    </a:solidFill>
                  </a:rPr>
                  <a:t>линейного</a:t>
                </a:r>
                <a:r>
                  <a:rPr lang="ru-RU" dirty="0"/>
                  <a:t> кода результаты одинаковы для всех кодовых слов, усреднение по кодовым словам не нужно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ru-RU" dirty="0"/>
                  <a:t>В качестве «правильного» можно использовать любое кодовое слово, удобнее всего нулевое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ru-RU" dirty="0"/>
                  <a:t>Вероятность </a:t>
                </a:r>
                <a:r>
                  <a:rPr lang="ru-RU" b="1" dirty="0" err="1">
                    <a:solidFill>
                      <a:srgbClr val="0070C0"/>
                    </a:solidFill>
                  </a:rPr>
                  <a:t>необнаружения</a:t>
                </a:r>
                <a:r>
                  <a:rPr lang="ru-RU" dirty="0"/>
                  <a:t> возникших ошибок</a:t>
                </a:r>
              </a:p>
            </p:txBody>
          </p:sp>
        </mc:Choice>
        <mc:Fallback xmlns="">
          <p:sp>
            <p:nvSpPr>
              <p:cNvPr id="6" name="Объект 2">
                <a:extLst>
                  <a:ext uri="{FF2B5EF4-FFF2-40B4-BE49-F238E27FC236}">
                    <a16:creationId xmlns:a16="http://schemas.microsoft.com/office/drawing/2014/main" id="{2A69B9E8-E517-4669-82DD-43DFA72EBC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" y="1201130"/>
                <a:ext cx="11510682" cy="4887687"/>
              </a:xfrm>
              <a:prstGeom prst="rect">
                <a:avLst/>
              </a:prstGeom>
              <a:blipFill>
                <a:blip r:embed="rId2"/>
                <a:stretch>
                  <a:fillRect l="-794" t="-2494" b="-26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55AB06D-C108-42C6-ADF8-4079C5BEC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1914" y="5962650"/>
            <a:ext cx="6781800" cy="895350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78E59C4-518C-4F1C-BD41-78B331C1E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2EF9-1174-9947-9A8C-F6CF3CF130AC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81406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71DDB3-6C5C-4D96-A7AE-A5B7CE0C74B7}"/>
              </a:ext>
            </a:extLst>
          </p:cNvPr>
          <p:cNvSpPr txBox="1">
            <a:spLocks/>
          </p:cNvSpPr>
          <p:nvPr/>
        </p:nvSpPr>
        <p:spPr>
          <a:xfrm>
            <a:off x="0" y="365125"/>
            <a:ext cx="12191999" cy="624583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/>
              <a:t>Блоковые коды: вероятность </a:t>
            </a:r>
            <a:r>
              <a:rPr lang="ru-RU" b="1" dirty="0" err="1"/>
              <a:t>необнаружения</a:t>
            </a:r>
            <a:r>
              <a:rPr lang="ru-RU" b="1" dirty="0"/>
              <a:t> ошибки</a:t>
            </a: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B0C7D184-660A-42FA-9A1F-DA60363FC28E}"/>
              </a:ext>
            </a:extLst>
          </p:cNvPr>
          <p:cNvCxnSpPr>
            <a:cxnSpLocks/>
          </p:cNvCxnSpPr>
          <p:nvPr/>
        </p:nvCxnSpPr>
        <p:spPr>
          <a:xfrm>
            <a:off x="365760" y="989708"/>
            <a:ext cx="11510682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2">
                <a:extLst>
                  <a:ext uri="{FF2B5EF4-FFF2-40B4-BE49-F238E27FC236}">
                    <a16:creationId xmlns:a16="http://schemas.microsoft.com/office/drawing/2014/main" id="{13EC10C9-9C50-4CA4-BD44-4E625FC0ABD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470071"/>
                <a:ext cx="10515600" cy="4789213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§"/>
                </a:pPr>
                <a:r>
                  <a:rPr lang="ru-RU" sz="3200" dirty="0"/>
                  <a:t>Пример кода Хэмминга (7,4):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ru-RU" sz="32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ru-RU" sz="32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ru-RU" sz="3200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ru-RU" sz="3200" dirty="0"/>
                  <a:t>Вероятность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ru-RU" sz="3200" dirty="0"/>
                  <a:t> ошибочного приёма бита кодового слова при модуляции ФМ-2 (</a:t>
                </a:r>
                <a:r>
                  <a:rPr lang="en-US" sz="3200" dirty="0"/>
                  <a:t>BPSK)</a:t>
                </a:r>
                <a:r>
                  <a:rPr lang="ru-RU" sz="3200" dirty="0"/>
                  <a:t>:</a:t>
                </a:r>
                <a:endParaRPr lang="en-US" sz="3200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sz="3200" dirty="0"/>
              </a:p>
              <a:p>
                <a:pPr marL="0" indent="0">
                  <a:buNone/>
                </a:pPr>
                <a:r>
                  <a:rPr lang="ru-RU" sz="3200" dirty="0"/>
                  <a:t> </a:t>
                </a:r>
                <a:r>
                  <a:rPr lang="en-US" sz="3200" u="sng" dirty="0"/>
                  <a:t>4/7 – </a:t>
                </a:r>
                <a:r>
                  <a:rPr lang="ru-RU" sz="3200" u="sng" dirty="0"/>
                  <a:t>скорость кодирования</a:t>
                </a:r>
              </a:p>
            </p:txBody>
          </p:sp>
        </mc:Choice>
        <mc:Fallback xmlns="">
          <p:sp>
            <p:nvSpPr>
              <p:cNvPr id="4" name="Объект 2">
                <a:extLst>
                  <a:ext uri="{FF2B5EF4-FFF2-40B4-BE49-F238E27FC236}">
                    <a16:creationId xmlns:a16="http://schemas.microsoft.com/office/drawing/2014/main" id="{13EC10C9-9C50-4CA4-BD44-4E625FC0A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70071"/>
                <a:ext cx="10515600" cy="4789213"/>
              </a:xfrm>
              <a:prstGeom prst="rect">
                <a:avLst/>
              </a:prstGeom>
              <a:blipFill>
                <a:blip r:embed="rId2"/>
                <a:stretch>
                  <a:fillRect l="-1333" t="-267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013DC63-D66C-4DD6-BFF5-CEE21C7DA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147" y="2032299"/>
            <a:ext cx="8439150" cy="15240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CE5965D-4341-4EE9-B440-E2D65F6EC8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6272" y="4440443"/>
            <a:ext cx="2867025" cy="1333500"/>
          </a:xfrm>
          <a:prstGeom prst="rect">
            <a:avLst/>
          </a:prstGeom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C67D0D82-2824-4594-9F6B-571F7FFD8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2EF9-1174-9947-9A8C-F6CF3CF130AC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758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481D6B-0A7A-4B22-BC65-3B1E4DAFD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5336"/>
          </a:xfrm>
        </p:spPr>
        <p:txBody>
          <a:bodyPr>
            <a:noAutofit/>
          </a:bodyPr>
          <a:lstStyle/>
          <a:p>
            <a:pPr algn="ctr"/>
            <a:r>
              <a:rPr lang="ru-RU" sz="4000" b="1" dirty="0"/>
              <a:t>Развитие теории ПК</a:t>
            </a:r>
          </a:p>
        </p:txBody>
      </p:sp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id="{280EEF83-B20C-42E4-81D2-6A04542D86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798662"/>
              </p:ext>
            </p:extLst>
          </p:nvPr>
        </p:nvGraphicFramePr>
        <p:xfrm>
          <a:off x="688489" y="127793"/>
          <a:ext cx="10972800" cy="63650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0913F4A1-D978-4B99-8D6F-59E26D736D05}"/>
              </a:ext>
            </a:extLst>
          </p:cNvPr>
          <p:cNvGrpSpPr/>
          <p:nvPr/>
        </p:nvGrpSpPr>
        <p:grpSpPr>
          <a:xfrm>
            <a:off x="688489" y="5546461"/>
            <a:ext cx="12186421" cy="1183746"/>
            <a:chOff x="0" y="734852"/>
            <a:chExt cx="9175575" cy="1183746"/>
          </a:xfrm>
        </p:grpSpPr>
        <p:sp>
          <p:nvSpPr>
            <p:cNvPr id="7" name="Стрелка: вправо 6">
              <a:extLst>
                <a:ext uri="{FF2B5EF4-FFF2-40B4-BE49-F238E27FC236}">
                  <a16:creationId xmlns:a16="http://schemas.microsoft.com/office/drawing/2014/main" id="{D462D3F5-E158-46C5-B00C-9FDD5F26721E}"/>
                </a:ext>
              </a:extLst>
            </p:cNvPr>
            <p:cNvSpPr/>
            <p:nvPr/>
          </p:nvSpPr>
          <p:spPr>
            <a:xfrm>
              <a:off x="0" y="734852"/>
              <a:ext cx="8128000" cy="1183746"/>
            </a:xfrm>
            <a:prstGeom prst="rightArrow">
              <a:avLst>
                <a:gd name="adj1" fmla="val 50000"/>
                <a:gd name="adj2" fmla="val 50000"/>
              </a:avLst>
            </a:prstGeom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Стрелка: вправо 4">
              <a:extLst>
                <a:ext uri="{FF2B5EF4-FFF2-40B4-BE49-F238E27FC236}">
                  <a16:creationId xmlns:a16="http://schemas.microsoft.com/office/drawing/2014/main" id="{FD2F90E4-657F-4557-8F17-6B45FE923BF3}"/>
                </a:ext>
              </a:extLst>
            </p:cNvPr>
            <p:cNvSpPr txBox="1"/>
            <p:nvPr/>
          </p:nvSpPr>
          <p:spPr>
            <a:xfrm>
              <a:off x="0" y="1147994"/>
              <a:ext cx="9175575" cy="591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820" tIns="83820" rIns="254000" bIns="187920" numCol="1" spcCol="1270" anchor="ctr" anchorCtr="0">
              <a:noAutofit/>
            </a:bodyPr>
            <a:lstStyle/>
            <a:p>
              <a:pPr marL="0" lvl="0" indent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2200" dirty="0"/>
                <a:t>Практическое применение</a:t>
              </a:r>
              <a:r>
                <a:rPr lang="ru-RU" sz="2200" kern="1200" dirty="0"/>
                <a:t> </a:t>
              </a:r>
            </a:p>
          </p:txBody>
        </p:sp>
      </p:grp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A810F78-D8CC-4062-92CF-B452BC001E00}"/>
              </a:ext>
            </a:extLst>
          </p:cNvPr>
          <p:cNvCxnSpPr>
            <a:cxnSpLocks/>
          </p:cNvCxnSpPr>
          <p:nvPr/>
        </p:nvCxnSpPr>
        <p:spPr>
          <a:xfrm flipV="1">
            <a:off x="4152450" y="989708"/>
            <a:ext cx="3948056" cy="1075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66368AD-0667-4191-8F76-053BC1FAB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2EF9-1174-9947-9A8C-F6CF3CF130A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0805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0ABEAB-53E5-45CB-89F2-96FBE1B3F304}"/>
              </a:ext>
            </a:extLst>
          </p:cNvPr>
          <p:cNvSpPr txBox="1">
            <a:spLocks/>
          </p:cNvSpPr>
          <p:nvPr/>
        </p:nvSpPr>
        <p:spPr>
          <a:xfrm>
            <a:off x="0" y="365125"/>
            <a:ext cx="12191999" cy="624583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/>
              <a:t>Блоковые коды: вероятность </a:t>
            </a:r>
            <a:r>
              <a:rPr lang="ru-RU" b="1" dirty="0" err="1"/>
              <a:t>необнаружения</a:t>
            </a:r>
            <a:r>
              <a:rPr lang="ru-RU" b="1" dirty="0"/>
              <a:t> ошибки</a:t>
            </a: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0C19C532-5D40-4F28-9717-26C20017E866}"/>
              </a:ext>
            </a:extLst>
          </p:cNvPr>
          <p:cNvCxnSpPr>
            <a:cxnSpLocks/>
          </p:cNvCxnSpPr>
          <p:nvPr/>
        </p:nvCxnSpPr>
        <p:spPr>
          <a:xfrm>
            <a:off x="365760" y="989708"/>
            <a:ext cx="11510682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CE8D7B1-CDE7-40DD-8FB9-961A09E29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2214" y="1196004"/>
            <a:ext cx="6410325" cy="4933950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06EDE52C-10EA-440B-8068-9D107508472A}"/>
              </a:ext>
            </a:extLst>
          </p:cNvPr>
          <p:cNvSpPr txBox="1">
            <a:spLocks/>
          </p:cNvSpPr>
          <p:nvPr/>
        </p:nvSpPr>
        <p:spPr>
          <a:xfrm>
            <a:off x="838200" y="1470072"/>
            <a:ext cx="3959711" cy="362905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ru-RU" sz="3200" dirty="0"/>
              <a:t>Параметры: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2800" dirty="0"/>
              <a:t>ПК – код Хэмминга (7,4)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2800" dirty="0"/>
              <a:t>Вид модуляции – ФМ-2</a:t>
            </a:r>
            <a:endParaRPr lang="ru-RU" sz="3200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351ACAE-8F99-4759-9B63-4A45AC8F4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2EF9-1174-9947-9A8C-F6CF3CF130AC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408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92F767-6E0D-406F-BF98-A9D99C4364E1}"/>
              </a:ext>
            </a:extLst>
          </p:cNvPr>
          <p:cNvSpPr txBox="1">
            <a:spLocks/>
          </p:cNvSpPr>
          <p:nvPr/>
        </p:nvSpPr>
        <p:spPr>
          <a:xfrm>
            <a:off x="0" y="365125"/>
            <a:ext cx="12191999" cy="624583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/>
              <a:t>Блоковые коды: вероятность ошибки декодирования</a:t>
            </a: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51C0F5A1-662B-403C-8979-BFAAF0700B0F}"/>
              </a:ext>
            </a:extLst>
          </p:cNvPr>
          <p:cNvCxnSpPr>
            <a:cxnSpLocks/>
          </p:cNvCxnSpPr>
          <p:nvPr/>
        </p:nvCxnSpPr>
        <p:spPr>
          <a:xfrm>
            <a:off x="365760" y="989708"/>
            <a:ext cx="11510682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2">
                <a:extLst>
                  <a:ext uri="{FF2B5EF4-FFF2-40B4-BE49-F238E27FC236}">
                    <a16:creationId xmlns:a16="http://schemas.microsoft.com/office/drawing/2014/main" id="{6BB2D929-0028-4427-9F27-09823C8F20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5760" y="1201131"/>
                <a:ext cx="11510682" cy="4436098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- </a:t>
                </a:r>
                <a:r>
                  <a:rPr lang="ru-RU" dirty="0"/>
                  <a:t>вероятность ошибки декодирования кодового слова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ru-RU" dirty="0"/>
                  <a:t>Если код </a:t>
                </a:r>
                <a:r>
                  <a:rPr lang="ru-RU" b="1" dirty="0">
                    <a:solidFill>
                      <a:srgbClr val="0070C0"/>
                    </a:solidFill>
                  </a:rPr>
                  <a:t>гарантированно</a:t>
                </a:r>
                <a:r>
                  <a:rPr lang="ru-RU" dirty="0"/>
                  <a:t> исправляет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ошибок, ошибка </a:t>
                </a:r>
                <a:r>
                  <a:rPr lang="ru-RU" b="1" dirty="0">
                    <a:solidFill>
                      <a:srgbClr val="0070C0"/>
                    </a:solidFill>
                  </a:rPr>
                  <a:t>может</a:t>
                </a:r>
                <a:r>
                  <a:rPr lang="ru-RU" dirty="0"/>
                  <a:t> возникнуть, если в кодовом слове произошло </a:t>
                </a:r>
                <a:r>
                  <a:rPr lang="ru-RU" b="1" dirty="0">
                    <a:solidFill>
                      <a:srgbClr val="0070C0"/>
                    </a:solidFill>
                  </a:rPr>
                  <a:t>больше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t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ошибок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ru-RU" dirty="0"/>
                  <a:t>Вероятность наличия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ru-RU" dirty="0"/>
                  <a:t> битовых ошибок в конкретных позициях кодового слова:</a:t>
                </a:r>
              </a:p>
              <a:p>
                <a:pPr marL="0" indent="0">
                  <a:buNone/>
                </a:pPr>
                <a:r>
                  <a:rPr lang="ru-RU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ru-RU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ru-RU" dirty="0"/>
                  <a:t>Количество различных ошибок кратности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ru-RU" dirty="0">
                    <a:solidFill>
                      <a:srgbClr val="0070C0"/>
                    </a:solidFill>
                  </a:rPr>
                  <a:t> </a:t>
                </a:r>
                <a:r>
                  <a:rPr lang="ru-RU" dirty="0"/>
                  <a:t>равно числу сочетаний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ru-RU" dirty="0"/>
                  <a:t>по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</m:oMath>
                </a14:m>
                <a:endParaRPr lang="ru-RU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ru-RU" b="1" dirty="0">
                    <a:solidFill>
                      <a:srgbClr val="0070C0"/>
                    </a:solidFill>
                  </a:rPr>
                  <a:t>Верхняя граница </a:t>
                </a:r>
              </a:p>
              <a:p>
                <a:pPr marL="0" indent="0">
                  <a:buNone/>
                </a:pPr>
                <a:r>
                  <a:rPr lang="ru-RU" dirty="0"/>
                  <a:t>   для вероятности ошибки декодирования кодового слова</a:t>
                </a:r>
              </a:p>
            </p:txBody>
          </p:sp>
        </mc:Choice>
        <mc:Fallback xmlns="">
          <p:sp>
            <p:nvSpPr>
              <p:cNvPr id="4" name="Объект 2">
                <a:extLst>
                  <a:ext uri="{FF2B5EF4-FFF2-40B4-BE49-F238E27FC236}">
                    <a16:creationId xmlns:a16="http://schemas.microsoft.com/office/drawing/2014/main" id="{6BB2D929-0028-4427-9F27-09823C8F20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" y="1201131"/>
                <a:ext cx="11510682" cy="4436098"/>
              </a:xfrm>
              <a:prstGeom prst="rect">
                <a:avLst/>
              </a:prstGeom>
              <a:blipFill>
                <a:blip r:embed="rId2"/>
                <a:stretch>
                  <a:fillRect l="-900" t="-3022" b="-5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36A94A0-EE3B-4E62-AC2B-F8C5D5952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96" y="5426075"/>
            <a:ext cx="9134475" cy="1066800"/>
          </a:xfrm>
          <a:prstGeom prst="rect">
            <a:avLst/>
          </a:prstGeo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B06BD2-32A2-454A-852C-AA7DE6778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2EF9-1174-9947-9A8C-F6CF3CF130AC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07725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C05A26-1814-45A7-A4C2-251E306742DF}"/>
              </a:ext>
            </a:extLst>
          </p:cNvPr>
          <p:cNvSpPr txBox="1">
            <a:spLocks/>
          </p:cNvSpPr>
          <p:nvPr/>
        </p:nvSpPr>
        <p:spPr>
          <a:xfrm>
            <a:off x="0" y="365125"/>
            <a:ext cx="12191999" cy="624583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/>
              <a:t>Блоковые коды: вероятность ошибки декодирования</a:t>
            </a: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B46217F6-C6AB-42FA-8254-EB2CC6617FDE}"/>
              </a:ext>
            </a:extLst>
          </p:cNvPr>
          <p:cNvCxnSpPr>
            <a:cxnSpLocks/>
          </p:cNvCxnSpPr>
          <p:nvPr/>
        </p:nvCxnSpPr>
        <p:spPr>
          <a:xfrm>
            <a:off x="365760" y="989708"/>
            <a:ext cx="11510682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2">
                <a:extLst>
                  <a:ext uri="{FF2B5EF4-FFF2-40B4-BE49-F238E27FC236}">
                    <a16:creationId xmlns:a16="http://schemas.microsoft.com/office/drawing/2014/main" id="{63D48B93-5229-4E33-8C7E-2532C462330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5760" y="1201131"/>
                <a:ext cx="10739015" cy="443609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§"/>
                </a:pPr>
                <a:r>
                  <a:rPr lang="ru-RU" dirty="0"/>
                  <a:t>Полученная формула именно </a:t>
                </a:r>
                <a:r>
                  <a:rPr lang="ru-RU" b="1" dirty="0">
                    <a:solidFill>
                      <a:srgbClr val="0070C0"/>
                    </a:solidFill>
                  </a:rPr>
                  <a:t>верхняя граница</a:t>
                </a:r>
                <a:r>
                  <a:rPr lang="ru-RU" dirty="0"/>
                  <a:t>, т.к. код в общем случае может исправлять </a:t>
                </a:r>
                <a:r>
                  <a:rPr lang="ru-RU" b="1" dirty="0">
                    <a:solidFill>
                      <a:srgbClr val="0070C0"/>
                    </a:solidFill>
                  </a:rPr>
                  <a:t>больше</a:t>
                </a:r>
                <a:r>
                  <a:rPr lang="ru-RU" dirty="0"/>
                  <a:t> </a:t>
                </a:r>
                <a:r>
                  <a:rPr lang="en-US" dirty="0"/>
                  <a:t>t </a:t>
                </a:r>
                <a:r>
                  <a:rPr lang="ru-RU" dirty="0"/>
                  <a:t>ошибок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ru-RU" b="1" dirty="0">
                    <a:solidFill>
                      <a:srgbClr val="0070C0"/>
                    </a:solidFill>
                  </a:rPr>
                  <a:t>Совершенный</a:t>
                </a:r>
                <a:r>
                  <a:rPr lang="ru-RU" dirty="0"/>
                  <a:t> </a:t>
                </a:r>
                <a:r>
                  <a:rPr lang="en-US" dirty="0"/>
                  <a:t>(</a:t>
                </a:r>
                <a:r>
                  <a:rPr lang="en-US" b="1" dirty="0">
                    <a:solidFill>
                      <a:srgbClr val="0070C0"/>
                    </a:solidFill>
                  </a:rPr>
                  <a:t>perfect</a:t>
                </a:r>
                <a:r>
                  <a:rPr lang="en-US" dirty="0"/>
                  <a:t>) </a:t>
                </a:r>
                <a:r>
                  <a:rPr lang="ru-RU" dirty="0"/>
                  <a:t>код исправляет </a:t>
                </a:r>
                <a:r>
                  <a:rPr lang="ru-RU" b="1" dirty="0">
                    <a:solidFill>
                      <a:srgbClr val="0070C0"/>
                    </a:solidFill>
                  </a:rPr>
                  <a:t>все</a:t>
                </a:r>
                <a:r>
                  <a:rPr lang="ru-RU" dirty="0"/>
                  <a:t> ошибки кратности ≤</a:t>
                </a:r>
                <a:r>
                  <a:rPr lang="en-US" dirty="0"/>
                  <a:t>t </a:t>
                </a:r>
                <a:r>
                  <a:rPr lang="ru-RU" dirty="0"/>
                  <a:t>и </a:t>
                </a:r>
                <a:r>
                  <a:rPr lang="ru-RU" b="1" dirty="0">
                    <a:solidFill>
                      <a:srgbClr val="0070C0"/>
                    </a:solidFill>
                  </a:rPr>
                  <a:t>ни одной</a:t>
                </a:r>
                <a:r>
                  <a:rPr lang="ru-RU" dirty="0">
                    <a:solidFill>
                      <a:srgbClr val="0070C0"/>
                    </a:solidFill>
                  </a:rPr>
                  <a:t> </a:t>
                </a:r>
                <a:r>
                  <a:rPr lang="ru-RU" dirty="0"/>
                  <a:t>ошибки кратности </a:t>
                </a:r>
                <a:r>
                  <a:rPr lang="en-US" dirty="0"/>
                  <a:t>&gt;t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ru-RU" dirty="0"/>
                  <a:t>Имеет максимально возможную корректирующую способность </a:t>
                </a:r>
                <a:r>
                  <a:rPr lang="en-US" dirty="0"/>
                  <a:t>t </a:t>
                </a:r>
                <a:r>
                  <a:rPr lang="ru-RU" dirty="0"/>
                  <a:t>при данных </a:t>
                </a:r>
                <a:r>
                  <a:rPr lang="en-US" dirty="0"/>
                  <a:t>n </a:t>
                </a:r>
                <a:r>
                  <a:rPr lang="ru-RU" dirty="0"/>
                  <a:t>и </a:t>
                </a:r>
                <a:r>
                  <a:rPr lang="en-US" dirty="0"/>
                  <a:t>k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ru-RU" dirty="0"/>
                  <a:t>Формула для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ru-RU" dirty="0"/>
                  <a:t> превращается в </a:t>
                </a:r>
                <a:r>
                  <a:rPr lang="ru-RU" b="1" dirty="0">
                    <a:solidFill>
                      <a:srgbClr val="0070C0"/>
                    </a:solidFill>
                  </a:rPr>
                  <a:t>равенство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ru-RU" dirty="0"/>
                  <a:t>Для совершенных кодов выполняется следующее равенство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ru-RU" dirty="0"/>
                  <a:t>Пример для кода Хэмминга (7,4) – совершенного кода: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4" name="Объект 2">
                <a:extLst>
                  <a:ext uri="{FF2B5EF4-FFF2-40B4-BE49-F238E27FC236}">
                    <a16:creationId xmlns:a16="http://schemas.microsoft.com/office/drawing/2014/main" id="{63D48B93-5229-4E33-8C7E-2532C4623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" y="1201131"/>
                <a:ext cx="10739015" cy="4436098"/>
              </a:xfrm>
              <a:prstGeom prst="rect">
                <a:avLst/>
              </a:prstGeom>
              <a:blipFill>
                <a:blip r:embed="rId2"/>
                <a:stretch>
                  <a:fillRect l="-965" t="-219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11A9D78-D89F-449C-BF56-E629452E9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16" y="5073650"/>
            <a:ext cx="8772525" cy="14192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EFB025-87D4-48BD-BBF4-2DDD8357B71F}"/>
                  </a:ext>
                </a:extLst>
              </p:cNvPr>
              <p:cNvSpPr txBox="1"/>
              <p:nvPr/>
            </p:nvSpPr>
            <p:spPr>
              <a:xfrm>
                <a:off x="10076910" y="3930065"/>
                <a:ext cx="1423531" cy="7755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Sup>
                            <m:sSubSup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EFB025-87D4-48BD-BBF4-2DDD8357B7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6910" y="3930065"/>
                <a:ext cx="1423531" cy="7755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F48EB6BB-30B0-4182-88FB-DAEAD3347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2EF9-1174-9947-9A8C-F6CF3CF130AC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84509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F1CA94-8847-4AAA-85D5-0F08F805AA2D}"/>
              </a:ext>
            </a:extLst>
          </p:cNvPr>
          <p:cNvSpPr txBox="1">
            <a:spLocks/>
          </p:cNvSpPr>
          <p:nvPr/>
        </p:nvSpPr>
        <p:spPr>
          <a:xfrm>
            <a:off x="0" y="365125"/>
            <a:ext cx="12191999" cy="624583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/>
              <a:t>Блоковые коды: вероятность ошибки декодирования</a:t>
            </a: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3914D202-F240-4C0D-9194-51B0763133C4}"/>
              </a:ext>
            </a:extLst>
          </p:cNvPr>
          <p:cNvCxnSpPr>
            <a:cxnSpLocks/>
          </p:cNvCxnSpPr>
          <p:nvPr/>
        </p:nvCxnSpPr>
        <p:spPr>
          <a:xfrm>
            <a:off x="365760" y="989708"/>
            <a:ext cx="11510682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Объект 2">
            <a:extLst>
              <a:ext uri="{FF2B5EF4-FFF2-40B4-BE49-F238E27FC236}">
                <a16:creationId xmlns:a16="http://schemas.microsoft.com/office/drawing/2014/main" id="{81571AA6-5044-4545-AFF7-46AEFE8EC8A5}"/>
              </a:ext>
            </a:extLst>
          </p:cNvPr>
          <p:cNvSpPr txBox="1">
            <a:spLocks/>
          </p:cNvSpPr>
          <p:nvPr/>
        </p:nvSpPr>
        <p:spPr>
          <a:xfrm>
            <a:off x="838199" y="1170230"/>
            <a:ext cx="10515600" cy="3665716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ru-RU" sz="3200" dirty="0"/>
              <a:t>Вероятность </a:t>
            </a:r>
            <a:r>
              <a:rPr lang="ru-RU" sz="3200" b="1" dirty="0">
                <a:solidFill>
                  <a:srgbClr val="0070C0"/>
                </a:solidFill>
              </a:rPr>
              <a:t>битовой</a:t>
            </a:r>
            <a:r>
              <a:rPr lang="ru-RU" sz="3200" dirty="0"/>
              <a:t> ошибки зависит от того, как устроен код (как сопоставлены информационные блоки и кодовые слова)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3200" dirty="0"/>
              <a:t>Предположения: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2800" dirty="0"/>
              <a:t>Если число ошибок </a:t>
            </a:r>
            <a:r>
              <a:rPr lang="en-US" sz="2800" dirty="0"/>
              <a:t>&gt;t, </a:t>
            </a:r>
            <a:r>
              <a:rPr lang="ru-RU" sz="2800" dirty="0"/>
              <a:t>декодирование </a:t>
            </a:r>
            <a:r>
              <a:rPr lang="ru-RU" sz="2800" b="1" dirty="0">
                <a:solidFill>
                  <a:srgbClr val="0070C0"/>
                </a:solidFill>
              </a:rPr>
              <a:t>в среднем не изменяет </a:t>
            </a:r>
            <a:r>
              <a:rPr lang="ru-RU" sz="2800" dirty="0"/>
              <a:t>число ошибок в кодовом слове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2800" dirty="0"/>
              <a:t>Эти ошибки </a:t>
            </a:r>
            <a:r>
              <a:rPr lang="ru-RU" sz="2800" b="1" dirty="0">
                <a:solidFill>
                  <a:srgbClr val="0070C0"/>
                </a:solidFill>
              </a:rPr>
              <a:t>равномерно распределены</a:t>
            </a:r>
            <a:r>
              <a:rPr lang="ru-RU" sz="2800" dirty="0">
                <a:solidFill>
                  <a:srgbClr val="0070C0"/>
                </a:solidFill>
              </a:rPr>
              <a:t> </a:t>
            </a:r>
            <a:r>
              <a:rPr lang="ru-RU" sz="2800" dirty="0"/>
              <a:t>между систематической и избыточной частями кодового слова</a:t>
            </a:r>
            <a:endParaRPr lang="ru-RU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sz="3200" dirty="0"/>
              <a:t>Приближённое соотношение:</a:t>
            </a:r>
            <a:endParaRPr lang="en-US" sz="3200" dirty="0"/>
          </a:p>
          <a:p>
            <a:pPr>
              <a:buFont typeface="Wingdings" panose="05000000000000000000" pitchFamily="2" charset="2"/>
              <a:buChar char="§"/>
            </a:pPr>
            <a:endParaRPr lang="en-US" sz="3200" dirty="0"/>
          </a:p>
          <a:p>
            <a:pPr marL="0" indent="0">
              <a:buNone/>
            </a:pPr>
            <a:endParaRPr lang="ru-RU" sz="3200" u="sng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85DF6A7-C01A-479B-AB79-7C1F24037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221" y="4771777"/>
            <a:ext cx="8162925" cy="1933575"/>
          </a:xfrm>
          <a:prstGeom prst="rect">
            <a:avLst/>
          </a:prstGeo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4BF3E93-0CA6-4DBD-B3E0-A47199611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2EF9-1174-9947-9A8C-F6CF3CF130AC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90289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C29B846-524A-4698-8D9D-2B8894AE5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2EF9-1174-9947-9A8C-F6CF3CF130AC}" type="slidenum">
              <a:rPr lang="ru-RU" smtClean="0"/>
              <a:t>34</a:t>
            </a:fld>
            <a:endParaRPr lang="ru-RU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F6B4A710-A664-4330-8D61-3740BD1E2776}"/>
              </a:ext>
            </a:extLst>
          </p:cNvPr>
          <p:cNvSpPr txBox="1">
            <a:spLocks/>
          </p:cNvSpPr>
          <p:nvPr/>
        </p:nvSpPr>
        <p:spPr>
          <a:xfrm>
            <a:off x="0" y="365125"/>
            <a:ext cx="12191999" cy="624583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/>
              <a:t>Блоковые коды: вероятность ошибки декодирования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CA383677-31BB-498E-A8E0-1A41A1716D2C}"/>
              </a:ext>
            </a:extLst>
          </p:cNvPr>
          <p:cNvCxnSpPr>
            <a:cxnSpLocks/>
          </p:cNvCxnSpPr>
          <p:nvPr/>
        </p:nvCxnSpPr>
        <p:spPr>
          <a:xfrm>
            <a:off x="365760" y="989708"/>
            <a:ext cx="11510682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бъект 2">
            <a:extLst>
              <a:ext uri="{FF2B5EF4-FFF2-40B4-BE49-F238E27FC236}">
                <a16:creationId xmlns:a16="http://schemas.microsoft.com/office/drawing/2014/main" id="{9D329B2C-CD70-43E8-A27C-1C1FBF746746}"/>
              </a:ext>
            </a:extLst>
          </p:cNvPr>
          <p:cNvSpPr txBox="1">
            <a:spLocks/>
          </p:cNvSpPr>
          <p:nvPr/>
        </p:nvSpPr>
        <p:spPr>
          <a:xfrm>
            <a:off x="838200" y="1470072"/>
            <a:ext cx="10515600" cy="96832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ru-RU" sz="3200" dirty="0"/>
              <a:t>Для кода Хэмминга  (7,4):</a:t>
            </a:r>
          </a:p>
          <a:p>
            <a:pPr marL="0" indent="0">
              <a:buNone/>
            </a:pPr>
            <a:endParaRPr lang="ru-RU" sz="32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2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2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2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2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63F7A89-70A0-48E3-B33F-E649990C6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362" y="2438400"/>
            <a:ext cx="791527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0237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C1FABEC-DBEA-4E8D-8F95-08EB34126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2EF9-1174-9947-9A8C-F6CF3CF130AC}" type="slidenum">
              <a:rPr lang="ru-RU" smtClean="0"/>
              <a:t>35</a:t>
            </a:fld>
            <a:endParaRPr lang="ru-RU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54D0DB67-AE49-4255-AB1D-71155D9B9F9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644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 err="1"/>
              <a:t>Свёрточные</a:t>
            </a:r>
            <a:r>
              <a:rPr lang="ru-RU" sz="4000" b="1" dirty="0"/>
              <a:t> коды: терминология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66B40D4D-9F00-4752-86C6-F88A1469B83F}"/>
              </a:ext>
            </a:extLst>
          </p:cNvPr>
          <p:cNvCxnSpPr>
            <a:cxnSpLocks/>
          </p:cNvCxnSpPr>
          <p:nvPr/>
        </p:nvCxnSpPr>
        <p:spPr>
          <a:xfrm>
            <a:off x="838200" y="989708"/>
            <a:ext cx="105156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5274AFA-7832-4549-A31E-407DA6253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250" y="1337889"/>
            <a:ext cx="935355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382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91AE76A-C7C6-4AAD-9A6C-B0B8403FF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2EF9-1174-9947-9A8C-F6CF3CF130AC}" type="slidenum">
              <a:rPr lang="ru-RU" smtClean="0"/>
              <a:t>36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99AFEAD-79E7-44B3-9E01-0FAC0606898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1170229"/>
                <a:ext cx="10515600" cy="4872347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§"/>
                </a:pPr>
                <a:r>
                  <a:rPr lang="ru-RU" sz="3200" dirty="0"/>
                  <a:t>Числа </a:t>
                </a:r>
                <a:r>
                  <a:rPr lang="en-US" sz="3200" i="1" dirty="0"/>
                  <a:t>k</a:t>
                </a:r>
                <a:r>
                  <a:rPr lang="en-US" sz="3200" dirty="0"/>
                  <a:t> </a:t>
                </a:r>
                <a:r>
                  <a:rPr lang="ru-RU" sz="3200" dirty="0"/>
                  <a:t>и </a:t>
                </a:r>
                <a:r>
                  <a:rPr lang="en-US" sz="3200" i="1" dirty="0"/>
                  <a:t>n</a:t>
                </a:r>
                <a:r>
                  <a:rPr lang="en-US" sz="3200" dirty="0"/>
                  <a:t> </a:t>
                </a:r>
                <a:r>
                  <a:rPr lang="ru-RU" sz="3200" dirty="0"/>
                  <a:t>обычно невелики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ru-RU" sz="2800" dirty="0"/>
                  <a:t>Чаще всего </a:t>
                </a:r>
                <a:r>
                  <a:rPr lang="en-US" sz="2800" i="1" dirty="0"/>
                  <a:t>k</a:t>
                </a:r>
                <a:r>
                  <a:rPr lang="en-US" sz="2800" dirty="0"/>
                  <a:t> = 1 </a:t>
                </a:r>
                <a:r>
                  <a:rPr lang="ru-RU" sz="2800" dirty="0"/>
                  <a:t>и скорость кодирования </a:t>
                </a:r>
                <a:r>
                  <a:rPr lang="en-US" sz="2800" i="1" dirty="0"/>
                  <a:t>r</a:t>
                </a:r>
                <a:r>
                  <a:rPr lang="en-US" sz="2800" dirty="0"/>
                  <a:t> = 1/</a:t>
                </a:r>
                <a:r>
                  <a:rPr lang="en-US" sz="2800" i="1" dirty="0"/>
                  <a:t>n</a:t>
                </a:r>
                <a:endParaRPr lang="ru-RU" sz="2800" i="1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ru-RU" sz="3200" dirty="0"/>
                  <a:t>Математическое описание работы кодера: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3200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3200" dirty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800" dirty="0"/>
                  <a:t> – </a:t>
                </a:r>
                <a:r>
                  <a:rPr lang="ru-RU" sz="2800" dirty="0"/>
                  <a:t>вектор внутреннего состояния кодера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sz="2800" dirty="0"/>
                  <a:t>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sz="2800" dirty="0"/>
                  <a:t> – группы символов на входе и выходе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ru-RU" sz="2800" dirty="0"/>
                  <a:t>Функция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</m:oMath>
                </a14:m>
                <a:r>
                  <a:rPr lang="en-US" sz="2800" dirty="0"/>
                  <a:t> </a:t>
                </a:r>
                <a:r>
                  <a:rPr lang="ru-RU" sz="2800" dirty="0"/>
                  <a:t>описывает изменение внутреннего состояния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800" dirty="0"/>
                  <a:t> </a:t>
                </a:r>
                <a:r>
                  <a:rPr lang="ru-RU" sz="2800" dirty="0"/>
                  <a:t>под воздействием входных данных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ru-RU" sz="2800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ru-RU" sz="2800" dirty="0"/>
                  <a:t>Функция </a:t>
                </a:r>
                <a:r>
                  <a:rPr lang="en-US" sz="2800" dirty="0"/>
                  <a:t>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</m:oMath>
                </a14:m>
                <a:r>
                  <a:rPr lang="en-US" sz="2800" dirty="0"/>
                  <a:t> </a:t>
                </a:r>
                <a:r>
                  <a:rPr lang="ru-RU" sz="2800" dirty="0"/>
                  <a:t>описывает</a:t>
                </a:r>
                <a:r>
                  <a:rPr lang="en-US" sz="2800" dirty="0"/>
                  <a:t> </a:t>
                </a:r>
                <a:r>
                  <a:rPr lang="ru-RU" sz="2800" dirty="0"/>
                  <a:t>формирование кодированной последовательности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3200" dirty="0"/>
              </a:p>
              <a:p>
                <a:pPr marL="0" indent="0">
                  <a:buNone/>
                </a:pPr>
                <a:endParaRPr lang="ru-RU" sz="3200" u="sng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99AFEAD-79E7-44B3-9E01-0FAC06068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170229"/>
                <a:ext cx="10515600" cy="4872347"/>
              </a:xfrm>
              <a:prstGeom prst="rect">
                <a:avLst/>
              </a:prstGeom>
              <a:blipFill>
                <a:blip r:embed="rId3"/>
                <a:stretch>
                  <a:fillRect l="-1275" t="-33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BF43696-C990-4290-A8D1-B2AFCD409AA2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644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 err="1"/>
              <a:t>Свёрточные</a:t>
            </a:r>
            <a:r>
              <a:rPr lang="ru-RU" sz="4000" b="1" dirty="0"/>
              <a:t> коды: параметры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257704B3-820D-40BE-B310-46E77637DED7}"/>
              </a:ext>
            </a:extLst>
          </p:cNvPr>
          <p:cNvCxnSpPr>
            <a:cxnSpLocks/>
          </p:cNvCxnSpPr>
          <p:nvPr/>
        </p:nvCxnSpPr>
        <p:spPr>
          <a:xfrm>
            <a:off x="838200" y="989708"/>
            <a:ext cx="105156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1740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BAE1317-C605-45CF-8731-EC4D50D8D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2EF9-1174-9947-9A8C-F6CF3CF130AC}" type="slidenum">
              <a:rPr lang="ru-RU" smtClean="0"/>
              <a:t>37</a:t>
            </a:fld>
            <a:endParaRPr lang="ru-RU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498ADF-69AD-4A5A-BD91-F48D80B9C723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644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 err="1"/>
              <a:t>Свёрточные</a:t>
            </a:r>
            <a:r>
              <a:rPr lang="ru-RU" sz="4000" b="1" dirty="0"/>
              <a:t> коды: параметры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382A737B-A8F7-488F-A4D1-3ED0D519B8BC}"/>
              </a:ext>
            </a:extLst>
          </p:cNvPr>
          <p:cNvCxnSpPr>
            <a:cxnSpLocks/>
          </p:cNvCxnSpPr>
          <p:nvPr/>
        </p:nvCxnSpPr>
        <p:spPr>
          <a:xfrm>
            <a:off x="838200" y="989708"/>
            <a:ext cx="105156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2">
                <a:extLst>
                  <a:ext uri="{FF2B5EF4-FFF2-40B4-BE49-F238E27FC236}">
                    <a16:creationId xmlns:a16="http://schemas.microsoft.com/office/drawing/2014/main" id="{81892742-A83D-4324-8E18-DF001321AA3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1170229"/>
                <a:ext cx="10515600" cy="4872347"/>
              </a:xfrm>
              <a:prstGeom prst="rect">
                <a:avLst/>
              </a:prstGeom>
            </p:spPr>
            <p:txBody>
              <a:bodyPr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3200" i="1" dirty="0"/>
                  <a:t>K</a:t>
                </a:r>
                <a:r>
                  <a:rPr lang="en-US" sz="3200" dirty="0"/>
                  <a:t> –</a:t>
                </a:r>
                <a:r>
                  <a:rPr lang="ru-RU" sz="3200" dirty="0"/>
                  <a:t> </a:t>
                </a:r>
                <a:r>
                  <a:rPr lang="ru-RU" sz="3200" b="1" dirty="0">
                    <a:solidFill>
                      <a:srgbClr val="0070C0"/>
                    </a:solidFill>
                  </a:rPr>
                  <a:t>кодовое ограничение</a:t>
                </a:r>
                <a:r>
                  <a:rPr lang="ru-RU" sz="3200" dirty="0"/>
                  <a:t> (</a:t>
                </a:r>
                <a:r>
                  <a:rPr lang="en-US" sz="3200" b="1" dirty="0">
                    <a:solidFill>
                      <a:srgbClr val="0070C0"/>
                    </a:solidFill>
                  </a:rPr>
                  <a:t>code constraint</a:t>
                </a:r>
                <a:r>
                  <a:rPr lang="en-US" sz="3200" dirty="0"/>
                  <a:t>)</a:t>
                </a:r>
                <a:endParaRPr lang="ru-RU" sz="3200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ru-RU" sz="2800" dirty="0"/>
                  <a:t>Количество групп входных символов, </a:t>
                </a:r>
                <a:r>
                  <a:rPr lang="ru-RU" sz="2800" u="sng" dirty="0"/>
                  <a:t>включая текущую группу</a:t>
                </a:r>
                <a:r>
                  <a:rPr lang="ru-RU" sz="2800" dirty="0"/>
                  <a:t>, от которых зависит результат кодирования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𝑓𝑟𝑒𝑒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- </a:t>
                </a:r>
                <a:r>
                  <a:rPr lang="ru-RU" sz="3200" b="1" dirty="0">
                    <a:solidFill>
                      <a:srgbClr val="0070C0"/>
                    </a:solidFill>
                  </a:rPr>
                  <a:t>свободное расстояние </a:t>
                </a:r>
                <a:r>
                  <a:rPr lang="ru-RU" sz="3200" dirty="0"/>
                  <a:t>(</a:t>
                </a:r>
                <a:r>
                  <a:rPr lang="en-US" sz="3200" b="1" dirty="0">
                    <a:solidFill>
                      <a:srgbClr val="0070C0"/>
                    </a:solidFill>
                  </a:rPr>
                  <a:t>free distance</a:t>
                </a:r>
                <a:r>
                  <a:rPr lang="ru-RU" sz="3200" dirty="0"/>
                  <a:t>)</a:t>
                </a:r>
                <a:endParaRPr lang="en-US" sz="3200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ru-RU" sz="2800" dirty="0"/>
                  <a:t>Минимальное расстояние Хэмминга между кодированными последовательностями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3200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3200" dirty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800" dirty="0"/>
                  <a:t> – </a:t>
                </a:r>
                <a:r>
                  <a:rPr lang="ru-RU" sz="2800" dirty="0"/>
                  <a:t>вектор внутреннего состояния кодера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sz="2800" dirty="0"/>
                  <a:t>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sz="2800" dirty="0"/>
                  <a:t> – группы символов на входе и выходе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ru-RU" sz="2800" dirty="0"/>
                  <a:t>Функция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</m:oMath>
                </a14:m>
                <a:r>
                  <a:rPr lang="en-US" sz="2800" dirty="0"/>
                  <a:t> </a:t>
                </a:r>
                <a:r>
                  <a:rPr lang="ru-RU" sz="2800" dirty="0"/>
                  <a:t>описывает изменение внутреннего состояния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800" dirty="0"/>
                  <a:t> </a:t>
                </a:r>
                <a:r>
                  <a:rPr lang="ru-RU" sz="2800" dirty="0"/>
                  <a:t>под воздействием входных данных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ru-RU" sz="2800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ru-RU" sz="2800" dirty="0"/>
                  <a:t>Функция </a:t>
                </a:r>
                <a:r>
                  <a:rPr lang="en-US" sz="2800" dirty="0"/>
                  <a:t>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</m:oMath>
                </a14:m>
                <a:r>
                  <a:rPr lang="en-US" sz="2800" dirty="0"/>
                  <a:t> </a:t>
                </a:r>
                <a:r>
                  <a:rPr lang="ru-RU" sz="2800" dirty="0"/>
                  <a:t>описывает</a:t>
                </a:r>
                <a:r>
                  <a:rPr lang="en-US" sz="2800" dirty="0"/>
                  <a:t> </a:t>
                </a:r>
                <a:r>
                  <a:rPr lang="ru-RU" sz="2800" dirty="0"/>
                  <a:t>формирование кодированной последовательности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3200" dirty="0"/>
              </a:p>
              <a:p>
                <a:pPr marL="0" indent="0">
                  <a:buNone/>
                </a:pPr>
                <a:endParaRPr lang="ru-RU" sz="3200" u="sng" dirty="0"/>
              </a:p>
            </p:txBody>
          </p:sp>
        </mc:Choice>
        <mc:Fallback xmlns="">
          <p:sp>
            <p:nvSpPr>
              <p:cNvPr id="5" name="Объект 2">
                <a:extLst>
                  <a:ext uri="{FF2B5EF4-FFF2-40B4-BE49-F238E27FC236}">
                    <a16:creationId xmlns:a16="http://schemas.microsoft.com/office/drawing/2014/main" id="{81892742-A83D-4324-8E18-DF001321A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170229"/>
                <a:ext cx="10515600" cy="4872347"/>
              </a:xfrm>
              <a:prstGeom prst="rect">
                <a:avLst/>
              </a:prstGeom>
              <a:blipFill>
                <a:blip r:embed="rId2"/>
                <a:stretch>
                  <a:fillRect l="-1159" t="-4005" b="-33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29772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5BA7A41-AF95-415D-88A4-9607352B8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2EF9-1174-9947-9A8C-F6CF3CF130AC}" type="slidenum">
              <a:rPr lang="ru-RU" smtClean="0"/>
              <a:t>38</a:t>
            </a:fld>
            <a:endParaRPr lang="ru-RU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174D6BF-CA72-4901-A6E6-BE4227953403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644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 err="1"/>
              <a:t>Свёрточные</a:t>
            </a:r>
            <a:r>
              <a:rPr lang="ru-RU" sz="4000" b="1" dirty="0"/>
              <a:t> коды: кодирование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4BE4EA03-ED7A-4874-AB1F-9C982A48FAF1}"/>
              </a:ext>
            </a:extLst>
          </p:cNvPr>
          <p:cNvCxnSpPr>
            <a:cxnSpLocks/>
          </p:cNvCxnSpPr>
          <p:nvPr/>
        </p:nvCxnSpPr>
        <p:spPr>
          <a:xfrm>
            <a:off x="838200" y="989708"/>
            <a:ext cx="105156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бъект 2">
            <a:extLst>
              <a:ext uri="{FF2B5EF4-FFF2-40B4-BE49-F238E27FC236}">
                <a16:creationId xmlns:a16="http://schemas.microsoft.com/office/drawing/2014/main" id="{814B5BCF-84D4-485C-A052-D55FA140655A}"/>
              </a:ext>
            </a:extLst>
          </p:cNvPr>
          <p:cNvSpPr txBox="1">
            <a:spLocks/>
          </p:cNvSpPr>
          <p:nvPr/>
        </p:nvSpPr>
        <p:spPr>
          <a:xfrm>
            <a:off x="838199" y="1170230"/>
            <a:ext cx="10515600" cy="264762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ru-RU" sz="3200" dirty="0"/>
              <a:t>Кодер содержит </a:t>
            </a:r>
            <a:r>
              <a:rPr lang="en-US" sz="3200" i="1" dirty="0"/>
              <a:t>k</a:t>
            </a:r>
            <a:r>
              <a:rPr lang="en-US" sz="3200" dirty="0"/>
              <a:t> </a:t>
            </a:r>
            <a:r>
              <a:rPr lang="ru-RU" sz="3200" dirty="0"/>
              <a:t>регистров сдвига, в которые поступают входные символы </a:t>
            </a:r>
            <a:r>
              <a:rPr lang="en-US" sz="3200" b="1" i="1" dirty="0"/>
              <a:t>x</a:t>
            </a:r>
            <a:endParaRPr lang="ru-RU" sz="3200" b="1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sz="3200" dirty="0"/>
              <a:t>Выходные символы </a:t>
            </a:r>
            <a:r>
              <a:rPr lang="en-US" sz="3200" i="1" dirty="0"/>
              <a:t>y</a:t>
            </a:r>
            <a:r>
              <a:rPr lang="ru-RU" sz="3200" dirty="0"/>
              <a:t> результат вычислений над содержимым регистров </a:t>
            </a:r>
            <a:r>
              <a:rPr lang="en-US" sz="3200" b="1" i="1" dirty="0"/>
              <a:t>s</a:t>
            </a:r>
            <a:r>
              <a:rPr lang="ru-RU" sz="3200" dirty="0"/>
              <a:t>:</a:t>
            </a:r>
            <a:endParaRPr lang="en-US" sz="3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2800" dirty="0"/>
              <a:t>В </a:t>
            </a:r>
            <a:r>
              <a:rPr lang="ru-RU" sz="2800" b="1" dirty="0">
                <a:solidFill>
                  <a:srgbClr val="0070C0"/>
                </a:solidFill>
              </a:rPr>
              <a:t>рекурсивных</a:t>
            </a:r>
            <a:r>
              <a:rPr lang="ru-RU" sz="2800" dirty="0"/>
              <a:t> кодах регистры охвачены обратными связями</a:t>
            </a:r>
          </a:p>
          <a:p>
            <a:pPr marL="0" indent="0">
              <a:buNone/>
            </a:pPr>
            <a:endParaRPr lang="ru-RU" sz="3200" u="sng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39B98F7-F651-4080-B585-4DF562659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202" y="3787630"/>
            <a:ext cx="859155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5948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3B960C44-22F7-40D2-983C-A9C91304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2EF9-1174-9947-9A8C-F6CF3CF130AC}" type="slidenum">
              <a:rPr lang="ru-RU" smtClean="0"/>
              <a:t>39</a:t>
            </a:fld>
            <a:endParaRPr lang="ru-RU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37101EA-4268-4690-B545-23631E80090E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644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 err="1"/>
              <a:t>Свёрточные</a:t>
            </a:r>
            <a:r>
              <a:rPr lang="ru-RU" sz="4000" b="1" dirty="0"/>
              <a:t> коды: пример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17B4E770-D207-473C-B8B1-46A4F96292EE}"/>
              </a:ext>
            </a:extLst>
          </p:cNvPr>
          <p:cNvCxnSpPr>
            <a:cxnSpLocks/>
          </p:cNvCxnSpPr>
          <p:nvPr/>
        </p:nvCxnSpPr>
        <p:spPr>
          <a:xfrm>
            <a:off x="838200" y="989708"/>
            <a:ext cx="105156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2">
                <a:extLst>
                  <a:ext uri="{FF2B5EF4-FFF2-40B4-BE49-F238E27FC236}">
                    <a16:creationId xmlns:a16="http://schemas.microsoft.com/office/drawing/2014/main" id="{A71C11B4-A5BE-4876-83CF-703BAB7A22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1170229"/>
                <a:ext cx="10515600" cy="4825215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§"/>
                </a:pPr>
                <a:r>
                  <a:rPr lang="ru-RU" sz="3200" dirty="0"/>
                  <a:t>Вектор состояния </a:t>
                </a:r>
                <a:r>
                  <a:rPr lang="en-US" sz="3200" b="1" i="1" dirty="0"/>
                  <a:t>s</a:t>
                </a:r>
                <a:r>
                  <a:rPr lang="en-US" sz="3200" dirty="0"/>
                  <a:t> </a:t>
                </a:r>
                <a:r>
                  <a:rPr lang="ru-RU" sz="3200" dirty="0"/>
                  <a:t>состоит из двух элементов </a:t>
                </a:r>
                <a:r>
                  <a:rPr lang="en-US" sz="3200" i="1" dirty="0"/>
                  <a:t>s</a:t>
                </a:r>
                <a:r>
                  <a:rPr lang="en-US" sz="3200" i="1" baseline="-25000" dirty="0"/>
                  <a:t>1,m </a:t>
                </a:r>
                <a:r>
                  <a:rPr lang="ru-RU" sz="3200" dirty="0"/>
                  <a:t>и </a:t>
                </a:r>
                <a:r>
                  <a:rPr lang="en-US" sz="3200" i="1" dirty="0"/>
                  <a:t>s</a:t>
                </a:r>
                <a:r>
                  <a:rPr lang="ru-RU" sz="3200" i="1" baseline="-25000" dirty="0"/>
                  <a:t>2</a:t>
                </a:r>
                <a:r>
                  <a:rPr lang="en-US" sz="3200" i="1" baseline="-25000" dirty="0"/>
                  <a:t>,m</a:t>
                </a:r>
                <a:r>
                  <a:rPr lang="ru-RU" sz="3200" dirty="0"/>
                  <a:t>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ru-RU" sz="3200" dirty="0"/>
                  <a:t>Функции </a:t>
                </a:r>
                <a:r>
                  <a:rPr lang="en-US" sz="3200" i="1" dirty="0"/>
                  <a:t>f</a:t>
                </a:r>
                <a:r>
                  <a:rPr lang="ru-RU" sz="3200" dirty="0"/>
                  <a:t>(слева) и </a:t>
                </a:r>
                <a:r>
                  <a:rPr lang="en-US" sz="3200" i="1" dirty="0"/>
                  <a:t>g</a:t>
                </a:r>
                <a:r>
                  <a:rPr lang="en-US" sz="3200" dirty="0"/>
                  <a:t>(</a:t>
                </a:r>
                <a:r>
                  <a:rPr lang="ru-RU" sz="3200" dirty="0"/>
                  <a:t>справа</a:t>
                </a:r>
                <a:r>
                  <a:rPr lang="en-US" sz="3200" dirty="0"/>
                  <a:t>)</a:t>
                </a:r>
                <a:r>
                  <a:rPr lang="ru-RU" sz="3200" dirty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ru-RU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ru-RU" sz="3200" i="1"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sSub>
                              <m:sSubPr>
                                <m:ctrlPr>
                                  <a:rPr lang="ru-RU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ru-RU" sz="3200" b="0" i="1" smtClean="0"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sz="3200" i="1" smtClean="0">
                                <a:latin typeface="Cambria Math" panose="02040503050406030204" pitchFamily="18" charset="0"/>
                              </a:rPr>
                              <m:t>⊕</m:t>
                            </m:r>
                            <m:sSub>
                              <m:sSubPr>
                                <m:ctrlPr>
                                  <a:rPr lang="ru-RU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ru-RU" sz="3200" i="1"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⊕</m:t>
                            </m:r>
                            <m:sSub>
                              <m:sSubPr>
                                <m:ctrlPr>
                                  <a:rPr lang="ru-RU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ru-RU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ru-RU" sz="3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ru-RU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ru-RU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ru-RU" sz="3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ru-RU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ru-RU" sz="3200" i="1"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sSub>
                              <m:sSubPr>
                                <m:ctrlPr>
                                  <a:rPr lang="ru-RU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ru-RU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ru-RU" sz="3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⊕</m:t>
                            </m:r>
                            <m:sSub>
                              <m:sSubPr>
                                <m:ctrlPr>
                                  <a:rPr lang="ru-RU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ru-RU" sz="3200" i="1">
                                    <a:latin typeface="Cambria Math" panose="02040503050406030204" pitchFamily="18" charset="0"/>
                                  </a:rPr>
                                  <m:t>2,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en-US" sz="3200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ru-RU" sz="3200" dirty="0"/>
                  <a:t>Другие способы описания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ru-RU" sz="2800" b="1" dirty="0">
                    <a:solidFill>
                      <a:srgbClr val="0070C0"/>
                    </a:solidFill>
                  </a:rPr>
                  <a:t>Порождающие полиномы </a:t>
                </a:r>
                <a:r>
                  <a:rPr lang="ru-RU" sz="2800" dirty="0"/>
                  <a:t>(</a:t>
                </a:r>
                <a:r>
                  <a:rPr lang="ru-RU" sz="2800" b="1" dirty="0">
                    <a:solidFill>
                      <a:srgbClr val="0070C0"/>
                    </a:solidFill>
                  </a:rPr>
                  <a:t>для линейных кодов</a:t>
                </a:r>
                <a:r>
                  <a:rPr lang="ru-RU" sz="2800" dirty="0"/>
                  <a:t>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ru-RU" sz="2800" b="1" dirty="0">
                    <a:solidFill>
                      <a:srgbClr val="0070C0"/>
                    </a:solidFill>
                  </a:rPr>
                  <a:t>Диаграмма состояний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ru-RU" sz="2800" b="1" dirty="0">
                    <a:solidFill>
                      <a:srgbClr val="0070C0"/>
                    </a:solidFill>
                  </a:rPr>
                  <a:t>Решётчатая диаграмма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ru-RU" sz="2800" b="1" dirty="0">
                    <a:solidFill>
                      <a:srgbClr val="0070C0"/>
                    </a:solidFill>
                  </a:rPr>
                  <a:t>Древовидная диаграмма</a:t>
                </a:r>
              </a:p>
            </p:txBody>
          </p:sp>
        </mc:Choice>
        <mc:Fallback xmlns="">
          <p:sp>
            <p:nvSpPr>
              <p:cNvPr id="5" name="Объект 2">
                <a:extLst>
                  <a:ext uri="{FF2B5EF4-FFF2-40B4-BE49-F238E27FC236}">
                    <a16:creationId xmlns:a16="http://schemas.microsoft.com/office/drawing/2014/main" id="{A71C11B4-A5BE-4876-83CF-703BAB7A2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170229"/>
                <a:ext cx="10515600" cy="4825215"/>
              </a:xfrm>
              <a:prstGeom prst="rect">
                <a:avLst/>
              </a:prstGeom>
              <a:blipFill>
                <a:blip r:embed="rId2"/>
                <a:stretch>
                  <a:fillRect l="-1275" t="-26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0881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4D88BE8B-FA43-458F-9EF4-7A1FBDB5BE01}"/>
              </a:ext>
            </a:extLst>
          </p:cNvPr>
          <p:cNvSpPr/>
          <p:nvPr/>
        </p:nvSpPr>
        <p:spPr>
          <a:xfrm>
            <a:off x="5532620" y="1035047"/>
            <a:ext cx="6540381" cy="5254608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1"/>
          <a:lstStyle/>
          <a:p>
            <a:r>
              <a:rPr lang="ru-RU" sz="2000" dirty="0">
                <a:solidFill>
                  <a:srgbClr val="FF0000"/>
                </a:solidFill>
              </a:rPr>
              <a:t>19</a:t>
            </a:r>
            <a:r>
              <a:rPr lang="en-US" sz="2000" dirty="0">
                <a:solidFill>
                  <a:srgbClr val="FF0000"/>
                </a:solidFill>
              </a:rPr>
              <a:t>54 </a:t>
            </a:r>
            <a:r>
              <a:rPr lang="ru-RU" sz="2000" dirty="0">
                <a:solidFill>
                  <a:srgbClr val="FF0000"/>
                </a:solidFill>
              </a:rPr>
              <a:t>г. </a:t>
            </a:r>
            <a:r>
              <a:rPr lang="ru-RU" sz="2000" dirty="0">
                <a:solidFill>
                  <a:schemeClr val="tx1"/>
                </a:solidFill>
              </a:rPr>
              <a:t>- первое исследование помехоустойчивости приёма с «мягкими» решениями для кода Вагнера (Р. </a:t>
            </a:r>
            <a:r>
              <a:rPr lang="ru-RU" sz="2000" dirty="0" err="1">
                <a:solidFill>
                  <a:schemeClr val="tx1"/>
                </a:solidFill>
              </a:rPr>
              <a:t>Сильверман</a:t>
            </a:r>
            <a:r>
              <a:rPr lang="ru-RU" sz="2000" dirty="0">
                <a:solidFill>
                  <a:schemeClr val="tx1"/>
                </a:solidFill>
              </a:rPr>
              <a:t> и </a:t>
            </a:r>
            <a:r>
              <a:rPr lang="ru-RU" sz="2000" dirty="0" err="1">
                <a:solidFill>
                  <a:schemeClr val="tx1"/>
                </a:solidFill>
              </a:rPr>
              <a:t>М.Болсер</a:t>
            </a:r>
            <a:r>
              <a:rPr lang="ru-RU" sz="2000" dirty="0">
                <a:solidFill>
                  <a:schemeClr val="tx1"/>
                </a:solidFill>
              </a:rPr>
              <a:t>)</a:t>
            </a:r>
          </a:p>
          <a:p>
            <a:r>
              <a:rPr lang="ru-RU" sz="2000" dirty="0">
                <a:solidFill>
                  <a:srgbClr val="FF0000"/>
                </a:solidFill>
              </a:rPr>
              <a:t>1963 г. </a:t>
            </a:r>
            <a:r>
              <a:rPr lang="ru-RU" sz="2000" dirty="0">
                <a:solidFill>
                  <a:schemeClr val="tx1"/>
                </a:solidFill>
              </a:rPr>
              <a:t>– разработка методов мажоритарного декодирования блоковых кодов, как при «жёстком», так и «мягком» решении демодулятора (Дж. Л. </a:t>
            </a:r>
            <a:r>
              <a:rPr lang="ru-RU" sz="2000" dirty="0" err="1">
                <a:solidFill>
                  <a:schemeClr val="tx1"/>
                </a:solidFill>
              </a:rPr>
              <a:t>Мэсси</a:t>
            </a:r>
            <a:r>
              <a:rPr lang="ru-RU" sz="2000" dirty="0">
                <a:solidFill>
                  <a:schemeClr val="tx1"/>
                </a:solidFill>
              </a:rPr>
              <a:t>)</a:t>
            </a:r>
          </a:p>
          <a:p>
            <a:r>
              <a:rPr lang="ru-RU" sz="2000" dirty="0">
                <a:solidFill>
                  <a:srgbClr val="FF0000"/>
                </a:solidFill>
              </a:rPr>
              <a:t>1971-1972 гг. </a:t>
            </a:r>
            <a:r>
              <a:rPr lang="ru-RU" sz="2000" dirty="0">
                <a:solidFill>
                  <a:schemeClr val="tx1"/>
                </a:solidFill>
              </a:rPr>
              <a:t>– разработка алгоритмов мягкого декодирования блоковых кодов (Е. </a:t>
            </a:r>
            <a:r>
              <a:rPr lang="ru-RU" sz="2000" dirty="0" err="1">
                <a:solidFill>
                  <a:schemeClr val="tx1"/>
                </a:solidFill>
              </a:rPr>
              <a:t>Велдон</a:t>
            </a:r>
            <a:r>
              <a:rPr lang="ru-RU" sz="2000" dirty="0">
                <a:solidFill>
                  <a:schemeClr val="tx1"/>
                </a:solidFill>
              </a:rPr>
              <a:t>, Д. Чейз)</a:t>
            </a:r>
          </a:p>
          <a:p>
            <a:r>
              <a:rPr lang="ru-RU" sz="2000" b="1" u="sng" dirty="0">
                <a:solidFill>
                  <a:schemeClr val="tx1"/>
                </a:solidFill>
              </a:rPr>
              <a:t>1974 г. – разработка методов оптимального декодирования блоковых кодов (Бал-Кук-</a:t>
            </a:r>
            <a:r>
              <a:rPr lang="ru-RU" sz="2000" b="1" u="sng" dirty="0" err="1">
                <a:solidFill>
                  <a:schemeClr val="tx1"/>
                </a:solidFill>
              </a:rPr>
              <a:t>Джелинек</a:t>
            </a:r>
            <a:r>
              <a:rPr lang="ru-RU" sz="2000" b="1" u="sng" dirty="0">
                <a:solidFill>
                  <a:schemeClr val="tx1"/>
                </a:solidFill>
              </a:rPr>
              <a:t>-</a:t>
            </a:r>
            <a:r>
              <a:rPr lang="ru-RU" sz="2000" b="1" u="sng" dirty="0" err="1">
                <a:solidFill>
                  <a:schemeClr val="tx1"/>
                </a:solidFill>
              </a:rPr>
              <a:t>Равив</a:t>
            </a:r>
            <a:r>
              <a:rPr lang="ru-RU" sz="2000" b="1" u="sng" dirty="0">
                <a:solidFill>
                  <a:schemeClr val="tx1"/>
                </a:solidFill>
              </a:rPr>
              <a:t>) (</a:t>
            </a:r>
            <a:r>
              <a:rPr lang="en-US" sz="2000" b="1" u="sng" dirty="0">
                <a:solidFill>
                  <a:schemeClr val="tx1"/>
                </a:solidFill>
              </a:rPr>
              <a:t>BCJR)</a:t>
            </a:r>
          </a:p>
          <a:p>
            <a:r>
              <a:rPr lang="en-US" sz="2000" dirty="0">
                <a:solidFill>
                  <a:srgbClr val="FF0000"/>
                </a:solidFill>
              </a:rPr>
              <a:t>1976 </a:t>
            </a:r>
            <a:r>
              <a:rPr lang="ru-RU" sz="2000" dirty="0">
                <a:solidFill>
                  <a:srgbClr val="FF0000"/>
                </a:solidFill>
              </a:rPr>
              <a:t>г. </a:t>
            </a:r>
            <a:r>
              <a:rPr lang="ru-RU" sz="2000" dirty="0">
                <a:solidFill>
                  <a:schemeClr val="tx1"/>
                </a:solidFill>
              </a:rPr>
              <a:t>– разработка оптимальных </a:t>
            </a:r>
            <a:r>
              <a:rPr lang="ru-RU" sz="2000" dirty="0" err="1">
                <a:solidFill>
                  <a:schemeClr val="tx1"/>
                </a:solidFill>
              </a:rPr>
              <a:t>многопороговых</a:t>
            </a:r>
            <a:r>
              <a:rPr lang="ru-RU" sz="2000" dirty="0">
                <a:solidFill>
                  <a:schemeClr val="tx1"/>
                </a:solidFill>
              </a:rPr>
              <a:t> методов декодирования мажоритарных кодов (В.В. Золотарёв)</a:t>
            </a:r>
          </a:p>
          <a:p>
            <a:endParaRPr lang="ru-RU" dirty="0">
              <a:solidFill>
                <a:schemeClr val="tx1"/>
              </a:solidFill>
            </a:endParaRPr>
          </a:p>
          <a:p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4D7B334B-EDCB-42AC-8FCB-94E1BBA8B3E8}"/>
              </a:ext>
            </a:extLst>
          </p:cNvPr>
          <p:cNvSpPr/>
          <p:nvPr/>
        </p:nvSpPr>
        <p:spPr>
          <a:xfrm>
            <a:off x="5532619" y="1007961"/>
            <a:ext cx="6540381" cy="5254608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1"/>
          <a:lstStyle/>
          <a:p>
            <a:r>
              <a:rPr lang="ru-RU" sz="2000" dirty="0">
                <a:solidFill>
                  <a:srgbClr val="FF0000"/>
                </a:solidFill>
              </a:rPr>
              <a:t>19</a:t>
            </a:r>
            <a:r>
              <a:rPr lang="en-US" sz="2000" dirty="0">
                <a:solidFill>
                  <a:srgbClr val="FF0000"/>
                </a:solidFill>
              </a:rPr>
              <a:t>5</a:t>
            </a:r>
            <a:r>
              <a:rPr lang="ru-RU" sz="2000" dirty="0">
                <a:solidFill>
                  <a:srgbClr val="FF0000"/>
                </a:solidFill>
              </a:rPr>
              <a:t>5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ru-RU" sz="2000" dirty="0">
                <a:solidFill>
                  <a:srgbClr val="FF0000"/>
                </a:solidFill>
              </a:rPr>
              <a:t>г. </a:t>
            </a:r>
            <a:r>
              <a:rPr lang="ru-RU" sz="2000" dirty="0">
                <a:solidFill>
                  <a:schemeClr val="tx1"/>
                </a:solidFill>
              </a:rPr>
              <a:t>– создание </a:t>
            </a:r>
            <a:r>
              <a:rPr lang="ru-RU" sz="2000" dirty="0" err="1">
                <a:solidFill>
                  <a:schemeClr val="tx1"/>
                </a:solidFill>
              </a:rPr>
              <a:t>свёрточных</a:t>
            </a:r>
            <a:r>
              <a:rPr lang="ru-RU" sz="2000" dirty="0">
                <a:solidFill>
                  <a:schemeClr val="tx1"/>
                </a:solidFill>
              </a:rPr>
              <a:t> кодов (П. </a:t>
            </a:r>
            <a:r>
              <a:rPr lang="ru-RU" sz="2000" dirty="0" err="1">
                <a:solidFill>
                  <a:schemeClr val="tx1"/>
                </a:solidFill>
              </a:rPr>
              <a:t>Элайес</a:t>
            </a:r>
            <a:r>
              <a:rPr lang="ru-RU" sz="2000" dirty="0">
                <a:solidFill>
                  <a:schemeClr val="tx1"/>
                </a:solidFill>
              </a:rPr>
              <a:t>, Л.М. </a:t>
            </a:r>
            <a:r>
              <a:rPr lang="ru-RU" sz="2000" dirty="0" err="1">
                <a:solidFill>
                  <a:schemeClr val="tx1"/>
                </a:solidFill>
              </a:rPr>
              <a:t>Финк</a:t>
            </a:r>
            <a:r>
              <a:rPr lang="ru-RU" sz="2000" dirty="0">
                <a:solidFill>
                  <a:schemeClr val="tx1"/>
                </a:solidFill>
              </a:rPr>
              <a:t> и В.И. </a:t>
            </a:r>
            <a:r>
              <a:rPr lang="ru-RU" sz="2000" dirty="0" err="1">
                <a:solidFill>
                  <a:schemeClr val="tx1"/>
                </a:solidFill>
              </a:rPr>
              <a:t>Шляпоберский</a:t>
            </a:r>
            <a:r>
              <a:rPr lang="ru-RU" sz="2000" dirty="0">
                <a:solidFill>
                  <a:schemeClr val="tx1"/>
                </a:solidFill>
              </a:rPr>
              <a:t>)</a:t>
            </a:r>
          </a:p>
          <a:p>
            <a:r>
              <a:rPr lang="ru-RU" sz="2000" dirty="0">
                <a:solidFill>
                  <a:srgbClr val="FF0000"/>
                </a:solidFill>
              </a:rPr>
              <a:t>1957 г. </a:t>
            </a:r>
            <a:r>
              <a:rPr lang="ru-RU" sz="2000" dirty="0">
                <a:solidFill>
                  <a:schemeClr val="tx1"/>
                </a:solidFill>
              </a:rPr>
              <a:t>– создание метода последовательного декодирования (Дж. </a:t>
            </a:r>
            <a:r>
              <a:rPr lang="ru-RU" sz="2000" dirty="0" err="1">
                <a:solidFill>
                  <a:schemeClr val="tx1"/>
                </a:solidFill>
              </a:rPr>
              <a:t>Возенкрафт</a:t>
            </a:r>
            <a:r>
              <a:rPr lang="ru-RU" sz="2000" dirty="0">
                <a:solidFill>
                  <a:schemeClr val="tx1"/>
                </a:solidFill>
              </a:rPr>
              <a:t>)</a:t>
            </a:r>
          </a:p>
          <a:p>
            <a:r>
              <a:rPr lang="ru-RU" sz="2000" dirty="0">
                <a:solidFill>
                  <a:srgbClr val="FF0000"/>
                </a:solidFill>
              </a:rPr>
              <a:t>1961 г.</a:t>
            </a:r>
            <a:r>
              <a:rPr lang="ru-RU" sz="2000" dirty="0">
                <a:solidFill>
                  <a:schemeClr val="tx1"/>
                </a:solidFill>
              </a:rPr>
              <a:t> – исследование эффективности метода последовательного декодирования </a:t>
            </a:r>
            <a:r>
              <a:rPr lang="ru-RU" sz="2000" dirty="0" err="1">
                <a:solidFill>
                  <a:schemeClr val="tx1"/>
                </a:solidFill>
              </a:rPr>
              <a:t>свёрточных</a:t>
            </a:r>
            <a:r>
              <a:rPr lang="ru-RU" sz="2000" dirty="0">
                <a:solidFill>
                  <a:schemeClr val="tx1"/>
                </a:solidFill>
              </a:rPr>
              <a:t> кодов (Дж. </a:t>
            </a:r>
            <a:r>
              <a:rPr lang="ru-RU" sz="2000" dirty="0" err="1">
                <a:solidFill>
                  <a:schemeClr val="tx1"/>
                </a:solidFill>
              </a:rPr>
              <a:t>Возенкрафт</a:t>
            </a:r>
            <a:r>
              <a:rPr lang="ru-RU" sz="2000" dirty="0">
                <a:solidFill>
                  <a:schemeClr val="tx1"/>
                </a:solidFill>
              </a:rPr>
              <a:t> и Б. </a:t>
            </a:r>
            <a:r>
              <a:rPr lang="ru-RU" sz="2000" dirty="0" err="1">
                <a:solidFill>
                  <a:schemeClr val="tx1"/>
                </a:solidFill>
              </a:rPr>
              <a:t>Рейффен</a:t>
            </a:r>
            <a:r>
              <a:rPr lang="ru-RU" sz="2000" dirty="0">
                <a:solidFill>
                  <a:schemeClr val="tx1"/>
                </a:solidFill>
              </a:rPr>
              <a:t>)</a:t>
            </a:r>
          </a:p>
          <a:p>
            <a:r>
              <a:rPr lang="ru-RU" sz="2000" dirty="0">
                <a:solidFill>
                  <a:srgbClr val="FF0000"/>
                </a:solidFill>
              </a:rPr>
              <a:t>1963 г.</a:t>
            </a:r>
            <a:r>
              <a:rPr lang="ru-RU" sz="2000" dirty="0">
                <a:solidFill>
                  <a:schemeClr val="tx1"/>
                </a:solidFill>
              </a:rPr>
              <a:t> – совершенствование алгоритма последовательного декодирования </a:t>
            </a:r>
            <a:r>
              <a:rPr lang="ru-RU" sz="2000" dirty="0" err="1">
                <a:solidFill>
                  <a:schemeClr val="tx1"/>
                </a:solidFill>
              </a:rPr>
              <a:t>свёрточных</a:t>
            </a:r>
            <a:r>
              <a:rPr lang="ru-RU" sz="2000" dirty="0">
                <a:solidFill>
                  <a:schemeClr val="tx1"/>
                </a:solidFill>
              </a:rPr>
              <a:t> кодов (Р.М. </a:t>
            </a:r>
            <a:r>
              <a:rPr lang="ru-RU" sz="2000" dirty="0" err="1">
                <a:solidFill>
                  <a:schemeClr val="tx1"/>
                </a:solidFill>
              </a:rPr>
              <a:t>Фано</a:t>
            </a:r>
            <a:r>
              <a:rPr lang="ru-RU" sz="2000" dirty="0">
                <a:solidFill>
                  <a:schemeClr val="tx1"/>
                </a:solidFill>
              </a:rPr>
              <a:t>)</a:t>
            </a:r>
          </a:p>
          <a:p>
            <a:r>
              <a:rPr lang="ru-RU" sz="2000" dirty="0">
                <a:solidFill>
                  <a:srgbClr val="FF0000"/>
                </a:solidFill>
              </a:rPr>
              <a:t>1966 г.</a:t>
            </a:r>
            <a:r>
              <a:rPr lang="ru-RU" sz="2000" dirty="0">
                <a:solidFill>
                  <a:schemeClr val="tx1"/>
                </a:solidFill>
              </a:rPr>
              <a:t> – создание </a:t>
            </a:r>
            <a:r>
              <a:rPr lang="ru-RU" sz="2000" dirty="0" err="1">
                <a:solidFill>
                  <a:schemeClr val="tx1"/>
                </a:solidFill>
              </a:rPr>
              <a:t>стэк</a:t>
            </a:r>
            <a:r>
              <a:rPr lang="ru-RU" sz="2000" dirty="0">
                <a:solidFill>
                  <a:schemeClr val="tx1"/>
                </a:solidFill>
              </a:rPr>
              <a:t>-алгоритма для декодирования </a:t>
            </a:r>
            <a:r>
              <a:rPr lang="ru-RU" sz="2000" dirty="0" err="1">
                <a:solidFill>
                  <a:schemeClr val="tx1"/>
                </a:solidFill>
              </a:rPr>
              <a:t>свёрточных</a:t>
            </a:r>
            <a:r>
              <a:rPr lang="ru-RU" sz="2000" dirty="0">
                <a:solidFill>
                  <a:schemeClr val="tx1"/>
                </a:solidFill>
              </a:rPr>
              <a:t> кодов (К.Ш. </a:t>
            </a:r>
            <a:r>
              <a:rPr lang="ru-RU" sz="2000" dirty="0" err="1">
                <a:solidFill>
                  <a:schemeClr val="tx1"/>
                </a:solidFill>
              </a:rPr>
              <a:t>Зигангиров</a:t>
            </a:r>
            <a:r>
              <a:rPr lang="ru-RU" sz="2000" dirty="0">
                <a:solidFill>
                  <a:schemeClr val="tx1"/>
                </a:solidFill>
              </a:rPr>
              <a:t>, 1969 г. – Ф. </a:t>
            </a:r>
            <a:r>
              <a:rPr lang="ru-RU" sz="2000" dirty="0" err="1">
                <a:solidFill>
                  <a:schemeClr val="tx1"/>
                </a:solidFill>
              </a:rPr>
              <a:t>Джелинек</a:t>
            </a:r>
            <a:r>
              <a:rPr lang="ru-RU" sz="2000" dirty="0">
                <a:solidFill>
                  <a:schemeClr val="tx1"/>
                </a:solidFill>
              </a:rPr>
              <a:t>)</a:t>
            </a:r>
          </a:p>
          <a:p>
            <a:r>
              <a:rPr lang="ru-RU" sz="2000" dirty="0">
                <a:solidFill>
                  <a:srgbClr val="FF0000"/>
                </a:solidFill>
              </a:rPr>
              <a:t>1967 г.</a:t>
            </a:r>
            <a:r>
              <a:rPr lang="ru-RU" sz="2000" dirty="0">
                <a:solidFill>
                  <a:schemeClr val="tx1"/>
                </a:solidFill>
              </a:rPr>
              <a:t> – создание алгоритма декодирования </a:t>
            </a:r>
            <a:r>
              <a:rPr lang="ru-RU" sz="2000" dirty="0" err="1">
                <a:solidFill>
                  <a:schemeClr val="tx1"/>
                </a:solidFill>
              </a:rPr>
              <a:t>свёрточных</a:t>
            </a:r>
            <a:r>
              <a:rPr lang="ru-RU" sz="2000" dirty="0">
                <a:solidFill>
                  <a:schemeClr val="tx1"/>
                </a:solidFill>
              </a:rPr>
              <a:t> кодов по максимуму правдоподобия (Э. </a:t>
            </a:r>
            <a:r>
              <a:rPr lang="ru-RU" sz="2000" dirty="0" err="1">
                <a:solidFill>
                  <a:schemeClr val="tx1"/>
                </a:solidFill>
              </a:rPr>
              <a:t>Витерби</a:t>
            </a:r>
            <a:r>
              <a:rPr lang="ru-RU" sz="2000" dirty="0">
                <a:solidFill>
                  <a:schemeClr val="tx1"/>
                </a:solidFill>
              </a:rPr>
              <a:t>)</a:t>
            </a:r>
            <a:endParaRPr lang="ru-RU" dirty="0">
              <a:solidFill>
                <a:schemeClr val="tx1"/>
              </a:solidFill>
            </a:endParaRPr>
          </a:p>
          <a:p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AC820E0B-BDBA-4D8A-8A28-A54C96218018}"/>
              </a:ext>
            </a:extLst>
          </p:cNvPr>
          <p:cNvSpPr/>
          <p:nvPr/>
        </p:nvSpPr>
        <p:spPr>
          <a:xfrm>
            <a:off x="5532620" y="1035047"/>
            <a:ext cx="6540381" cy="5254608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1"/>
          <a:lstStyle/>
          <a:p>
            <a:r>
              <a:rPr lang="ru-RU" sz="2200" dirty="0">
                <a:solidFill>
                  <a:srgbClr val="FF0000"/>
                </a:solidFill>
              </a:rPr>
              <a:t>19</a:t>
            </a:r>
            <a:r>
              <a:rPr lang="en-US" sz="2200" dirty="0">
                <a:solidFill>
                  <a:srgbClr val="FF0000"/>
                </a:solidFill>
              </a:rPr>
              <a:t>5</a:t>
            </a:r>
            <a:r>
              <a:rPr lang="ru-RU" sz="2200" dirty="0">
                <a:solidFill>
                  <a:srgbClr val="FF0000"/>
                </a:solidFill>
              </a:rPr>
              <a:t>5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ru-RU" sz="2200" dirty="0">
                <a:solidFill>
                  <a:srgbClr val="FF0000"/>
                </a:solidFill>
              </a:rPr>
              <a:t>г. </a:t>
            </a:r>
            <a:r>
              <a:rPr lang="ru-RU" sz="2200" dirty="0">
                <a:solidFill>
                  <a:schemeClr val="tx1"/>
                </a:solidFill>
              </a:rPr>
              <a:t>– создание итерированных кодов (П. </a:t>
            </a:r>
            <a:r>
              <a:rPr lang="ru-RU" sz="2200" dirty="0" err="1">
                <a:solidFill>
                  <a:schemeClr val="tx1"/>
                </a:solidFill>
              </a:rPr>
              <a:t>Элайс</a:t>
            </a:r>
            <a:r>
              <a:rPr lang="ru-RU" sz="2200" dirty="0">
                <a:solidFill>
                  <a:schemeClr val="tx1"/>
                </a:solidFill>
              </a:rPr>
              <a:t>)</a:t>
            </a:r>
          </a:p>
          <a:p>
            <a:r>
              <a:rPr lang="ru-RU" sz="2200" dirty="0">
                <a:solidFill>
                  <a:srgbClr val="FF0000"/>
                </a:solidFill>
              </a:rPr>
              <a:t>1960 г.</a:t>
            </a:r>
            <a:r>
              <a:rPr lang="ru-RU" sz="2200" dirty="0">
                <a:solidFill>
                  <a:schemeClr val="tx1"/>
                </a:solidFill>
              </a:rPr>
              <a:t> – разработка метода перемежения информационных символов при передаче сообщений в каналах с группированием ошибок (А.А. </a:t>
            </a:r>
            <a:r>
              <a:rPr lang="ru-RU" sz="2200" dirty="0" err="1">
                <a:solidFill>
                  <a:schemeClr val="tx1"/>
                </a:solidFill>
              </a:rPr>
              <a:t>Харкевич</a:t>
            </a:r>
            <a:r>
              <a:rPr lang="ru-RU" sz="2200" dirty="0">
                <a:solidFill>
                  <a:schemeClr val="tx1"/>
                </a:solidFill>
              </a:rPr>
              <a:t> и Э.Л. Блох, 1970 г. – Дж. Л. </a:t>
            </a:r>
            <a:r>
              <a:rPr lang="ru-RU" sz="2200" dirty="0" err="1">
                <a:solidFill>
                  <a:schemeClr val="tx1"/>
                </a:solidFill>
              </a:rPr>
              <a:t>Раймес</a:t>
            </a:r>
            <a:r>
              <a:rPr lang="ru-RU" sz="2200" dirty="0">
                <a:solidFill>
                  <a:schemeClr val="tx1"/>
                </a:solidFill>
              </a:rPr>
              <a:t>)</a:t>
            </a:r>
          </a:p>
          <a:p>
            <a:r>
              <a:rPr lang="ru-RU" sz="2200" dirty="0">
                <a:solidFill>
                  <a:srgbClr val="FF0000"/>
                </a:solidFill>
              </a:rPr>
              <a:t>1965 г. </a:t>
            </a:r>
            <a:r>
              <a:rPr lang="ru-RU" sz="2200" dirty="0">
                <a:solidFill>
                  <a:schemeClr val="tx1"/>
                </a:solidFill>
              </a:rPr>
              <a:t>– создание каскадных кодов (Г. </a:t>
            </a:r>
            <a:r>
              <a:rPr lang="ru-RU" sz="2200" dirty="0" err="1">
                <a:solidFill>
                  <a:schemeClr val="tx1"/>
                </a:solidFill>
              </a:rPr>
              <a:t>Форни</a:t>
            </a:r>
            <a:r>
              <a:rPr lang="ru-RU" sz="2200" dirty="0">
                <a:solidFill>
                  <a:schemeClr val="tx1"/>
                </a:solidFill>
              </a:rPr>
              <a:t>)</a:t>
            </a:r>
          </a:p>
          <a:p>
            <a:r>
              <a:rPr lang="ru-RU" sz="2200" dirty="0">
                <a:solidFill>
                  <a:srgbClr val="FF0000"/>
                </a:solidFill>
              </a:rPr>
              <a:t>1976 – 1982 г. </a:t>
            </a:r>
            <a:r>
              <a:rPr lang="ru-RU" sz="2200" dirty="0">
                <a:solidFill>
                  <a:schemeClr val="tx1"/>
                </a:solidFill>
              </a:rPr>
              <a:t>– создание и исследование обобщённых каскадных кодов (Э.Л. Блох, В.В. Зяблов, В.А. Зиновьев)</a:t>
            </a:r>
          </a:p>
          <a:p>
            <a:r>
              <a:rPr lang="ru-RU" sz="2200" b="1" u="sng" dirty="0">
                <a:solidFill>
                  <a:srgbClr val="FF0000"/>
                </a:solidFill>
              </a:rPr>
              <a:t>1993 г.</a:t>
            </a:r>
            <a:r>
              <a:rPr lang="ru-RU" sz="2200" b="1" u="sng" dirty="0">
                <a:solidFill>
                  <a:schemeClr val="tx1"/>
                </a:solidFill>
              </a:rPr>
              <a:t> – создание </a:t>
            </a:r>
            <a:r>
              <a:rPr lang="ru-RU" sz="2200" b="1" u="sng" dirty="0" err="1">
                <a:solidFill>
                  <a:schemeClr val="tx1"/>
                </a:solidFill>
              </a:rPr>
              <a:t>свёрточных</a:t>
            </a:r>
            <a:r>
              <a:rPr lang="ru-RU" sz="2200" b="1" u="sng" dirty="0">
                <a:solidFill>
                  <a:schemeClr val="tx1"/>
                </a:solidFill>
              </a:rPr>
              <a:t> </a:t>
            </a:r>
            <a:r>
              <a:rPr lang="ru-RU" sz="2200" b="1" u="sng" dirty="0" err="1">
                <a:solidFill>
                  <a:schemeClr val="tx1"/>
                </a:solidFill>
              </a:rPr>
              <a:t>турбокодов</a:t>
            </a:r>
            <a:r>
              <a:rPr lang="ru-RU" sz="2200" b="1" u="sng" dirty="0">
                <a:solidFill>
                  <a:schemeClr val="tx1"/>
                </a:solidFill>
              </a:rPr>
              <a:t> (Франция – К. </a:t>
            </a:r>
            <a:r>
              <a:rPr lang="ru-RU" sz="2200" b="1" u="sng" dirty="0" err="1">
                <a:solidFill>
                  <a:schemeClr val="tx1"/>
                </a:solidFill>
              </a:rPr>
              <a:t>Берроу</a:t>
            </a:r>
            <a:r>
              <a:rPr lang="ru-RU" sz="2200" b="1" u="sng" dirty="0">
                <a:solidFill>
                  <a:schemeClr val="tx1"/>
                </a:solidFill>
              </a:rPr>
              <a:t>, А. </a:t>
            </a:r>
            <a:r>
              <a:rPr lang="ru-RU" sz="2200" b="1" u="sng" dirty="0" err="1">
                <a:solidFill>
                  <a:schemeClr val="tx1"/>
                </a:solidFill>
              </a:rPr>
              <a:t>Главье</a:t>
            </a:r>
            <a:r>
              <a:rPr lang="ru-RU" sz="2200" b="1" u="sng" dirty="0">
                <a:solidFill>
                  <a:schemeClr val="tx1"/>
                </a:solidFill>
              </a:rPr>
              <a:t>)</a:t>
            </a:r>
          </a:p>
          <a:p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CE671E-0C5C-C642-BF6A-091F7EDC7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527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Хронология классической теории ПК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0A18A0-B7AD-F74E-B7C7-63F3B4BBC7ED}"/>
              </a:ext>
            </a:extLst>
          </p:cNvPr>
          <p:cNvSpPr txBox="1"/>
          <p:nvPr/>
        </p:nvSpPr>
        <p:spPr>
          <a:xfrm rot="16200000">
            <a:off x="-2255278" y="3485165"/>
            <a:ext cx="5583801" cy="584775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solidFill>
                  <a:srgbClr val="FF0000"/>
                </a:solidFill>
              </a:rPr>
              <a:t>Направления исследований: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56F74B9A-4C4C-4D62-AE37-154D10C058EA}"/>
              </a:ext>
            </a:extLst>
          </p:cNvPr>
          <p:cNvSpPr/>
          <p:nvPr/>
        </p:nvSpPr>
        <p:spPr>
          <a:xfrm>
            <a:off x="1007222" y="1006885"/>
            <a:ext cx="3693870" cy="1252221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1. Линейный коды и алгебраические методы их декодирования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7810EB99-60B6-480C-871C-220C3757FF12}"/>
              </a:ext>
            </a:extLst>
          </p:cNvPr>
          <p:cNvSpPr/>
          <p:nvPr/>
        </p:nvSpPr>
        <p:spPr>
          <a:xfrm>
            <a:off x="1007222" y="2295918"/>
            <a:ext cx="3693870" cy="1133082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ru-RU" sz="2400" dirty="0">
                <a:solidFill>
                  <a:schemeClr val="tx1"/>
                </a:solidFill>
              </a:rPr>
              <a:t>2. Методы «мягкого» декодирования линейных кодов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E5A2773-CE09-4993-9E64-F19E2D792F61}"/>
              </a:ext>
            </a:extLst>
          </p:cNvPr>
          <p:cNvSpPr/>
          <p:nvPr/>
        </p:nvSpPr>
        <p:spPr>
          <a:xfrm>
            <a:off x="1007222" y="3481949"/>
            <a:ext cx="3693870" cy="1133082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3. </a:t>
            </a:r>
            <a:r>
              <a:rPr lang="ru-RU" sz="2400" dirty="0" err="1">
                <a:solidFill>
                  <a:schemeClr val="tx1"/>
                </a:solidFill>
              </a:rPr>
              <a:t>Свёрточные</a:t>
            </a:r>
            <a:r>
              <a:rPr lang="ru-RU" sz="2400" dirty="0">
                <a:solidFill>
                  <a:schemeClr val="tx1"/>
                </a:solidFill>
              </a:rPr>
              <a:t> коды и методы их декодирования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6BC8CAE-757F-420F-A441-60C56005270B}"/>
              </a:ext>
            </a:extLst>
          </p:cNvPr>
          <p:cNvSpPr/>
          <p:nvPr/>
        </p:nvSpPr>
        <p:spPr>
          <a:xfrm>
            <a:off x="1007222" y="4777143"/>
            <a:ext cx="3693870" cy="1521162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ru-RU" sz="2400" dirty="0">
                <a:solidFill>
                  <a:schemeClr val="tx1"/>
                </a:solidFill>
              </a:rPr>
              <a:t>4. Составные коды и методы их декодирования</a:t>
            </a:r>
          </a:p>
        </p:txBody>
      </p:sp>
      <p:sp>
        <p:nvSpPr>
          <p:cNvPr id="11" name="Стрелка: вправо 10">
            <a:extLst>
              <a:ext uri="{FF2B5EF4-FFF2-40B4-BE49-F238E27FC236}">
                <a16:creationId xmlns:a16="http://schemas.microsoft.com/office/drawing/2014/main" id="{8AB41C77-36A4-4462-AE45-E706EB9BD235}"/>
              </a:ext>
            </a:extLst>
          </p:cNvPr>
          <p:cNvSpPr/>
          <p:nvPr/>
        </p:nvSpPr>
        <p:spPr>
          <a:xfrm>
            <a:off x="4798179" y="1382089"/>
            <a:ext cx="62367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0BCF8AA9-5B5F-4420-A195-9864FE1D2512}"/>
              </a:ext>
            </a:extLst>
          </p:cNvPr>
          <p:cNvSpPr/>
          <p:nvPr/>
        </p:nvSpPr>
        <p:spPr>
          <a:xfrm>
            <a:off x="4798178" y="2639081"/>
            <a:ext cx="62367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343A5D78-A40D-4F95-9953-F8BFEF88D02B}"/>
              </a:ext>
            </a:extLst>
          </p:cNvPr>
          <p:cNvSpPr/>
          <p:nvPr/>
        </p:nvSpPr>
        <p:spPr>
          <a:xfrm>
            <a:off x="4798177" y="3806174"/>
            <a:ext cx="62367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: вправо 13">
            <a:extLst>
              <a:ext uri="{FF2B5EF4-FFF2-40B4-BE49-F238E27FC236}">
                <a16:creationId xmlns:a16="http://schemas.microsoft.com/office/drawing/2014/main" id="{5DDA5421-C22E-4FEE-A211-E77BF2FD88B8}"/>
              </a:ext>
            </a:extLst>
          </p:cNvPr>
          <p:cNvSpPr/>
          <p:nvPr/>
        </p:nvSpPr>
        <p:spPr>
          <a:xfrm>
            <a:off x="4798179" y="5295408"/>
            <a:ext cx="62367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8DD440F7-3874-4C2A-A31B-ADEB186EED75}"/>
              </a:ext>
            </a:extLst>
          </p:cNvPr>
          <p:cNvCxnSpPr>
            <a:cxnSpLocks/>
          </p:cNvCxnSpPr>
          <p:nvPr/>
        </p:nvCxnSpPr>
        <p:spPr>
          <a:xfrm>
            <a:off x="838200" y="989708"/>
            <a:ext cx="105156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5623EF62-BF90-41BD-ABB4-945BCDD08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2EF9-1174-9947-9A8C-F6CF3CF130AC}" type="slidenum">
              <a:rPr lang="ru-RU" smtClean="0"/>
              <a:t>4</a:t>
            </a:fld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A1DD2419-67B0-4099-B296-9D819379FB31}"/>
              </a:ext>
            </a:extLst>
          </p:cNvPr>
          <p:cNvSpPr/>
          <p:nvPr/>
        </p:nvSpPr>
        <p:spPr>
          <a:xfrm>
            <a:off x="5421854" y="1035047"/>
            <a:ext cx="6698611" cy="5254608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1"/>
          <a:lstStyle/>
          <a:p>
            <a:r>
              <a:rPr lang="ru-RU" dirty="0">
                <a:solidFill>
                  <a:srgbClr val="FF0000"/>
                </a:solidFill>
              </a:rPr>
              <a:t>1947 г.</a:t>
            </a:r>
            <a:r>
              <a:rPr lang="ru-RU" dirty="0">
                <a:solidFill>
                  <a:schemeClr val="tx1"/>
                </a:solidFill>
              </a:rPr>
              <a:t> создание блоковых линейных кодов, корректирующих одиночные ошибки (Р. Хэмминг)</a:t>
            </a:r>
          </a:p>
          <a:p>
            <a:r>
              <a:rPr lang="ru-RU" dirty="0">
                <a:solidFill>
                  <a:srgbClr val="FF0000"/>
                </a:solidFill>
              </a:rPr>
              <a:t>1954 г.</a:t>
            </a:r>
            <a:r>
              <a:rPr lang="ru-RU" dirty="0">
                <a:solidFill>
                  <a:schemeClr val="tx1"/>
                </a:solidFill>
              </a:rPr>
              <a:t> создание кодов с мажоритарным декодированием (И.С. Рид и Д.Е. </a:t>
            </a:r>
            <a:r>
              <a:rPr lang="ru-RU" dirty="0" err="1">
                <a:solidFill>
                  <a:schemeClr val="tx1"/>
                </a:solidFill>
              </a:rPr>
              <a:t>Маллер</a:t>
            </a:r>
            <a:r>
              <a:rPr lang="ru-RU" dirty="0">
                <a:solidFill>
                  <a:schemeClr val="tx1"/>
                </a:solidFill>
              </a:rPr>
              <a:t>)</a:t>
            </a:r>
          </a:p>
          <a:p>
            <a:r>
              <a:rPr lang="ru-RU" dirty="0">
                <a:solidFill>
                  <a:srgbClr val="FF0000"/>
                </a:solidFill>
              </a:rPr>
              <a:t>1959 г.</a:t>
            </a:r>
            <a:r>
              <a:rPr lang="ru-RU" dirty="0">
                <a:solidFill>
                  <a:schemeClr val="tx1"/>
                </a:solidFill>
              </a:rPr>
              <a:t> создание кодов </a:t>
            </a:r>
            <a:r>
              <a:rPr lang="ru-RU" dirty="0" err="1">
                <a:solidFill>
                  <a:schemeClr val="tx1"/>
                </a:solidFill>
              </a:rPr>
              <a:t>Боуза</a:t>
            </a:r>
            <a:r>
              <a:rPr lang="ru-RU" dirty="0">
                <a:solidFill>
                  <a:schemeClr val="tx1"/>
                </a:solidFill>
              </a:rPr>
              <a:t>-Рой-</a:t>
            </a:r>
            <a:r>
              <a:rPr lang="ru-RU" dirty="0" err="1">
                <a:solidFill>
                  <a:schemeClr val="tx1"/>
                </a:solidFill>
              </a:rPr>
              <a:t>Чоудхури</a:t>
            </a:r>
            <a:r>
              <a:rPr lang="ru-RU" dirty="0">
                <a:solidFill>
                  <a:schemeClr val="tx1"/>
                </a:solidFill>
              </a:rPr>
              <a:t>-</a:t>
            </a:r>
            <a:r>
              <a:rPr lang="ru-RU" dirty="0" err="1">
                <a:solidFill>
                  <a:schemeClr val="tx1"/>
                </a:solidFill>
              </a:rPr>
              <a:t>Хоквингема</a:t>
            </a:r>
            <a:r>
              <a:rPr lang="ru-RU" dirty="0">
                <a:solidFill>
                  <a:schemeClr val="tx1"/>
                </a:solidFill>
              </a:rPr>
              <a:t> (БЧХ) (Франция, А. </a:t>
            </a:r>
            <a:r>
              <a:rPr lang="ru-RU" dirty="0" err="1">
                <a:solidFill>
                  <a:schemeClr val="tx1"/>
                </a:solidFill>
              </a:rPr>
              <a:t>Хоквингем</a:t>
            </a:r>
            <a:r>
              <a:rPr lang="ru-RU" dirty="0">
                <a:solidFill>
                  <a:schemeClr val="tx1"/>
                </a:solidFill>
              </a:rPr>
              <a:t>, США, 1960 г. </a:t>
            </a:r>
            <a:r>
              <a:rPr lang="ru-RU" dirty="0" err="1">
                <a:solidFill>
                  <a:schemeClr val="tx1"/>
                </a:solidFill>
              </a:rPr>
              <a:t>Р.К.Боуз</a:t>
            </a:r>
            <a:r>
              <a:rPr lang="ru-RU" dirty="0">
                <a:solidFill>
                  <a:schemeClr val="tx1"/>
                </a:solidFill>
              </a:rPr>
              <a:t> и Д.К. Рой-</a:t>
            </a:r>
            <a:r>
              <a:rPr lang="ru-RU" dirty="0" err="1">
                <a:solidFill>
                  <a:schemeClr val="tx1"/>
                </a:solidFill>
              </a:rPr>
              <a:t>Чоудхури</a:t>
            </a:r>
            <a:r>
              <a:rPr lang="ru-RU" dirty="0">
                <a:solidFill>
                  <a:schemeClr val="tx1"/>
                </a:solidFill>
              </a:rPr>
              <a:t>)</a:t>
            </a:r>
          </a:p>
          <a:p>
            <a:r>
              <a:rPr lang="ru-RU" dirty="0">
                <a:solidFill>
                  <a:srgbClr val="FF0000"/>
                </a:solidFill>
              </a:rPr>
              <a:t>1960 г.</a:t>
            </a:r>
            <a:r>
              <a:rPr lang="ru-RU" dirty="0">
                <a:solidFill>
                  <a:schemeClr val="tx1"/>
                </a:solidFill>
              </a:rPr>
              <a:t> создание </a:t>
            </a:r>
            <a:r>
              <a:rPr lang="en-US" dirty="0">
                <a:solidFill>
                  <a:schemeClr val="tx1"/>
                </a:solidFill>
              </a:rPr>
              <a:t>q-</a:t>
            </a:r>
            <a:r>
              <a:rPr lang="ru-RU" dirty="0" err="1">
                <a:solidFill>
                  <a:schemeClr val="tx1"/>
                </a:solidFill>
              </a:rPr>
              <a:t>ичных</a:t>
            </a:r>
            <a:r>
              <a:rPr lang="ru-RU" dirty="0">
                <a:solidFill>
                  <a:schemeClr val="tx1"/>
                </a:solidFill>
              </a:rPr>
              <a:t> линейных блоковых кодов (И.С. Рид и Г. Соломон)</a:t>
            </a:r>
          </a:p>
          <a:p>
            <a:r>
              <a:rPr lang="ru-RU" dirty="0">
                <a:solidFill>
                  <a:srgbClr val="FF0000"/>
                </a:solidFill>
              </a:rPr>
              <a:t>1960 – 1968 </a:t>
            </a:r>
            <a:r>
              <a:rPr lang="ru-RU" dirty="0">
                <a:solidFill>
                  <a:schemeClr val="tx1"/>
                </a:solidFill>
              </a:rPr>
              <a:t>г. разработки алгебраических алгоритмов декодирования двоичных кодов БЧХ (У. Питерсон, Дж. Л. </a:t>
            </a:r>
            <a:r>
              <a:rPr lang="ru-RU" dirty="0" err="1">
                <a:solidFill>
                  <a:schemeClr val="tx1"/>
                </a:solidFill>
              </a:rPr>
              <a:t>Мэсси</a:t>
            </a:r>
            <a:r>
              <a:rPr lang="ru-RU" dirty="0">
                <a:solidFill>
                  <a:schemeClr val="tx1"/>
                </a:solidFill>
              </a:rPr>
              <a:t>, Г. </a:t>
            </a:r>
            <a:r>
              <a:rPr lang="ru-RU" dirty="0" err="1">
                <a:solidFill>
                  <a:schemeClr val="tx1"/>
                </a:solidFill>
              </a:rPr>
              <a:t>Форни</a:t>
            </a:r>
            <a:r>
              <a:rPr lang="ru-RU" dirty="0">
                <a:solidFill>
                  <a:schemeClr val="tx1"/>
                </a:solidFill>
              </a:rPr>
              <a:t>, С. </a:t>
            </a:r>
            <a:r>
              <a:rPr lang="ru-RU" dirty="0" err="1">
                <a:solidFill>
                  <a:schemeClr val="tx1"/>
                </a:solidFill>
              </a:rPr>
              <a:t>Берлекэмп</a:t>
            </a:r>
            <a:r>
              <a:rPr lang="ru-RU" dirty="0">
                <a:solidFill>
                  <a:schemeClr val="tx1"/>
                </a:solidFill>
              </a:rPr>
              <a:t>)</a:t>
            </a:r>
          </a:p>
          <a:p>
            <a:r>
              <a:rPr lang="ru-RU" b="1" u="sng" dirty="0">
                <a:solidFill>
                  <a:schemeClr val="tx1"/>
                </a:solidFill>
              </a:rPr>
              <a:t>1962 г. – создание кодов с низкой плотностью проверок на чётность (Р. </a:t>
            </a:r>
            <a:r>
              <a:rPr lang="ru-RU" b="1" u="sng" dirty="0" err="1">
                <a:solidFill>
                  <a:schemeClr val="tx1"/>
                </a:solidFill>
              </a:rPr>
              <a:t>Галлагер</a:t>
            </a:r>
            <a:r>
              <a:rPr lang="ru-RU" b="1" u="sng" dirty="0">
                <a:solidFill>
                  <a:schemeClr val="tx1"/>
                </a:solidFill>
              </a:rPr>
              <a:t>) </a:t>
            </a:r>
          </a:p>
          <a:p>
            <a:r>
              <a:rPr lang="ru-RU" dirty="0">
                <a:solidFill>
                  <a:srgbClr val="FF0000"/>
                </a:solidFill>
              </a:rPr>
              <a:t>1970-1974</a:t>
            </a:r>
            <a:r>
              <a:rPr lang="ru-RU" dirty="0">
                <a:solidFill>
                  <a:schemeClr val="tx1"/>
                </a:solidFill>
              </a:rPr>
              <a:t> г. – создание кодов </a:t>
            </a:r>
            <a:r>
              <a:rPr lang="ru-RU" dirty="0" err="1">
                <a:solidFill>
                  <a:schemeClr val="tx1"/>
                </a:solidFill>
              </a:rPr>
              <a:t>Гоппы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Юстенсена</a:t>
            </a:r>
            <a:r>
              <a:rPr lang="ru-RU" dirty="0">
                <a:solidFill>
                  <a:schemeClr val="tx1"/>
                </a:solidFill>
              </a:rPr>
              <a:t>  и </a:t>
            </a:r>
            <a:r>
              <a:rPr lang="ru-RU" dirty="0" err="1">
                <a:solidFill>
                  <a:schemeClr val="tx1"/>
                </a:solidFill>
              </a:rPr>
              <a:t>Хелгерта</a:t>
            </a:r>
            <a:r>
              <a:rPr lang="ru-RU" dirty="0">
                <a:solidFill>
                  <a:schemeClr val="tx1"/>
                </a:solidFill>
              </a:rPr>
              <a:t>, у которых минимальное кодовое расстояние растёт линейно с увеличением длины кодовой комбинации</a:t>
            </a:r>
          </a:p>
          <a:p>
            <a:endParaRPr lang="ru-RU" sz="2400" dirty="0">
              <a:solidFill>
                <a:schemeClr val="tx1"/>
              </a:solidFill>
            </a:endParaRPr>
          </a:p>
          <a:p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344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10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10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10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10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10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9" dur="5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9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4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9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4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9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4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8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9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4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9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10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4" dur="10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10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8" dur="10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9" dur="10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10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10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4" dur="10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1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8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5" dur="50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5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0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5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0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4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5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6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9" dur="10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0" dur="10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1" dur="10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4" dur="10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5" dur="10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6" dur="10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9" dur="10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0" dur="10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10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4" dur="10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5" dur="10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6" dur="10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9" dur="100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0" dur="100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1" dur="100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7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4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 animBg="1"/>
      <p:bldP spid="17" grpId="1" uiExpand="1" build="allAtOnce" animBg="1"/>
      <p:bldP spid="19" grpId="0" build="p" animBg="1"/>
      <p:bldP spid="19" grpId="1" build="allAtOnce" animBg="1"/>
      <p:bldP spid="20" grpId="0" uiExpand="1" build="p" animBg="1"/>
      <p:bldP spid="20" grpId="1" uiExpand="1" build="allAtOnce" animBg="1"/>
      <p:bldP spid="3" grpId="0" animBg="1"/>
      <p:bldP spid="3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9" grpId="0" build="p" animBg="1"/>
      <p:bldP spid="9" grpId="1" uiExpand="1" build="allAtOnce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B7D9C46-DA2B-4128-975E-CCFBAC158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2EF9-1174-9947-9A8C-F6CF3CF130AC}" type="slidenum">
              <a:rPr lang="ru-RU" smtClean="0"/>
              <a:t>40</a:t>
            </a:fld>
            <a:endParaRPr lang="ru-RU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28D34B0A-1F65-43DC-964A-096086883ADC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644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 err="1"/>
              <a:t>Свёрточные</a:t>
            </a:r>
            <a:r>
              <a:rPr lang="ru-RU" sz="4000" b="1" dirty="0"/>
              <a:t> коды: порождающие полиномы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67645657-2573-41EF-AEB9-81669C27BEEE}"/>
              </a:ext>
            </a:extLst>
          </p:cNvPr>
          <p:cNvCxnSpPr>
            <a:cxnSpLocks/>
          </p:cNvCxnSpPr>
          <p:nvPr/>
        </p:nvCxnSpPr>
        <p:spPr>
          <a:xfrm>
            <a:off x="838200" y="989708"/>
            <a:ext cx="105156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121E505-C634-4863-BA20-937E538D7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05" y="3246070"/>
            <a:ext cx="4122420" cy="17678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Объект 2">
                <a:extLst>
                  <a:ext uri="{FF2B5EF4-FFF2-40B4-BE49-F238E27FC236}">
                    <a16:creationId xmlns:a16="http://schemas.microsoft.com/office/drawing/2014/main" id="{A3999BCA-7B63-4DD8-AD41-35923B5476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1170230"/>
                <a:ext cx="10515600" cy="511744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§"/>
                </a:pPr>
                <a:r>
                  <a:rPr lang="ru-RU" dirty="0"/>
                  <a:t>Способы записи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ru-RU" dirty="0"/>
                  <a:t>Бинарные последовательности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=111</m:t>
                    </m:r>
                    <m:r>
                      <a:rPr lang="ru-RU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=101</m:t>
                    </m:r>
                  </m:oMath>
                </a14:m>
                <a:endParaRPr lang="ru-RU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ru-RU" dirty="0"/>
                  <a:t>Восьмеричное представление (</a:t>
                </a:r>
                <a:r>
                  <a:rPr lang="en-US" dirty="0"/>
                  <a:t>MATLAB)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7</m:t>
                    </m:r>
                    <m:r>
                      <a:rPr lang="ru-RU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b="0" dirty="0">
                  <a:solidFill>
                    <a:srgbClr val="000000"/>
                  </a:solidFill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ru-RU" dirty="0"/>
                  <a:t>Полиномиальное представление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=1+</m:t>
                    </m:r>
                    <m:r>
                      <a:rPr lang="ru-RU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=1+</m:t>
                    </m:r>
                    <m:sSup>
                      <m:sSupPr>
                        <m:ctrlP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ru-RU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ru-RU" dirty="0"/>
                  <a:t>Место полиномов на схеме кодера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ru-RU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ru-RU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ru-RU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ru-RU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ru-RU" dirty="0"/>
                  <a:t>Кодер, как линейный фильтр:</a:t>
                </a:r>
              </a:p>
              <a:p>
                <a:pPr marL="457200" lvl="1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15" name="Объект 2">
                <a:extLst>
                  <a:ext uri="{FF2B5EF4-FFF2-40B4-BE49-F238E27FC236}">
                    <a16:creationId xmlns:a16="http://schemas.microsoft.com/office/drawing/2014/main" id="{A3999BCA-7B63-4DD8-AD41-35923B547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170230"/>
                <a:ext cx="10515600" cy="5117448"/>
              </a:xfrm>
              <a:prstGeom prst="rect">
                <a:avLst/>
              </a:prstGeom>
              <a:blipFill>
                <a:blip r:embed="rId3"/>
                <a:stretch>
                  <a:fillRect l="-986" t="-20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Group 47">
            <a:extLst>
              <a:ext uri="{FF2B5EF4-FFF2-40B4-BE49-F238E27FC236}">
                <a16:creationId xmlns:a16="http://schemas.microsoft.com/office/drawing/2014/main" id="{CE3F2896-C43D-458B-945E-4F1CB6598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115005"/>
              </p:ext>
            </p:extLst>
          </p:nvPr>
        </p:nvGraphicFramePr>
        <p:xfrm>
          <a:off x="6796725" y="3399237"/>
          <a:ext cx="4392057" cy="2194424"/>
        </p:xfrm>
        <a:graphic>
          <a:graphicData uri="http://schemas.openxmlformats.org/drawingml/2006/table">
            <a:tbl>
              <a:tblPr/>
              <a:tblGrid>
                <a:gridCol w="2007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26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1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98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Содержимое регистра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</a:t>
                      </a:r>
                      <a:r>
                        <a:rPr kumimoji="0" lang="en-US" sz="24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kumimoji="0" lang="ru-RU" sz="2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</a:t>
                      </a:r>
                      <a:r>
                        <a:rPr kumimoji="0" lang="en-US" sz="24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kumimoji="0" lang="ru-RU" sz="2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100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010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001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Rectangle 40">
            <a:extLst>
              <a:ext uri="{FF2B5EF4-FFF2-40B4-BE49-F238E27FC236}">
                <a16:creationId xmlns:a16="http://schemas.microsoft.com/office/drawing/2014/main" id="{CE662A3A-07E2-4323-9B35-EA98807A3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7648" y="5592894"/>
            <a:ext cx="32959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000" dirty="0">
                <a:latin typeface="+mn-lt"/>
              </a:rPr>
              <a:t>На выходе кодера : </a:t>
            </a:r>
            <a:r>
              <a:rPr lang="ru-RU" altLang="ru-RU" sz="2000" i="1" u="sng" dirty="0">
                <a:latin typeface="+mn-lt"/>
              </a:rPr>
              <a:t>11 10 11</a:t>
            </a:r>
          </a:p>
        </p:txBody>
      </p:sp>
    </p:spTree>
    <p:extLst>
      <p:ext uri="{BB962C8B-B14F-4D97-AF65-F5344CB8AC3E}">
        <p14:creationId xmlns:p14="http://schemas.microsoft.com/office/powerpoint/2010/main" val="12677624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0B60499-362D-4051-9BBA-2921DC365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2EF9-1174-9947-9A8C-F6CF3CF130AC}" type="slidenum">
              <a:rPr lang="ru-RU" smtClean="0"/>
              <a:t>41</a:t>
            </a:fld>
            <a:endParaRPr lang="ru-RU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946F41CA-A165-4C1C-9F4B-C595DA6B4216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644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 err="1"/>
              <a:t>Свёрточные</a:t>
            </a:r>
            <a:r>
              <a:rPr lang="ru-RU" sz="4000" b="1" dirty="0"/>
              <a:t> коды: диаграмма состояний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D7F1D283-CA0B-4B1B-BF56-251EF3A599A0}"/>
              </a:ext>
            </a:extLst>
          </p:cNvPr>
          <p:cNvCxnSpPr>
            <a:cxnSpLocks/>
          </p:cNvCxnSpPr>
          <p:nvPr/>
        </p:nvCxnSpPr>
        <p:spPr>
          <a:xfrm>
            <a:off x="838200" y="989708"/>
            <a:ext cx="105156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CAA5B2EC-AC34-4544-8696-8944556BF8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0006064"/>
              </p:ext>
            </p:extLst>
          </p:nvPr>
        </p:nvGraphicFramePr>
        <p:xfrm>
          <a:off x="2531269" y="1057406"/>
          <a:ext cx="7129462" cy="558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Visio" r:id="rId3" imgW="3823970" imgH="2996248" progId="Visio.Drawing.11">
                  <p:embed/>
                </p:oleObj>
              </mc:Choice>
              <mc:Fallback>
                <p:oleObj name="Visio" r:id="rId3" imgW="3823970" imgH="2996248" progId="Visio.Drawing.11">
                  <p:embed/>
                  <p:pic>
                    <p:nvPicPr>
                      <p:cNvPr id="21506" name="Object 5">
                        <a:extLst>
                          <a:ext uri="{FF2B5EF4-FFF2-40B4-BE49-F238E27FC236}">
                            <a16:creationId xmlns:a16="http://schemas.microsoft.com/office/drawing/2014/main" id="{607EFC39-2837-4C24-85EE-C8106FCF8F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1269" y="1057406"/>
                        <a:ext cx="7129462" cy="558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96001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04AD52A-B9B7-4A82-871F-0B25C87E5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2EF9-1174-9947-9A8C-F6CF3CF130AC}" type="slidenum">
              <a:rPr lang="ru-RU" smtClean="0"/>
              <a:t>42</a:t>
            </a:fld>
            <a:endParaRPr lang="ru-RU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B97E29B5-E91F-48DF-9415-E8F85E3B217D}"/>
              </a:ext>
            </a:extLst>
          </p:cNvPr>
          <p:cNvSpPr txBox="1">
            <a:spLocks/>
          </p:cNvSpPr>
          <p:nvPr/>
        </p:nvSpPr>
        <p:spPr>
          <a:xfrm>
            <a:off x="838200" y="65987"/>
            <a:ext cx="10515600" cy="115949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 err="1"/>
              <a:t>Свёрточные</a:t>
            </a:r>
            <a:r>
              <a:rPr lang="ru-RU" sz="4000" b="1" dirty="0"/>
              <a:t> коды: решётчатая диаграмма и свободное расстояние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CEE306DE-CC2F-45B6-A5B6-9BB7D8A8E68D}"/>
              </a:ext>
            </a:extLst>
          </p:cNvPr>
          <p:cNvCxnSpPr>
            <a:cxnSpLocks/>
          </p:cNvCxnSpPr>
          <p:nvPr/>
        </p:nvCxnSpPr>
        <p:spPr>
          <a:xfrm>
            <a:off x="838200" y="1093405"/>
            <a:ext cx="105156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151E56C-767A-49C9-A993-52BB1C81A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637" y="1443004"/>
            <a:ext cx="9610725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7988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69FB3D2-3B4B-4D84-83E9-8E8D7A2CA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2EF9-1174-9947-9A8C-F6CF3CF130AC}" type="slidenum">
              <a:rPr lang="ru-RU" smtClean="0"/>
              <a:t>43</a:t>
            </a:fld>
            <a:endParaRPr lang="ru-RU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151DD4D-57F2-4EC0-A13D-7426EB5234F4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644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 err="1"/>
              <a:t>Свёрточные</a:t>
            </a:r>
            <a:r>
              <a:rPr lang="ru-RU" sz="4000" b="1" dirty="0"/>
              <a:t> коды: древовидная диаграмма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E21A3353-CBFC-4D38-A570-21845FAA7862}"/>
              </a:ext>
            </a:extLst>
          </p:cNvPr>
          <p:cNvCxnSpPr>
            <a:cxnSpLocks/>
          </p:cNvCxnSpPr>
          <p:nvPr/>
        </p:nvCxnSpPr>
        <p:spPr>
          <a:xfrm>
            <a:off x="838200" y="989708"/>
            <a:ext cx="105156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2C60BDB8-00D5-40F3-9557-E1AAA44BDA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9017490"/>
              </p:ext>
            </p:extLst>
          </p:nvPr>
        </p:nvGraphicFramePr>
        <p:xfrm>
          <a:off x="4454640" y="1129554"/>
          <a:ext cx="3600450" cy="551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Visio" r:id="rId3" imgW="1471612" imgH="2442528" progId="Visio.Drawing.11">
                  <p:embed/>
                </p:oleObj>
              </mc:Choice>
              <mc:Fallback>
                <p:oleObj name="Visio" r:id="rId3" imgW="1471612" imgH="2442528" progId="Visio.Drawing.11">
                  <p:embed/>
                  <p:pic>
                    <p:nvPicPr>
                      <p:cNvPr id="22530" name="Object 5">
                        <a:extLst>
                          <a:ext uri="{FF2B5EF4-FFF2-40B4-BE49-F238E27FC236}">
                            <a16:creationId xmlns:a16="http://schemas.microsoft.com/office/drawing/2014/main" id="{CF97AD63-9FFC-474F-A06E-38A0549FC7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4640" y="1129554"/>
                        <a:ext cx="3600450" cy="551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50918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EDEA981-F0CA-4B82-911D-7CC6F4F1D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2EF9-1174-9947-9A8C-F6CF3CF130AC}" type="slidenum">
              <a:rPr lang="ru-RU" smtClean="0"/>
              <a:t>44</a:t>
            </a:fld>
            <a:endParaRPr lang="ru-RU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53CA5229-2B52-4721-9526-C1C67771F495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644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 err="1"/>
              <a:t>Свёрточные</a:t>
            </a:r>
            <a:r>
              <a:rPr lang="ru-RU" sz="4000" b="1" dirty="0"/>
              <a:t> коды: декодирование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B1B23D45-9A18-47B0-B449-414B1E7088E2}"/>
              </a:ext>
            </a:extLst>
          </p:cNvPr>
          <p:cNvCxnSpPr>
            <a:cxnSpLocks/>
          </p:cNvCxnSpPr>
          <p:nvPr/>
        </p:nvCxnSpPr>
        <p:spPr>
          <a:xfrm>
            <a:off x="838200" y="989708"/>
            <a:ext cx="105156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бъект 2">
            <a:extLst>
              <a:ext uri="{FF2B5EF4-FFF2-40B4-BE49-F238E27FC236}">
                <a16:creationId xmlns:a16="http://schemas.microsoft.com/office/drawing/2014/main" id="{78F16E0B-B56A-41D0-877A-2510B558B66E}"/>
              </a:ext>
            </a:extLst>
          </p:cNvPr>
          <p:cNvSpPr txBox="1">
            <a:spLocks/>
          </p:cNvSpPr>
          <p:nvPr/>
        </p:nvSpPr>
        <p:spPr>
          <a:xfrm>
            <a:off x="838199" y="1170229"/>
            <a:ext cx="10515600" cy="5390827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ru-RU" sz="3200" dirty="0"/>
              <a:t>МП-декодирование – алгоритм </a:t>
            </a:r>
            <a:r>
              <a:rPr lang="ru-RU" sz="3200" dirty="0" err="1"/>
              <a:t>Витерби</a:t>
            </a:r>
            <a:r>
              <a:rPr lang="ru-RU" sz="3200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2800" b="1" dirty="0">
                <a:solidFill>
                  <a:srgbClr val="0070C0"/>
                </a:solidFill>
              </a:rPr>
              <a:t>Города</a:t>
            </a:r>
            <a:r>
              <a:rPr lang="ru-RU" sz="2800" dirty="0"/>
              <a:t> – внутренние состояние кодера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2800" b="1" dirty="0">
                <a:solidFill>
                  <a:srgbClr val="0070C0"/>
                </a:solidFill>
              </a:rPr>
              <a:t>Дороги</a:t>
            </a:r>
            <a:r>
              <a:rPr lang="ru-RU" sz="2800" dirty="0"/>
              <a:t> – переходы между состояниями, возможные согласно логике работы кодера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2800" b="1" dirty="0">
                <a:solidFill>
                  <a:srgbClr val="0070C0"/>
                </a:solidFill>
              </a:rPr>
              <a:t>Расстояния</a:t>
            </a:r>
            <a:r>
              <a:rPr lang="ru-RU" sz="2800" dirty="0"/>
              <a:t> – метрики, используемые для определения степени близости принятого символа к возможным последовательностям символов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3200" dirty="0"/>
              <a:t>Цель алгоритма – найти допустимую кодированную последовательность, максимально близкую к принятому сигналу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3200" dirty="0"/>
              <a:t>Используемая метрика зависит от типа решения на выходе демодулятора</a:t>
            </a:r>
            <a:endParaRPr lang="en-US" sz="3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2800" b="1" dirty="0">
                <a:solidFill>
                  <a:srgbClr val="0070C0"/>
                </a:solidFill>
              </a:rPr>
              <a:t>Жёсткие</a:t>
            </a:r>
            <a:r>
              <a:rPr lang="ru-RU" sz="2800" dirty="0"/>
              <a:t> решения – метрика </a:t>
            </a:r>
            <a:r>
              <a:rPr lang="ru-RU" sz="2800" dirty="0">
                <a:solidFill>
                  <a:srgbClr val="0070C0"/>
                </a:solidFill>
              </a:rPr>
              <a:t>Хэмминга</a:t>
            </a:r>
            <a:r>
              <a:rPr lang="ru-RU" sz="2800" dirty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2800" b="1" dirty="0">
                <a:solidFill>
                  <a:srgbClr val="0070C0"/>
                </a:solidFill>
              </a:rPr>
              <a:t>Мягкие</a:t>
            </a:r>
            <a:r>
              <a:rPr lang="ru-RU" sz="2800" dirty="0"/>
              <a:t> решения – </a:t>
            </a:r>
            <a:r>
              <a:rPr lang="ru-RU" sz="2800" dirty="0">
                <a:solidFill>
                  <a:srgbClr val="0070C0"/>
                </a:solidFill>
              </a:rPr>
              <a:t>евклидово расстояние </a:t>
            </a:r>
            <a:r>
              <a:rPr lang="ru-RU" sz="2800" dirty="0"/>
              <a:t>между сигналами</a:t>
            </a:r>
          </a:p>
          <a:p>
            <a:pPr marL="0" indent="0">
              <a:buNone/>
            </a:pPr>
            <a:endParaRPr lang="ru-RU" sz="3200" u="sng" dirty="0"/>
          </a:p>
        </p:txBody>
      </p:sp>
    </p:spTree>
    <p:extLst>
      <p:ext uri="{BB962C8B-B14F-4D97-AF65-F5344CB8AC3E}">
        <p14:creationId xmlns:p14="http://schemas.microsoft.com/office/powerpoint/2010/main" val="13606913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FA37A6C-39B5-47E4-B8F4-35A3DFFCE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2EF9-1174-9947-9A8C-F6CF3CF130AC}" type="slidenum">
              <a:rPr lang="ru-RU" smtClean="0"/>
              <a:t>45</a:t>
            </a:fld>
            <a:endParaRPr lang="ru-RU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562AC470-FDF5-490A-AC3B-AF483A3804B8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644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 err="1"/>
              <a:t>Свёрточные</a:t>
            </a:r>
            <a:r>
              <a:rPr lang="ru-RU" sz="4000" b="1" dirty="0"/>
              <a:t> коды: алгоритм </a:t>
            </a:r>
            <a:r>
              <a:rPr lang="ru-RU" sz="4000" b="1" dirty="0" err="1"/>
              <a:t>Витерби</a:t>
            </a:r>
            <a:endParaRPr lang="ru-RU" sz="4000" b="1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351CC1FD-1AD7-4E3F-BC57-A4B43D80D766}"/>
              </a:ext>
            </a:extLst>
          </p:cNvPr>
          <p:cNvCxnSpPr>
            <a:cxnSpLocks/>
          </p:cNvCxnSpPr>
          <p:nvPr/>
        </p:nvCxnSpPr>
        <p:spPr>
          <a:xfrm>
            <a:off x="838200" y="989708"/>
            <a:ext cx="105156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бъект 2">
            <a:extLst>
              <a:ext uri="{FF2B5EF4-FFF2-40B4-BE49-F238E27FC236}">
                <a16:creationId xmlns:a16="http://schemas.microsoft.com/office/drawing/2014/main" id="{A4E5F64F-429A-49D5-9F53-6D5ECCF77D3E}"/>
              </a:ext>
            </a:extLst>
          </p:cNvPr>
          <p:cNvSpPr txBox="1">
            <a:spLocks/>
          </p:cNvSpPr>
          <p:nvPr/>
        </p:nvSpPr>
        <p:spPr>
          <a:xfrm>
            <a:off x="838199" y="1170230"/>
            <a:ext cx="10515600" cy="418419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ru-RU" sz="3200" dirty="0"/>
              <a:t>Назначение: поиск кратчайшего пути по регулярной решётке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3200" dirty="0"/>
              <a:t>Область применения в цифровой связи</a:t>
            </a:r>
            <a:endParaRPr lang="en-US" sz="3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2800" dirty="0"/>
              <a:t>Приём сигналов с памятью (частотные виды модуляции без разрыва фазы)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2800" dirty="0"/>
              <a:t>Приём сигналов при наличии межсимвольной интерференции (</a:t>
            </a:r>
            <a:r>
              <a:rPr lang="ru-RU" sz="2800" dirty="0" err="1"/>
              <a:t>эквалайзинг</a:t>
            </a:r>
            <a:r>
              <a:rPr lang="ru-RU" sz="2800" dirty="0"/>
              <a:t> = выравнивание АЧХ канала связи)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2800" dirty="0"/>
              <a:t>Декодирование </a:t>
            </a:r>
            <a:r>
              <a:rPr lang="ru-RU" sz="2800" dirty="0" err="1"/>
              <a:t>свёрточных</a:t>
            </a:r>
            <a:r>
              <a:rPr lang="ru-RU" sz="2800" dirty="0"/>
              <a:t> кодов и сигнально-кодовых конструкций</a:t>
            </a:r>
          </a:p>
          <a:p>
            <a:pPr marL="0" indent="0">
              <a:buNone/>
            </a:pPr>
            <a:endParaRPr lang="ru-RU" sz="3200" u="sng" dirty="0"/>
          </a:p>
        </p:txBody>
      </p:sp>
    </p:spTree>
    <p:extLst>
      <p:ext uri="{BB962C8B-B14F-4D97-AF65-F5344CB8AC3E}">
        <p14:creationId xmlns:p14="http://schemas.microsoft.com/office/powerpoint/2010/main" val="35474616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82BEAF2-819D-4909-8B5F-668A5B380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2EF9-1174-9947-9A8C-F6CF3CF130AC}" type="slidenum">
              <a:rPr lang="ru-RU" smtClean="0"/>
              <a:t>46</a:t>
            </a:fld>
            <a:endParaRPr lang="ru-RU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09EAF3A3-A68D-40A0-A6BA-CCE76A79B7E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644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 err="1"/>
              <a:t>Свёрточные</a:t>
            </a:r>
            <a:r>
              <a:rPr lang="ru-RU" sz="4000" b="1" dirty="0"/>
              <a:t> коды: алгоритм </a:t>
            </a:r>
            <a:r>
              <a:rPr lang="ru-RU" sz="4000" b="1" dirty="0" err="1"/>
              <a:t>Витерби</a:t>
            </a:r>
            <a:r>
              <a:rPr lang="ru-RU" sz="4000" b="1" dirty="0"/>
              <a:t> (пример 1)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23AAE6FB-B118-4174-9CE6-14468FFC4051}"/>
              </a:ext>
            </a:extLst>
          </p:cNvPr>
          <p:cNvCxnSpPr>
            <a:cxnSpLocks/>
          </p:cNvCxnSpPr>
          <p:nvPr/>
        </p:nvCxnSpPr>
        <p:spPr>
          <a:xfrm>
            <a:off x="838200" y="989708"/>
            <a:ext cx="105156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бъект 2">
            <a:extLst>
              <a:ext uri="{FF2B5EF4-FFF2-40B4-BE49-F238E27FC236}">
                <a16:creationId xmlns:a16="http://schemas.microsoft.com/office/drawing/2014/main" id="{45B552AB-EFA1-472F-BDD6-3E9D1C59EA19}"/>
              </a:ext>
            </a:extLst>
          </p:cNvPr>
          <p:cNvSpPr txBox="1">
            <a:spLocks/>
          </p:cNvSpPr>
          <p:nvPr/>
        </p:nvSpPr>
        <p:spPr>
          <a:xfrm>
            <a:off x="838199" y="1170230"/>
            <a:ext cx="10515600" cy="156354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ru-RU" sz="3200" dirty="0"/>
              <a:t>Схема городов и дорог между ними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2800" dirty="0"/>
              <a:t>числа показывают расстояния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2800" dirty="0"/>
              <a:t>задача – найти кратчайший путь от «</a:t>
            </a:r>
            <a:r>
              <a:rPr lang="en-US" sz="2800" b="1" dirty="0">
                <a:solidFill>
                  <a:srgbClr val="0070C0"/>
                </a:solidFill>
              </a:rPr>
              <a:t>A</a:t>
            </a:r>
            <a:r>
              <a:rPr lang="ru-RU" sz="2800" dirty="0"/>
              <a:t>»</a:t>
            </a:r>
            <a:r>
              <a:rPr lang="en-US" sz="2800" dirty="0"/>
              <a:t> </a:t>
            </a:r>
            <a:r>
              <a:rPr lang="ru-RU" sz="2800" dirty="0"/>
              <a:t>до «</a:t>
            </a:r>
            <a:r>
              <a:rPr lang="ru-RU" sz="2800" b="1" dirty="0">
                <a:solidFill>
                  <a:srgbClr val="0070C0"/>
                </a:solidFill>
              </a:rPr>
              <a:t>Т</a:t>
            </a:r>
            <a:r>
              <a:rPr lang="ru-RU" sz="2800" dirty="0"/>
              <a:t>»</a:t>
            </a:r>
          </a:p>
          <a:p>
            <a:pPr marL="0" indent="0">
              <a:buNone/>
            </a:pPr>
            <a:endParaRPr lang="ru-RU" sz="3200" u="sng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701FCA4-CA88-446E-ADF2-4470F03FF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229" y="2861691"/>
            <a:ext cx="927735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5370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50E7967-24F4-4073-9491-5DB971BC9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2EF9-1174-9947-9A8C-F6CF3CF130AC}" type="slidenum">
              <a:rPr lang="ru-RU" smtClean="0"/>
              <a:t>47</a:t>
            </a:fld>
            <a:endParaRPr lang="ru-RU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521C421-A719-4361-875A-0D0FF1CB0E34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644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 err="1"/>
              <a:t>Свёрточные</a:t>
            </a:r>
            <a:r>
              <a:rPr lang="ru-RU" sz="4000" b="1" dirty="0"/>
              <a:t> коды: алгоритм </a:t>
            </a:r>
            <a:r>
              <a:rPr lang="ru-RU" sz="4000" b="1" dirty="0" err="1"/>
              <a:t>Витерби</a:t>
            </a:r>
            <a:r>
              <a:rPr lang="ru-RU" sz="4000" b="1" dirty="0"/>
              <a:t> (пример 1)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5FCE07EB-0352-4D25-8A48-E4CC8C3E8DE7}"/>
              </a:ext>
            </a:extLst>
          </p:cNvPr>
          <p:cNvCxnSpPr>
            <a:cxnSpLocks/>
          </p:cNvCxnSpPr>
          <p:nvPr/>
        </p:nvCxnSpPr>
        <p:spPr>
          <a:xfrm>
            <a:off x="838200" y="989708"/>
            <a:ext cx="105156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бъект 2">
            <a:extLst>
              <a:ext uri="{FF2B5EF4-FFF2-40B4-BE49-F238E27FC236}">
                <a16:creationId xmlns:a16="http://schemas.microsoft.com/office/drawing/2014/main" id="{4FA96EBA-B076-4C3E-9A5A-7BC74F28EDC7}"/>
              </a:ext>
            </a:extLst>
          </p:cNvPr>
          <p:cNvSpPr txBox="1">
            <a:spLocks/>
          </p:cNvSpPr>
          <p:nvPr/>
        </p:nvSpPr>
        <p:spPr>
          <a:xfrm>
            <a:off x="838199" y="1170230"/>
            <a:ext cx="10515600" cy="6962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ru-RU" sz="3600" dirty="0"/>
              <a:t>Этап 1 – альтернативных вариантов нет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240D812-2B10-4653-987F-AEAF69544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1820169"/>
            <a:ext cx="895350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4562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AF2EED9-7FCB-41B1-B120-F2DCBE462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2EF9-1174-9947-9A8C-F6CF3CF130AC}" type="slidenum">
              <a:rPr lang="ru-RU" smtClean="0"/>
              <a:t>48</a:t>
            </a:fld>
            <a:endParaRPr lang="ru-RU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BED4EB8B-BED9-4EAC-B60E-706CF26D5F70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644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 err="1"/>
              <a:t>Свёрточные</a:t>
            </a:r>
            <a:r>
              <a:rPr lang="ru-RU" sz="4000" b="1" dirty="0"/>
              <a:t> коды: алгоритм </a:t>
            </a:r>
            <a:r>
              <a:rPr lang="ru-RU" sz="4000" b="1" dirty="0" err="1"/>
              <a:t>Витерби</a:t>
            </a:r>
            <a:r>
              <a:rPr lang="ru-RU" sz="4000" b="1" dirty="0"/>
              <a:t> (пример 1)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2280BC08-BC73-463B-8BDB-1D2379C5B593}"/>
              </a:ext>
            </a:extLst>
          </p:cNvPr>
          <p:cNvCxnSpPr>
            <a:cxnSpLocks/>
          </p:cNvCxnSpPr>
          <p:nvPr/>
        </p:nvCxnSpPr>
        <p:spPr>
          <a:xfrm>
            <a:off x="838200" y="989708"/>
            <a:ext cx="105156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бъект 2">
            <a:extLst>
              <a:ext uri="{FF2B5EF4-FFF2-40B4-BE49-F238E27FC236}">
                <a16:creationId xmlns:a16="http://schemas.microsoft.com/office/drawing/2014/main" id="{819AF4F5-B2D2-4AEE-8102-B863C8EA8AA0}"/>
              </a:ext>
            </a:extLst>
          </p:cNvPr>
          <p:cNvSpPr txBox="1">
            <a:spLocks/>
          </p:cNvSpPr>
          <p:nvPr/>
        </p:nvSpPr>
        <p:spPr>
          <a:xfrm>
            <a:off x="838199" y="1170230"/>
            <a:ext cx="10515600" cy="6962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ru-RU" sz="3600" dirty="0"/>
              <a:t>Этап 2 – альтернативных вариантов нет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9AB4639-F69A-4373-9723-A3564161E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4" y="1907181"/>
            <a:ext cx="904875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9154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7AB72C9-85B4-4FBC-95E4-79DFBE32B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2EF9-1174-9947-9A8C-F6CF3CF130AC}" type="slidenum">
              <a:rPr lang="ru-RU" smtClean="0"/>
              <a:t>49</a:t>
            </a:fld>
            <a:endParaRPr lang="ru-RU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3D835370-9C68-41D0-AC6F-5951EE11D71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644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 err="1"/>
              <a:t>Свёрточные</a:t>
            </a:r>
            <a:r>
              <a:rPr lang="ru-RU" sz="4000" b="1" dirty="0"/>
              <a:t> коды: алгоритм </a:t>
            </a:r>
            <a:r>
              <a:rPr lang="ru-RU" sz="4000" b="1" dirty="0" err="1"/>
              <a:t>Витерби</a:t>
            </a:r>
            <a:r>
              <a:rPr lang="ru-RU" sz="4000" b="1" dirty="0"/>
              <a:t> (пример 1)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F908A487-1BCD-4477-B42E-A374DDAC1310}"/>
              </a:ext>
            </a:extLst>
          </p:cNvPr>
          <p:cNvCxnSpPr>
            <a:cxnSpLocks/>
          </p:cNvCxnSpPr>
          <p:nvPr/>
        </p:nvCxnSpPr>
        <p:spPr>
          <a:xfrm>
            <a:off x="838200" y="989708"/>
            <a:ext cx="105156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бъект 2">
            <a:extLst>
              <a:ext uri="{FF2B5EF4-FFF2-40B4-BE49-F238E27FC236}">
                <a16:creationId xmlns:a16="http://schemas.microsoft.com/office/drawing/2014/main" id="{0A20FB08-E7E0-4328-9CB1-8ED3BAB0E0BB}"/>
              </a:ext>
            </a:extLst>
          </p:cNvPr>
          <p:cNvSpPr txBox="1">
            <a:spLocks/>
          </p:cNvSpPr>
          <p:nvPr/>
        </p:nvSpPr>
        <p:spPr>
          <a:xfrm>
            <a:off x="838199" y="1170229"/>
            <a:ext cx="10515600" cy="233653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ru-RU" sz="3600" dirty="0"/>
              <a:t>Этап 3 – появляется выбор альтернативных вариантов 	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3200" dirty="0"/>
              <a:t>Сравниваем длины путей и оставляем в качестве </a:t>
            </a:r>
            <a:r>
              <a:rPr lang="ru-RU" sz="3200" b="1" dirty="0">
                <a:solidFill>
                  <a:srgbClr val="0070C0"/>
                </a:solidFill>
              </a:rPr>
              <a:t>выжившего</a:t>
            </a:r>
            <a:r>
              <a:rPr lang="ru-RU" sz="3200" dirty="0"/>
              <a:t> более короткий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550B637-F747-4F1D-8881-3400E81CB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3178699"/>
            <a:ext cx="880110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779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424165-48E0-48E5-9551-6DEAB7C28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4579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Приложения классической теории ПК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0FDD719F-8115-428E-AC54-8C0F8A1C4A34}"/>
              </a:ext>
            </a:extLst>
          </p:cNvPr>
          <p:cNvCxnSpPr>
            <a:cxnSpLocks/>
          </p:cNvCxnSpPr>
          <p:nvPr/>
        </p:nvCxnSpPr>
        <p:spPr>
          <a:xfrm>
            <a:off x="838200" y="989708"/>
            <a:ext cx="105156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418E38B-92EE-4D8C-A8BD-BD02E632C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2EF9-1174-9947-9A8C-F6CF3CF130AC}" type="slidenum">
              <a:rPr lang="ru-RU" smtClean="0"/>
              <a:t>5</a:t>
            </a:fld>
            <a:endParaRPr lang="ru-RU"/>
          </a:p>
        </p:txBody>
      </p:sp>
      <p:graphicFrame>
        <p:nvGraphicFramePr>
          <p:cNvPr id="6" name="Схема 5">
            <a:extLst>
              <a:ext uri="{FF2B5EF4-FFF2-40B4-BE49-F238E27FC236}">
                <a16:creationId xmlns:a16="http://schemas.microsoft.com/office/drawing/2014/main" id="{D856BFAE-F2FE-4DF8-AB36-2C64B48F40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0189528"/>
              </p:ext>
            </p:extLst>
          </p:nvPr>
        </p:nvGraphicFramePr>
        <p:xfrm>
          <a:off x="565608" y="1047411"/>
          <a:ext cx="11133056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77144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BF29107-6E62-4BD2-8ACA-53A4427A2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2EF9-1174-9947-9A8C-F6CF3CF130AC}" type="slidenum">
              <a:rPr lang="ru-RU" smtClean="0"/>
              <a:t>50</a:t>
            </a:fld>
            <a:endParaRPr lang="ru-RU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EE322BBD-3384-4CBC-8CDE-429C70C41602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644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 err="1"/>
              <a:t>Свёрточные</a:t>
            </a:r>
            <a:r>
              <a:rPr lang="ru-RU" sz="4000" b="1" dirty="0"/>
              <a:t> коды: алгоритм </a:t>
            </a:r>
            <a:r>
              <a:rPr lang="ru-RU" sz="4000" b="1" dirty="0" err="1"/>
              <a:t>Витерби</a:t>
            </a:r>
            <a:r>
              <a:rPr lang="ru-RU" sz="4000" b="1" dirty="0"/>
              <a:t> (пример 1)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A0A2BFAD-AD2D-406F-8DE8-F61B65ED9022}"/>
              </a:ext>
            </a:extLst>
          </p:cNvPr>
          <p:cNvCxnSpPr>
            <a:cxnSpLocks/>
          </p:cNvCxnSpPr>
          <p:nvPr/>
        </p:nvCxnSpPr>
        <p:spPr>
          <a:xfrm>
            <a:off x="838200" y="989708"/>
            <a:ext cx="105156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бъект 2">
            <a:extLst>
              <a:ext uri="{FF2B5EF4-FFF2-40B4-BE49-F238E27FC236}">
                <a16:creationId xmlns:a16="http://schemas.microsoft.com/office/drawing/2014/main" id="{8BF853CC-5927-4827-A0A1-2407D0DE8136}"/>
              </a:ext>
            </a:extLst>
          </p:cNvPr>
          <p:cNvSpPr txBox="1">
            <a:spLocks/>
          </p:cNvSpPr>
          <p:nvPr/>
        </p:nvSpPr>
        <p:spPr>
          <a:xfrm>
            <a:off x="838199" y="1170230"/>
            <a:ext cx="10515600" cy="78862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ru-RU" sz="3600" dirty="0"/>
              <a:t>Этап 4 –выбор альтернативных вариантов 	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24CA9F3-5040-4A3B-ABD9-8EBB30786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25" y="1899553"/>
            <a:ext cx="89725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7579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1D4321F-7EFD-43E2-8962-4E900681A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2EF9-1174-9947-9A8C-F6CF3CF130AC}" type="slidenum">
              <a:rPr lang="ru-RU" smtClean="0"/>
              <a:t>51</a:t>
            </a:fld>
            <a:endParaRPr lang="ru-RU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F910849D-A805-4B8B-9FEE-1C1E111696C5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644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 err="1"/>
              <a:t>Свёрточные</a:t>
            </a:r>
            <a:r>
              <a:rPr lang="ru-RU" sz="4000" b="1" dirty="0"/>
              <a:t> коды: алгоритм </a:t>
            </a:r>
            <a:r>
              <a:rPr lang="ru-RU" sz="4000" b="1" dirty="0" err="1"/>
              <a:t>Витерби</a:t>
            </a:r>
            <a:r>
              <a:rPr lang="ru-RU" sz="4000" b="1" dirty="0"/>
              <a:t> (пример 1)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08EADA61-804C-427B-B18B-90C341C72B5A}"/>
              </a:ext>
            </a:extLst>
          </p:cNvPr>
          <p:cNvCxnSpPr>
            <a:cxnSpLocks/>
          </p:cNvCxnSpPr>
          <p:nvPr/>
        </p:nvCxnSpPr>
        <p:spPr>
          <a:xfrm>
            <a:off x="838200" y="989708"/>
            <a:ext cx="105156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бъект 2">
            <a:extLst>
              <a:ext uri="{FF2B5EF4-FFF2-40B4-BE49-F238E27FC236}">
                <a16:creationId xmlns:a16="http://schemas.microsoft.com/office/drawing/2014/main" id="{887513C1-C9C6-4342-B5B3-F3C651136A6F}"/>
              </a:ext>
            </a:extLst>
          </p:cNvPr>
          <p:cNvSpPr txBox="1">
            <a:spLocks/>
          </p:cNvSpPr>
          <p:nvPr/>
        </p:nvSpPr>
        <p:spPr>
          <a:xfrm>
            <a:off x="838199" y="1170230"/>
            <a:ext cx="10515600" cy="78862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ru-RU" sz="3600" dirty="0"/>
              <a:t>Этап 5 –выбор альтернативных вариантов 	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8AA6CBD-755B-45D8-9208-A9FA50027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387" y="1904315"/>
            <a:ext cx="903922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4564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CF89459-385C-4FA7-BBCF-AC9A25C85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2EF9-1174-9947-9A8C-F6CF3CF130AC}" type="slidenum">
              <a:rPr lang="ru-RU" smtClean="0"/>
              <a:t>52</a:t>
            </a:fld>
            <a:endParaRPr lang="ru-RU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98957543-3C60-48B7-A081-605202701899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644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 err="1"/>
              <a:t>Свёрточные</a:t>
            </a:r>
            <a:r>
              <a:rPr lang="ru-RU" sz="4000" b="1" dirty="0"/>
              <a:t> коды: алгоритм </a:t>
            </a:r>
            <a:r>
              <a:rPr lang="ru-RU" sz="4000" b="1" dirty="0" err="1"/>
              <a:t>Витерби</a:t>
            </a:r>
            <a:r>
              <a:rPr lang="ru-RU" sz="4000" b="1" dirty="0"/>
              <a:t> (пример 1)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BF0A97E0-BBB9-45F9-B27C-723E9A2D176A}"/>
              </a:ext>
            </a:extLst>
          </p:cNvPr>
          <p:cNvCxnSpPr>
            <a:cxnSpLocks/>
          </p:cNvCxnSpPr>
          <p:nvPr/>
        </p:nvCxnSpPr>
        <p:spPr>
          <a:xfrm>
            <a:off x="838200" y="989708"/>
            <a:ext cx="105156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бъект 2">
            <a:extLst>
              <a:ext uri="{FF2B5EF4-FFF2-40B4-BE49-F238E27FC236}">
                <a16:creationId xmlns:a16="http://schemas.microsoft.com/office/drawing/2014/main" id="{91273126-BF28-4512-ADEA-0D63AE881BB3}"/>
              </a:ext>
            </a:extLst>
          </p:cNvPr>
          <p:cNvSpPr txBox="1">
            <a:spLocks/>
          </p:cNvSpPr>
          <p:nvPr/>
        </p:nvSpPr>
        <p:spPr>
          <a:xfrm>
            <a:off x="838199" y="1170230"/>
            <a:ext cx="10515600" cy="78862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ru-RU" sz="3600" dirty="0"/>
              <a:t>Этап 6 –выбор кратчайшего пути – 39 км 	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BC51260-FE5D-4731-9E63-91B4EB56A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2000250"/>
            <a:ext cx="8953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184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D560356-E19A-4FB8-A08D-6F1DD061A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2EF9-1174-9947-9A8C-F6CF3CF130AC}" type="slidenum">
              <a:rPr lang="ru-RU" smtClean="0"/>
              <a:t>53</a:t>
            </a:fld>
            <a:endParaRPr lang="ru-RU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B8EFF39B-5521-43A8-98DC-C38A95B6FED4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644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 err="1"/>
              <a:t>Свёрточные</a:t>
            </a:r>
            <a:r>
              <a:rPr lang="ru-RU" sz="4000" b="1" dirty="0"/>
              <a:t> коды: алгоритм </a:t>
            </a:r>
            <a:r>
              <a:rPr lang="ru-RU" sz="4000" b="1" dirty="0" err="1"/>
              <a:t>Витерби</a:t>
            </a:r>
            <a:r>
              <a:rPr lang="ru-RU" sz="4000" b="1" dirty="0"/>
              <a:t> (пример 1)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D2B320D6-54D6-4435-BCE8-5595CD6242ED}"/>
              </a:ext>
            </a:extLst>
          </p:cNvPr>
          <p:cNvCxnSpPr>
            <a:cxnSpLocks/>
          </p:cNvCxnSpPr>
          <p:nvPr/>
        </p:nvCxnSpPr>
        <p:spPr>
          <a:xfrm>
            <a:off x="838200" y="989708"/>
            <a:ext cx="105156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бъект 2">
            <a:extLst>
              <a:ext uri="{FF2B5EF4-FFF2-40B4-BE49-F238E27FC236}">
                <a16:creationId xmlns:a16="http://schemas.microsoft.com/office/drawing/2014/main" id="{B72C264A-DD44-435E-882A-C86BBBE2645F}"/>
              </a:ext>
            </a:extLst>
          </p:cNvPr>
          <p:cNvSpPr txBox="1">
            <a:spLocks/>
          </p:cNvSpPr>
          <p:nvPr/>
        </p:nvSpPr>
        <p:spPr>
          <a:xfrm>
            <a:off x="838199" y="1170229"/>
            <a:ext cx="10515600" cy="165780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ru-RU" sz="3600" dirty="0"/>
              <a:t>Результат обратной трассировки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3200" dirty="0"/>
              <a:t>Найден кратчайший маршрут</a:t>
            </a:r>
          </a:p>
          <a:p>
            <a:pPr marL="457200" lvl="1" indent="0" algn="ctr">
              <a:buNone/>
            </a:pPr>
            <a:r>
              <a:rPr lang="en-US" sz="3200" b="1" dirty="0">
                <a:solidFill>
                  <a:srgbClr val="0070C0"/>
                </a:solidFill>
              </a:rPr>
              <a:t>A</a:t>
            </a:r>
            <a:r>
              <a:rPr lang="en-US" sz="3200" dirty="0"/>
              <a:t> – </a:t>
            </a:r>
            <a:r>
              <a:rPr lang="en-US" sz="3200" b="1" dirty="0">
                <a:solidFill>
                  <a:srgbClr val="0070C0"/>
                </a:solidFill>
              </a:rPr>
              <a:t>B</a:t>
            </a:r>
            <a:r>
              <a:rPr lang="en-US" sz="3200" dirty="0"/>
              <a:t> – </a:t>
            </a:r>
            <a:r>
              <a:rPr lang="ru-RU" sz="3200" b="1" dirty="0">
                <a:solidFill>
                  <a:srgbClr val="0070C0"/>
                </a:solidFill>
              </a:rPr>
              <a:t>Ж</a:t>
            </a:r>
            <a:r>
              <a:rPr lang="ru-RU" sz="3200" dirty="0"/>
              <a:t> – </a:t>
            </a:r>
            <a:r>
              <a:rPr lang="ru-RU" sz="3200" b="1" dirty="0">
                <a:solidFill>
                  <a:srgbClr val="0070C0"/>
                </a:solidFill>
              </a:rPr>
              <a:t>Л</a:t>
            </a:r>
            <a:r>
              <a:rPr lang="ru-RU" sz="3200" dirty="0"/>
              <a:t> – </a:t>
            </a:r>
            <a:r>
              <a:rPr lang="ru-RU" sz="3200" b="1" dirty="0">
                <a:solidFill>
                  <a:srgbClr val="0070C0"/>
                </a:solidFill>
              </a:rPr>
              <a:t>О</a:t>
            </a:r>
            <a:r>
              <a:rPr lang="ru-RU" sz="3200" dirty="0"/>
              <a:t> – </a:t>
            </a:r>
            <a:r>
              <a:rPr lang="ru-RU" sz="3200" b="1" dirty="0">
                <a:solidFill>
                  <a:srgbClr val="0070C0"/>
                </a:solidFill>
              </a:rPr>
              <a:t>Р</a:t>
            </a:r>
            <a:r>
              <a:rPr lang="ru-RU" sz="3200" dirty="0"/>
              <a:t> – </a:t>
            </a:r>
            <a:r>
              <a:rPr lang="ru-RU" sz="3200" b="1" dirty="0">
                <a:solidFill>
                  <a:srgbClr val="0070C0"/>
                </a:solidFill>
              </a:rPr>
              <a:t>Т</a:t>
            </a:r>
            <a:r>
              <a:rPr lang="ru-RU" sz="3200" dirty="0"/>
              <a:t>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F903386-8688-4CED-B585-318249070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237" y="2868709"/>
            <a:ext cx="915352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7313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B68B03B-25BD-401F-AD43-2754C820C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2EF9-1174-9947-9A8C-F6CF3CF130AC}" type="slidenum">
              <a:rPr lang="ru-RU" smtClean="0"/>
              <a:t>54</a:t>
            </a:fld>
            <a:endParaRPr lang="ru-RU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B720F678-5EBD-4A8C-AD68-262998E88526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644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 err="1"/>
              <a:t>Свёрточные</a:t>
            </a:r>
            <a:r>
              <a:rPr lang="ru-RU" sz="4000" b="1" dirty="0"/>
              <a:t> коды: алгоритм </a:t>
            </a:r>
            <a:r>
              <a:rPr lang="ru-RU" sz="4000" b="1" dirty="0" err="1"/>
              <a:t>Витерби</a:t>
            </a:r>
            <a:r>
              <a:rPr lang="ru-RU" sz="4000" b="1" dirty="0"/>
              <a:t> (пример 2)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263EB80E-0954-4D89-BBD2-11F3EFDD1C48}"/>
              </a:ext>
            </a:extLst>
          </p:cNvPr>
          <p:cNvCxnSpPr>
            <a:cxnSpLocks/>
          </p:cNvCxnSpPr>
          <p:nvPr/>
        </p:nvCxnSpPr>
        <p:spPr>
          <a:xfrm>
            <a:off x="838200" y="989708"/>
            <a:ext cx="105156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Object 6">
            <a:extLst>
              <a:ext uri="{FF2B5EF4-FFF2-40B4-BE49-F238E27FC236}">
                <a16:creationId xmlns:a16="http://schemas.microsoft.com/office/drawing/2014/main" id="{83974011-C3BF-4E68-A349-864C3219B9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2591659"/>
              </p:ext>
            </p:extLst>
          </p:nvPr>
        </p:nvGraphicFramePr>
        <p:xfrm>
          <a:off x="3646487" y="2536809"/>
          <a:ext cx="3771900" cy="403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Visio" r:id="rId3" imgW="2569845" imgH="2747962" progId="Visio.Drawing.11">
                  <p:embed/>
                </p:oleObj>
              </mc:Choice>
              <mc:Fallback>
                <p:oleObj name="Visio" r:id="rId3" imgW="2569845" imgH="2747962" progId="Visio.Drawing.11">
                  <p:embed/>
                  <p:pic>
                    <p:nvPicPr>
                      <p:cNvPr id="25602" name="Object 6">
                        <a:extLst>
                          <a:ext uri="{FF2B5EF4-FFF2-40B4-BE49-F238E27FC236}">
                            <a16:creationId xmlns:a16="http://schemas.microsoft.com/office/drawing/2014/main" id="{14F699F1-242A-44F8-A26D-8CE03F9A38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6487" y="2536809"/>
                        <a:ext cx="3771900" cy="403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>
            <a:extLst>
              <a:ext uri="{FF2B5EF4-FFF2-40B4-BE49-F238E27FC236}">
                <a16:creationId xmlns:a16="http://schemas.microsoft.com/office/drawing/2014/main" id="{47D17C94-3EC8-4E32-9026-C5931149EA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4493071"/>
              </p:ext>
            </p:extLst>
          </p:nvPr>
        </p:nvGraphicFramePr>
        <p:xfrm>
          <a:off x="838200" y="1312846"/>
          <a:ext cx="1206500" cy="261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Visio" r:id="rId5" imgW="1206818" imgH="2615565" progId="Visio.Drawing.11">
                  <p:embed/>
                </p:oleObj>
              </mc:Choice>
              <mc:Fallback>
                <p:oleObj name="Visio" r:id="rId5" imgW="1206818" imgH="2615565" progId="Visio.Drawing.11">
                  <p:embed/>
                  <p:pic>
                    <p:nvPicPr>
                      <p:cNvPr id="25603" name="Object 7">
                        <a:extLst>
                          <a:ext uri="{FF2B5EF4-FFF2-40B4-BE49-F238E27FC236}">
                            <a16:creationId xmlns:a16="http://schemas.microsoft.com/office/drawing/2014/main" id="{D89C23E9-0C20-405C-A8D0-001A0C4C34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312846"/>
                        <a:ext cx="1206500" cy="261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9">
            <a:extLst>
              <a:ext uri="{FF2B5EF4-FFF2-40B4-BE49-F238E27FC236}">
                <a16:creationId xmlns:a16="http://schemas.microsoft.com/office/drawing/2014/main" id="{CE6E2F09-F38A-41F9-95C3-EFD92EEA9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3962" y="1239821"/>
            <a:ext cx="55181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000" dirty="0">
                <a:latin typeface="Courier New" panose="02070309020205020404" pitchFamily="49" charset="0"/>
              </a:rPr>
              <a:t>Пусть закодировано   1  1  0  1  1</a:t>
            </a:r>
          </a:p>
          <a:p>
            <a:pPr eaLnBrk="1" hangingPunct="1"/>
            <a:r>
              <a:rPr lang="ru-RU" altLang="ru-RU" sz="2000" dirty="0">
                <a:latin typeface="Courier New" panose="02070309020205020404" pitchFamily="49" charset="0"/>
              </a:rPr>
              <a:t>Передано             11 01 01 00 01</a:t>
            </a:r>
          </a:p>
          <a:p>
            <a:pPr eaLnBrk="1" hangingPunct="1"/>
            <a:r>
              <a:rPr lang="ru-RU" altLang="ru-RU" sz="2000" dirty="0">
                <a:latin typeface="Courier New" panose="02070309020205020404" pitchFamily="49" charset="0"/>
              </a:rPr>
              <a:t>Принято              11 01 01 </a:t>
            </a:r>
            <a:r>
              <a:rPr lang="ru-RU" altLang="ru-RU" sz="20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ru-RU" altLang="ru-RU" sz="2000" dirty="0">
                <a:latin typeface="Courier New" panose="02070309020205020404" pitchFamily="49" charset="0"/>
              </a:rPr>
              <a:t>0 01</a:t>
            </a:r>
          </a:p>
        </p:txBody>
      </p:sp>
    </p:spTree>
    <p:extLst>
      <p:ext uri="{BB962C8B-B14F-4D97-AF65-F5344CB8AC3E}">
        <p14:creationId xmlns:p14="http://schemas.microsoft.com/office/powerpoint/2010/main" val="32551647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6DF981A-2065-48C7-843A-96F04C8D1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2EF9-1174-9947-9A8C-F6CF3CF130AC}" type="slidenum">
              <a:rPr lang="ru-RU" smtClean="0"/>
              <a:t>55</a:t>
            </a:fld>
            <a:endParaRPr lang="ru-RU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DCC99A40-0A43-4826-9688-C4A80B8F90FC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644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 err="1"/>
              <a:t>Свёрточные</a:t>
            </a:r>
            <a:r>
              <a:rPr lang="ru-RU" sz="4000" b="1" dirty="0"/>
              <a:t> коды: алгоритм </a:t>
            </a:r>
            <a:r>
              <a:rPr lang="ru-RU" sz="4000" b="1" dirty="0" err="1"/>
              <a:t>Витерби</a:t>
            </a:r>
            <a:r>
              <a:rPr lang="ru-RU" sz="4000" b="1" dirty="0"/>
              <a:t> (пример 2)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7DC149A7-EBF3-4631-A6EC-E08DF84E4D53}"/>
              </a:ext>
            </a:extLst>
          </p:cNvPr>
          <p:cNvCxnSpPr>
            <a:cxnSpLocks/>
          </p:cNvCxnSpPr>
          <p:nvPr/>
        </p:nvCxnSpPr>
        <p:spPr>
          <a:xfrm>
            <a:off x="838200" y="989708"/>
            <a:ext cx="105156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82AD4755-A555-46FF-B364-A0729D76B1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126853"/>
              </p:ext>
            </p:extLst>
          </p:nvPr>
        </p:nvGraphicFramePr>
        <p:xfrm>
          <a:off x="838200" y="1357312"/>
          <a:ext cx="1206500" cy="261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Visio" r:id="rId3" imgW="1206818" imgH="2615565" progId="Visio.Drawing.11">
                  <p:embed/>
                </p:oleObj>
              </mc:Choice>
              <mc:Fallback>
                <p:oleObj name="Visio" r:id="rId3" imgW="1206818" imgH="2615565" progId="Visio.Drawing.11">
                  <p:embed/>
                  <p:pic>
                    <p:nvPicPr>
                      <p:cNvPr id="26626" name="Object 5">
                        <a:extLst>
                          <a:ext uri="{FF2B5EF4-FFF2-40B4-BE49-F238E27FC236}">
                            <a16:creationId xmlns:a16="http://schemas.microsoft.com/office/drawing/2014/main" id="{0083858B-2DBD-446D-A163-8583D2C26C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357312"/>
                        <a:ext cx="1206500" cy="261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id="{0E49C676-51D3-486D-94CC-82A74C3873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65532"/>
              </p:ext>
            </p:extLst>
          </p:nvPr>
        </p:nvGraphicFramePr>
        <p:xfrm>
          <a:off x="2854325" y="1716087"/>
          <a:ext cx="5545138" cy="464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Visio" r:id="rId5" imgW="3374390" imgH="2824798" progId="Visio.Drawing.11">
                  <p:embed/>
                </p:oleObj>
              </mc:Choice>
              <mc:Fallback>
                <p:oleObj name="Visio" r:id="rId5" imgW="3374390" imgH="2824798" progId="Visio.Drawing.11">
                  <p:embed/>
                  <p:pic>
                    <p:nvPicPr>
                      <p:cNvPr id="26627" name="Object 6">
                        <a:extLst>
                          <a:ext uri="{FF2B5EF4-FFF2-40B4-BE49-F238E27FC236}">
                            <a16:creationId xmlns:a16="http://schemas.microsoft.com/office/drawing/2014/main" id="{056BF7B4-D744-4750-89C4-749D7AA603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4325" y="1716087"/>
                        <a:ext cx="5545138" cy="464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6065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6D114D0-8C94-4571-9EF2-84A6312FC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2EF9-1174-9947-9A8C-F6CF3CF130AC}" type="slidenum">
              <a:rPr lang="ru-RU" smtClean="0"/>
              <a:t>56</a:t>
            </a:fld>
            <a:endParaRPr lang="ru-RU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DFE26327-A2A1-4B30-9558-A39F96E13E1F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644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 err="1"/>
              <a:t>Свёрточные</a:t>
            </a:r>
            <a:r>
              <a:rPr lang="ru-RU" sz="4000" b="1" dirty="0"/>
              <a:t> коды: алгоритм </a:t>
            </a:r>
            <a:r>
              <a:rPr lang="ru-RU" sz="4000" b="1" dirty="0" err="1"/>
              <a:t>Витерби</a:t>
            </a:r>
            <a:r>
              <a:rPr lang="ru-RU" sz="4000" b="1" dirty="0"/>
              <a:t> (пример 2)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A7B926AE-AD71-430D-A586-68E137142A8E}"/>
              </a:ext>
            </a:extLst>
          </p:cNvPr>
          <p:cNvCxnSpPr>
            <a:cxnSpLocks/>
          </p:cNvCxnSpPr>
          <p:nvPr/>
        </p:nvCxnSpPr>
        <p:spPr>
          <a:xfrm>
            <a:off x="838200" y="989708"/>
            <a:ext cx="105156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F23B925-7BCC-43AE-B206-2DED75E193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7430963"/>
              </p:ext>
            </p:extLst>
          </p:nvPr>
        </p:nvGraphicFramePr>
        <p:xfrm>
          <a:off x="2133600" y="1225550"/>
          <a:ext cx="7164388" cy="513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Visio" r:id="rId3" imgW="4310380" imgH="3086417" progId="Visio.Drawing.11">
                  <p:embed/>
                </p:oleObj>
              </mc:Choice>
              <mc:Fallback>
                <p:oleObj name="Visio" r:id="rId3" imgW="4310380" imgH="3086417" progId="Visio.Drawing.11">
                  <p:embed/>
                  <p:pic>
                    <p:nvPicPr>
                      <p:cNvPr id="27650" name="Object 4">
                        <a:extLst>
                          <a:ext uri="{FF2B5EF4-FFF2-40B4-BE49-F238E27FC236}">
                            <a16:creationId xmlns:a16="http://schemas.microsoft.com/office/drawing/2014/main" id="{4B948280-20C9-403F-B312-6B840F7244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225550"/>
                        <a:ext cx="7164388" cy="513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2710FC4-1E63-4A3C-8732-FC4338AC96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1043508"/>
              </p:ext>
            </p:extLst>
          </p:nvPr>
        </p:nvGraphicFramePr>
        <p:xfrm>
          <a:off x="838200" y="1082675"/>
          <a:ext cx="1206500" cy="261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Visio" r:id="rId5" imgW="1206818" imgH="2615565" progId="Visio.Drawing.11">
                  <p:embed/>
                </p:oleObj>
              </mc:Choice>
              <mc:Fallback>
                <p:oleObj name="Visio" r:id="rId5" imgW="1206818" imgH="2615565" progId="Visio.Drawing.11">
                  <p:embed/>
                  <p:pic>
                    <p:nvPicPr>
                      <p:cNvPr id="27651" name="Object 5">
                        <a:extLst>
                          <a:ext uri="{FF2B5EF4-FFF2-40B4-BE49-F238E27FC236}">
                            <a16:creationId xmlns:a16="http://schemas.microsoft.com/office/drawing/2014/main" id="{FD299D4D-8342-4AD8-9312-4BEE08C6C9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082675"/>
                        <a:ext cx="1206500" cy="261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362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C8E7759-DF34-46A9-A04E-A41C82033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2EF9-1174-9947-9A8C-F6CF3CF130AC}" type="slidenum">
              <a:rPr lang="ru-RU" smtClean="0"/>
              <a:t>57</a:t>
            </a:fld>
            <a:endParaRPr lang="ru-RU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80473169-58C6-40CC-8FE5-A91171ED184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644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 err="1"/>
              <a:t>Свёрточные</a:t>
            </a:r>
            <a:r>
              <a:rPr lang="ru-RU" sz="4000" b="1" dirty="0"/>
              <a:t> коды: алгоритм </a:t>
            </a:r>
            <a:r>
              <a:rPr lang="ru-RU" sz="4000" b="1" dirty="0" err="1"/>
              <a:t>Витерби</a:t>
            </a:r>
            <a:r>
              <a:rPr lang="ru-RU" sz="4000" b="1" dirty="0"/>
              <a:t> (пример 2)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0CD7EA84-33C7-4784-B456-CE61EA01A937}"/>
              </a:ext>
            </a:extLst>
          </p:cNvPr>
          <p:cNvCxnSpPr>
            <a:cxnSpLocks/>
          </p:cNvCxnSpPr>
          <p:nvPr/>
        </p:nvCxnSpPr>
        <p:spPr>
          <a:xfrm>
            <a:off x="838200" y="989708"/>
            <a:ext cx="105156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6DD07828-4D8F-415D-B280-DC43997121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7542491"/>
              </p:ext>
            </p:extLst>
          </p:nvPr>
        </p:nvGraphicFramePr>
        <p:xfrm>
          <a:off x="838200" y="1178025"/>
          <a:ext cx="1206500" cy="261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Visio" r:id="rId3" imgW="1206818" imgH="2615565" progId="Visio.Drawing.11">
                  <p:embed/>
                </p:oleObj>
              </mc:Choice>
              <mc:Fallback>
                <p:oleObj name="Visio" r:id="rId3" imgW="1206818" imgH="2615565" progId="Visio.Drawing.11">
                  <p:embed/>
                  <p:pic>
                    <p:nvPicPr>
                      <p:cNvPr id="28674" name="Object 5">
                        <a:extLst>
                          <a:ext uri="{FF2B5EF4-FFF2-40B4-BE49-F238E27FC236}">
                            <a16:creationId xmlns:a16="http://schemas.microsoft.com/office/drawing/2014/main" id="{8BAB5844-C1CD-4260-BDF9-7723F0606C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178025"/>
                        <a:ext cx="1206500" cy="261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id="{0082A67D-F910-4352-A3E5-D300C85A18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2106903"/>
              </p:ext>
            </p:extLst>
          </p:nvPr>
        </p:nvGraphicFramePr>
        <p:xfrm>
          <a:off x="2349500" y="1536800"/>
          <a:ext cx="6840538" cy="462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Visio" r:id="rId5" imgW="4310380" imgH="2910840" progId="Visio.Drawing.11">
                  <p:embed/>
                </p:oleObj>
              </mc:Choice>
              <mc:Fallback>
                <p:oleObj name="Visio" r:id="rId5" imgW="4310380" imgH="2910840" progId="Visio.Drawing.11">
                  <p:embed/>
                  <p:pic>
                    <p:nvPicPr>
                      <p:cNvPr id="28675" name="Object 6">
                        <a:extLst>
                          <a:ext uri="{FF2B5EF4-FFF2-40B4-BE49-F238E27FC236}">
                            <a16:creationId xmlns:a16="http://schemas.microsoft.com/office/drawing/2014/main" id="{08606946-865B-4F1F-900B-BA6413D12A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0" y="1536800"/>
                        <a:ext cx="6840538" cy="462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791973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F0C18A6-EEC6-4B96-9551-37D9D8FC0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2EF9-1174-9947-9A8C-F6CF3CF130AC}" type="slidenum">
              <a:rPr lang="ru-RU" smtClean="0"/>
              <a:t>58</a:t>
            </a:fld>
            <a:endParaRPr lang="ru-RU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8AB9C577-3F51-4019-9CDB-269944150841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644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 err="1"/>
              <a:t>Свёрточные</a:t>
            </a:r>
            <a:r>
              <a:rPr lang="ru-RU" sz="4000" b="1" dirty="0"/>
              <a:t> коды: алгоритм </a:t>
            </a:r>
            <a:r>
              <a:rPr lang="ru-RU" sz="4000" b="1" dirty="0" err="1"/>
              <a:t>Витерби</a:t>
            </a:r>
            <a:r>
              <a:rPr lang="ru-RU" sz="4000" b="1" dirty="0"/>
              <a:t> (пример 2)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7180B699-AB56-4895-8A38-A325D6E9E630}"/>
              </a:ext>
            </a:extLst>
          </p:cNvPr>
          <p:cNvCxnSpPr>
            <a:cxnSpLocks/>
          </p:cNvCxnSpPr>
          <p:nvPr/>
        </p:nvCxnSpPr>
        <p:spPr>
          <a:xfrm>
            <a:off x="838200" y="989708"/>
            <a:ext cx="105156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B6EC4BF6-B704-492E-A7B2-DF0C0B1AA8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6227489"/>
              </p:ext>
            </p:extLst>
          </p:nvPr>
        </p:nvGraphicFramePr>
        <p:xfrm>
          <a:off x="2206625" y="1701801"/>
          <a:ext cx="6911975" cy="414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Visio" r:id="rId3" imgW="5228908" imgH="3136265" progId="Visio.Drawing.11">
                  <p:embed/>
                </p:oleObj>
              </mc:Choice>
              <mc:Fallback>
                <p:oleObj name="Visio" r:id="rId3" imgW="5228908" imgH="3136265" progId="Visio.Drawing.11">
                  <p:embed/>
                  <p:pic>
                    <p:nvPicPr>
                      <p:cNvPr id="29698" name="Object 4">
                        <a:extLst>
                          <a:ext uri="{FF2B5EF4-FFF2-40B4-BE49-F238E27FC236}">
                            <a16:creationId xmlns:a16="http://schemas.microsoft.com/office/drawing/2014/main" id="{5DFEA312-B747-4439-8982-59C1439E8C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625" y="1701801"/>
                        <a:ext cx="6911975" cy="414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8CC4396-3DBF-43B3-8F7A-BA36D543BE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5002533"/>
              </p:ext>
            </p:extLst>
          </p:nvPr>
        </p:nvGraphicFramePr>
        <p:xfrm>
          <a:off x="838200" y="1125538"/>
          <a:ext cx="1206500" cy="261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Visio" r:id="rId5" imgW="1206818" imgH="2615565" progId="Visio.Drawing.11">
                  <p:embed/>
                </p:oleObj>
              </mc:Choice>
              <mc:Fallback>
                <p:oleObj name="Visio" r:id="rId5" imgW="1206818" imgH="2615565" progId="Visio.Drawing.11">
                  <p:embed/>
                  <p:pic>
                    <p:nvPicPr>
                      <p:cNvPr id="29699" name="Object 5">
                        <a:extLst>
                          <a:ext uri="{FF2B5EF4-FFF2-40B4-BE49-F238E27FC236}">
                            <a16:creationId xmlns:a16="http://schemas.microsoft.com/office/drawing/2014/main" id="{00ED2374-85A1-43F5-A762-BB8E26305B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125538"/>
                        <a:ext cx="1206500" cy="261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071056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39BEED1E-7D08-4AE2-81D0-DD27BE026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2EF9-1174-9947-9A8C-F6CF3CF130AC}" type="slidenum">
              <a:rPr lang="ru-RU" smtClean="0"/>
              <a:t>59</a:t>
            </a:fld>
            <a:endParaRPr lang="ru-RU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B8A6D17B-D54C-44B3-82B7-3D07B046217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644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 err="1"/>
              <a:t>Свёрточные</a:t>
            </a:r>
            <a:r>
              <a:rPr lang="ru-RU" sz="4000" b="1" dirty="0"/>
              <a:t> коды: алгоритм </a:t>
            </a:r>
            <a:r>
              <a:rPr lang="ru-RU" sz="4000" b="1" dirty="0" err="1"/>
              <a:t>Витерби</a:t>
            </a:r>
            <a:r>
              <a:rPr lang="ru-RU" sz="4000" b="1" dirty="0"/>
              <a:t> (пример 2)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DB70744-CF3B-4EF2-B71A-0C4C9FCD157A}"/>
              </a:ext>
            </a:extLst>
          </p:cNvPr>
          <p:cNvCxnSpPr>
            <a:cxnSpLocks/>
          </p:cNvCxnSpPr>
          <p:nvPr/>
        </p:nvCxnSpPr>
        <p:spPr>
          <a:xfrm>
            <a:off x="838200" y="989708"/>
            <a:ext cx="105156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B7B4B7C7-8356-4652-B1DE-BBBE47AD61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8525629"/>
              </p:ext>
            </p:extLst>
          </p:nvPr>
        </p:nvGraphicFramePr>
        <p:xfrm>
          <a:off x="2206625" y="1754136"/>
          <a:ext cx="6935788" cy="395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Visio" r:id="rId3" imgW="5228908" imgH="2980372" progId="Visio.Drawing.11">
                  <p:embed/>
                </p:oleObj>
              </mc:Choice>
              <mc:Fallback>
                <p:oleObj name="Visio" r:id="rId3" imgW="5228908" imgH="2980372" progId="Visio.Drawing.11">
                  <p:embed/>
                  <p:pic>
                    <p:nvPicPr>
                      <p:cNvPr id="30722" name="Object 4">
                        <a:extLst>
                          <a:ext uri="{FF2B5EF4-FFF2-40B4-BE49-F238E27FC236}">
                            <a16:creationId xmlns:a16="http://schemas.microsoft.com/office/drawing/2014/main" id="{BE16CBE7-72A1-4653-B613-76A4468C02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625" y="1754136"/>
                        <a:ext cx="6935788" cy="395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FEB3E7BE-D306-44A5-A6B0-D5F27D4744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1976912"/>
              </p:ext>
            </p:extLst>
          </p:nvPr>
        </p:nvGraphicFramePr>
        <p:xfrm>
          <a:off x="838200" y="1177872"/>
          <a:ext cx="1206500" cy="261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Visio" r:id="rId5" imgW="1206818" imgH="2615565" progId="Visio.Drawing.11">
                  <p:embed/>
                </p:oleObj>
              </mc:Choice>
              <mc:Fallback>
                <p:oleObj name="Visio" r:id="rId5" imgW="1206818" imgH="2615565" progId="Visio.Drawing.11">
                  <p:embed/>
                  <p:pic>
                    <p:nvPicPr>
                      <p:cNvPr id="30723" name="Object 5">
                        <a:extLst>
                          <a:ext uri="{FF2B5EF4-FFF2-40B4-BE49-F238E27FC236}">
                            <a16:creationId xmlns:a16="http://schemas.microsoft.com/office/drawing/2014/main" id="{43CE0B71-B898-4ECA-AE73-48257FB2E8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177872"/>
                        <a:ext cx="1206500" cy="261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9746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0BB292-C273-4509-B61A-311812649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5336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b="1" dirty="0"/>
              <a:t>Место ПК в системе связи</a:t>
            </a:r>
            <a:endParaRPr lang="ru-RU" sz="4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0148160-BDF4-4AAA-A48F-E73340694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671" y="1177178"/>
            <a:ext cx="10487025" cy="4933950"/>
          </a:xfrm>
          <a:prstGeom prst="rect">
            <a:avLst/>
          </a:prstGeom>
        </p:spPr>
      </p:pic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DCD97624-705E-4018-AA0B-1E36B6254E9A}"/>
              </a:ext>
            </a:extLst>
          </p:cNvPr>
          <p:cNvCxnSpPr>
            <a:cxnSpLocks/>
          </p:cNvCxnSpPr>
          <p:nvPr/>
        </p:nvCxnSpPr>
        <p:spPr>
          <a:xfrm>
            <a:off x="838200" y="989708"/>
            <a:ext cx="105156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12A925-5C68-4EC4-9D17-5AC0C8A42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2EF9-1174-9947-9A8C-F6CF3CF130A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56365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6">
            <a:extLst>
              <a:ext uri="{FF2B5EF4-FFF2-40B4-BE49-F238E27FC236}">
                <a16:creationId xmlns:a16="http://schemas.microsoft.com/office/drawing/2014/main" id="{9BFB0966-2787-4BD0-91C0-D9CBDE270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876" y="6453188"/>
            <a:ext cx="6588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ru-RU" altLang="ru-RU" sz="2400">
                <a:solidFill>
                  <a:srgbClr val="BC4C00"/>
                </a:solidFill>
                <a:latin typeface="Monotype Corsiva" panose="03010101010201010101" pitchFamily="66" charset="0"/>
              </a:rPr>
              <a:t>Декодирование сверточных кодов 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4835934-847A-4B0B-A506-31DF723030F9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644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 err="1"/>
              <a:t>Свёрточные</a:t>
            </a:r>
            <a:r>
              <a:rPr lang="ru-RU" sz="4000" b="1" dirty="0"/>
              <a:t> коды: алгоритм </a:t>
            </a:r>
            <a:r>
              <a:rPr lang="ru-RU" sz="4000" b="1" dirty="0" err="1"/>
              <a:t>Витерби</a:t>
            </a:r>
            <a:r>
              <a:rPr lang="ru-RU" sz="4000" b="1" dirty="0"/>
              <a:t> (пример 2)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07A358AA-BD17-44B9-9C5B-FD841E1E4EA5}"/>
              </a:ext>
            </a:extLst>
          </p:cNvPr>
          <p:cNvCxnSpPr>
            <a:cxnSpLocks/>
          </p:cNvCxnSpPr>
          <p:nvPr/>
        </p:nvCxnSpPr>
        <p:spPr>
          <a:xfrm>
            <a:off x="838200" y="989708"/>
            <a:ext cx="105156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1274E6D1-4033-4D8A-B4FE-B00107A9A0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7972857"/>
              </p:ext>
            </p:extLst>
          </p:nvPr>
        </p:nvGraphicFramePr>
        <p:xfrm>
          <a:off x="1524000" y="1496640"/>
          <a:ext cx="9144000" cy="458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Visio" r:id="rId3" imgW="6195377" imgH="3110230" progId="Visio.Drawing.11">
                  <p:embed/>
                </p:oleObj>
              </mc:Choice>
              <mc:Fallback>
                <p:oleObj name="Visio" r:id="rId3" imgW="6195377" imgH="3110230" progId="Visio.Drawing.11">
                  <p:embed/>
                  <p:pic>
                    <p:nvPicPr>
                      <p:cNvPr id="31746" name="Object 4">
                        <a:extLst>
                          <a:ext uri="{FF2B5EF4-FFF2-40B4-BE49-F238E27FC236}">
                            <a16:creationId xmlns:a16="http://schemas.microsoft.com/office/drawing/2014/main" id="{EF5ADB85-8BC0-4692-A812-E659519E38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496640"/>
                        <a:ext cx="9144000" cy="458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6172032-5ED3-4A81-9B79-9B222BE58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2EF9-1174-9947-9A8C-F6CF3CF130AC}" type="slidenum">
              <a:rPr lang="ru-RU" smtClean="0"/>
              <a:t>61</a:t>
            </a:fld>
            <a:endParaRPr lang="ru-RU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3902F714-D8A4-4775-810D-87D5A2C8E0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644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 err="1"/>
              <a:t>Свёрточные</a:t>
            </a:r>
            <a:r>
              <a:rPr lang="ru-RU" sz="4000" b="1" dirty="0"/>
              <a:t> коды: алгоритм </a:t>
            </a:r>
            <a:r>
              <a:rPr lang="ru-RU" sz="4000" b="1" dirty="0" err="1"/>
              <a:t>Витерби</a:t>
            </a:r>
            <a:r>
              <a:rPr lang="ru-RU" sz="4000" b="1" dirty="0"/>
              <a:t> (пример 2)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A0C86D81-C0B6-4929-9727-5A05582C0A1A}"/>
              </a:ext>
            </a:extLst>
          </p:cNvPr>
          <p:cNvCxnSpPr>
            <a:cxnSpLocks/>
          </p:cNvCxnSpPr>
          <p:nvPr/>
        </p:nvCxnSpPr>
        <p:spPr>
          <a:xfrm>
            <a:off x="838200" y="989708"/>
            <a:ext cx="105156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1DB8F19-9A13-412F-9B77-0F33408253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1686400"/>
              </p:ext>
            </p:extLst>
          </p:nvPr>
        </p:nvGraphicFramePr>
        <p:xfrm>
          <a:off x="1524000" y="1227137"/>
          <a:ext cx="9144000" cy="440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Visio" r:id="rId3" imgW="6195377" imgH="2984500" progId="Visio.Drawing.11">
                  <p:embed/>
                </p:oleObj>
              </mc:Choice>
              <mc:Fallback>
                <p:oleObj name="Visio" r:id="rId3" imgW="6195377" imgH="2984500" progId="Visio.Drawing.11">
                  <p:embed/>
                  <p:pic>
                    <p:nvPicPr>
                      <p:cNvPr id="32770" name="Object 4">
                        <a:extLst>
                          <a:ext uri="{FF2B5EF4-FFF2-40B4-BE49-F238E27FC236}">
                            <a16:creationId xmlns:a16="http://schemas.microsoft.com/office/drawing/2014/main" id="{56B5A7BF-B0BA-45B5-9F55-E073514D91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227137"/>
                        <a:ext cx="9144000" cy="440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624030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8E89411-AF62-44D3-8625-28194A352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2EF9-1174-9947-9A8C-F6CF3CF130AC}" type="slidenum">
              <a:rPr lang="ru-RU" smtClean="0"/>
              <a:t>62</a:t>
            </a:fld>
            <a:endParaRPr lang="ru-RU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B9B1864-EB3F-4A3E-B32C-22F663C4E199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644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 err="1"/>
              <a:t>Свёрточные</a:t>
            </a:r>
            <a:r>
              <a:rPr lang="ru-RU" sz="4000" b="1" dirty="0"/>
              <a:t> коды: оценка вероятности ошибки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1F3956E7-384D-4E44-BEF9-5333D72E473F}"/>
              </a:ext>
            </a:extLst>
          </p:cNvPr>
          <p:cNvCxnSpPr>
            <a:cxnSpLocks/>
          </p:cNvCxnSpPr>
          <p:nvPr/>
        </p:nvCxnSpPr>
        <p:spPr>
          <a:xfrm>
            <a:off x="838200" y="989708"/>
            <a:ext cx="105156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бъект 2">
            <a:extLst>
              <a:ext uri="{FF2B5EF4-FFF2-40B4-BE49-F238E27FC236}">
                <a16:creationId xmlns:a16="http://schemas.microsoft.com/office/drawing/2014/main" id="{15FAC411-CEED-4293-9091-88DE2A620D40}"/>
              </a:ext>
            </a:extLst>
          </p:cNvPr>
          <p:cNvSpPr txBox="1">
            <a:spLocks/>
          </p:cNvSpPr>
          <p:nvPr/>
        </p:nvSpPr>
        <p:spPr>
          <a:xfrm>
            <a:off x="838199" y="1170229"/>
            <a:ext cx="10515600" cy="532262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ru-RU" sz="3200" dirty="0"/>
              <a:t>На каждом такте работы декодер </a:t>
            </a:r>
            <a:r>
              <a:rPr lang="ru-RU" sz="3200" dirty="0" err="1"/>
              <a:t>Витерби</a:t>
            </a:r>
            <a:r>
              <a:rPr lang="ru-RU" sz="3200" dirty="0"/>
              <a:t> сравнивает метрики путей и отбирает выжившие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3200" dirty="0"/>
              <a:t>Вероятность ошибки определяется вероятностью перепутать правильный путь по решётчатой диаграмме с каким-нибудь другим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3200" dirty="0"/>
              <a:t>Рассмотрим две допустимые кодированные последовательности: правильную и ошибочную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3200" dirty="0"/>
              <a:t>Если код </a:t>
            </a:r>
            <a:r>
              <a:rPr lang="ru-RU" sz="3200" b="1" dirty="0">
                <a:solidFill>
                  <a:srgbClr val="0070C0"/>
                </a:solidFill>
              </a:rPr>
              <a:t>линейный</a:t>
            </a:r>
            <a:r>
              <a:rPr lang="ru-RU" sz="3200" dirty="0"/>
              <a:t>, в качестве правильной можно рассматривать </a:t>
            </a:r>
            <a:r>
              <a:rPr lang="ru-RU" sz="3200" b="1" dirty="0">
                <a:solidFill>
                  <a:srgbClr val="0070C0"/>
                </a:solidFill>
              </a:rPr>
              <a:t>произвольную</a:t>
            </a:r>
            <a:r>
              <a:rPr lang="ru-RU" sz="3200" dirty="0"/>
              <a:t> кодированную последовательность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2800" dirty="0"/>
              <a:t>Удобно считать, что она полностью состоит из нулевых битов</a:t>
            </a:r>
            <a:endParaRPr lang="en-US" sz="2800" dirty="0"/>
          </a:p>
          <a:p>
            <a:pPr marL="0" indent="0">
              <a:buNone/>
            </a:pPr>
            <a:endParaRPr lang="ru-RU" sz="3200" u="sng" dirty="0"/>
          </a:p>
        </p:txBody>
      </p:sp>
    </p:spTree>
    <p:extLst>
      <p:ext uri="{BB962C8B-B14F-4D97-AF65-F5344CB8AC3E}">
        <p14:creationId xmlns:p14="http://schemas.microsoft.com/office/powerpoint/2010/main" val="37792451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B6FE966-A1C5-484B-95C6-1BE508AA1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2EF9-1174-9947-9A8C-F6CF3CF130AC}" type="slidenum">
              <a:rPr lang="ru-RU" smtClean="0"/>
              <a:t>63</a:t>
            </a:fld>
            <a:endParaRPr lang="ru-RU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AF6567C-5366-42FF-B232-FD179EFF5B09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644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 err="1"/>
              <a:t>Свёрточные</a:t>
            </a:r>
            <a:r>
              <a:rPr lang="ru-RU" sz="4000" b="1" dirty="0"/>
              <a:t> коды: оценка вероятности ошибки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E79C2F60-EF82-4692-BA33-8733A1340D12}"/>
              </a:ext>
            </a:extLst>
          </p:cNvPr>
          <p:cNvCxnSpPr>
            <a:cxnSpLocks/>
          </p:cNvCxnSpPr>
          <p:nvPr/>
        </p:nvCxnSpPr>
        <p:spPr>
          <a:xfrm>
            <a:off x="838200" y="989708"/>
            <a:ext cx="105156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бъект 2">
            <a:extLst>
              <a:ext uri="{FF2B5EF4-FFF2-40B4-BE49-F238E27FC236}">
                <a16:creationId xmlns:a16="http://schemas.microsoft.com/office/drawing/2014/main" id="{2517DA8F-97DA-4335-A8A6-FE29A0755C5C}"/>
              </a:ext>
            </a:extLst>
          </p:cNvPr>
          <p:cNvSpPr txBox="1">
            <a:spLocks/>
          </p:cNvSpPr>
          <p:nvPr/>
        </p:nvSpPr>
        <p:spPr>
          <a:xfrm>
            <a:off x="838199" y="1170230"/>
            <a:ext cx="10515600" cy="4485849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ru-RU" sz="3200" dirty="0"/>
              <a:t>Ошибочных последовательностей может быть много, мысленно пронумеруем их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i="1" dirty="0"/>
              <a:t>m</a:t>
            </a:r>
            <a:r>
              <a:rPr lang="ru-RU" sz="3200" dirty="0"/>
              <a:t> –</a:t>
            </a:r>
            <a:r>
              <a:rPr lang="en-US" sz="3200" dirty="0"/>
              <a:t> </a:t>
            </a:r>
            <a:r>
              <a:rPr lang="ru-RU" sz="3200" dirty="0"/>
              <a:t>номер ошибочной последовательности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i="1" dirty="0"/>
              <a:t>P</a:t>
            </a:r>
            <a:r>
              <a:rPr lang="en-US" sz="3200" i="1" baseline="-25000" dirty="0"/>
              <a:t>m</a:t>
            </a:r>
            <a:r>
              <a:rPr lang="en-US" sz="3200" dirty="0"/>
              <a:t> – </a:t>
            </a:r>
            <a:r>
              <a:rPr lang="ru-RU" sz="3200" dirty="0"/>
              <a:t>вероятность перепутывать правильную последовательность с </a:t>
            </a:r>
            <a:r>
              <a:rPr lang="en-US" sz="3200" i="1" dirty="0"/>
              <a:t>m</a:t>
            </a:r>
            <a:r>
              <a:rPr lang="en-US" sz="3200" dirty="0"/>
              <a:t> – </a:t>
            </a:r>
            <a:r>
              <a:rPr lang="ru-RU" sz="3200" dirty="0"/>
              <a:t>й неправильной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i="1" dirty="0" err="1"/>
              <a:t>b</a:t>
            </a:r>
            <a:r>
              <a:rPr lang="en-US" sz="3200" i="1" baseline="-25000" dirty="0" err="1"/>
              <a:t>m</a:t>
            </a:r>
            <a:r>
              <a:rPr lang="en-US" sz="3200" i="1" baseline="-25000" dirty="0"/>
              <a:t> </a:t>
            </a:r>
            <a:r>
              <a:rPr lang="en-US" sz="3200" i="1" dirty="0"/>
              <a:t>– </a:t>
            </a:r>
            <a:r>
              <a:rPr lang="ru-RU" sz="3200" dirty="0"/>
              <a:t>число неправильных информационных битов, которые попадут на выход декодера при выборе этой неправильной последовательности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3200" dirty="0"/>
              <a:t>Аддитивная верхняя граница для вероятности битовой ошибки (усредняем число возникающих битовых ошибок по всем ошибочным последовательностями):</a:t>
            </a:r>
          </a:p>
          <a:p>
            <a:pPr marL="0" indent="0">
              <a:buNone/>
            </a:pPr>
            <a:endParaRPr lang="ru-RU" sz="3200" u="sng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4A0AA91-676E-4C91-81E2-BCE23B2AF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082" y="5241925"/>
            <a:ext cx="749617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4246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02AE949-52A3-428D-B7D7-CEF4CD273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2EF9-1174-9947-9A8C-F6CF3CF130AC}" type="slidenum">
              <a:rPr lang="ru-RU" smtClean="0"/>
              <a:t>64</a:t>
            </a:fld>
            <a:endParaRPr lang="ru-RU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D8514F7F-0420-46EA-8908-34033F5CDFF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644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 err="1"/>
              <a:t>Свёрточные</a:t>
            </a:r>
            <a:r>
              <a:rPr lang="ru-RU" sz="4000" b="1" dirty="0"/>
              <a:t> коды: оценка вероятности ошибки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067668B0-B5EB-4525-B589-96F8E2238F1C}"/>
              </a:ext>
            </a:extLst>
          </p:cNvPr>
          <p:cNvCxnSpPr>
            <a:cxnSpLocks/>
          </p:cNvCxnSpPr>
          <p:nvPr/>
        </p:nvCxnSpPr>
        <p:spPr>
          <a:xfrm>
            <a:off x="838200" y="989708"/>
            <a:ext cx="105156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бъект 2">
            <a:extLst>
              <a:ext uri="{FF2B5EF4-FFF2-40B4-BE49-F238E27FC236}">
                <a16:creationId xmlns:a16="http://schemas.microsoft.com/office/drawing/2014/main" id="{4AB04615-61C7-4ECE-82D3-89C8B2888694}"/>
              </a:ext>
            </a:extLst>
          </p:cNvPr>
          <p:cNvSpPr txBox="1">
            <a:spLocks/>
          </p:cNvSpPr>
          <p:nvPr/>
        </p:nvSpPr>
        <p:spPr>
          <a:xfrm>
            <a:off x="838199" y="1170230"/>
            <a:ext cx="10515600" cy="518612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3200" i="1" dirty="0"/>
              <a:t>P</a:t>
            </a:r>
            <a:r>
              <a:rPr lang="en-US" sz="3200" i="1" baseline="-25000" dirty="0"/>
              <a:t>m</a:t>
            </a:r>
            <a:r>
              <a:rPr lang="en-US" sz="3200" dirty="0"/>
              <a:t> – </a:t>
            </a:r>
            <a:r>
              <a:rPr lang="ru-RU" sz="3200" dirty="0"/>
              <a:t>зависит только от расстояния Хэмминга </a:t>
            </a:r>
            <a:r>
              <a:rPr lang="en-US" sz="3200" i="1" dirty="0"/>
              <a:t>d</a:t>
            </a:r>
            <a:r>
              <a:rPr lang="en-US" sz="3200" dirty="0"/>
              <a:t> </a:t>
            </a:r>
            <a:r>
              <a:rPr lang="ru-RU" sz="3200" dirty="0"/>
              <a:t>между правильной и ошибочной последовательностями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3200" dirty="0"/>
              <a:t>Группируем слагаемые для одинаковых </a:t>
            </a:r>
            <a:r>
              <a:rPr lang="en-US" sz="3200" i="1" dirty="0"/>
              <a:t>d</a:t>
            </a:r>
            <a:r>
              <a:rPr lang="en-US" sz="3200" dirty="0"/>
              <a:t>: </a:t>
            </a:r>
            <a:endParaRPr lang="ru-RU" sz="3200" dirty="0"/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endParaRPr lang="ru-RU" sz="3200" dirty="0"/>
          </a:p>
          <a:p>
            <a:pPr>
              <a:buFont typeface="Wingdings" panose="05000000000000000000" pitchFamily="2" charset="2"/>
              <a:buChar char="§"/>
            </a:pPr>
            <a:endParaRPr lang="ru-RU" sz="3200" i="1" dirty="0"/>
          </a:p>
          <a:p>
            <a:pPr>
              <a:buFont typeface="Wingdings" panose="05000000000000000000" pitchFamily="2" charset="2"/>
              <a:buChar char="§"/>
            </a:pPr>
            <a:endParaRPr lang="ru-RU" sz="3200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200" i="1" dirty="0"/>
              <a:t>P</a:t>
            </a:r>
            <a:r>
              <a:rPr lang="en-US" sz="3200" dirty="0"/>
              <a:t>(</a:t>
            </a:r>
            <a:r>
              <a:rPr lang="en-US" sz="3200" i="1" dirty="0"/>
              <a:t>d</a:t>
            </a:r>
            <a:r>
              <a:rPr lang="en-US" sz="3200" dirty="0"/>
              <a:t>) – </a:t>
            </a:r>
            <a:r>
              <a:rPr lang="ru-RU" sz="3200" dirty="0"/>
              <a:t>вероятность перепутывания последовательностей, находящихся на </a:t>
            </a:r>
            <a:r>
              <a:rPr lang="ru-RU" sz="3200" dirty="0" err="1"/>
              <a:t>хэмминговом</a:t>
            </a:r>
            <a:r>
              <a:rPr lang="ru-RU" sz="3200" dirty="0"/>
              <a:t> расстоянии </a:t>
            </a:r>
            <a:r>
              <a:rPr lang="en-US" sz="3200" i="1" dirty="0"/>
              <a:t>d</a:t>
            </a:r>
            <a:r>
              <a:rPr lang="ru-RU" sz="3200" dirty="0"/>
              <a:t> друг от друга </a:t>
            </a:r>
            <a:endParaRPr lang="en-US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200" i="1" dirty="0"/>
              <a:t>B</a:t>
            </a:r>
            <a:r>
              <a:rPr lang="en-US" sz="3200" i="1" baseline="-25000" dirty="0"/>
              <a:t>d</a:t>
            </a:r>
            <a:r>
              <a:rPr lang="en-US" sz="3200" i="1" dirty="0"/>
              <a:t> – </a:t>
            </a:r>
            <a:r>
              <a:rPr lang="ru-RU" sz="3200" dirty="0"/>
              <a:t>суммарное число ошибочных </a:t>
            </a:r>
            <a:r>
              <a:rPr lang="ru-RU" sz="3200" b="1" dirty="0">
                <a:solidFill>
                  <a:srgbClr val="0070C0"/>
                </a:solidFill>
              </a:rPr>
              <a:t>информационных</a:t>
            </a:r>
            <a:r>
              <a:rPr lang="ru-RU" sz="3200" dirty="0"/>
              <a:t> бит во </a:t>
            </a:r>
            <a:r>
              <a:rPr lang="ru-RU" sz="3200" b="1" dirty="0">
                <a:solidFill>
                  <a:srgbClr val="0070C0"/>
                </a:solidFill>
              </a:rPr>
              <a:t>всех</a:t>
            </a:r>
            <a:r>
              <a:rPr lang="ru-RU" sz="3200" dirty="0"/>
              <a:t> кодированных последовательностях, находящихся на </a:t>
            </a:r>
            <a:r>
              <a:rPr lang="ru-RU" sz="3200" dirty="0" err="1"/>
              <a:t>хэмминговом</a:t>
            </a:r>
            <a:r>
              <a:rPr lang="ru-RU" sz="3200" dirty="0"/>
              <a:t> расстоянии </a:t>
            </a:r>
            <a:r>
              <a:rPr lang="en-US" sz="3200" i="1" dirty="0"/>
              <a:t>d</a:t>
            </a:r>
            <a:r>
              <a:rPr lang="ru-RU" sz="3200" dirty="0"/>
              <a:t> от правильной (состоящей из одних нулей) последовательности</a:t>
            </a:r>
          </a:p>
          <a:p>
            <a:pPr marL="0" indent="0">
              <a:buNone/>
            </a:pPr>
            <a:endParaRPr lang="ru-RU" sz="3200" u="sng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821B649-8B4C-4972-9ACC-63914347E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7546" y="2403344"/>
            <a:ext cx="334327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21801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793C12F-E3CA-4AD8-99BA-A52BBB393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2EF9-1174-9947-9A8C-F6CF3CF130AC}" type="slidenum">
              <a:rPr lang="ru-RU" smtClean="0"/>
              <a:t>65</a:t>
            </a:fld>
            <a:endParaRPr lang="ru-RU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9EAD4951-DE78-448F-8349-B0FC235CDC23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644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 err="1"/>
              <a:t>Свёрточные</a:t>
            </a:r>
            <a:r>
              <a:rPr lang="ru-RU" sz="4000" b="1" dirty="0"/>
              <a:t> коды: оценка вероятности ошибки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36E0C5AF-1E99-4911-87F2-409C96E596FB}"/>
              </a:ext>
            </a:extLst>
          </p:cNvPr>
          <p:cNvCxnSpPr>
            <a:cxnSpLocks/>
          </p:cNvCxnSpPr>
          <p:nvPr/>
        </p:nvCxnSpPr>
        <p:spPr>
          <a:xfrm>
            <a:off x="838200" y="989708"/>
            <a:ext cx="105156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2">
                <a:extLst>
                  <a:ext uri="{FF2B5EF4-FFF2-40B4-BE49-F238E27FC236}">
                    <a16:creationId xmlns:a16="http://schemas.microsoft.com/office/drawing/2014/main" id="{F0EF37BD-A6F4-4F7D-BB2E-EFF92FA18FD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1170230"/>
                <a:ext cx="10515600" cy="392967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§"/>
                </a:pPr>
                <a:r>
                  <a:rPr lang="ru-RU" sz="3200" dirty="0"/>
                  <a:t>С ростом </a:t>
                </a:r>
                <a:r>
                  <a:rPr lang="en-US" sz="3200" i="1" dirty="0"/>
                  <a:t>d</a:t>
                </a:r>
                <a:r>
                  <a:rPr lang="en-US" sz="3200" dirty="0"/>
                  <a:t> </a:t>
                </a:r>
                <a:r>
                  <a:rPr lang="ru-RU" sz="3200" dirty="0"/>
                  <a:t>вероятность </a:t>
                </a:r>
                <a:r>
                  <a:rPr lang="en-US" sz="3200" i="1" dirty="0"/>
                  <a:t>P</a:t>
                </a:r>
                <a:r>
                  <a:rPr lang="en-US" sz="3200" dirty="0"/>
                  <a:t>(</a:t>
                </a:r>
                <a:r>
                  <a:rPr lang="en-US" sz="3200" i="1" dirty="0"/>
                  <a:t>d</a:t>
                </a:r>
                <a:r>
                  <a:rPr lang="en-US" sz="3200" dirty="0"/>
                  <a:t>)</a:t>
                </a:r>
                <a:r>
                  <a:rPr lang="ru-RU" sz="3200" dirty="0"/>
                  <a:t> стремится к нулю, поэтому можно ограничиться конечным числом слагаемых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ru-RU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𝑓𝑟𝑒𝑒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i="1" dirty="0"/>
                  <a:t> - </a:t>
                </a:r>
                <a:r>
                  <a:rPr lang="ru-RU" sz="3200" b="1" dirty="0">
                    <a:solidFill>
                      <a:srgbClr val="0070C0"/>
                    </a:solidFill>
                  </a:rPr>
                  <a:t>дистанционный спектр </a:t>
                </a:r>
                <a:r>
                  <a:rPr lang="ru-RU" sz="3200" dirty="0" err="1"/>
                  <a:t>свёрточного</a:t>
                </a:r>
                <a:r>
                  <a:rPr lang="ru-RU" sz="3200" dirty="0"/>
                  <a:t> кода</a:t>
                </a:r>
                <a:r>
                  <a:rPr lang="en-US" sz="3200" i="1" dirty="0"/>
                  <a:t> </a:t>
                </a:r>
                <a:endParaRPr lang="ru-RU" sz="3200" i="1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ru-RU" sz="2800" dirty="0"/>
                  <a:t>Может быть найден путём просмотра решётки переходов кода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ru-RU" sz="2800" dirty="0"/>
                  <a:t>Есть методы аналитического определения дистанционного спектра по структуре кодера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ru-RU" sz="3200" dirty="0"/>
                  <a:t>Дистанционный спектр для кода из примера:</a:t>
                </a:r>
              </a:p>
              <a:p>
                <a:pPr marL="0" indent="0">
                  <a:buNone/>
                </a:pPr>
                <a:endParaRPr lang="ru-RU" sz="3200" u="sng" dirty="0"/>
              </a:p>
            </p:txBody>
          </p:sp>
        </mc:Choice>
        <mc:Fallback xmlns="">
          <p:sp>
            <p:nvSpPr>
              <p:cNvPr id="5" name="Объект 2">
                <a:extLst>
                  <a:ext uri="{FF2B5EF4-FFF2-40B4-BE49-F238E27FC236}">
                    <a16:creationId xmlns:a16="http://schemas.microsoft.com/office/drawing/2014/main" id="{F0EF37BD-A6F4-4F7D-BB2E-EFF92FA18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170230"/>
                <a:ext cx="10515600" cy="3929670"/>
              </a:xfrm>
              <a:prstGeom prst="rect">
                <a:avLst/>
              </a:prstGeom>
              <a:blipFill>
                <a:blip r:embed="rId3"/>
                <a:stretch>
                  <a:fillRect l="-1275" t="-3256" r="-580" b="-32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3A4EAE47-0A48-43D7-805C-95BF6B8394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203805"/>
              </p:ext>
            </p:extLst>
          </p:nvPr>
        </p:nvGraphicFramePr>
        <p:xfrm>
          <a:off x="1089320" y="5140576"/>
          <a:ext cx="8973448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5768">
                  <a:extLst>
                    <a:ext uri="{9D8B030D-6E8A-4147-A177-3AD203B41FA5}">
                      <a16:colId xmlns:a16="http://schemas.microsoft.com/office/drawing/2014/main" val="998778689"/>
                    </a:ext>
                  </a:extLst>
                </a:gridCol>
                <a:gridCol w="815768">
                  <a:extLst>
                    <a:ext uri="{9D8B030D-6E8A-4147-A177-3AD203B41FA5}">
                      <a16:colId xmlns:a16="http://schemas.microsoft.com/office/drawing/2014/main" val="2784105356"/>
                    </a:ext>
                  </a:extLst>
                </a:gridCol>
                <a:gridCol w="815768">
                  <a:extLst>
                    <a:ext uri="{9D8B030D-6E8A-4147-A177-3AD203B41FA5}">
                      <a16:colId xmlns:a16="http://schemas.microsoft.com/office/drawing/2014/main" val="3078083782"/>
                    </a:ext>
                  </a:extLst>
                </a:gridCol>
                <a:gridCol w="815768">
                  <a:extLst>
                    <a:ext uri="{9D8B030D-6E8A-4147-A177-3AD203B41FA5}">
                      <a16:colId xmlns:a16="http://schemas.microsoft.com/office/drawing/2014/main" val="4137488899"/>
                    </a:ext>
                  </a:extLst>
                </a:gridCol>
                <a:gridCol w="815768">
                  <a:extLst>
                    <a:ext uri="{9D8B030D-6E8A-4147-A177-3AD203B41FA5}">
                      <a16:colId xmlns:a16="http://schemas.microsoft.com/office/drawing/2014/main" val="722967507"/>
                    </a:ext>
                  </a:extLst>
                </a:gridCol>
                <a:gridCol w="815768">
                  <a:extLst>
                    <a:ext uri="{9D8B030D-6E8A-4147-A177-3AD203B41FA5}">
                      <a16:colId xmlns:a16="http://schemas.microsoft.com/office/drawing/2014/main" val="2532093306"/>
                    </a:ext>
                  </a:extLst>
                </a:gridCol>
                <a:gridCol w="815768">
                  <a:extLst>
                    <a:ext uri="{9D8B030D-6E8A-4147-A177-3AD203B41FA5}">
                      <a16:colId xmlns:a16="http://schemas.microsoft.com/office/drawing/2014/main" val="4201191530"/>
                    </a:ext>
                  </a:extLst>
                </a:gridCol>
                <a:gridCol w="815768">
                  <a:extLst>
                    <a:ext uri="{9D8B030D-6E8A-4147-A177-3AD203B41FA5}">
                      <a16:colId xmlns:a16="http://schemas.microsoft.com/office/drawing/2014/main" val="1717108406"/>
                    </a:ext>
                  </a:extLst>
                </a:gridCol>
                <a:gridCol w="815768">
                  <a:extLst>
                    <a:ext uri="{9D8B030D-6E8A-4147-A177-3AD203B41FA5}">
                      <a16:colId xmlns:a16="http://schemas.microsoft.com/office/drawing/2014/main" val="17154155"/>
                    </a:ext>
                  </a:extLst>
                </a:gridCol>
                <a:gridCol w="815768">
                  <a:extLst>
                    <a:ext uri="{9D8B030D-6E8A-4147-A177-3AD203B41FA5}">
                      <a16:colId xmlns:a16="http://schemas.microsoft.com/office/drawing/2014/main" val="2253963410"/>
                    </a:ext>
                  </a:extLst>
                </a:gridCol>
                <a:gridCol w="815768">
                  <a:extLst>
                    <a:ext uri="{9D8B030D-6E8A-4147-A177-3AD203B41FA5}">
                      <a16:colId xmlns:a16="http://schemas.microsoft.com/office/drawing/2014/main" val="297659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/>
                        <a:t>d</a:t>
                      </a:r>
                      <a:endParaRPr lang="ru-RU" sz="24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5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6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7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8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9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10 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11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12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13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14</a:t>
                      </a:r>
                      <a:endParaRPr lang="ru-RU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239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/>
                        <a:t>B</a:t>
                      </a:r>
                      <a:r>
                        <a:rPr lang="en-US" sz="2400" b="1" i="1" baseline="-25000" dirty="0"/>
                        <a:t>d</a:t>
                      </a:r>
                      <a:endParaRPr lang="ru-RU" sz="24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  <a:endParaRPr lang="ru-RU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4</a:t>
                      </a:r>
                      <a:endParaRPr lang="ru-RU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12</a:t>
                      </a:r>
                      <a:endParaRPr lang="ru-RU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32</a:t>
                      </a:r>
                      <a:endParaRPr lang="ru-RU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80</a:t>
                      </a:r>
                      <a:endParaRPr lang="ru-RU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192</a:t>
                      </a:r>
                      <a:endParaRPr lang="ru-RU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448</a:t>
                      </a:r>
                      <a:endParaRPr lang="ru-RU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1024</a:t>
                      </a:r>
                      <a:endParaRPr lang="ru-RU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2304</a:t>
                      </a:r>
                      <a:endParaRPr lang="ru-RU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5120</a:t>
                      </a:r>
                      <a:endParaRPr lang="ru-RU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457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46991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D68B2CC-B0D7-4A69-A55E-8A0AC455A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2EF9-1174-9947-9A8C-F6CF3CF130AC}" type="slidenum">
              <a:rPr lang="ru-RU" smtClean="0"/>
              <a:t>66</a:t>
            </a:fld>
            <a:endParaRPr lang="ru-RU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0624BA3B-5526-4BF9-9D30-950E6B812AE0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644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/>
              <a:t>Оценка вероятности ошибки – жёсткие решения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14D143C3-D5D1-4AB9-8335-5B0FB60B4F6E}"/>
              </a:ext>
            </a:extLst>
          </p:cNvPr>
          <p:cNvCxnSpPr>
            <a:cxnSpLocks/>
          </p:cNvCxnSpPr>
          <p:nvPr/>
        </p:nvCxnSpPr>
        <p:spPr>
          <a:xfrm>
            <a:off x="838200" y="989708"/>
            <a:ext cx="105156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бъект 2">
            <a:extLst>
              <a:ext uri="{FF2B5EF4-FFF2-40B4-BE49-F238E27FC236}">
                <a16:creationId xmlns:a16="http://schemas.microsoft.com/office/drawing/2014/main" id="{CF95659B-AE88-4929-A64A-A21EB6D0DBA0}"/>
              </a:ext>
            </a:extLst>
          </p:cNvPr>
          <p:cNvSpPr txBox="1">
            <a:spLocks/>
          </p:cNvSpPr>
          <p:nvPr/>
        </p:nvSpPr>
        <p:spPr>
          <a:xfrm>
            <a:off x="838199" y="1170230"/>
            <a:ext cx="10515600" cy="141725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ru-RU" sz="3200" dirty="0"/>
              <a:t>Перепутывание: в </a:t>
            </a:r>
            <a:r>
              <a:rPr lang="en-US" sz="3200" i="1" dirty="0"/>
              <a:t>d</a:t>
            </a:r>
            <a:r>
              <a:rPr lang="en-US" sz="3200" dirty="0"/>
              <a:t> </a:t>
            </a:r>
            <a:r>
              <a:rPr lang="ru-RU" sz="3200" dirty="0"/>
              <a:t>битах, которыми отличаются последовательности, оказалось больше </a:t>
            </a:r>
            <a:r>
              <a:rPr lang="en-US" sz="3200" i="1" dirty="0"/>
              <a:t>d</a:t>
            </a:r>
            <a:r>
              <a:rPr lang="en-US" sz="3200" dirty="0"/>
              <a:t>/2 </a:t>
            </a:r>
            <a:r>
              <a:rPr lang="ru-RU" sz="3200" dirty="0"/>
              <a:t>битовых ошибок (если </a:t>
            </a:r>
            <a:r>
              <a:rPr lang="ru-RU" sz="3200" b="1" dirty="0">
                <a:solidFill>
                  <a:srgbClr val="0070C0"/>
                </a:solidFill>
              </a:rPr>
              <a:t>ровно</a:t>
            </a:r>
            <a:r>
              <a:rPr lang="ru-RU" sz="3200" dirty="0"/>
              <a:t> </a:t>
            </a:r>
            <a:r>
              <a:rPr lang="en-US" sz="3200" i="1" dirty="0"/>
              <a:t>d</a:t>
            </a:r>
            <a:r>
              <a:rPr lang="en-US" sz="3200" dirty="0"/>
              <a:t>/2</a:t>
            </a:r>
            <a:r>
              <a:rPr lang="ru-RU" sz="3200" dirty="0"/>
              <a:t>, то </a:t>
            </a:r>
            <a:r>
              <a:rPr lang="ru-RU" sz="3200" dirty="0">
                <a:solidFill>
                  <a:srgbClr val="FF0000"/>
                </a:solidFill>
              </a:rPr>
              <a:t>50</a:t>
            </a:r>
            <a:r>
              <a:rPr lang="en-US" sz="3200" dirty="0">
                <a:solidFill>
                  <a:srgbClr val="FF0000"/>
                </a:solidFill>
              </a:rPr>
              <a:t>/50</a:t>
            </a:r>
            <a:r>
              <a:rPr lang="en-US" sz="3200" dirty="0"/>
              <a:t>)</a:t>
            </a:r>
            <a:endParaRPr lang="ru-RU" sz="3200" u="sng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3E7EC13-666E-42F7-A13F-5A2863A0B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034" y="2587480"/>
            <a:ext cx="902017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20582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0B23CA3-BE57-4507-8371-F68047756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2EF9-1174-9947-9A8C-F6CF3CF130AC}" type="slidenum">
              <a:rPr lang="ru-RU" smtClean="0"/>
              <a:t>67</a:t>
            </a:fld>
            <a:endParaRPr lang="ru-RU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7EDCA180-5887-4D65-AF1F-9F4122B3A13D}"/>
              </a:ext>
            </a:extLst>
          </p:cNvPr>
          <p:cNvSpPr txBox="1">
            <a:spLocks/>
          </p:cNvSpPr>
          <p:nvPr/>
        </p:nvSpPr>
        <p:spPr>
          <a:xfrm>
            <a:off x="1" y="365126"/>
            <a:ext cx="12047456" cy="7644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 err="1"/>
              <a:t>Свёрточные</a:t>
            </a:r>
            <a:r>
              <a:rPr lang="ru-RU" sz="4000" b="1" dirty="0"/>
              <a:t> коды: декодирование при мягких решениях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39C2014-D454-4C13-B5F7-DCCEBAF9AB23}"/>
              </a:ext>
            </a:extLst>
          </p:cNvPr>
          <p:cNvCxnSpPr>
            <a:cxnSpLocks/>
          </p:cNvCxnSpPr>
          <p:nvPr/>
        </p:nvCxnSpPr>
        <p:spPr>
          <a:xfrm>
            <a:off x="113122" y="989708"/>
            <a:ext cx="1193433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9809FBB-DC52-43A3-92B6-6E963FAFA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1327117"/>
            <a:ext cx="5353050" cy="3600450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1A936DC2-6AF2-4F63-93CE-F83A87FB69C7}"/>
              </a:ext>
            </a:extLst>
          </p:cNvPr>
          <p:cNvSpPr txBox="1">
            <a:spLocks/>
          </p:cNvSpPr>
          <p:nvPr/>
        </p:nvSpPr>
        <p:spPr>
          <a:xfrm>
            <a:off x="6183983" y="1170230"/>
            <a:ext cx="5580669" cy="483464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lphaLcParenR"/>
            </a:pPr>
            <a:r>
              <a:rPr lang="ru-RU" sz="3200" dirty="0"/>
              <a:t>плоскость жёсткой схемы принятия решений</a:t>
            </a:r>
          </a:p>
          <a:p>
            <a:pPr marL="514350" indent="-514350">
              <a:buFont typeface="+mj-lt"/>
              <a:buAutoNum type="alphaLcParenR"/>
            </a:pPr>
            <a:r>
              <a:rPr lang="ru-RU" sz="3200" dirty="0"/>
              <a:t>8-ми уровневая схема принятия решений</a:t>
            </a:r>
          </a:p>
          <a:p>
            <a:pPr marL="514350" indent="-514350">
              <a:buFont typeface="+mj-lt"/>
              <a:buAutoNum type="alphaLcParenR"/>
            </a:pPr>
            <a:r>
              <a:rPr lang="ru-RU" sz="3200" dirty="0"/>
              <a:t>пример мягких кодовых символов</a:t>
            </a:r>
          </a:p>
          <a:p>
            <a:pPr marL="514350" indent="-514350">
              <a:buFont typeface="+mj-lt"/>
              <a:buAutoNum type="alphaLcParenR"/>
            </a:pPr>
            <a:r>
              <a:rPr lang="ru-RU" sz="3200" dirty="0"/>
              <a:t>секция решётки кодирования</a:t>
            </a:r>
          </a:p>
          <a:p>
            <a:pPr marL="514350" indent="-514350">
              <a:buFont typeface="+mj-lt"/>
              <a:buAutoNum type="alphaLcParenR"/>
            </a:pPr>
            <a:r>
              <a:rPr lang="ru-RU" sz="3200" dirty="0"/>
              <a:t>секция решётки декодирования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401579285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C720578-1552-41B6-BB9E-318DDF1DF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2EF9-1174-9947-9A8C-F6CF3CF130AC}" type="slidenum">
              <a:rPr lang="ru-RU" smtClean="0"/>
              <a:t>68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7288162-CA60-4F65-BAF5-B3D5769580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1170230"/>
                <a:ext cx="10515600" cy="518612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§"/>
                </a:pPr>
                <a:r>
                  <a:rPr lang="ru-RU" sz="3200" dirty="0"/>
                  <a:t>Модуляция ФМ-2 (</a:t>
                </a:r>
                <a:r>
                  <a:rPr lang="en-US" sz="3200" dirty="0"/>
                  <a:t>BPSK) – </a:t>
                </a:r>
                <a:r>
                  <a:rPr lang="ru-RU" sz="3200" dirty="0"/>
                  <a:t>символы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±1</m:t>
                    </m:r>
                  </m:oMath>
                </a14:m>
                <a:endParaRPr lang="en-US" sz="3200" b="0" dirty="0">
                  <a:ea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ru-RU" sz="3200" dirty="0"/>
                  <a:t>Разность метрик при </a:t>
                </a:r>
                <a:r>
                  <a:rPr lang="ru-RU" sz="3200" dirty="0" err="1"/>
                  <a:t>хэмминговом</a:t>
                </a:r>
                <a:r>
                  <a:rPr lang="ru-RU" sz="3200" dirty="0"/>
                  <a:t> расстоянии </a:t>
                </a:r>
                <a:r>
                  <a:rPr lang="en-US" sz="3200" b="1" i="1" dirty="0">
                    <a:solidFill>
                      <a:srgbClr val="0070C0"/>
                    </a:solidFill>
                  </a:rPr>
                  <a:t>d</a:t>
                </a:r>
                <a:r>
                  <a:rPr lang="en-US" sz="3200" dirty="0"/>
                  <a:t>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ru-RU" sz="2800" dirty="0"/>
                  <a:t>Математическое ожидание: </a:t>
                </a:r>
                <a:r>
                  <a:rPr lang="ru-RU" sz="2800" i="1" dirty="0">
                    <a:solidFill>
                      <a:srgbClr val="0070C0"/>
                    </a:solidFill>
                  </a:rPr>
                  <a:t>2</a:t>
                </a:r>
                <a:r>
                  <a:rPr lang="en-US" sz="2800" i="1" dirty="0">
                    <a:solidFill>
                      <a:srgbClr val="0070C0"/>
                    </a:solidFill>
                  </a:rPr>
                  <a:t>d</a:t>
                </a:r>
                <a:endParaRPr lang="ru-RU" sz="2800" i="1" dirty="0">
                  <a:solidFill>
                    <a:srgbClr val="0070C0"/>
                  </a:solidFill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ru-RU" sz="2800" dirty="0"/>
                  <a:t>Дисперсия: </a:t>
                </a:r>
                <a:r>
                  <a:rPr lang="en-US" sz="2800" i="1" dirty="0">
                    <a:solidFill>
                      <a:srgbClr val="0070C0"/>
                    </a:solidFill>
                  </a:rPr>
                  <a:t>d</a:t>
                </a:r>
                <a:r>
                  <a:rPr lang="el-GR" sz="2800" i="1" dirty="0">
                    <a:solidFill>
                      <a:srgbClr val="0070C0"/>
                    </a:solidFill>
                  </a:rPr>
                  <a:t>σ</a:t>
                </a:r>
                <a:r>
                  <a:rPr lang="ru-RU" sz="2800" i="1" baseline="30000" dirty="0">
                    <a:solidFill>
                      <a:srgbClr val="0070C0"/>
                    </a:solidFill>
                  </a:rPr>
                  <a:t>2</a:t>
                </a:r>
                <a:endParaRPr lang="ru-RU" sz="2800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ru-RU" sz="2800" dirty="0"/>
                  <a:t>ОСШ по уровню увеличивается в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ru-RU" sz="2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rad>
                  </m:oMath>
                </a14:m>
                <a:r>
                  <a:rPr lang="ru-RU" sz="2800" dirty="0"/>
                  <a:t> раз</a:t>
                </a:r>
                <a:endParaRPr lang="ru-RU" sz="2800" i="1" dirty="0">
                  <a:solidFill>
                    <a:srgbClr val="0070C0"/>
                  </a:solidFill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US" sz="2800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ru-RU" sz="3200" dirty="0"/>
                  <a:t>Вероятность перепутывания путей: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ru-RU" sz="2800" dirty="0"/>
                  <a:t>Выигрыш около 2 дБ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7288162-CA60-4F65-BAF5-B3D576958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170230"/>
                <a:ext cx="10515600" cy="5186120"/>
              </a:xfrm>
              <a:prstGeom prst="rect">
                <a:avLst/>
              </a:prstGeom>
              <a:blipFill>
                <a:blip r:embed="rId2"/>
                <a:stretch>
                  <a:fillRect l="-1275" t="-23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7CA5CC3-F025-4D8B-A693-BCEE33E4E8BE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644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/>
              <a:t>Оценка вероятности ошибки – мягкие решения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77974770-8098-41D4-A766-CAFB6FA0D55A}"/>
              </a:ext>
            </a:extLst>
          </p:cNvPr>
          <p:cNvCxnSpPr>
            <a:cxnSpLocks/>
          </p:cNvCxnSpPr>
          <p:nvPr/>
        </p:nvCxnSpPr>
        <p:spPr>
          <a:xfrm>
            <a:off x="838200" y="989708"/>
            <a:ext cx="105156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1F150A5-D26D-4D02-A0DA-668853544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897" y="4163770"/>
            <a:ext cx="351472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474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6B5F53-A600-44D2-AE47-5D2EAA29E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0790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Способы коррекции ошибок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085EE7-1550-463E-A08A-54055BDC0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6522"/>
            <a:ext cx="10515600" cy="540635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3200" b="1" dirty="0">
                <a:solidFill>
                  <a:srgbClr val="0070C0"/>
                </a:solidFill>
              </a:rPr>
              <a:t>Запрос повторной передачи </a:t>
            </a:r>
            <a:r>
              <a:rPr lang="ru-RU" sz="3200" dirty="0"/>
              <a:t>(</a:t>
            </a:r>
            <a:r>
              <a:rPr lang="en-US" sz="3200" b="1" dirty="0">
                <a:solidFill>
                  <a:srgbClr val="0070C0"/>
                </a:solidFill>
              </a:rPr>
              <a:t>Automatic Repeat Request, ARQ</a:t>
            </a:r>
            <a:r>
              <a:rPr lang="en-US" sz="3200" dirty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3200" dirty="0"/>
              <a:t>Обнаружение ошибок и запрос повторной передачи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3200" b="1" dirty="0">
                <a:solidFill>
                  <a:srgbClr val="0070C0"/>
                </a:solidFill>
              </a:rPr>
              <a:t>Прямое исправление ошибок</a:t>
            </a:r>
            <a:r>
              <a:rPr lang="ru-RU" sz="3200" dirty="0">
                <a:solidFill>
                  <a:srgbClr val="0070C0"/>
                </a:solidFill>
              </a:rPr>
              <a:t> </a:t>
            </a:r>
            <a:r>
              <a:rPr lang="ru-RU" sz="3200" dirty="0"/>
              <a:t>(</a:t>
            </a:r>
            <a:r>
              <a:rPr lang="en-US" sz="3200" b="1" dirty="0">
                <a:solidFill>
                  <a:srgbClr val="0070C0"/>
                </a:solidFill>
              </a:rPr>
              <a:t>Forward Error Correction, FEC</a:t>
            </a:r>
            <a:r>
              <a:rPr lang="en-US" sz="3200" dirty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3200" b="1" dirty="0">
                <a:solidFill>
                  <a:srgbClr val="0070C0"/>
                </a:solidFill>
              </a:rPr>
              <a:t>Декодирование</a:t>
            </a:r>
            <a:r>
              <a:rPr lang="ru-RU" sz="3200" dirty="0"/>
              <a:t> кода, то есть </a:t>
            </a:r>
            <a:r>
              <a:rPr lang="ru-RU" sz="3200" b="1" dirty="0">
                <a:solidFill>
                  <a:srgbClr val="0070C0"/>
                </a:solidFill>
              </a:rPr>
              <a:t>исправление ошибок </a:t>
            </a:r>
            <a:endParaRPr lang="en-US" sz="3200" b="1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3200" b="1" dirty="0">
                <a:solidFill>
                  <a:srgbClr val="0070C0"/>
                </a:solidFill>
              </a:rPr>
              <a:t>Гибридный вариант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3200" dirty="0"/>
              <a:t>Производится попытка исправления ошибок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3200" dirty="0"/>
              <a:t>Если число большое порога, результат считается недостаточно достоверным и производится запрос повторной передачи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C0BC1BF9-261E-4891-913C-054EFA71CD05}"/>
              </a:ext>
            </a:extLst>
          </p:cNvPr>
          <p:cNvCxnSpPr>
            <a:cxnSpLocks/>
          </p:cNvCxnSpPr>
          <p:nvPr/>
        </p:nvCxnSpPr>
        <p:spPr>
          <a:xfrm>
            <a:off x="838200" y="989708"/>
            <a:ext cx="105156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B0B600-C30B-40C6-883E-1ED1ED105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2EF9-1174-9947-9A8C-F6CF3CF130A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605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29C8E1-8515-4F2E-A310-7A881B1EB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Форма кривых помехоустойчивости для кодированных систем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12903CE-1E85-43FD-904B-E61DF683F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1798959"/>
            <a:ext cx="8648700" cy="4876800"/>
          </a:xfrm>
          <a:prstGeom prst="rect">
            <a:avLst/>
          </a:prstGeom>
        </p:spPr>
      </p:pic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18E73988-D665-4FCD-A2CD-640903736659}"/>
              </a:ext>
            </a:extLst>
          </p:cNvPr>
          <p:cNvCxnSpPr>
            <a:cxnSpLocks/>
          </p:cNvCxnSpPr>
          <p:nvPr/>
        </p:nvCxnSpPr>
        <p:spPr>
          <a:xfrm>
            <a:off x="838200" y="1616075"/>
            <a:ext cx="105156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D54A0D-346C-4BC7-A093-A38F22F6E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2EF9-1174-9947-9A8C-F6CF3CF130A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8345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8219E6D-31DD-4E14-8F01-B0EF5B26F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2EF9-1174-9947-9A8C-F6CF3CF130AC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AF80E53D-B8A1-45BA-AD1C-0671F1E953B0}"/>
              </a:ext>
            </a:extLst>
          </p:cNvPr>
          <p:cNvSpPr txBox="1">
            <a:spLocks/>
          </p:cNvSpPr>
          <p:nvPr/>
        </p:nvSpPr>
        <p:spPr>
          <a:xfrm>
            <a:off x="838200" y="136525"/>
            <a:ext cx="10515600" cy="150401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/>
              <a:t>Канал связи с аддитивным белым </a:t>
            </a:r>
          </a:p>
          <a:p>
            <a:pPr algn="ctr"/>
            <a:r>
              <a:rPr lang="ru-RU" sz="4000" b="1" dirty="0"/>
              <a:t>гауссовским шумом (АБГШ канал)</a:t>
            </a: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6207EDD7-B620-4D9D-A4CF-59B9F985EE9C}"/>
              </a:ext>
            </a:extLst>
          </p:cNvPr>
          <p:cNvCxnSpPr>
            <a:cxnSpLocks/>
          </p:cNvCxnSpPr>
          <p:nvPr/>
        </p:nvCxnSpPr>
        <p:spPr>
          <a:xfrm>
            <a:off x="828869" y="1306949"/>
            <a:ext cx="105156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бъект 2">
            <a:extLst>
              <a:ext uri="{FF2B5EF4-FFF2-40B4-BE49-F238E27FC236}">
                <a16:creationId xmlns:a16="http://schemas.microsoft.com/office/drawing/2014/main" id="{87A7BDC4-D0AC-48EA-9D22-932FB86EFDC4}"/>
              </a:ext>
            </a:extLst>
          </p:cNvPr>
          <p:cNvSpPr txBox="1">
            <a:spLocks/>
          </p:cNvSpPr>
          <p:nvPr/>
        </p:nvSpPr>
        <p:spPr>
          <a:xfrm>
            <a:off x="828869" y="1520891"/>
            <a:ext cx="10515600" cy="480460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Аддитивный белый гауссовский шум:</a:t>
            </a:r>
          </a:p>
          <a:p>
            <a:pPr marL="457200" lvl="1" indent="0">
              <a:buNone/>
            </a:pPr>
            <a:r>
              <a:rPr lang="ru-RU" dirty="0"/>
              <a:t>				</a:t>
            </a:r>
            <a:r>
              <a:rPr lang="en-US" dirty="0"/>
              <a:t>r(t) = s(t) + n(t)</a:t>
            </a:r>
            <a:endParaRPr lang="ru-RU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s(t) – </a:t>
            </a:r>
            <a:r>
              <a:rPr lang="ru-RU" dirty="0"/>
              <a:t>полезный сигнал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n(t) – </a:t>
            </a:r>
            <a:r>
              <a:rPr lang="ru-RU" dirty="0"/>
              <a:t>АБГШ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r(t) – </a:t>
            </a:r>
            <a:r>
              <a:rPr lang="ru-RU" dirty="0"/>
              <a:t>принятый сигнал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СПМ АБГШ – </a:t>
            </a:r>
            <a:r>
              <a:rPr lang="en-US" dirty="0"/>
              <a:t>N</a:t>
            </a:r>
            <a:r>
              <a:rPr lang="en-US" baseline="-25000" dirty="0"/>
              <a:t>0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/>
              <a:t>для вещественного шума</a:t>
            </a:r>
            <a:r>
              <a:rPr lang="en-US" dirty="0"/>
              <a:t>:</a:t>
            </a:r>
            <a:endParaRPr lang="ru-RU" dirty="0"/>
          </a:p>
          <a:p>
            <a:pPr marL="457200" lvl="1" indent="0">
              <a:buNone/>
            </a:pPr>
            <a:r>
              <a:rPr lang="ru-RU" dirty="0"/>
              <a:t>					</a:t>
            </a:r>
            <a:r>
              <a:rPr lang="en-US" dirty="0"/>
              <a:t>N</a:t>
            </a:r>
            <a:r>
              <a:rPr lang="en-US" baseline="-25000" dirty="0"/>
              <a:t>0</a:t>
            </a:r>
            <a:r>
              <a:rPr lang="en-US" dirty="0"/>
              <a:t> – </a:t>
            </a:r>
            <a:r>
              <a:rPr lang="ru-RU" dirty="0">
                <a:solidFill>
                  <a:srgbClr val="0070C0"/>
                </a:solidFill>
              </a:rPr>
              <a:t>односторонняя</a:t>
            </a:r>
            <a:r>
              <a:rPr lang="ru-RU" dirty="0"/>
              <a:t> СПМ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/>
              <a:t>для комплексного шума</a:t>
            </a:r>
          </a:p>
          <a:p>
            <a:pPr marL="457200" lvl="1" indent="0">
              <a:buNone/>
            </a:pPr>
            <a:r>
              <a:rPr lang="ru-RU" dirty="0"/>
              <a:t>(комплексной огибающей):</a:t>
            </a:r>
          </a:p>
          <a:p>
            <a:pPr marL="457200" lvl="1" indent="0">
              <a:buNone/>
            </a:pPr>
            <a:r>
              <a:rPr lang="ru-RU" dirty="0"/>
              <a:t>					</a:t>
            </a:r>
            <a:r>
              <a:rPr lang="en-US" dirty="0"/>
              <a:t>N</a:t>
            </a:r>
            <a:r>
              <a:rPr lang="en-US" baseline="-25000" dirty="0"/>
              <a:t>0</a:t>
            </a:r>
            <a:r>
              <a:rPr lang="en-US" dirty="0"/>
              <a:t> – </a:t>
            </a:r>
            <a:r>
              <a:rPr lang="ru-RU" dirty="0">
                <a:solidFill>
                  <a:srgbClr val="0070C0"/>
                </a:solidFill>
              </a:rPr>
              <a:t>двусторонняя</a:t>
            </a:r>
            <a:r>
              <a:rPr lang="ru-RU" dirty="0"/>
              <a:t> СПМ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ru-RU" dirty="0"/>
          </a:p>
          <a:p>
            <a:pPr>
              <a:buFont typeface="Wingdings" panose="05000000000000000000" pitchFamily="2" charset="2"/>
              <a:buChar char="§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96572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998</TotalTime>
  <Words>3289</Words>
  <Application>Microsoft Office PowerPoint</Application>
  <PresentationFormat>Широкоэкранный</PresentationFormat>
  <Paragraphs>500</Paragraphs>
  <Slides>68</Slides>
  <Notes>3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68</vt:i4>
      </vt:variant>
    </vt:vector>
  </HeadingPairs>
  <TitlesOfParts>
    <vt:vector size="77" baseType="lpstr">
      <vt:lpstr>Arial</vt:lpstr>
      <vt:lpstr>Calibri</vt:lpstr>
      <vt:lpstr>Calibri Light</vt:lpstr>
      <vt:lpstr>Cambria Math</vt:lpstr>
      <vt:lpstr>Courier New</vt:lpstr>
      <vt:lpstr>Monotype Corsiva</vt:lpstr>
      <vt:lpstr>Wingdings</vt:lpstr>
      <vt:lpstr>Тема Office</vt:lpstr>
      <vt:lpstr>Visio</vt:lpstr>
      <vt:lpstr>Помехоустойчивое кодирование в системах цифровой связи и передаче данных</vt:lpstr>
      <vt:lpstr>Идеи помехоустойчивого кодирования (ПК)</vt:lpstr>
      <vt:lpstr>Развитие теории ПК</vt:lpstr>
      <vt:lpstr>Хронология классической теории ПК</vt:lpstr>
      <vt:lpstr>Приложения классической теории ПК</vt:lpstr>
      <vt:lpstr>Место ПК в системе связи</vt:lpstr>
      <vt:lpstr>Способы коррекции ошибок</vt:lpstr>
      <vt:lpstr>Форма кривых помехоустойчивости для кодированных систем</vt:lpstr>
      <vt:lpstr>Презентация PowerPoint</vt:lpstr>
      <vt:lpstr>Презентация PowerPoint</vt:lpstr>
      <vt:lpstr>Презентация PowerPoint</vt:lpstr>
      <vt:lpstr>Предельная форма кривой помехоустойчивости</vt:lpstr>
      <vt:lpstr>Классификация кодов</vt:lpstr>
      <vt:lpstr>Жёсткие и мягкие решения</vt:lpstr>
      <vt:lpstr>Блоковые коды: терминология</vt:lpstr>
      <vt:lpstr>Блоковые коды: основные параметры</vt:lpstr>
      <vt:lpstr>Блоковые коды: комбинирование обнаружения и исправления ошибок</vt:lpstr>
      <vt:lpstr>Блоковые коды: комбинирование обнаружения и исправления ошибок</vt:lpstr>
      <vt:lpstr>Блоковые коды: комбинирование</vt:lpstr>
      <vt:lpstr>Блоковые коды: обнаружение ошибок </vt:lpstr>
      <vt:lpstr>Блоковые коды: декодирование </vt:lpstr>
      <vt:lpstr>Блоковые коды: декодирование </vt:lpstr>
      <vt:lpstr>Пример: код Хэмминга (7,4)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Помехоустойчивое кодирование в системах цифровой связи</dc:title>
  <dc:creator>Ovinnikov Alex</dc:creator>
  <cp:lastModifiedBy>Алексей Овинников</cp:lastModifiedBy>
  <cp:revision>69</cp:revision>
  <dcterms:created xsi:type="dcterms:W3CDTF">2020-04-21T13:35:35Z</dcterms:created>
  <dcterms:modified xsi:type="dcterms:W3CDTF">2021-10-05T10:20:03Z</dcterms:modified>
</cp:coreProperties>
</file>