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6" r:id="rId3"/>
    <p:sldId id="338" r:id="rId4"/>
    <p:sldId id="327" r:id="rId5"/>
    <p:sldId id="330" r:id="rId6"/>
    <p:sldId id="339" r:id="rId7"/>
    <p:sldId id="328" r:id="rId8"/>
    <p:sldId id="329" r:id="rId9"/>
    <p:sldId id="331" r:id="rId10"/>
    <p:sldId id="333" r:id="rId11"/>
    <p:sldId id="332" r:id="rId12"/>
    <p:sldId id="335" r:id="rId13"/>
    <p:sldId id="337" r:id="rId14"/>
    <p:sldId id="336" r:id="rId15"/>
    <p:sldId id="334" r:id="rId16"/>
    <p:sldId id="28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543" autoAdjust="0"/>
  </p:normalViewPr>
  <p:slideViewPr>
    <p:cSldViewPr snapToGrid="0">
      <p:cViewPr>
        <p:scale>
          <a:sx n="75" d="100"/>
          <a:sy n="75" d="100"/>
        </p:scale>
        <p:origin x="-734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3849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Кадровая синхронизация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098" name="Picture 2" descr="Картинки по запросу Корреляция мем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16"/>
          <a:stretch/>
        </p:blipFill>
        <p:spPr bwMode="auto">
          <a:xfrm>
            <a:off x="1479550" y="215900"/>
            <a:ext cx="92265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08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0"/>
            <a:ext cx="10515600" cy="1325563"/>
          </a:xfrm>
        </p:spPr>
        <p:txBody>
          <a:bodyPr/>
          <a:lstStyle/>
          <a:p>
            <a:r>
              <a:rPr lang="ru-RU" dirty="0" smtClean="0"/>
              <a:t>Как сгенерировать?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122" name="Picture 2" descr="http://scask.ru/archive/arch.php?path=../htm/sci.sernam/book_ssn/files.book&amp;file=ssn_18.files/image14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77" y="3136900"/>
            <a:ext cx="5062906" cy="21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cask.ru/archive/arch.php?path=../htm/sci.sernam/book_ssn/files.book&amp;file=ssn_18.files/image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175" y="1384300"/>
            <a:ext cx="4272008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0956417"/>
              </p:ext>
            </p:extLst>
          </p:nvPr>
        </p:nvGraphicFramePr>
        <p:xfrm>
          <a:off x="6184900" y="1435100"/>
          <a:ext cx="5270500" cy="397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745"/>
                <a:gridCol w="3170755"/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Период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Номера отводов регистров</a:t>
                      </a:r>
                      <a:endParaRPr lang="ru-RU" sz="3200" dirty="0"/>
                    </a:p>
                  </a:txBody>
                  <a:tcPr/>
                </a:tc>
              </a:tr>
              <a:tr h="58144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3,</a:t>
                      </a:r>
                      <a:r>
                        <a:rPr lang="ru-RU" sz="3200" baseline="0" dirty="0" smtClean="0"/>
                        <a:t> 2</a:t>
                      </a:r>
                      <a:endParaRPr lang="ru-RU" sz="3200" dirty="0"/>
                    </a:p>
                  </a:txBody>
                  <a:tcPr/>
                </a:tc>
              </a:tr>
              <a:tr h="58144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4, 3</a:t>
                      </a:r>
                      <a:endParaRPr lang="ru-RU" sz="3200" dirty="0"/>
                    </a:p>
                  </a:txBody>
                  <a:tcPr/>
                </a:tc>
              </a:tr>
              <a:tr h="58144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5,</a:t>
                      </a:r>
                      <a:r>
                        <a:rPr lang="ru-RU" sz="3200" baseline="0" dirty="0" smtClean="0"/>
                        <a:t> 3</a:t>
                      </a:r>
                      <a:endParaRPr lang="ru-RU" sz="3200" dirty="0"/>
                    </a:p>
                  </a:txBody>
                  <a:tcPr/>
                </a:tc>
              </a:tr>
              <a:tr h="58144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63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6,</a:t>
                      </a:r>
                      <a:r>
                        <a:rPr lang="ru-RU" sz="3200" baseline="0" dirty="0" smtClean="0"/>
                        <a:t> 5</a:t>
                      </a:r>
                      <a:endParaRPr lang="ru-RU" sz="3200" dirty="0"/>
                    </a:p>
                  </a:txBody>
                  <a:tcPr/>
                </a:tc>
              </a:tr>
              <a:tr h="58144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127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7, 6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888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Частотный сдвиг = поворот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579563"/>
                <a:ext cx="5689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 smtClean="0"/>
                  <a:t> - </a:t>
                </a:r>
                <a:r>
                  <a:rPr lang="ru-RU" sz="3600" dirty="0" smtClean="0"/>
                  <a:t>исходная точка,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𝑧</m:t>
                    </m:r>
                    <m:r>
                      <a:rPr lang="en-US" sz="3600" b="0" i="1" smtClean="0">
                        <a:latin typeface="Cambria Math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</a:rPr>
                      <m:t>𝑛</m:t>
                    </m:r>
                    <m:r>
                      <a:rPr lang="en-US" sz="3600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𝑓𝑛</m:t>
                        </m:r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sz="36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dirty="0" smtClean="0"/>
                  <a:t>- </a:t>
                </a:r>
                <a:r>
                  <a:rPr lang="ru-RU" sz="3600" dirty="0" smtClean="0"/>
                  <a:t>точка после частотного сдвига,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частотный сдвиг,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ru-RU" sz="3600" dirty="0" smtClean="0"/>
                  <a:t> – фазовый сдвиг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579563"/>
                <a:ext cx="5689600" cy="4351338"/>
              </a:xfrm>
              <a:blipFill rotWithShape="1">
                <a:blip r:embed="rId2" cstate="print"/>
                <a:stretch>
                  <a:fillRect l="-3215" t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170" name="Picture 2" descr="Картинки по запросу частотный сдвиг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7" t="13307" r="53998" b="8982"/>
          <a:stretch/>
        </p:blipFill>
        <p:spPr bwMode="auto">
          <a:xfrm>
            <a:off x="939798" y="1468395"/>
            <a:ext cx="4343402" cy="42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39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ru-RU" dirty="0" smtClean="0"/>
              <a:t>Дифференциальные коэффициенты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1"/>
                <a:ext cx="10515600" cy="4622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</a:rPr>
                        <m:t>𝑛</m:t>
                      </m:r>
                      <m:r>
                        <a:rPr lang="en-US" sz="3600" b="0" i="1" smtClean="0">
                          <a:latin typeface="Cambria Math"/>
                        </a:rPr>
                        <m:t>)= </m:t>
                      </m:r>
                      <m:r>
                        <a:rPr lang="en-US" sz="3600" i="1">
                          <a:latin typeface="Cambria Math"/>
                        </a:rPr>
                        <m:t>𝑧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𝑖</m:t>
                          </m:r>
                          <m:r>
                            <a:rPr lang="en-US" sz="3600" i="1"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</a:rPr>
                            <m:t>𝑓𝑛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36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𝑑𝑖𝑓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r>
                        <a:rPr lang="en-US" sz="3600" b="0" i="1" smtClean="0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𝑓𝑛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𝑓𝑛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𝑖𝑓</m:t>
                          </m:r>
                        </m:sup>
                      </m:sSup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1"/>
                <a:ext cx="10515600" cy="4622800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26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</a:t>
            </a:r>
            <a:r>
              <a:rPr lang="ru-RU" dirty="0" smtClean="0"/>
              <a:t>задание (для </a:t>
            </a:r>
            <a:r>
              <a:rPr lang="en-US" dirty="0" smtClean="0"/>
              <a:t>BPSK </a:t>
            </a:r>
            <a:r>
              <a:rPr lang="ru-RU" dirty="0" smtClean="0"/>
              <a:t>модуляции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82725"/>
                <a:ext cx="10515600" cy="4351338"/>
              </a:xfrm>
            </p:spPr>
            <p:txBody>
              <a:bodyPr/>
              <a:lstStyle/>
              <a:p>
                <a:pPr fontAlgn="t"/>
                <a:r>
                  <a:rPr lang="ru-RU" dirty="0" smtClean="0"/>
                  <a:t>Написать генератор </a:t>
                </a:r>
                <a:r>
                  <a:rPr lang="en-US" dirty="0" smtClean="0"/>
                  <a:t>m</a:t>
                </a:r>
                <a:r>
                  <a:rPr lang="ru-RU" dirty="0" smtClean="0"/>
                  <a:t>-последовательности 63 (6</a:t>
                </a:r>
                <a:r>
                  <a:rPr lang="ru-RU" dirty="0"/>
                  <a:t>, </a:t>
                </a:r>
                <a:r>
                  <a:rPr lang="ru-RU" dirty="0" smtClean="0"/>
                  <a:t>5). Начальное состояние буфера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1, 0, 0, 0, 0,0</m:t>
                        </m:r>
                      </m:e>
                    </m:d>
                    <m:r>
                      <a:rPr lang="ru-RU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fontAlgn="t"/>
                <a:r>
                  <a:rPr lang="ru-RU" dirty="0" smtClean="0"/>
                  <a:t>Исследовать корреляционные свойства от -5 до 20 дБ. Сделать вывод о пороговом значении отношения сигнал-шум, при котором можно обнаружить пик.</a:t>
                </a:r>
              </a:p>
              <a:p>
                <a:pPr fontAlgn="t"/>
                <a:r>
                  <a:rPr lang="ru-RU" dirty="0" smtClean="0"/>
                  <a:t>Исследовать корреляционные свойства при частотном сдвиге от   -0,2 до 0,2. Сделать вывод о пороговом значении частотного сдвига.</a:t>
                </a:r>
              </a:p>
              <a:p>
                <a:pPr fontAlgn="t"/>
                <a:r>
                  <a:rPr lang="ru-RU" dirty="0" smtClean="0"/>
                  <a:t>Проделать то же для дифференциальных коэффициентов.</a:t>
                </a:r>
              </a:p>
              <a:p>
                <a:pPr fontAlgn="t"/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82725"/>
                <a:ext cx="10515600" cy="4351338"/>
              </a:xfrm>
              <a:blipFill rotWithShape="1">
                <a:blip r:embed="rId2" cstate="print"/>
                <a:stretch>
                  <a:fillRect l="-1043" t="-210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334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домашнее </a:t>
            </a:r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537" y="1841500"/>
            <a:ext cx="1070358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9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53330"/>
            <a:ext cx="11458666" cy="4627563"/>
          </a:xfrm>
        </p:spPr>
        <p:txBody>
          <a:bodyPr>
            <a:normAutofit/>
          </a:bodyPr>
          <a:lstStyle/>
          <a:p>
            <a:r>
              <a:rPr lang="ru-RU" sz="3200" dirty="0"/>
              <a:t>Свертка и </a:t>
            </a:r>
            <a:r>
              <a:rPr lang="ru-RU" sz="3200" dirty="0" smtClean="0"/>
              <a:t>корреляция</a:t>
            </a:r>
          </a:p>
          <a:p>
            <a:r>
              <a:rPr lang="ru-RU" sz="3200" dirty="0" smtClean="0"/>
              <a:t>М-последовательности</a:t>
            </a:r>
          </a:p>
          <a:p>
            <a:r>
              <a:rPr lang="ru-RU" sz="3200" dirty="0"/>
              <a:t>Д</a:t>
            </a:r>
            <a:r>
              <a:rPr lang="ru-RU" sz="3200" dirty="0" smtClean="0"/>
              <a:t>ифференциальные коэффициенты</a:t>
            </a:r>
          </a:p>
          <a:p>
            <a:r>
              <a:rPr lang="ru-RU" sz="3200" dirty="0" smtClean="0"/>
              <a:t>Домашнее задание</a:t>
            </a:r>
            <a:endParaRPr lang="ru-RU" sz="3200" b="1" dirty="0"/>
          </a:p>
          <a:p>
            <a:r>
              <a:rPr lang="ru-RU" sz="3200" dirty="0" smtClean="0"/>
              <a:t>Дополнительное домашнее задание</a:t>
            </a:r>
            <a:endParaRPr lang="en-US" sz="3200" dirty="0" smtClean="0"/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кадровая синхронизация?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3300" y="1677853"/>
            <a:ext cx="33782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Декодирование блочного кода</a:t>
            </a:r>
          </a:p>
          <a:p>
            <a:pPr marL="0" indent="0">
              <a:buNone/>
            </a:pPr>
            <a:r>
              <a:rPr lang="en-US" dirty="0" smtClean="0"/>
              <a:t>Data-aided</a:t>
            </a:r>
            <a:r>
              <a:rPr lang="ru-RU" dirty="0" smtClean="0"/>
              <a:t> восстановление несущей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101" y="1465202"/>
            <a:ext cx="8369300" cy="391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22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Свертка (</a:t>
            </a:r>
            <a:r>
              <a:rPr lang="en-US" dirty="0" smtClean="0"/>
              <a:t>Convolution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Picture 2" descr="Convolution of box signal with itself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49" y="1449388"/>
            <a:ext cx="10953751" cy="34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81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Корреляция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5500" y="1533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𝑐𝑜𝑟</m:t>
                      </m:r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𝑐𝑜𝑣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36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en-US" sz="36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36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600" b="0" i="1" smtClean="0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3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36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 algn="ctr">
                  <a:buNone/>
                </a:pPr>
                <a:r>
                  <a:rPr lang="ru-RU" sz="36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𝑡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ru-RU" sz="36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pPr marL="0" indent="0" algn="ctr">
                  <a:buNone/>
                </a:pPr>
                <a:r>
                  <a:rPr lang="ru-RU" sz="3600" dirty="0" smtClean="0"/>
                  <a:t>Для поиска пика используют модуль!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0" y="1533525"/>
                <a:ext cx="10515600" cy="4351338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26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Комплексная корреляция двух </a:t>
            </a:r>
            <a:r>
              <a:rPr lang="ru-RU" dirty="0" smtClean="0"/>
              <a:t>сигналов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Считаем, что сигнал имеет нулевое </a:t>
            </a:r>
            <a:r>
              <a:rPr lang="ru-RU" dirty="0" err="1" smtClean="0"/>
              <a:t>матожижание</a:t>
            </a:r>
            <a:r>
              <a:rPr lang="ru-RU" dirty="0" smtClean="0"/>
              <a:t>, т.к. все точки </a:t>
            </a:r>
            <a:r>
              <a:rPr lang="ru-RU" smtClean="0"/>
              <a:t>созвездия равновероятны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47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35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7840" y="3129280"/>
            <a:ext cx="8624308" cy="119443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235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6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М-последовательность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8800" y="1600200"/>
                <a:ext cx="10795000" cy="4576763"/>
              </a:xfrm>
            </p:spPr>
            <p:txBody>
              <a:bodyPr>
                <a:normAutofit/>
              </a:bodyPr>
              <a:lstStyle/>
              <a:p>
                <a:r>
                  <a:rPr lang="ru-RU" sz="3600" dirty="0" smtClean="0"/>
                  <a:t>Периодическая, период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𝑁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3600" dirty="0" smtClean="0"/>
              </a:p>
              <a:p>
                <a:r>
                  <a:rPr lang="ru-RU" sz="3600" b="0" dirty="0" smtClean="0"/>
                  <a:t>Число </a:t>
                </a:r>
                <a14:m>
                  <m:oMath xmlns:m="http://schemas.openxmlformats.org/officeDocument/2006/math">
                    <m:r>
                      <a:rPr lang="ru-RU" sz="3600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ru-RU" sz="3600" b="0" dirty="0" smtClean="0"/>
                  <a:t> на единицу больше числа </a:t>
                </a:r>
                <a14:m>
                  <m:oMath xmlns:m="http://schemas.openxmlformats.org/officeDocument/2006/math">
                    <m:r>
                      <a:rPr lang="ru-RU" sz="36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sz="3600" b="0" dirty="0" smtClean="0"/>
                  <a:t>.</a:t>
                </a:r>
              </a:p>
              <a:p>
                <a:r>
                  <a:rPr lang="ru-RU" sz="3600" dirty="0"/>
                  <a:t>Л</a:t>
                </a:r>
                <a:r>
                  <a:rPr lang="ru-RU" sz="3600" dirty="0" smtClean="0"/>
                  <a:t>юбые </a:t>
                </a:r>
                <a:r>
                  <a:rPr lang="ru-RU" sz="3600" dirty="0"/>
                  <a:t>комбинации символов длины 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3600" dirty="0"/>
                  <a:t> на длине одного периода М-последовательности за исключением комбинации из 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нулей </a:t>
                </a:r>
                <a:r>
                  <a:rPr lang="ru-RU" sz="3600" dirty="0"/>
                  <a:t>встречаются не более одного раза. Комбинация из 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3600" dirty="0"/>
                  <a:t> нулей </a:t>
                </a:r>
                <a:r>
                  <a:rPr lang="ru-RU" sz="3600" dirty="0" smtClean="0"/>
                  <a:t>запрещена.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0" y="1600200"/>
                <a:ext cx="10795000" cy="4576763"/>
              </a:xfrm>
              <a:blipFill rotWithShape="1">
                <a:blip r:embed="rId2" cstate="print"/>
                <a:stretch>
                  <a:fillRect l="-1581" t="-3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7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понять, что это она?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8900"/>
                <a:ext cx="10515600" cy="48180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=7,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/>
                        </a:rPr>
                        <m:t>0 1 1 1 0 0 1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1,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0, 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1 </m:t>
                      </m:r>
                      <m:r>
                        <a:rPr lang="en-US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0, 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1, 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0, 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8900"/>
                <a:ext cx="10515600" cy="4818063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130800" y="2628900"/>
            <a:ext cx="78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626100" y="3975100"/>
            <a:ext cx="85090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435600" y="2679700"/>
            <a:ext cx="736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626100" y="5461000"/>
            <a:ext cx="901700" cy="33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65800" y="2743200"/>
            <a:ext cx="762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038850" y="2806700"/>
            <a:ext cx="7175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626100" y="5130800"/>
            <a:ext cx="850900" cy="3302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626100" y="4419600"/>
            <a:ext cx="771525" cy="2667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308725" y="2628900"/>
            <a:ext cx="72707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626100" y="3238500"/>
            <a:ext cx="850900" cy="279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565900" y="2679700"/>
            <a:ext cx="4699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130800" y="2679700"/>
            <a:ext cx="20955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626100" y="3606800"/>
            <a:ext cx="901700" cy="368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788150" y="2730500"/>
            <a:ext cx="24765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130800" y="2743200"/>
            <a:ext cx="533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568950" y="4768850"/>
            <a:ext cx="908050" cy="3175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48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50" name="Picture 2" descr="http://scask.ru/htm/sci.sernam/book_ssn/1/5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74" t="16134" r="15689" b="36287"/>
          <a:stretch/>
        </p:blipFill>
        <p:spPr bwMode="auto">
          <a:xfrm>
            <a:off x="4000500" y="645127"/>
            <a:ext cx="4622800" cy="542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-1682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40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130</Words>
  <Application>Microsoft Office PowerPoint</Application>
  <PresentationFormat>Произвольный</PresentationFormat>
  <Paragraphs>64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Кадровая синхронизация</vt:lpstr>
      <vt:lpstr>Слайд 2</vt:lpstr>
      <vt:lpstr>Что такое кадровая синхронизация? </vt:lpstr>
      <vt:lpstr>Слайд 4</vt:lpstr>
      <vt:lpstr>Корреляция</vt:lpstr>
      <vt:lpstr>Комплексная корреляция двух сигналов</vt:lpstr>
      <vt:lpstr>М-последовательность</vt:lpstr>
      <vt:lpstr>Как понять, что это она?</vt:lpstr>
      <vt:lpstr>Свойства</vt:lpstr>
      <vt:lpstr>Слайд 10</vt:lpstr>
      <vt:lpstr>Как сгенерировать?</vt:lpstr>
      <vt:lpstr>Частотный сдвиг = поворот</vt:lpstr>
      <vt:lpstr>Дифференциальные коэффициенты</vt:lpstr>
      <vt:lpstr>Домашнее задание (для BPSK модуляции)</vt:lpstr>
      <vt:lpstr>Дополнительное домашнее задание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441</cp:revision>
  <dcterms:created xsi:type="dcterms:W3CDTF">2019-03-11T13:01:46Z</dcterms:created>
  <dcterms:modified xsi:type="dcterms:W3CDTF">2020-10-20T09:05:25Z</dcterms:modified>
</cp:coreProperties>
</file>