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7" r:id="rId7"/>
    <p:sldId id="262" r:id="rId8"/>
    <p:sldId id="279" r:id="rId9"/>
    <p:sldId id="261" r:id="rId10"/>
    <p:sldId id="264" r:id="rId11"/>
    <p:sldId id="265" r:id="rId12"/>
    <p:sldId id="266" r:id="rId13"/>
    <p:sldId id="269" r:id="rId14"/>
    <p:sldId id="286" r:id="rId15"/>
    <p:sldId id="288" r:id="rId16"/>
    <p:sldId id="270" r:id="rId17"/>
    <p:sldId id="271" r:id="rId18"/>
    <p:sldId id="287" r:id="rId19"/>
    <p:sldId id="272" r:id="rId20"/>
    <p:sldId id="281" r:id="rId21"/>
    <p:sldId id="289" r:id="rId22"/>
    <p:sldId id="273" r:id="rId23"/>
    <p:sldId id="282" r:id="rId24"/>
    <p:sldId id="274" r:id="rId25"/>
    <p:sldId id="280" r:id="rId26"/>
    <p:sldId id="284" r:id="rId27"/>
    <p:sldId id="276" r:id="rId28"/>
    <p:sldId id="291" r:id="rId29"/>
    <p:sldId id="293" r:id="rId30"/>
    <p:sldId id="294" r:id="rId31"/>
    <p:sldId id="295" r:id="rId32"/>
    <p:sldId id="277" r:id="rId33"/>
    <p:sldId id="278" r:id="rId34"/>
    <p:sldId id="292" r:id="rId35"/>
    <p:sldId id="285" r:id="rId36"/>
    <p:sldId id="290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18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74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36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1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8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8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1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3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06E1-CD6C-4962-BCE9-00B4A3859E7F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3165-BDB8-4316-B399-C94815775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0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Matlab</a:t>
            </a:r>
            <a:r>
              <a:rPr lang="ru-RU" dirty="0"/>
              <a:t>/</a:t>
            </a:r>
            <a:r>
              <a:rPr lang="en-US" dirty="0"/>
              <a:t>Simulink </a:t>
            </a:r>
            <a:r>
              <a:rPr lang="ru-RU" dirty="0"/>
              <a:t>для телекоммуникационных 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Лекторы:</a:t>
            </a:r>
          </a:p>
          <a:p>
            <a:r>
              <a:rPr lang="ru-RU" sz="1600" dirty="0"/>
              <a:t>Сергеев Всеволод Максимович</a:t>
            </a:r>
          </a:p>
          <a:p>
            <a:r>
              <a:rPr lang="ru-RU" sz="1600" dirty="0" err="1"/>
              <a:t>Янситов</a:t>
            </a:r>
            <a:r>
              <a:rPr lang="ru-RU" sz="1600" dirty="0"/>
              <a:t> Константин Константинович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1B741C-AD9D-4B5C-BC59-17B1A12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0042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 (непрерывное)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Прямое и обратное, с помощью него можно выражать сигнал во временных и частотных составляющих</a:t>
                </a:r>
              </a:p>
              <a:p>
                <a:r>
                  <a:rPr lang="ru-RU" dirty="0" smtClean="0"/>
                  <a:t>Прямое преобразование Фурье: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−ⅈ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 smtClean="0"/>
                  <a:t>Обратное преобразование Фурье</a:t>
                </a:r>
                <a:r>
                  <a:rPr lang="ru-RU" dirty="0"/>
                  <a:t>: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ru-RU" dirty="0" smtClean="0"/>
                  <a:t>В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реализовано с помощью функции </a:t>
                </a:r>
                <a:r>
                  <a:rPr lang="en-US" b="1" i="1" dirty="0" err="1" smtClean="0"/>
                  <a:t>fft</a:t>
                </a:r>
                <a:r>
                  <a:rPr lang="ru-RU" dirty="0" smtClean="0"/>
                  <a:t>, обратное преобразование - </a:t>
                </a:r>
                <a:r>
                  <a:rPr lang="en-US" b="1" i="1" dirty="0" err="1" smtClean="0"/>
                  <a:t>ifft</a:t>
                </a:r>
                <a:endParaRPr lang="ru-RU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9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преобразование Фурье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Если на вход подана дискретная 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, имеющая </a:t>
                </a:r>
                <a:r>
                  <a:rPr lang="en-US" dirty="0" smtClean="0"/>
                  <a:t>N </a:t>
                </a:r>
                <a:r>
                  <a:rPr lang="ru-RU" dirty="0" smtClean="0"/>
                  <a:t>отсчётов, с помощью дискретного преобразования Фурье можно представить комплексные амплитуды составляющих синусоидальных сигналов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Комплексность амплитуд позволяет вычислить и амплитуду, и фазу</a:t>
                </a:r>
              </a:p>
              <a:p>
                <a:r>
                  <a:rPr lang="ru-RU" dirty="0" smtClean="0"/>
                  <a:t>Прямое ДПФ: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endParaRPr lang="ru-RU" dirty="0" smtClean="0"/>
              </a:p>
              <a:p>
                <a:r>
                  <a:rPr lang="ru-RU" dirty="0" smtClean="0"/>
                  <a:t>Обратное ДПФ: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3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преобразований Фурье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Линейность: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⟷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Сдвиг по времени: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/>
                      <m:t>⟷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𝑘𝑚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Периодичность: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Выполняется равенство Парсеваля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Симметрично для действительного сигнала, антисимметрично для комплексного сигнала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0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Характерные величины измерения сигналов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dB </a:t>
                </a:r>
                <a:r>
                  <a:rPr lang="ru-RU" dirty="0" smtClean="0"/>
                  <a:t>- логарифмическое отношение энергетических величин:</a:t>
                </a:r>
              </a:p>
              <a:p>
                <a:pPr marL="0" indent="0" algn="ctr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Важно! </a:t>
                </a:r>
                <a:r>
                  <a:rPr lang="ru-RU" dirty="0" smtClean="0"/>
                  <a:t>Децибел – безразмерная величина, показывающая отношение величин, поэтому в ней может фигурировать энергия, напряжение и т д</a:t>
                </a:r>
                <a:endParaRPr lang="en-US" dirty="0" smtClean="0"/>
              </a:p>
              <a:p>
                <a:r>
                  <a:rPr lang="en-US" dirty="0" err="1" smtClean="0"/>
                  <a:t>dBm</a:t>
                </a:r>
                <a:r>
                  <a:rPr lang="ru-RU" dirty="0" smtClean="0"/>
                  <a:t> - логарифмическое отношение мощностей сигнала относительно 1 мВт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dBw</a:t>
                </a:r>
                <a:r>
                  <a:rPr lang="ru-RU" dirty="0" smtClean="0"/>
                  <a:t> - логарифмическое отношение мощностей сигнала относительно 1 Вт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9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использования децибел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Восприятие сигналов у человека пропорционально логарифму интенсивности раздражителя, что делает логарифмическую шкалу более удобной для измерений</a:t>
            </a:r>
          </a:p>
          <a:p>
            <a:r>
              <a:rPr lang="ru-RU" dirty="0" smtClean="0"/>
              <a:t>Логарифмическая шкала более удобна для работы с широким диапазоном величин</a:t>
            </a:r>
          </a:p>
          <a:p>
            <a:r>
              <a:rPr lang="ru-RU" dirty="0" smtClean="0"/>
              <a:t>Вместо перемножения отношений величин можно прибегать к менее вычислительно сложным сложению или вычитанию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1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Свёртка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705232" y="5189838"/>
            <a:ext cx="862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705232" y="2557849"/>
            <a:ext cx="0" cy="263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2224216" y="2804984"/>
            <a:ext cx="2693773" cy="2397211"/>
          </a:xfrm>
          <a:custGeom>
            <a:avLst/>
            <a:gdLst>
              <a:gd name="connsiteX0" fmla="*/ 0 w 2693773"/>
              <a:gd name="connsiteY0" fmla="*/ 2372497 h 2397211"/>
              <a:gd name="connsiteX1" fmla="*/ 691979 w 2693773"/>
              <a:gd name="connsiteY1" fmla="*/ 0 h 2397211"/>
              <a:gd name="connsiteX2" fmla="*/ 691979 w 2693773"/>
              <a:gd name="connsiteY2" fmla="*/ 0 h 2397211"/>
              <a:gd name="connsiteX3" fmla="*/ 1445741 w 2693773"/>
              <a:gd name="connsiteY3" fmla="*/ 902043 h 2397211"/>
              <a:gd name="connsiteX4" fmla="*/ 2162433 w 2693773"/>
              <a:gd name="connsiteY4" fmla="*/ 729048 h 2397211"/>
              <a:gd name="connsiteX5" fmla="*/ 2693773 w 2693773"/>
              <a:gd name="connsiteY5" fmla="*/ 2397211 h 239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3773" h="2397211">
                <a:moveTo>
                  <a:pt x="0" y="2372497"/>
                </a:moveTo>
                <a:lnTo>
                  <a:pt x="691979" y="0"/>
                </a:lnTo>
                <a:lnTo>
                  <a:pt x="691979" y="0"/>
                </a:lnTo>
                <a:cubicBezTo>
                  <a:pt x="817606" y="150340"/>
                  <a:pt x="1200665" y="780535"/>
                  <a:pt x="1445741" y="902043"/>
                </a:cubicBezTo>
                <a:cubicBezTo>
                  <a:pt x="1690817" y="1023551"/>
                  <a:pt x="1954428" y="479853"/>
                  <a:pt x="2162433" y="729048"/>
                </a:cubicBezTo>
                <a:cubicBezTo>
                  <a:pt x="2370438" y="978243"/>
                  <a:pt x="2623752" y="2279822"/>
                  <a:pt x="2693773" y="23972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262184" y="4322677"/>
            <a:ext cx="13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(t)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5016843" y="4188941"/>
            <a:ext cx="1309816" cy="318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030995" y="3138616"/>
            <a:ext cx="2125362" cy="2051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797113" y="3978810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8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Свёртка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b="0" dirty="0" smtClean="0"/>
                  <a:t>Возвращает функцию взаимодействия сигнала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b="0" dirty="0" smtClean="0"/>
                  <a:t> со сдвинутым и отражённым сигналом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ru-RU" b="0" dirty="0" smtClean="0"/>
              </a:p>
              <a:p>
                <a:r>
                  <a:rPr lang="ru-RU" b="0" dirty="0" smtClean="0"/>
                  <a:t>Непрерывный сигнал: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ru-RU" dirty="0" smtClean="0"/>
              </a:p>
              <a:p>
                <a:r>
                  <a:rPr lang="ru-RU" dirty="0" smtClean="0"/>
                  <a:t>Дискретный сигнал: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Преобразование Фурье переводит свёртку в произведение, а произведение в свёртку: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В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реализована с помощью функции</a:t>
                </a:r>
                <a:r>
                  <a:rPr lang="en-US" dirty="0" smtClean="0"/>
                  <a:t> </a:t>
                </a:r>
                <a:r>
                  <a:rPr lang="en-US" b="1" i="1" dirty="0" err="1" smtClean="0"/>
                  <a:t>conv</a:t>
                </a:r>
                <a:r>
                  <a:rPr lang="ru-RU" dirty="0" smtClean="0"/>
                  <a:t>, вычислить исходный сигнал по свёртке и второму сигналу можно с помощью функции </a:t>
                </a:r>
                <a:r>
                  <a:rPr lang="en-US" b="1" i="1" dirty="0" err="1" smtClean="0"/>
                  <a:t>deconv</a:t>
                </a:r>
                <a:endParaRPr lang="ru-RU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0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свёртки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Коммутативность: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Ассоциативность: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Дистрибутивность: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При дифференцировании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6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Свёртка как цифровая фильтрация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Поскольку свёртка – математическая операция, выводящая отклик системы после взаимодействия изначального сигнала с импульсами, свёртку называют цифровой фильтрацией</a:t>
            </a:r>
          </a:p>
          <a:p>
            <a:r>
              <a:rPr lang="ru-RU" dirty="0" smtClean="0"/>
              <a:t>Фильтры, работающие в реальном времени, не могут полностью подавить спектр вне требуемого диапазона, однако приближенно достигают необходимых диапазонов частот и масштабирования сигнала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9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Устройства для выделения необходимых компонент спектра сигнала или подавления нежелательных</a:t>
            </a:r>
          </a:p>
          <a:p>
            <a:r>
              <a:rPr lang="ru-RU" dirty="0"/>
              <a:t>Свойства цифровых фильтров: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импульсная характеристика;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комплексная частотная характеристика;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амплитудно-частотная и </a:t>
            </a:r>
            <a:r>
              <a:rPr lang="ru-RU" alt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фазочастотная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характеристики;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системная функция (передаточная функция) </a:t>
            </a:r>
            <a:endParaRPr lang="ru-RU" dirty="0" smtClean="0"/>
          </a:p>
          <a:p>
            <a:r>
              <a:rPr lang="ru-RU" dirty="0"/>
              <a:t>В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ru-RU" dirty="0"/>
              <a:t>можно создать симуляцию фильтрации с помощью команды </a:t>
            </a:r>
            <a:r>
              <a:rPr lang="en-US" b="1" i="1" dirty="0" err="1"/>
              <a:t>filterDesigner</a:t>
            </a:r>
            <a:r>
              <a:rPr lang="en-US" dirty="0"/>
              <a:t> </a:t>
            </a:r>
            <a:r>
              <a:rPr lang="ru-RU" dirty="0"/>
              <a:t>в командной </a:t>
            </a:r>
            <a:r>
              <a:rPr lang="ru-RU" dirty="0" smtClean="0"/>
              <a:t>строке</a:t>
            </a:r>
            <a:endParaRPr lang="en-US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Аналоговые, дискретные, квантованные сигналы.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Спектр сигнала.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Преобразования Фурье.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Свойства преобразований. Равенство Парсеваля. Теорема Котельникова. ЦАП и АЦП, параметры и идея.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Характерные величины и их смысл.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Свёртка и её свойства.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Фильтры: БИХ, КИХ. Классификация фильтров.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Случайные величины. Сигнал как случайная величина.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Аддитивные помехи, шумы.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5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Импульсной характеристикой дискретного фильтра называется его реакция на единичный импульс при нулевых начальных </a:t>
            </a:r>
            <a:r>
              <a:rPr lang="ru-RU" dirty="0" smtClean="0"/>
              <a:t>условиях</a:t>
            </a:r>
          </a:p>
          <a:p>
            <a:r>
              <a:rPr lang="ru-RU" dirty="0"/>
              <a:t>Передаточная функция </a:t>
            </a:r>
            <a:r>
              <a:rPr lang="ru-RU" dirty="0" smtClean="0"/>
              <a:t>описывает, </a:t>
            </a:r>
            <a:r>
              <a:rPr lang="ru-RU" dirty="0"/>
              <a:t>как фильтр будет реагировать на входной </a:t>
            </a:r>
            <a:r>
              <a:rPr lang="ru-RU" dirty="0" smtClean="0"/>
              <a:t>сигнал</a:t>
            </a:r>
          </a:p>
          <a:p>
            <a:r>
              <a:rPr lang="ru-RU" dirty="0" err="1" smtClean="0"/>
              <a:t>Амплитудо</a:t>
            </a:r>
            <a:r>
              <a:rPr lang="ru-RU" dirty="0" smtClean="0"/>
              <a:t>-частотная, фазовая, комплексно частотные характеристики показывают отношение выходного и входного гармонического сигнала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9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фильтров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986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БИХ-фильтры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линейный </a:t>
                </a:r>
                <a:r>
                  <a:rPr lang="ru-RU" dirty="0"/>
                  <a:t>электронный фильтр, использующий один или более своих выходов в качестве </a:t>
                </a:r>
                <a:r>
                  <a:rPr lang="ru-RU" dirty="0" smtClean="0"/>
                  <a:t>входа, то есть, использующий обратную связь</a:t>
                </a:r>
              </a:p>
              <a:p>
                <a:r>
                  <a:rPr lang="ru-RU" dirty="0" smtClean="0"/>
                  <a:t>Вид взаимодействия сигналов в БИХ-фильтре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- выходной сигнал,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- входной сигнал,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коэффициенты фильтра,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– порядок </a:t>
                </a:r>
                <a:r>
                  <a:rPr lang="ru-RU" dirty="0" smtClean="0"/>
                  <a:t>фильтра,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коэффициенты обратной связи,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порядок обратной связи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БИХ-фильтра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2" y="2020094"/>
            <a:ext cx="3817723" cy="3817723"/>
          </a:xfrm>
        </p:spPr>
      </p:pic>
    </p:spTree>
    <p:extLst>
      <p:ext uri="{BB962C8B-B14F-4D97-AF65-F5344CB8AC3E}">
        <p14:creationId xmlns:p14="http://schemas.microsoft.com/office/powerpoint/2010/main" val="31980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КИХ-фильтры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один из видов линейных цифровых фильтров, характерной особенностью которого является ограниченность по времени его импульсной характеристики (с какого-то момента времени она становится точно равной нулю)</a:t>
                </a:r>
              </a:p>
              <a:p>
                <a:r>
                  <a:rPr lang="ru-RU" dirty="0" smtClean="0"/>
                  <a:t>Вид взаимодействия с сигналом КИХ-фильтров: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- выходной сигнал,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- входной сигнал,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коэффициенты фильтра,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порядок фильтра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КИХ-фильтра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69" y="2298356"/>
            <a:ext cx="7338326" cy="3375631"/>
          </a:xfr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2525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КИХ-фильтра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КИХ-фильтры </a:t>
            </a:r>
            <a:r>
              <a:rPr lang="ru-RU" dirty="0" smtClean="0"/>
              <a:t>устойчивы</a:t>
            </a:r>
            <a:endParaRPr lang="ru-RU" dirty="0"/>
          </a:p>
          <a:p>
            <a:r>
              <a:rPr lang="ru-RU" dirty="0"/>
              <a:t>КИХ-фильтры при реализации не требуют наличия обратной </a:t>
            </a:r>
            <a:r>
              <a:rPr lang="ru-RU" dirty="0" smtClean="0"/>
              <a:t>связи</a:t>
            </a:r>
            <a:endParaRPr lang="ru-RU" dirty="0"/>
          </a:p>
          <a:p>
            <a:r>
              <a:rPr lang="ru-RU" dirty="0"/>
              <a:t>Фаза КИХ-фильтров может быть сделана линейной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9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Сигнал как случайная величина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Случайными называют сигналы, мгновенные значения которых неизвестны, но имеют некоторую определённую вероятность появления</a:t>
            </a:r>
          </a:p>
          <a:p>
            <a:r>
              <a:rPr lang="ru-RU" dirty="0" smtClean="0"/>
              <a:t>Параметры</a:t>
            </a:r>
            <a:r>
              <a:rPr lang="ru-RU" dirty="0" smtClean="0"/>
              <a:t> </a:t>
            </a:r>
            <a:r>
              <a:rPr lang="ru-RU" dirty="0" smtClean="0"/>
              <a:t>случайных сигналов:</a:t>
            </a:r>
          </a:p>
          <a:p>
            <a:pPr lvl="1"/>
            <a:r>
              <a:rPr lang="ru-RU" dirty="0" smtClean="0"/>
              <a:t>Математическое ожидание</a:t>
            </a:r>
          </a:p>
          <a:p>
            <a:pPr lvl="1"/>
            <a:r>
              <a:rPr lang="ru-RU" dirty="0" smtClean="0"/>
              <a:t>Дисперсия</a:t>
            </a:r>
          </a:p>
          <a:p>
            <a:pPr lvl="1"/>
            <a:r>
              <a:rPr lang="ru-RU" dirty="0" smtClean="0"/>
              <a:t>Функция распределения</a:t>
            </a:r>
          </a:p>
          <a:p>
            <a:r>
              <a:rPr lang="ru-RU" dirty="0" smtClean="0"/>
              <a:t>Примеры случайных сигналов:</a:t>
            </a:r>
          </a:p>
          <a:p>
            <a:pPr lvl="1"/>
            <a:r>
              <a:rPr lang="ru-RU" dirty="0" smtClean="0"/>
              <a:t>Сообщения с символами, появляющимися с некоторой вероятностью</a:t>
            </a:r>
          </a:p>
          <a:p>
            <a:pPr lvl="1"/>
            <a:r>
              <a:rPr lang="ru-RU" dirty="0" smtClean="0"/>
              <a:t>Шумы</a:t>
            </a:r>
          </a:p>
        </p:txBody>
      </p:sp>
    </p:spTree>
    <p:extLst>
      <p:ext uri="{BB962C8B-B14F-4D97-AF65-F5344CB8AC3E}">
        <p14:creationId xmlns:p14="http://schemas.microsoft.com/office/powerpoint/2010/main" val="18817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Математическое ожидание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Математическое ожидание – среднее значение случайной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, может быть вычислено для непрерывного (1) и дискретного (2) сигнала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ru-RU" dirty="0" smtClean="0"/>
                  <a:t>	(1)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    (2)</a:t>
                </a:r>
              </a:p>
              <a:p>
                <a:pPr marL="0" indent="0">
                  <a:buNone/>
                </a:pPr>
                <a:r>
                  <a:rPr lang="ru-RU" dirty="0" smtClean="0"/>
                  <a:t>,где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ru-RU" dirty="0" smtClean="0"/>
                  <a:t> – значение сигнала,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вероятность появления значения для множества значений сигнала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86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Дисперсия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Дисперсия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– мера разброса случайной величины относительно её математического ожидания – может быть выражена как для непрерывного (1), так и для дискретного (2) сигнала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                      (1)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 smtClean="0"/>
                  <a:t> (2)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6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сигналов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Аналоговый</a:t>
            </a:r>
          </a:p>
          <a:p>
            <a:r>
              <a:rPr lang="ru-RU" dirty="0" smtClean="0"/>
              <a:t>Дискретный</a:t>
            </a:r>
          </a:p>
          <a:p>
            <a:r>
              <a:rPr lang="ru-RU" dirty="0" smtClean="0"/>
              <a:t>Квантованный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1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распределения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Функцией распределения называют функцию со значениями вероятности появления значения сигнала, не превышающего значения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во множестве значений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776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 как частный случай распределения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Так же называется распределением Гаусса, задаётся функцией плотности вероятности, совпадающей с функцией Гаусса: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ad>
                            <m:radPr>
                              <m:degHide m:val="on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Стандартным нормальным распределением называется распределение с математическим ожиданием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ru-RU" dirty="0" smtClean="0"/>
                  <a:t>и отклонением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реализуется с помощью функции </a:t>
                </a:r>
                <a:r>
                  <a:rPr lang="en-US" b="1" i="1" dirty="0" err="1" smtClean="0"/>
                  <a:t>normrnd</a:t>
                </a:r>
                <a:r>
                  <a:rPr lang="en-US" b="1" i="1" dirty="0" smtClean="0"/>
                  <a:t>(mu, </a:t>
                </a:r>
                <a:r>
                  <a:rPr lang="en-US" b="1" i="1" dirty="0" smtClean="0"/>
                  <a:t>sigma, size</a:t>
                </a:r>
                <a:r>
                  <a:rPr lang="ru-RU" b="1" i="1" dirty="0" smtClean="0"/>
                  <a:t>_1</a:t>
                </a:r>
                <a:r>
                  <a:rPr lang="en-US" b="1" i="1" dirty="0" smtClean="0"/>
                  <a:t>, size_2, …, </a:t>
                </a:r>
                <a:r>
                  <a:rPr lang="en-US" b="1" i="1" dirty="0" err="1" smtClean="0"/>
                  <a:t>size_n</a:t>
                </a:r>
                <a:r>
                  <a:rPr lang="en-US" b="1" i="1" dirty="0" smtClean="0"/>
                  <a:t>)</a:t>
                </a:r>
                <a:r>
                  <a:rPr lang="ru-RU" dirty="0" smtClean="0"/>
                  <a:t>, образует матрицу размера </a:t>
                </a:r>
                <a:r>
                  <a:rPr lang="en-US" dirty="0" smtClean="0"/>
                  <a:t>size_1</a:t>
                </a:r>
                <a:r>
                  <a:rPr lang="ru-RU" dirty="0" smtClean="0"/>
                  <a:t>×</a:t>
                </a:r>
                <a:r>
                  <a:rPr lang="en-US" dirty="0" smtClean="0"/>
                  <a:t>size_2</a:t>
                </a:r>
                <a:r>
                  <a:rPr lang="ru-RU" dirty="0" smtClean="0"/>
                  <a:t>×</a:t>
                </a:r>
                <a:r>
                  <a:rPr lang="en-US" dirty="0" smtClean="0"/>
                  <a:t>…</a:t>
                </a:r>
                <a:r>
                  <a:rPr lang="ru-RU" dirty="0" smtClean="0"/>
                  <a:t>×</a:t>
                </a:r>
                <a:r>
                  <a:rPr lang="en-US" dirty="0" err="1" smtClean="0"/>
                  <a:t>size_n</a:t>
                </a:r>
                <a:endParaRPr lang="ru-RU" b="1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21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Аддитивные помехи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Аддитивными называются помехи, которые при образовании выходного сигнала представляются в виде слагаемого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к исходному сигналу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полученный сигнал</a:t>
                </a:r>
                <a:r>
                  <a:rPr lang="en-US" dirty="0" smtClean="0"/>
                  <a:t> (received)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b="0" dirty="0" smtClean="0"/>
                  <a:t> </a:t>
                </a:r>
                <a:r>
                  <a:rPr lang="ru-RU" dirty="0"/>
                  <a:t>–</a:t>
                </a:r>
                <a:r>
                  <a:rPr lang="ru-RU" b="0" dirty="0" smtClean="0"/>
                  <a:t> отправленный сигнал </a:t>
                </a:r>
                <a:r>
                  <a:rPr lang="en-US" b="0" dirty="0" smtClean="0"/>
                  <a:t>(sent)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помеха</a:t>
                </a:r>
                <a:r>
                  <a:rPr lang="en-US" dirty="0" smtClean="0"/>
                  <a:t> (noise)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Шумы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</a:t>
            </a:r>
            <a:r>
              <a:rPr lang="ru-RU" dirty="0" smtClean="0"/>
              <a:t>еспорядочные </a:t>
            </a:r>
            <a:r>
              <a:rPr lang="ru-RU" dirty="0"/>
              <a:t>колебания различной физической природы, отличающиеся сложностью временной и спектральной </a:t>
            </a:r>
            <a:r>
              <a:rPr lang="ru-RU" dirty="0" smtClean="0"/>
              <a:t>структуры</a:t>
            </a:r>
          </a:p>
          <a:p>
            <a:r>
              <a:rPr lang="ru-RU" dirty="0" smtClean="0"/>
              <a:t>Классификация:</a:t>
            </a:r>
            <a:endParaRPr lang="ru-RU" dirty="0" smtClean="0"/>
          </a:p>
          <a:p>
            <a:pPr lvl="1"/>
            <a:r>
              <a:rPr lang="ru-RU" dirty="0" smtClean="0"/>
              <a:t>По спектру: широкополосные и тональные</a:t>
            </a:r>
          </a:p>
          <a:p>
            <a:pPr lvl="1"/>
            <a:r>
              <a:rPr lang="ru-RU" dirty="0" smtClean="0"/>
              <a:t>По </a:t>
            </a:r>
            <a:r>
              <a:rPr lang="ru-RU" dirty="0" smtClean="0"/>
              <a:t>временным характеристикам: стационарный, нестационарный</a:t>
            </a:r>
          </a:p>
          <a:p>
            <a:pPr lvl="1"/>
            <a:r>
              <a:rPr lang="ru-RU" dirty="0" smtClean="0"/>
              <a:t>По природе возникновения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Характеристики:</a:t>
            </a:r>
          </a:p>
          <a:p>
            <a:pPr lvl="1"/>
            <a:r>
              <a:rPr lang="ru-RU" dirty="0" smtClean="0"/>
              <a:t>По </a:t>
            </a:r>
            <a:r>
              <a:rPr lang="ru-RU" dirty="0" smtClean="0"/>
              <a:t>мощности (может быть измерена в </a:t>
            </a:r>
            <a:r>
              <a:rPr lang="en-US" dirty="0" err="1" smtClean="0"/>
              <a:t>dBW</a:t>
            </a:r>
            <a:r>
              <a:rPr lang="en-US" dirty="0" smtClean="0"/>
              <a:t>, </a:t>
            </a:r>
            <a:r>
              <a:rPr lang="en-US" dirty="0" err="1" smtClean="0"/>
              <a:t>dBm</a:t>
            </a:r>
            <a:r>
              <a:rPr lang="ru-RU" dirty="0" smtClean="0"/>
              <a:t> и т д)</a:t>
            </a:r>
          </a:p>
          <a:p>
            <a:pPr lvl="1"/>
            <a:r>
              <a:rPr lang="en-US" dirty="0" smtClean="0"/>
              <a:t>C</a:t>
            </a:r>
            <a:r>
              <a:rPr lang="ru-RU" dirty="0" err="1" smtClean="0"/>
              <a:t>пектральная</a:t>
            </a:r>
            <a:r>
              <a:rPr lang="ru-RU" dirty="0" smtClean="0"/>
              <a:t> </a:t>
            </a:r>
            <a:r>
              <a:rPr lang="ru-RU" dirty="0" smtClean="0"/>
              <a:t>плотность</a:t>
            </a:r>
          </a:p>
        </p:txBody>
      </p:sp>
    </p:spTree>
    <p:extLst>
      <p:ext uri="{BB962C8B-B14F-4D97-AF65-F5344CB8AC3E}">
        <p14:creationId xmlns:p14="http://schemas.microsoft.com/office/powerpoint/2010/main" val="34176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SNR (Signal-to-Noise Ratio)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SNR</a:t>
                </a:r>
                <a:r>
                  <a:rPr lang="ru-RU" dirty="0" smtClean="0"/>
                  <a:t> (отношение сигнал-шум) – безразмерная величина, показывающая отношение мощностей сигнала и шума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Может </a:t>
                </a:r>
                <a:r>
                  <a:rPr lang="ru-RU" dirty="0" smtClean="0"/>
                  <a:t>быть как безразмерной величиной: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𝑛𝑜𝑖𝑠𝑒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𝑠𝑖𝑔𝑛𝑎𝑙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мощности </a:t>
                </a:r>
                <a:r>
                  <a:rPr lang="ru-RU" dirty="0" smtClean="0"/>
                  <a:t>сигнала и </a:t>
                </a:r>
                <a:r>
                  <a:rPr lang="ru-RU" dirty="0" smtClean="0"/>
                  <a:t>шума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𝑠𝑖𝑔𝑛𝑎𝑙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средние амплитуды </a:t>
                </a:r>
                <a:r>
                  <a:rPr lang="ru-RU" dirty="0" smtClean="0"/>
                  <a:t>сигнала и шума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Может </a:t>
                </a:r>
                <a:r>
                  <a:rPr lang="ru-RU" dirty="0" smtClean="0"/>
                  <a:t>выражаться в децибелах: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𝑛𝑜𝑖𝑠𝑒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352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Белый шум как пример шума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043616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Стационарный шум с равномерным распределением по спектральным составляющим</a:t>
            </a:r>
          </a:p>
          <a:p>
            <a:r>
              <a:rPr lang="ru-RU" dirty="0" smtClean="0"/>
              <a:t>Имеет одинаковую мощность в диапазонах одинаковой </a:t>
            </a:r>
            <a:r>
              <a:rPr lang="ru-RU" dirty="0" smtClean="0"/>
              <a:t>длины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ru-RU" dirty="0" smtClean="0"/>
              <a:t>реализуется с помощью функции </a:t>
            </a:r>
            <a:r>
              <a:rPr lang="en-US" b="1" i="1" dirty="0" err="1" smtClean="0"/>
              <a:t>wgn</a:t>
            </a:r>
            <a:r>
              <a:rPr lang="en-US" b="1" i="1" dirty="0" smtClean="0"/>
              <a:t>(</a:t>
            </a:r>
            <a:r>
              <a:rPr lang="en-US" b="1" i="1" dirty="0"/>
              <a:t>m</a:t>
            </a:r>
            <a:r>
              <a:rPr lang="en-US" b="1" i="1" dirty="0" smtClean="0"/>
              <a:t>, n, power, </a:t>
            </a:r>
            <a:r>
              <a:rPr lang="en-US" b="1" i="1" dirty="0" err="1" smtClean="0"/>
              <a:t>powertype</a:t>
            </a:r>
            <a:r>
              <a:rPr lang="en-US" b="1" i="1" dirty="0" smtClean="0"/>
              <a:t>)</a:t>
            </a:r>
            <a:endParaRPr lang="ru-RU" b="1" i="1" dirty="0" smtClean="0"/>
          </a:p>
          <a:p>
            <a:r>
              <a:rPr lang="ru-RU" dirty="0" smtClean="0"/>
              <a:t>По умолчанию мощность даётся в </a:t>
            </a:r>
            <a:r>
              <a:rPr lang="en-US" dirty="0" err="1" smtClean="0"/>
              <a:t>dBW</a:t>
            </a:r>
            <a:endParaRPr lang="en-US" dirty="0" smtClean="0"/>
          </a:p>
          <a:p>
            <a:r>
              <a:rPr lang="ru-RU" dirty="0" smtClean="0"/>
              <a:t>Можно изменить тип мощности параметром </a:t>
            </a:r>
            <a:r>
              <a:rPr lang="en-US" b="1" i="1" dirty="0" err="1" smtClean="0"/>
              <a:t>powertype</a:t>
            </a:r>
            <a:r>
              <a:rPr lang="ru-RU" b="1" i="1" dirty="0" smtClean="0"/>
              <a:t> (</a:t>
            </a:r>
            <a:r>
              <a:rPr lang="en-US" b="1" i="1" dirty="0" smtClean="0"/>
              <a:t>‘</a:t>
            </a:r>
            <a:r>
              <a:rPr lang="en-US" b="1" i="1" dirty="0" err="1" smtClean="0"/>
              <a:t>dBW</a:t>
            </a:r>
            <a:r>
              <a:rPr lang="en-US" b="1" i="1" dirty="0" smtClean="0"/>
              <a:t>’, ‘</a:t>
            </a:r>
            <a:r>
              <a:rPr lang="en-US" b="1" i="1" dirty="0" err="1" smtClean="0"/>
              <a:t>dBm</a:t>
            </a:r>
            <a:r>
              <a:rPr lang="en-US" b="1" i="1" dirty="0" smtClean="0"/>
              <a:t>’, ‘linear’)</a:t>
            </a:r>
            <a:endParaRPr lang="ru-RU" b="1" i="1" dirty="0" smtClean="0"/>
          </a:p>
          <a:p>
            <a:endParaRPr lang="ru-RU" b="1" i="1" dirty="0" smtClean="0"/>
          </a:p>
          <a:p>
            <a:endParaRPr lang="ru-RU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15" y="1863575"/>
            <a:ext cx="5700584" cy="42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87655" y="795338"/>
            <a:ext cx="10515600" cy="285273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4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Аналоговые сигналы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3268"/>
            <a:ext cx="6341076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Каждый из параметров описывается функцией от времени и непрерывным множеством возможных значений</a:t>
            </a:r>
          </a:p>
          <a:p>
            <a:r>
              <a:rPr lang="ru-RU" dirty="0" smtClean="0"/>
              <a:t>Отсутствуют чётко отличимые уровни сигнала</a:t>
            </a:r>
          </a:p>
          <a:p>
            <a:r>
              <a:rPr lang="ru-RU" dirty="0" smtClean="0"/>
              <a:t>Отсутствует избыточность</a:t>
            </a:r>
          </a:p>
          <a:p>
            <a:r>
              <a:rPr lang="ru-RU" dirty="0" smtClean="0"/>
              <a:t>Используются для представления непрерывных физических величин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77" y="1935942"/>
            <a:ext cx="3851704" cy="28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Спектр сигнала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04005" cy="4351338"/>
              </a:xfrm>
            </p:spPr>
            <p:txBody>
              <a:bodyPr/>
              <a:lstStyle/>
              <a:p>
                <a:r>
                  <a:rPr lang="ru-RU" dirty="0" smtClean="0"/>
                  <a:t>Распределение энергии сигнала по частотам</a:t>
                </a:r>
              </a:p>
              <a:p>
                <a:r>
                  <a:rPr lang="ru-RU" dirty="0" smtClean="0"/>
                  <a:t>Согласно </a:t>
                </a:r>
                <a:r>
                  <a:rPr lang="ru-RU" u="sng" dirty="0" smtClean="0"/>
                  <a:t>теореме Котельникова </a:t>
                </a:r>
                <a:r>
                  <a:rPr lang="ru-RU" dirty="0" smtClean="0"/>
                  <a:t>любой непрерывный сигнал можно представить в виде суммы синусоидальных сигналов</a:t>
                </a:r>
              </a:p>
              <a:p>
                <a:r>
                  <a:rPr lang="ru-RU" dirty="0" smtClean="0"/>
                  <a:t>Таким образом сигнал можно представить как в виде функции от времени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так и по его частотным составляющим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04005" cy="4351338"/>
              </a:xfrm>
              <a:blipFill>
                <a:blip r:embed="rId2"/>
                <a:stretch>
                  <a:fillRect l="-1741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05" y="1690688"/>
            <a:ext cx="4867120" cy="30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Парсеваля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Мощность сигнала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определяется как: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Энергия сигнала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определяется как: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Теорема Парсеваля подтверждает равенство энергии сигнала и его спектра: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Дискретные сигналы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91897" cy="4351338"/>
          </a:xfrm>
        </p:spPr>
        <p:txBody>
          <a:bodyPr/>
          <a:lstStyle/>
          <a:p>
            <a:r>
              <a:rPr lang="ru-RU" dirty="0" smtClean="0"/>
              <a:t>Прерывистые сигналы, представленные выборкой значений при некоторых значениях аргументов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t="20835" r="12636" b="22681"/>
          <a:stretch/>
        </p:blipFill>
        <p:spPr>
          <a:xfrm>
            <a:off x="7241059" y="1825625"/>
            <a:ext cx="4238368" cy="26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Котельникова о дискретизации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Любой непрерывный сигнал со спектром, ограниченным наибольшей частотой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</m:oMath>
                </a14:m>
                <a:r>
                  <a:rPr lang="ru-RU" dirty="0" smtClean="0"/>
                  <a:t> , можно непрерывно передавать с помощью отсчётов сигнала, следующих друг за другом не реже, чем раз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секунд.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3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Квантованные сигналы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34449" cy="4351338"/>
          </a:xfrm>
        </p:spPr>
        <p:txBody>
          <a:bodyPr/>
          <a:lstStyle/>
          <a:p>
            <a:r>
              <a:rPr lang="ru-RU" dirty="0" smtClean="0"/>
              <a:t>Сигнал, значения которого разбиты по уровням путём их округления</a:t>
            </a:r>
          </a:p>
          <a:p>
            <a:r>
              <a:rPr lang="ru-RU" dirty="0" smtClean="0"/>
              <a:t>Квантование может быть равномерным или неравномерным </a:t>
            </a:r>
            <a:endParaRPr lang="en-US" dirty="0" smtClean="0"/>
          </a:p>
          <a:p>
            <a:r>
              <a:rPr lang="ru-RU" dirty="0" err="1" smtClean="0"/>
              <a:t>Компандирование</a:t>
            </a:r>
            <a:r>
              <a:rPr lang="ru-RU" dirty="0" smtClean="0"/>
              <a:t> – уменьшение интервалов квантования в области малых значений сигнала и увеличение интервалов в области максимальных значений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49" y="1825625"/>
            <a:ext cx="5213753" cy="32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2184</Words>
  <Application>Microsoft Office PowerPoint</Application>
  <PresentationFormat>Широкоэкранный</PresentationFormat>
  <Paragraphs>179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Тема Office</vt:lpstr>
      <vt:lpstr>Matlab/Simulink для телекоммуникационных задач</vt:lpstr>
      <vt:lpstr>План лекции</vt:lpstr>
      <vt:lpstr>Типы сигналов</vt:lpstr>
      <vt:lpstr>Аналоговые сигналы</vt:lpstr>
      <vt:lpstr>Спектр сигнала</vt:lpstr>
      <vt:lpstr>Теорема Парсеваля</vt:lpstr>
      <vt:lpstr>Дискретные сигналы</vt:lpstr>
      <vt:lpstr>Теорема Котельникова о дискретизации</vt:lpstr>
      <vt:lpstr>Квантованные сигналы</vt:lpstr>
      <vt:lpstr>Преобразование Фурье (непрерывное)</vt:lpstr>
      <vt:lpstr>Дискретное преобразование Фурье</vt:lpstr>
      <vt:lpstr>Свойства преобразований Фурье</vt:lpstr>
      <vt:lpstr>Характерные величины измерения сигналов</vt:lpstr>
      <vt:lpstr>Причины использования децибел</vt:lpstr>
      <vt:lpstr>Свёртка</vt:lpstr>
      <vt:lpstr>Свёртка</vt:lpstr>
      <vt:lpstr>Свойства свёртки</vt:lpstr>
      <vt:lpstr>Свёртка как цифровая фильтрация</vt:lpstr>
      <vt:lpstr>Фильтры</vt:lpstr>
      <vt:lpstr>Фильтры</vt:lpstr>
      <vt:lpstr>Типы фильтров</vt:lpstr>
      <vt:lpstr>БИХ-фильтры</vt:lpstr>
      <vt:lpstr>Пример БИХ-фильтра</vt:lpstr>
      <vt:lpstr>КИХ-фильтры</vt:lpstr>
      <vt:lpstr>Пример КИХ-фильтра</vt:lpstr>
      <vt:lpstr>Свойства КИХ-фильтра</vt:lpstr>
      <vt:lpstr>Сигнал как случайная величина</vt:lpstr>
      <vt:lpstr>Математическое ожидание</vt:lpstr>
      <vt:lpstr>Дисперсия</vt:lpstr>
      <vt:lpstr>Функция распределения</vt:lpstr>
      <vt:lpstr>Нормальное распределение как частный случай распределения</vt:lpstr>
      <vt:lpstr>Аддитивные помехи</vt:lpstr>
      <vt:lpstr>Шумы</vt:lpstr>
      <vt:lpstr>SNR (Signal-to-Noise Ratio)</vt:lpstr>
      <vt:lpstr>Белый шум как пример шума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Matlab/Simulink для телекоммуникационных задач</dc:title>
  <dc:creator>Vsevolod Sergeev</dc:creator>
  <cp:lastModifiedBy>Vsevolod Sergeev</cp:lastModifiedBy>
  <cp:revision>56</cp:revision>
  <dcterms:created xsi:type="dcterms:W3CDTF">2021-03-02T11:16:15Z</dcterms:created>
  <dcterms:modified xsi:type="dcterms:W3CDTF">2021-03-05T13:49:16Z</dcterms:modified>
</cp:coreProperties>
</file>