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6" r:id="rId3"/>
    <p:sldId id="328" r:id="rId4"/>
    <p:sldId id="331" r:id="rId5"/>
    <p:sldId id="337" r:id="rId6"/>
    <p:sldId id="327" r:id="rId7"/>
    <p:sldId id="346" r:id="rId8"/>
    <p:sldId id="330" r:id="rId9"/>
    <p:sldId id="335" r:id="rId10"/>
    <p:sldId id="338" r:id="rId11"/>
    <p:sldId id="339" r:id="rId12"/>
    <p:sldId id="340" r:id="rId13"/>
    <p:sldId id="342" r:id="rId14"/>
    <p:sldId id="341" r:id="rId15"/>
    <p:sldId id="333" r:id="rId16"/>
    <p:sldId id="343" r:id="rId17"/>
    <p:sldId id="334" r:id="rId18"/>
    <p:sldId id="336" r:id="rId19"/>
    <p:sldId id="332" r:id="rId20"/>
    <p:sldId id="344" r:id="rId21"/>
    <p:sldId id="345" r:id="rId22"/>
    <p:sldId id="28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1600" autoAdjust="0"/>
  </p:normalViewPr>
  <p:slideViewPr>
    <p:cSldViewPr snapToGrid="0">
      <p:cViewPr>
        <p:scale>
          <a:sx n="80" d="100"/>
          <a:sy n="80" d="100"/>
        </p:scale>
        <p:origin x="-590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15.09.2020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985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622300"/>
            <a:ext cx="11530148" cy="3413687"/>
          </a:xfrm>
        </p:spPr>
        <p:txBody>
          <a:bodyPr>
            <a:noAutofit/>
          </a:bodyPr>
          <a:lstStyle/>
          <a:p>
            <a:r>
              <a:rPr lang="ru-RU" sz="6600" dirty="0" smtClean="0"/>
              <a:t>Энергетика линии связи и оценка качества принятого сигнала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ru-RU" dirty="0" smtClean="0"/>
              <a:t>Распространение в свободном пространстве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4" y="2124075"/>
            <a:ext cx="6556695" cy="355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upload.wikimedia.org/wikipedia/commons/d/de/Animate_orbit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360613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6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10515600" cy="1325563"/>
          </a:xfrm>
        </p:spPr>
        <p:txBody>
          <a:bodyPr/>
          <a:lstStyle/>
          <a:p>
            <a:r>
              <a:rPr lang="ru-RU" dirty="0" smtClean="0"/>
              <a:t>Потери на фильтрах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Picture 2" descr="Картинки по запросу корень из приподнятого косинуса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1600" y="1238250"/>
            <a:ext cx="5851524" cy="44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39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67393" y="5330309"/>
            <a:ext cx="3067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Рекомендация МСЭ-</a:t>
            </a:r>
            <a:r>
              <a:rPr lang="en-US" dirty="0"/>
              <a:t>R </a:t>
            </a:r>
            <a:r>
              <a:rPr lang="en-US" dirty="0" smtClean="0"/>
              <a:t>P.841-5</a:t>
            </a:r>
            <a:endParaRPr lang="ru-RU" dirty="0" smtClean="0"/>
          </a:p>
          <a:p>
            <a:r>
              <a:rPr lang="ru-RU" dirty="0"/>
              <a:t>Рекомендация МСЭ-</a:t>
            </a:r>
            <a:r>
              <a:rPr lang="en-US" dirty="0"/>
              <a:t>R P.678-3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5931" y="901793"/>
            <a:ext cx="5351462" cy="497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09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074" y="286669"/>
            <a:ext cx="10515600" cy="1325563"/>
          </a:xfrm>
        </p:spPr>
        <p:txBody>
          <a:bodyPr/>
          <a:lstStyle/>
          <a:p>
            <a:r>
              <a:rPr lang="ru-RU" dirty="0" smtClean="0"/>
              <a:t>Фазовый шум гетеродина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43" t="43635" r="23458" b="10984"/>
          <a:stretch/>
        </p:blipFill>
        <p:spPr bwMode="auto">
          <a:xfrm>
            <a:off x="1082843" y="1251285"/>
            <a:ext cx="4572000" cy="46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010" r="68197" b="22256"/>
          <a:stretch/>
        </p:blipFill>
        <p:spPr bwMode="auto">
          <a:xfrm>
            <a:off x="6472989" y="1251286"/>
            <a:ext cx="4572000" cy="4475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3865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19" b="22256"/>
          <a:stretch/>
        </p:blipFill>
        <p:spPr bwMode="auto">
          <a:xfrm>
            <a:off x="2396238" y="1118459"/>
            <a:ext cx="7782477" cy="5010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Неточность синхронизации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24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Центральная предельная теорема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20634" y="4833258"/>
                <a:ext cx="11079678" cy="1911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/>
                  <a:t> - </a:t>
                </a:r>
                <a:r>
                  <a:rPr lang="ru-RU" sz="3600" dirty="0" smtClean="0"/>
                  <a:t>независимые случайные величины с конечными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6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ru-RU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600" dirty="0" smtClean="0"/>
                  <a:t> и </a:t>
                </a:r>
                <a14:m>
                  <m:oMath xmlns:m="http://schemas.openxmlformats.org/officeDocument/2006/math">
                    <m:r>
                      <a:rPr lang="ru-RU" sz="3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ru-RU" sz="3600" b="0" i="1" smtClean="0">
                        <a:latin typeface="Cambria Math"/>
                        <a:ea typeface="Cambria Math"/>
                      </a:rPr>
                      <m:t>, то</m:t>
                    </m:r>
                    <m:r>
                      <a:rPr lang="en-US" sz="3600" b="0" i="0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ru-RU" sz="36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3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>
                          <a:rPr lang="ru-RU" sz="360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ru-RU" sz="360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ru-RU" sz="36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ru-RU" sz="3600" i="1" smtClean="0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sz="3600" dirty="0" smtClean="0"/>
                  <a:t> при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𝑛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0634" y="4833258"/>
                <a:ext cx="11079678" cy="1911926"/>
              </a:xfrm>
              <a:blipFill rotWithShape="1">
                <a:blip r:embed="rId2" cstate="print"/>
                <a:stretch>
                  <a:fillRect l="-1706" t="-7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s://upload.wikimedia.org/wikipedia/commons/thumb/7/7b/IllustrationCentralTheorem.png/1920px-IllustrationCentralTheorem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6326" y="1688335"/>
            <a:ext cx="7275549" cy="30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Объект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12775" y="2956955"/>
                <a:ext cx="5181600" cy="14369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Плотность вероятности: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2775" y="2956955"/>
                <a:ext cx="5181600" cy="1436914"/>
              </a:xfrm>
              <a:blipFill rotWithShape="1">
                <a:blip r:embed="rId2" cstate="print"/>
                <a:stretch>
                  <a:fillRect l="-2471" t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8194" name="Picture 2" descr="https://upload.wikimedia.org/wikipedia/commons/thumb/3/37/Standard_deviation_diagram_%28decimal_comma%29.svg/1920px-Standard_deviation_diagram_%28decimal_comma%29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7203" y="1434935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Картинки по запросу нормально делай нормально буде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Картинки по запросу нормально делай нормально будет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0" descr="data:image/png;base64,iVBORw0KGgoAAAANSUhEUgAAAOEAAADhCAMAAAAJbSJIAAAAgVBMVEX///8AAAD9/f3v7+/29vbp6eny8vLh4eF8fHzPz8/MzMy/v7+rq6uSkpLt7e2Xl5diYmK5ubnY2NilpaVxcXExMTGfn59ZWVne3t5tbW2GhoaOjo7Ozs67u7t3d3dkZGRPT08gICBCQkJUVFQ7OzsaGhpFRUUREREoKCg1NTUXFxfJzUr0AAAKTUlEQVR4nO2c6XqqOhSGE2QQiaigOLWKQ1s993+BJ2sIoq20z97Yku58PyqBJOTNsDIW4f12CU/8bjlC++UI7ZcjtF+O0H45QvvlCO2XI7RfjtB+OUL75QjtlyO0X47QfjlC++UI7ZcjtF+O0H45QvvlCO2XI7RfjtB+OUL75QjtlyO0X47QfjlC++UI7ZcjtF+O0H45QvvlCO2XI7RfXSJMFPwtknZj7RChJ6UvhC9ly9F2h1CsZbmI5lK1G2uXCMVgetyvFi1H2jqhF/RCVC/QrpQcPXTUnqU+e694ArgPtRR+gzYT1DZhT1bSMZ8qh3/9jMmeZcTh8G5fiDletJigB9TSzZsuGilLdAwRJpxLKpa+fqZh3ozfV7kxl0sp0YoqKVdtJucBhPlcAMUQHbGUGfxS6oWCZzM5Zq8BFy4+4ssBk7alBxAOp+I9oaIyLJaiTrjqSzniayYMZfcJ+1DJrgmzJ362hmcXQuntqzbHhC/j7hOOC3FLeF7zsw2UWEX4vNemRk7IQYTb17T7hCdIco1wPj3Lgp8doDuvCI8T8DgjBxLmUkTdJ8SGVyMcqn7V2ORAXAgDqKCFlDG6NKGX6c6j+4SRDMVtLS2N/cfuzxCuX5PJJNeFjC5NmEKN7T6hQtNxTZhyvx7jM0Moy/l4uzxK6is14Un3+BYQltAhvOstggMYyuUOrpkweUEfCxzKIOEr/HaeMMKmpgnJfA64mfWlmBQbGq2cqF6e2fzsqZvQhD1wLrpN6C1ezmEQpDq5x55uj/5UynEUZH0NtdV9OdTWJxqWKio64euR6FaPWUspC50Wf6VDhG0mqV3CUtYViF113YchKpTaBJ1ZJrl27sE5pJH31MTQYpJaJtxSHUX9J9Obd/3IVLRlwpW8TGDLlpcj/lAtEw7lZfI6/5WE8dqvrp9HDR6/T51ap3mIHKH9coT2yxHar3+B0Ml+beTvlp50H386DQ+VnlzDruvv1VGArYl/OhmP05tHvcXwc69lkcRa7FPFg/Fjk9aSUtMflp94LGFe68HUjzYwYUHp8cn7e8XCEHrNHmHxb3CSuf6Z4o3ADkLc8+ExzaLRZygELI3BIhOujEk77BOt2JpRW97g88i9ZmpKDnaLum+etuKKUDRYjlLAIhqWXIA3YJNXfU8y/1xHcUMo/rvvGR5nCJqgu2DkTst7Rxjc91z2oEeBPYcC3dAgX+nRyypXaz5TMlW5Hh+9DdW6FnZcKLK/a1XsTHyF0hk0z1XNhu/WKl/CxUYV58vtY65oWDlSVZ92Xiv1aQZXq9G12dPkkzCwfbusQhPfoB4UNlT49Mi8CpVxZ7Sr7NkZt9q84SWbpNnqhq2N+MqKbc1Lq7e8RjQjqmfje8XVuLs+P/xkDA5pfZP8thRfpi9G+ABbJeCOhcd7T6yQ/OAuMFaTEg3byLuyx4now45bn9N2eenSNAjTRDaE7JPne5pUUNcz4FkjIXT4udKC4IPaWw/690ViL9nzAjJE5vV4Nqjg0E8cyNPV+ixq9niuGwFkwYGyJLq81NwFu5Fz/kB1HTb2V+sL0zVh734YebMfBG+DWrmT8hSIytZCKb9ALTSmts+ezS/mLlTGXc2TfBJcxymWWEVBRs3O3O1zHQtoeHIIRcNIbFtP6fUqRtIACAMbagmK3gbFk3Gaqx3cIT0G9xFSkHjkSE0zEFxE9YKWEHFEp4XmnCxuCHwXI9VmbMz5EnF0290HKT2Kum7WaRpMFFgGat3QUs50+mzE2ayL52xa1oTcJwQQCaZpK2JK4sbEAkk2hmYMLYtr7Zoyesn5KbhBPFFZmhqA+z9THe1Jvtf1ysztStT9MThETibSv7xtLilfhVIC9qgLUwq5wgSWgpIaRVzdAAxHfpU9xpvULhXHKokhrM7aoMBOLfgpbvqsBx9am94V0C1her8MTeRVRYNsBQNDhRgd4Gd2cUNW67EBmvm9WAaUxAHHchS1HriXUeH26TU4D8jwF+pykqs8p5LlY9KSCzHef5TQm1MA14Te231CYSI/8tsqs96ji54xVR75VOokowzCqYFn7G7GgYw9LidDbXR4AxwSHHK3GWB2F1S3sYTZIgf1XP5QQQPh671A2mIKY90P/DZTHHtRNRm0VDz2CeGpTjuEo5/8ki0nQe498Kyg6E3tNLEIOF5bvQOs44ZycWHecddm7O4TNnX50J7Ius/p5djnyAtpKcjw7Kiw51CihbYEGLN8oZRjID3IDzxyP0OkERQ9EJ4p/yG7NlSkATecJUU+MQ0pbRxl3u0tmmZQ2LYp17ATjyNR+HgHeqo5Z6vo76Ye1YUxll1Glk1RZ6kDoaEd+GLskVunIEPjCqbaHwhvXZ2rzeXFlKLFGYSiT+CKRg13VT/uXyN8agLE3OcypiGRwg4w0Q0rLE2sdEzBQzfGOyODdJJ8OjHnwCN2o4saFPr3Z1Al0PBCfbiMRmkA3MeyTXTGLHaNqa0d+P/S3AKVpMGSL4dRkCBFvgiDhLnRhqyzNBuR+xynAzASuyzFRK4X6QACrbI0xjLX7oOcRgGPbHZJGuHUZToIellOBMOgR9MZmQfBM1jq2SQKo8mn62DeB4QNZvRL8j9bC/lWHd4TNpjRr0mg/emMRreEf717ARb2C+uu36f4mrDRjH5JQ1Gf93ZBfp2w2Yx+SabH7o72NcLPzOhXtOjeEuqqImwajX5ZgiaLnVJChC2YUXkzZe+MUiJsZRPYDP67pRMStpQuFaRNi18/pDEQBr1WFERRSzG1qeD3n6b5N04MOULb5QjtlyO0X47QfjnCP9BlPj03Z6gEXUxqGz9efXWPtsxYrX4z4jFlGLzoNPu9CawjeJrsgAfLVpD0dC4jf6InW7CbA/9+Gft+PNPzuLlU8G+ZcTqygRBmnPBD//N84u3vHH+uPpoxoHXkEHa5V7iPEQmx334U5Z/rIYR9guptIO6MeWAXRogh7LGY1cwn/jfo1UJsM0OoWv6Xt0cSsqa4KZbQLf5oBlFQGQbmEzWJrL5W06K+gdDHqfaM9oP4oxkV4UJXS3M2xC7CndyNC16TzfEfm+maP5pREa6KafXRDLsIsydY4s/I/SJfD4zBm8AV4XL1aimhQBNzIvdAmmob8KZ/vZbOhhzMOkLYtOZ6ejBbQRP+aEbd0mRmD8U+wkO1UflsLsZ4+OaaUHcra3xsESH3+LROLOi4BSqkTvGWcEh12CLCE6Tc21D6TzwKhZft6cSBOb22xkGon8sSnUtZGZ0W9ciR9xZLBM5OUtHURtcSRgGX0xRwxCI2g/CW9QBCLw1D3/ereBfcZ+jRdeKzBByVSXshueBrgnqoDpfpx3H+TXK+cX5Y/2jG/ts+KfGdhOsf+WjGdxJOystHM0bjBo+tyq1i2C9HaL8cof1yhPbLEdovR2i/HKH9coT2yxHaL0dovxyh/XKE9ssR2i9HaL8cof1yhPbLEdovR2i/HKH9coT2yxHaL0dovxyh/XKE9ssR2i9HaL8cof1yhPbLEdovR2i//gnC367/AY5Df7PVQLoy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4586" y="4110438"/>
            <a:ext cx="2631190" cy="263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модель канала связи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24580" name="Picture 4" descr="АБГШ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744" y="1381824"/>
            <a:ext cx="8627160" cy="4724399"/>
          </a:xfrm>
          <a:prstGeom prst="rect">
            <a:avLst/>
          </a:prstGeom>
          <a:noFill/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161" t="4267" r="33743" b="58291"/>
          <a:stretch/>
        </p:blipFill>
        <p:spPr bwMode="auto">
          <a:xfrm>
            <a:off x="9336158" y="2497114"/>
            <a:ext cx="2731324" cy="2493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82600" y="288925"/>
            <a:ext cx="11087100" cy="1325563"/>
          </a:xfrm>
        </p:spPr>
        <p:txBody>
          <a:bodyPr/>
          <a:lstStyle/>
          <a:p>
            <a:r>
              <a:rPr lang="ru-RU" dirty="0" smtClean="0"/>
              <a:t>Аддитивным белым </a:t>
            </a:r>
            <a:r>
              <a:rPr lang="ru-RU" dirty="0" err="1" smtClean="0"/>
              <a:t>гауссовский</a:t>
            </a:r>
            <a:r>
              <a:rPr lang="ru-RU" dirty="0" smtClean="0"/>
              <a:t> шум (АБГШ)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31800" y="1851025"/>
            <a:ext cx="11353800" cy="43513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Спектральная плотность мощности АБГШ равномерна и бесконечна.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1026" name="Picture 2" descr="Отношение сигнал шу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1" y="2374782"/>
            <a:ext cx="6146799" cy="3962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Считается только шум, входящий в полосу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22530" name="Picture 2" descr="Картинки по запросу awg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809" y="2019300"/>
            <a:ext cx="9400985" cy="3551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Предел Шеннона</a:t>
            </a:r>
          </a:p>
          <a:p>
            <a:r>
              <a:rPr lang="ru-RU" sz="3200" dirty="0" smtClean="0"/>
              <a:t>Энергетика линии связи</a:t>
            </a:r>
          </a:p>
          <a:p>
            <a:r>
              <a:rPr lang="ru-RU" sz="3200" dirty="0" smtClean="0"/>
              <a:t>Аддитивный белый </a:t>
            </a:r>
            <a:r>
              <a:rPr lang="ru-RU" sz="3200" dirty="0" err="1" smtClean="0"/>
              <a:t>гауссовский</a:t>
            </a:r>
            <a:r>
              <a:rPr lang="ru-RU" sz="3200" dirty="0" smtClean="0"/>
              <a:t> шум</a:t>
            </a:r>
          </a:p>
          <a:p>
            <a:r>
              <a:rPr lang="ru-RU" sz="3200" dirty="0" smtClean="0"/>
              <a:t>Метрики </a:t>
            </a:r>
            <a:r>
              <a:rPr lang="en-US" sz="3200" dirty="0" smtClean="0"/>
              <a:t>BER, MER</a:t>
            </a:r>
          </a:p>
          <a:p>
            <a:r>
              <a:rPr lang="ru-RU" sz="3200" dirty="0" smtClean="0"/>
              <a:t>Домашнее задание</a:t>
            </a:r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568" y="281998"/>
            <a:ext cx="10515600" cy="1325563"/>
          </a:xfrm>
        </p:spPr>
        <p:txBody>
          <a:bodyPr/>
          <a:lstStyle/>
          <a:p>
            <a:r>
              <a:rPr lang="en-US" dirty="0"/>
              <a:t>BER (bit error rate)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127" y="2217510"/>
                <a:ext cx="5783283" cy="3141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Отношение числа ошибочно принятых бит, к общему количеству принятых бит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𝐵𝐸𝑅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𝑏𝑖𝑡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" y="2217510"/>
                <a:ext cx="5783283" cy="3141229"/>
              </a:xfrm>
              <a:blipFill rotWithShape="1">
                <a:blip r:embed="rId2" cstate="print"/>
                <a:stretch>
                  <a:fillRect l="-2215" t="-3107" r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10242" name="Picture 2" descr="https://upload.wikimedia.org/wikipedia/commons/thumb/7/77/PSK_BER_curves.svg/1280px-PSK_BER_curve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1742" y="1128156"/>
            <a:ext cx="6269416" cy="49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62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649" y="400750"/>
            <a:ext cx="10515600" cy="1325563"/>
          </a:xfrm>
        </p:spPr>
        <p:txBody>
          <a:bodyPr/>
          <a:lstStyle/>
          <a:p>
            <a:r>
              <a:rPr lang="en-US" dirty="0" smtClean="0"/>
              <a:t>MER(</a:t>
            </a:r>
            <a:r>
              <a:rPr lang="en-US" dirty="0"/>
              <a:t>Modulation error </a:t>
            </a:r>
            <a:r>
              <a:rPr lang="en-US" dirty="0" smtClean="0"/>
              <a:t>ratio)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12290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9581" y="1412027"/>
            <a:ext cx="4338225" cy="428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3613" y="1866017"/>
            <a:ext cx="51802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–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отправленный сигнал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– принятый сигнал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875" y="3571875"/>
            <a:ext cx="5913438" cy="8921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3493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сигнал</a:t>
            </a:r>
            <a:r>
              <a:rPr lang="en-US" dirty="0" smtClean="0"/>
              <a:t>-</a:t>
            </a:r>
            <a:r>
              <a:rPr lang="ru-RU" dirty="0" smtClean="0"/>
              <a:t>шум </a:t>
            </a:r>
            <a:r>
              <a:rPr lang="en-US" dirty="0" smtClean="0"/>
              <a:t>SNR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(signal-to-noise ratio)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3460529" y="2041634"/>
                <a:ext cx="5373587" cy="1296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𝑆𝑁𝑅</m:t>
                      </m:r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𝑠𝑖𝑔𝑛𝑎𝑙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𝑛𝑜𝑖𝑠𝑒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29" y="2041634"/>
                <a:ext cx="5373587" cy="129606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64979"/>
                <a:ext cx="9220200" cy="81198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где,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средняя мощность сигнала, </a:t>
                </a:r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dirty="0"/>
                  <a:t> – средняя амплитуда сигнала.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64979"/>
                <a:ext cx="9220200" cy="811983"/>
              </a:xfrm>
              <a:blipFill rotWithShape="1">
                <a:blip r:embed="rId3" cstate="print"/>
                <a:stretch>
                  <a:fillRect l="-1058" t="-18797" b="-16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671145" y="3668348"/>
                <a:ext cx="933672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𝑆𝑁𝑅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дБ</m:t>
                          </m:r>
                        </m:e>
                      </m:d>
                      <m:r>
                        <a:rPr lang="ru-RU" sz="2800" b="0" i="0" smtClean="0">
                          <a:latin typeface="Cambria Math"/>
                        </a:rPr>
                        <m:t>=10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=20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𝑠𝑖𝑔𝑛𝑎𝑙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𝑛𝑜𝑖𝑠𝑒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45" y="3668348"/>
                <a:ext cx="9336728" cy="106048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Энергия на передачу одного бита в канале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977463" y="1825625"/>
                <a:ext cx="10376338" cy="416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𝑠𝑖𝑔𝑛𝑎𝑙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ru-RU" sz="36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3600" dirty="0" smtClean="0"/>
                  <a:t> – количество бит на символ,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3600" dirty="0" smtClean="0"/>
                  <a:t> – </a:t>
                </a:r>
                <a:r>
                  <a:rPr lang="ru-RU" sz="3600" dirty="0" smtClean="0"/>
                  <a:t>длительность символа (с),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3600" dirty="0" smtClean="0"/>
                  <a:t> – </a:t>
                </a:r>
                <a:r>
                  <a:rPr lang="ru-RU" sz="3600" dirty="0" smtClean="0"/>
                  <a:t>скорость передачи (бит/с),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–</a:t>
                </a:r>
                <a:r>
                  <a:rPr lang="ru-RU" sz="3600" dirty="0" smtClean="0"/>
                  <a:t> энергия на передачу одного бита.</a:t>
                </a: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77463" y="1825625"/>
                <a:ext cx="10376338" cy="416985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пектральная </a:t>
            </a:r>
            <a:r>
              <a:rPr lang="ru-RU" dirty="0"/>
              <a:t>плотность мощности шума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9625" y="2134040"/>
            <a:ext cx="2733675" cy="662565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8985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50" y="3562350"/>
            <a:ext cx="797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где </a:t>
            </a:r>
            <a:r>
              <a:rPr lang="en-US" sz="2800" dirty="0" smtClean="0"/>
              <a:t>B – </a:t>
            </a:r>
            <a:r>
              <a:rPr lang="ru-RU" sz="2800" dirty="0" smtClean="0"/>
              <a:t>полоса сигнала (Гц),</a:t>
            </a:r>
          </a:p>
          <a:p>
            <a:r>
              <a:rPr lang="en-US" sz="2800" dirty="0" smtClean="0"/>
              <a:t>N</a:t>
            </a:r>
            <a:r>
              <a:rPr lang="en-US" dirty="0" smtClean="0"/>
              <a:t>0 </a:t>
            </a:r>
            <a:r>
              <a:rPr lang="en-US" sz="2800" dirty="0" smtClean="0"/>
              <a:t>– </a:t>
            </a:r>
            <a:r>
              <a:rPr lang="ru-RU" sz="2800" dirty="0" smtClean="0"/>
              <a:t>спектральная мощность мощности шума (Вт с)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2075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Шеннона (теорема Шеннона — Хартли)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𝑆𝑁𝑅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предельная пропускная способность канала (бит/с),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полоса сигнала (Гц),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𝑠𝑖𝑔𝑛𝑎𝑙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– 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мощность сигнала,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 – </a:t>
                </a:r>
                <a:r>
                  <a:rPr lang="en-US" dirty="0"/>
                  <a:t> </a:t>
                </a:r>
                <a:r>
                  <a:rPr lang="ru-RU" dirty="0"/>
                  <a:t>мощность </a:t>
                </a:r>
                <a:r>
                  <a:rPr lang="ru-RU" dirty="0" smtClean="0"/>
                  <a:t>шума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  <a:blipFill rotWithShape="1">
                <a:blip r:embed="rId2" cstate="print"/>
                <a:stretch>
                  <a:fillRect l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2594" y="5626140"/>
            <a:ext cx="650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/>
              <a:t>К.Шеннон</a:t>
            </a:r>
            <a:r>
              <a:rPr lang="ru-RU" i="1" dirty="0"/>
              <a:t> </a:t>
            </a:r>
            <a:r>
              <a:rPr lang="ru-RU" dirty="0"/>
              <a:t>«РАБОТЫ ПО ТЕОРИИ ИНФОРМАЦИИ И КИБЕРНЕТИКЕ», </a:t>
            </a:r>
            <a:endParaRPr lang="ru-RU" dirty="0" smtClean="0"/>
          </a:p>
          <a:p>
            <a:pPr algn="ctr"/>
            <a:r>
              <a:rPr lang="ru-RU" dirty="0" smtClean="0"/>
              <a:t>ИЗДАТЕЛЬСТВО </a:t>
            </a:r>
            <a:r>
              <a:rPr lang="ru-RU" dirty="0"/>
              <a:t>ИНОСТРАННОЙ ЛИТЕРАТУРЫ, Москва 1963, </a:t>
            </a:r>
            <a:endParaRPr lang="ru-RU" dirty="0" smtClean="0"/>
          </a:p>
          <a:p>
            <a:pPr algn="ctr"/>
            <a:r>
              <a:rPr lang="ru-RU" dirty="0" smtClean="0"/>
              <a:t>Статья </a:t>
            </a:r>
            <a:r>
              <a:rPr lang="ru-RU" dirty="0"/>
              <a:t>«Математическая теория связи»</a:t>
            </a:r>
          </a:p>
          <a:p>
            <a:endParaRPr lang="ru-RU" dirty="0"/>
          </a:p>
        </p:txBody>
      </p:sp>
      <p:pic>
        <p:nvPicPr>
          <p:cNvPr id="1030" name="Picture 6" descr="Картинки по запросу Предел шеннон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920" y="1707068"/>
            <a:ext cx="4392674" cy="45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1266" name="Picture 2" descr="Картинки по запросу DVB s2x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6973" y="1825625"/>
            <a:ext cx="65180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82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Шеннона</a:t>
            </a:r>
            <a:endParaRPr lang="ru-RU" dirty="0"/>
          </a:p>
        </p:txBody>
      </p:sp>
      <p:pic>
        <p:nvPicPr>
          <p:cNvPr id="19458" name="Picture 2" descr="Картинки по запросу Предел Шеннона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584326" y="1888687"/>
            <a:ext cx="4756742" cy="435133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3325" y="1592317"/>
                <a:ext cx="5536324" cy="47895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ru-RU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b="0" dirty="0" smtClean="0"/>
                  <a:t>используя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func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0,693 = - 1,6 </m:t>
                      </m:r>
                      <m:r>
                        <m:rPr>
                          <m:nor/>
                        </m:rPr>
                        <a:rPr lang="ru-RU" b="0" i="0" smtClean="0">
                          <a:latin typeface="Cambria Math"/>
                        </a:rPr>
                        <m:t>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3325" y="1592317"/>
                <a:ext cx="5536324" cy="4789597"/>
              </a:xfrm>
              <a:blipFill rotWithShape="1">
                <a:blip r:embed="rId3" cstate="print"/>
                <a:stretch>
                  <a:fillRect l="-2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176349" y="-999177"/>
            <a:ext cx="5243000" cy="82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841" y="0"/>
            <a:ext cx="10515600" cy="1325563"/>
          </a:xfrm>
        </p:spPr>
        <p:txBody>
          <a:bodyPr/>
          <a:lstStyle/>
          <a:p>
            <a:r>
              <a:rPr lang="ru-RU" dirty="0" smtClean="0"/>
              <a:t>Бюджет линии связи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463104" y="5641998"/>
            <a:ext cx="641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Б. Скляр «Цифровая связь», второе издание, М.: Вильямс, 2003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211</Words>
  <Application>Microsoft Office PowerPoint</Application>
  <PresentationFormat>Произвольный</PresentationFormat>
  <Paragraphs>74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Энергетика линии связи и оценка качества принятого сигнала</vt:lpstr>
      <vt:lpstr>Слайд 2</vt:lpstr>
      <vt:lpstr>Отношение сигнал-шум SNR  (signal-to-noise ratio)</vt:lpstr>
      <vt:lpstr>Энергия на передачу одного бита в канале</vt:lpstr>
      <vt:lpstr>Спектральная плотность мощности шума</vt:lpstr>
      <vt:lpstr>Предел Шеннона (теорема Шеннона — Хартли)</vt:lpstr>
      <vt:lpstr>Сравнение систем</vt:lpstr>
      <vt:lpstr>Предел Шеннона</vt:lpstr>
      <vt:lpstr>Бюджет линии связи</vt:lpstr>
      <vt:lpstr>Распространение в свободном пространстве</vt:lpstr>
      <vt:lpstr>Потери на фильтрах</vt:lpstr>
      <vt:lpstr>Погода</vt:lpstr>
      <vt:lpstr>Фазовый шум гетеродина</vt:lpstr>
      <vt:lpstr>Неточность синхронизации</vt:lpstr>
      <vt:lpstr>Центральная предельная теорема </vt:lpstr>
      <vt:lpstr>Нормальное распределение</vt:lpstr>
      <vt:lpstr>Базовая модель канала связи</vt:lpstr>
      <vt:lpstr>Аддитивным белым гауссовский шум (АБГШ)</vt:lpstr>
      <vt:lpstr>Считается только шум, входящий в полосу</vt:lpstr>
      <vt:lpstr>BER (bit error rate)</vt:lpstr>
      <vt:lpstr>MER(Modulation error ratio)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User0</cp:lastModifiedBy>
  <cp:revision>327</cp:revision>
  <dcterms:created xsi:type="dcterms:W3CDTF">2019-03-11T13:01:46Z</dcterms:created>
  <dcterms:modified xsi:type="dcterms:W3CDTF">2020-09-15T06:54:37Z</dcterms:modified>
</cp:coreProperties>
</file>