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1616"/>
  </p:normalViewPr>
  <p:slideViewPr>
    <p:cSldViewPr snapToGrid="0" snapToObjects="1">
      <p:cViewPr varScale="1">
        <p:scale>
          <a:sx n="99" d="100"/>
          <a:sy n="9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98D06-3095-6942-ACDC-49476DCB9443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CAF0A-AD18-594F-A8E0-9D9CED07B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99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литература к курсу: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Дворкович</a:t>
            </a:r>
            <a:r>
              <a:rPr lang="ru-RU" dirty="0"/>
              <a:t> В.П., </a:t>
            </a:r>
            <a:r>
              <a:rPr lang="ru-RU" dirty="0" err="1"/>
              <a:t>Дворкович</a:t>
            </a:r>
            <a:r>
              <a:rPr lang="ru-RU" dirty="0"/>
              <a:t> А.В. Цифровые видеоинформационные системы (теория и практика). - М.: </a:t>
            </a:r>
            <a:r>
              <a:rPr lang="ru-RU" dirty="0" err="1"/>
              <a:t>Техносфера</a:t>
            </a:r>
            <a:r>
              <a:rPr lang="ru-RU" dirty="0"/>
              <a:t>, 2012. - 1008 с. </a:t>
            </a:r>
            <a:endParaRPr lang="ru-RU" alt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Лекции по теории информации [Текст] : учеб. пособие для вузов / Э. М. </a:t>
            </a:r>
            <a:r>
              <a:rPr lang="ru-RU" dirty="0" err="1"/>
              <a:t>Габидулин</a:t>
            </a:r>
            <a:r>
              <a:rPr lang="ru-RU" dirty="0"/>
              <a:t>, Н. И. </a:t>
            </a:r>
            <a:r>
              <a:rPr lang="ru-RU" dirty="0" err="1"/>
              <a:t>Пилипчук</a:t>
            </a:r>
            <a:r>
              <a:rPr lang="ru-RU" dirty="0"/>
              <a:t> ; М-во образования и науки, </a:t>
            </a:r>
            <a:r>
              <a:rPr lang="ru-RU" dirty="0" err="1"/>
              <a:t>Моск</a:t>
            </a:r>
            <a:r>
              <a:rPr lang="ru-RU" dirty="0"/>
              <a:t>. физ.-</a:t>
            </a:r>
            <a:r>
              <a:rPr lang="ru-RU" dirty="0" err="1"/>
              <a:t>техн</a:t>
            </a:r>
            <a:r>
              <a:rPr lang="ru-RU" dirty="0"/>
              <a:t>. ин-т (гос. ун-т), Каф. радиотехники .— М. : Изд-во МФТИ, 2007 .— 214 с. </a:t>
            </a:r>
            <a:br>
              <a:rPr lang="ru-RU" dirty="0"/>
            </a:br>
            <a:r>
              <a:rPr lang="ru-RU" dirty="0"/>
              <a:t>(проще всего взять в библиотеке МФТИ)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/>
              <a:t>Salomon D. Data </a:t>
            </a:r>
            <a:r>
              <a:rPr lang="de-DE" dirty="0" err="1"/>
              <a:t>Compression</a:t>
            </a:r>
            <a:r>
              <a:rPr lang="de-DE" dirty="0"/>
              <a:t>: The </a:t>
            </a:r>
            <a:r>
              <a:rPr lang="de-DE" dirty="0" err="1"/>
              <a:t>Complete</a:t>
            </a:r>
            <a:r>
              <a:rPr lang="de-DE" dirty="0"/>
              <a:t> Reference. 4th Edition. - Springer, 2006. - 1118 pp. </a:t>
            </a:r>
            <a:br>
              <a:rPr lang="ru-RU" dirty="0"/>
            </a:br>
            <a:r>
              <a:rPr lang="ru-RU" dirty="0"/>
              <a:t>Перевод (сокращён!):</a:t>
            </a:r>
            <a:br>
              <a:rPr lang="ru-RU" dirty="0"/>
            </a:b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Сэломон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Д. Сжатие данных изображений и звука. - М.: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Техносфера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2004. - 368 с.</a:t>
            </a:r>
            <a:endParaRPr lang="de-DE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CAF0A-AD18-594F-A8E0-9D9CED07B0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7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первом семестре рассматривается сжатие только без потерь и не затрагиваются вопросы восприятия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CAF0A-AD18-594F-A8E0-9D9CED07B0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5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Сдавать работы можно по вторникам, просьба о таком желании сообщать хотя бы за день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CAF0A-AD18-594F-A8E0-9D9CED07B0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0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Заметки к слайдам будут содержать конспект</a:t>
            </a:r>
          </a:p>
          <a:p>
            <a:r>
              <a:rPr lang="ru-RU" dirty="0"/>
              <a:t>Единого учебника нет, литература будет даваться </a:t>
            </a:r>
            <a:r>
              <a:rPr lang="ru-RU"/>
              <a:t>для лекций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CAF0A-AD18-594F-A8E0-9D9CED07B0A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4274-09B8-AD4B-B3A8-40166A04BF1B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E611-3D4D-EB43-A148-AD604C270191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76F6-9CE0-D04C-B92D-A3AE70B0AD50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EEBA-5F09-D84A-9B50-64728642AFAA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2C9-ACB0-944E-8929-7E15469D8551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6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984C-801D-894E-883B-1721F9377C09}" type="datetime1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7E69-BBC3-1946-917E-605E535E1915}" type="datetime1">
              <a:rPr lang="ru-RU" smtClean="0"/>
              <a:t>07.09.2021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4CBA-48D8-074B-AA18-2CA64E44C2FE}" type="datetime1">
              <a:rPr lang="ru-RU" smtClean="0"/>
              <a:t>07.09.2021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7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5606-DD32-8D48-BA31-7B595845FF6D}" type="datetime1">
              <a:rPr lang="ru-RU" smtClean="0"/>
              <a:t>07.09.2021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2167-6CF1-3B46-8E6C-606F8A3FA7FE}" type="datetime1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7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8AFF-2CF3-FB42-B204-C95B884791CB}" type="datetime1">
              <a:rPr lang="ru-RU" smtClean="0"/>
              <a:t>07.09.2021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5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C0F8-974F-DD45-BD47-4B48ACBA7213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CE2B-1EB1-8C41-981A-6EF99EDCB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73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leb.verba@frtk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E68D9-9208-924F-B93F-B7DE2600D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0" y="831828"/>
            <a:ext cx="13716000" cy="2387600"/>
          </a:xfrm>
        </p:spPr>
        <p:txBody>
          <a:bodyPr>
            <a:normAutofit/>
          </a:bodyPr>
          <a:lstStyle/>
          <a:p>
            <a:r>
              <a:rPr lang="ru-RU" dirty="0"/>
              <a:t>Введение в теорию кодирования</a:t>
            </a:r>
            <a:br>
              <a:rPr lang="ru-RU" dirty="0"/>
            </a:br>
            <a:r>
              <a:rPr lang="ru-RU" dirty="0"/>
              <a:t>(сжатие без потерь)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1B0BFA-B583-6146-A2A2-BD954298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62000" y="3860994"/>
            <a:ext cx="13716000" cy="2387600"/>
          </a:xfrm>
        </p:spPr>
        <p:txBody>
          <a:bodyPr>
            <a:normAutofit lnSpcReduction="10000"/>
          </a:bodyPr>
          <a:lstStyle/>
          <a:p>
            <a:endParaRPr lang="ru-RU" sz="3200" dirty="0"/>
          </a:p>
          <a:p>
            <a:r>
              <a:rPr lang="ru-RU" sz="3200" dirty="0"/>
              <a:t>Кафедра мультимедийных </a:t>
            </a:r>
            <a:br>
              <a:rPr lang="ru-RU" sz="3200" dirty="0"/>
            </a:br>
            <a:r>
              <a:rPr lang="ru-RU" sz="3200" dirty="0"/>
              <a:t>систем и технологий</a:t>
            </a:r>
            <a:br>
              <a:rPr lang="ru-RU" sz="3200" dirty="0"/>
            </a:b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9656-0C37-774C-9041-A5D9C1254FE0}"/>
              </a:ext>
            </a:extLst>
          </p:cNvPr>
          <p:cNvSpPr txBox="1"/>
          <p:nvPr/>
        </p:nvSpPr>
        <p:spPr>
          <a:xfrm>
            <a:off x="7582988" y="5795339"/>
            <a:ext cx="412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Осенний (1) семестр, 2021 год</a:t>
            </a:r>
          </a:p>
        </p:txBody>
      </p:sp>
    </p:spTree>
    <p:extLst>
      <p:ext uri="{BB962C8B-B14F-4D97-AF65-F5344CB8AC3E}">
        <p14:creationId xmlns:p14="http://schemas.microsoft.com/office/powerpoint/2010/main" val="320792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4654D-A486-3B41-AA6C-0CD83BF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AB64B-A842-6B4D-B40D-A3FD3237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Верба Глеб Андреевич:</a:t>
            </a:r>
          </a:p>
          <a:p>
            <a:pPr lvl="1"/>
            <a:r>
              <a:rPr lang="en-US" dirty="0">
                <a:hlinkClick r:id="rId2"/>
              </a:rPr>
              <a:t>gleb.verba@frtk.ru</a:t>
            </a:r>
            <a:br>
              <a:rPr lang="ru-RU" dirty="0"/>
            </a:br>
            <a:r>
              <a:rPr lang="ru-RU" dirty="0"/>
              <a:t>8-915-06-88-919</a:t>
            </a:r>
            <a:br>
              <a:rPr lang="ru-RU" dirty="0"/>
            </a:br>
            <a:r>
              <a:rPr lang="en-US" dirty="0"/>
              <a:t>Discord: </a:t>
            </a:r>
            <a:r>
              <a:rPr lang="de-DE" dirty="0"/>
              <a:t>gleb.verba#7868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523 </a:t>
            </a:r>
            <a:r>
              <a:rPr lang="ru-RU" dirty="0" err="1"/>
              <a:t>Физтех.Арктика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A0831A-3B85-C54F-8785-FBA1D297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4DCE2B-1EB1-8C41-981A-6EF99EDCBD9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5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CEDC4-1361-1E4B-AA0E-606A8920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12" y="489713"/>
            <a:ext cx="3448515" cy="1325563"/>
          </a:xfrm>
        </p:spPr>
        <p:txBody>
          <a:bodyPr/>
          <a:lstStyle/>
          <a:p>
            <a:pPr algn="ctr"/>
            <a:r>
              <a:rPr lang="ru-RU" dirty="0"/>
              <a:t>Расписание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EB8609-5C54-C445-9DC5-D255E8547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65048"/>
              </p:ext>
            </p:extLst>
          </p:nvPr>
        </p:nvGraphicFramePr>
        <p:xfrm>
          <a:off x="399875" y="708302"/>
          <a:ext cx="5984145" cy="5577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00472">
                  <a:extLst>
                    <a:ext uri="{9D8B030D-6E8A-4147-A177-3AD203B41FA5}">
                      <a16:colId xmlns:a16="http://schemas.microsoft.com/office/drawing/2014/main" val="2117575110"/>
                    </a:ext>
                  </a:extLst>
                </a:gridCol>
                <a:gridCol w="5483673">
                  <a:extLst>
                    <a:ext uri="{9D8B030D-6E8A-4147-A177-3AD203B41FA5}">
                      <a16:colId xmlns:a16="http://schemas.microsoft.com/office/drawing/2014/main" val="155759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Цифровые системы передачи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Основные понятия теории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0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Основы статистического кодирования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Простейшие коды переменной длины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Адаптивная реализация алгоритма Хаффмана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Условное и блочное кодирование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Словарное кодирование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1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Арифметическое кодирование. Статистическое моделирование.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7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Контекстное кодирование. Комбинаторное кодирование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5014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79E935-5953-A546-B767-E1A65DE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A96DF7B-513E-8344-87FB-35F50E393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699154"/>
              </p:ext>
            </p:extLst>
          </p:nvPr>
        </p:nvGraphicFramePr>
        <p:xfrm>
          <a:off x="7181758" y="3720504"/>
          <a:ext cx="4610367" cy="248811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610367">
                  <a:extLst>
                    <a:ext uri="{9D8B030D-6E8A-4147-A177-3AD203B41FA5}">
                      <a16:colId xmlns:a16="http://schemas.microsoft.com/office/drawing/2014/main" val="1557597297"/>
                    </a:ext>
                  </a:extLst>
                </a:gridCol>
              </a:tblGrid>
              <a:tr h="415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Восприятие, оценка искажений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7925"/>
                  </a:ext>
                </a:extLst>
              </a:tr>
              <a:tr h="415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Сжатие изображений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05202"/>
                  </a:ext>
                </a:extLst>
              </a:tr>
              <a:tr h="415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Сжатие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2137"/>
                  </a:ext>
                </a:extLst>
              </a:tr>
              <a:tr h="415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Сжатие звука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9978"/>
                  </a:ext>
                </a:extLst>
              </a:tr>
              <a:tr h="659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Мультимедийные контейнеры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755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10F5E4-F077-F64A-BF23-0AED49865FE2}"/>
              </a:ext>
            </a:extLst>
          </p:cNvPr>
          <p:cNvSpPr txBox="1"/>
          <p:nvPr/>
        </p:nvSpPr>
        <p:spPr>
          <a:xfrm>
            <a:off x="999473" y="161368"/>
            <a:ext cx="478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1 семестр (сжатие без потерь)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6B300-24ED-354A-BBCD-E329226B4CAD}"/>
              </a:ext>
            </a:extLst>
          </p:cNvPr>
          <p:cNvSpPr txBox="1"/>
          <p:nvPr/>
        </p:nvSpPr>
        <p:spPr>
          <a:xfrm>
            <a:off x="7128499" y="3054589"/>
            <a:ext cx="4852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2 семестр (сжатие с потерями)</a:t>
            </a:r>
          </a:p>
        </p:txBody>
      </p:sp>
    </p:spTree>
    <p:extLst>
      <p:ext uri="{BB962C8B-B14F-4D97-AF65-F5344CB8AC3E}">
        <p14:creationId xmlns:p14="http://schemas.microsoft.com/office/powerpoint/2010/main" val="47710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CEDC4-1361-1E4B-AA0E-606A8920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271702"/>
            <a:ext cx="5777345" cy="1325563"/>
          </a:xfrm>
        </p:spPr>
        <p:txBody>
          <a:bodyPr/>
          <a:lstStyle/>
          <a:p>
            <a:pPr algn="ctr"/>
            <a:r>
              <a:rPr lang="ru-RU" dirty="0"/>
              <a:t>Практическая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8A7B2-2A98-B34C-AF0B-3B171797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0" y="1597266"/>
            <a:ext cx="5777345" cy="41850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Теория информации</a:t>
            </a:r>
            <a:br>
              <a:rPr lang="ru-RU" dirty="0"/>
            </a:br>
            <a:r>
              <a:rPr lang="ru-RU" dirty="0"/>
              <a:t>– вычисление основных величин</a:t>
            </a:r>
            <a:br>
              <a:rPr lang="en-US" dirty="0"/>
            </a:br>
            <a:r>
              <a:rPr lang="ru-RU" dirty="0"/>
              <a:t>Сдача: очно или заочно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Статистическое кодирование</a:t>
            </a:r>
            <a:br>
              <a:rPr lang="ru-RU" dirty="0"/>
            </a:br>
            <a:r>
              <a:rPr lang="ru-RU" dirty="0"/>
              <a:t>– реализация одного из методов</a:t>
            </a:r>
            <a:br>
              <a:rPr lang="ru-RU" dirty="0"/>
            </a:br>
            <a:r>
              <a:rPr lang="ru-RU" dirty="0"/>
              <a:t>   кодирования для сжатия текста</a:t>
            </a:r>
            <a:br>
              <a:rPr lang="ru-RU" dirty="0"/>
            </a:br>
            <a:r>
              <a:rPr lang="ru-RU" dirty="0"/>
              <a:t>Сдача: очно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6349F-32FA-0944-827E-E7AC953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CE2B-1EB1-8C41-981A-6EF99EDCBD94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C0FE-BD71-5B46-A84E-45919C061334}"/>
              </a:ext>
            </a:extLst>
          </p:cNvPr>
          <p:cNvSpPr txBox="1"/>
          <p:nvPr/>
        </p:nvSpPr>
        <p:spPr>
          <a:xfrm>
            <a:off x="6992738" y="1597264"/>
            <a:ext cx="4648388" cy="395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ru-RU" dirty="0"/>
              <a:t>Начало 14 сентября</a:t>
            </a:r>
            <a:br>
              <a:rPr lang="ru-RU" dirty="0"/>
            </a:br>
            <a:r>
              <a:rPr lang="ru-RU" dirty="0" err="1"/>
              <a:t>Дедлайн</a:t>
            </a:r>
            <a:r>
              <a:rPr lang="ru-RU" dirty="0"/>
              <a:t> 28 сентября</a:t>
            </a:r>
            <a:br>
              <a:rPr lang="ru-RU" dirty="0"/>
            </a:br>
            <a:r>
              <a:rPr lang="ru-RU" dirty="0"/>
              <a:t>4 балла, допуск к экзамену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Начало 26 октября </a:t>
            </a:r>
            <a:br>
              <a:rPr lang="ru-RU" dirty="0"/>
            </a:br>
            <a:r>
              <a:rPr lang="ru-RU" dirty="0"/>
              <a:t>(или раньше)</a:t>
            </a:r>
            <a:br>
              <a:rPr lang="ru-RU" dirty="0"/>
            </a:br>
            <a:r>
              <a:rPr lang="ru-RU" dirty="0" err="1"/>
              <a:t>Дедлайн</a:t>
            </a:r>
            <a:r>
              <a:rPr lang="ru-RU" dirty="0"/>
              <a:t> 23 ноября</a:t>
            </a:r>
            <a:br>
              <a:rPr lang="ru-RU" dirty="0"/>
            </a:br>
            <a:r>
              <a:rPr lang="ru-RU" dirty="0"/>
              <a:t>6 баллов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0B766-C735-E848-B90C-E13BC1613E6B}"/>
              </a:ext>
            </a:extLst>
          </p:cNvPr>
          <p:cNvSpPr txBox="1"/>
          <p:nvPr/>
        </p:nvSpPr>
        <p:spPr>
          <a:xfrm>
            <a:off x="1210123" y="5520726"/>
            <a:ext cx="833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Очная сдача: по вторникам по согласованию</a:t>
            </a:r>
          </a:p>
        </p:txBody>
      </p:sp>
    </p:spTree>
    <p:extLst>
      <p:ext uri="{BB962C8B-B14F-4D97-AF65-F5344CB8AC3E}">
        <p14:creationId xmlns:p14="http://schemas.microsoft.com/office/powerpoint/2010/main" val="19506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15188-A0B9-854D-95D9-05649BE7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Экзамен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F98B-847B-154E-8BA9-C8D8AE9A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Устный</a:t>
            </a:r>
          </a:p>
          <a:p>
            <a:pPr marL="0" indent="0">
              <a:buNone/>
            </a:pPr>
            <a:r>
              <a:rPr lang="ru-RU" dirty="0"/>
              <a:t>Дата будет объявлена позднее</a:t>
            </a:r>
          </a:p>
          <a:p>
            <a:pPr marL="0" indent="0">
              <a:buNone/>
            </a:pPr>
            <a:r>
              <a:rPr lang="ru-RU" dirty="0"/>
              <a:t>Итоговая оценка – среднее между оценкой за семестр и оценкой на зачёте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Оценка практических работ: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0/2/4 балла (работа + вопросы)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0/2/4/6 баллов</a:t>
            </a:r>
            <a:br>
              <a:rPr lang="ru-RU" dirty="0"/>
            </a:br>
            <a:r>
              <a:rPr lang="ru-RU" dirty="0"/>
              <a:t>(работы + вопросы по коду + </a:t>
            </a:r>
            <a:br>
              <a:rPr lang="ru-RU" dirty="0"/>
            </a:br>
            <a:r>
              <a:rPr lang="ru-RU" dirty="0"/>
              <a:t>вопросы по теории)</a:t>
            </a:r>
          </a:p>
          <a:p>
            <a:pPr marL="0" indent="0">
              <a:buNone/>
            </a:pPr>
            <a:r>
              <a:rPr lang="ru-RU" dirty="0"/>
              <a:t>Итого до 10 баллов за семестр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EFCCD-BF4A-1349-A1A5-E9D17334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4DCE2B-1EB1-8C41-981A-6EF99EDCBD9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7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73110-5A2B-2347-9CED-F94EA6CC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807E8-132E-8542-823D-D04C2EDF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err="1"/>
              <a:t>Дворкович</a:t>
            </a:r>
            <a:r>
              <a:rPr lang="ru-RU" dirty="0"/>
              <a:t> В.П., </a:t>
            </a:r>
            <a:r>
              <a:rPr lang="ru-RU" dirty="0" err="1"/>
              <a:t>Дворкович</a:t>
            </a:r>
            <a:r>
              <a:rPr lang="ru-RU" dirty="0"/>
              <a:t> А.В. Цифровые видеоинформационные системы (теория и практика)</a:t>
            </a:r>
            <a:endParaRPr lang="ru-RU" altLang="ru-RU" dirty="0"/>
          </a:p>
          <a:p>
            <a:r>
              <a:rPr lang="ru-RU" dirty="0"/>
              <a:t>Э. М. </a:t>
            </a:r>
            <a:r>
              <a:rPr lang="ru-RU" dirty="0" err="1"/>
              <a:t>Габидулин</a:t>
            </a:r>
            <a:r>
              <a:rPr lang="ru-RU" dirty="0"/>
              <a:t>, Н. И. </a:t>
            </a:r>
            <a:r>
              <a:rPr lang="ru-RU" dirty="0" err="1"/>
              <a:t>Пилипчук</a:t>
            </a:r>
            <a:r>
              <a:rPr lang="ru-RU" dirty="0"/>
              <a:t>. Лекции по теории информации</a:t>
            </a:r>
          </a:p>
          <a:p>
            <a:r>
              <a:rPr lang="de-DE" dirty="0"/>
              <a:t>Salomon D. Data </a:t>
            </a:r>
            <a:r>
              <a:rPr lang="de-DE" dirty="0" err="1"/>
              <a:t>Compression</a:t>
            </a:r>
            <a:r>
              <a:rPr lang="ru-RU" dirty="0"/>
              <a:t> /</a:t>
            </a:r>
            <a:br>
              <a:rPr lang="ru-RU" dirty="0"/>
            </a:br>
            <a:r>
              <a:rPr lang="ru-RU" dirty="0" err="1"/>
              <a:t>Сэломон</a:t>
            </a:r>
            <a:r>
              <a:rPr lang="ru-RU" dirty="0"/>
              <a:t> Д. Сжатие данных изображений и звука</a:t>
            </a:r>
          </a:p>
          <a:p>
            <a:endParaRPr lang="ru-RU" dirty="0"/>
          </a:p>
          <a:p>
            <a:r>
              <a:rPr lang="ru-RU" dirty="0"/>
              <a:t>Литература к каждой лекции будет указана под первым слайдом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4B3AC6-DA36-E64E-9B7D-7A21DAB6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4DCE2B-1EB1-8C41-981A-6EF99EDCBD9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74B04-04F0-7546-8B0B-CEA2D9BA389C}"/>
              </a:ext>
            </a:extLst>
          </p:cNvPr>
          <p:cNvSpPr txBox="1"/>
          <p:nvPr/>
        </p:nvSpPr>
        <p:spPr>
          <a:xfrm>
            <a:off x="3550509" y="6311899"/>
            <a:ext cx="50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Заметки к слайдам</a:t>
            </a:r>
            <a:r>
              <a:rPr lang="en-US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234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513</Words>
  <Application>Microsoft Macintosh PowerPoint</Application>
  <PresentationFormat>Широкоэкранный</PresentationFormat>
  <Paragraphs>74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Введение в теорию кодирования (сжатие без потерь)</vt:lpstr>
      <vt:lpstr>Контакты</vt:lpstr>
      <vt:lpstr>Расписание</vt:lpstr>
      <vt:lpstr>Практическая работа</vt:lpstr>
      <vt:lpstr>Экзамен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Version 6</dc:creator>
  <cp:lastModifiedBy>Version 6</cp:lastModifiedBy>
  <cp:revision>12</cp:revision>
  <dcterms:created xsi:type="dcterms:W3CDTF">2021-09-05T12:06:50Z</dcterms:created>
  <dcterms:modified xsi:type="dcterms:W3CDTF">2021-09-07T10:05:42Z</dcterms:modified>
</cp:coreProperties>
</file>