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5"/>
  </p:notesMasterIdLst>
  <p:sldIdLst>
    <p:sldId id="257" r:id="rId2"/>
    <p:sldId id="319" r:id="rId3"/>
    <p:sldId id="328" r:id="rId4"/>
    <p:sldId id="332" r:id="rId5"/>
    <p:sldId id="321" r:id="rId6"/>
    <p:sldId id="330" r:id="rId7"/>
    <p:sldId id="333" r:id="rId8"/>
    <p:sldId id="331" r:id="rId9"/>
    <p:sldId id="326" r:id="rId10"/>
    <p:sldId id="334" r:id="rId11"/>
    <p:sldId id="335" r:id="rId12"/>
    <p:sldId id="320" r:id="rId13"/>
    <p:sldId id="338" r:id="rId14"/>
    <p:sldId id="339" r:id="rId15"/>
    <p:sldId id="323" r:id="rId16"/>
    <p:sldId id="324" r:id="rId17"/>
    <p:sldId id="325" r:id="rId18"/>
    <p:sldId id="327" r:id="rId19"/>
    <p:sldId id="337" r:id="rId20"/>
    <p:sldId id="260" r:id="rId21"/>
    <p:sldId id="258" r:id="rId22"/>
    <p:sldId id="336" r:id="rId23"/>
    <p:sldId id="259" r:id="rId24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еория вероятности" id="{C76E5B68-3317-0E45-9C68-287B66A1D11B}">
          <p14:sldIdLst>
            <p14:sldId id="257"/>
            <p14:sldId id="319"/>
            <p14:sldId id="328"/>
            <p14:sldId id="332"/>
            <p14:sldId id="321"/>
          </p14:sldIdLst>
        </p14:section>
        <p14:section name="Теория стохастических процессов" id="{C89DAF04-B12D-6C46-B8F2-6D827FD80E8B}">
          <p14:sldIdLst>
            <p14:sldId id="330"/>
            <p14:sldId id="333"/>
            <p14:sldId id="331"/>
            <p14:sldId id="326"/>
            <p14:sldId id="334"/>
            <p14:sldId id="335"/>
          </p14:sldIdLst>
        </p14:section>
        <p14:section name="Теория информации" id="{A4536DE1-506D-C241-BF1D-3F7AD685683A}">
          <p14:sldIdLst>
            <p14:sldId id="320"/>
            <p14:sldId id="338"/>
            <p14:sldId id="339"/>
            <p14:sldId id="323"/>
            <p14:sldId id="324"/>
            <p14:sldId id="325"/>
            <p14:sldId id="327"/>
            <p14:sldId id="337"/>
            <p14:sldId id="260"/>
            <p14:sldId id="258"/>
            <p14:sldId id="336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leb Verba" initials="GV" lastIdx="0" clrIdx="0">
    <p:extLst>
      <p:ext uri="{19B8F6BF-5375-455C-9EA6-DF929625EA0E}">
        <p15:presenceInfo xmlns:p15="http://schemas.microsoft.com/office/powerpoint/2012/main" userId="0e9c574d6fd5e8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5"/>
    <p:restoredTop sz="78963" autoAdjust="0"/>
  </p:normalViewPr>
  <p:slideViewPr>
    <p:cSldViewPr>
      <p:cViewPr varScale="1">
        <p:scale>
          <a:sx n="84" d="100"/>
          <a:sy n="84" d="100"/>
        </p:scale>
        <p:origin x="2288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97971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dirty="0"/>
              <a:t>Предполагается, что основы</a:t>
            </a:r>
            <a:r>
              <a:rPr lang="ru-RU" altLang="ru-RU" baseline="0" dirty="0"/>
              <a:t> по случайным величины известны из курсов теории вероятности и стохастических процессов</a:t>
            </a:r>
          </a:p>
          <a:p>
            <a:r>
              <a:rPr lang="ru-RU" altLang="ru-RU" baseline="0" dirty="0"/>
              <a:t>Основная цель лекции – дать интуитивное понимание основ теории информации</a:t>
            </a:r>
          </a:p>
          <a:p>
            <a:endParaRPr lang="ru-RU" altLang="ru-RU" baseline="0" dirty="0"/>
          </a:p>
          <a:p>
            <a:r>
              <a:rPr lang="en-US" altLang="ru-RU" baseline="0" dirty="0"/>
              <a:t>[1] </a:t>
            </a:r>
            <a:r>
              <a:rPr lang="ru-RU" altLang="ru-RU" baseline="0" dirty="0" err="1"/>
              <a:t>Габидулин</a:t>
            </a:r>
            <a:r>
              <a:rPr lang="ru-RU" altLang="ru-RU" baseline="0" dirty="0"/>
              <a:t> Э.М. Лекции по теории информации: Учебное пособие </a:t>
            </a:r>
            <a:r>
              <a:rPr lang="ru-RU" altLang="ru-RU" i="1" baseline="0" dirty="0"/>
              <a:t>(проще всего найти в библиотеке МФТИ)</a:t>
            </a:r>
          </a:p>
          <a:p>
            <a:r>
              <a:rPr lang="en-US" altLang="ru-RU" baseline="0" dirty="0"/>
              <a:t>[</a:t>
            </a:r>
            <a:r>
              <a:rPr lang="en-US" altLang="ru-RU" b="0" baseline="0" dirty="0"/>
              <a:t>2] 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Гнеденко Б.В. Курс теории вероятностей</a:t>
            </a:r>
            <a:endParaRPr lang="ru-RU" altLang="ru-RU" b="0" baseline="0" dirty="0"/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ru-RU" baseline="0" dirty="0"/>
              <a:t>[3] </a:t>
            </a:r>
            <a:r>
              <a:rPr lang="ru-RU" altLang="ru-RU" baseline="0" dirty="0"/>
              <a:t>Натан А. А., Горбачёв О. Г., </a:t>
            </a:r>
            <a:r>
              <a:rPr lang="ru-RU" altLang="ru-RU" baseline="0" dirty="0" err="1"/>
              <a:t>Гуз</a:t>
            </a:r>
            <a:r>
              <a:rPr lang="ru-RU" altLang="ru-RU" baseline="0" dirty="0"/>
              <a:t> С. А. Основы теории случайных процессов</a:t>
            </a:r>
            <a:endParaRPr lang="ru-RU" altLang="ru-RU" dirty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altLang="ru-RU" baseline="0" dirty="0"/>
              <a:t>[</a:t>
            </a:r>
            <a:r>
              <a:rPr lang="en-US" altLang="ru-RU" baseline="0" dirty="0"/>
              <a:t>4] </a:t>
            </a:r>
            <a:r>
              <a:rPr lang="de-DE" altLang="ru-RU" baseline="0" dirty="0"/>
              <a:t>Shannon Claude E. A </a:t>
            </a:r>
            <a:r>
              <a:rPr lang="de-DE" altLang="ru-RU" baseline="0" dirty="0" err="1"/>
              <a:t>Mathematical</a:t>
            </a:r>
            <a:r>
              <a:rPr lang="de-DE" altLang="ru-RU" baseline="0" dirty="0"/>
              <a:t> </a:t>
            </a:r>
            <a:r>
              <a:rPr lang="de-DE" altLang="ru-RU" baseline="0" dirty="0" err="1"/>
              <a:t>Theory</a:t>
            </a:r>
            <a:r>
              <a:rPr lang="de-DE" altLang="ru-RU" baseline="0" dirty="0"/>
              <a:t> of Communication</a:t>
            </a:r>
            <a:endParaRPr lang="ru-RU" altLang="ru-RU" baseline="0" dirty="0"/>
          </a:p>
        </p:txBody>
      </p:sp>
    </p:spTree>
    <p:extLst>
      <p:ext uri="{BB962C8B-B14F-4D97-AF65-F5344CB8AC3E}">
        <p14:creationId xmlns:p14="http://schemas.microsoft.com/office/powerpoint/2010/main" val="1525954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Выборочные значения случайного процесса, который он порождает, независимы</a:t>
            </a:r>
          </a:p>
          <a:p>
            <a:r>
              <a:rPr lang="ru-RU" dirty="0"/>
              <a:t>Никакие методы не будут требовать, чтобы у источника не было памяти, однако некоторые смогут при наличии памяти учесть эти связи, в отличие от других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20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Важно всегда понимать, что подразумевается под средним и вообще под вероятностью (так как она используется в определении среднего)</a:t>
            </a:r>
          </a:p>
          <a:p>
            <a:r>
              <a:rPr lang="ru-RU" dirty="0"/>
              <a:t>Как говорилось, можно оценить истинную вероятность из некоторой выборки, однако здесь очень легко подменить понятие вероятности</a:t>
            </a:r>
          </a:p>
          <a:p>
            <a:r>
              <a:rPr lang="ru-RU" dirty="0"/>
              <a:t>Вероятность, которая упоминалась везде выше, определялась статистикой различных реализаций в одной точке (хотя для стационарного случая для разных точек эти вероятности совпадут) – это и есть вероятность по ансамблю. Собрав выборку реализаций, можно определить оценку вероятности по ансамблю, которая будет тем точнее, чем больше выборка. Однако принципиально другая операция – взять отдельную реализацию и внутри неё подсчитать статистику, то есть получить оценку для среднего по времени (кстати, формально «истинной вероятности по времени» нет, поскольку в параметр времени не заложена та же аксиоматика, что в параметр элементарного события, но не будем зацикливаться на формальностях). Случайные процессы, для которых эти две операции дают в пределе одинаковый результат, называются эргодическими</a:t>
            </a:r>
          </a:p>
          <a:p>
            <a:r>
              <a:rPr lang="ru-RU" dirty="0"/>
              <a:t>В приведённом примере как раз не выполняется свойство эргодичности</a:t>
            </a: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dirty="0"/>
              <a:t>Соотношение между вероятностями для текстов: по времени – статистика конкретного текста, по ансамблю – статистика, усреднённая по всем текстам. Собирать данные по ансамблю сложнее: нужно снять статистику со 100000 текстов вместо одного текста длиной 100000 символов для подсчёта, однако первое объективнее.</a:t>
            </a:r>
          </a:p>
          <a:p>
            <a:r>
              <a:rPr lang="ru-RU" dirty="0"/>
              <a:t>В теории информации всегда подразумевается определение вероятности через ансамбль (вот почему: внутри текста нельзя было бы ввести вероятность какого-либо символа, так как он существовал бы в единственном экземпляре). </a:t>
            </a:r>
            <a:r>
              <a:rPr lang="ru-RU" b="1" dirty="0"/>
              <a:t>Но на практике будет предполагаться эргодичность, то есть что тот же результат даёт и сбор статистики внутри текста, поэтому для оценки всех статистик будем считать вероятность по времени.</a:t>
            </a:r>
          </a:p>
          <a:p>
            <a:r>
              <a:rPr lang="ru-RU" dirty="0"/>
              <a:t>Конечно, на практике это не совсем так, и статистика различных текстов будет несколько расходиться. Но нас в курсе будет интересовать скорее статистика и сжимаемость какого-то отдельного файла. В таком случае для обоснования можно считать, что выборка включает все сдвиги текста, а также выполняются стационарность и эргодичность, для такого ансамбля текстов всё будет корректно. Алгоритм, настроенный под такую статистику, будет адаптирован под этот конкретный текст, а не под усреднённую статистику текстов в целом (на каком-то другом тексте результат поэтому может быть плохим)</a:t>
            </a:r>
          </a:p>
        </p:txBody>
      </p:sp>
    </p:spTree>
    <p:extLst>
      <p:ext uri="{BB962C8B-B14F-4D97-AF65-F5344CB8AC3E}">
        <p14:creationId xmlns:p14="http://schemas.microsoft.com/office/powerpoint/2010/main" val="2151370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Информация</a:t>
            </a:r>
            <a:r>
              <a:rPr lang="ru-RU" baseline="0" dirty="0"/>
              <a:t> – многозначное слово. Но в теории информации информация вводится как величина, количественная мера объёма данных в информационном сообщении.</a:t>
            </a:r>
          </a:p>
          <a:p>
            <a:r>
              <a:rPr lang="ru-RU" dirty="0"/>
              <a:t>Стоит</a:t>
            </a:r>
            <a:r>
              <a:rPr lang="ru-RU" baseline="0" dirty="0"/>
              <a:t> представить, что до открытия значения СВ есть некоторая неопределённость относительно её значения. Получив же какие-то сведения о её значении (допустим, даже неполные), мы сужаем круг неопределённости, причём чем менее вероятное событие реализовалось, тем меньше остаётся возможных реализаций СВ (не с точки зрения количества исходов, а с точки зрения их совокупной вероятности). Это уменьшение неопределённости, вызванное вскрытием значения СВ, и есть собственная информация этой реализации. И что логично, чем меньше вероятность значения, тем больше собственная информация.</a:t>
            </a:r>
          </a:p>
          <a:p>
            <a:r>
              <a:rPr lang="ru-RU" baseline="0" dirty="0"/>
              <a:t>Но различные значения СВ имеют различную собственную информацию. А что можно сказать про величину в целом? Вводится энтропия – характеристика случайной величины – среднее значение собственной информации её значений.</a:t>
            </a:r>
            <a:endParaRPr lang="en-US" baseline="0" dirty="0"/>
          </a:p>
          <a:p>
            <a:r>
              <a:rPr lang="ru-RU" baseline="0" dirty="0"/>
              <a:t>Используется логарифм. В </a:t>
            </a:r>
            <a:r>
              <a:rPr lang="ru-RU" baseline="0" dirty="0" err="1"/>
              <a:t>теоринфе</a:t>
            </a:r>
            <a:r>
              <a:rPr lang="ru-RU" baseline="0" dirty="0"/>
              <a:t> наиболее привычно использовать основание 2, а величину информации – битом. Другое значение слова бит, но связанное с этим, -- число, принимающее значения 0 и 1. Если считать нули и единицы равновероятными, то получение каждого бита (имеющего вероятность 1/2), даёт 1 бит информации. А в общем случае – не более одного бита.</a:t>
            </a:r>
            <a:endParaRPr lang="en-US" baseline="0" dirty="0"/>
          </a:p>
          <a:p>
            <a:r>
              <a:rPr lang="ru-RU" baseline="0" dirty="0"/>
              <a:t>Максимум энтропии достигается при равномерном распределении</a:t>
            </a:r>
          </a:p>
        </p:txBody>
      </p:sp>
    </p:spTree>
    <p:extLst>
      <p:ext uri="{BB962C8B-B14F-4D97-AF65-F5344CB8AC3E}">
        <p14:creationId xmlns:p14="http://schemas.microsoft.com/office/powerpoint/2010/main" val="422633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dirty="0"/>
              <a:t>Следует понимать, что хоть приведённые формулы кажутся неочевидными и искусственными, несмотря на это, понятие энтропии позже окажется вполне осязаемой и непреодолимой границей возможностей сжатия, безотносительно смысла, который мы ей придаём. Описанная формула для энтропии была получена Шенноном как решение для сформулированного им набора аксиом </a:t>
            </a:r>
            <a:r>
              <a:rPr lang="en-US" dirty="0"/>
              <a:t>[4]</a:t>
            </a:r>
            <a:r>
              <a:rPr lang="ru-RU" dirty="0"/>
              <a:t>. Однако если подобрать правильные трактовки для основных величин, дальше можно будет рассуждать об информации с точки зрения логики, едва прибегая к формулам</a:t>
            </a: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lang="ru-RU" dirty="0"/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dirty="0"/>
              <a:t>Собственная информация события – неопределённость, которую устраняет наступление данного события. Событие не может внести большую неопределённость, поскольку мы только получаем какое-то новое знание (либо не получаем, но точно не теряем). Чем менее вероятно событие, тем больше информации мы получили (аналогия с геометрическим представлением на предыдущем слайде – менее вероятное событие отсекает более длинный отрезок)</a:t>
            </a:r>
          </a:p>
        </p:txBody>
      </p:sp>
    </p:spTree>
    <p:extLst>
      <p:ext uri="{BB962C8B-B14F-4D97-AF65-F5344CB8AC3E}">
        <p14:creationId xmlns:p14="http://schemas.microsoft.com/office/powerpoint/2010/main" val="347852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Энтропия случайной величины – среднее количество неопределённости, содержащееся в её исходах (иными словами, сокращаемой при открытии этого исхода)</a:t>
            </a:r>
          </a:p>
          <a:p>
            <a:r>
              <a:rPr lang="ru-RU" dirty="0"/>
              <a:t>Чем более равномерная статистика, тем меньше информации в среднем у нас о величине (иными словами, если бы мы о ней что-то знали, то есть неопределённость была бы не максимальна, мы бы не думали о распределении как о равномерном)</a:t>
            </a:r>
          </a:p>
          <a:p>
            <a:endParaRPr lang="ru-RU" dirty="0"/>
          </a:p>
          <a:p>
            <a:r>
              <a:rPr lang="ru-RU" dirty="0"/>
              <a:t>В примере показывается, что неопределённость между тремя событиями равна неопределённости между первым и совокупностью двух других плюс неопределённости между этими двумя при условии их наступившей совокупности (легко проверить, что альфа и бета – условные вероятности), взятой с весом, равным вероятности наступления совокупности этих двух событий. Этот вес необходим, потому что последняя неопределённость присутствует только в варианте наступления совокупности.</a:t>
            </a:r>
          </a:p>
        </p:txBody>
      </p:sp>
    </p:spTree>
    <p:extLst>
      <p:ext uri="{BB962C8B-B14F-4D97-AF65-F5344CB8AC3E}">
        <p14:creationId xmlns:p14="http://schemas.microsoft.com/office/powerpoint/2010/main" val="484678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│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u-RU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baseline="0" dirty="0" smtClean="0">
                          <a:latin typeface="Cambria Math" panose="02040503050406030204" pitchFamily="18" charset="0"/>
                        </a:rPr>
                        <m:t> = −</m:t>
                      </m:r>
                      <m:nary>
                        <m:naryPr>
                          <m:chr m:val="∑"/>
                          <m:ctrlPr>
                            <a:rPr lang="en-US" i="1" baseline="0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baseline="0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baseline="0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baseline="0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baseline="0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baseline="0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baseline="0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baseline="0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baseline="0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b="0" i="1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baseline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US" b="0" i="1" baseline="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baseline="0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baseline="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ru-RU" baseline="0" dirty="0"/>
              </a:p>
              <a:p>
                <a:pPr marL="0" marR="0" lvl="0" indent="0" algn="l" defTabSz="449263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  <a:defRPr/>
                </a:pPr>
                <a:r>
                  <a:rPr lang="ru-RU" baseline="0" dirty="0"/>
                  <a:t>Условная энтропия при известном событии технически мало отличается от обычной энтропии, так как знание о наступлении некоторого события просто изменяет распределение вероятности (с априорного на </a:t>
                </a:r>
                <a:r>
                  <a:rPr lang="ru-RU" baseline="0" dirty="0" err="1"/>
                  <a:t>апострериорное</a:t>
                </a:r>
                <a:r>
                  <a:rPr lang="ru-RU" baseline="0" dirty="0"/>
                  <a:t>). Поэтому и верхняя граница та же. Понимать стоит тоже как среднюю неопределённость, но при данном условии. Обратите внимание: открытие условия может как уменьшить, так и увеличить энтропию!</a:t>
                </a:r>
              </a:p>
              <a:p>
                <a:pPr marL="0" marR="0" lvl="0" indent="0" algn="l" defTabSz="449263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│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baseline="0" dirty="0" smtClean="0">
                          <a:latin typeface="Cambria Math" panose="02040503050406030204" pitchFamily="18" charset="0"/>
                        </a:rPr>
                        <m:t> = −</m:t>
                      </m:r>
                      <m:nary>
                        <m:naryPr>
                          <m:chr m:val="∑"/>
                          <m:ctrlPr>
                            <a:rPr lang="en-US" i="1" baseline="0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baseline="0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baseline="0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baseline="0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baseline="0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baseline="0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baseline="0" dirty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𝑋𝑌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baseline="0" dirty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ru-RU" baseline="0" dirty="0"/>
              </a:p>
              <a:p>
                <a:pPr marL="0" marR="0" lvl="0" indent="0" algn="l" defTabSz="449263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ru-RU" baseline="0" dirty="0"/>
                  <a:t> показывает, какая неопределённость величины </a:t>
                </a:r>
                <a:r>
                  <a:rPr lang="en-US" baseline="0" dirty="0"/>
                  <a:t>X </a:t>
                </a:r>
                <a:r>
                  <a:rPr lang="ru-RU" baseline="0" dirty="0"/>
                  <a:t>при известной </a:t>
                </a:r>
                <a:r>
                  <a:rPr lang="en-US" baseline="0" dirty="0"/>
                  <a:t>Y</a:t>
                </a:r>
                <a:r>
                  <a:rPr lang="ru-RU" baseline="0" dirty="0"/>
                  <a:t> в среднем по всем значениям </a:t>
                </a:r>
                <a:r>
                  <a:rPr lang="en-US" baseline="0" dirty="0"/>
                  <a:t>X </a:t>
                </a:r>
                <a:r>
                  <a:rPr lang="ru-RU" baseline="0" dirty="0"/>
                  <a:t>и </a:t>
                </a:r>
                <a:r>
                  <a:rPr lang="en-US" baseline="0" dirty="0"/>
                  <a:t>Y</a:t>
                </a:r>
                <a:r>
                  <a:rPr lang="ru-RU" baseline="0" dirty="0"/>
                  <a:t>. Вот эта величина ограничена безусловной энтропией, потому что знание о величине Х не может стать меньше при раскрытии значения величины </a:t>
                </a:r>
                <a:r>
                  <a:rPr lang="en-US" baseline="0" dirty="0"/>
                  <a:t>Y.</a:t>
                </a:r>
                <a:endParaRPr lang="ru-RU" baseline="0" dirty="0"/>
              </a:p>
              <a:p>
                <a:pPr marL="0" marR="0" lvl="0" indent="0" algn="l" defTabSz="449263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  <a:defRPr/>
                </a:pPr>
                <a:endParaRPr lang="ru-RU" baseline="0" dirty="0"/>
              </a:p>
              <a:p>
                <a:pPr marL="0" marR="0" lvl="0" indent="0" algn="l" defTabSz="449263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  <a:defRPr/>
                </a:pPr>
                <a:r>
                  <a:rPr lang="ru-RU" baseline="0" dirty="0"/>
                  <a:t>Трактовка отсутствия соотношения между первой величиной и обычный энтропией вызывает некоторые сложности для интуиции. Но факт состоит в том, что рассуждение о </a:t>
                </a:r>
                <a:r>
                  <a:rPr lang="ru-RU" baseline="0" dirty="0" err="1"/>
                  <a:t>неувеличении</a:t>
                </a:r>
                <a:r>
                  <a:rPr lang="ru-RU" baseline="0" dirty="0"/>
                  <a:t> энтропии можно проводить, только если оперировать с СВ, не с ими значениями. Самое полное объяснение, которое могу дать: условие по известному исходу безусловно относит нас к другому состоянию мира, которое не сравнимо с текущим. Но условие о знании случайной величины не относит нас к конкретному её исходу, точнее, к любому исходу из текущего состояния мира можно прийти с какой-то вероятностью. Неопределённость, содержащаяся в знании о том, какой именно это будет исход, </a:t>
                </a:r>
                <a:r>
                  <a:rPr lang="en-US" baseline="0" dirty="0"/>
                  <a:t>H(Y)</a:t>
                </a:r>
                <a:r>
                  <a:rPr lang="ru-RU" baseline="0" dirty="0"/>
                  <a:t>, может содержать в себе часть неопределённости, содержащейся в </a:t>
                </a:r>
                <a:r>
                  <a:rPr lang="en-US" baseline="0" dirty="0"/>
                  <a:t>X, </a:t>
                </a:r>
                <a:r>
                  <a:rPr lang="ru-RU" baseline="0" dirty="0"/>
                  <a:t>для данного состояния мира. Таким образом, условная энтропия – это неопределённость в величине </a:t>
                </a:r>
                <a:r>
                  <a:rPr lang="en-US" baseline="0" dirty="0"/>
                  <a:t>X</a:t>
                </a:r>
                <a:r>
                  <a:rPr lang="ru-RU" baseline="0" dirty="0"/>
                  <a:t> в текущем состоянии мира, за исключением неопределённости, содержащейся в </a:t>
                </a:r>
                <a:r>
                  <a:rPr lang="en-US" baseline="0" dirty="0"/>
                  <a:t>Y</a:t>
                </a:r>
                <a:r>
                  <a:rPr lang="ru-RU" baseline="0" dirty="0"/>
                  <a:t> также в текущем состоянии мира.</a:t>
                </a:r>
              </a:p>
              <a:p>
                <a:pPr marL="0" marR="0" lvl="0" indent="0" algn="l" defTabSz="449263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  <a:defRPr/>
                </a:pPr>
                <a:endParaRPr lang="ru-RU" baseline="0" dirty="0"/>
              </a:p>
              <a:p>
                <a:pPr marL="0" marR="0" lvl="0" indent="0" algn="l" defTabSz="449263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  <a:defRPr/>
                </a:pPr>
                <a:r>
                  <a:rPr lang="ru-RU" baseline="0" dirty="0"/>
                  <a:t>Пойдёт ли дождь через 10 минут (нет информации о погоде) – маловероятно (интегральная статистика для местности)</a:t>
                </a:r>
              </a:p>
              <a:p>
                <a:pPr marL="0" marR="0" lvl="0" indent="0" algn="l" defTabSz="449263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  <a:defRPr/>
                </a:pPr>
                <a:r>
                  <a:rPr lang="ru-RU" baseline="0" dirty="0"/>
                  <a:t>Пойдёт ли дождь в солнечную погоде – крайне маловероятно (неопределённость меньше)</a:t>
                </a:r>
              </a:p>
              <a:p>
                <a:pPr marL="0" marR="0" lvl="0" indent="0" algn="l" defTabSz="449263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  <a:defRPr/>
                </a:pPr>
                <a:r>
                  <a:rPr lang="ru-RU" baseline="0" dirty="0"/>
                  <a:t>Пойдёт ли дождь в пасмурную погоде – весьма вероятно (неопределённость выше)</a:t>
                </a:r>
              </a:p>
              <a:p>
                <a:pPr marL="0" marR="0" lvl="0" indent="0" algn="l" defTabSz="449263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  <a:defRPr/>
                </a:pPr>
                <a:r>
                  <a:rPr lang="ru-RU" baseline="0" dirty="0"/>
                  <a:t>Однако если этот вопрос зададут, мы захотим посмотреть за окно неслучайно, и это согласуется с математикой: </a:t>
                </a:r>
                <a:r>
                  <a:rPr lang="ru-RU" i="1" baseline="0" dirty="0"/>
                  <a:t>в среднем </a:t>
                </a:r>
                <a:r>
                  <a:rPr lang="ru-RU" baseline="0" dirty="0"/>
                  <a:t>неопределённости станет меньше</a:t>
                </a: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en-US" sz="1200" b="0" i="0" smtClean="0">
                    <a:latin typeface="Cambria Math" panose="02040503050406030204" pitchFamily="18" charset="0"/>
                  </a:rPr>
                  <a:t>𝑃𝑟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(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𝑋=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𝑥_𝑖│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𝑌=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𝑦_𝑗 )=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𝑃𝑟(〖𝑋=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𝑥〗_𝑖,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𝑌=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𝑦_𝑗 )/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𝑃𝑟(𝑌=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𝑦_𝑗 ) </a:t>
                </a:r>
                <a:endParaRPr lang="ru-RU" dirty="0" smtClean="0"/>
              </a:p>
              <a:p>
                <a:pPr algn="l"/>
                <a:r>
                  <a:rPr lang="ru-RU" dirty="0" smtClean="0"/>
                  <a:t>Вероятность</a:t>
                </a:r>
                <a:r>
                  <a:rPr lang="ru-RU" baseline="0" dirty="0" smtClean="0"/>
                  <a:t> </a:t>
                </a:r>
                <a:r>
                  <a:rPr lang="en-US" baseline="0" dirty="0" smtClean="0"/>
                  <a:t>P(X) </a:t>
                </a:r>
                <a:r>
                  <a:rPr lang="ru-RU" baseline="0" dirty="0" smtClean="0"/>
                  <a:t>называется априорной, </a:t>
                </a:r>
                <a:r>
                  <a:rPr lang="en-US" baseline="0" dirty="0" smtClean="0"/>
                  <a:t>P(X|Y) – </a:t>
                </a:r>
                <a:r>
                  <a:rPr lang="ru-RU" baseline="0" dirty="0" smtClean="0"/>
                  <a:t>условной или апостериорной</a:t>
                </a:r>
                <a:endParaRPr lang="en-US" baseline="0" dirty="0" smtClean="0"/>
              </a:p>
              <a:p>
                <a:pPr algn="l"/>
                <a:r>
                  <a:rPr lang="en-US" sz="1200" b="0" i="0" dirty="0" smtClean="0">
                    <a:latin typeface="Cambria Math" panose="02040503050406030204" pitchFamily="18" charset="0"/>
                  </a:rPr>
                  <a:t>𝐻(𝑋│𝑌)</a:t>
                </a:r>
                <a:r>
                  <a:rPr lang="en-US" i="0" baseline="0" dirty="0" smtClean="0">
                    <a:latin typeface="Cambria Math" panose="02040503050406030204" pitchFamily="18" charset="0"/>
                  </a:rPr>
                  <a:t> = −∑24_(</a:t>
                </a:r>
                <a:r>
                  <a:rPr lang="en-US" i="0" baseline="0" dirty="0" err="1" smtClean="0">
                    <a:latin typeface="Cambria Math" panose="02040503050406030204" pitchFamily="18" charset="0"/>
                  </a:rPr>
                  <a:t>𝑖</a:t>
                </a:r>
                <a:r>
                  <a:rPr lang="en-US" i="0" baseline="0" dirty="0" smtClean="0">
                    <a:latin typeface="Cambria Math" panose="02040503050406030204" pitchFamily="18" charset="0"/>
                  </a:rPr>
                  <a:t>=1)^𝐿</a:t>
                </a:r>
                <a:r>
                  <a:rPr lang="en-US" b="0" i="0" baseline="0" dirty="0" smtClean="0">
                    <a:latin typeface="Cambria Math" panose="02040503050406030204" pitchFamily="18" charset="0"/>
                  </a:rPr>
                  <a:t>▒∑24_(𝑗=1)^𝑀▒〖𝑃_𝑋𝑌 (𝑥_𝑖,𝑦_𝑗 )  log_2⁡〖𝑃_(𝑋|𝑌) (𝑥_𝑖,𝑦_𝑗)〗 〗</a:t>
                </a:r>
                <a:endParaRPr lang="ru-RU" baseline="0" dirty="0" smtClean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890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Взаимная информация </a:t>
            </a:r>
            <a:r>
              <a:rPr lang="en-US" dirty="0"/>
              <a:t>X </a:t>
            </a:r>
            <a:r>
              <a:rPr lang="ru-RU" dirty="0"/>
              <a:t>и </a:t>
            </a:r>
            <a:r>
              <a:rPr lang="en-US" dirty="0"/>
              <a:t>Y</a:t>
            </a:r>
            <a:r>
              <a:rPr lang="ru-RU" dirty="0"/>
              <a:t> – количество информации об </a:t>
            </a:r>
            <a:r>
              <a:rPr lang="en-US" dirty="0"/>
              <a:t>X</a:t>
            </a:r>
            <a:r>
              <a:rPr lang="ru-RU" dirty="0"/>
              <a:t>, содержащееся в </a:t>
            </a:r>
            <a:r>
              <a:rPr lang="en-US" dirty="0"/>
              <a:t>Y, </a:t>
            </a:r>
            <a:r>
              <a:rPr lang="ru-RU" dirty="0"/>
              <a:t>и наоборот, то есть эта величина симметрична (можно проверить </a:t>
            </a:r>
            <a:r>
              <a:rPr lang="ru-RU" dirty="0" err="1"/>
              <a:t>формульно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43024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Смысл выражения: информация, содержащаяся в сообщении, складывается из информации в первом символе, информации во втором при известном первом и т.д.</a:t>
            </a:r>
          </a:p>
        </p:txBody>
      </p:sp>
    </p:spTree>
    <p:extLst>
      <p:ext uri="{BB962C8B-B14F-4D97-AF65-F5344CB8AC3E}">
        <p14:creationId xmlns:p14="http://schemas.microsoft.com/office/powerpoint/2010/main" val="2312073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dirty="0"/>
              <a:t>Помимо того, что распределение значений каждого из символов может быть неравномерно, может существовать статистическая взаимосвязь между значениями различных символов.</a:t>
            </a: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dirty="0"/>
              <a:t>Энтропия источника – сколько информации приходится на один символ в потоке</a:t>
            </a:r>
            <a:endParaRPr lang="en-US" dirty="0"/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dirty="0"/>
              <a:t>Стационарный источник без памяти называют </a:t>
            </a:r>
            <a:r>
              <a:rPr lang="ru-RU" i="1" dirty="0" err="1"/>
              <a:t>бернуллиевским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876808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Чем больше контекста мы знаем, тем не больше наша неопределённость относительно величины </a:t>
            </a:r>
            <a:r>
              <a:rPr lang="en-US" dirty="0"/>
              <a:t>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359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/>
                  <a:t>Формально</a:t>
                </a:r>
                <a:r>
                  <a:rPr lang="ru-RU" baseline="0" dirty="0"/>
                  <a:t> с</a:t>
                </a:r>
                <a:r>
                  <a:rPr lang="ru-RU" dirty="0"/>
                  <a:t>лучайная</a:t>
                </a:r>
                <a:r>
                  <a:rPr lang="ru-RU" baseline="0" dirty="0"/>
                  <a:t> величина на самом деле функция на множестве элементарных событий</a:t>
                </a:r>
                <a:r>
                  <a:rPr lang="en-US" baseline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baseline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baseline="0" dirty="0"/>
                  <a:t>, но об этом можно особо не думать. Важно, что случайная величина принимает некоторые </a:t>
                </a:r>
                <a:r>
                  <a:rPr lang="ru-RU" i="1" baseline="0" dirty="0"/>
                  <a:t>значения</a:t>
                </a:r>
                <a:r>
                  <a:rPr lang="ru-RU" baseline="0" dirty="0"/>
                  <a:t>, и существует некоторая метрика, природу которой в курсе мы не будем определять математически, определяющая </a:t>
                </a:r>
                <a:r>
                  <a:rPr lang="ru-RU" i="1" baseline="0" dirty="0"/>
                  <a:t>вероятность</a:t>
                </a:r>
                <a:r>
                  <a:rPr lang="ru-RU" baseline="0" dirty="0"/>
                  <a:t> того, что СВ принимает данное значение.</a:t>
                </a:r>
                <a:endParaRPr lang="en-US" baseline="0" dirty="0"/>
              </a:p>
              <a:p>
                <a:r>
                  <a:rPr lang="ru-RU" baseline="0" dirty="0"/>
                  <a:t>Если в записи стоит большая буква – это СВ, маленькая – её реализация (значение)</a:t>
                </a: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Формально</a:t>
                </a:r>
                <a:r>
                  <a:rPr lang="ru-RU" baseline="0" dirty="0" smtClean="0"/>
                  <a:t> с</a:t>
                </a:r>
                <a:r>
                  <a:rPr lang="ru-RU" dirty="0" smtClean="0"/>
                  <a:t>лучайная</a:t>
                </a:r>
                <a:r>
                  <a:rPr lang="ru-RU" baseline="0" dirty="0" smtClean="0"/>
                  <a:t> величина на самом деле функция на множестве элементарных событий</a:t>
                </a:r>
                <a:r>
                  <a:rPr lang="en-US" baseline="0" dirty="0" smtClean="0"/>
                  <a:t> </a:t>
                </a:r>
                <a:r>
                  <a:rPr lang="en-US" b="0" i="0" baseline="0" smtClean="0">
                    <a:latin typeface="Cambria Math" panose="02040503050406030204" pitchFamily="18" charset="0"/>
                  </a:rPr>
                  <a:t>Ω={𝜔_1, 𝜔_2, …,𝜔_𝐿}</a:t>
                </a:r>
                <a:r>
                  <a:rPr lang="ru-RU" baseline="0" dirty="0" smtClean="0"/>
                  <a:t>, но об этом можно особо не думать. Важно, что случайная величина принимает некоторые </a:t>
                </a:r>
                <a:r>
                  <a:rPr lang="ru-RU" i="1" baseline="0" dirty="0" smtClean="0"/>
                  <a:t>значения</a:t>
                </a:r>
                <a:r>
                  <a:rPr lang="ru-RU" baseline="0" dirty="0" smtClean="0"/>
                  <a:t>, и существует некоторая метрика, природу которой в курсе мы не будем определять математически, определяющая </a:t>
                </a:r>
                <a:r>
                  <a:rPr lang="ru-RU" i="1" baseline="0" dirty="0" smtClean="0"/>
                  <a:t>вероятность</a:t>
                </a:r>
                <a:r>
                  <a:rPr lang="ru-RU" baseline="0" dirty="0" smtClean="0"/>
                  <a:t> того, что СВ принимает данное значение.</a:t>
                </a:r>
                <a:endParaRPr lang="en-US" baseline="0" dirty="0" smtClean="0"/>
              </a:p>
              <a:p>
                <a:r>
                  <a:rPr lang="ru-RU" baseline="0" dirty="0" smtClean="0"/>
                  <a:t>Если в записи стоит большая буква – это СВ, маленькая – её реализация (значение)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918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6" name="Rectangle 2"/>
              <p:cNvSpPr txBox="1">
                <a:spLocks noGrp="1" noChangeArrowheads="1"/>
              </p:cNvSpPr>
              <p:nvPr>
                <p:ph type="body" idx="1"/>
              </p:nvPr>
            </p:nvSpPr>
            <p:spPr bwMode="auto">
              <a:xfrm>
                <a:off x="685800" y="4343400"/>
                <a:ext cx="5486400" cy="4114800"/>
              </a:xfrm>
              <a:prstGeom prst="rect">
                <a:avLst/>
              </a:prstGeom>
              <a:noFill/>
              <a:ln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ru-RU" altLang="ru-RU" baseline="0" dirty="0"/>
                  <a:t>Избыточность характеризует неравномерность распределения данных. Данные нулевой избыточности не сжимаемы без потерь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ru-RU" altLang="ru-RU" baseline="0" dirty="0"/>
                  <a:t> называется </a:t>
                </a:r>
                <a:r>
                  <a:rPr lang="ru-RU" altLang="ru-RU" i="1" baseline="0" dirty="0"/>
                  <a:t>энтропией нулевого порядка</a:t>
                </a: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altLang="ru-RU" baseline="0" dirty="0"/>
                  <a:t> – </a:t>
                </a:r>
                <a:r>
                  <a:rPr lang="ru-RU" altLang="ru-RU" i="1" baseline="0" dirty="0"/>
                  <a:t>энтропией первого порядка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ru-RU" altLang="ru-RU" baseline="0" dirty="0"/>
                  <a:t> – </a:t>
                </a:r>
                <a:r>
                  <a:rPr lang="ru-RU" altLang="ru-RU" i="1" baseline="0" dirty="0"/>
                  <a:t>энтропия источника</a:t>
                </a:r>
              </a:p>
            </p:txBody>
          </p:sp>
        </mc:Choice>
        <mc:Fallback xmlns="">
          <p:sp>
            <p:nvSpPr>
              <p:cNvPr id="41986" name="Rectangle 2"/>
              <p:cNvSpPr txBox="1">
                <a:spLocks noGrp="1" noChangeArrowheads="1"/>
              </p:cNvSpPr>
              <p:nvPr>
                <p:ph type="body" idx="1"/>
              </p:nvPr>
            </p:nvSpPr>
            <p:spPr bwMode="auto">
              <a:xfrm>
                <a:off x="685800" y="4343400"/>
                <a:ext cx="5486400" cy="4114800"/>
              </a:xfrm>
              <a:prstGeom prst="rect">
                <a:avLst/>
              </a:prstGeom>
              <a:noFill/>
              <a:ln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ru-RU" altLang="ru-RU" baseline="0" dirty="0"/>
                  <a:t>Избыточность характеризует неравномерность распределения данных. Данные нулевой избыточности не сжимаемы без </a:t>
                </a:r>
                <a:r>
                  <a:rPr lang="ru-RU" altLang="ru-RU" baseline="0" dirty="0" smtClean="0"/>
                  <a:t>потерь</a:t>
                </a:r>
              </a:p>
              <a:p>
                <a:r>
                  <a:rPr 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𝐻</a:t>
                </a:r>
                <a:r>
                  <a:rPr lang="en-US" sz="120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𝑚𝑎𝑥 (</a:t>
                </a:r>
                <a:r>
                  <a:rPr lang="en-US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𝑈)</a:t>
                </a:r>
                <a:r>
                  <a:rPr lang="ru-RU" altLang="ru-RU" baseline="0" dirty="0" smtClean="0"/>
                  <a:t> называется </a:t>
                </a:r>
                <a:r>
                  <a:rPr lang="ru-RU" altLang="ru-RU" i="1" baseline="0" dirty="0" smtClean="0"/>
                  <a:t>энтропией нулевого порядка</a:t>
                </a:r>
              </a:p>
              <a:p>
                <a:r>
                  <a:rPr lang="en-US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𝐻</a:t>
                </a:r>
                <a:r>
                  <a:rPr 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𝑈)</a:t>
                </a:r>
                <a:r>
                  <a:rPr lang="en-US" altLang="ru-RU" baseline="0" dirty="0" smtClean="0"/>
                  <a:t> – </a:t>
                </a:r>
                <a:r>
                  <a:rPr lang="ru-RU" altLang="ru-RU" i="1" baseline="0" dirty="0" smtClean="0"/>
                  <a:t>энтропией первого порядка</a:t>
                </a:r>
              </a:p>
              <a:p>
                <a:r>
                  <a:rPr 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𝐻</a:t>
                </a:r>
                <a:r>
                  <a:rPr lang="en-US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_∞ (𝑈)</a:t>
                </a:r>
                <a:r>
                  <a:rPr lang="ru-RU" altLang="ru-RU" baseline="0" dirty="0" smtClean="0"/>
                  <a:t> – </a:t>
                </a:r>
                <a:r>
                  <a:rPr lang="ru-RU" altLang="ru-RU" i="1" baseline="0" smtClean="0"/>
                  <a:t>энтропия </a:t>
                </a:r>
                <a:r>
                  <a:rPr lang="ru-RU" altLang="ru-RU" i="1" baseline="0" smtClean="0"/>
                  <a:t>источника</a:t>
                </a:r>
                <a:endParaRPr lang="ru-RU" altLang="ru-RU" i="1" baseline="0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864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dirty="0"/>
              <a:t>Статистическая</a:t>
            </a:r>
            <a:r>
              <a:rPr lang="ru-RU" altLang="ru-RU" baseline="0" dirty="0"/>
              <a:t> избыточность устраняется сжатием без потерь или с потерями, субъективная (</a:t>
            </a:r>
            <a:r>
              <a:rPr lang="ru-RU" altLang="ru-RU" baseline="0" dirty="0" err="1"/>
              <a:t>перцептуальная</a:t>
            </a:r>
            <a:r>
              <a:rPr lang="ru-RU" altLang="ru-RU" baseline="0" dirty="0"/>
              <a:t>) только с потерями, степень визуальной заметности которых может быть выбрана</a:t>
            </a: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altLang="ru-RU" baseline="0" dirty="0"/>
              <a:t>Есть типы данных, для которых свойственно наличие статистической избыточности, но не субъективной. Такие данные нельзя сжимать без потерь, чтобы это не коснулось значительно информативности</a:t>
            </a:r>
            <a:endParaRPr lang="ru-RU" altLang="ru-RU" dirty="0"/>
          </a:p>
          <a:p>
            <a:r>
              <a:rPr lang="ru-RU" altLang="ru-RU" baseline="0" dirty="0"/>
              <a:t>Предполагается, что последней нет у текста, хотя есть нюансы, например, возникающие при быстром чтении текста, когда для получения основной информации достаточно сохранения краевых букв слова и набора (но не порядка) внутренних. Но такие снижения требований к качеству допустимы лишь для специфичных условий. </a:t>
            </a:r>
          </a:p>
        </p:txBody>
      </p:sp>
    </p:spTree>
    <p:extLst>
      <p:ext uri="{BB962C8B-B14F-4D97-AF65-F5344CB8AC3E}">
        <p14:creationId xmlns:p14="http://schemas.microsoft.com/office/powerpoint/2010/main" val="3075050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baseline="0" dirty="0"/>
              <a:t>В курсе будет обсуждаться только статистическое кодирование, то есть обратимое устранение статистической избыточности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8905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dirty="0"/>
              <a:t>Далее речь пойдёт о кодировании, то есть о сжатии</a:t>
            </a:r>
          </a:p>
          <a:p>
            <a:r>
              <a:rPr lang="ru-RU" altLang="ru-RU" dirty="0"/>
              <a:t>Для</a:t>
            </a:r>
            <a:r>
              <a:rPr lang="ru-RU" altLang="ru-RU" baseline="0" dirty="0"/>
              <a:t> изображений типично сжатие менее бита на пиксель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731947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практике возникает проблема подсчёта вероятности. Если принять за аксиому, что существует некоторая истинная (теоретическая) вероятность (см. например, </a:t>
            </a:r>
            <a:r>
              <a:rPr lang="en-US" dirty="0"/>
              <a:t>[2]</a:t>
            </a:r>
            <a:r>
              <a:rPr lang="ru-RU" dirty="0"/>
              <a:t> аксиоматическое определения понятия вероятности), то можно лишь получить некоторую оценку.</a:t>
            </a:r>
            <a:endParaRPr lang="en-US" dirty="0"/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dirty="0"/>
              <a:t>Согласно вполне интуитивной формуле вероятность оценивается по некоторой </a:t>
            </a:r>
            <a:r>
              <a:rPr lang="ru-RU" i="1" dirty="0"/>
              <a:t>выборке</a:t>
            </a:r>
            <a:r>
              <a:rPr lang="ru-RU" i="0" dirty="0"/>
              <a:t> через отношение числа определённых исходов/элементов к общему числу. </a:t>
            </a: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sz="1200" i="0" dirty="0"/>
              <a:t>Надо отметить, что выборочное среднее на самом деле тоже случайная величина, в чём несложно убедиться, просто посчитав его на разных выборках – статистика на них будет различаться. Однако статистически это отклонение</a:t>
            </a:r>
            <a:r>
              <a:rPr lang="ru-RU" sz="1200" dirty="0"/>
              <a:t> будет тем меньше, а оценка тем ближе к истинному значению, чем больше </a:t>
            </a:r>
            <a:r>
              <a:rPr lang="en-US" sz="1200" dirty="0"/>
              <a:t>N</a:t>
            </a:r>
            <a:r>
              <a:rPr lang="ru-RU" sz="1200" dirty="0"/>
              <a:t> (о метриках, по которым определяется эта сходимость, рассуждать не будем, поскольку это не имеет практического значения для нашего курса).</a:t>
            </a: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sz="1200" dirty="0"/>
              <a:t>Необходимость принятия в качестве аксиомы существования некоторой истинной вероятности исходит из того, что на этой аксиоме строится практически весь математический аппарат в теории сжатия</a:t>
            </a:r>
            <a:endParaRPr lang="en-US" sz="1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4806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ru-RU" baseline="0" dirty="0"/>
                  <a:t>Вероятность того, что реализовались оба события</a:t>
                </a:r>
                <a:endParaRPr lang="en-US" baseline="0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en-US" sz="1200" b="0" i="0" smtClean="0">
                    <a:latin typeface="Cambria Math" panose="02040503050406030204" pitchFamily="18" charset="0"/>
                  </a:rPr>
                  <a:t>𝑃𝑟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(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𝑋=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𝑥_𝑖│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𝑌=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𝑦_𝑗 )=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𝑃𝑟(〖𝑋=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𝑥〗_𝑖,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𝑌=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𝑦_𝑗 )/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𝑃𝑟(𝑌=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𝑦_𝑗 ) </a:t>
                </a:r>
                <a:endParaRPr lang="ru-RU" dirty="0" smtClean="0"/>
              </a:p>
              <a:p>
                <a:pPr algn="l"/>
                <a:r>
                  <a:rPr lang="ru-RU" dirty="0" smtClean="0"/>
                  <a:t>Вероятность</a:t>
                </a:r>
                <a:r>
                  <a:rPr lang="ru-RU" baseline="0" dirty="0" smtClean="0"/>
                  <a:t> </a:t>
                </a:r>
                <a:r>
                  <a:rPr lang="en-US" baseline="0" dirty="0" smtClean="0"/>
                  <a:t>P(X) </a:t>
                </a:r>
                <a:r>
                  <a:rPr lang="ru-RU" baseline="0" dirty="0" smtClean="0"/>
                  <a:t>называется априорной, </a:t>
                </a:r>
                <a:r>
                  <a:rPr lang="en-US" baseline="0" dirty="0" smtClean="0"/>
                  <a:t>P(X|Y) – </a:t>
                </a:r>
                <a:r>
                  <a:rPr lang="ru-RU" baseline="0" dirty="0" smtClean="0"/>
                  <a:t>условной или апостериорной</a:t>
                </a:r>
                <a:endParaRPr lang="en-US" baseline="0" dirty="0" smtClean="0"/>
              </a:p>
              <a:p>
                <a:pPr algn="l"/>
                <a:r>
                  <a:rPr lang="en-US" sz="1200" b="0" i="0" dirty="0" smtClean="0">
                    <a:latin typeface="Cambria Math" panose="02040503050406030204" pitchFamily="18" charset="0"/>
                  </a:rPr>
                  <a:t>𝐻(𝑋│𝑌)</a:t>
                </a:r>
                <a:r>
                  <a:rPr lang="en-US" i="0" baseline="0" dirty="0" smtClean="0">
                    <a:latin typeface="Cambria Math" panose="02040503050406030204" pitchFamily="18" charset="0"/>
                  </a:rPr>
                  <a:t> = −∑24_(</a:t>
                </a:r>
                <a:r>
                  <a:rPr lang="en-US" i="0" baseline="0" dirty="0" err="1" smtClean="0">
                    <a:latin typeface="Cambria Math" panose="02040503050406030204" pitchFamily="18" charset="0"/>
                  </a:rPr>
                  <a:t>𝑖</a:t>
                </a:r>
                <a:r>
                  <a:rPr lang="en-US" i="0" baseline="0" dirty="0" smtClean="0">
                    <a:latin typeface="Cambria Math" panose="02040503050406030204" pitchFamily="18" charset="0"/>
                  </a:rPr>
                  <a:t>=1)^𝐿</a:t>
                </a:r>
                <a:r>
                  <a:rPr lang="en-US" b="0" i="0" baseline="0" dirty="0" smtClean="0">
                    <a:latin typeface="Cambria Math" panose="02040503050406030204" pitchFamily="18" charset="0"/>
                  </a:rPr>
                  <a:t>▒∑24_(𝑗=1)^𝑀▒〖𝑃_𝑋𝑌 (𝑥_𝑖,𝑦_𝑗 )  log_2⁡〖𝑃_(𝑋|𝑌) (𝑥_𝑖,𝑦_𝑗)〗 〗</a:t>
                </a:r>
                <a:endParaRPr lang="ru-RU" baseline="0" dirty="0" smtClean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582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  <a:p>
                <a:pPr algn="l"/>
                <a:r>
                  <a:rPr lang="ru-RU" dirty="0"/>
                  <a:t>Вероятность</a:t>
                </a:r>
                <a:r>
                  <a:rPr lang="ru-RU" baseline="0" dirty="0"/>
                  <a:t> </a:t>
                </a:r>
                <a:r>
                  <a:rPr lang="en-US" baseline="0" dirty="0"/>
                  <a:t>P(X) </a:t>
                </a:r>
                <a:r>
                  <a:rPr lang="ru-RU" baseline="0" dirty="0"/>
                  <a:t>называется безусловной или априорной, </a:t>
                </a:r>
                <a:r>
                  <a:rPr lang="en-US" baseline="0" dirty="0"/>
                  <a:t>P(X|Y) – </a:t>
                </a:r>
                <a:r>
                  <a:rPr lang="ru-RU" baseline="0" dirty="0"/>
                  <a:t>условной или апостериорной</a:t>
                </a:r>
                <a:endParaRPr lang="en-US" baseline="0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en-US" sz="1200" b="0" i="0" smtClean="0">
                    <a:latin typeface="Cambria Math" panose="02040503050406030204" pitchFamily="18" charset="0"/>
                  </a:rPr>
                  <a:t>𝑃𝑟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(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𝑋=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𝑥_𝑖│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𝑌=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𝑦_𝑗 )=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𝑃𝑟(〖𝑋=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𝑥〗_𝑖,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𝑌=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𝑦_𝑗 )/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𝑃𝑟(𝑌=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𝑦_𝑗 ) </a:t>
                </a:r>
                <a:endParaRPr lang="ru-RU" dirty="0" smtClean="0"/>
              </a:p>
              <a:p>
                <a:pPr algn="l"/>
                <a:r>
                  <a:rPr lang="ru-RU" dirty="0" smtClean="0"/>
                  <a:t>Вероятность</a:t>
                </a:r>
                <a:r>
                  <a:rPr lang="ru-RU" baseline="0" dirty="0" smtClean="0"/>
                  <a:t> </a:t>
                </a:r>
                <a:r>
                  <a:rPr lang="en-US" baseline="0" dirty="0" smtClean="0"/>
                  <a:t>P(X) </a:t>
                </a:r>
                <a:r>
                  <a:rPr lang="ru-RU" baseline="0" dirty="0" smtClean="0"/>
                  <a:t>называется априорной, </a:t>
                </a:r>
                <a:r>
                  <a:rPr lang="en-US" baseline="0" dirty="0" smtClean="0"/>
                  <a:t>P(X|Y) – </a:t>
                </a:r>
                <a:r>
                  <a:rPr lang="ru-RU" baseline="0" dirty="0" smtClean="0"/>
                  <a:t>условной или апостериорной</a:t>
                </a:r>
                <a:endParaRPr lang="en-US" baseline="0" dirty="0" smtClean="0"/>
              </a:p>
              <a:p>
                <a:pPr algn="l"/>
                <a:r>
                  <a:rPr lang="en-US" sz="1200" b="0" i="0" dirty="0" smtClean="0">
                    <a:latin typeface="Cambria Math" panose="02040503050406030204" pitchFamily="18" charset="0"/>
                  </a:rPr>
                  <a:t>𝐻(𝑋│𝑌)</a:t>
                </a:r>
                <a:r>
                  <a:rPr lang="en-US" i="0" baseline="0" dirty="0" smtClean="0">
                    <a:latin typeface="Cambria Math" panose="02040503050406030204" pitchFamily="18" charset="0"/>
                  </a:rPr>
                  <a:t> = −∑24_(</a:t>
                </a:r>
                <a:r>
                  <a:rPr lang="en-US" i="0" baseline="0" dirty="0" err="1" smtClean="0">
                    <a:latin typeface="Cambria Math" panose="02040503050406030204" pitchFamily="18" charset="0"/>
                  </a:rPr>
                  <a:t>𝑖</a:t>
                </a:r>
                <a:r>
                  <a:rPr lang="en-US" i="0" baseline="0" dirty="0" smtClean="0">
                    <a:latin typeface="Cambria Math" panose="02040503050406030204" pitchFamily="18" charset="0"/>
                  </a:rPr>
                  <a:t>=1)^𝐿</a:t>
                </a:r>
                <a:r>
                  <a:rPr lang="en-US" b="0" i="0" baseline="0" dirty="0" smtClean="0">
                    <a:latin typeface="Cambria Math" panose="02040503050406030204" pitchFamily="18" charset="0"/>
                  </a:rPr>
                  <a:t>▒∑24_(𝑗=1)^𝑀▒〖𝑃_𝑋𝑌 (𝑥_𝑖,𝑦_𝑗 )  log_2⁡〖𝑃_(𝑋|𝑌) (𝑥_𝑖,𝑦_𝑗)〗 〗</a:t>
                </a:r>
                <a:endParaRPr lang="ru-RU" baseline="0" dirty="0" smtClean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038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Далее мы будем рассматривать генератор сообщений, который генерирует символы – случайные величины. Для описания такой сущности требуется ввести понятие случайного (стохастического) процесса (функции). </a:t>
            </a:r>
          </a:p>
          <a:p>
            <a:r>
              <a:rPr lang="ru-RU" dirty="0"/>
              <a:t>Если для случайной величины существовало одно измерение, влиявшее на значение, – элементарное событие, то здесь появляется второе – время (условно: может быть и координата, и номер). Мы будем работать с дискретными процессами, где параметр времени будет целочисленным и соответствовать номеру символа в сообщении.</a:t>
            </a:r>
          </a:p>
        </p:txBody>
      </p:sp>
    </p:spTree>
    <p:extLst>
      <p:ext uri="{BB962C8B-B14F-4D97-AF65-F5344CB8AC3E}">
        <p14:creationId xmlns:p14="http://schemas.microsoft.com/office/powerpoint/2010/main" val="2767647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Пусть есть источник информации, то есть источник, порождающий символы </a:t>
            </a:r>
            <a:r>
              <a:rPr lang="en-US" dirty="0"/>
              <a:t>U1, U2, U3…</a:t>
            </a:r>
          </a:p>
          <a:p>
            <a:r>
              <a:rPr lang="ru-RU" dirty="0"/>
              <a:t>Каждый символ – случайная величина, у всех одинаковое множество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02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только что было сказано, каждый символ текста есть случайная величина. Но разные по счёту символы текста не обязаны иметь сходные распределения, то есть это могут быть разные СВ. </a:t>
            </a:r>
          </a:p>
          <a:p>
            <a:r>
              <a:rPr lang="ru-RU" dirty="0"/>
              <a:t>К примеру, первый символ текста гораздо чаще будет прописной буквой, в отличие от пятого, а в конце текста мы будем ожидать увидеть знак </a:t>
            </a:r>
            <a:r>
              <a:rPr lang="ru-RU" dirty="0" err="1"/>
              <a:t>препинаиня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В примере предполагается, что есть некоторый источник, который умеет порождать 4 текста (список исчерпывающий), начала которых выписаны на экран, с равной вероятностью.</a:t>
            </a:r>
          </a:p>
        </p:txBody>
      </p:sp>
    </p:spTree>
    <p:extLst>
      <p:ext uri="{BB962C8B-B14F-4D97-AF65-F5344CB8AC3E}">
        <p14:creationId xmlns:p14="http://schemas.microsoft.com/office/powerpoint/2010/main" val="2606775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Стационарный источник – у которого многомерное распределение любого количества подряд идущих величин не меняется при сдвиге</a:t>
            </a:r>
          </a:p>
          <a:p>
            <a:pPr marL="12700" indent="-12700"/>
            <a:r>
              <a:rPr lang="ru-RU" sz="1200" dirty="0"/>
              <a:t>Большинство методов сжатия предполагают стационарность источника информации. Это не относится к методам (называемым динамическим), которые способны во времени подстраиваться под статистику источника. Но и для них нужна некоторая локальная стационарность данных</a:t>
            </a:r>
          </a:p>
          <a:p>
            <a:pPr marL="12700" indent="-12700"/>
            <a:r>
              <a:rPr lang="ru-RU" sz="1200" dirty="0"/>
              <a:t>Говорить о «вероятности символа </a:t>
            </a:r>
            <a:r>
              <a:rPr lang="en-US" sz="1200" dirty="0"/>
              <a:t>A</a:t>
            </a:r>
            <a:r>
              <a:rPr lang="ru-RU" sz="1200" dirty="0"/>
              <a:t>» можно лишь для стационарного источника, не упоминая, о каком по счёту символе идёт речь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3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74FFD12-DD42-4115-87FD-7062A61BE24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2520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2078860-BE5A-46B0-9E73-7F37FC72BAA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5476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5813" cy="584993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499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9D2E79C-60AF-40BA-977F-DBF9EFB5779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746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612A70E-D327-44F8-95A2-250AB82CB0C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966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19A70E0-2FC1-4CB8-85F8-2450C535FF6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1217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4037013" cy="4524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2"/>
            <a:ext cx="4038600" cy="4524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9F5DFFE-EBD8-4F1D-9A62-E3FC80765C9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4702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A975A3-82C6-457C-BB87-A9FAB0214C7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6583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8CFCDDA-C6F9-413D-BBC1-C4389703AB1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2179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A182E12-3EF3-4ADA-847B-289E1FB3424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039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2533992-FA33-4B47-B32D-329F4130A6F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0289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4563532-EBE2-4556-9357-FA9A4F5342F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3954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заглавия щёлкните мышью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2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щёлкните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Четвёртый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6245227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8337AC7F-39CD-4975-B3AA-0264FB1287C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" charset="0"/>
          <a:cs typeface="Noto Sans CJK SC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" charset="0"/>
          <a:cs typeface="Noto Sans CJK SC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" charset="0"/>
          <a:cs typeface="Noto Sans CJK SC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" charset="0"/>
          <a:cs typeface="Noto Sans CJK SC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" charset="0"/>
          <a:cs typeface="Noto Sans CJK SC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" charset="0"/>
          <a:cs typeface="Noto Sans CJK SC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" charset="0"/>
          <a:cs typeface="Noto Sans CJK SC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" charset="0"/>
          <a:cs typeface="Noto Sans CJK SC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046B59A-321E-FB46-84C4-F43CBE92C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 sz="5400" dirty="0"/>
              <a:t>Статистическое кодирование</a:t>
            </a:r>
            <a:endParaRPr lang="ru-RU" sz="5400" dirty="0"/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A99A6865-D387-0B42-B628-866E01E85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95714"/>
            <a:ext cx="6858000" cy="1462087"/>
          </a:xfrm>
        </p:spPr>
        <p:txBody>
          <a:bodyPr/>
          <a:lstStyle/>
          <a:p>
            <a:r>
              <a:rPr lang="ru-RU" altLang="ru-RU" sz="3200" dirty="0"/>
              <a:t>Основные понятия теории информации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DD2E6-EFE7-9E4F-BF5F-B31811BD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 без памяти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47B9341-C8AB-CD4A-B59B-CB24DD1D4A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z="2800" dirty="0"/>
                  <a:t>Источник </a:t>
                </a:r>
                <a:r>
                  <a:rPr lang="ru-RU" sz="2800" u="sng" dirty="0"/>
                  <a:t>без памяти</a:t>
                </a:r>
                <a:r>
                  <a:rPr lang="ru-RU" sz="2800" dirty="0"/>
                  <a:t> – нет взаимосвязей: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⋅…⋅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latin typeface="Cambria" panose="02040503050406030204" pitchFamily="18" charset="0"/>
                </a:endParaRPr>
              </a:p>
              <a:p>
                <a:r>
                  <a:rPr lang="ru-RU" sz="2800" dirty="0"/>
                  <a:t>Для стационарного источника: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⋅…⋅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47B9341-C8AB-CD4A-B59B-CB24DD1D4A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8" t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6CC22F-361F-D248-BA03-9E3153E7B1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612A70E-D327-44F8-95A2-250AB82CB0CE}" type="slidenum">
              <a:rPr lang="ru-RU" altLang="ru-RU" smtClean="0"/>
              <a:pPr/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5456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B6C7A-7E94-1F4C-A487-34BB643D6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274638"/>
            <a:ext cx="8228013" cy="1141412"/>
          </a:xfrm>
        </p:spPr>
        <p:txBody>
          <a:bodyPr/>
          <a:lstStyle/>
          <a:p>
            <a:r>
              <a:rPr lang="ru-RU" sz="4000" dirty="0"/>
              <a:t>Вероятность по ансамблю и </a:t>
            </a:r>
            <a:br>
              <a:rPr lang="ru-RU" sz="4000" dirty="0"/>
            </a:br>
            <a:r>
              <a:rPr lang="ru-RU" sz="4000" dirty="0"/>
              <a:t>вероятность по времени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F35C413F-7B60-904E-B911-F80DE0D407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13991"/>
                <a:ext cx="8363272" cy="4767338"/>
              </a:xfrm>
            </p:spPr>
            <p:txBody>
              <a:bodyPr/>
              <a:lstStyle/>
              <a:p>
                <a:r>
                  <a:rPr lang="ru-RU" sz="2400" dirty="0"/>
                  <a:t>Вероятность по ансамблю – </a:t>
                </a:r>
                <a:br>
                  <a:rPr lang="ru-RU" sz="2400" dirty="0"/>
                </a:br>
                <a:r>
                  <a:rPr lang="ru-RU" sz="2400" dirty="0"/>
                  <a:t>по различным реализациям, но в одной точке времени</a:t>
                </a:r>
              </a:p>
              <a:p>
                <a:r>
                  <a:rPr lang="ru-RU" sz="2400" dirty="0"/>
                  <a:t>Статистическая вероятность по времени – </a:t>
                </a:r>
                <a:br>
                  <a:rPr lang="ru-RU" sz="2400" dirty="0"/>
                </a:br>
                <a:r>
                  <a:rPr lang="ru-RU" sz="2400" dirty="0"/>
                  <a:t>внутри реализации, но по всем временным точкам</a:t>
                </a:r>
              </a:p>
              <a:p>
                <a:endParaRPr lang="ru-RU" sz="2400" dirty="0"/>
              </a:p>
              <a:p>
                <a:endParaRPr lang="ru-RU" sz="240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ru-RU" sz="2400" dirty="0">
                    <a:solidFill>
                      <a:schemeClr val="tx1"/>
                    </a:solidFill>
                  </a:rPr>
                  <a:t>Источник стационарный,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=0,5</m:t>
                    </m:r>
                  </m:oMath>
                </a14:m>
                <a:endParaRPr lang="ru-RU" sz="2400" dirty="0"/>
              </a:p>
              <a:p>
                <a:pPr marL="12700" indent="-12700"/>
                <a:r>
                  <a:rPr lang="ru-RU" sz="2400" dirty="0"/>
                  <a:t>Если статистическая вероятность равна вероятности по ансамблю, источник называется </a:t>
                </a:r>
                <a:r>
                  <a:rPr lang="ru-RU" sz="2400" u="sng" dirty="0"/>
                  <a:t>эргодическим</a:t>
                </a:r>
                <a:r>
                  <a:rPr lang="ru-RU" sz="2400" dirty="0"/>
                  <a:t>. </a:t>
                </a:r>
                <a:br>
                  <a:rPr lang="ru-RU" sz="2400" dirty="0"/>
                </a:br>
                <a:r>
                  <a:rPr lang="ru-RU" sz="2400" dirty="0"/>
                  <a:t>Это свойство также обычно предполагается, поскольку без него практический сбор статистики невозможен</a:t>
                </a:r>
                <a:endParaRPr lang="en-US" sz="2400" u="sng" dirty="0"/>
              </a:p>
            </p:txBody>
          </p:sp>
        </mc:Choice>
        <mc:Fallback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F35C413F-7B60-904E-B911-F80DE0D407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13991"/>
                <a:ext cx="8363272" cy="4767338"/>
              </a:xfrm>
              <a:blipFill>
                <a:blip r:embed="rId3"/>
                <a:stretch>
                  <a:fillRect l="-1214" t="-1064" r="-759" b="-95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бъект 2">
            <a:extLst>
              <a:ext uri="{FF2B5EF4-FFF2-40B4-BE49-F238E27FC236}">
                <a16:creationId xmlns:a16="http://schemas.microsoft.com/office/drawing/2014/main" id="{74674027-1BC8-B04B-B308-DCA16554F843}"/>
              </a:ext>
            </a:extLst>
          </p:cNvPr>
          <p:cNvSpPr txBox="1">
            <a:spLocks/>
          </p:cNvSpPr>
          <p:nvPr/>
        </p:nvSpPr>
        <p:spPr bwMode="auto">
          <a:xfrm>
            <a:off x="428276" y="3284984"/>
            <a:ext cx="317869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Реализация 1</a:t>
            </a:r>
            <a:r>
              <a:rPr lang="en-US" sz="2400" dirty="0"/>
              <a:t>: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Реализация 2</a:t>
            </a:r>
            <a:r>
              <a:rPr lang="en-US" sz="2400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3">
                <a:extLst>
                  <a:ext uri="{FF2B5EF4-FFF2-40B4-BE49-F238E27FC236}">
                    <a16:creationId xmlns:a16="http://schemas.microsoft.com/office/drawing/2014/main" id="{717ACA3E-BA32-0749-8575-3DF7977235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03850" y="3174548"/>
                <a:ext cx="5337349" cy="129614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49263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263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263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20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Andale Mono" panose="020B0509000000000004" pitchFamily="49" charset="0"/>
                  </a:rPr>
                  <a:t>A A A A A A A A A A A …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>
                  <a:latin typeface="Andale Mono" panose="020B0509000000000004" pitchFamily="49" charset="0"/>
                </a:endParaRPr>
              </a:p>
              <a:p>
                <a:pPr>
                  <a:lnSpc>
                    <a:spcPct val="200000"/>
                  </a:lnSpc>
                  <a:spcBef>
                    <a:spcPts val="200"/>
                  </a:spcBef>
                </a:pPr>
                <a:r>
                  <a:rPr lang="de-DE" sz="2000" dirty="0">
                    <a:latin typeface="Andale Mono" panose="020B0509000000000004" pitchFamily="49" charset="0"/>
                  </a:rPr>
                  <a:t>B B B B B B B B B B B …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de-DE" sz="2000" dirty="0">
                  <a:latin typeface="Andale Mono" panose="020B0509000000000004" pitchFamily="49" charset="0"/>
                </a:endParaRPr>
              </a:p>
            </p:txBody>
          </p:sp>
        </mc:Choice>
        <mc:Fallback>
          <p:sp>
            <p:nvSpPr>
              <p:cNvPr id="5" name="Объект 3">
                <a:extLst>
                  <a:ext uri="{FF2B5EF4-FFF2-40B4-BE49-F238E27FC236}">
                    <a16:creationId xmlns:a16="http://schemas.microsoft.com/office/drawing/2014/main" id="{717ACA3E-BA32-0749-8575-3DF797723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50" y="3174548"/>
                <a:ext cx="5337349" cy="1296144"/>
              </a:xfrm>
              <a:prstGeom prst="rect">
                <a:avLst/>
              </a:prstGeom>
              <a:blipFill>
                <a:blip r:embed="rId4"/>
                <a:stretch>
                  <a:fillRect l="-1188" b="-15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7852F3-01DA-C341-B7A6-529513A61E5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612A70E-D327-44F8-95A2-250AB82CB0CE}" type="slidenum">
              <a:rPr lang="ru-RU" altLang="ru-RU" smtClean="0"/>
              <a:pPr/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544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и энтропия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r"/>
            <a:r>
              <a:rPr lang="ru-RU" sz="2400" dirty="0"/>
              <a:t>Собственная информация значения СВ:</a:t>
            </a:r>
          </a:p>
          <a:p>
            <a:pPr algn="r"/>
            <a:r>
              <a:rPr lang="ru-RU" sz="2400" dirty="0"/>
              <a:t>Энтропия СВ:</a:t>
            </a:r>
          </a:p>
          <a:p>
            <a:pPr algn="r"/>
            <a:endParaRPr lang="ru-RU" sz="2400" dirty="0"/>
          </a:p>
          <a:p>
            <a:pPr algn="r"/>
            <a:endParaRPr lang="ru-RU" sz="2400" dirty="0"/>
          </a:p>
          <a:p>
            <a:pPr algn="r"/>
            <a:endParaRPr lang="ru-RU" sz="2400" dirty="0"/>
          </a:p>
          <a:p>
            <a:pPr algn="r"/>
            <a:r>
              <a:rPr lang="ru-RU" sz="2400" dirty="0"/>
              <a:t>Граничные значения энтропии:</a:t>
            </a:r>
          </a:p>
          <a:p>
            <a:pPr algn="r"/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712763" y="1794521"/>
                <a:ext cx="4331842" cy="4135735"/>
              </a:xfrm>
            </p:spPr>
            <p:txBody>
              <a:bodyPr/>
              <a:lstStyle/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ru-RU" sz="2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ru-RU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800" i="1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ru-RU" sz="2800" dirty="0"/>
              </a:p>
              <a:p>
                <a:pPr marL="0" indent="0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0≤</m:t>
                      </m:r>
                      <m:r>
                        <m:rPr>
                          <m:sty m:val="p"/>
                        </m:rPr>
                        <a:rPr lang="en-US" sz="28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712763" y="1794521"/>
                <a:ext cx="4331842" cy="4135735"/>
              </a:xfrm>
              <a:blipFill>
                <a:blip r:embed="rId3"/>
                <a:stretch>
                  <a:fillRect l="-13450" t="-6422" b="-76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19032"/>
            <a:ext cx="1480728" cy="18433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715574" y="5491868"/>
                <a:ext cx="9032440" cy="10350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для 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детерминированн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ой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СВ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func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для равномерно распределённой СВ </m:t>
                      </m:r>
                      <m:d>
                        <m:d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74" y="5491868"/>
                <a:ext cx="9032440" cy="1035027"/>
              </a:xfrm>
              <a:prstGeom prst="rect">
                <a:avLst/>
              </a:prstGeom>
              <a:blipFill>
                <a:blip r:embed="rId5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6265F5-0ED3-4F41-AD20-F61B74E5C85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9F5DFFE-EBD8-4F1D-9A62-E3FC80765C98}" type="slidenum">
              <a:rPr lang="ru-RU" altLang="ru-RU" smtClean="0"/>
              <a:pPr/>
              <a:t>12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1418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E227939-3682-BB4C-94B8-77EC1D8D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Интуитивное обоснование собственной информации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A57E1963-E2CD-7E4E-976B-20D208CC16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2" y="1600200"/>
                <a:ext cx="8228013" cy="4983162"/>
              </a:xfrm>
            </p:spPr>
            <p:txBody>
              <a:bodyPr>
                <a:normAutofit/>
              </a:bodyPr>
              <a:lstStyle/>
              <a:p>
                <a:pPr marL="14288" indent="-14288"/>
                <a:r>
                  <a:rPr lang="ru-RU" sz="2800" dirty="0"/>
                  <a:t>Свойства, согласующиеся с интуицией: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ru-RU" sz="2800" dirty="0"/>
                  <a:t> – событие не может уменьшить информации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– </a:t>
                </a:r>
                <a:r>
                  <a:rPr lang="ru-RU" sz="2800" dirty="0"/>
                  <a:t>менее вероятное событие несёт больше информации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ru-RU" sz="2800" i="1">
                        <a:latin typeface="Cambria Math" panose="02040503050406030204" pitchFamily="18" charset="0"/>
                      </a:rPr>
                      <m:t> при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sz="2800" dirty="0"/>
                  <a:t> </a:t>
                </a:r>
                <a:r>
                  <a:rPr lang="en-US" sz="2800" dirty="0"/>
                  <a:t>– </a:t>
                </a:r>
                <a:r>
                  <a:rPr lang="ru-RU" sz="2800" dirty="0"/>
                  <a:t>для независимых величин информация </a:t>
                </a:r>
                <a:r>
                  <a:rPr lang="ru-RU" sz="2800" dirty="0" err="1"/>
                  <a:t>скалдывается</a:t>
                </a:r>
                <a:endParaRPr lang="ru-RU" sz="2800" dirty="0"/>
              </a:p>
            </p:txBody>
          </p:sp>
        </mc:Choice>
        <mc:Fallback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A57E1963-E2CD-7E4E-976B-20D208CC16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600200"/>
                <a:ext cx="8228013" cy="4983162"/>
              </a:xfrm>
              <a:blipFill>
                <a:blip r:embed="rId3"/>
                <a:stretch>
                  <a:fillRect l="-1698" t="-1527" r="-2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99DB3197-00B7-7343-AE8C-3C9080043EAD}"/>
                  </a:ext>
                </a:extLst>
              </p:cNvPr>
              <p:cNvSpPr/>
              <p:nvPr/>
            </p:nvSpPr>
            <p:spPr>
              <a:xfrm>
                <a:off x="6084170" y="5661248"/>
                <a:ext cx="24184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ru-R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99DB3197-00B7-7343-AE8C-3C9080043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70" y="5661248"/>
                <a:ext cx="2418419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C38871-7C02-3B44-99F9-4C2057E9729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612A70E-D327-44F8-95A2-250AB82CB0CE}" type="slidenum">
              <a:rPr lang="ru-RU" altLang="ru-RU" smtClean="0"/>
              <a:pPr/>
              <a:t>13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86128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D231B-4993-FC4D-BFD2-29FC157C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Интуитивное </a:t>
            </a:r>
            <a:br>
              <a:rPr lang="ru-RU" sz="4000" dirty="0"/>
            </a:br>
            <a:r>
              <a:rPr lang="ru-RU" sz="4000" dirty="0"/>
              <a:t>обоснование энтропии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01FE5E40-A3C4-2E4A-AB1B-5E3F0BBD0E46}"/>
                  </a:ext>
                </a:extLst>
              </p:cNvPr>
              <p:cNvSpPr/>
              <p:nvPr/>
            </p:nvSpPr>
            <p:spPr>
              <a:xfrm>
                <a:off x="6444210" y="452302"/>
                <a:ext cx="1806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01FE5E40-A3C4-2E4A-AB1B-5E3F0BBD0E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10" y="452302"/>
                <a:ext cx="18060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0499CCBA-A711-5047-85F7-6783A84D1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Энтропия максимальна для равномерного распределения</a:t>
                </a:r>
              </a:p>
              <a:p>
                <a:pPr marL="514350" indent="-514350">
                  <a:buFont typeface="+mj-lt"/>
                  <a:buAutoNum type="arabicPeriod"/>
                  <a:tabLst>
                    <a:tab pos="1717675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0499CCBA-A711-5047-85F7-6783A84D1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852" t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61F9DC-EBA5-CB49-9DF5-5145CAF992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564904"/>
            <a:ext cx="2540000" cy="1943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0DCD9F-6A91-A545-A64D-811C07596FC3}"/>
              </a:ext>
            </a:extLst>
          </p:cNvPr>
          <p:cNvSpPr txBox="1"/>
          <p:nvPr/>
        </p:nvSpPr>
        <p:spPr>
          <a:xfrm>
            <a:off x="1259634" y="4184840"/>
            <a:ext cx="2292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Неопределённость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в исходах </a:t>
            </a:r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ru-RU" dirty="0">
                <a:solidFill>
                  <a:schemeClr val="tx1"/>
                </a:solidFill>
              </a:rPr>
              <a:t> и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q</a:t>
            </a:r>
            <a:endParaRPr lang="ru-RU" i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A02764-78C1-FE48-8E6F-7541ADAD2639}"/>
              </a:ext>
            </a:extLst>
          </p:cNvPr>
          <p:cNvSpPr txBox="1"/>
          <p:nvPr/>
        </p:nvSpPr>
        <p:spPr>
          <a:xfrm>
            <a:off x="3826084" y="4184838"/>
            <a:ext cx="2292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Неопределённость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в исходах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𝛼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</a:t>
            </a:r>
            <a:r>
              <a:rPr lang="en-US" dirty="0">
                <a:solidFill>
                  <a:schemeClr val="tx1"/>
                </a:solidFill>
              </a:rPr>
              <a:t> 𝛽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при наступившем </a:t>
            </a:r>
            <a:r>
              <a:rPr lang="en-US" i="1" dirty="0">
                <a:solidFill>
                  <a:schemeClr val="tx1"/>
                </a:solidFill>
              </a:rPr>
              <a:t>p</a:t>
            </a:r>
            <a:endParaRPr lang="ru-RU" i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4F9711-B439-F84E-9050-2DDEA2F11D51}"/>
              </a:ext>
            </a:extLst>
          </p:cNvPr>
          <p:cNvSpPr txBox="1"/>
          <p:nvPr/>
        </p:nvSpPr>
        <p:spPr>
          <a:xfrm>
            <a:off x="3826083" y="5257802"/>
            <a:ext cx="2292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Вероятность,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при которой эта неопределённость присутствует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DB769EB-DDAE-1F46-BE3B-83AB296E626A}"/>
              </a:ext>
            </a:extLst>
          </p:cNvPr>
          <p:cNvCxnSpPr>
            <a:stCxn id="10" idx="0"/>
          </p:cNvCxnSpPr>
          <p:nvPr/>
        </p:nvCxnSpPr>
        <p:spPr bwMode="auto">
          <a:xfrm flipV="1">
            <a:off x="2405972" y="3717032"/>
            <a:ext cx="437836" cy="4678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73C7E4D-AE49-9346-BDF4-52DA77E00C98}"/>
              </a:ext>
            </a:extLst>
          </p:cNvPr>
          <p:cNvCxnSpPr>
            <a:stCxn id="11" idx="0"/>
          </p:cNvCxnSpPr>
          <p:nvPr/>
        </p:nvCxnSpPr>
        <p:spPr bwMode="auto">
          <a:xfrm flipH="1" flipV="1">
            <a:off x="4788024" y="3717032"/>
            <a:ext cx="184398" cy="4678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Полилиния 20">
            <a:extLst>
              <a:ext uri="{FF2B5EF4-FFF2-40B4-BE49-F238E27FC236}">
                <a16:creationId xmlns:a16="http://schemas.microsoft.com/office/drawing/2014/main" id="{19338EB6-6305-4F4E-93A2-3C0290CEB5EA}"/>
              </a:ext>
            </a:extLst>
          </p:cNvPr>
          <p:cNvSpPr/>
          <p:nvPr/>
        </p:nvSpPr>
        <p:spPr bwMode="auto">
          <a:xfrm>
            <a:off x="3642433" y="3782901"/>
            <a:ext cx="499698" cy="1662324"/>
          </a:xfrm>
          <a:custGeom>
            <a:avLst/>
            <a:gdLst>
              <a:gd name="connsiteX0" fmla="*/ 499698 w 499698"/>
              <a:gd name="connsiteY0" fmla="*/ 1983783 h 1983783"/>
              <a:gd name="connsiteX1" fmla="*/ 3753 w 499698"/>
              <a:gd name="connsiteY1" fmla="*/ 914400 h 1983783"/>
              <a:gd name="connsiteX2" fmla="*/ 282722 w 499698"/>
              <a:gd name="connsiteY2" fmla="*/ 0 h 198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698" h="1983783">
                <a:moveTo>
                  <a:pt x="499698" y="1983783"/>
                </a:moveTo>
                <a:cubicBezTo>
                  <a:pt x="269807" y="1614406"/>
                  <a:pt x="39916" y="1245030"/>
                  <a:pt x="3753" y="914400"/>
                </a:cubicBezTo>
                <a:cubicBezTo>
                  <a:pt x="-32410" y="583769"/>
                  <a:pt x="202647" y="136902"/>
                  <a:pt x="282722" y="0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46DB8F-43E2-BD43-A4DE-E5A4AA9B341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612A70E-D327-44F8-95A2-250AB82CB0CE}" type="slidenum">
              <a:rPr lang="ru-RU" altLang="ru-RU" smtClean="0"/>
              <a:pPr/>
              <a:t>14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6313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энтропия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23530" y="1600202"/>
                <a:ext cx="4323085" cy="4524375"/>
              </a:xfrm>
            </p:spPr>
            <p:txBody>
              <a:bodyPr/>
              <a:lstStyle/>
              <a:p>
                <a:pPr algn="r">
                  <a:spcBef>
                    <a:spcPts val="1200"/>
                  </a:spcBef>
                </a:pPr>
                <a:r>
                  <a:rPr lang="ru-RU" sz="2200" dirty="0"/>
                  <a:t>Условная энтропия</a:t>
                </a:r>
                <a:r>
                  <a:rPr lang="en-US" sz="2200" dirty="0"/>
                  <a:t> </a:t>
                </a:r>
                <a:r>
                  <a:rPr lang="ru-RU" sz="2200" dirty="0"/>
                  <a:t>СВ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200" dirty="0"/>
                  <a:t> </a:t>
                </a:r>
                <a:r>
                  <a:rPr lang="ru-RU" sz="2200" dirty="0"/>
                  <a:t>при условии заданного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200" dirty="0"/>
                  <a:t> СВ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/>
                  <a:t>:</a:t>
                </a:r>
              </a:p>
              <a:p>
                <a:pPr algn="r">
                  <a:spcBef>
                    <a:spcPts val="1200"/>
                  </a:spcBef>
                </a:pPr>
                <a:endParaRPr lang="en-US" sz="2200" dirty="0"/>
              </a:p>
              <a:p>
                <a:pPr algn="r">
                  <a:spcBef>
                    <a:spcPts val="1200"/>
                  </a:spcBef>
                </a:pPr>
                <a:endParaRPr lang="en-US" sz="2200" dirty="0"/>
              </a:p>
              <a:p>
                <a:pPr algn="r">
                  <a:spcBef>
                    <a:spcPts val="1200"/>
                  </a:spcBef>
                </a:pPr>
                <a:r>
                  <a:rPr lang="ru-RU" sz="2200" u="sng" dirty="0"/>
                  <a:t>Условная энтропия</a:t>
                </a:r>
                <a:r>
                  <a:rPr lang="en-US" sz="2200" u="sng" dirty="0"/>
                  <a:t> </a:t>
                </a:r>
                <a:r>
                  <a:rPr lang="ru-RU" sz="2200" u="sng" dirty="0"/>
                  <a:t>СВ</a:t>
                </a:r>
                <a:r>
                  <a:rPr lang="ru-RU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200" dirty="0"/>
                  <a:t> </a:t>
                </a:r>
                <a:r>
                  <a:rPr lang="ru-RU" sz="2200" dirty="0"/>
                  <a:t>при условии заданной СВ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sz="2200" dirty="0"/>
                  <a:t>:</a:t>
                </a:r>
                <a:br>
                  <a:rPr lang="en-US" sz="2200" dirty="0"/>
                </a:br>
                <a:endParaRPr lang="en-US" sz="2200" dirty="0"/>
              </a:p>
              <a:p>
                <a:pPr algn="r">
                  <a:spcBef>
                    <a:spcPts val="1200"/>
                  </a:spcBef>
                </a:pPr>
                <a:r>
                  <a:rPr lang="ru-RU" sz="2200" dirty="0"/>
                  <a:t>Условная энтропия не превосходит безусловной: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23530" y="1600202"/>
                <a:ext cx="4323085" cy="4524375"/>
              </a:xfrm>
              <a:blipFill>
                <a:blip r:embed="rId3"/>
                <a:stretch>
                  <a:fillRect t="-1120" r="-38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6615" y="1416052"/>
                <a:ext cx="4317875" cy="4567783"/>
              </a:xfrm>
            </p:spPr>
            <p:txBody>
              <a:bodyPr/>
              <a:lstStyle/>
              <a:p>
                <a:pPr marL="0" indent="0"/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sz="2200" i="1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20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func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/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/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/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200"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0" indent="0"/>
                <a:endParaRPr lang="en-US" sz="2200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2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6615" y="1416052"/>
                <a:ext cx="4317875" cy="456778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708299" y="5770632"/>
                <a:ext cx="903244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если значение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однозначно о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пределяет значение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если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и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статистически независимы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99" y="5770632"/>
                <a:ext cx="9032440" cy="707886"/>
              </a:xfrm>
              <a:prstGeom prst="rect">
                <a:avLst/>
              </a:prstGeom>
              <a:blipFill>
                <a:blip r:embed="rId5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62A5EA4-9A3E-924F-A448-DBE198C29516}"/>
                  </a:ext>
                </a:extLst>
              </p:cNvPr>
              <p:cNvSpPr/>
              <p:nvPr/>
            </p:nvSpPr>
            <p:spPr>
              <a:xfrm>
                <a:off x="715574" y="2746074"/>
                <a:ext cx="9032440" cy="801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если при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однозначно определено значение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func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если 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при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распределение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равномерно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62A5EA4-9A3E-924F-A448-DBE198C29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74" y="2746074"/>
                <a:ext cx="9032440" cy="801501"/>
              </a:xfrm>
              <a:prstGeom prst="rect">
                <a:avLst/>
              </a:prstGeom>
              <a:blipFill>
                <a:blip r:embed="rId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4B6618-F3DE-CB41-BF36-F1A6CC82AC4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9F5DFFE-EBD8-4F1D-9A62-E3FC80765C98}" type="slidenum">
              <a:rPr lang="ru-RU" altLang="ru-RU" smtClean="0"/>
              <a:pPr/>
              <a:t>15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29092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6DD7E6B-A986-5343-8E76-90C7CDAB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Объект 6">
                <a:extLst>
                  <a:ext uri="{FF2B5EF4-FFF2-40B4-BE49-F238E27FC236}">
                    <a16:creationId xmlns:a16="http://schemas.microsoft.com/office/drawing/2014/main" id="{41163222-9BB3-F440-BA5A-5D531F21AD8F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97770875"/>
                  </p:ext>
                </p:extLst>
              </p:nvPr>
            </p:nvGraphicFramePr>
            <p:xfrm>
              <a:off x="323528" y="1484784"/>
              <a:ext cx="3096344" cy="2044824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{ED083AE6-46FA-4A59-8FB0-9F97EB10719F}</a:tableStyleId>
                  </a:tblPr>
                  <a:tblGrid>
                    <a:gridCol w="814622">
                      <a:extLst>
                        <a:ext uri="{9D8B030D-6E8A-4147-A177-3AD203B41FA5}">
                          <a16:colId xmlns:a16="http://schemas.microsoft.com/office/drawing/2014/main" val="2354531420"/>
                        </a:ext>
                      </a:extLst>
                    </a:gridCol>
                    <a:gridCol w="715312">
                      <a:extLst>
                        <a:ext uri="{9D8B030D-6E8A-4147-A177-3AD203B41FA5}">
                          <a16:colId xmlns:a16="http://schemas.microsoft.com/office/drawing/2014/main" val="1019905289"/>
                        </a:ext>
                      </a:extLst>
                    </a:gridCol>
                    <a:gridCol w="715312">
                      <a:extLst>
                        <a:ext uri="{9D8B030D-6E8A-4147-A177-3AD203B41FA5}">
                          <a16:colId xmlns:a16="http://schemas.microsoft.com/office/drawing/2014/main" val="1158151132"/>
                        </a:ext>
                      </a:extLst>
                    </a:gridCol>
                    <a:gridCol w="851098">
                      <a:extLst>
                        <a:ext uri="{9D8B030D-6E8A-4147-A177-3AD203B41FA5}">
                          <a16:colId xmlns:a16="http://schemas.microsoft.com/office/drawing/2014/main" val="423560490"/>
                        </a:ext>
                      </a:extLst>
                    </a:gridCol>
                  </a:tblGrid>
                  <a:tr h="51120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𝑿𝒀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marL="112389" marR="112389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marL="112389" marR="112389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marL="112389" marR="112389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marL="112389" marR="112389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0753883"/>
                      </a:ext>
                    </a:extLst>
                  </a:tr>
                  <a:tr h="51120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 marL="112389" marR="112389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dirty="0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marL="112389" marR="112389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marL="112389" marR="112389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marL="112389" marR="112389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79945112"/>
                      </a:ext>
                    </a:extLst>
                  </a:tr>
                  <a:tr h="51120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 marL="112389" marR="112389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dirty="0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marL="112389" marR="112389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/4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marL="112389" marR="112389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marL="112389" marR="112389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1989586"/>
                      </a:ext>
                    </a:extLst>
                  </a:tr>
                  <a:tr h="51120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marL="112389" marR="112389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3/4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marL="112389" marR="112389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marL="112389" marR="112389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 marL="112389" marR="112389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3906389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Объект 6">
                <a:extLst>
                  <a:ext uri="{FF2B5EF4-FFF2-40B4-BE49-F238E27FC236}">
                    <a16:creationId xmlns:a16="http://schemas.microsoft.com/office/drawing/2014/main" id="{41163222-9BB3-F440-BA5A-5D531F21AD8F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97770875"/>
                  </p:ext>
                </p:extLst>
              </p:nvPr>
            </p:nvGraphicFramePr>
            <p:xfrm>
              <a:off x="323528" y="1484784"/>
              <a:ext cx="3096344" cy="2044824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{ED083AE6-46FA-4A59-8FB0-9F97EB10719F}</a:tableStyleId>
                  </a:tblPr>
                  <a:tblGrid>
                    <a:gridCol w="814622">
                      <a:extLst>
                        <a:ext uri="{9D8B030D-6E8A-4147-A177-3AD203B41FA5}">
                          <a16:colId xmlns:a16="http://schemas.microsoft.com/office/drawing/2014/main" val="2354531420"/>
                        </a:ext>
                      </a:extLst>
                    </a:gridCol>
                    <a:gridCol w="715312">
                      <a:extLst>
                        <a:ext uri="{9D8B030D-6E8A-4147-A177-3AD203B41FA5}">
                          <a16:colId xmlns:a16="http://schemas.microsoft.com/office/drawing/2014/main" val="1019905289"/>
                        </a:ext>
                      </a:extLst>
                    </a:gridCol>
                    <a:gridCol w="715312">
                      <a:extLst>
                        <a:ext uri="{9D8B030D-6E8A-4147-A177-3AD203B41FA5}">
                          <a16:colId xmlns:a16="http://schemas.microsoft.com/office/drawing/2014/main" val="1158151132"/>
                        </a:ext>
                      </a:extLst>
                    </a:gridCol>
                    <a:gridCol w="851098">
                      <a:extLst>
                        <a:ext uri="{9D8B030D-6E8A-4147-A177-3AD203B41FA5}">
                          <a16:colId xmlns:a16="http://schemas.microsoft.com/office/drawing/2014/main" val="423560490"/>
                        </a:ext>
                      </a:extLst>
                    </a:gridCol>
                  </a:tblGrid>
                  <a:tr h="51120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2389" marR="112389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63" r="-285938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2389" marR="112389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4035" r="-221053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2389" marR="112389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4035" r="-121053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2389" marR="112389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7164" r="-2985" b="-3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753883"/>
                      </a:ext>
                    </a:extLst>
                  </a:tr>
                  <a:tr h="51120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2389" marR="112389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563" t="-102500" r="-285938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2389" marR="112389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14035" t="-102500" r="-221053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2389" marR="112389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14035" t="-102500" r="-121053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2389" marR="112389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67164" t="-102500" r="-2985" b="-2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9945112"/>
                      </a:ext>
                    </a:extLst>
                  </a:tr>
                  <a:tr h="51120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2389" marR="112389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63" t="-197561" r="-285938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2389" marR="112389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4035" t="-197561" r="-22105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2389" marR="112389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4035" t="-197561" r="-12105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2389" marR="112389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7164" t="-197561" r="-2985" b="-10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1989586"/>
                      </a:ext>
                    </a:extLst>
                  </a:tr>
                  <a:tr h="51120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2389" marR="112389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563" t="-305000" r="-285938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2389" marR="112389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14035" t="-305000" r="-221053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2389" marR="112389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14035" t="-305000" r="-121053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 marL="112389" marR="112389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3906389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929019B5-FAE5-ED44-830D-7C5F9CE0348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606292" y="1484786"/>
                <a:ext cx="5508104" cy="4524375"/>
              </a:xfrm>
            </p:spPr>
            <p:txBody>
              <a:bodyPr/>
              <a:lstStyle/>
              <a:p>
                <a:pPr marL="11113" indent="-11113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≈0.81 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бит</m:t>
                      </m:r>
                    </m:oMath>
                  </m:oMathPara>
                </a14:m>
                <a:endParaRPr lang="ru-RU" sz="2400" dirty="0"/>
              </a:p>
              <a:p>
                <a:pPr marL="11113" indent="-11113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240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 бит</m:t>
                      </m:r>
                    </m:oMath>
                  </m:oMathPara>
                </a14:m>
                <a:endParaRPr lang="en-US" sz="2400" dirty="0"/>
              </a:p>
              <a:p>
                <a:pPr marL="11113" indent="-11113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US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−0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 бит</m:t>
                      </m:r>
                    </m:oMath>
                  </m:oMathPara>
                </a14:m>
                <a:endParaRPr lang="ru-RU" sz="2400" dirty="0"/>
              </a:p>
              <a:p>
                <a:pPr marL="11113" indent="-11113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 бит</m:t>
                      </m:r>
                    </m:oMath>
                  </m:oMathPara>
                </a14:m>
                <a:endParaRPr lang="ru-RU" sz="2400" dirty="0"/>
              </a:p>
              <a:p>
                <a:pPr marL="11113" indent="-11113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⋅0+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⋅1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бит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  <a:p>
                <a:pPr marL="11113" indent="-11113" algn="ctr">
                  <a:lnSpc>
                    <a:spcPct val="125000"/>
                  </a:lnSpc>
                </a:pPr>
                <a:r>
                  <a:rPr lang="ru-RU" sz="2400" dirty="0">
                    <a:latin typeface="Cambria Math" panose="02040503050406030204" pitchFamily="18" charset="0"/>
                  </a:rPr>
                  <a:t>Взаимная информация </a:t>
                </a:r>
                <a:r>
                  <a:rPr lang="en-US" sz="2400" dirty="0">
                    <a:latin typeface="Cambria Math" panose="02040503050406030204" pitchFamily="18" charset="0"/>
                  </a:rPr>
                  <a:t>X </a:t>
                </a:r>
                <a:r>
                  <a:rPr lang="ru-RU" sz="2400" dirty="0">
                    <a:latin typeface="Cambria Math" panose="02040503050406030204" pitchFamily="18" charset="0"/>
                  </a:rPr>
                  <a:t>и </a:t>
                </a:r>
                <a:r>
                  <a:rPr lang="en-US" sz="2400" dirty="0">
                    <a:latin typeface="Cambria Math" panose="02040503050406030204" pitchFamily="18" charset="0"/>
                  </a:rPr>
                  <a:t>Y:</a:t>
                </a:r>
                <a:endParaRPr lang="ru-RU" sz="2400" dirty="0">
                  <a:latin typeface="Cambria Math" panose="02040503050406030204" pitchFamily="18" charset="0"/>
                </a:endParaRPr>
              </a:p>
              <a:p>
                <a:pPr marL="11113" indent="-11113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0.31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 бит</m:t>
                      </m:r>
                    </m:oMath>
                  </m:oMathPara>
                </a14:m>
                <a:endParaRPr lang="ru-RU" sz="2400" dirty="0"/>
              </a:p>
              <a:p>
                <a:pPr marL="11113" indent="-11113">
                  <a:lnSpc>
                    <a:spcPct val="125000"/>
                  </a:lnSpc>
                </a:pPr>
                <a:endParaRPr lang="ru-RU" sz="2400" dirty="0"/>
              </a:p>
            </p:txBody>
          </p:sp>
        </mc:Choice>
        <mc:Fallback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929019B5-FAE5-ED44-830D-7C5F9CE03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606292" y="1484786"/>
                <a:ext cx="5508104" cy="4524375"/>
              </a:xfrm>
              <a:blipFill>
                <a:blip r:embed="rId4"/>
                <a:stretch>
                  <a:fillRect b="-67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Объект 7">
                <a:extLst>
                  <a:ext uri="{FF2B5EF4-FFF2-40B4-BE49-F238E27FC236}">
                    <a16:creationId xmlns:a16="http://schemas.microsoft.com/office/drawing/2014/main" id="{DCB7B2B4-B285-D24B-AC49-CF17F7FC994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900" y="3598343"/>
                <a:ext cx="3528392" cy="28549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000" tIns="46800" rIns="90000" bIns="4680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49263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263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263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113" indent="-1111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  <a:p>
                <a:pPr marL="11113" indent="-1111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 marL="11113" indent="-1111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11113" indent="-1111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11113" indent="-11113"/>
                <a:endParaRPr lang="ru-RU" sz="2400" dirty="0"/>
              </a:p>
            </p:txBody>
          </p:sp>
        </mc:Choice>
        <mc:Fallback>
          <p:sp>
            <p:nvSpPr>
              <p:cNvPr id="9" name="Объект 7">
                <a:extLst>
                  <a:ext uri="{FF2B5EF4-FFF2-40B4-BE49-F238E27FC236}">
                    <a16:creationId xmlns:a16="http://schemas.microsoft.com/office/drawing/2014/main" id="{DCB7B2B4-B285-D24B-AC49-CF17F7FC9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900" y="3598343"/>
                <a:ext cx="3528392" cy="2854994"/>
              </a:xfrm>
              <a:prstGeom prst="rect">
                <a:avLst/>
              </a:prstGeom>
              <a:blipFill>
                <a:blip r:embed="rId5"/>
                <a:stretch>
                  <a:fillRect t="-45575" b="-690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EB4EE4AA-E5D9-384C-A8FE-A7AF50B13B96}"/>
                  </a:ext>
                </a:extLst>
              </p:cNvPr>
              <p:cNvSpPr/>
              <p:nvPr/>
            </p:nvSpPr>
            <p:spPr>
              <a:xfrm>
                <a:off x="6360346" y="539876"/>
                <a:ext cx="2501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бит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EB4EE4AA-E5D9-384C-A8FE-A7AF50B13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346" y="539876"/>
                <a:ext cx="2501903" cy="369332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EA4D2C-33EE-CA4E-9E8F-D245EA32FB0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9F5DFFE-EBD8-4F1D-9A62-E3FC80765C98}" type="slidenum">
              <a:rPr lang="ru-RU" altLang="ru-RU" smtClean="0"/>
              <a:pPr/>
              <a:t>16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2549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AA980E9-535B-3D4E-AF66-AE270941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Многомерная энтропия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206ED03F-57A8-C64A-9701-8057F7482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113" indent="-1111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  <a:p>
                <a:pPr marL="11113" indent="-1111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11113" indent="-11113">
                  <a:lnSpc>
                    <a:spcPct val="150000"/>
                  </a:lnSpc>
                </a:pPr>
                <a:r>
                  <a:rPr lang="ru-RU" sz="2800" dirty="0">
                    <a:latin typeface="Cambria" panose="02040503050406030204" pitchFamily="18" charset="0"/>
                  </a:rPr>
                  <a:t>Цепное равенство:</a:t>
                </a:r>
              </a:p>
              <a:p>
                <a:pPr marL="11113" indent="-1111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i="1" dirty="0">
                  <a:latin typeface="Cambria" panose="02040503050406030204" pitchFamily="18" charset="0"/>
                </a:endParaRPr>
              </a:p>
              <a:p>
                <a:pPr marL="11113" indent="-1111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i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206ED03F-57A8-C64A-9701-8057F7482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8" t="-17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2A0163-9220-9E4D-B30D-C442E4FCA5B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612A70E-D327-44F8-95A2-250AB82CB0CE}" type="slidenum">
              <a:rPr lang="ru-RU" altLang="ru-RU" smtClean="0"/>
              <a:pPr/>
              <a:t>17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91301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F947E-1851-9C41-B8A7-4D6B1FCB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Энтропия источника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4F53079-4658-DF40-9438-A9FDD1A517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>
                    <a:latin typeface="Cambria Math" panose="02040503050406030204" pitchFamily="18" charset="0"/>
                  </a:rPr>
                  <a:t>Предельная условная энтропия буквы: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Cambria" panose="02040503050406030204" pitchFamily="18" charset="0"/>
                </a:endParaRPr>
              </a:p>
              <a:p>
                <a:r>
                  <a:rPr lang="ru-RU" dirty="0">
                    <a:latin typeface="Cambria Math" panose="02040503050406030204" pitchFamily="18" charset="0"/>
                  </a:rPr>
                  <a:t>Предельная средняя энтропия на букву: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ru-RU" dirty="0">
                  <a:latin typeface="Cambria" panose="02040503050406030204" pitchFamily="18" charset="0"/>
                </a:endParaRPr>
              </a:p>
              <a:p>
                <a:r>
                  <a:rPr lang="ru-RU" dirty="0">
                    <a:latin typeface="Cambria" panose="02040503050406030204" pitchFamily="18" charset="0"/>
                  </a:rPr>
                  <a:t>Для источника без памяти: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4F53079-4658-DF40-9438-A9FDD1A517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2" t="-14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23133A-2993-0C4D-A26F-01F6659F99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612A70E-D327-44F8-95A2-250AB82CB0CE}" type="slidenum">
              <a:rPr lang="ru-RU" altLang="ru-RU" smtClean="0"/>
              <a:pPr/>
              <a:t>18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78940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47C9E-AA60-F44F-BA41-4869811B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Соотношение между </a:t>
            </a:r>
            <a:br>
              <a:rPr lang="ru-RU" dirty="0"/>
            </a:br>
            <a:r>
              <a:rPr lang="ru-RU" dirty="0"/>
              <a:t>видами энтропии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40C16E0-2CCC-4044-8BC5-218D593948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2" y="2060850"/>
                <a:ext cx="8228013" cy="4063727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≤…≤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≤≤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func>
                    </m:oMath>
                  </m:oMathPara>
                </a14:m>
                <a:endParaRPr lang="ru-RU" sz="2800" i="1" dirty="0"/>
              </a:p>
              <a:p>
                <a:endParaRPr lang="en-US" sz="2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800" i="1" dirty="0"/>
                  <a:t> </a:t>
                </a:r>
                <a:r>
                  <a:rPr lang="ru-RU" sz="2800" dirty="0"/>
                  <a:t>называют </a:t>
                </a:r>
                <a:r>
                  <a:rPr lang="ru-RU" sz="2800" i="1" dirty="0"/>
                  <a:t>энтропией нулевого порядка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i="1" dirty="0"/>
                  <a:t> – энтропией первого порядка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40C16E0-2CCC-4044-8BC5-218D59394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2060850"/>
                <a:ext cx="8228013" cy="4063727"/>
              </a:xfrm>
              <a:blipFill>
                <a:blip r:embed="rId3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36EDEB-3A29-DC46-A53A-B6C614A8375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612A70E-D327-44F8-95A2-250AB82CB0CE}" type="slidenum">
              <a:rPr lang="ru-RU" altLang="ru-RU" smtClean="0"/>
              <a:pPr/>
              <a:t>19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3595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Случайные величины (СВ)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2" y="1700810"/>
                <a:ext cx="4037013" cy="4423767"/>
              </a:xfrm>
            </p:spPr>
            <p:txBody>
              <a:bodyPr/>
              <a:lstStyle/>
              <a:p>
                <a:pPr algn="r">
                  <a:spcBef>
                    <a:spcPts val="1800"/>
                  </a:spcBef>
                </a:pPr>
                <a:r>
                  <a:rPr lang="ru-RU" sz="2400" dirty="0"/>
                  <a:t>Множество </a:t>
                </a:r>
                <a:r>
                  <a:rPr lang="ru-RU" sz="2400" i="1" dirty="0"/>
                  <a:t>значений</a:t>
                </a:r>
                <a:r>
                  <a:rPr lang="ru-RU" sz="2400" dirty="0"/>
                  <a:t> СВ:</a:t>
                </a:r>
                <a:endParaRPr lang="en-US" sz="2400" dirty="0"/>
              </a:p>
              <a:p>
                <a:pPr algn="r">
                  <a:spcBef>
                    <a:spcPts val="1800"/>
                  </a:spcBef>
                </a:pPr>
                <a:r>
                  <a:rPr lang="ru-RU" sz="2400" dirty="0"/>
                  <a:t>Распределение </a:t>
                </a:r>
                <a:r>
                  <a:rPr lang="ru-RU" sz="2400" i="1" dirty="0"/>
                  <a:t>вероятностей</a:t>
                </a:r>
                <a:r>
                  <a:rPr lang="ru-RU" sz="2400" dirty="0"/>
                  <a:t> СВ:</a:t>
                </a:r>
                <a:endParaRPr lang="en-US" sz="2400" dirty="0"/>
              </a:p>
              <a:p>
                <a:pPr algn="r">
                  <a:spcBef>
                    <a:spcPts val="1800"/>
                  </a:spcBef>
                </a:pPr>
                <a:r>
                  <a:rPr lang="ru-RU" sz="2400" dirty="0"/>
                  <a:t>Нормировка вероятности</a:t>
                </a:r>
                <a:br>
                  <a:rPr lang="ru-RU" sz="2400" dirty="0"/>
                </a:br>
                <a:r>
                  <a:rPr lang="ru-RU" sz="2400" dirty="0"/>
                  <a:t>(достоверное событие):</a:t>
                </a:r>
              </a:p>
              <a:p>
                <a:pPr algn="r">
                  <a:spcBef>
                    <a:spcPts val="1800"/>
                  </a:spcBef>
                </a:pPr>
                <a:br>
                  <a:rPr lang="en-US" sz="2400" dirty="0"/>
                </a:br>
                <a:r>
                  <a:rPr lang="ru-RU" sz="2400" dirty="0"/>
                  <a:t>Среднее значение СВ:</a:t>
                </a:r>
                <a:endParaRPr lang="en-US" sz="2400" dirty="0"/>
              </a:p>
              <a:p>
                <a:pPr algn="r">
                  <a:spcBef>
                    <a:spcPts val="1800"/>
                  </a:spcBef>
                </a:pPr>
                <a:r>
                  <a:rPr lang="ru-RU" sz="2400" dirty="0"/>
                  <a:t>Среднее значение функции от СВ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: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2" y="1700810"/>
                <a:ext cx="4037013" cy="4423767"/>
              </a:xfrm>
              <a:blipFill>
                <a:blip r:embed="rId3"/>
                <a:stretch>
                  <a:fillRect t="-857" r="-4717" b="-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6613" y="1556794"/>
                <a:ext cx="4038600" cy="4567783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2800" dirty="0"/>
              </a:p>
              <a:p>
                <a:pPr marL="0" indent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≡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800" i="1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6613" y="1556794"/>
                <a:ext cx="4038600" cy="4567783"/>
              </a:xfrm>
              <a:blipFill>
                <a:blip r:embed="rId4"/>
                <a:stretch>
                  <a:fillRect l="-31034" t="-1108" b="-54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8D3AD7-D898-9245-B69C-C9B992EA631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9F5DFFE-EBD8-4F1D-9A62-E3FC80765C98}" type="slidenum">
              <a:rPr lang="ru-RU" altLang="ru-RU" smtClean="0"/>
              <a:pPr/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11515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ru-RU" altLang="ru-RU" sz="4000" dirty="0">
                <a:solidFill>
                  <a:schemeClr val="tx1"/>
                </a:solidFill>
              </a:rPr>
              <a:t>Статистическая избыточность дискретных данных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Объект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716018" y="1700810"/>
                <a:ext cx="4240225" cy="452437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ru-R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func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716018" y="1700810"/>
                <a:ext cx="4240225" cy="45243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Объект 2"/>
          <p:cNvSpPr>
            <a:spLocks noGrp="1"/>
          </p:cNvSpPr>
          <p:nvPr>
            <p:ph sz="half" idx="1"/>
          </p:nvPr>
        </p:nvSpPr>
        <p:spPr>
          <a:xfrm>
            <a:off x="457202" y="1772818"/>
            <a:ext cx="4170685" cy="4524375"/>
          </a:xfrm>
        </p:spPr>
        <p:txBody>
          <a:bodyPr/>
          <a:lstStyle/>
          <a:p>
            <a:pPr algn="r">
              <a:spcBef>
                <a:spcPts val="1800"/>
              </a:spcBef>
            </a:pPr>
            <a:r>
              <a:rPr lang="ru-RU" sz="2400" dirty="0"/>
              <a:t>Энтропия при равномерном распределении:</a:t>
            </a:r>
          </a:p>
          <a:p>
            <a:pPr algn="r">
              <a:spcBef>
                <a:spcPts val="1800"/>
              </a:spcBef>
            </a:pPr>
            <a:r>
              <a:rPr lang="ru-RU" sz="2400" dirty="0"/>
              <a:t>Статистическая избыточность:</a:t>
            </a:r>
          </a:p>
          <a:p>
            <a:pPr algn="r">
              <a:spcBef>
                <a:spcPts val="1800"/>
              </a:spcBef>
            </a:pPr>
            <a:endParaRPr lang="ru-RU" sz="2400" dirty="0"/>
          </a:p>
          <a:p>
            <a:pPr algn="r">
              <a:spcBef>
                <a:spcPts val="1800"/>
              </a:spcBef>
            </a:pP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E599B1-F5D5-C740-B4FF-4FC0FF4DFC4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9F5DFFE-EBD8-4F1D-9A62-E3FC80765C98}" type="slidenum">
              <a:rPr lang="ru-RU" altLang="ru-RU" smtClean="0"/>
              <a:pPr/>
              <a:t>20</a:t>
            </a:fld>
            <a:endParaRPr lang="ru-RU" alt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4400"/>
              <a:t>Типы избыточности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340770"/>
            <a:ext cx="8229600" cy="381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336" rIns="0" bIns="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u="sng" dirty="0"/>
              <a:t>Статистическая избыточность</a:t>
            </a:r>
            <a:r>
              <a:rPr lang="ru-RU" altLang="ru-RU" sz="2400" dirty="0"/>
              <a:t>:</a:t>
            </a:r>
          </a:p>
          <a:p>
            <a:pPr marL="800100" lvl="1" indent="-342900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ru-RU" altLang="ru-RU" sz="2400" dirty="0"/>
              <a:t>связана с корреляцией и предсказуемостью данных:</a:t>
            </a:r>
          </a:p>
          <a:p>
            <a:pPr marL="1200150" lvl="2" indent="-342900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ru-RU" altLang="ru-RU" sz="2400" dirty="0"/>
              <a:t>неравномерность распределения символов,</a:t>
            </a:r>
          </a:p>
          <a:p>
            <a:pPr marL="1200150" lvl="2" indent="-342900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ru-RU" altLang="ru-RU" sz="2400" dirty="0"/>
              <a:t>взаимосвязь между символами;</a:t>
            </a:r>
          </a:p>
          <a:p>
            <a:pPr marL="800100" lvl="1" indent="-342900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ru-RU" altLang="ru-RU" sz="2400" dirty="0"/>
              <a:t>может быть устранена </a:t>
            </a:r>
            <a:r>
              <a:rPr lang="ru-RU" altLang="ru-RU" sz="2400" i="1" dirty="0"/>
              <a:t>без потери информации</a:t>
            </a:r>
            <a:r>
              <a:rPr lang="ru-RU" altLang="ru-RU" sz="2400" dirty="0"/>
              <a:t>.</a:t>
            </a:r>
          </a:p>
          <a:p>
            <a:pPr>
              <a:lnSpc>
                <a:spcPct val="9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altLang="ru-RU" sz="2400" u="sng" dirty="0"/>
              <a:t>Субъективная избыточность</a:t>
            </a:r>
            <a:r>
              <a:rPr lang="ru-RU" altLang="ru-RU" sz="2400" dirty="0"/>
              <a:t>:</a:t>
            </a:r>
          </a:p>
          <a:p>
            <a:pPr marL="800100" lvl="1" indent="-342900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ru-RU" altLang="ru-RU" sz="2400" dirty="0"/>
              <a:t>избыточность восприятия;</a:t>
            </a:r>
          </a:p>
          <a:p>
            <a:pPr marL="800100" lvl="1" indent="-342900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ru-RU" altLang="ru-RU" sz="2400" dirty="0"/>
              <a:t>можно устранить только </a:t>
            </a:r>
            <a:r>
              <a:rPr lang="ru-RU" altLang="ru-RU" sz="2400" i="1" dirty="0"/>
              <a:t>с частичной потерей данных</a:t>
            </a:r>
            <a:r>
              <a:rPr lang="ru-RU" altLang="ru-RU" sz="2400" dirty="0"/>
              <a:t>, мало влияющих на качество восприятия информации человеком; </a:t>
            </a:r>
          </a:p>
          <a:p>
            <a:pPr marL="800100" lvl="1" indent="-342900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ru-RU" altLang="ru-RU" sz="2400" dirty="0"/>
              <a:t>характерна для звука и визуальной информации.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BE9367-5E0D-6E41-8638-57AF67BF1EE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A182E12-3EF3-4ADA-847B-289E1FB34242}" type="slidenum">
              <a:rPr lang="ru-RU" altLang="ru-RU" smtClean="0"/>
              <a:pPr/>
              <a:t>21</a:t>
            </a:fld>
            <a:endParaRPr lang="ru-RU" alt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B336F-DA9A-C44E-B233-0267F3EC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Сжатие с потерями и без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E39D0D-DFC6-EA4D-A1B7-481792571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u="sng" dirty="0"/>
              <a:t>Сжатие без потерь</a:t>
            </a:r>
            <a:r>
              <a:rPr lang="ru-RU" sz="2800" dirty="0"/>
              <a:t> (статистическое кодирование) применимо лишь к </a:t>
            </a:r>
            <a:r>
              <a:rPr lang="ru-RU" sz="2800" i="1" dirty="0"/>
              <a:t>статистической</a:t>
            </a:r>
            <a:r>
              <a:rPr lang="ru-RU" sz="2800" dirty="0"/>
              <a:t> избыточности, которая присутствует практически в любых данных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u="sng" dirty="0"/>
              <a:t>Сжатие с потерями</a:t>
            </a:r>
            <a:r>
              <a:rPr lang="ru-RU" sz="2800" dirty="0"/>
              <a:t> может быть основано на сокращении как </a:t>
            </a:r>
            <a:r>
              <a:rPr lang="ru-RU" sz="2800" i="1" dirty="0"/>
              <a:t>статистической</a:t>
            </a:r>
            <a:r>
              <a:rPr lang="ru-RU" sz="2800" dirty="0"/>
              <a:t>, так и </a:t>
            </a:r>
            <a:r>
              <a:rPr lang="ru-RU" sz="2800" i="1" dirty="0"/>
              <a:t>субъективной</a:t>
            </a:r>
            <a:r>
              <a:rPr lang="ru-RU" sz="2800" dirty="0"/>
              <a:t> избыточности (чаще и той, и другой одновременно). Не приемлемо в некоторых условиях (тексты, «сырые» данные с камеры, графические данные)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4DF37C-A923-9545-9A8F-A6FF6BBC0A3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612A70E-D327-44F8-95A2-250AB82CB0CE}" type="slidenum">
              <a:rPr lang="ru-RU" altLang="ru-RU" smtClean="0"/>
              <a:pPr/>
              <a:t>22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3422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4400" dirty="0"/>
              <a:t>Меры эффективности сжатия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ru-RU" altLang="ru-RU" sz="2400" u="sng" dirty="0"/>
              <a:t>Относительная</a:t>
            </a:r>
            <a:r>
              <a:rPr lang="ru-RU" altLang="ru-RU" sz="2400" dirty="0"/>
              <a:t>:</a:t>
            </a:r>
            <a:br>
              <a:rPr lang="ru-RU" altLang="ru-RU" sz="2400" dirty="0"/>
            </a:br>
            <a:r>
              <a:rPr lang="ru-RU" altLang="ru-RU" sz="2400" dirty="0"/>
              <a:t>	коэффициент сжатия </a:t>
            </a:r>
            <a:r>
              <a:rPr lang="en-US" altLang="ru-RU" sz="2400" i="1" dirty="0"/>
              <a:t>C</a:t>
            </a:r>
            <a:r>
              <a:rPr lang="en-US" altLang="ru-RU" sz="2400" i="1" baseline="-25000" dirty="0"/>
              <a:t>R</a:t>
            </a:r>
            <a:r>
              <a:rPr lang="en-US" altLang="ru-RU" sz="2400" dirty="0"/>
              <a:t> = </a:t>
            </a:r>
            <a:r>
              <a:rPr lang="en-US" altLang="ru-RU" sz="2400" i="1" dirty="0"/>
              <a:t>N</a:t>
            </a:r>
            <a:r>
              <a:rPr lang="en-US" altLang="ru-RU" sz="2400" baseline="-25000" dirty="0"/>
              <a:t>2</a:t>
            </a:r>
            <a:r>
              <a:rPr lang="en-US" altLang="ru-RU" sz="2400" dirty="0"/>
              <a:t>/</a:t>
            </a:r>
            <a:r>
              <a:rPr lang="en-US" altLang="ru-RU" sz="2400" i="1" dirty="0"/>
              <a:t>N</a:t>
            </a:r>
            <a:r>
              <a:rPr lang="en-US" altLang="ru-RU" sz="2400" baseline="-25000" dirty="0"/>
              <a:t>1</a:t>
            </a:r>
          </a:p>
          <a:p>
            <a:pPr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ru-RU" altLang="ru-RU" sz="2400" u="sng" dirty="0"/>
              <a:t>Абсолютная</a:t>
            </a:r>
            <a:r>
              <a:rPr lang="ru-RU" altLang="ru-RU" sz="2400" dirty="0"/>
              <a:t>:</a:t>
            </a:r>
            <a:br>
              <a:rPr lang="ru-RU" altLang="ru-RU" sz="2400" dirty="0"/>
            </a:br>
            <a:r>
              <a:rPr lang="ru-RU" altLang="ru-RU" sz="2400" dirty="0"/>
              <a:t>	среднее число бит 	на информационный символ</a:t>
            </a:r>
          </a:p>
          <a:p>
            <a:pPr>
              <a:spcBef>
                <a:spcPts val="700"/>
              </a:spcBef>
            </a:pPr>
            <a:endParaRPr lang="ru-RU" altLang="ru-RU" sz="2400" dirty="0"/>
          </a:p>
          <a:p>
            <a:pPr>
              <a:spcBef>
                <a:spcPts val="700"/>
              </a:spcBef>
            </a:pPr>
            <a:endParaRPr lang="ru-RU" altLang="ru-RU" sz="2400" dirty="0"/>
          </a:p>
          <a:p>
            <a:pPr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ru-RU" altLang="ru-RU" sz="2400" dirty="0"/>
              <a:t>При статистическом кодировании изображений степень сжатия – в 1,5-3 раз</a:t>
            </a:r>
          </a:p>
          <a:p>
            <a:pPr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ru-RU" altLang="ru-RU" sz="2400" dirty="0"/>
              <a:t>При устранении визуальной избыточности отдельных изображений – в 8-12 раз без видимых искажений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665B0E-66AD-ED48-AE15-6E7891082B4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A182E12-3EF3-4ADA-847B-289E1FB34242}" type="slidenum">
              <a:rPr lang="ru-RU" altLang="ru-RU" smtClean="0"/>
              <a:pPr/>
              <a:t>23</a:t>
            </a:fld>
            <a:endParaRPr lang="ru-RU" alt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F5D2493-3B29-D846-A91B-0BEF231B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вероятности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04604627-1D0B-CB4A-AC87-F56F84B6A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Истинная вероятность неизвестна на практике</a:t>
                </a:r>
              </a:p>
              <a:p>
                <a:pPr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Классическое определение вероятности</a:t>
                </a:r>
                <a:r>
                  <a:rPr lang="en-US" sz="2400" dirty="0"/>
                  <a:t> – </a:t>
                </a:r>
                <a:r>
                  <a:rPr lang="ru-RU" sz="2400" i="1" dirty="0"/>
                  <a:t>частота</a:t>
                </a:r>
                <a:r>
                  <a:rPr lang="ru-RU" sz="2400" dirty="0"/>
                  <a:t> наблюдаемости на выборке значений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sz="2400" dirty="0"/>
                  <a:t>:</a:t>
                </a:r>
              </a:p>
              <a:p>
                <a:pPr marL="0" indent="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br>
                  <a:rPr lang="ru-RU" sz="2400" dirty="0"/>
                </a:br>
                <a:endParaRPr lang="ru-RU" sz="2400" dirty="0"/>
              </a:p>
              <a:p>
                <a:pPr marL="0" indent="0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=…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=0,3</m:t>
                              </m:r>
                            </m:e>
                          </m:eqArr>
                        </m:lim>
                      </m:limLow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=0,4</m:t>
                              </m:r>
                            </m:e>
                          </m:eqArr>
                        </m:lim>
                      </m:limLow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400" dirty="0"/>
              </a:p>
              <a:p>
                <a:pPr marL="452438" indent="-452438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400" dirty="0"/>
                      <m:t>Статистическое определение вводит предел:</m:t>
                    </m:r>
                  </m:oMath>
                </a14:m>
                <a:br>
                  <a:rPr lang="ru-RU" sz="24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ru-RU" sz="2400" dirty="0"/>
              </a:p>
              <a:p>
                <a:pPr marL="0" indent="0">
                  <a:spcAft>
                    <a:spcPts val="600"/>
                  </a:spcAft>
                </a:pPr>
                <a:endParaRPr lang="en-US" sz="2400" dirty="0"/>
              </a:p>
              <a:p>
                <a:pPr marL="0" indent="0">
                  <a:spcAft>
                    <a:spcPts val="600"/>
                  </a:spcAft>
                </a:pPr>
                <a:endParaRPr lang="ru-RU" sz="2400" dirty="0"/>
              </a:p>
            </p:txBody>
          </p:sp>
        </mc:Choice>
        <mc:Fallback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04604627-1D0B-CB4A-AC87-F56F84B6A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0" t="-1120" b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2B3250-011D-9346-8B43-ABD350EADA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612A70E-D327-44F8-95A2-250AB82CB0CE}" type="slidenum">
              <a:rPr lang="ru-RU" altLang="ru-RU" smtClean="0"/>
              <a:pPr/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7214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Совместная вероятность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" y="1600202"/>
                <a:ext cx="4646613" cy="4524375"/>
              </a:xfrm>
            </p:spPr>
            <p:txBody>
              <a:bodyPr/>
              <a:lstStyle/>
              <a:p>
                <a:pPr algn="r">
                  <a:spcBef>
                    <a:spcPts val="1200"/>
                  </a:spcBef>
                </a:pPr>
                <a:r>
                  <a:rPr lang="ru-RU" sz="2200" dirty="0"/>
                  <a:t>Совместная вероятность (многомерное распределение) значений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2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:</a:t>
                </a:r>
              </a:p>
              <a:p>
                <a:pPr algn="r">
                  <a:spcBef>
                    <a:spcPts val="1200"/>
                  </a:spcBef>
                </a:pPr>
                <a:endParaRPr lang="en-US" sz="2200" dirty="0"/>
              </a:p>
              <a:p>
                <a:pPr algn="r">
                  <a:spcBef>
                    <a:spcPts val="1200"/>
                  </a:spcBef>
                </a:pPr>
                <a:r>
                  <a:rPr lang="ru-RU" sz="2200" dirty="0"/>
                  <a:t>Независимые случайные величины:</a:t>
                </a:r>
                <a:endParaRPr lang="en-US" sz="22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" y="1600202"/>
                <a:ext cx="4646613" cy="4524375"/>
              </a:xfrm>
              <a:blipFill>
                <a:blip r:embed="rId3"/>
                <a:stretch>
                  <a:fillRect t="-1120" r="-35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6615" y="2015581"/>
                <a:ext cx="4389883" cy="4567783"/>
              </a:xfrm>
            </p:spPr>
            <p:txBody>
              <a:bodyPr/>
              <a:lstStyle/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≡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200" dirty="0"/>
              </a:p>
              <a:p>
                <a:pPr marL="0" indent="0"/>
                <a:endParaRPr lang="en-US" sz="2200" dirty="0"/>
              </a:p>
              <a:p>
                <a:pPr marL="0" indent="0"/>
                <a:endParaRPr lang="en-US" sz="2200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ru-RU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200" dirty="0"/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6615" y="2015581"/>
                <a:ext cx="4389883" cy="456778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B957EC-FC3D-3940-9DD5-3B885183EB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9F5DFFE-EBD8-4F1D-9A62-E3FC80765C98}" type="slidenum">
              <a:rPr lang="ru-RU" altLang="ru-RU" smtClean="0"/>
              <a:pPr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9310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вероятность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23530" y="1600202"/>
                <a:ext cx="4323085" cy="4524375"/>
              </a:xfrm>
            </p:spPr>
            <p:txBody>
              <a:bodyPr/>
              <a:lstStyle/>
              <a:p>
                <a:pPr algn="r">
                  <a:spcBef>
                    <a:spcPts val="1200"/>
                  </a:spcBef>
                </a:pPr>
                <a:r>
                  <a:rPr lang="ru-RU" sz="2200" dirty="0"/>
                  <a:t>Условная вероятность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  <a:r>
                  <a:rPr lang="ru-RU" sz="2200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:</a:t>
                </a:r>
              </a:p>
              <a:p>
                <a:pPr algn="r">
                  <a:spcBef>
                    <a:spcPts val="1200"/>
                  </a:spcBef>
                </a:pPr>
                <a:endParaRPr lang="en-US" sz="2200" dirty="0"/>
              </a:p>
              <a:p>
                <a:pPr algn="r">
                  <a:spcBef>
                    <a:spcPts val="1200"/>
                  </a:spcBef>
                </a:pPr>
                <a:r>
                  <a:rPr lang="ru-RU" sz="2200" dirty="0"/>
                  <a:t>Независимые случайные величины:</a:t>
                </a:r>
                <a:endParaRPr lang="en-US" sz="22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23530" y="1600202"/>
                <a:ext cx="4323085" cy="4524375"/>
              </a:xfrm>
              <a:blipFill>
                <a:blip r:embed="rId3"/>
                <a:stretch>
                  <a:fillRect t="-1120" r="-38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5503" y="1600202"/>
                <a:ext cx="4317875" cy="4567783"/>
              </a:xfrm>
            </p:spPr>
            <p:txBody>
              <a:bodyPr/>
              <a:lstStyle/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marL="0" indent="0"/>
                <a:br>
                  <a:rPr lang="en-US" sz="2200" dirty="0"/>
                </a:br>
                <a:endParaRPr lang="ru-RU" sz="2200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sz="2200" i="1" dirty="0"/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5503" y="1600202"/>
                <a:ext cx="4317875" cy="456778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51F740-932C-C948-B323-383AC474650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9F5DFFE-EBD8-4F1D-9A62-E3FC80765C98}" type="slidenum">
              <a:rPr lang="ru-RU" altLang="ru-RU" smtClean="0"/>
              <a:pPr/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485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17148-A450-764B-93B7-FC758F41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Случайный процесс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16AB185-2033-E844-86FE-A0E0012486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Каждый исход не число, а функция</a:t>
                </a:r>
                <a:r>
                  <a:rPr lang="en-US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Значение в любой точке – </a:t>
                </a:r>
                <a:r>
                  <a:rPr lang="ru-RU" sz="2400" i="1" dirty="0"/>
                  <a:t>СВ</a:t>
                </a:r>
                <a:r>
                  <a:rPr lang="ru-RU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/>
                <a:endParaRPr lang="ru-RU" sz="2400" dirty="0"/>
              </a:p>
              <a:p>
                <a:pPr marL="0" indent="0"/>
                <a:r>
                  <a:rPr lang="ru-RU" sz="2400" dirty="0"/>
                  <a:t>Аналогия: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Исход – реализация мира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Значение в точке – состояние мира в момент времени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16AB185-2033-E844-86FE-A0E0012486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5" t="-1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E0A4FB-17BE-9746-AADF-0A007EBB20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612A70E-D327-44F8-95A2-250AB82CB0CE}" type="slidenum">
              <a:rPr lang="ru-RU" altLang="ru-RU" smtClean="0"/>
              <a:pPr/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182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DD2E6-EFE7-9E4F-BF5F-B31811BD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 информации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47B9341-C8AB-CD4A-B59B-CB24DD1D4A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z="2400" dirty="0"/>
                  <a:t>Генерирует последовательность символов: </a:t>
                </a:r>
                <a:br>
                  <a:rPr lang="ru-RU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ru-RU" sz="2400" dirty="0"/>
                  <a:t> </a:t>
                </a:r>
                <a:r>
                  <a:rPr lang="en-US" sz="2400" dirty="0"/>
                  <a:t> </a:t>
                </a:r>
                <a:r>
                  <a:rPr lang="ru-RU" sz="2400" dirty="0"/>
                  <a:t>алфавита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𝔘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ru-RU" sz="2400" dirty="0"/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Источник информации порождает дискретный </a:t>
                </a:r>
                <a:br>
                  <a:rPr lang="ru-RU" sz="2400" dirty="0"/>
                </a:br>
                <a:r>
                  <a:rPr lang="en-US" sz="2400" dirty="0"/>
                  <a:t>[</a:t>
                </a:r>
                <a:r>
                  <a:rPr lang="ru-RU" sz="2400" dirty="0"/>
                  <a:t>во времени</a:t>
                </a:r>
                <a:r>
                  <a:rPr lang="en-US" sz="2400" dirty="0"/>
                  <a:t>]</a:t>
                </a:r>
                <a:r>
                  <a:rPr lang="ru-RU" sz="2400" dirty="0"/>
                  <a:t> случайный процесс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Конкретный текст – реализация случайного процесса (дискретная функция номера символа)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Символ №</a:t>
                </a:r>
                <a:r>
                  <a:rPr lang="en-US" sz="2400" dirty="0"/>
                  <a:t>n</a:t>
                </a:r>
                <a:r>
                  <a:rPr lang="ru-RU" sz="2400" dirty="0"/>
                  <a:t>, порождаемый генератором – СВ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Символ №</a:t>
                </a:r>
                <a:r>
                  <a:rPr lang="en-US" sz="2400" dirty="0"/>
                  <a:t>n</a:t>
                </a:r>
                <a:r>
                  <a:rPr lang="ru-RU" sz="2400" dirty="0"/>
                  <a:t> текста – детерминированная величина</a:t>
                </a:r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47B9341-C8AB-CD4A-B59B-CB24DD1D4A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5" t="-1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D6B225-F4DD-D743-A12F-DD6F04C776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612A70E-D327-44F8-95A2-250AB82CB0CE}" type="slidenum">
              <a:rPr lang="ru-RU" altLang="ru-RU" smtClean="0"/>
              <a:pPr/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096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CB3F3-C8C2-7747-85BE-7DDA346FF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Вероятность символа </a:t>
            </a:r>
            <a:br>
              <a:rPr lang="ru-RU" sz="3600"/>
            </a:br>
            <a:r>
              <a:rPr lang="ru-RU" sz="3600"/>
              <a:t>в дискретном случайном процессе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D0E77B-1B37-AB46-8D7A-A138A71E1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5192" y="2304093"/>
            <a:ext cx="3178696" cy="4524375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/>
              <a:t>Реализация 1</a:t>
            </a:r>
            <a:r>
              <a:rPr lang="en-US" sz="2400"/>
              <a:t>:</a:t>
            </a:r>
            <a:endParaRPr lang="ru-RU" sz="240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/>
              <a:t>Реализация 2</a:t>
            </a:r>
            <a:r>
              <a:rPr lang="en-US" sz="2400"/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/>
              <a:t>Реализация </a:t>
            </a:r>
            <a:r>
              <a:rPr lang="en-US" sz="2400"/>
              <a:t>3:</a:t>
            </a:r>
            <a:endParaRPr lang="ru-RU" sz="240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/>
              <a:t>Реализация </a:t>
            </a:r>
            <a:r>
              <a:rPr lang="en-US" sz="2400"/>
              <a:t>4:</a:t>
            </a:r>
            <a:endParaRPr lang="ru-RU" sz="24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939053-F1C0-BB48-AD22-697F27CC1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5857" y="2304093"/>
            <a:ext cx="5337349" cy="4524375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200"/>
              </a:spcBef>
            </a:pPr>
            <a:r>
              <a:rPr lang="en-US" sz="2000">
                <a:latin typeface="Andale Mono" panose="020B0509000000000004" pitchFamily="49" charset="0"/>
              </a:rPr>
              <a:t>B C A A B C B B D A A C A C B …</a:t>
            </a:r>
          </a:p>
          <a:p>
            <a:pPr>
              <a:lnSpc>
                <a:spcPct val="200000"/>
              </a:lnSpc>
              <a:spcBef>
                <a:spcPts val="200"/>
              </a:spcBef>
            </a:pPr>
            <a:r>
              <a:rPr lang="de-DE" sz="2000">
                <a:latin typeface="Andale Mono" panose="020B0509000000000004" pitchFamily="49" charset="0"/>
              </a:rPr>
              <a:t>C C B A C C A B B A D B C B B …</a:t>
            </a:r>
          </a:p>
          <a:p>
            <a:pPr>
              <a:lnSpc>
                <a:spcPct val="200000"/>
              </a:lnSpc>
              <a:spcBef>
                <a:spcPts val="200"/>
              </a:spcBef>
            </a:pPr>
            <a:r>
              <a:rPr lang="de-DE" sz="2000">
                <a:latin typeface="Andale Mono" panose="020B0509000000000004" pitchFamily="49" charset="0"/>
              </a:rPr>
              <a:t>A B A B B B C A C A B A B B B …</a:t>
            </a:r>
          </a:p>
          <a:p>
            <a:pPr>
              <a:lnSpc>
                <a:spcPct val="200000"/>
              </a:lnSpc>
              <a:spcBef>
                <a:spcPts val="200"/>
              </a:spcBef>
            </a:pPr>
            <a:r>
              <a:rPr lang="de-DE" sz="2000">
                <a:latin typeface="Andale Mono" panose="020B0509000000000004" pitchFamily="49" charset="0"/>
              </a:rPr>
              <a:t>A B C A A C C C B A A C C A C …</a:t>
            </a:r>
            <a:endParaRPr lang="ru-RU" sz="2000" dirty="0">
              <a:latin typeface="Andale Mono" panose="020B05090000000000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A2D80F8-375F-1F48-B197-C694E9165FA4}"/>
              </a:ext>
            </a:extLst>
          </p:cNvPr>
          <p:cNvSpPr/>
          <p:nvPr/>
        </p:nvSpPr>
        <p:spPr bwMode="auto">
          <a:xfrm>
            <a:off x="3265514" y="2520115"/>
            <a:ext cx="288033" cy="230425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75F0DB-5FAD-BE47-BAA0-FCA740DFA2E7}"/>
                  </a:ext>
                </a:extLst>
              </p:cNvPr>
              <p:cNvSpPr txBox="1"/>
              <p:nvPr/>
            </p:nvSpPr>
            <p:spPr>
              <a:xfrm>
                <a:off x="2761458" y="5068995"/>
                <a:ext cx="1339149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=0,5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75F0DB-5FAD-BE47-BAA0-FCA740DFA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458" y="5068995"/>
                <a:ext cx="1339149" cy="300788"/>
              </a:xfrm>
              <a:prstGeom prst="rect">
                <a:avLst/>
              </a:prstGeom>
              <a:blipFill>
                <a:blip r:embed="rId3"/>
                <a:stretch>
                  <a:fillRect l="-2804" r="-2804"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DBC65B-CF16-5C4D-BC27-99727BA5003F}"/>
                  </a:ext>
                </a:extLst>
              </p:cNvPr>
              <p:cNvSpPr txBox="1"/>
              <p:nvPr/>
            </p:nvSpPr>
            <p:spPr>
              <a:xfrm>
                <a:off x="5148063" y="5068995"/>
                <a:ext cx="1162818" cy="302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DBC65B-CF16-5C4D-BC27-99727BA50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3" y="5068995"/>
                <a:ext cx="1162818" cy="302262"/>
              </a:xfrm>
              <a:prstGeom prst="rect">
                <a:avLst/>
              </a:prstGeom>
              <a:blipFill>
                <a:blip r:embed="rId4"/>
                <a:stretch>
                  <a:fillRect l="-3261" r="-4348"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0D6822-D805-C14A-AA46-3D8BA81FEFB6}"/>
              </a:ext>
            </a:extLst>
          </p:cNvPr>
          <p:cNvSpPr/>
          <p:nvPr/>
        </p:nvSpPr>
        <p:spPr bwMode="auto">
          <a:xfrm>
            <a:off x="5723575" y="2520115"/>
            <a:ext cx="288033" cy="230425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DCE1D-4962-ED4E-94F0-348B2E180D4B}"/>
              </a:ext>
            </a:extLst>
          </p:cNvPr>
          <p:cNvSpPr txBox="1"/>
          <p:nvPr/>
        </p:nvSpPr>
        <p:spPr>
          <a:xfrm>
            <a:off x="971600" y="1872043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Распределение может различаться для разных символов текста: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4A60D1D3-E798-494F-AA01-E79777F08A9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9F5DFFE-EBD8-4F1D-9A62-E3FC80765C98}" type="slidenum">
              <a:rPr lang="ru-RU" altLang="ru-RU" smtClean="0"/>
              <a:pPr/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8230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DD2E6-EFE7-9E4F-BF5F-B31811BD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Стационарность </a:t>
            </a:r>
            <a:br>
              <a:rPr lang="ru-RU" sz="4000" dirty="0"/>
            </a:br>
            <a:r>
              <a:rPr lang="ru-RU" sz="4000" dirty="0"/>
              <a:t>источника информации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47B9341-C8AB-CD4A-B59B-CB24DD1D4A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z="2800" dirty="0"/>
                  <a:t>Распределение сохраняется при сдвиге: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≥1 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2800" dirty="0">
                  <a:latin typeface="Cambria" panose="02040503050406030204" pitchFamily="18" charset="0"/>
                </a:endParaRPr>
              </a:p>
              <a:p>
                <a:r>
                  <a:rPr lang="ru-RU" sz="2800" dirty="0"/>
                  <a:t>В том числе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ru-RU" sz="2800" i="1" dirty="0"/>
              </a:p>
              <a:p>
                <a:pPr marL="12700" indent="-12700"/>
                <a:r>
                  <a:rPr lang="ru-RU" sz="2800" dirty="0"/>
                  <a:t>Большинство методов сжатия предполагают </a:t>
                </a:r>
                <a:r>
                  <a:rPr lang="ru-RU" sz="2800" u="sng" dirty="0"/>
                  <a:t>стационарность</a:t>
                </a:r>
                <a:r>
                  <a:rPr lang="ru-RU" sz="2800" dirty="0"/>
                  <a:t> источника информации</a:t>
                </a:r>
              </a:p>
              <a:p>
                <a:pPr marL="12700" indent="-12700"/>
                <a:r>
                  <a:rPr lang="ru-RU" sz="2800" dirty="0"/>
                  <a:t>Говорить о «вероятности символа </a:t>
                </a:r>
                <a:r>
                  <a:rPr lang="en-US" sz="2800" dirty="0"/>
                  <a:t>A</a:t>
                </a:r>
                <a:r>
                  <a:rPr lang="ru-RU" sz="2800" dirty="0"/>
                  <a:t>» можно лишь для стационарного источника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47B9341-C8AB-CD4A-B59B-CB24DD1D4A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8" t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EBFEDE-C0D9-BD4D-8C33-3BDBA7D657F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612A70E-D327-44F8-95A2-250AB82CB0CE}" type="slidenum">
              <a:rPr lang="ru-RU" altLang="ru-RU" smtClean="0"/>
              <a:pPr/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537684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Noto Sans CJK SC"/>
        <a:cs typeface="Noto Sans CJK SC"/>
      </a:majorFont>
      <a:minorFont>
        <a:latin typeface="Arial"/>
        <a:ea typeface="Noto Sans CJK SC"/>
        <a:cs typeface="Noto Sans CJK SC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3573</TotalTime>
  <Words>3451</Words>
  <Application>Microsoft Macintosh PowerPoint</Application>
  <PresentationFormat>Экран (4:3)</PresentationFormat>
  <Paragraphs>298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Andale Mono</vt:lpstr>
      <vt:lpstr>Arial</vt:lpstr>
      <vt:lpstr>Cambria</vt:lpstr>
      <vt:lpstr>Cambria Math</vt:lpstr>
      <vt:lpstr>Times New Roman</vt:lpstr>
      <vt:lpstr>Тема Office</vt:lpstr>
      <vt:lpstr>Статистическое кодирование</vt:lpstr>
      <vt:lpstr>Случайные величины (СВ)</vt:lpstr>
      <vt:lpstr>Определение вероятности</vt:lpstr>
      <vt:lpstr>Совместная вероятность</vt:lpstr>
      <vt:lpstr>Условная вероятность</vt:lpstr>
      <vt:lpstr>Случайный процесс</vt:lpstr>
      <vt:lpstr>Источник информации</vt:lpstr>
      <vt:lpstr>Вероятность символа  в дискретном случайном процессе</vt:lpstr>
      <vt:lpstr>Стационарность  источника информации</vt:lpstr>
      <vt:lpstr>Источник без памяти</vt:lpstr>
      <vt:lpstr>Вероятность по ансамблю и  вероятность по времени</vt:lpstr>
      <vt:lpstr>Информация и энтропия</vt:lpstr>
      <vt:lpstr>Интуитивное обоснование собственной информации</vt:lpstr>
      <vt:lpstr>Интуитивное  обоснование энтропии</vt:lpstr>
      <vt:lpstr>Условная энтропия</vt:lpstr>
      <vt:lpstr>Пример</vt:lpstr>
      <vt:lpstr>Многомерная энтропия</vt:lpstr>
      <vt:lpstr>Энтропия источника</vt:lpstr>
      <vt:lpstr>Соотношение между  видами энтропии</vt:lpstr>
      <vt:lpstr>Презентация PowerPoint</vt:lpstr>
      <vt:lpstr>Презентация PowerPoint</vt:lpstr>
      <vt:lpstr>Сжатие с потерями и без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Статистическая и визуальная избыточность изображений</dc:title>
  <dc:creator>Your User Name</dc:creator>
  <cp:lastModifiedBy>Version 6</cp:lastModifiedBy>
  <cp:revision>258</cp:revision>
  <cp:lastPrinted>1601-01-01T00:00:00Z</cp:lastPrinted>
  <dcterms:created xsi:type="dcterms:W3CDTF">2007-10-16T11:05:25Z</dcterms:created>
  <dcterms:modified xsi:type="dcterms:W3CDTF">2021-09-14T06:38:12Z</dcterms:modified>
</cp:coreProperties>
</file>