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sldIdLst>
    <p:sldId id="256" r:id="rId2"/>
    <p:sldId id="264" r:id="rId3"/>
    <p:sldId id="257" r:id="rId4"/>
    <p:sldId id="272" r:id="rId5"/>
    <p:sldId id="274" r:id="rId6"/>
    <p:sldId id="275" r:id="rId7"/>
    <p:sldId id="276" r:id="rId8"/>
    <p:sldId id="277" r:id="rId9"/>
    <p:sldId id="259" r:id="rId10"/>
    <p:sldId id="280" r:id="rId11"/>
    <p:sldId id="278" r:id="rId12"/>
    <p:sldId id="270" r:id="rId13"/>
    <p:sldId id="271" r:id="rId14"/>
    <p:sldId id="261" r:id="rId15"/>
    <p:sldId id="279" r:id="rId16"/>
    <p:sldId id="265" r:id="rId17"/>
    <p:sldId id="262" r:id="rId18"/>
    <p:sldId id="283" r:id="rId19"/>
    <p:sldId id="266" r:id="rId20"/>
    <p:sldId id="267" r:id="rId21"/>
    <p:sldId id="287" r:id="rId22"/>
    <p:sldId id="269" r:id="rId23"/>
    <p:sldId id="285" r:id="rId24"/>
    <p:sldId id="286" r:id="rId25"/>
    <p:sldId id="263" r:id="rId26"/>
    <p:sldId id="268" r:id="rId27"/>
    <p:sldId id="281" r:id="rId28"/>
    <p:sldId id="284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9040"/>
  </p:normalViewPr>
  <p:slideViewPr>
    <p:cSldViewPr snapToGrid="0">
      <p:cViewPr varScale="1">
        <p:scale>
          <a:sx n="84" d="100"/>
          <a:sy n="84" d="100"/>
        </p:scale>
        <p:origin x="21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3D0D-F6BB-41F8-96AB-E2B6DDAFDED5}" type="datetimeFigureOut">
              <a:rPr lang="ru-RU" smtClean="0"/>
              <a:t>21.09.2021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ECD3-2CF3-4219-BFB2-4920794D23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ru-RU" baseline="0" dirty="0"/>
              <a:t>[1] </a:t>
            </a:r>
            <a:r>
              <a:rPr lang="ru-RU" altLang="ru-RU" baseline="0" dirty="0" err="1"/>
              <a:t>Габидулин</a:t>
            </a:r>
            <a:r>
              <a:rPr lang="ru-RU" altLang="ru-RU" baseline="0" dirty="0"/>
              <a:t> Э.М. Лекции по теории информации: Учебное пособие </a:t>
            </a:r>
            <a:r>
              <a:rPr lang="ru-RU" altLang="ru-RU" i="1" baseline="0" dirty="0"/>
              <a:t>(проще всего найти в библиотеке МФТИ)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8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Чтобы понять, какие коды применимы на практике, рассмотрим два примера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2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Определение:</a:t>
            </a:r>
          </a:p>
          <a:p>
            <a:r>
              <a:rPr lang="ru-RU" sz="1200" dirty="0"/>
              <a:t>Код называется кодом с однозначным декодированием (разделимым кодом), если по выходному потоку кодера можно однозначно восстановить исходное сообщение.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34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понять, разделим ли данный код? На этот случай существует критерий </a:t>
            </a:r>
            <a:r>
              <a:rPr lang="ru-RU" dirty="0" err="1"/>
              <a:t>Сардинаса</a:t>
            </a:r>
            <a:r>
              <a:rPr lang="ru-RU" dirty="0"/>
              <a:t>-Паттерсона:</a:t>
            </a:r>
          </a:p>
          <a:p>
            <a:r>
              <a:rPr lang="ru-RU" dirty="0"/>
              <a:t>Некоторое слово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является допустимым суффиксом, если есть такое кодовое слово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ru-RU" dirty="0"/>
              <a:t>, для которого некоторое другое кодовое слово либо допустимый суффикс являются префиксом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ru-RU" i="0" dirty="0"/>
              <a:t> и </a:t>
            </a:r>
            <a:r>
              <a:rPr lang="en-US" i="1" dirty="0"/>
              <a:t>a=</a:t>
            </a:r>
            <a:r>
              <a:rPr lang="ru-RU" i="1" dirty="0"/>
              <a:t>(</a:t>
            </a:r>
            <a:r>
              <a:rPr lang="en-US" i="1" dirty="0" err="1"/>
              <a:t>b,c</a:t>
            </a:r>
            <a:r>
              <a:rPr lang="ru-RU" i="1" dirty="0"/>
              <a:t>)</a:t>
            </a:r>
            <a:r>
              <a:rPr lang="en-US" i="0" dirty="0"/>
              <a:t>, </a:t>
            </a:r>
            <a:r>
              <a:rPr lang="ru-RU" i="0" dirty="0"/>
              <a:t>то есть префикс и допустимый суффикс формируют кодовое слово.</a:t>
            </a:r>
            <a:endParaRPr lang="ru-RU" dirty="0"/>
          </a:p>
          <a:p>
            <a:r>
              <a:rPr lang="ru-RU" dirty="0"/>
              <a:t>Критерий применяется таким образом: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Для данного набора слов итеративно составляется множество всех допустимых суффиксов (то есть сначала для входного набора слов, затем для входного набора слов в совокупности с набором допустимых суффиксов первой итерации, затем во входное множество добавляют допустимые суффиксы от второй итерации…)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Когда множество сформировано (перестало расти), код является разделимым тогда и только тогда, когда множество допустимых суффиксов не содержит кодовых слов</a:t>
            </a:r>
          </a:p>
          <a:p>
            <a:pPr marL="0" indent="0">
              <a:buFont typeface="+mj-lt"/>
              <a:buNone/>
            </a:pPr>
            <a:r>
              <a:rPr lang="ru-RU" dirty="0"/>
              <a:t>Подробнее смотри учебник </a:t>
            </a:r>
            <a:r>
              <a:rPr lang="ru-RU" dirty="0" err="1"/>
              <a:t>Габидуллина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2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более сильное условие, чем разделимость</a:t>
            </a:r>
          </a:p>
          <a:p>
            <a:r>
              <a:rPr lang="ru-RU" dirty="0"/>
              <a:t>Префиксный код всегда разделим</a:t>
            </a:r>
          </a:p>
          <a:p>
            <a:r>
              <a:rPr lang="ru-RU" dirty="0"/>
              <a:t>Однако сужение множества разделимых кодов до множества префиксных не идёт в ущерб эффективности, в чём мы сейчас убедимся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6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мы увидим, что для любого неразделимого кода можно построить набор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79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Каким может быть набор кодовых длин? Явно набор слишком коротких слов не будет разделим</a:t>
            </a:r>
          </a:p>
          <a:p>
            <a:endParaRPr lang="ru-RU" dirty="0"/>
          </a:p>
          <a:p>
            <a:r>
              <a:rPr lang="ru-RU" dirty="0"/>
              <a:t>Обратные теоремы: «Для </a:t>
            </a:r>
            <a:r>
              <a:rPr lang="ru-RU" i="1" dirty="0"/>
              <a:t>любого</a:t>
            </a:r>
            <a:r>
              <a:rPr lang="ru-RU" dirty="0"/>
              <a:t> кода имеет место </a:t>
            </a:r>
            <a:r>
              <a:rPr lang="en-US" dirty="0"/>
              <a:t>&lt;</a:t>
            </a:r>
            <a:r>
              <a:rPr lang="ru-RU" dirty="0"/>
              <a:t>свойство</a:t>
            </a:r>
            <a:r>
              <a:rPr lang="en-US" dirty="0"/>
              <a:t>&gt;</a:t>
            </a:r>
            <a:r>
              <a:rPr lang="ru-RU" dirty="0"/>
              <a:t>»</a:t>
            </a:r>
          </a:p>
          <a:p>
            <a:r>
              <a:rPr lang="ru-RU" dirty="0"/>
              <a:t>Прямые теоремы: «</a:t>
            </a:r>
            <a:r>
              <a:rPr lang="ru-RU" i="1" dirty="0"/>
              <a:t>Существует</a:t>
            </a:r>
            <a:r>
              <a:rPr lang="ru-RU" dirty="0"/>
              <a:t> код, для которого </a:t>
            </a:r>
            <a:r>
              <a:rPr lang="en-US" dirty="0"/>
              <a:t>&lt;</a:t>
            </a:r>
            <a:r>
              <a:rPr lang="ru-RU" dirty="0"/>
              <a:t>свойство</a:t>
            </a:r>
            <a:r>
              <a:rPr lang="en-US" dirty="0"/>
              <a:t>&gt;</a:t>
            </a:r>
            <a:r>
              <a:rPr lang="ru-RU" dirty="0"/>
              <a:t>»</a:t>
            </a:r>
          </a:p>
          <a:p>
            <a:r>
              <a:rPr lang="ru-RU" dirty="0"/>
              <a:t>Это обратная теорема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8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То есть если условие выполняется, то существует не просто разделимый, но и префиксный код с таким набором длин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err="1"/>
              <a:t>Габидулин</a:t>
            </a:r>
            <a:r>
              <a:rPr lang="ru-RU" sz="1200" dirty="0"/>
              <a:t>, </a:t>
            </a:r>
            <a:r>
              <a:rPr lang="ru-RU" sz="1200" dirty="0" err="1"/>
              <a:t>Пилипчук</a:t>
            </a:r>
            <a:r>
              <a:rPr lang="ru-RU" sz="1200" dirty="0"/>
              <a:t>: с. 46 Теорема 3.2. </a:t>
            </a:r>
            <a:r>
              <a:rPr lang="ru-RU" dirty="0"/>
              <a:t>Доказательство теоремы более общий случай примера 3.6 (</a:t>
            </a:r>
            <a:r>
              <a:rPr lang="ru-RU" sz="1200" dirty="0"/>
              <a:t>с. 49</a:t>
            </a:r>
            <a:r>
              <a:rPr lang="ru-RU" dirty="0"/>
              <a:t>). Использование</a:t>
            </a:r>
            <a:r>
              <a:rPr lang="ru-RU" baseline="0" dirty="0"/>
              <a:t> кодовых деревьев в совокупности с доказательством данной теоремы (по сути методом построения префиксных кодов).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 прямая теорема, говорящая о том, что код с какими-то свойствами существует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077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Принято в представлении отбрасывать вершины и рёбра, которые не ведут к словам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1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Поскольку сжатие недостижимо для любых типов данных на входе архиватора, то возможным решением подобной проблемы будет настройка архиватора таким образом, чтобы длина кодового слова изменялась в зависимости статистики слов на входе. Некоторые данные будут сжиматься хорошо, однако в других случаях будет возникать проигрыш в сжатии. Однако средняя длина кодового слова будет удовлетворять теореме Шеннона.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09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D^-w </a:t>
            </a:r>
            <a:r>
              <a:rPr lang="ru-RU" dirty="0"/>
              <a:t>будет не менее 2</a:t>
            </a:r>
            <a:r>
              <a:rPr lang="en-US" dirty="0"/>
              <a:t>^</a:t>
            </a:r>
            <a:r>
              <a:rPr lang="ru-RU" dirty="0"/>
              <a:t>-</a:t>
            </a:r>
            <a:r>
              <a:rPr lang="en-US" dirty="0"/>
              <a:t>1014, </a:t>
            </a:r>
            <a:r>
              <a:rPr lang="ru-RU" dirty="0"/>
              <a:t>значит, по теореме Крафта-</a:t>
            </a:r>
            <a:r>
              <a:rPr lang="ru-RU" dirty="0" err="1"/>
              <a:t>Макмилана</a:t>
            </a:r>
            <a:r>
              <a:rPr lang="ru-RU" dirty="0"/>
              <a:t>, кодовых слов может быть не более 2</a:t>
            </a:r>
            <a:r>
              <a:rPr lang="en-US" dirty="0"/>
              <a:t>^1014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2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Блок – последовательность букв. </a:t>
            </a:r>
            <a:r>
              <a:rPr lang="en-US" dirty="0"/>
              <a:t>N – </a:t>
            </a:r>
            <a:r>
              <a:rPr lang="ru-RU" dirty="0"/>
              <a:t>длина</a:t>
            </a:r>
            <a:r>
              <a:rPr lang="ru-RU" baseline="0" dirty="0"/>
              <a:t> входного блока кодера, </a:t>
            </a:r>
            <a:r>
              <a:rPr lang="en-US" baseline="0" dirty="0"/>
              <a:t>M – </a:t>
            </a:r>
            <a:r>
              <a:rPr lang="ru-RU" baseline="0" dirty="0"/>
              <a:t>длина выходного блока кодера. Задача: уменьшение количества бит для описания одного символа.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04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Обратная теорема Шеннона говорит о том, каков теоретический предел сжатия информации. Однако стоит помнить про предпосылки, с которыми мы начали лекции: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dirty="0"/>
                  <a:t>Код выбирается единожды перед кодированием и не меняется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dirty="0"/>
                  <a:t>Мы кодируем входное сообщение посимвольно (блоками длины 1)</a:t>
                </a:r>
              </a:p>
              <a:p>
                <a:pPr marL="0" indent="0">
                  <a:buFont typeface="+mj-lt"/>
                  <a:buNone/>
                </a:pPr>
                <a:r>
                  <a:rPr lang="ru-RU" dirty="0"/>
                  <a:t>Позже мы увидим, что можно уйти ниже этого предела, если уйти от этих предпосылок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r>
                  <a:rPr lang="ru-RU" b="0" i="0" dirty="0">
                    <a:latin typeface="+mn-lt"/>
                  </a:rPr>
                  <a:t>Здесь</a:t>
                </a:r>
                <a:r>
                  <a:rPr lang="ru-RU" b="0" i="0" baseline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ru-RU" dirty="0"/>
                  <a:t> – энтропия по основанию логарифма</a:t>
                </a:r>
                <a:r>
                  <a:rPr lang="ru-RU" baseline="0" dirty="0"/>
                  <a:t> </a:t>
                </a:r>
                <a:r>
                  <a:rPr lang="en-US" baseline="0" dirty="0"/>
                  <a:t>D</a:t>
                </a:r>
              </a:p>
              <a:p>
                <a:pPr marL="0" indent="0">
                  <a:buFont typeface="+mj-lt"/>
                  <a:buNone/>
                </a:pPr>
                <a:endParaRPr lang="ru-RU" dirty="0"/>
              </a:p>
              <a:p>
                <a:pPr marL="0" indent="0">
                  <a:buFont typeface="+mj-lt"/>
                  <a:buNone/>
                </a:pPr>
                <a:r>
                  <a:rPr lang="ru-RU" dirty="0"/>
                  <a:t>Прямая теорема Шеннона гласит, что гарантированно можно составить код средней длины не выше этого предела на 1 символ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Обратная теорема Шеннона говорит о том, каков теоретический предел сжатия информации. Однако стоит помнить про предпосылки, с которыми мы начали лекции: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dirty="0"/>
                  <a:t>Код выбирается единожды перед кодированием и не меняется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dirty="0"/>
                  <a:t>Мы кодируем входное сообщение посимвольно (блоками длины 1)</a:t>
                </a:r>
              </a:p>
              <a:p>
                <a:pPr marL="0" indent="0">
                  <a:buFont typeface="+mj-lt"/>
                  <a:buNone/>
                </a:pPr>
                <a:r>
                  <a:rPr lang="ru-RU" dirty="0"/>
                  <a:t>Позже мы увидим, что можно уйти ниже этого предела, если уйти от этих предпосылок</a:t>
                </a:r>
                <a:endParaRPr lang="en-US" dirty="0"/>
              </a:p>
              <a:p>
                <a:pPr marL="0" indent="0">
                  <a:buFont typeface="+mj-lt"/>
                  <a:buNone/>
                </a:pPr>
                <a:r>
                  <a:rPr lang="ru-RU" b="0" i="0" dirty="0">
                    <a:latin typeface="+mn-lt"/>
                  </a:rPr>
                  <a:t>Здесь</a:t>
                </a:r>
                <a:r>
                  <a:rPr lang="ru-RU" b="0" i="0" baseline="0" dirty="0">
                    <a:latin typeface="+mn-lt"/>
                  </a:rPr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𝐻_𝐷 (𝑈)</a:t>
                </a:r>
                <a:r>
                  <a:rPr lang="ru-RU" dirty="0"/>
                  <a:t> – энтропия по основанию логарифма</a:t>
                </a:r>
                <a:r>
                  <a:rPr lang="ru-RU" baseline="0" dirty="0"/>
                  <a:t> </a:t>
                </a:r>
                <a:r>
                  <a:rPr lang="en-US" baseline="0" dirty="0"/>
                  <a:t>D</a:t>
                </a:r>
              </a:p>
              <a:p>
                <a:pPr marL="0" indent="0">
                  <a:buFont typeface="+mj-lt"/>
                  <a:buNone/>
                </a:pPr>
                <a:endParaRPr lang="ru-RU" dirty="0"/>
              </a:p>
              <a:p>
                <a:pPr marL="0" indent="0">
                  <a:buFont typeface="+mj-lt"/>
                  <a:buNone/>
                </a:pPr>
                <a:r>
                  <a:rPr lang="ru-RU" dirty="0"/>
                  <a:t>Прямая теорема Шеннона гласит, что гарантированно можно составить код средней длины не выше этого предела на 1 бит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338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Предельная оптимальность – это не общепринятый, жаргонный термин, который встретится только в нашем курсе для удобства</a:t>
            </a:r>
          </a:p>
          <a:p>
            <a:r>
              <a:rPr lang="ru-RU" dirty="0"/>
              <a:t>Оптимальный код будет предельно оптимален, если символы распределены по обратным степеням</a:t>
            </a:r>
            <a:r>
              <a:rPr lang="en-US" dirty="0"/>
              <a:t> 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1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факт не является существенным для курса, однако стоит всё же осознавать, что любой код </a:t>
            </a:r>
            <a:r>
              <a:rPr lang="en-US" dirty="0"/>
              <a:t>S=1 </a:t>
            </a:r>
            <a:r>
              <a:rPr lang="ru-RU" dirty="0"/>
              <a:t>может оказаться оптимальным (и даже предельно оптимальным) для каких-то условий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84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длина кодового слова не меньше единицы, средняя тоже не будет меньше единицы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2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тем, как заниматься сжатием, поймём, как мы будем его измерять</a:t>
            </a:r>
          </a:p>
          <a:p>
            <a:r>
              <a:rPr lang="ru-RU" dirty="0"/>
              <a:t>Пусть сообщение </a:t>
            </a:r>
            <a:r>
              <a:rPr lang="en-US" dirty="0"/>
              <a:t>AB </a:t>
            </a:r>
            <a:r>
              <a:rPr lang="ru-RU" dirty="0"/>
              <a:t>после кодирования приняло вид (в битах) 01101</a:t>
            </a:r>
            <a:endParaRPr lang="en-US" dirty="0"/>
          </a:p>
          <a:p>
            <a:r>
              <a:rPr lang="ru-RU" dirty="0"/>
              <a:t>Символов на выходе стало больше. Значит ли, что мы получили отрицательное сжатие?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8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7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r>
                  <a:rPr lang="ru-RU" dirty="0"/>
                  <a:t> показывает,</a:t>
                </a:r>
                <a:r>
                  <a:rPr lang="ru-RU" baseline="0" dirty="0"/>
                  <a:t> сколько символов алфавита </a:t>
                </a:r>
                <a:r>
                  <a:rPr lang="en-US" baseline="0" dirty="0"/>
                  <a:t>d </a:t>
                </a:r>
                <a:r>
                  <a:rPr lang="ru-RU" baseline="0" dirty="0"/>
                  <a:t>вмещает один символ алфавита </a:t>
                </a:r>
                <a:r>
                  <a:rPr lang="en-US" baseline="0" dirty="0"/>
                  <a:t>K</a:t>
                </a:r>
                <a:endParaRPr lang="en-US" dirty="0"/>
              </a:p>
              <a:p>
                <a:r>
                  <a:rPr lang="ru-RU" dirty="0"/>
                  <a:t>Длина сообщения равна его энтропии нулевого порядка. </a:t>
                </a:r>
              </a:p>
              <a:p>
                <a:r>
                  <a:rPr lang="ru-RU" dirty="0"/>
                  <a:t>Это резонно: для устройств хранения нет статистики, они просто хранят заданные биты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log_𝑑⁡𝐾</a:t>
                </a:r>
                <a:r>
                  <a:rPr lang="ru-RU" dirty="0"/>
                  <a:t> показывает,</a:t>
                </a:r>
                <a:r>
                  <a:rPr lang="ru-RU" baseline="0" dirty="0"/>
                  <a:t> сколько символов алфавита </a:t>
                </a:r>
                <a:r>
                  <a:rPr lang="en-US" baseline="0" dirty="0"/>
                  <a:t>d </a:t>
                </a:r>
                <a:r>
                  <a:rPr lang="ru-RU" baseline="0" dirty="0"/>
                  <a:t>вмещает один символ алфавита </a:t>
                </a:r>
                <a:r>
                  <a:rPr lang="en-US" baseline="0" dirty="0"/>
                  <a:t>K</a:t>
                </a:r>
                <a:endParaRPr lang="en-US" dirty="0"/>
              </a:p>
              <a:p>
                <a:r>
                  <a:rPr lang="ru-RU" dirty="0"/>
                  <a:t>Длина сообщения равна его энтропии нулевого порядка. </a:t>
                </a:r>
              </a:p>
              <a:p>
                <a:r>
                  <a:rPr lang="ru-RU" dirty="0"/>
                  <a:t>Это резонно: для устройств хранения нет статистики, они просто хранят заданные биты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04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Входной блок кодируется </a:t>
            </a:r>
            <a:r>
              <a:rPr lang="en-US" baseline="0" dirty="0"/>
              <a:t>N*log</a:t>
            </a:r>
            <a:r>
              <a:rPr lang="en-US" baseline="-25000" dirty="0"/>
              <a:t>2</a:t>
            </a:r>
            <a:r>
              <a:rPr lang="en-US" baseline="0" dirty="0"/>
              <a:t>K </a:t>
            </a:r>
            <a:r>
              <a:rPr lang="ru-RU" baseline="0" dirty="0"/>
              <a:t>битами, где </a:t>
            </a:r>
            <a:r>
              <a:rPr lang="en-US" baseline="0" dirty="0"/>
              <a:t>K – </a:t>
            </a:r>
            <a:r>
              <a:rPr lang="ru-RU" baseline="0" dirty="0"/>
              <a:t>количество букв алфавита источника, выходной блок для описания использует </a:t>
            </a:r>
            <a:r>
              <a:rPr lang="en-US" baseline="0" dirty="0"/>
              <a:t>M*log</a:t>
            </a:r>
            <a:r>
              <a:rPr lang="en-US" baseline="-25000" dirty="0"/>
              <a:t>2</a:t>
            </a:r>
            <a:r>
              <a:rPr lang="en-US" baseline="0" dirty="0"/>
              <a:t>D </a:t>
            </a:r>
            <a:r>
              <a:rPr lang="ru-RU" baseline="0" dirty="0"/>
              <a:t>бит, где </a:t>
            </a:r>
            <a:r>
              <a:rPr lang="en-US" baseline="0" dirty="0"/>
              <a:t>D – </a:t>
            </a:r>
            <a:r>
              <a:rPr lang="ru-RU" baseline="0" dirty="0"/>
              <a:t>количество букв алфавита кодера. </a:t>
            </a:r>
            <a:r>
              <a:rPr lang="ru-RU" baseline="0" dirty="0" err="1"/>
              <a:t>Т.о</a:t>
            </a:r>
            <a:r>
              <a:rPr lang="ru-RU" baseline="0" dirty="0"/>
              <a:t>.  Кодер будет уменьшать избыточность входного сообщения, если </a:t>
            </a:r>
            <a:r>
              <a:rPr lang="en-US" baseline="0" dirty="0"/>
              <a:t>M*log</a:t>
            </a:r>
            <a:r>
              <a:rPr lang="en-US" baseline="-25000" dirty="0"/>
              <a:t>2</a:t>
            </a:r>
            <a:r>
              <a:rPr lang="en-US" baseline="0" dirty="0"/>
              <a:t>D &lt; N*log</a:t>
            </a:r>
            <a:r>
              <a:rPr lang="en-US" baseline="-25000" dirty="0"/>
              <a:t>2</a:t>
            </a:r>
            <a:r>
              <a:rPr lang="en-US" baseline="0" dirty="0"/>
              <a:t>K.</a:t>
            </a:r>
            <a:endParaRPr lang="ru-RU" baseline="0" dirty="0"/>
          </a:p>
          <a:p>
            <a:r>
              <a:rPr lang="ru-RU" baseline="0" dirty="0"/>
              <a:t>Задача сжатия – выбор такого кодера, чтобы левая часть неравенства была минимально возможной.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6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лишь один параметр классификации</a:t>
            </a:r>
          </a:p>
          <a:p>
            <a:r>
              <a:rPr lang="ru-RU" dirty="0"/>
              <a:t>Примерами для первого могут служить код Хаффмана, унарный код и большинство других</a:t>
            </a:r>
          </a:p>
          <a:p>
            <a:r>
              <a:rPr lang="ru-RU" dirty="0"/>
              <a:t>Вторая группа встречается реже. Мы рассмотрим классический пример – код </a:t>
            </a:r>
            <a:r>
              <a:rPr lang="ru-RU" dirty="0" err="1"/>
              <a:t>Танстолла</a:t>
            </a:r>
            <a:r>
              <a:rPr lang="ru-RU" dirty="0"/>
              <a:t>, также базовые словарные методы</a:t>
            </a:r>
          </a:p>
          <a:p>
            <a:r>
              <a:rPr lang="ru-RU" dirty="0"/>
              <a:t>Третья группа наиболее специфична. Арифметический код может считаться примером такого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1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32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 идеологически состоит из двух частей:</a:t>
            </a:r>
          </a:p>
          <a:p>
            <a:pPr marL="228600" indent="-228600">
              <a:buAutoNum type="arabicParenR"/>
            </a:pPr>
            <a:r>
              <a:rPr lang="ru-RU" dirty="0"/>
              <a:t>Набор выходных кодовых слов</a:t>
            </a:r>
          </a:p>
          <a:p>
            <a:pPr marL="228600" indent="-228600">
              <a:buAutoNum type="arabicParenR"/>
            </a:pPr>
            <a:r>
              <a:rPr lang="ru-RU" dirty="0"/>
              <a:t>Правило отображения входных слов (символов) в выходные</a:t>
            </a:r>
          </a:p>
          <a:p>
            <a:pPr marL="0" indent="0">
              <a:buNone/>
            </a:pPr>
            <a:r>
              <a:rPr lang="ru-RU" dirty="0"/>
              <a:t>Далее мы рассмотрим второй вопрос, который будет влиять на эффективность кода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8ECD3-2CF3-4219-BFB2-4920794D23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FB5A-89EF-6A49-970B-5442A16ED2C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5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D873-F157-E74B-908C-0C55CF257249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4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3322-1D91-A641-9278-078DA766BCA7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BC33-7458-AF4C-9FAF-688A5F5A2060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A43A-C505-934C-AABB-0D3891A6C62D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1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CF61-EAAC-A24B-9EDC-4C3D6734C710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FAF-7350-DD49-A69B-7D737D66B2B7}" type="datetime1">
              <a:rPr lang="ru-RU" smtClean="0"/>
              <a:t>21.09.2021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3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3BD9-EBB1-1E4E-8422-2D5C824383E4}" type="datetime1">
              <a:rPr lang="ru-RU" smtClean="0"/>
              <a:t>21.09.2021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B35D-4385-4547-86B6-CD86B712AD06}" type="datetime1">
              <a:rPr lang="ru-RU" smtClean="0"/>
              <a:t>21.09.2021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0D3B-613E-3642-9B62-8D410F10094D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5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4480-895C-B04B-A23D-21D05F301E9F}" type="datetime1">
              <a:rPr lang="ru-RU" smtClean="0"/>
              <a:t>21.09.2021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0A65-B088-8A42-8831-D38511EF3ED8}" type="datetime1">
              <a:rPr lang="ru-RU" smtClean="0"/>
              <a:t>21.09.2021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9CE5-1CB9-4EFB-9513-0A1B3084A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8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Статистическое кодирование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990600"/>
          </a:xfrm>
        </p:spPr>
        <p:txBody>
          <a:bodyPr>
            <a:normAutofit/>
          </a:bodyPr>
          <a:lstStyle/>
          <a:p>
            <a:r>
              <a:rPr lang="ru-RU" sz="3200" dirty="0"/>
              <a:t>Основы статистического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7301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9F637-0D5F-424D-8ACB-4DA16143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кода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A58B672-6F2A-8144-B377-AE8EDB4D5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Набор кодовых слов: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Отображение (соответствие) входных символов в выходные слова:</a:t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A58B672-6F2A-8144-B377-AE8EDB4D5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C0FFA1-11C4-584C-93E4-FCA0771A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0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0523BD0-7E5F-0645-B731-584C7314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Разделимость кода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878D43E-6F0A-2642-B583-DD57A43AF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Пример </a:t>
                </a:r>
                <a:r>
                  <a:rPr lang="en-US" dirty="0"/>
                  <a:t>1:</a:t>
                </a:r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→01011→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878D43E-6F0A-2642-B583-DD57A43AF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0C13B2-8AA2-C24E-A20E-3C94070C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8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0523BD0-7E5F-0645-B731-584C7314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Разделимость кода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878D43E-6F0A-2642-B583-DD57A43AF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Пример</a:t>
                </a:r>
                <a:r>
                  <a:rPr lang="en-US" dirty="0"/>
                  <a:t> 2</a:t>
                </a:r>
                <a:r>
                  <a:rPr lang="ru-RU" dirty="0"/>
                  <a:t>: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=01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b="0" i="0" dirty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C878D43E-6F0A-2642-B583-DD57A43AF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A0F374-0158-6B44-9AFF-F6DD75EE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D2961E5-7CEB-0F4B-B309-A3F07301178C}"/>
                  </a:ext>
                </a:extLst>
              </p:cNvPr>
              <p:cNvSpPr/>
              <p:nvPr/>
            </p:nvSpPr>
            <p:spPr>
              <a:xfrm>
                <a:off x="4572000" y="4158734"/>
                <a:ext cx="28100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или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8D2961E5-7CEB-0F4B-B309-A3F073011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58734"/>
                <a:ext cx="281006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667536-02D3-0143-9087-2ED32319CB64}"/>
              </a:ext>
            </a:extLst>
          </p:cNvPr>
          <p:cNvSpPr/>
          <p:nvPr/>
        </p:nvSpPr>
        <p:spPr>
          <a:xfrm>
            <a:off x="800292" y="4981694"/>
            <a:ext cx="2721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Неразделимый код</a:t>
            </a:r>
          </a:p>
        </p:txBody>
      </p:sp>
    </p:spTree>
    <p:extLst>
      <p:ext uri="{BB962C8B-B14F-4D97-AF65-F5344CB8AC3E}">
        <p14:creationId xmlns:p14="http://schemas.microsoft.com/office/powerpoint/2010/main" val="15055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Критерий Сардинаса-Паттерсона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1" y="2046008"/>
            <a:ext cx="808892" cy="39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</a:t>
            </a:r>
            <a:r>
              <a:rPr lang="en-US" sz="1350" baseline="-25000" dirty="0">
                <a:solidFill>
                  <a:schemeClr val="tx1"/>
                </a:solidFill>
              </a:rPr>
              <a:t>1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37544" y="2046009"/>
            <a:ext cx="808892" cy="39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</a:t>
            </a:r>
            <a:r>
              <a:rPr lang="en-US" sz="1350" baseline="-25000" dirty="0">
                <a:solidFill>
                  <a:schemeClr val="tx1"/>
                </a:solidFill>
              </a:rPr>
              <a:t>2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46437" y="2046009"/>
            <a:ext cx="808892" cy="39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</a:t>
            </a:r>
            <a:r>
              <a:rPr lang="en-US" sz="1350" baseline="-25000" dirty="0">
                <a:solidFill>
                  <a:schemeClr val="tx1"/>
                </a:solidFill>
              </a:rPr>
              <a:t>3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7565" y="2046009"/>
            <a:ext cx="808892" cy="393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U</a:t>
            </a:r>
            <a:r>
              <a:rPr lang="en-US" sz="1350" baseline="-25000" dirty="0">
                <a:solidFill>
                  <a:schemeClr val="tx1"/>
                </a:solidFill>
              </a:rPr>
              <a:t>s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7682" y="2104371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ru-RU" sz="13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8652" y="2439738"/>
            <a:ext cx="686573" cy="393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</a:t>
            </a:r>
            <a:r>
              <a:rPr lang="en-US" sz="1350" baseline="-25000" dirty="0">
                <a:solidFill>
                  <a:schemeClr val="tx1"/>
                </a:solidFill>
              </a:rPr>
              <a:t>1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5226" y="2439738"/>
            <a:ext cx="474784" cy="393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</a:t>
            </a:r>
            <a:r>
              <a:rPr lang="en-US" sz="1350" baseline="-25000" dirty="0">
                <a:solidFill>
                  <a:schemeClr val="tx1"/>
                </a:solidFill>
              </a:rPr>
              <a:t>2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86436" y="2439738"/>
            <a:ext cx="690144" cy="393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</a:t>
            </a:r>
            <a:r>
              <a:rPr lang="en-US" sz="1350" baseline="-25000" dirty="0">
                <a:solidFill>
                  <a:schemeClr val="tx1"/>
                </a:solidFill>
              </a:rPr>
              <a:t>3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24028" y="2438046"/>
            <a:ext cx="942426" cy="393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V</a:t>
            </a:r>
            <a:r>
              <a:rPr lang="en-US" sz="1350" baseline="-25000" dirty="0" err="1">
                <a:solidFill>
                  <a:schemeClr val="tx1"/>
                </a:solidFill>
              </a:rPr>
              <a:t>m</a:t>
            </a:r>
            <a:endParaRPr lang="ru-RU" sz="135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6546" y="2533998"/>
            <a:ext cx="3000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…</a:t>
            </a:r>
            <a:endParaRPr lang="ru-RU" sz="1350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479867" y="1463311"/>
            <a:ext cx="4046660" cy="158220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</a:t>
            </a:r>
            <a:r>
              <a:rPr lang="en-US" sz="1600" baseline="-25000" dirty="0"/>
              <a:t>1</a:t>
            </a:r>
            <a:r>
              <a:rPr lang="en-US" sz="1600" dirty="0"/>
              <a:t> – </a:t>
            </a:r>
            <a:r>
              <a:rPr lang="ru-RU" sz="1600" dirty="0"/>
              <a:t>префикс </a:t>
            </a:r>
            <a:r>
              <a:rPr lang="en-US" sz="1600" dirty="0"/>
              <a:t>U</a:t>
            </a:r>
            <a:r>
              <a:rPr lang="en-US" sz="1600" baseline="-25000" dirty="0"/>
              <a:t>1</a:t>
            </a:r>
          </a:p>
          <a:p>
            <a:r>
              <a:rPr lang="ru-RU" sz="1600" dirty="0"/>
              <a:t>Образован допустимый суффикс для </a:t>
            </a:r>
            <a:r>
              <a:rPr lang="en-US" sz="1600" dirty="0"/>
              <a:t>U</a:t>
            </a:r>
            <a:r>
              <a:rPr lang="en-US" sz="1600" baseline="-25000" dirty="0"/>
              <a:t>1</a:t>
            </a:r>
            <a:r>
              <a:rPr lang="ru-RU" sz="1600" dirty="0"/>
              <a:t>, который:</a:t>
            </a:r>
          </a:p>
          <a:p>
            <a:pPr lvl="1"/>
            <a:r>
              <a:rPr lang="ru-RU" sz="1600" dirty="0"/>
              <a:t>либо является префиксом другого кодового слова, </a:t>
            </a:r>
          </a:p>
          <a:p>
            <a:pPr lvl="1"/>
            <a:r>
              <a:rPr lang="ru-RU" sz="1600" dirty="0"/>
              <a:t>либо другое кодовое слово будет его префиксом.</a:t>
            </a:r>
          </a:p>
          <a:p>
            <a:pPr marL="342892" lvl="1" indent="0">
              <a:buNone/>
            </a:pPr>
            <a:r>
              <a:rPr lang="ru-RU" sz="1600" dirty="0"/>
              <a:t>Последний допустимый суффикс обязан не быть кодовым словом (исходя из того, что код неразделимый).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881980" y="4162315"/>
            <a:ext cx="3537805" cy="2088083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100" dirty="0"/>
              <a:t>Критерий</a:t>
            </a:r>
          </a:p>
          <a:p>
            <a:r>
              <a:rPr lang="ru-RU" sz="2100" dirty="0"/>
              <a:t>Вычислить множество допустимых суффиксов</a:t>
            </a:r>
          </a:p>
          <a:p>
            <a:r>
              <a:rPr lang="ru-RU" sz="2100" dirty="0"/>
              <a:t>Код является разделимым тогда и только тогда, когда множество допустимых суффиксов не содержит кодовых слов.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2"/>
              <p:cNvSpPr txBox="1">
                <a:spLocks/>
              </p:cNvSpPr>
              <p:nvPr/>
            </p:nvSpPr>
            <p:spPr>
              <a:xfrm>
                <a:off x="4606534" y="4325728"/>
                <a:ext cx="3775466" cy="2167145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1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sz="21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100" dirty="0"/>
                  <a:t> </a:t>
                </a:r>
                <a:br>
                  <a:rPr lang="ru-RU" sz="2100" dirty="0"/>
                </a:br>
                <a:r>
                  <a:rPr lang="ru-RU" sz="2100" dirty="0"/>
                  <a:t>– неразделимый код</a:t>
                </a:r>
                <a:br>
                  <a:rPr lang="en-US" sz="2100" dirty="0"/>
                </a:br>
                <a:r>
                  <a:rPr lang="ru-RU" sz="2100" dirty="0"/>
                  <a:t>(допустимые суффиксы 1</a:t>
                </a:r>
                <a:r>
                  <a:rPr lang="en-US" sz="2100" dirty="0"/>
                  <a:t>, 0</a:t>
                </a:r>
                <a:r>
                  <a:rPr lang="ru-RU" sz="2100" dirty="0"/>
                  <a:t>)</a:t>
                </a:r>
                <a:endParaRPr lang="en-US" sz="2100" dirty="0"/>
              </a:p>
              <a:p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1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100" dirty="0"/>
                  <a:t> </a:t>
                </a:r>
                <a:br>
                  <a:rPr lang="ru-RU" sz="2100" dirty="0"/>
                </a:br>
                <a:r>
                  <a:rPr lang="ru-RU" sz="2100" dirty="0"/>
                  <a:t>– разделимый код</a:t>
                </a:r>
                <a:br>
                  <a:rPr lang="en-US" sz="2100" dirty="0"/>
                </a:br>
                <a:r>
                  <a:rPr lang="en-US" sz="2100" dirty="0"/>
                  <a:t>(</a:t>
                </a:r>
                <a:r>
                  <a:rPr lang="ru-RU" sz="2100" dirty="0"/>
                  <a:t>допустимый суффикс 1</a:t>
                </a:r>
                <a:r>
                  <a:rPr lang="en-US" sz="2100" dirty="0"/>
                  <a:t>)</a:t>
                </a:r>
                <a:endParaRPr lang="ru-RU" sz="2100" dirty="0"/>
              </a:p>
              <a:p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1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1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100" dirty="0"/>
                  <a:t> </a:t>
                </a:r>
                <a:br>
                  <a:rPr lang="ru-RU" sz="2100" dirty="0"/>
                </a:br>
                <a:r>
                  <a:rPr lang="ru-RU" sz="2100" dirty="0"/>
                  <a:t>– разделимый код</a:t>
                </a:r>
                <a:br>
                  <a:rPr lang="ru-RU" sz="2100" dirty="0"/>
                </a:br>
                <a:r>
                  <a:rPr lang="ru-RU" sz="2100" dirty="0"/>
                  <a:t>(нет допустимых суффиксов)</a:t>
                </a:r>
              </a:p>
              <a:p>
                <a:pPr marL="0" indent="0">
                  <a:buNone/>
                </a:pPr>
                <a:endParaRPr lang="ru-RU" sz="2100" dirty="0"/>
              </a:p>
              <a:p>
                <a:endParaRPr lang="en-US" sz="2100" dirty="0"/>
              </a:p>
              <a:p>
                <a:endParaRPr lang="ru-RU" sz="2100" dirty="0"/>
              </a:p>
            </p:txBody>
          </p:sp>
        </mc:Choice>
        <mc:Fallback xmlns="">
          <p:sp>
            <p:nvSpPr>
              <p:cNvPr id="1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534" y="4325728"/>
                <a:ext cx="3775466" cy="2167145"/>
              </a:xfrm>
              <a:prstGeom prst="rect">
                <a:avLst/>
              </a:prstGeom>
              <a:blipFill>
                <a:blip r:embed="rId3"/>
                <a:stretch>
                  <a:fillRect l="-1678" t="-4651" b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ADE34A-AB29-5046-9DB8-3BE0ED9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Префиксные коды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ru-RU" dirty="0"/>
              <a:t>Код, в котором ни одно из кодовых слов не является префиксом другого кодового слова, называется </a:t>
            </a:r>
            <a:r>
              <a:rPr lang="ru-RU" u="sng" dirty="0"/>
              <a:t>префиксным</a:t>
            </a:r>
            <a:r>
              <a:rPr lang="ru-RU" dirty="0"/>
              <a:t> / </a:t>
            </a:r>
            <a:r>
              <a:rPr lang="ru-RU" u="sng" dirty="0" err="1"/>
              <a:t>беспрефиксным</a:t>
            </a:r>
            <a:r>
              <a:rPr lang="ru-RU" dirty="0"/>
              <a:t> / </a:t>
            </a:r>
            <a:r>
              <a:rPr lang="ru-RU" u="sng" dirty="0"/>
              <a:t>уникально-префиксным</a:t>
            </a:r>
            <a:endParaRPr lang="ru-RU" dirty="0"/>
          </a:p>
          <a:p>
            <a:r>
              <a:rPr lang="ru-RU" dirty="0"/>
              <a:t>Префиксный код всегда разделим</a:t>
            </a:r>
          </a:p>
          <a:p>
            <a:r>
              <a:rPr lang="ru-RU" dirty="0"/>
              <a:t>Префиксные коды удобны в использовании, но ограничивает ли это условие эффективность кода?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1D00E-4990-2A4A-B664-29E7CC94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5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C94D1-7FE7-2E41-B8BC-B15E47B4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7CFFC-92DA-CE4B-AB8F-E757D63C0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Эффективность кода определяется длиной выходных сообщений</a:t>
            </a:r>
          </a:p>
          <a:p>
            <a:r>
              <a:rPr lang="ru-RU" dirty="0"/>
              <a:t>Если все кодовые слова заменить другим набором кодовых слов с сохранением длин, длины выходных сообщений не изменятся</a:t>
            </a:r>
          </a:p>
          <a:p>
            <a:r>
              <a:rPr lang="ru-RU" i="1" dirty="0"/>
              <a:t>Следовательно, эффективность кода определяется наборов длин кодовых слов, </a:t>
            </a:r>
            <a:br>
              <a:rPr lang="ru-RU" i="1" dirty="0"/>
            </a:br>
            <a:r>
              <a:rPr lang="ru-RU" i="1" dirty="0"/>
              <a:t>а не самими кодовыми словами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2F26C7D-17CC-C744-B4C6-83A9AF1F6237}"/>
                  </a:ext>
                </a:extLst>
              </p:cNvPr>
              <p:cNvSpPr/>
              <p:nvPr/>
            </p:nvSpPr>
            <p:spPr>
              <a:xfrm>
                <a:off x="1173480" y="5554304"/>
                <a:ext cx="67970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01011 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=5)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2F26C7D-17CC-C744-B4C6-83A9AF1F6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5554304"/>
                <a:ext cx="6797040" cy="707886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BA6BF2-B3A5-7440-A26A-AA8637A3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11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dirty="0"/>
              <a:t>Необходимое условие однозначного декодирования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Если код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разделим,</a:t>
                </a:r>
                <a:br>
                  <a:rPr lang="en-US" sz="2400" dirty="0"/>
                </a:br>
                <a:r>
                  <a:rPr lang="ru-RU" sz="2400" dirty="0"/>
                  <a:t>то для его длин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выполняется </a:t>
                </a:r>
                <a:r>
                  <a:rPr lang="ru-RU" sz="2400" i="1" dirty="0"/>
                  <a:t>неравенство </a:t>
                </a:r>
                <a:br>
                  <a:rPr lang="ru-RU" sz="2400" i="1" dirty="0"/>
                </a:br>
                <a:r>
                  <a:rPr lang="ru-RU" sz="2400" i="1" dirty="0"/>
                  <a:t>Крафта – Макмиллана</a:t>
                </a:r>
                <a:r>
                  <a:rPr lang="ru-RU" sz="2400" dirty="0"/>
                  <a:t>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sz="2400" dirty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286" t="-5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DD0775-E993-9244-A89F-783E9A59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4"/>
              <p:cNvSpPr txBox="1">
                <a:spLocks/>
              </p:cNvSpPr>
              <p:nvPr/>
            </p:nvSpPr>
            <p:spPr>
              <a:xfrm>
                <a:off x="2549768" y="4407173"/>
                <a:ext cx="4044463" cy="1859483"/>
              </a:xfrm>
              <a:prstGeom prst="rect">
                <a:avLst/>
              </a:prstGeom>
              <a:noFill/>
            </p:spPr>
            <p:txBody>
              <a:bodyPr vert="horz" wrap="square" lIns="68580" tIns="34290" rIns="68580" bIns="3429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/>
                  <a:t>Пример</a:t>
                </a:r>
                <a:r>
                  <a:rPr lang="en-US" sz="2000" dirty="0"/>
                  <a:t> 1</a:t>
                </a:r>
                <a:r>
                  <a:rPr lang="ru-RU" sz="2000" dirty="0"/>
                  <a:t>: неразделимый код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=11,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=01,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+ 3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1,25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Пример 2: разделимый код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68" y="4407173"/>
                <a:ext cx="4044463" cy="1859483"/>
              </a:xfrm>
              <a:prstGeom prst="rect">
                <a:avLst/>
              </a:prstGeom>
              <a:blipFill>
                <a:blip r:embed="rId4"/>
                <a:stretch>
                  <a:fillRect l="-1875" t="-4762" b="-3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54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Достаточное условие существования префиксного кода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Пусть положительные целые числа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br>
                  <a:rPr lang="en-US" sz="2400" dirty="0"/>
                </a:br>
                <a:r>
                  <a:rPr lang="ru-RU" sz="2400" dirty="0"/>
                  <a:t>удовлетворяют условию Крафта – Макмиллана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p>
                      </m:sSup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ru-RU" sz="2400" dirty="0"/>
                  <a:t>Тогда существует </a:t>
                </a:r>
                <a:r>
                  <a:rPr lang="en-US" sz="2400" dirty="0"/>
                  <a:t>D-</a:t>
                </a:r>
                <a:r>
                  <a:rPr lang="ru-RU" sz="2400" dirty="0" err="1"/>
                  <a:t>ичный</a:t>
                </a:r>
                <a:r>
                  <a:rPr lang="ru-RU" sz="2400" dirty="0"/>
                  <a:t> префиксный код (как следствие, разделимый) с этим длинами.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286" t="-1744" r="-1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F7660B-8596-E04D-BAF0-4898A898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FB36A-53D7-A647-85AC-6C373B63A6E8}"/>
              </a:ext>
            </a:extLst>
          </p:cNvPr>
          <p:cNvSpPr txBox="1"/>
          <p:nvPr/>
        </p:nvSpPr>
        <p:spPr>
          <a:xfrm>
            <a:off x="747631" y="5710020"/>
            <a:ext cx="685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Обратные теоремы: «Для </a:t>
            </a:r>
            <a:r>
              <a:rPr lang="ru-RU" i="1" dirty="0"/>
              <a:t>любого</a:t>
            </a:r>
            <a:r>
              <a:rPr lang="ru-RU" dirty="0"/>
              <a:t> кода имеет</a:t>
            </a:r>
            <a:r>
              <a:rPr lang="en-US" dirty="0"/>
              <a:t> </a:t>
            </a:r>
            <a:r>
              <a:rPr lang="ru-RU" dirty="0"/>
              <a:t>место </a:t>
            </a:r>
            <a:r>
              <a:rPr lang="en-US" dirty="0"/>
              <a:t>&lt;</a:t>
            </a:r>
            <a:r>
              <a:rPr lang="ru-RU" dirty="0"/>
              <a:t>свойство</a:t>
            </a:r>
            <a:r>
              <a:rPr lang="en-US" dirty="0"/>
              <a:t>&gt;</a:t>
            </a:r>
            <a:r>
              <a:rPr lang="ru-RU" dirty="0"/>
              <a:t>»</a:t>
            </a:r>
          </a:p>
          <a:p>
            <a:r>
              <a:rPr lang="ru-RU" dirty="0"/>
              <a:t>Прямые теоремы: «</a:t>
            </a:r>
            <a:r>
              <a:rPr lang="ru-RU" i="1" dirty="0"/>
              <a:t>Существует</a:t>
            </a:r>
            <a:r>
              <a:rPr lang="ru-RU" dirty="0"/>
              <a:t> код, для которого </a:t>
            </a:r>
            <a:r>
              <a:rPr lang="en-US" dirty="0"/>
              <a:t>&lt;</a:t>
            </a:r>
            <a:r>
              <a:rPr lang="ru-RU" dirty="0"/>
              <a:t>свойство</a:t>
            </a:r>
            <a:r>
              <a:rPr lang="en-US" dirty="0"/>
              <a:t>&gt;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698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F0433-ACB9-4641-A4F3-DD4DEC45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A0DB6E-C26E-B547-B710-5E605F701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55650" indent="-3175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неразделимый код</a:t>
                </a:r>
              </a:p>
              <a:p>
                <a:pPr marL="755650" indent="-3175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возможно, разделимый код</a:t>
                </a:r>
              </a:p>
              <a:p>
                <a:pPr marL="0" indent="0">
                  <a:buNone/>
                </a:pPr>
                <a:r>
                  <a:rPr lang="ru-RU" dirty="0"/>
                  <a:t>Однако что значит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?</a:t>
                </a: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ru-RU" dirty="0"/>
                  <a:t>, одну из кодовых длин можно уменьшить так, что будет выполняться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br>
                  <a:rPr lang="ru-RU" dirty="0"/>
                </a:br>
                <a:r>
                  <a:rPr lang="ru-RU" dirty="0"/>
                  <a:t>(попробуйте доказать)</a:t>
                </a:r>
              </a:p>
              <a:p>
                <a:pPr marL="755650" indent="-31750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 </a:t>
                </a:r>
                <a:r>
                  <a:rPr lang="ru-RU" dirty="0"/>
                  <a:t>– заведомо неоптимальный </a:t>
                </a:r>
                <a:r>
                  <a:rPr lang="en-US" dirty="0"/>
                  <a:t>(</a:t>
                </a:r>
                <a:r>
                  <a:rPr lang="ru-RU" dirty="0"/>
                  <a:t>избыточный</a:t>
                </a:r>
                <a:r>
                  <a:rPr lang="en-US" dirty="0"/>
                  <a:t>) </a:t>
                </a:r>
                <a:r>
                  <a:rPr lang="ru-RU" dirty="0"/>
                  <a:t>код</a:t>
                </a:r>
              </a:p>
              <a:p>
                <a:pPr marL="755650" indent="-3175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 – «практичный» код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4A0DB6E-C26E-B547-B710-5E605F701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78125B-3400-2F4E-81B3-ADBE0B93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35EA3-6A48-3D4C-BB13-081667F7A976}"/>
                  </a:ext>
                </a:extLst>
              </p:cNvPr>
              <p:cNvSpPr/>
              <p:nvPr/>
            </p:nvSpPr>
            <p:spPr>
              <a:xfrm>
                <a:off x="6311772" y="462496"/>
                <a:ext cx="2203578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35EA3-6A48-3D4C-BB13-081667F7A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2" y="462496"/>
                <a:ext cx="2203578" cy="1130822"/>
              </a:xfrm>
              <a:prstGeom prst="rect">
                <a:avLst/>
              </a:prstGeom>
              <a:blipFill>
                <a:blip r:embed="rId3"/>
                <a:stretch>
                  <a:fillRect l="-15429" t="-102222" b="-15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5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Кодовые деревья</a:t>
            </a:r>
          </a:p>
        </p:txBody>
      </p:sp>
      <p:sp>
        <p:nvSpPr>
          <p:cNvPr id="4" name="Овал 3"/>
          <p:cNvSpPr/>
          <p:nvPr/>
        </p:nvSpPr>
        <p:spPr>
          <a:xfrm>
            <a:off x="4593959" y="4344573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" name="Овал 4"/>
          <p:cNvSpPr/>
          <p:nvPr/>
        </p:nvSpPr>
        <p:spPr>
          <a:xfrm>
            <a:off x="1870547" y="376430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6" name="Овал 5"/>
          <p:cNvSpPr/>
          <p:nvPr/>
        </p:nvSpPr>
        <p:spPr>
          <a:xfrm>
            <a:off x="4587221" y="376430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7330529" y="376430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2809099" y="310090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1866588" y="3105704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905609" y="3105704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95760" y="253758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2205" y="253758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628652" y="254174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14" name="Овал 13"/>
          <p:cNvSpPr/>
          <p:nvPr/>
        </p:nvSpPr>
        <p:spPr>
          <a:xfrm>
            <a:off x="2140925" y="2535331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15" name="Овал 14"/>
          <p:cNvSpPr/>
          <p:nvPr/>
        </p:nvSpPr>
        <p:spPr>
          <a:xfrm>
            <a:off x="1857371" y="253533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1573818" y="253533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17" name="Овал 16"/>
          <p:cNvSpPr/>
          <p:nvPr/>
        </p:nvSpPr>
        <p:spPr>
          <a:xfrm>
            <a:off x="3083930" y="253533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18" name="Овал 17"/>
          <p:cNvSpPr/>
          <p:nvPr/>
        </p:nvSpPr>
        <p:spPr>
          <a:xfrm>
            <a:off x="2800376" y="253533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19" name="Овал 18"/>
          <p:cNvSpPr/>
          <p:nvPr/>
        </p:nvSpPr>
        <p:spPr>
          <a:xfrm>
            <a:off x="2516823" y="253532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0" name="Овал 19"/>
          <p:cNvSpPr/>
          <p:nvPr/>
        </p:nvSpPr>
        <p:spPr>
          <a:xfrm>
            <a:off x="5545686" y="310527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21" name="Овал 20"/>
          <p:cNvSpPr/>
          <p:nvPr/>
        </p:nvSpPr>
        <p:spPr>
          <a:xfrm>
            <a:off x="4580749" y="3096953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22" name="Овал 21"/>
          <p:cNvSpPr/>
          <p:nvPr/>
        </p:nvSpPr>
        <p:spPr>
          <a:xfrm>
            <a:off x="3642198" y="311008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3" name="Овал 22"/>
          <p:cNvSpPr/>
          <p:nvPr/>
        </p:nvSpPr>
        <p:spPr>
          <a:xfrm>
            <a:off x="3932348" y="2541963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24" name="Овал 23"/>
          <p:cNvSpPr/>
          <p:nvPr/>
        </p:nvSpPr>
        <p:spPr>
          <a:xfrm>
            <a:off x="3648794" y="2541965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25" name="Овал 24"/>
          <p:cNvSpPr/>
          <p:nvPr/>
        </p:nvSpPr>
        <p:spPr>
          <a:xfrm>
            <a:off x="3365241" y="2546125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6" name="Овал 25"/>
          <p:cNvSpPr/>
          <p:nvPr/>
        </p:nvSpPr>
        <p:spPr>
          <a:xfrm>
            <a:off x="4845584" y="254174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27" name="Овал 26"/>
          <p:cNvSpPr/>
          <p:nvPr/>
        </p:nvSpPr>
        <p:spPr>
          <a:xfrm>
            <a:off x="4562030" y="2541747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28" name="Овал 27"/>
          <p:cNvSpPr/>
          <p:nvPr/>
        </p:nvSpPr>
        <p:spPr>
          <a:xfrm>
            <a:off x="4278477" y="2541745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9" name="Овал 28"/>
          <p:cNvSpPr/>
          <p:nvPr/>
        </p:nvSpPr>
        <p:spPr>
          <a:xfrm>
            <a:off x="5820517" y="2539707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30" name="Овал 29"/>
          <p:cNvSpPr/>
          <p:nvPr/>
        </p:nvSpPr>
        <p:spPr>
          <a:xfrm>
            <a:off x="5536964" y="253970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5253410" y="253970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32" name="Овал 31"/>
          <p:cNvSpPr/>
          <p:nvPr/>
        </p:nvSpPr>
        <p:spPr>
          <a:xfrm>
            <a:off x="8282272" y="310089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33" name="Овал 32"/>
          <p:cNvSpPr/>
          <p:nvPr/>
        </p:nvSpPr>
        <p:spPr>
          <a:xfrm>
            <a:off x="7330529" y="3105704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34" name="Овал 33"/>
          <p:cNvSpPr/>
          <p:nvPr/>
        </p:nvSpPr>
        <p:spPr>
          <a:xfrm>
            <a:off x="6378785" y="3105704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668935" y="2537585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36" name="Овал 35"/>
          <p:cNvSpPr/>
          <p:nvPr/>
        </p:nvSpPr>
        <p:spPr>
          <a:xfrm>
            <a:off x="6385382" y="253758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37" name="Овал 36"/>
          <p:cNvSpPr/>
          <p:nvPr/>
        </p:nvSpPr>
        <p:spPr>
          <a:xfrm>
            <a:off x="6101828" y="254174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38" name="Овал 37"/>
          <p:cNvSpPr/>
          <p:nvPr/>
        </p:nvSpPr>
        <p:spPr>
          <a:xfrm>
            <a:off x="7614100" y="253532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39" name="Овал 38"/>
          <p:cNvSpPr/>
          <p:nvPr/>
        </p:nvSpPr>
        <p:spPr>
          <a:xfrm>
            <a:off x="7330547" y="2535331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40" name="Овал 39"/>
          <p:cNvSpPr/>
          <p:nvPr/>
        </p:nvSpPr>
        <p:spPr>
          <a:xfrm>
            <a:off x="7046993" y="253532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41" name="Овал 40"/>
          <p:cNvSpPr/>
          <p:nvPr/>
        </p:nvSpPr>
        <p:spPr>
          <a:xfrm>
            <a:off x="8557103" y="2535327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2</a:t>
            </a:r>
          </a:p>
        </p:txBody>
      </p:sp>
      <p:sp>
        <p:nvSpPr>
          <p:cNvPr id="42" name="Овал 41"/>
          <p:cNvSpPr/>
          <p:nvPr/>
        </p:nvSpPr>
        <p:spPr>
          <a:xfrm>
            <a:off x="8273549" y="253532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43" name="Овал 42"/>
          <p:cNvSpPr/>
          <p:nvPr/>
        </p:nvSpPr>
        <p:spPr>
          <a:xfrm>
            <a:off x="7989998" y="2535328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cxnSp>
        <p:nvCxnSpPr>
          <p:cNvPr id="54" name="Прямая соединительная линия 53"/>
          <p:cNvCxnSpPr>
            <a:stCxn id="4" idx="0"/>
          </p:cNvCxnSpPr>
          <p:nvPr/>
        </p:nvCxnSpPr>
        <p:spPr>
          <a:xfrm>
            <a:off x="4686878" y="4344569"/>
            <a:ext cx="273656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7" idx="4"/>
          </p:cNvCxnSpPr>
          <p:nvPr/>
        </p:nvCxnSpPr>
        <p:spPr>
          <a:xfrm flipH="1">
            <a:off x="7423447" y="3950134"/>
            <a:ext cx="1" cy="3944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4" idx="0"/>
            <a:endCxn id="6" idx="4"/>
          </p:cNvCxnSpPr>
          <p:nvPr/>
        </p:nvCxnSpPr>
        <p:spPr>
          <a:xfrm flipH="1" flipV="1">
            <a:off x="4680139" y="3950134"/>
            <a:ext cx="6739" cy="3944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5" idx="4"/>
          </p:cNvCxnSpPr>
          <p:nvPr/>
        </p:nvCxnSpPr>
        <p:spPr>
          <a:xfrm flipH="1">
            <a:off x="1963465" y="3950134"/>
            <a:ext cx="1" cy="39443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4" idx="0"/>
          </p:cNvCxnSpPr>
          <p:nvPr/>
        </p:nvCxnSpPr>
        <p:spPr>
          <a:xfrm flipH="1">
            <a:off x="1963465" y="4344569"/>
            <a:ext cx="27234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9" idx="4"/>
            <a:endCxn id="5" idx="0"/>
          </p:cNvCxnSpPr>
          <p:nvPr/>
        </p:nvCxnSpPr>
        <p:spPr>
          <a:xfrm>
            <a:off x="1959505" y="3291538"/>
            <a:ext cx="3959" cy="47276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" idx="0"/>
            <a:endCxn id="21" idx="4"/>
          </p:cNvCxnSpPr>
          <p:nvPr/>
        </p:nvCxnSpPr>
        <p:spPr>
          <a:xfrm flipH="1" flipV="1">
            <a:off x="4673667" y="3282789"/>
            <a:ext cx="6472" cy="48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endCxn id="8" idx="4"/>
          </p:cNvCxnSpPr>
          <p:nvPr/>
        </p:nvCxnSpPr>
        <p:spPr>
          <a:xfrm flipH="1" flipV="1">
            <a:off x="2902018" y="3286736"/>
            <a:ext cx="15955" cy="477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endCxn id="10" idx="4"/>
          </p:cNvCxnSpPr>
          <p:nvPr/>
        </p:nvCxnSpPr>
        <p:spPr>
          <a:xfrm flipH="1" flipV="1">
            <a:off x="998527" y="3291539"/>
            <a:ext cx="6471" cy="472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10" idx="0"/>
            <a:endCxn id="12" idx="4"/>
          </p:cNvCxnSpPr>
          <p:nvPr/>
        </p:nvCxnSpPr>
        <p:spPr>
          <a:xfrm flipV="1">
            <a:off x="998527" y="2723422"/>
            <a:ext cx="6596" cy="382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endCxn id="11" idx="4"/>
          </p:cNvCxnSpPr>
          <p:nvPr/>
        </p:nvCxnSpPr>
        <p:spPr>
          <a:xfrm flipV="1">
            <a:off x="1283666" y="2723422"/>
            <a:ext cx="5010" cy="393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 flipV="1">
            <a:off x="741377" y="3117108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>
            <a:endCxn id="13" idx="4"/>
          </p:cNvCxnSpPr>
          <p:nvPr/>
        </p:nvCxnSpPr>
        <p:spPr>
          <a:xfrm flipH="1" flipV="1">
            <a:off x="721571" y="2727583"/>
            <a:ext cx="8201" cy="397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>
            <a:stCxn id="9" idx="0"/>
            <a:endCxn id="15" idx="4"/>
          </p:cNvCxnSpPr>
          <p:nvPr/>
        </p:nvCxnSpPr>
        <p:spPr>
          <a:xfrm flipH="1" flipV="1">
            <a:off x="1950290" y="2721166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endCxn id="16" idx="4"/>
          </p:cNvCxnSpPr>
          <p:nvPr/>
        </p:nvCxnSpPr>
        <p:spPr>
          <a:xfrm flipH="1" flipV="1">
            <a:off x="1666737" y="2721167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flipH="1" flipV="1">
            <a:off x="1673316" y="3111990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2219301" y="2717734"/>
            <a:ext cx="2423" cy="40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 flipV="1">
            <a:off x="2891841" y="2714733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 flipV="1">
            <a:off x="2608288" y="2714733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H="1" flipV="1">
            <a:off x="2614867" y="3105557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3160851" y="2711301"/>
            <a:ext cx="2423" cy="40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 flipV="1">
            <a:off x="3728401" y="2724594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H="1" flipV="1">
            <a:off x="3444848" y="2724594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H="1" flipV="1">
            <a:off x="3451427" y="3115418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V="1">
            <a:off x="3997412" y="2721162"/>
            <a:ext cx="2423" cy="40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endCxn id="27" idx="4"/>
          </p:cNvCxnSpPr>
          <p:nvPr/>
        </p:nvCxnSpPr>
        <p:spPr>
          <a:xfrm flipH="1" flipV="1">
            <a:off x="4654946" y="2727581"/>
            <a:ext cx="20763" cy="385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endCxn id="28" idx="4"/>
          </p:cNvCxnSpPr>
          <p:nvPr/>
        </p:nvCxnSpPr>
        <p:spPr>
          <a:xfrm flipH="1" flipV="1">
            <a:off x="4371396" y="2727579"/>
            <a:ext cx="14933" cy="359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H="1" flipV="1">
            <a:off x="4388374" y="3086841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endCxn id="26" idx="4"/>
          </p:cNvCxnSpPr>
          <p:nvPr/>
        </p:nvCxnSpPr>
        <p:spPr>
          <a:xfrm flipV="1">
            <a:off x="4929819" y="2727582"/>
            <a:ext cx="8681" cy="359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flipH="1" flipV="1">
            <a:off x="5613212" y="2715659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H="1" flipV="1">
            <a:off x="5329659" y="2715660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H="1" flipV="1">
            <a:off x="5336238" y="3106482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 flipV="1">
            <a:off x="5882222" y="2712226"/>
            <a:ext cx="2423" cy="40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flipH="1" flipV="1">
            <a:off x="6462501" y="2715659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H="1" flipV="1">
            <a:off x="6178948" y="2715660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H="1">
            <a:off x="6185525" y="3105279"/>
            <a:ext cx="584451" cy="1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endCxn id="35" idx="4"/>
          </p:cNvCxnSpPr>
          <p:nvPr/>
        </p:nvCxnSpPr>
        <p:spPr>
          <a:xfrm flipH="1" flipV="1">
            <a:off x="6761854" y="2723422"/>
            <a:ext cx="8125" cy="36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flipH="1" flipV="1">
            <a:off x="7407666" y="2704814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flipH="1" flipV="1">
            <a:off x="7124113" y="2704815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H="1" flipV="1">
            <a:off x="7130692" y="3095637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flipV="1">
            <a:off x="7676676" y="2701381"/>
            <a:ext cx="2423" cy="40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 flipV="1">
            <a:off x="8356901" y="2726851"/>
            <a:ext cx="9217" cy="384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 flipH="1" flipV="1">
            <a:off x="8073348" y="2726850"/>
            <a:ext cx="13175" cy="3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H="1" flipV="1">
            <a:off x="8079927" y="3117672"/>
            <a:ext cx="553913" cy="8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V="1">
            <a:off x="8625911" y="2723419"/>
            <a:ext cx="2423" cy="408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H="1">
            <a:off x="998527" y="3764297"/>
            <a:ext cx="19111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flipH="1">
            <a:off x="3737618" y="3764564"/>
            <a:ext cx="19111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 flipH="1">
            <a:off x="6478005" y="3764297"/>
            <a:ext cx="19111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endCxn id="22" idx="4"/>
          </p:cNvCxnSpPr>
          <p:nvPr/>
        </p:nvCxnSpPr>
        <p:spPr>
          <a:xfrm flipV="1">
            <a:off x="3727918" y="3295919"/>
            <a:ext cx="7199" cy="483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endCxn id="20" idx="4"/>
          </p:cNvCxnSpPr>
          <p:nvPr/>
        </p:nvCxnSpPr>
        <p:spPr>
          <a:xfrm flipH="1" flipV="1">
            <a:off x="5638601" y="3291116"/>
            <a:ext cx="10164" cy="48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endCxn id="34" idx="4"/>
          </p:cNvCxnSpPr>
          <p:nvPr/>
        </p:nvCxnSpPr>
        <p:spPr>
          <a:xfrm flipH="1" flipV="1">
            <a:off x="6471704" y="3291538"/>
            <a:ext cx="22697" cy="47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/>
          <p:cNvCxnSpPr>
            <a:stCxn id="7" idx="0"/>
            <a:endCxn id="33" idx="4"/>
          </p:cNvCxnSpPr>
          <p:nvPr/>
        </p:nvCxnSpPr>
        <p:spPr>
          <a:xfrm flipV="1">
            <a:off x="7423445" y="3291538"/>
            <a:ext cx="0" cy="47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endCxn id="32" idx="4"/>
          </p:cNvCxnSpPr>
          <p:nvPr/>
        </p:nvCxnSpPr>
        <p:spPr>
          <a:xfrm flipV="1">
            <a:off x="8375176" y="3286735"/>
            <a:ext cx="14" cy="4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67813" y="4600505"/>
            <a:ext cx="1285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Корень дерева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42834" y="3838513"/>
            <a:ext cx="1319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Узлы 1-го яруса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799936" y="3346508"/>
            <a:ext cx="131946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50" dirty="0"/>
              <a:t>Узлы 2-го яруса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2545" y="2125266"/>
            <a:ext cx="6880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Листья</a:t>
            </a:r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D95C8098-3DE2-AA4E-9AE5-FFAF65E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0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Статистическая избыточность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Чем ниже энтропия (неопределённость) источника, тем больше избыточность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08208-F1F0-DE40-8BD6-54ACBB3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3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Кодовые деревья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6C2FD5-EA92-8244-AE07-5CF31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959243" y="3250193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677391" y="3250189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677388" y="2894157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401288" y="2894157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584471" y="2722065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11" name="Овал 10"/>
          <p:cNvSpPr/>
          <p:nvPr/>
        </p:nvSpPr>
        <p:spPr>
          <a:xfrm>
            <a:off x="2308372" y="2722067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458221" y="2722063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458220" y="236603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896555" y="236603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171235" y="2722063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171235" y="236603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609569" y="236603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2516653" y="218019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22" name="Овал 21"/>
          <p:cNvSpPr/>
          <p:nvPr/>
        </p:nvSpPr>
        <p:spPr>
          <a:xfrm>
            <a:off x="1801601" y="2172376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23" name="Овал 22"/>
          <p:cNvSpPr/>
          <p:nvPr/>
        </p:nvSpPr>
        <p:spPr>
          <a:xfrm>
            <a:off x="2078319" y="2179248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366559" y="2172374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5" name="Овал 24"/>
          <p:cNvSpPr/>
          <p:nvPr/>
        </p:nvSpPr>
        <p:spPr>
          <a:xfrm>
            <a:off x="4475581" y="328707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193729" y="3287072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193725" y="293104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917625" y="293104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4100810" y="2758950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30" name="Овал 29"/>
          <p:cNvSpPr/>
          <p:nvPr/>
        </p:nvSpPr>
        <p:spPr>
          <a:xfrm>
            <a:off x="4824710" y="275895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3974558" y="2758946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974557" y="2402915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412892" y="2402915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687572" y="2758946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687572" y="2402915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5125906" y="2402915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5032991" y="2217080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38" name="Овал 37"/>
          <p:cNvSpPr/>
          <p:nvPr/>
        </p:nvSpPr>
        <p:spPr>
          <a:xfrm>
            <a:off x="4317939" y="2209259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4594656" y="221613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40" name="Овал 39"/>
          <p:cNvSpPr/>
          <p:nvPr/>
        </p:nvSpPr>
        <p:spPr>
          <a:xfrm>
            <a:off x="3882898" y="2209259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41" name="Овал 40"/>
          <p:cNvSpPr/>
          <p:nvPr/>
        </p:nvSpPr>
        <p:spPr>
          <a:xfrm>
            <a:off x="6977943" y="323163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696091" y="3231628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6696087" y="2875596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419987" y="2875596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03172" y="2703506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7327072" y="270350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6476920" y="2703502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476919" y="2347470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6915254" y="2347470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7189935" y="2703502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7189934" y="2347470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7628268" y="2347470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7535353" y="2161635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54" name="Овал 53"/>
          <p:cNvSpPr/>
          <p:nvPr/>
        </p:nvSpPr>
        <p:spPr>
          <a:xfrm>
            <a:off x="6820301" y="2153815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55" name="Овал 54"/>
          <p:cNvSpPr/>
          <p:nvPr/>
        </p:nvSpPr>
        <p:spPr>
          <a:xfrm>
            <a:off x="7097019" y="2160687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56" name="Овал 55"/>
          <p:cNvSpPr/>
          <p:nvPr/>
        </p:nvSpPr>
        <p:spPr>
          <a:xfrm>
            <a:off x="6385260" y="2153814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57" name="Объект 2"/>
          <p:cNvSpPr txBox="1">
            <a:spLocks/>
          </p:cNvSpPr>
          <p:nvPr/>
        </p:nvSpPr>
        <p:spPr>
          <a:xfrm>
            <a:off x="3390461" y="3807380"/>
            <a:ext cx="2356071" cy="9955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{0, 01, 1</a:t>
            </a:r>
            <a:r>
              <a:rPr lang="ru-RU" sz="2100" dirty="0"/>
              <a:t>1</a:t>
            </a:r>
            <a:r>
              <a:rPr lang="en-US" sz="2100" dirty="0"/>
              <a:t>}</a:t>
            </a:r>
          </a:p>
        </p:txBody>
      </p:sp>
      <p:sp>
        <p:nvSpPr>
          <p:cNvPr id="58" name="Объект 2"/>
          <p:cNvSpPr txBox="1">
            <a:spLocks/>
          </p:cNvSpPr>
          <p:nvPr/>
        </p:nvSpPr>
        <p:spPr>
          <a:xfrm>
            <a:off x="5892825" y="3802768"/>
            <a:ext cx="2356071" cy="9955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{0, </a:t>
            </a:r>
            <a:r>
              <a:rPr lang="ru-RU" sz="2100" dirty="0"/>
              <a:t>10</a:t>
            </a:r>
            <a:r>
              <a:rPr lang="en-US" sz="2100" dirty="0"/>
              <a:t>, 1</a:t>
            </a:r>
            <a:r>
              <a:rPr lang="ru-RU" sz="2100" dirty="0"/>
              <a:t>1</a:t>
            </a:r>
            <a:r>
              <a:rPr lang="en-US" sz="2100" dirty="0"/>
              <a:t>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9651" y="3783784"/>
            <a:ext cx="1444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{0, 01, 10}</a:t>
            </a:r>
          </a:p>
          <a:p>
            <a:pPr algn="ctr"/>
            <a:endParaRPr lang="ru-RU" sz="21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844873" y="4240868"/>
            <a:ext cx="2414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/>
              <a:t>Неразделимый </a:t>
            </a:r>
            <a:br>
              <a:rPr lang="ru-RU" sz="2100" dirty="0"/>
            </a:br>
            <a:r>
              <a:rPr lang="ru-RU" sz="2100" dirty="0"/>
              <a:t>код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3390463" y="4240868"/>
            <a:ext cx="23630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/>
              <a:t>Разделимый </a:t>
            </a:r>
            <a:br>
              <a:rPr lang="ru-RU" sz="2100" dirty="0"/>
            </a:br>
            <a:r>
              <a:rPr lang="ru-RU" sz="2100" dirty="0"/>
              <a:t>(не префиксный) код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5725755" y="4240868"/>
            <a:ext cx="26700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/>
              <a:t>Разделимый префиксный </a:t>
            </a:r>
            <a:br>
              <a:rPr lang="ru-RU" sz="2100" dirty="0"/>
            </a:br>
            <a:r>
              <a:rPr lang="ru-RU" sz="2100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5641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60" grpId="0"/>
      <p:bldP spid="95" grpId="0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Кодовые деревья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6C2FD5-EA92-8244-AE07-5CF31C92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959243" y="3250193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677391" y="3250189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677388" y="2894157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401288" y="2894157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1584471" y="2722065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11" name="Овал 10"/>
          <p:cNvSpPr/>
          <p:nvPr/>
        </p:nvSpPr>
        <p:spPr>
          <a:xfrm>
            <a:off x="2308372" y="2722067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cxnSp>
        <p:nvCxnSpPr>
          <p:cNvPr id="13" name="Прямая соединительная линия 12"/>
          <p:cNvCxnSpPr>
            <a:cxnSpLocks/>
            <a:stCxn id="10" idx="0"/>
          </p:cNvCxnSpPr>
          <p:nvPr/>
        </p:nvCxnSpPr>
        <p:spPr>
          <a:xfrm flipV="1">
            <a:off x="1677390" y="2722063"/>
            <a:ext cx="21916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896555" y="236603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  <a:endCxn id="11" idx="0"/>
          </p:cNvCxnSpPr>
          <p:nvPr/>
        </p:nvCxnSpPr>
        <p:spPr>
          <a:xfrm>
            <a:off x="2171235" y="2722063"/>
            <a:ext cx="230056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171235" y="236603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1801601" y="2172376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23" name="Овал 22"/>
          <p:cNvSpPr/>
          <p:nvPr/>
        </p:nvSpPr>
        <p:spPr>
          <a:xfrm>
            <a:off x="2078319" y="2179248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25" name="Овал 24"/>
          <p:cNvSpPr/>
          <p:nvPr/>
        </p:nvSpPr>
        <p:spPr>
          <a:xfrm>
            <a:off x="4475581" y="328707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193729" y="3287072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193725" y="293104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917625" y="2931041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4100810" y="2758950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30" name="Овал 29"/>
          <p:cNvSpPr/>
          <p:nvPr/>
        </p:nvSpPr>
        <p:spPr>
          <a:xfrm>
            <a:off x="4824710" y="2758950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cxnSp>
        <p:nvCxnSpPr>
          <p:cNvPr id="31" name="Прямая соединительная линия 30"/>
          <p:cNvCxnSpPr>
            <a:cxnSpLocks/>
            <a:stCxn id="29" idx="0"/>
          </p:cNvCxnSpPr>
          <p:nvPr/>
        </p:nvCxnSpPr>
        <p:spPr>
          <a:xfrm flipV="1">
            <a:off x="4193729" y="2758946"/>
            <a:ext cx="219164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412892" y="2402915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cxnSpLocks/>
            <a:stCxn id="30" idx="0"/>
          </p:cNvCxnSpPr>
          <p:nvPr/>
        </p:nvCxnSpPr>
        <p:spPr>
          <a:xfrm flipV="1">
            <a:off x="4917629" y="2758946"/>
            <a:ext cx="208278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5125906" y="2402915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5032991" y="2217080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38" name="Овал 37"/>
          <p:cNvSpPr/>
          <p:nvPr/>
        </p:nvSpPr>
        <p:spPr>
          <a:xfrm>
            <a:off x="4317939" y="2209259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41" name="Овал 40"/>
          <p:cNvSpPr/>
          <p:nvPr/>
        </p:nvSpPr>
        <p:spPr>
          <a:xfrm>
            <a:off x="6977943" y="3231632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696091" y="3231628"/>
            <a:ext cx="729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6696087" y="2875596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419987" y="2875596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6603172" y="2703506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46" name="Овал 45"/>
          <p:cNvSpPr/>
          <p:nvPr/>
        </p:nvSpPr>
        <p:spPr>
          <a:xfrm>
            <a:off x="7327072" y="2703506"/>
            <a:ext cx="185837" cy="185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7189935" y="2703502"/>
            <a:ext cx="438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7189934" y="2347470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7628268" y="2347470"/>
            <a:ext cx="0" cy="3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7535353" y="2161635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1</a:t>
            </a:r>
          </a:p>
        </p:txBody>
      </p:sp>
      <p:sp>
        <p:nvSpPr>
          <p:cNvPr id="55" name="Овал 54"/>
          <p:cNvSpPr/>
          <p:nvPr/>
        </p:nvSpPr>
        <p:spPr>
          <a:xfrm>
            <a:off x="7097019" y="2160687"/>
            <a:ext cx="185837" cy="1858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50" dirty="0"/>
              <a:t>0</a:t>
            </a:r>
          </a:p>
        </p:txBody>
      </p:sp>
      <p:sp>
        <p:nvSpPr>
          <p:cNvPr id="57" name="Объект 2"/>
          <p:cNvSpPr txBox="1">
            <a:spLocks/>
          </p:cNvSpPr>
          <p:nvPr/>
        </p:nvSpPr>
        <p:spPr>
          <a:xfrm>
            <a:off x="3390461" y="3807380"/>
            <a:ext cx="2356071" cy="9955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{0, 01, 1</a:t>
            </a:r>
            <a:r>
              <a:rPr lang="ru-RU" sz="2100" dirty="0"/>
              <a:t>1</a:t>
            </a:r>
            <a:r>
              <a:rPr lang="en-US" sz="2100" dirty="0"/>
              <a:t>}</a:t>
            </a:r>
          </a:p>
        </p:txBody>
      </p:sp>
      <p:sp>
        <p:nvSpPr>
          <p:cNvPr id="58" name="Объект 2"/>
          <p:cNvSpPr txBox="1">
            <a:spLocks/>
          </p:cNvSpPr>
          <p:nvPr/>
        </p:nvSpPr>
        <p:spPr>
          <a:xfrm>
            <a:off x="5892825" y="3802768"/>
            <a:ext cx="2356071" cy="9955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/>
              <a:t>{0, </a:t>
            </a:r>
            <a:r>
              <a:rPr lang="ru-RU" sz="2100" dirty="0"/>
              <a:t>10</a:t>
            </a:r>
            <a:r>
              <a:rPr lang="en-US" sz="2100" dirty="0"/>
              <a:t>, 1</a:t>
            </a:r>
            <a:r>
              <a:rPr lang="ru-RU" sz="2100" dirty="0"/>
              <a:t>1</a:t>
            </a:r>
            <a:r>
              <a:rPr lang="en-US" sz="2100" dirty="0"/>
              <a:t>}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9651" y="3783784"/>
            <a:ext cx="1444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{0, 01, 10}</a:t>
            </a:r>
          </a:p>
          <a:p>
            <a:pPr algn="ctr"/>
            <a:endParaRPr lang="ru-RU" sz="21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844873" y="4240868"/>
            <a:ext cx="24145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/>
              <a:t>Неразделимый </a:t>
            </a:r>
            <a:br>
              <a:rPr lang="ru-RU" sz="2100" dirty="0"/>
            </a:br>
            <a:r>
              <a:rPr lang="ru-RU" sz="2100" dirty="0"/>
              <a:t>код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3390463" y="4240868"/>
            <a:ext cx="236307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/>
              <a:t>Разделимый </a:t>
            </a:r>
            <a:br>
              <a:rPr lang="ru-RU" sz="2100" dirty="0"/>
            </a:br>
            <a:r>
              <a:rPr lang="ru-RU" sz="2100" dirty="0"/>
              <a:t>(не префиксный) код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5725755" y="4240868"/>
            <a:ext cx="26700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/>
              <a:t>Разделимый префиксный </a:t>
            </a:r>
            <a:br>
              <a:rPr lang="ru-RU" sz="2100" dirty="0"/>
            </a:br>
            <a:r>
              <a:rPr lang="ru-RU" sz="2100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68706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Определение эффективности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252460" cy="1816735"/>
          </a:xfrm>
        </p:spPr>
        <p:txBody>
          <a:bodyPr>
            <a:normAutofit/>
          </a:bodyPr>
          <a:lstStyle/>
          <a:p>
            <a:r>
              <a:rPr lang="ru-RU" dirty="0"/>
              <a:t>Возможно ли создание архиватора, принимающего на вход слова из 1024 бит и сжимающего каждое до длины не более 1023 бит?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975E61-F613-954B-BC8D-3EBB7D5E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 txBox="1">
                <a:spLocks/>
              </p:cNvSpPr>
              <p:nvPr/>
            </p:nvSpPr>
            <p:spPr>
              <a:xfrm>
                <a:off x="628650" y="3199574"/>
                <a:ext cx="7886700" cy="1951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defTabSz="9144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/>
                </a:lvl1pPr>
                <a:lvl2pPr marL="685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 defTabSz="9144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ru-RU" dirty="0"/>
                  <a:t>Невозможно: на выходе будет меньше вариантов слов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1023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, чем на входе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1024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. Как следствие возникнет неоднозначность декодирования для какого-то из слов.</a:t>
                </a:r>
                <a:endParaRPr lang="en-US" dirty="0"/>
              </a:p>
            </p:txBody>
          </p:sp>
        </mc:Choice>
        <mc:Fallback xmlns="">
          <p:sp>
            <p:nvSpPr>
              <p:cNvPr id="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99574"/>
                <a:ext cx="7886700" cy="1951546"/>
              </a:xfrm>
              <a:prstGeom prst="rect">
                <a:avLst/>
              </a:prstGeom>
              <a:blipFill>
                <a:blip r:embed="rId3"/>
                <a:stretch>
                  <a:fillRect l="-1447" t="-5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2">
            <a:extLst>
              <a:ext uri="{FF2B5EF4-FFF2-40B4-BE49-F238E27FC236}">
                <a16:creationId xmlns:a16="http://schemas.microsoft.com/office/drawing/2014/main" id="{B5CF2F9E-7F60-084B-B4D3-9C777E7D4D67}"/>
              </a:ext>
            </a:extLst>
          </p:cNvPr>
          <p:cNvSpPr txBox="1">
            <a:spLocks/>
          </p:cNvSpPr>
          <p:nvPr/>
        </p:nvSpPr>
        <p:spPr>
          <a:xfrm>
            <a:off x="628650" y="4847590"/>
            <a:ext cx="7886700" cy="134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Даже гарантированно сжать одно слово, не удлинив ни одного другого, невозможно!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10197-EC13-524B-9F70-52A850BC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эффективности сжатия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AF7859-B67C-CC41-A708-21FFC136B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Допустим, мы хотим сжать </a:t>
                </a:r>
                <a:r>
                  <a:rPr lang="en-US" dirty="0"/>
                  <a:t>N</a:t>
                </a:r>
                <a:r>
                  <a:rPr lang="ru-RU" dirty="0"/>
                  <a:t> последовательностей длины 1024 бита на 10 бит каждую (всего на 1</a:t>
                </a:r>
                <a:r>
                  <a:rPr lang="en-US" dirty="0"/>
                  <a:t>%</a:t>
                </a:r>
                <a:r>
                  <a:rPr lang="ru-RU" dirty="0"/>
                  <a:t>). Какая часть файлов может быть сжата?</a:t>
                </a:r>
              </a:p>
              <a:p>
                <a:r>
                  <a:rPr lang="ru-RU" dirty="0"/>
                  <a:t>Последовательностей не длиннее 1014 бит всего</a:t>
                </a:r>
                <a:br>
                  <a:rPr lang="ru-R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1024−10+1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Разделимый набор ещё меньше: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1024−10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Что от общего количества составляет:</a:t>
                </a:r>
                <a:br>
                  <a:rPr lang="ru-RU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1024−10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1024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4AF7859-B67C-CC41-A708-21FFC136B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 r="-1929" b="-14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519D0E-BBE5-8045-AAF0-6F3A77E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B35B6-F9AF-3B43-85BD-19180C7F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идея статистического кодирования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B1E0-6558-7E40-865F-39F5E02F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Более частым символам сопоставляются более короткие коды</a:t>
            </a:r>
          </a:p>
          <a:p>
            <a:r>
              <a:rPr lang="ru-RU" dirty="0"/>
              <a:t>Более редким – более длинные</a:t>
            </a:r>
          </a:p>
          <a:p>
            <a:r>
              <a:rPr lang="ru-RU" dirty="0"/>
              <a:t>Сжатие достигается </a:t>
            </a:r>
            <a:r>
              <a:rPr lang="ru-RU" u="sng" dirty="0"/>
              <a:t>в среднем</a:t>
            </a:r>
          </a:p>
          <a:p>
            <a:r>
              <a:rPr lang="ru-RU" dirty="0"/>
              <a:t>Сжатие достигается на незначительном числе входных последовательностей, которые соответствуют некоторой статистике</a:t>
            </a:r>
          </a:p>
          <a:p>
            <a:r>
              <a:rPr lang="ru-RU" dirty="0"/>
              <a:t>В остальных случаях имеет место проигрыш </a:t>
            </a:r>
            <a:br>
              <a:rPr lang="ru-RU" dirty="0"/>
            </a:br>
            <a:r>
              <a:rPr lang="ru-RU" dirty="0"/>
              <a:t>(или отсутствие изменения длины)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F1F0B1-7E6F-5C47-BD4A-CE38E372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57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Теоремы Шеннона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9355" y="3936768"/>
            <a:ext cx="4869952" cy="1061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Средняя длина кодового слова в </a:t>
            </a:r>
            <a:r>
              <a:rPr lang="en-US" dirty="0"/>
              <a:t>D-</a:t>
            </a:r>
            <a:r>
              <a:rPr lang="ru-RU" dirty="0" err="1"/>
              <a:t>ичных</a:t>
            </a:r>
            <a:r>
              <a:rPr lang="ru-RU" dirty="0"/>
              <a:t> символах: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01640" y="3741055"/>
                <a:ext cx="347472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ru-RU" sz="2400" baseline="-25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40" y="3741055"/>
                <a:ext cx="3474720" cy="1130822"/>
              </a:xfrm>
              <a:prstGeom prst="rect">
                <a:avLst/>
              </a:prstGeom>
              <a:blipFill>
                <a:blip r:embed="rId2"/>
                <a:stretch>
                  <a:fillRect t="-101111" b="-15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61ADDEC-D56A-4943-B93C-EFC9FE1610E1}"/>
              </a:ext>
            </a:extLst>
          </p:cNvPr>
          <p:cNvGrpSpPr/>
          <p:nvPr/>
        </p:nvGrpSpPr>
        <p:grpSpPr>
          <a:xfrm>
            <a:off x="2251815" y="1814526"/>
            <a:ext cx="4640370" cy="681802"/>
            <a:chOff x="722233" y="1522961"/>
            <a:chExt cx="4640370" cy="68180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042418" y="1627138"/>
              <a:ext cx="1419111" cy="4344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8546" y="1667125"/>
              <a:ext cx="93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Кодер</a:t>
              </a:r>
              <a:endParaRPr lang="ru-RU" sz="1050" dirty="0"/>
            </a:p>
          </p:txBody>
        </p:sp>
        <p:cxnSp>
          <p:nvCxnSpPr>
            <p:cNvPr id="6" name="Прямая со стрелкой 5"/>
            <p:cNvCxnSpPr>
              <a:stCxn id="8" idx="3"/>
            </p:cNvCxnSpPr>
            <p:nvPr/>
          </p:nvCxnSpPr>
          <p:spPr>
            <a:xfrm flipV="1">
              <a:off x="2141343" y="1844372"/>
              <a:ext cx="90107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61468" y="1522961"/>
                  <a:ext cx="1063258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ru-RU" sz="1050" baseline="-25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468" y="1522961"/>
                  <a:ext cx="1063258" cy="3629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Прямоугольник 7"/>
            <p:cNvSpPr/>
            <p:nvPr/>
          </p:nvSpPr>
          <p:spPr>
            <a:xfrm>
              <a:off x="722233" y="1627137"/>
              <a:ext cx="1419111" cy="4344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9726" y="1671249"/>
              <a:ext cx="123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Источник</a:t>
              </a:r>
              <a:endParaRPr lang="ru-RU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87922" y="1528944"/>
                  <a:ext cx="739358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ru-RU" sz="1050" baseline="-25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922" y="1528944"/>
                  <a:ext cx="739358" cy="362984"/>
                </a:xfrm>
                <a:prstGeom prst="rect">
                  <a:avLst/>
                </a:prstGeom>
                <a:blipFill>
                  <a:blip r:embed="rId4"/>
                  <a:stretch>
                    <a:fillRect r="-1186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/>
            <p:cNvCxnSpPr>
              <a:cxnSpLocks/>
            </p:cNvCxnSpPr>
            <p:nvPr/>
          </p:nvCxnSpPr>
          <p:spPr>
            <a:xfrm flipV="1">
              <a:off x="4461535" y="1853295"/>
              <a:ext cx="9010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Прямоугольник 19"/>
                <p:cNvSpPr/>
                <p:nvPr/>
              </p:nvSpPr>
              <p:spPr>
                <a:xfrm>
                  <a:off x="2101714" y="1808629"/>
                  <a:ext cx="940577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350" baseline="-25000" dirty="0"/>
                </a:p>
              </p:txBody>
            </p:sp>
          </mc:Choice>
          <mc:Fallback xmlns="">
            <p:sp>
              <p:nvSpPr>
                <p:cNvPr id="20" name="Прямоугольник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714" y="1808629"/>
                  <a:ext cx="940577" cy="362984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487922" y="1841779"/>
                  <a:ext cx="739358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ru-RU" sz="105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922" y="1841779"/>
                  <a:ext cx="739358" cy="362984"/>
                </a:xfrm>
                <a:prstGeom prst="rect">
                  <a:avLst/>
                </a:prstGeom>
                <a:blipFill>
                  <a:blip r:embed="rId6"/>
                  <a:stretch>
                    <a:fillRect r="-254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918035" y="2867230"/>
            <a:ext cx="719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Задача – выбор разделимого кода с </a:t>
            </a:r>
            <a:r>
              <a:rPr lang="ru-RU" sz="2800" u="sng" dirty="0"/>
              <a:t>наименьшей средней длиной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669280" y="4543706"/>
                <a:ext cx="3474720" cy="1390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335" indent="-8335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0" y="4543706"/>
                <a:ext cx="3474720" cy="1390445"/>
              </a:xfrm>
              <a:prstGeom prst="rect">
                <a:avLst/>
              </a:prstGeom>
              <a:blipFill>
                <a:blip r:embed="rId7"/>
                <a:stretch>
                  <a:fillRect l="-365" t="-63964" b="-1270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59355" y="5038675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Энтропия: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089C7F9-7132-BA49-BE48-38E4BB5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4EB29541-4B0A-634A-B412-B8C1E813DB63}"/>
                  </a:ext>
                </a:extLst>
              </p:cNvPr>
              <p:cNvSpPr/>
              <p:nvPr/>
            </p:nvSpPr>
            <p:spPr>
              <a:xfrm>
                <a:off x="5679651" y="5878982"/>
                <a:ext cx="2925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≡−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4EB29541-4B0A-634A-B412-B8C1E813D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51" y="5878982"/>
                <a:ext cx="2925994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14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Теоремы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3538"/>
                <a:ext cx="825627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u="sng" dirty="0"/>
                  <a:t>Обратная теорема Шеннона</a:t>
                </a:r>
                <a:endParaRPr lang="en-US" u="sng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Для любого разделимого кода с длинами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Равенство достигается при условии: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≡−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fNam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u="sng" dirty="0"/>
                  <a:t>Прямая теорема Шеннона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Существует префиксный код, для которого: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ru-RU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3538"/>
                <a:ext cx="8256270" cy="4351338"/>
              </a:xfrm>
              <a:blipFill>
                <a:blip r:embed="rId3"/>
                <a:stretch>
                  <a:fillRect l="-1536" t="-2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749290-3921-9D4C-A149-137B0E41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32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0859A-249A-474F-9C89-01057F38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/>
              <a:t>Достижимость предела по Шеннону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D0874C8-71B5-6942-8B8E-AE20C61C3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585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Пример 1: для алфавита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известно распределение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,1; 0,2; 0,3; 0,4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ru-RU" dirty="0"/>
                  <a:t>Энтропия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1,846</m:t>
                    </m:r>
                  </m:oMath>
                </a14:m>
                <a:r>
                  <a:rPr lang="ru-RU" dirty="0"/>
                  <a:t> бит</a:t>
                </a:r>
              </a:p>
              <a:p>
                <a:r>
                  <a:rPr lang="ru-RU" dirty="0"/>
                  <a:t>Оптимальный (наилучший) код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:</a:t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111, 110, 10, 0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ru-RU" dirty="0"/>
                  <a:t>Средняя длина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1,9</m:t>
                    </m:r>
                  </m:oMath>
                </a14:m>
                <a:r>
                  <a:rPr lang="ru-RU" dirty="0"/>
                  <a:t> бит</a:t>
                </a:r>
                <a:endParaRPr lang="en-US" dirty="0"/>
              </a:p>
              <a:p>
                <a:r>
                  <a:rPr lang="ru-RU" dirty="0"/>
                  <a:t>Пример 2: для распределения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; 0,</m:t>
                        </m:r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; 0,</m:t>
                        </m:r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; 0,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ru-RU" dirty="0"/>
                  <a:t> бит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Оптимальный код тот же,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ru-RU" dirty="0"/>
                  <a:t> бит</a:t>
                </a:r>
                <a:br>
                  <a:rPr lang="ru-RU" dirty="0"/>
                </a:br>
                <a:r>
                  <a:rPr lang="ru-RU" dirty="0"/>
                  <a:t>«предельно оптимальный код»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D0874C8-71B5-6942-8B8E-AE20C61C3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5850"/>
              </a:xfrm>
              <a:blipFill>
                <a:blip r:embed="rId3"/>
                <a:stretch>
                  <a:fillRect l="-1447" t="-2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96E1-BF64-424E-8D6A-F35279BC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38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FBE86-7900-6C46-9150-755D9413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 неравенство</a:t>
            </a:r>
            <a:br>
              <a:rPr lang="ru-RU" dirty="0"/>
            </a:br>
            <a:r>
              <a:rPr lang="ru-RU" dirty="0"/>
              <a:t>Крафта–</a:t>
            </a:r>
            <a:r>
              <a:rPr lang="ru-RU" dirty="0" err="1"/>
              <a:t>Макмилана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C79FE-FD0E-5A47-8FD4-F9B231323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код является предельно оптимальным для распределения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 Тогда: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набора длин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такое распределение, что этот код будет предельно оптимален</a:t>
                </a:r>
              </a:p>
              <a:p>
                <a:r>
                  <a:rPr lang="ru-RU" dirty="0"/>
                  <a:t>Обратно, предельно оптимальным код может быть лишь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E2C79FE-FD0E-5A47-8FD4-F9B231323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14826" r="-17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EEC929-6C15-6642-A69D-FFA9E32A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32531DF9-D358-664D-9A77-DB73BA5C0DBD}"/>
                  </a:ext>
                </a:extLst>
              </p:cNvPr>
              <p:cNvSpPr/>
              <p:nvPr/>
            </p:nvSpPr>
            <p:spPr>
              <a:xfrm>
                <a:off x="6311772" y="462496"/>
                <a:ext cx="2203578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32531DF9-D358-664D-9A77-DB73BA5C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72" y="462496"/>
                <a:ext cx="2203578" cy="1130822"/>
              </a:xfrm>
              <a:prstGeom prst="rect">
                <a:avLst/>
              </a:prstGeom>
              <a:blipFill>
                <a:blip r:embed="rId4"/>
                <a:stretch>
                  <a:fillRect l="-15429" t="-102222" b="-15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0859A-249A-474F-9C89-01057F38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/>
              <a:t>Ещё одно ограничение снизу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D0874C8-71B5-6942-8B8E-AE20C61C3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23159"/>
                <a:ext cx="7886700" cy="37538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Пример: </a:t>
                </a: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; 0,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; 0,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08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; 0,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≈0,561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бит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Оптимальный код</a:t>
                </a:r>
                <a:r>
                  <a:rPr lang="en-US" dirty="0"/>
                  <a:t> </a:t>
                </a:r>
                <a:r>
                  <a:rPr lang="ru-RU" dirty="0"/>
                  <a:t>тот же: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111, 110, 10, 0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b="0" i="0" smtClean="0">
                          <a:latin typeface="Cambria Math" panose="02040503050406030204" pitchFamily="18" charset="0"/>
                        </a:rPr>
                        <m:t>бит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Теорема Шеннона выполняется: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0,56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1≤1,120≤1,561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D0874C8-71B5-6942-8B8E-AE20C61C3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23159"/>
                <a:ext cx="7886700" cy="3753803"/>
              </a:xfrm>
              <a:blipFill>
                <a:blip r:embed="rId3"/>
                <a:stretch>
                  <a:fillRect l="-1608" t="-2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96E1-BF64-424E-8D6A-F35279BC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2929CE5-1CB9-4EFB-9513-0A1B3084A18D}" type="slidenum">
              <a:rPr lang="ru-RU" smtClean="0"/>
              <a:pPr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5CB6B9F-4A6A-8E46-B7E1-A1EBED5A3C95}"/>
                  </a:ext>
                </a:extLst>
              </p:cNvPr>
              <p:cNvSpPr/>
              <p:nvPr/>
            </p:nvSpPr>
            <p:spPr>
              <a:xfrm>
                <a:off x="3516583" y="1597440"/>
                <a:ext cx="21108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5CB6B9F-4A6A-8E46-B7E1-A1EBED5A3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83" y="1597440"/>
                <a:ext cx="2110834" cy="646331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66029"/>
            <a:ext cx="7886700" cy="3237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Статистическое кодирование – преобразование исходного сообщения с целью уменьшения его избыточности.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Размерность входного алфавита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ru-RU" dirty="0"/>
              <a:t>выходного – </a:t>
            </a:r>
            <a:r>
              <a:rPr lang="en-US" i="1" dirty="0"/>
              <a:t>D</a:t>
            </a:r>
            <a:r>
              <a:rPr lang="en-US" dirty="0"/>
              <a:t> (</a:t>
            </a:r>
            <a:r>
              <a:rPr lang="ru-RU" dirty="0"/>
              <a:t>чаще всего </a:t>
            </a:r>
            <a:r>
              <a:rPr lang="en-US" dirty="0"/>
              <a:t>D=2)</a:t>
            </a:r>
            <a:r>
              <a:rPr lang="ru-RU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66614" y="3307167"/>
            <a:ext cx="1949631" cy="80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025"/>
          </a:p>
        </p:txBody>
      </p:sp>
      <p:sp>
        <p:nvSpPr>
          <p:cNvPr id="7" name="TextBox 6"/>
          <p:cNvSpPr txBox="1"/>
          <p:nvPr/>
        </p:nvSpPr>
        <p:spPr>
          <a:xfrm>
            <a:off x="4812300" y="3374951"/>
            <a:ext cx="12348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150" dirty="0"/>
              <a:t>Кодер</a:t>
            </a:r>
            <a:endParaRPr lang="ru-RU" sz="2025" dirty="0"/>
          </a:p>
        </p:txBody>
      </p:sp>
      <p:cxnSp>
        <p:nvCxnSpPr>
          <p:cNvPr id="9" name="Прямая со стрелкой 8"/>
          <p:cNvCxnSpPr>
            <a:stCxn id="12" idx="3"/>
            <a:endCxn id="4" idx="1"/>
          </p:cNvCxnSpPr>
          <p:nvPr/>
        </p:nvCxnSpPr>
        <p:spPr>
          <a:xfrm flipV="1">
            <a:off x="2817145" y="3708851"/>
            <a:ext cx="1649468" cy="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17146" y="3044323"/>
                <a:ext cx="1602683" cy="565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15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15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315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ru-RU" sz="2025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46" y="3044323"/>
                <a:ext cx="1602683" cy="565924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867515" y="3312667"/>
            <a:ext cx="1949631" cy="80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025"/>
          </a:p>
        </p:txBody>
      </p:sp>
      <p:sp>
        <p:nvSpPr>
          <p:cNvPr id="13" name="TextBox 12"/>
          <p:cNvSpPr txBox="1"/>
          <p:nvPr/>
        </p:nvSpPr>
        <p:spPr>
          <a:xfrm>
            <a:off x="907357" y="3374951"/>
            <a:ext cx="179273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150" dirty="0"/>
              <a:t>Источник</a:t>
            </a:r>
            <a:endParaRPr lang="ru-RU" sz="20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62242" y="3044323"/>
                <a:ext cx="1520673" cy="565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15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15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ru-RU" sz="315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ru-RU" sz="2025" baseline="-25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42" y="3044323"/>
                <a:ext cx="1520673" cy="565924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 flipV="1">
            <a:off x="6416242" y="3718236"/>
            <a:ext cx="1649468" cy="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BBDCA7-6088-2147-8D6C-AC5FD9C9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5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17692-D710-E04A-A86E-C3EFC1C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сообщения до и после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8DC8116-C4C9-5F4F-8A92-AE792C8A6A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Длина </a:t>
                </a:r>
                <a:r>
                  <a:rPr lang="en-US" i="1" dirty="0"/>
                  <a:t>N = </a:t>
                </a:r>
                <a:r>
                  <a:rPr lang="ru-RU" i="1" dirty="0"/>
                  <a:t>2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8DC8116-C4C9-5F4F-8A92-AE792C8A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B88CCB4-876B-D04E-A741-85F1356498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Длина </a:t>
                </a:r>
                <a:r>
                  <a:rPr lang="en-US" i="1" dirty="0"/>
                  <a:t>M = 5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Проигрыш?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B88CCB4-876B-D04E-A741-85F135649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3AC646-3277-AE4B-AE9C-C0ABB613C14C}"/>
                  </a:ext>
                </a:extLst>
              </p:cNvPr>
              <p:cNvSpPr txBox="1"/>
              <p:nvPr/>
            </p:nvSpPr>
            <p:spPr>
              <a:xfrm>
                <a:off x="4234285" y="1825625"/>
                <a:ext cx="6754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3AC646-3277-AE4B-AE9C-C0ABB613C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85" y="1825625"/>
                <a:ext cx="6754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310197C-C973-DE41-AAC7-DBBEF2C6F5DB}"/>
                  </a:ext>
                </a:extLst>
              </p:cNvPr>
              <p:cNvSpPr/>
              <p:nvPr/>
            </p:nvSpPr>
            <p:spPr>
              <a:xfrm>
                <a:off x="4246988" y="2857451"/>
                <a:ext cx="535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310197C-C973-DE41-AAC7-DBBEF2C6F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88" y="2857451"/>
                <a:ext cx="5357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6A72B96-8E89-0642-AEC8-0C40920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17692-D710-E04A-A86E-C3EFC1C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сообщения до и после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8DC8116-C4C9-5F4F-8A92-AE792C8A6A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Обычно каждый символ представлен в 8-битном коде</a:t>
                </a:r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Битовая длина 8</a:t>
                </a:r>
                <a:r>
                  <a:rPr lang="en-US" i="1" dirty="0"/>
                  <a:t>N = </a:t>
                </a:r>
                <a:r>
                  <a:rPr lang="ru-RU" dirty="0"/>
                  <a:t>16</a:t>
                </a:r>
                <a:endParaRPr lang="en-US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8DC8116-C4C9-5F4F-8A92-AE792C8A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932" r="-5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B88CCB4-876B-D04E-A741-85F1356498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br>
                  <a:rPr lang="ru-RU" dirty="0"/>
                </a:br>
                <a:r>
                  <a:rPr lang="ru-RU" dirty="0"/>
                  <a:t>Каждый символ – 1 бит</a:t>
                </a:r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Битовая длина 1</a:t>
                </a:r>
                <a:r>
                  <a:rPr lang="en-US" i="1" dirty="0"/>
                  <a:t>K = </a:t>
                </a:r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B88CCB4-876B-D04E-A741-85F135649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303" r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3AC646-3277-AE4B-AE9C-C0ABB613C14C}"/>
                  </a:ext>
                </a:extLst>
              </p:cNvPr>
              <p:cNvSpPr txBox="1"/>
              <p:nvPr/>
            </p:nvSpPr>
            <p:spPr>
              <a:xfrm>
                <a:off x="4234285" y="1825625"/>
                <a:ext cx="6754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3AC646-3277-AE4B-AE9C-C0ABB613C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85" y="1825625"/>
                <a:ext cx="6754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310197C-C973-DE41-AAC7-DBBEF2C6F5DB}"/>
                  </a:ext>
                </a:extLst>
              </p:cNvPr>
              <p:cNvSpPr/>
              <p:nvPr/>
            </p:nvSpPr>
            <p:spPr>
              <a:xfrm>
                <a:off x="4361288" y="4601489"/>
                <a:ext cx="5357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310197C-C973-DE41-AAC7-DBBEF2C6F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88" y="4601489"/>
                <a:ext cx="5357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DAC58A6-EBD7-EA4B-BE83-68E7DFCE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9ACEB0C-CA62-FB40-B029-218B7AF5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Перевод длины сообщения </a:t>
            </a:r>
            <a:br>
              <a:rPr lang="ru-RU" dirty="0"/>
            </a:br>
            <a:r>
              <a:rPr lang="ru-RU" dirty="0"/>
              <a:t>к общему основанию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7A699E88-6EDD-8B45-9FC8-91CB0DC49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Сообщение длины </a:t>
                </a:r>
                <a:r>
                  <a:rPr lang="en-US" i="1" dirty="0"/>
                  <a:t>N</a:t>
                </a:r>
                <a:r>
                  <a:rPr lang="ru-RU" dirty="0"/>
                  <a:t> из символов алфавита размерности </a:t>
                </a:r>
                <a:r>
                  <a:rPr lang="en-US" i="1" dirty="0"/>
                  <a:t>K</a:t>
                </a:r>
                <a:r>
                  <a:rPr lang="ru-RU" dirty="0"/>
                  <a:t> может принимать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значений</a:t>
                </a:r>
                <a:endParaRPr lang="en-US" i="1" dirty="0"/>
              </a:p>
              <a:p>
                <a:r>
                  <a:rPr lang="ru-RU" dirty="0"/>
                  <a:t>Сколько нужно символов алфавита размерности </a:t>
                </a:r>
                <a:r>
                  <a:rPr lang="en-US" i="1" dirty="0"/>
                  <a:t>d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pPr marL="269875" indent="-269875"/>
                <a:r>
                  <a:rPr lang="ru-RU" dirty="0"/>
                  <a:t>Между эффективными длинами для разных алфавитов существует пропорциональная зависимость</a:t>
                </a:r>
              </a:p>
              <a:p>
                <a:r>
                  <a:rPr lang="ru-RU" dirty="0"/>
                  <a:t>Энтропия нулевого порядка по основанию 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равна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r>
                  <a:rPr lang="ru-RU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7A699E88-6EDD-8B45-9FC8-91CB0DC49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 t="-2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2A4BB8-42DE-A94E-B7BC-05EE35B8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17692-D710-E04A-A86E-C3EFC1C6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сообщения до и после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8DC8116-C4C9-5F4F-8A92-AE792C8A6A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(K=256)</a:t>
                </a:r>
              </a:p>
              <a:p>
                <a:pPr marL="0" indent="0" algn="ctr">
                  <a:buNone/>
                </a:pPr>
                <a:r>
                  <a:rPr lang="ru-RU" dirty="0"/>
                  <a:t>Длина по основанию </a:t>
                </a:r>
                <a:r>
                  <a:rPr lang="en-US" dirty="0"/>
                  <a:t>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18DC8116-C4C9-5F4F-8A92-AE792C8A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303" r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B88CCB4-876B-D04E-A741-85F1356498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(D=2)</a:t>
                </a:r>
                <a:endParaRPr lang="ru-RU" i="1" dirty="0"/>
              </a:p>
              <a:p>
                <a:pPr marL="0" indent="0" algn="ctr">
                  <a:buNone/>
                </a:pPr>
                <a:r>
                  <a:rPr lang="ru-RU" dirty="0"/>
                  <a:t>Длина по основанию </a:t>
                </a:r>
                <a:r>
                  <a:rPr lang="en-US" dirty="0"/>
                  <a:t>d: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func>
                    </m:oMath>
                  </m:oMathPara>
                </a14:m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B88CCB4-876B-D04E-A741-85F135649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303" r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3AC646-3277-AE4B-AE9C-C0ABB613C14C}"/>
                  </a:ext>
                </a:extLst>
              </p:cNvPr>
              <p:cNvSpPr txBox="1"/>
              <p:nvPr/>
            </p:nvSpPr>
            <p:spPr>
              <a:xfrm>
                <a:off x="4234285" y="1825625"/>
                <a:ext cx="6754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3AC646-3277-AE4B-AE9C-C0ABB613C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285" y="1825625"/>
                <a:ext cx="6754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310197C-C973-DE41-AAC7-DBBEF2C6F5DB}"/>
                  </a:ext>
                </a:extLst>
              </p:cNvPr>
              <p:cNvSpPr/>
              <p:nvPr/>
            </p:nvSpPr>
            <p:spPr>
              <a:xfrm>
                <a:off x="1022316" y="3827175"/>
                <a:ext cx="7099379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800" b="0" dirty="0"/>
                  <a:t>Коэффициент сжатия: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F310197C-C973-DE41-AAC7-DBBEF2C6F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6" y="3827175"/>
                <a:ext cx="7099379" cy="779124"/>
              </a:xfrm>
              <a:prstGeom prst="rect">
                <a:avLst/>
              </a:prstGeom>
              <a:blipFill>
                <a:blip r:embed="rId6"/>
                <a:stretch>
                  <a:fillRect l="-1429" b="-8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A51AB2-2289-DA49-91EA-DD3271B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CE75CA1-232A-B249-B66D-AB754CB80191}"/>
                  </a:ext>
                </a:extLst>
              </p:cNvPr>
              <p:cNvSpPr/>
              <p:nvPr/>
            </p:nvSpPr>
            <p:spPr>
              <a:xfrm>
                <a:off x="987282" y="4520079"/>
                <a:ext cx="7055136" cy="1405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800" dirty="0"/>
                  <a:t>Обычно: </a:t>
                </a:r>
                <a:r>
                  <a:rPr lang="en-US" sz="2800" dirty="0"/>
                  <a:t>d = D =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sz="2800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7CE75CA1-232A-B249-B66D-AB754CB80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2" y="4520079"/>
                <a:ext cx="7055136" cy="1405385"/>
              </a:xfrm>
              <a:prstGeom prst="rect">
                <a:avLst/>
              </a:prstGeom>
              <a:blipFill>
                <a:blip r:embed="rId7"/>
                <a:stretch>
                  <a:fillRect t="-4464"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2C20EBA-0D23-8043-BD2C-198FC72065E3}"/>
                  </a:ext>
                </a:extLst>
              </p:cNvPr>
              <p:cNvSpPr/>
              <p:nvPr/>
            </p:nvSpPr>
            <p:spPr>
              <a:xfrm>
                <a:off x="2353815" y="6007686"/>
                <a:ext cx="4550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2800" dirty="0"/>
                  <a:t>Для текстов обычно 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2C20EBA-0D23-8043-BD2C-198FC720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15" y="6007686"/>
                <a:ext cx="4550669" cy="369332"/>
              </a:xfrm>
              <a:prstGeom prst="rect">
                <a:avLst/>
              </a:prstGeom>
              <a:blipFill>
                <a:blip r:embed="rId8"/>
                <a:stretch>
                  <a:fillRect l="-1275" t="-11905" b="-30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33ABBE6-4578-8541-AEF7-0DCA9702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методов сжатия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0E3DE70-22AA-6D4D-A9A5-3A71E8F0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9853"/>
            <a:ext cx="7886700" cy="3947110"/>
          </a:xfrm>
        </p:spPr>
        <p:txBody>
          <a:bodyPr>
            <a:normAutofit/>
          </a:bodyPr>
          <a:lstStyle/>
          <a:p>
            <a:r>
              <a:rPr lang="en-US" sz="4400" dirty="0"/>
              <a:t>FV</a:t>
            </a:r>
            <a:r>
              <a:rPr lang="ru-RU" sz="4400" dirty="0"/>
              <a:t>:</a:t>
            </a:r>
          </a:p>
          <a:p>
            <a:endParaRPr lang="ru-RU" sz="4400" dirty="0"/>
          </a:p>
          <a:p>
            <a:r>
              <a:rPr lang="en-US" sz="4400" dirty="0"/>
              <a:t>VF:</a:t>
            </a:r>
          </a:p>
          <a:p>
            <a:endParaRPr lang="en-US" sz="4400" dirty="0"/>
          </a:p>
          <a:p>
            <a:r>
              <a:rPr lang="en-US" sz="4400" dirty="0"/>
              <a:t>VV:</a:t>
            </a:r>
            <a:endParaRPr lang="ru-RU" sz="44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5EA33C-64D9-EB40-A43A-67C9EF37699A}"/>
              </a:ext>
            </a:extLst>
          </p:cNvPr>
          <p:cNvSpPr/>
          <p:nvPr/>
        </p:nvSpPr>
        <p:spPr>
          <a:xfrm>
            <a:off x="2237388" y="1831901"/>
            <a:ext cx="2104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блоки постоянной длины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2994D0-A30B-054D-87E2-3D649D8E88D1}"/>
              </a:ext>
            </a:extLst>
          </p:cNvPr>
          <p:cNvSpPr/>
          <p:nvPr/>
        </p:nvSpPr>
        <p:spPr>
          <a:xfrm>
            <a:off x="4341820" y="229356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➝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3B11545-DD13-C148-9574-CE99FCA60C91}"/>
              </a:ext>
            </a:extLst>
          </p:cNvPr>
          <p:cNvSpPr/>
          <p:nvPr/>
        </p:nvSpPr>
        <p:spPr>
          <a:xfrm>
            <a:off x="4882300" y="1831900"/>
            <a:ext cx="2104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блоки переменной длины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4CEF751-D9D7-9741-9895-9E3B513A16B7}"/>
              </a:ext>
            </a:extLst>
          </p:cNvPr>
          <p:cNvSpPr/>
          <p:nvPr/>
        </p:nvSpPr>
        <p:spPr>
          <a:xfrm>
            <a:off x="2237388" y="3294396"/>
            <a:ext cx="2104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блоки переменной длины 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C3DD0C-41EC-144B-87B7-E39FE5CB0197}"/>
              </a:ext>
            </a:extLst>
          </p:cNvPr>
          <p:cNvSpPr/>
          <p:nvPr/>
        </p:nvSpPr>
        <p:spPr>
          <a:xfrm>
            <a:off x="4341820" y="375606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➝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4890AE2-597D-334E-9546-5E502C6C32F5}"/>
              </a:ext>
            </a:extLst>
          </p:cNvPr>
          <p:cNvSpPr/>
          <p:nvPr/>
        </p:nvSpPr>
        <p:spPr>
          <a:xfrm>
            <a:off x="4882300" y="3294395"/>
            <a:ext cx="2104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блоки постоянной длины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7A2F2B8-E617-0F42-953A-8C64D7E5852D}"/>
              </a:ext>
            </a:extLst>
          </p:cNvPr>
          <p:cNvSpPr/>
          <p:nvPr/>
        </p:nvSpPr>
        <p:spPr>
          <a:xfrm>
            <a:off x="2237388" y="4765647"/>
            <a:ext cx="2104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блоки переменной длины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C606089-DF5F-924E-81ED-544D8A0B4A75}"/>
              </a:ext>
            </a:extLst>
          </p:cNvPr>
          <p:cNvSpPr/>
          <p:nvPr/>
        </p:nvSpPr>
        <p:spPr>
          <a:xfrm>
            <a:off x="4341820" y="522731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➝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E80295F-BB1F-7C46-BEE4-12E3F5EBBC1B}"/>
              </a:ext>
            </a:extLst>
          </p:cNvPr>
          <p:cNvSpPr/>
          <p:nvPr/>
        </p:nvSpPr>
        <p:spPr>
          <a:xfrm>
            <a:off x="4882300" y="4765646"/>
            <a:ext cx="2104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блоки переменной длины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56A3EB-5198-0D43-97DF-E1B46018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9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/>
              <a:t>Побуквенное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Длина входного блока постоянна и равна 1</a:t>
                </a:r>
                <a:endParaRPr lang="en-US" dirty="0"/>
              </a:p>
              <a:p>
                <a:r>
                  <a:rPr lang="ru-RU" dirty="0"/>
                  <a:t>Входной </a:t>
                </a:r>
                <a:r>
                  <a:rPr lang="ru-RU" i="1" dirty="0"/>
                  <a:t>букве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ичного</a:t>
                </a:r>
                <a:r>
                  <a:rPr lang="ru-RU" dirty="0"/>
                  <a:t> алфавита </a:t>
                </a:r>
                <a:br>
                  <a:rPr lang="ru-RU" dirty="0"/>
                </a:br>
                <a:r>
                  <a:rPr lang="ru-RU" dirty="0"/>
                  <a:t>ставится в соответствие </a:t>
                </a:r>
                <a:br>
                  <a:rPr lang="ru-RU" dirty="0"/>
                </a:br>
                <a:r>
                  <a:rPr lang="ru-RU" dirty="0"/>
                  <a:t>кодовое </a:t>
                </a:r>
                <a:r>
                  <a:rPr lang="ru-RU" i="1" dirty="0"/>
                  <a:t>слово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ичного</a:t>
                </a:r>
                <a:r>
                  <a:rPr lang="ru-RU" dirty="0"/>
                  <a:t> алфавита:</a:t>
                </a:r>
                <a:endParaRPr lang="en-US" dirty="0"/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endParaRPr lang="ru-RU" i="1" dirty="0">
                  <a:latin typeface="Cambria Math" panose="02040503050406030204" pitchFamily="18" charset="0"/>
                </a:endParaRPr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err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длина кодового слова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3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3366566" y="3967149"/>
            <a:ext cx="1949631" cy="80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2870" tIns="51435" rIns="102870" bIns="514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025"/>
          </a:p>
        </p:txBody>
      </p:sp>
      <p:sp>
        <p:nvSpPr>
          <p:cNvPr id="11" name="TextBox 10"/>
          <p:cNvSpPr txBox="1"/>
          <p:nvPr/>
        </p:nvSpPr>
        <p:spPr>
          <a:xfrm>
            <a:off x="3712254" y="4034933"/>
            <a:ext cx="12348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150" dirty="0"/>
              <a:t>Кодер</a:t>
            </a:r>
            <a:endParaRPr lang="ru-RU" sz="2025" dirty="0"/>
          </a:p>
        </p:txBody>
      </p:sp>
      <p:cxnSp>
        <p:nvCxnSpPr>
          <p:cNvPr id="12" name="Прямая со стрелкой 11"/>
          <p:cNvCxnSpPr>
            <a:endCxn id="10" idx="1"/>
          </p:cNvCxnSpPr>
          <p:nvPr/>
        </p:nvCxnSpPr>
        <p:spPr>
          <a:xfrm flipV="1">
            <a:off x="1717099" y="4368832"/>
            <a:ext cx="1649468" cy="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17100" y="3704306"/>
                <a:ext cx="1542345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5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15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315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2025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00" y="3704306"/>
                <a:ext cx="1542345" cy="577081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72880" y="3704306"/>
                <a:ext cx="144885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5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150" i="1" dirty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315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15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315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80" y="3704306"/>
                <a:ext cx="1448858" cy="577081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 flipV="1">
            <a:off x="5316194" y="4378219"/>
            <a:ext cx="1649468" cy="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1430B9-D9C7-5243-9B5F-48E2992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9CE5-1CB9-4EFB-9513-0A1B3084A1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98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13532</TotalTime>
  <Words>2433</Words>
  <Application>Microsoft Macintosh PowerPoint</Application>
  <PresentationFormat>Экран (4:3)</PresentationFormat>
  <Paragraphs>405</Paragraphs>
  <Slides>29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Тема Office</vt:lpstr>
      <vt:lpstr>Статистическое кодирование</vt:lpstr>
      <vt:lpstr>Избыточность</vt:lpstr>
      <vt:lpstr>Определение</vt:lpstr>
      <vt:lpstr>Длина сообщения до и после</vt:lpstr>
      <vt:lpstr>Длина сообщения до и после</vt:lpstr>
      <vt:lpstr>Перевод длины сообщения  к общему основанию</vt:lpstr>
      <vt:lpstr>Длина сообщения до и после</vt:lpstr>
      <vt:lpstr>Классификация методов сжатия </vt:lpstr>
      <vt:lpstr>Побуквенное кодирование</vt:lpstr>
      <vt:lpstr>Составляющие кода</vt:lpstr>
      <vt:lpstr>Разделимость кода</vt:lpstr>
      <vt:lpstr>Разделимость кода</vt:lpstr>
      <vt:lpstr>Критерий Сардинаса-Паттерсона</vt:lpstr>
      <vt:lpstr>Префиксные коды</vt:lpstr>
      <vt:lpstr>Эффективность кода</vt:lpstr>
      <vt:lpstr>Необходимое условие однозначного декодирования</vt:lpstr>
      <vt:lpstr>Достаточное условие существования префиксного кода</vt:lpstr>
      <vt:lpstr>Замечание</vt:lpstr>
      <vt:lpstr>Кодовые деревья</vt:lpstr>
      <vt:lpstr>Кодовые деревья</vt:lpstr>
      <vt:lpstr>Кодовые деревья</vt:lpstr>
      <vt:lpstr>Определение эффективности сжатия</vt:lpstr>
      <vt:lpstr>Определение эффективности сжатия</vt:lpstr>
      <vt:lpstr>Общая идея статистического кодирования</vt:lpstr>
      <vt:lpstr>Теоремы Шеннона</vt:lpstr>
      <vt:lpstr>Теоремы Шеннона</vt:lpstr>
      <vt:lpstr>Достижимость предела по Шеннону</vt:lpstr>
      <vt:lpstr>Вспомним неравенство Крафта–Макмилана</vt:lpstr>
      <vt:lpstr>Ещё одно ограничение снизу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Статистическое кодирование</dc:title>
  <dc:creator>Михаил Прокопчук</dc:creator>
  <cp:lastModifiedBy>Version 6</cp:lastModifiedBy>
  <cp:revision>85</cp:revision>
  <dcterms:created xsi:type="dcterms:W3CDTF">2020-03-10T13:34:40Z</dcterms:created>
  <dcterms:modified xsi:type="dcterms:W3CDTF">2021-09-21T08:42:03Z</dcterms:modified>
</cp:coreProperties>
</file>