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4" r:id="rId3"/>
    <p:sldId id="296" r:id="rId4"/>
    <p:sldId id="284" r:id="rId5"/>
    <p:sldId id="285" r:id="rId6"/>
    <p:sldId id="286" r:id="rId7"/>
    <p:sldId id="287" r:id="rId8"/>
    <p:sldId id="317" r:id="rId9"/>
    <p:sldId id="318" r:id="rId10"/>
    <p:sldId id="288" r:id="rId11"/>
    <p:sldId id="289" r:id="rId12"/>
    <p:sldId id="290" r:id="rId13"/>
    <p:sldId id="291" r:id="rId14"/>
    <p:sldId id="292" r:id="rId15"/>
    <p:sldId id="259" r:id="rId16"/>
    <p:sldId id="260" r:id="rId17"/>
    <p:sldId id="261" r:id="rId18"/>
    <p:sldId id="262" r:id="rId19"/>
    <p:sldId id="263" r:id="rId20"/>
    <p:sldId id="308" r:id="rId21"/>
    <p:sldId id="315" r:id="rId22"/>
    <p:sldId id="316" r:id="rId23"/>
    <p:sldId id="265" r:id="rId24"/>
    <p:sldId id="293" r:id="rId25"/>
    <p:sldId id="297" r:id="rId26"/>
    <p:sldId id="283" r:id="rId27"/>
    <p:sldId id="298" r:id="rId28"/>
    <p:sldId id="319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sion 4" initials="GV" lastIdx="1" clrIdx="0">
    <p:extLst>
      <p:ext uri="{19B8F6BF-5375-455C-9EA6-DF929625EA0E}">
        <p15:presenceInfo xmlns:p15="http://schemas.microsoft.com/office/powerpoint/2012/main" userId="Version 4" providerId="None"/>
      </p:ext>
    </p:extLst>
  </p:cmAuthor>
  <p:cmAuthor id="2" name="Version 6" initials="GV" lastIdx="1" clrIdx="1">
    <p:extLst>
      <p:ext uri="{19B8F6BF-5375-455C-9EA6-DF929625EA0E}">
        <p15:presenceInfo xmlns:p15="http://schemas.microsoft.com/office/powerpoint/2012/main" userId="Version 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78049"/>
  </p:normalViewPr>
  <p:slideViewPr>
    <p:cSldViewPr snapToGrid="0">
      <p:cViewPr varScale="1">
        <p:scale>
          <a:sx n="82" d="100"/>
          <a:sy n="82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0DF71-2A43-4855-9507-8492E7AB3F5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B265-6B27-44CF-979A-91DBB9D39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83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Габидуллин</a:t>
            </a:r>
            <a:endParaRPr lang="ru-RU" dirty="0"/>
          </a:p>
          <a:p>
            <a:r>
              <a:rPr lang="ru-RU" dirty="0" err="1"/>
              <a:t>Сэломон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99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Tx/>
              <a:buFontTx/>
              <a:buNone/>
            </a:pPr>
            <a:r>
              <a:rPr lang="ru-RU" altLang="ru-RU" dirty="0"/>
              <a:t>Для кодирования символа с номером </a:t>
            </a:r>
            <a:r>
              <a:rPr lang="ru-RU" altLang="ru-RU" i="1" dirty="0"/>
              <a:t>n</a:t>
            </a:r>
            <a:r>
              <a:rPr lang="ru-RU" altLang="ru-RU" dirty="0"/>
              <a:t> необходимо представить этот номер</a:t>
            </a:r>
            <a:r>
              <a:rPr lang="ru-RU" altLang="ru-RU" i="1" dirty="0"/>
              <a:t> </a:t>
            </a:r>
            <a:r>
              <a:rPr lang="ru-RU" altLang="ru-RU" dirty="0"/>
              <a:t>в виде: </a:t>
            </a:r>
            <a:r>
              <a:rPr lang="ru-RU" altLang="ru-RU" i="1" dirty="0"/>
              <a:t>n</a:t>
            </a:r>
            <a:r>
              <a:rPr lang="ru-RU" altLang="ru-RU" dirty="0"/>
              <a:t> = </a:t>
            </a:r>
            <a:r>
              <a:rPr lang="ru-RU" altLang="ru-RU" i="1" dirty="0" err="1"/>
              <a:t>qm</a:t>
            </a:r>
            <a:r>
              <a:rPr lang="ru-RU" altLang="ru-RU" dirty="0"/>
              <a:t> + </a:t>
            </a:r>
            <a:r>
              <a:rPr lang="ru-RU" altLang="ru-RU" i="1" dirty="0"/>
              <a:t>r</a:t>
            </a:r>
            <a:r>
              <a:rPr lang="ru-RU" altLang="ru-RU" dirty="0"/>
              <a:t>, где </a:t>
            </a:r>
            <a:r>
              <a:rPr lang="ru-RU" altLang="ru-RU" i="1" dirty="0"/>
              <a:t>q</a:t>
            </a:r>
            <a:r>
              <a:rPr lang="ru-RU" altLang="ru-RU" dirty="0"/>
              <a:t> и </a:t>
            </a:r>
            <a:r>
              <a:rPr lang="ru-RU" altLang="ru-RU" i="1" dirty="0"/>
              <a:t>r</a:t>
            </a:r>
            <a:r>
              <a:rPr lang="ru-RU" altLang="ru-RU" dirty="0"/>
              <a:t> - целые положительные числа, 0 ≤ </a:t>
            </a:r>
            <a:r>
              <a:rPr lang="en-US" altLang="ru-RU" i="1" dirty="0"/>
              <a:t>r</a:t>
            </a:r>
            <a:r>
              <a:rPr lang="ru-RU" altLang="ru-RU" dirty="0"/>
              <a:t> &lt; </a:t>
            </a:r>
            <a:r>
              <a:rPr lang="en-US" altLang="ru-RU" i="1" dirty="0"/>
              <a:t>m</a:t>
            </a:r>
            <a:r>
              <a:rPr lang="ru-RU" altLang="ru-RU" dirty="0"/>
              <a:t>, </a:t>
            </a:r>
            <a:r>
              <a:rPr lang="en-US" altLang="ru-RU" i="1" dirty="0"/>
              <a:t>m</a:t>
            </a:r>
            <a:r>
              <a:rPr lang="ru-RU" altLang="ru-RU" dirty="0"/>
              <a:t> – параметр кодов.</a:t>
            </a:r>
          </a:p>
          <a:p>
            <a:pPr eaLnBrk="1" hangingPunct="1">
              <a:buClrTx/>
              <a:buFontTx/>
              <a:buNone/>
            </a:pPr>
            <a:r>
              <a:rPr lang="ru-RU" altLang="ru-RU" dirty="0"/>
              <a:t>Кодируемое число разбивается на две независимо кодируемые части: частное и остаток от деления на </a:t>
            </a:r>
            <a:r>
              <a:rPr lang="ru-RU" altLang="ru-RU" i="1" dirty="0"/>
              <a:t>m</a:t>
            </a:r>
            <a:r>
              <a:rPr lang="ru-RU" altLang="ru-RU" dirty="0"/>
              <a:t>: </a:t>
            </a:r>
            <a:r>
              <a:rPr lang="en-US" altLang="ru-RU" i="1" dirty="0"/>
              <a:t>q</a:t>
            </a:r>
            <a:r>
              <a:rPr lang="ru-RU" altLang="ru-RU" dirty="0"/>
              <a:t> = [</a:t>
            </a:r>
            <a:r>
              <a:rPr lang="en-US" altLang="ru-RU" i="1" dirty="0"/>
              <a:t>n</a:t>
            </a:r>
            <a:r>
              <a:rPr lang="ru-RU" altLang="ru-RU" i="1" dirty="0"/>
              <a:t>/</a:t>
            </a:r>
            <a:r>
              <a:rPr lang="en-US" altLang="ru-RU" i="1" dirty="0"/>
              <a:t>m</a:t>
            </a:r>
            <a:r>
              <a:rPr lang="ru-RU" altLang="ru-RU" dirty="0"/>
              <a:t>] и </a:t>
            </a:r>
            <a:r>
              <a:rPr lang="en-US" altLang="ru-RU" i="1" dirty="0"/>
              <a:t>r</a:t>
            </a:r>
            <a:r>
              <a:rPr lang="ru-RU" altLang="ru-RU" dirty="0"/>
              <a:t> = </a:t>
            </a:r>
            <a:r>
              <a:rPr lang="en-US" altLang="ru-RU" i="1" dirty="0"/>
              <a:t>n</a:t>
            </a:r>
            <a:r>
              <a:rPr lang="ru-RU" altLang="ru-RU" dirty="0"/>
              <a:t> - </a:t>
            </a:r>
            <a:r>
              <a:rPr lang="en-US" altLang="ru-RU" i="1" dirty="0" err="1"/>
              <a:t>mq</a:t>
            </a:r>
            <a:r>
              <a:rPr lang="ru-RU" altLang="ru-RU" dirty="0"/>
              <a:t>.</a:t>
            </a:r>
          </a:p>
          <a:p>
            <a:pPr eaLnBrk="1" hangingPunct="1">
              <a:buClrTx/>
              <a:buFontTx/>
              <a:buNone/>
            </a:pPr>
            <a:r>
              <a:rPr lang="ru-RU" altLang="ru-RU" dirty="0"/>
              <a:t>Частное </a:t>
            </a:r>
            <a:r>
              <a:rPr lang="en-US" altLang="ru-RU" i="1" dirty="0"/>
              <a:t>q</a:t>
            </a:r>
            <a:r>
              <a:rPr lang="ru-RU" altLang="ru-RU" dirty="0"/>
              <a:t> кодируется унарным кодом, а остаток </a:t>
            </a:r>
            <a:r>
              <a:rPr lang="en-US" altLang="ru-RU" i="1" dirty="0"/>
              <a:t>r</a:t>
            </a:r>
            <a:r>
              <a:rPr lang="ru-RU" altLang="ru-RU" dirty="0"/>
              <a:t>, представляющий собой число в диапазоне [0, …, </a:t>
            </a:r>
            <a:r>
              <a:rPr lang="ru-RU" altLang="ru-RU" i="1" dirty="0"/>
              <a:t>m</a:t>
            </a:r>
            <a:r>
              <a:rPr lang="ru-RU" altLang="ru-RU" dirty="0"/>
              <a:t> − 1], кодируется бинарным кодом длиной [log</a:t>
            </a:r>
            <a:r>
              <a:rPr lang="ru-RU" altLang="ru-RU" baseline="-25000" dirty="0"/>
              <a:t>2</a:t>
            </a:r>
            <a:r>
              <a:rPr lang="ru-RU" altLang="ru-RU" i="1" dirty="0"/>
              <a:t>m</a:t>
            </a:r>
            <a:r>
              <a:rPr lang="ru-RU" altLang="ru-RU" dirty="0"/>
              <a:t>]. Полученные двоичные последовательности объединяются в результирующее слово.</a:t>
            </a:r>
          </a:p>
          <a:p>
            <a:pPr eaLnBrk="1" hangingPunct="1">
              <a:buClrTx/>
              <a:buFontTx/>
              <a:buNone/>
            </a:pPr>
            <a:endParaRPr lang="ru-RU" altLang="ru-RU" dirty="0"/>
          </a:p>
          <a:p>
            <a:pPr eaLnBrk="1" hangingPunct="1">
              <a:buClrTx/>
              <a:buFontTx/>
              <a:buNone/>
            </a:pPr>
            <a:r>
              <a:rPr lang="ru-RU" altLang="ru-RU" dirty="0"/>
              <a:t>Пример: параметр кода </a:t>
            </a:r>
            <a:r>
              <a:rPr lang="ru-RU" altLang="ru-RU" i="1" dirty="0"/>
              <a:t>m</a:t>
            </a:r>
            <a:r>
              <a:rPr lang="ru-RU" altLang="ru-RU" dirty="0"/>
              <a:t> = 4, кодируемое число </a:t>
            </a:r>
            <a:r>
              <a:rPr lang="ru-RU" altLang="ru-RU" i="1" dirty="0"/>
              <a:t>n</a:t>
            </a:r>
            <a:r>
              <a:rPr lang="ru-RU" altLang="ru-RU" dirty="0"/>
              <a:t> = 13.</a:t>
            </a:r>
          </a:p>
          <a:p>
            <a:pPr eaLnBrk="1" hangingPunct="1">
              <a:buClrTx/>
              <a:buFontTx/>
              <a:buNone/>
            </a:pPr>
            <a:r>
              <a:rPr lang="ru-RU" altLang="ru-RU" i="1" dirty="0"/>
              <a:t>q</a:t>
            </a:r>
            <a:r>
              <a:rPr lang="ru-RU" altLang="ru-RU" dirty="0"/>
              <a:t> = [</a:t>
            </a:r>
            <a:r>
              <a:rPr lang="en-US" altLang="ru-RU" i="1" dirty="0"/>
              <a:t>n</a:t>
            </a:r>
            <a:r>
              <a:rPr lang="ru-RU" altLang="ru-RU" i="1" dirty="0"/>
              <a:t>/</a:t>
            </a:r>
            <a:r>
              <a:rPr lang="en-US" altLang="ru-RU" i="1" dirty="0"/>
              <a:t>m</a:t>
            </a:r>
            <a:r>
              <a:rPr lang="ru-RU" altLang="ru-RU" dirty="0"/>
              <a:t>] = [13/4] = 3, унарный код </a:t>
            </a:r>
            <a:r>
              <a:rPr lang="en-US" altLang="ru-RU" i="1" dirty="0"/>
              <a:t>a</a:t>
            </a:r>
            <a:r>
              <a:rPr lang="ru-RU" altLang="ru-RU" dirty="0"/>
              <a:t>(</a:t>
            </a:r>
            <a:r>
              <a:rPr lang="en-US" altLang="ru-RU" i="1" dirty="0"/>
              <a:t>q</a:t>
            </a:r>
            <a:r>
              <a:rPr lang="ru-RU" altLang="ru-RU" dirty="0"/>
              <a:t>) = </a:t>
            </a:r>
            <a:r>
              <a:rPr lang="en-US" altLang="ru-RU" i="1" dirty="0"/>
              <a:t>a</a:t>
            </a:r>
            <a:r>
              <a:rPr lang="ru-RU" altLang="ru-RU" dirty="0"/>
              <a:t>(3) = 1110</a:t>
            </a:r>
          </a:p>
          <a:p>
            <a:pPr eaLnBrk="1" hangingPunct="1">
              <a:buClrTx/>
              <a:buFontTx/>
              <a:buNone/>
            </a:pPr>
            <a:r>
              <a:rPr lang="en-US" altLang="ru-RU" i="1" dirty="0"/>
              <a:t>r</a:t>
            </a:r>
            <a:r>
              <a:rPr lang="en-US" altLang="ru-RU" dirty="0"/>
              <a:t> </a:t>
            </a:r>
            <a:r>
              <a:rPr lang="ru-RU" altLang="ru-RU" dirty="0"/>
              <a:t>=</a:t>
            </a:r>
            <a:r>
              <a:rPr lang="en-US" altLang="ru-RU" dirty="0"/>
              <a:t> </a:t>
            </a:r>
            <a:r>
              <a:rPr lang="en-US" altLang="ru-RU" i="1" dirty="0"/>
              <a:t>n</a:t>
            </a:r>
            <a:r>
              <a:rPr lang="en-US" altLang="ru-RU" dirty="0"/>
              <a:t> </a:t>
            </a:r>
            <a:r>
              <a:rPr lang="ru-RU" altLang="ru-RU" dirty="0"/>
              <a:t>‑</a:t>
            </a:r>
            <a:r>
              <a:rPr lang="en-US" altLang="ru-RU" dirty="0"/>
              <a:t> </a:t>
            </a:r>
            <a:r>
              <a:rPr lang="en-US" altLang="ru-RU" i="1" dirty="0"/>
              <a:t>m</a:t>
            </a:r>
            <a:r>
              <a:rPr lang="ru-RU" altLang="ru-RU" i="1" dirty="0"/>
              <a:t>•</a:t>
            </a:r>
            <a:r>
              <a:rPr lang="en-US" altLang="ru-RU" i="1" dirty="0"/>
              <a:t>q</a:t>
            </a:r>
            <a:r>
              <a:rPr lang="en-US" altLang="ru-RU" dirty="0"/>
              <a:t> </a:t>
            </a:r>
            <a:r>
              <a:rPr lang="ru-RU" altLang="ru-RU" dirty="0"/>
              <a:t>=</a:t>
            </a:r>
            <a:r>
              <a:rPr lang="en-US" altLang="ru-RU" dirty="0"/>
              <a:t> </a:t>
            </a:r>
            <a:r>
              <a:rPr lang="ru-RU" altLang="ru-RU" dirty="0"/>
              <a:t>13</a:t>
            </a:r>
            <a:r>
              <a:rPr lang="en-US" altLang="ru-RU" dirty="0"/>
              <a:t> </a:t>
            </a:r>
            <a:r>
              <a:rPr lang="ru-RU" altLang="ru-RU" dirty="0"/>
              <a:t>‑</a:t>
            </a:r>
            <a:r>
              <a:rPr lang="en-US" altLang="ru-RU" dirty="0"/>
              <a:t> </a:t>
            </a:r>
            <a:r>
              <a:rPr lang="ru-RU" altLang="ru-RU" dirty="0"/>
              <a:t>4</a:t>
            </a:r>
            <a:r>
              <a:rPr lang="ru-RU" altLang="ru-RU" i="1" dirty="0"/>
              <a:t>•</a:t>
            </a:r>
            <a:r>
              <a:rPr lang="ru-RU" altLang="ru-RU" dirty="0"/>
              <a:t>3</a:t>
            </a:r>
            <a:r>
              <a:rPr lang="en-US" altLang="ru-RU" dirty="0"/>
              <a:t> </a:t>
            </a:r>
            <a:r>
              <a:rPr lang="ru-RU" altLang="ru-RU" dirty="0"/>
              <a:t>=</a:t>
            </a:r>
            <a:r>
              <a:rPr lang="en-US" altLang="ru-RU" dirty="0"/>
              <a:t> </a:t>
            </a:r>
            <a:r>
              <a:rPr lang="ru-RU" altLang="ru-RU" dirty="0"/>
              <a:t>1 (число в диапазоне [0, …, </a:t>
            </a:r>
            <a:r>
              <a:rPr lang="ru-RU" altLang="ru-RU" i="1" dirty="0"/>
              <a:t>m</a:t>
            </a:r>
            <a:r>
              <a:rPr lang="ru-RU" altLang="ru-RU" dirty="0"/>
              <a:t> − 1] = [0, …, 3]), бинарный код </a:t>
            </a:r>
            <a:r>
              <a:rPr lang="ru-RU" altLang="ru-RU" i="1" dirty="0"/>
              <a:t>b</a:t>
            </a:r>
            <a:r>
              <a:rPr lang="ru-RU" altLang="ru-RU" dirty="0"/>
              <a:t>(</a:t>
            </a:r>
            <a:r>
              <a:rPr lang="en-US" altLang="ru-RU" i="1" dirty="0"/>
              <a:t>r</a:t>
            </a:r>
            <a:r>
              <a:rPr lang="ru-RU" altLang="ru-RU" dirty="0"/>
              <a:t>) = </a:t>
            </a:r>
            <a:r>
              <a:rPr lang="ru-RU" altLang="ru-RU" i="1" dirty="0"/>
              <a:t>b</a:t>
            </a:r>
            <a:r>
              <a:rPr lang="ru-RU" altLang="ru-RU" dirty="0"/>
              <a:t>(1) = 01</a:t>
            </a:r>
          </a:p>
          <a:p>
            <a:pPr eaLnBrk="1" hangingPunct="1">
              <a:buClrTx/>
              <a:buFontTx/>
              <a:buNone/>
            </a:pPr>
            <a:r>
              <a:rPr lang="ru-RU" altLang="ru-RU" dirty="0"/>
              <a:t>результирующее кодовое слово - </a:t>
            </a:r>
            <a:r>
              <a:rPr lang="en-US" altLang="ru-RU" i="1" dirty="0"/>
              <a:t>a</a:t>
            </a:r>
            <a:r>
              <a:rPr lang="ru-RU" altLang="ru-RU" dirty="0"/>
              <a:t>(</a:t>
            </a:r>
            <a:r>
              <a:rPr lang="en-US" altLang="ru-RU" i="1" dirty="0"/>
              <a:t>q</a:t>
            </a:r>
            <a:r>
              <a:rPr lang="ru-RU" altLang="ru-RU" dirty="0"/>
              <a:t>) | </a:t>
            </a:r>
            <a:r>
              <a:rPr lang="en-US" altLang="ru-RU" i="1" dirty="0"/>
              <a:t>b</a:t>
            </a:r>
            <a:r>
              <a:rPr lang="ru-RU" altLang="ru-RU" dirty="0"/>
              <a:t>(</a:t>
            </a:r>
            <a:r>
              <a:rPr lang="en-US" altLang="ru-RU" i="1" dirty="0"/>
              <a:t>r</a:t>
            </a:r>
            <a:r>
              <a:rPr lang="ru-RU" altLang="ru-RU" dirty="0"/>
              <a:t>) = </a:t>
            </a:r>
            <a:r>
              <a:rPr lang="en-US" altLang="ru-RU" i="1" dirty="0"/>
              <a:t>a</a:t>
            </a:r>
            <a:r>
              <a:rPr lang="ru-RU" altLang="ru-RU" dirty="0"/>
              <a:t>(3) | </a:t>
            </a:r>
            <a:r>
              <a:rPr lang="en-US" altLang="ru-RU" i="1" dirty="0"/>
              <a:t>b</a:t>
            </a:r>
            <a:r>
              <a:rPr lang="ru-RU" altLang="ru-RU" dirty="0"/>
              <a:t>(1) = 1110 | 01.</a:t>
            </a:r>
          </a:p>
          <a:p>
            <a:pPr eaLnBrk="1" hangingPunct="1">
              <a:buClrTx/>
              <a:buFontTx/>
              <a:buNone/>
            </a:pPr>
            <a:endParaRPr lang="ru-RU" altLang="ru-RU" dirty="0"/>
          </a:p>
          <a:p>
            <a:pPr eaLnBrk="1">
              <a:buClrTx/>
              <a:buFontTx/>
              <a:buNone/>
            </a:pPr>
            <a:r>
              <a:rPr lang="ru-RU" altLang="ru-RU" dirty="0"/>
              <a:t>Коды Райса – частный случай кодов </a:t>
            </a:r>
            <a:r>
              <a:rPr lang="ru-RU" altLang="ru-RU" dirty="0" err="1"/>
              <a:t>Голомба</a:t>
            </a:r>
            <a:r>
              <a:rPr lang="ru-RU" altLang="ru-RU" dirty="0"/>
              <a:t>, когда </a:t>
            </a:r>
            <a:r>
              <a:rPr lang="ru-RU" altLang="ru-RU" i="1" dirty="0"/>
              <a:t>m</a:t>
            </a:r>
            <a:r>
              <a:rPr lang="ru-RU" altLang="ru-RU" dirty="0"/>
              <a:t> - степень двойки.</a:t>
            </a:r>
          </a:p>
          <a:p>
            <a:pPr eaLnBrk="1" hangingPunct="1">
              <a:buClrTx/>
              <a:buFontTx/>
              <a:buNone/>
            </a:pPr>
            <a:r>
              <a:rPr lang="ru-RU" altLang="ru-RU" dirty="0"/>
              <a:t>Коды Райса различаются параметром </a:t>
            </a:r>
            <a:r>
              <a:rPr lang="ru-RU" altLang="ru-RU" i="1" dirty="0"/>
              <a:t>k</a:t>
            </a:r>
            <a:r>
              <a:rPr lang="ru-RU" altLang="ru-RU" dirty="0"/>
              <a:t>, связанным со значением </a:t>
            </a:r>
            <a:r>
              <a:rPr lang="ru-RU" altLang="ru-RU" i="1" dirty="0"/>
              <a:t>m</a:t>
            </a:r>
            <a:r>
              <a:rPr lang="ru-RU" altLang="ru-RU" dirty="0"/>
              <a:t> соотношением </a:t>
            </a:r>
            <a:r>
              <a:rPr lang="ru-RU" altLang="ru-RU" i="1" dirty="0"/>
              <a:t>m</a:t>
            </a:r>
            <a:r>
              <a:rPr lang="ru-RU" altLang="ru-RU" dirty="0"/>
              <a:t> = 2</a:t>
            </a:r>
            <a:r>
              <a:rPr lang="ru-RU" altLang="ru-RU" i="1" baseline="30000" dirty="0"/>
              <a:t>k</a:t>
            </a:r>
            <a:r>
              <a:rPr lang="ru-RU" altLang="ru-RU" dirty="0"/>
              <a:t> (при </a:t>
            </a:r>
            <a:r>
              <a:rPr lang="ru-RU" altLang="ru-RU" i="1" dirty="0"/>
              <a:t>k</a:t>
            </a:r>
            <a:r>
              <a:rPr lang="ru-RU" altLang="ru-RU" dirty="0"/>
              <a:t> = 0, </a:t>
            </a:r>
            <a:r>
              <a:rPr lang="ru-RU" altLang="ru-RU" i="1" dirty="0"/>
              <a:t>m</a:t>
            </a:r>
            <a:r>
              <a:rPr lang="ru-RU" altLang="ru-RU" dirty="0"/>
              <a:t> = 1, коды </a:t>
            </a:r>
            <a:r>
              <a:rPr lang="ru-RU" altLang="ru-RU" dirty="0" err="1"/>
              <a:t>Голомба</a:t>
            </a:r>
            <a:r>
              <a:rPr lang="ru-RU" altLang="ru-RU" dirty="0"/>
              <a:t> и Райса соответствуют стандартному унарному коду).</a:t>
            </a:r>
          </a:p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3252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buClrTx/>
              <a:buFontTx/>
              <a:buNone/>
            </a:pPr>
            <a:r>
              <a:rPr lang="ru-RU" altLang="ru-RU" sz="1200" dirty="0"/>
              <a:t>Коды состоят из последовательности групп длиной </a:t>
            </a:r>
            <a:r>
              <a:rPr lang="ru-RU" altLang="ru-RU" sz="1200" i="1" dirty="0"/>
              <a:t>L</a:t>
            </a:r>
            <a:r>
              <a:rPr lang="ru-RU" altLang="ru-RU" sz="1200" baseline="-25000" dirty="0"/>
              <a:t>1</a:t>
            </a:r>
            <a:r>
              <a:rPr lang="ru-RU" altLang="ru-RU" sz="1200" dirty="0"/>
              <a:t>, </a:t>
            </a:r>
            <a:r>
              <a:rPr lang="ru-RU" altLang="ru-RU" sz="1200" i="1" dirty="0"/>
              <a:t>L</a:t>
            </a:r>
            <a:r>
              <a:rPr lang="ru-RU" altLang="ru-RU" sz="1200" baseline="-25000" dirty="0"/>
              <a:t>2</a:t>
            </a:r>
            <a:r>
              <a:rPr lang="ru-RU" altLang="ru-RU" sz="1200" dirty="0"/>
              <a:t>, </a:t>
            </a:r>
            <a:r>
              <a:rPr lang="ru-RU" altLang="ru-RU" sz="1200" i="1" dirty="0"/>
              <a:t>L</a:t>
            </a:r>
            <a:r>
              <a:rPr lang="ru-RU" altLang="ru-RU" sz="1200" baseline="-25000" dirty="0"/>
              <a:t>3</a:t>
            </a:r>
            <a:r>
              <a:rPr lang="ru-RU" altLang="ru-RU" sz="1200" dirty="0"/>
              <a:t>, …, </a:t>
            </a:r>
            <a:r>
              <a:rPr lang="ru-RU" altLang="ru-RU" sz="1200" i="1" dirty="0" err="1"/>
              <a:t>L</a:t>
            </a:r>
            <a:r>
              <a:rPr lang="ru-RU" altLang="ru-RU" sz="1200" i="1" baseline="-25000" dirty="0" err="1"/>
              <a:t>m</a:t>
            </a:r>
            <a:r>
              <a:rPr lang="ru-RU" altLang="ru-RU" sz="1200" dirty="0"/>
              <a:t> бит, которые начинаются с 1, а в конце последовательности следует 0.</a:t>
            </a:r>
          </a:p>
          <a:p>
            <a:pPr eaLnBrk="1">
              <a:buClrTx/>
              <a:buFontTx/>
              <a:buNone/>
            </a:pPr>
            <a:r>
              <a:rPr lang="ru-RU" altLang="ru-RU" sz="1200" dirty="0"/>
              <a:t>Длина каждой следующей (</a:t>
            </a:r>
            <a:r>
              <a:rPr lang="ru-RU" altLang="ru-RU" sz="1200" i="1" dirty="0"/>
              <a:t>n</a:t>
            </a:r>
            <a:r>
              <a:rPr lang="ru-RU" altLang="ru-RU" sz="1200" dirty="0"/>
              <a:t> + 1)-й группы задается значением битов предыдущей </a:t>
            </a:r>
            <a:r>
              <a:rPr lang="ru-RU" altLang="ru-RU" sz="1200" i="1" dirty="0"/>
              <a:t>n</a:t>
            </a:r>
            <a:r>
              <a:rPr lang="ru-RU" altLang="ru-RU" sz="1200" dirty="0"/>
              <a:t>-й группы. Значение битов последней группы является итоговым значением всего кода (первые </a:t>
            </a:r>
            <a:r>
              <a:rPr lang="ru-RU" altLang="ru-RU" sz="1200" i="1" dirty="0"/>
              <a:t>m</a:t>
            </a:r>
            <a:r>
              <a:rPr lang="ru-RU" altLang="ru-RU" sz="1200" dirty="0"/>
              <a:t> − 1 групп служат для указания длины последней группы).</a:t>
            </a:r>
          </a:p>
          <a:p>
            <a:pPr eaLnBrk="1" hangingPunct="1">
              <a:buClrTx/>
              <a:buFontTx/>
              <a:buNone/>
            </a:pPr>
            <a:r>
              <a:rPr lang="ru-RU" altLang="ru-RU" sz="1200" dirty="0"/>
              <a:t>В омега-кодах </a:t>
            </a:r>
            <a:r>
              <a:rPr lang="ru-RU" altLang="ru-RU" sz="1200" dirty="0" err="1"/>
              <a:t>Элиаса</a:t>
            </a:r>
            <a:r>
              <a:rPr lang="ru-RU" altLang="ru-RU" sz="1200" dirty="0"/>
              <a:t> длина первой группы – 2 бита. Длина следующей группы на единицу больше значения предыдущей. Первое значение (1) задается отдельно.</a:t>
            </a:r>
          </a:p>
          <a:p>
            <a:pPr eaLnBrk="1" hangingPunct="1">
              <a:buClrTx/>
              <a:buFontTx/>
              <a:buNone/>
            </a:pPr>
            <a:r>
              <a:rPr lang="ru-RU" altLang="ru-RU" sz="1200" dirty="0"/>
              <a:t>В кодах </a:t>
            </a:r>
            <a:r>
              <a:rPr lang="ru-RU" altLang="ru-RU" sz="1200" dirty="0" err="1"/>
              <a:t>Ивэн-Родэ</a:t>
            </a:r>
            <a:r>
              <a:rPr lang="ru-RU" altLang="ru-RU" sz="1200" dirty="0"/>
              <a:t> длина первой группы – 3 бита, а длина каждой последующей группы равна значению предыдущей. Первые четыре значения (0 - 3) заданы особым образом.</a:t>
            </a:r>
            <a:endParaRPr lang="en-US" altLang="ru-RU" sz="1200" dirty="0"/>
          </a:p>
          <a:p>
            <a:pPr eaLnBrk="1" hangingPunct="1">
              <a:buClrTx/>
              <a:buFontTx/>
              <a:buNone/>
            </a:pPr>
            <a:r>
              <a:rPr lang="en-US" altLang="ru-RU" sz="1200" dirty="0"/>
              <a:t>xx…x –</a:t>
            </a:r>
            <a:r>
              <a:rPr lang="en-US" altLang="ru-RU" sz="1200" baseline="0" dirty="0"/>
              <a:t> </a:t>
            </a:r>
            <a:r>
              <a:rPr lang="ru-RU" altLang="ru-RU" sz="1200" baseline="0" dirty="0"/>
              <a:t>представление кодируемого числа в двоичном виде</a:t>
            </a:r>
            <a:endParaRPr lang="ru-RU" altLang="ru-RU" sz="1200" dirty="0"/>
          </a:p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888867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Кодирование с конца, декодирование, естественно,</a:t>
            </a:r>
            <a:r>
              <a:rPr lang="ru-RU" baseline="0" dirty="0"/>
              <a:t> с начала кода. Конец кода обозначается нулём (единица – знак начала новой группы).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995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/>
              <a:t>Из числа выделяется составляющая в виде наибольшего числа Фибоначчи, не превосходящего его. Берётся разность. Операция повторяется далее и таким образом получается кратчайшее разложение по ряду Фибоначчи.</a:t>
            </a:r>
          </a:p>
          <a:p>
            <a:r>
              <a:rPr lang="ru-RU" altLang="ru-RU" dirty="0"/>
              <a:t>Ключевая идея: в разложении не могут встретиться две единицы подряд, иначе их можно было бы заменить единицей у следующего члена ряда, то есть разложение было бы короче. </a:t>
            </a:r>
          </a:p>
        </p:txBody>
      </p:sp>
    </p:spTree>
    <p:extLst>
      <p:ext uri="{BB962C8B-B14F-4D97-AF65-F5344CB8AC3E}">
        <p14:creationId xmlns:p14="http://schemas.microsoft.com/office/powerpoint/2010/main" val="4193855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последней единицы ставят единицу. Поскольку в разложении 11 не встречается, это конец кода.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363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Длины</a:t>
            </a:r>
            <a:r>
              <a:rPr lang="ru-RU" altLang="ru-RU" baseline="0" dirty="0"/>
              <a:t> кодовых слов отличаются от оптимальных не более чем на единицу, однако не дают оптимума в общем случае.</a:t>
            </a:r>
          </a:p>
          <a:p>
            <a:r>
              <a:rPr lang="ru-RU" altLang="ru-RU" baseline="0" dirty="0"/>
              <a:t>Строго говоря, вообще можно построить не одно разбиение для одного распределения.</a:t>
            </a:r>
          </a:p>
          <a:p>
            <a:r>
              <a:rPr lang="ru-RU" altLang="ru-RU" baseline="0" dirty="0"/>
              <a:t>Сейчас практически не применяются.</a:t>
            </a:r>
            <a:endParaRPr lang="ru-RU" alt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515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Получается</a:t>
            </a:r>
            <a:r>
              <a:rPr lang="ru-RU" baseline="0" dirty="0"/>
              <a:t> чрез построение дерева</a:t>
            </a:r>
            <a:endParaRPr lang="ru-RU" dirty="0"/>
          </a:p>
          <a:p>
            <a:r>
              <a:rPr lang="ru-RU" dirty="0"/>
              <a:t>Применяется</a:t>
            </a:r>
            <a:r>
              <a:rPr lang="ru-RU" baseline="0" dirty="0"/>
              <a:t> очень широко</a:t>
            </a:r>
          </a:p>
          <a:p>
            <a:r>
              <a:rPr lang="ru-RU" baseline="0" dirty="0"/>
              <a:t>Получаемый код оптимален (нельзя получить лучше)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312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Два наиболе</a:t>
            </a:r>
            <a:r>
              <a:rPr lang="ru-RU" baseline="0" dirty="0"/>
              <a:t>е вероятных символа объединяются в один узел (виртуальный символ), заново производится сортировка нового набора узлов (укороченного алфавита), операции повторяются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0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Дерево</a:t>
            </a:r>
            <a:r>
              <a:rPr lang="ru-RU" baseline="0" dirty="0"/>
              <a:t> «распутывается» от корня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277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Биты</a:t>
            </a:r>
            <a:r>
              <a:rPr lang="ru-RU" baseline="0" dirty="0"/>
              <a:t> кода записываются от корня к вершине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96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/>
              <a:t>В</a:t>
            </a:r>
            <a:r>
              <a:rPr lang="ru-RU" altLang="ru-RU" baseline="0" dirty="0"/>
              <a:t> многопроходных методах при первом проходе может формироваться информационная модель</a:t>
            </a:r>
          </a:p>
          <a:p>
            <a:r>
              <a:rPr lang="ru-RU" altLang="ru-RU" baseline="0" dirty="0"/>
              <a:t>Адаптивные методы формируют статистику на ходу и могут плавно подстраиваются под её изменения. Корректировки в статистику в связи с передачей очередного символа вносятся после его кодирования.</a:t>
            </a:r>
          </a:p>
          <a:p>
            <a:r>
              <a:rPr lang="ru-RU" altLang="ru-RU" baseline="0" dirty="0" err="1"/>
              <a:t>Полуадаптивные</a:t>
            </a:r>
            <a:r>
              <a:rPr lang="ru-RU" altLang="ru-RU" baseline="0" dirty="0"/>
              <a:t> имеют набор таблиц, может передаваться номер наиболее подходящей</a:t>
            </a:r>
          </a:p>
          <a:p>
            <a:r>
              <a:rPr lang="ru-RU" altLang="ru-RU" baseline="0" dirty="0"/>
              <a:t>Методы без памяти не требуют сохранять фрагменты исходного сообщения для кодирования очередного символа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209800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отдельных случаях алгоритм Шеннона-</a:t>
            </a:r>
            <a:r>
              <a:rPr lang="ru-RU" baseline="0" dirty="0" err="1"/>
              <a:t>Фано</a:t>
            </a:r>
            <a:r>
              <a:rPr lang="ru-RU" baseline="0" dirty="0"/>
              <a:t> находит неоптимальное решение, в отличие от Хаффмана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146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 какой-то группе ошибка в бите (например, вследствие передачи по каналу), входная группа просто будет некорректно восстановлена, далее декодирование будет корректно. С кодами </a:t>
            </a:r>
            <a:r>
              <a:rPr lang="en-US" dirty="0"/>
              <a:t>FV </a:t>
            </a:r>
            <a:r>
              <a:rPr lang="ru-RU" dirty="0"/>
              <a:t>всё печальнее: потеряется синхронизация и последующие символы не будут восстановлены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95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Верхняя теоретическая граница та же, что для кода Хаффмана</a:t>
                </a:r>
              </a:p>
              <a:p>
                <a:r>
                  <a:rPr lang="ru-RU" dirty="0"/>
                  <a:t>С нижней границей всё сложнее. Во-первых, чтобы левая часть была положительной, требуется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При этом условии</a:t>
                </a:r>
                <a:r>
                  <a:rPr lang="ru-RU" baseline="0" dirty="0"/>
                  <a:t> можно поделить и получить: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Верхняя теоретическая граница та же, что для кода Хаффмана</a:t>
                </a:r>
              </a:p>
              <a:p>
                <a:r>
                  <a:rPr lang="ru-RU" dirty="0"/>
                  <a:t>С нижней границей всё сложнее. Во-первых, чтобы левая часть была положительной, требуется </a:t>
                </a:r>
                <a:r>
                  <a:rPr lang="en-US" b="0" i="0">
                    <a:latin typeface="Cambria Math" panose="02040503050406030204" pitchFamily="18" charset="0"/>
                  </a:rPr>
                  <a:t>𝑁&gt;log_𝐷⁡〖2/𝑝_𝑚𝑖𝑛 〗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При этом условии</a:t>
                </a:r>
                <a:r>
                  <a:rPr lang="ru-RU" baseline="0" dirty="0"/>
                  <a:t> можно поделить и получить: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𝑁/(</a:t>
                </a:r>
                <a:r>
                  <a:rPr lang="en-US" i="0">
                    <a:latin typeface="Cambria Math" panose="02040503050406030204" pitchFamily="18" charset="0"/>
                  </a:rPr>
                  <a:t>𝐿 ̅(𝑈) </a:t>
                </a:r>
                <a:r>
                  <a:rPr lang="en-US" b="0" i="0">
                    <a:latin typeface="Cambria Math" panose="02040503050406030204" pitchFamily="18" charset="0"/>
                  </a:rPr>
                  <a:t>)≤</a:t>
                </a:r>
                <a:r>
                  <a:rPr lang="ru-RU" b="0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𝐻_𝐷 (𝑈)</a:t>
                </a:r>
                <a:r>
                  <a:rPr lang="ru-RU" b="0" i="0">
                    <a:latin typeface="Cambria Math" panose="02040503050406030204" pitchFamily="18" charset="0"/>
                  </a:rPr>
                  <a:t>)/(</a:t>
                </a:r>
                <a:r>
                  <a:rPr lang="en-US" b="0" i="0">
                    <a:latin typeface="Cambria Math" panose="02040503050406030204" pitchFamily="18" charset="0"/>
                  </a:rPr>
                  <a:t>1−1/𝑁  log_𝐷⁡〖2/𝑝_𝑚𝑖𝑛 〗</a:t>
                </a:r>
                <a:r>
                  <a:rPr lang="ru-RU" b="0" i="0">
                    <a:latin typeface="Cambria Math" panose="02040503050406030204" pitchFamily="18" charset="0"/>
                  </a:rPr>
                  <a:t> )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53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/>
              <a:t>В</a:t>
            </a:r>
            <a:r>
              <a:rPr lang="ru-RU" altLang="ru-RU" baseline="0" dirty="0"/>
              <a:t> многопроходных методах при первом проходе может формироваться информационная модель</a:t>
            </a:r>
          </a:p>
          <a:p>
            <a:r>
              <a:rPr lang="ru-RU" altLang="ru-RU" baseline="0" dirty="0"/>
              <a:t>Адаптивные методы формируют статистику на ходу и могут плавно подстраиваются под её изменения. Корректировки в статистику в связи с передачей очередного символа вносятся после его кодирования.</a:t>
            </a:r>
          </a:p>
          <a:p>
            <a:r>
              <a:rPr lang="ru-RU" altLang="ru-RU" baseline="0" dirty="0" err="1"/>
              <a:t>Полуадаптивные</a:t>
            </a:r>
            <a:r>
              <a:rPr lang="ru-RU" altLang="ru-RU" baseline="0" dirty="0"/>
              <a:t> имеют набор таблиц, может передаваться номер наиболее подходящей</a:t>
            </a:r>
          </a:p>
          <a:p>
            <a:r>
              <a:rPr lang="ru-RU" altLang="ru-RU" baseline="0" dirty="0"/>
              <a:t>Методы без памяти не требуют сохранять фрагменты исходного сообщения для кодирования очередного символа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8094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/>
              <a:t>Экспонента характеризует</a:t>
            </a:r>
            <a:r>
              <a:rPr lang="ru-RU" altLang="ru-RU" baseline="0" dirty="0"/>
              <a:t> порядок, мантисса – значащие цифры</a:t>
            </a:r>
          </a:p>
          <a:p>
            <a:r>
              <a:rPr lang="ru-RU" altLang="ru-RU" baseline="0" dirty="0"/>
              <a:t>Длина кода будет возрастать с увеличением кодируемого числа. При этом можно предполагать, что большие числа встречаются реже маленьких. Можно предварительно произвести сортировку.</a:t>
            </a:r>
          </a:p>
          <a:p>
            <a:r>
              <a:rPr lang="ru-RU" altLang="ru-RU" baseline="0" dirty="0"/>
              <a:t>Под числом также можно понимать номер символа в алфавите</a:t>
            </a:r>
          </a:p>
        </p:txBody>
      </p:sp>
    </p:spTree>
    <p:extLst>
      <p:ext uri="{BB962C8B-B14F-4D97-AF65-F5344CB8AC3E}">
        <p14:creationId xmlns:p14="http://schemas.microsoft.com/office/powerpoint/2010/main" val="1147755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Обычно</a:t>
            </a:r>
            <a:r>
              <a:rPr lang="ru-RU" baseline="0" dirty="0"/>
              <a:t> применяются к экспоненте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66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00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Черта</a:t>
            </a:r>
            <a:r>
              <a:rPr lang="ru-RU" baseline="0" dirty="0"/>
              <a:t> стоит просто для удобства, на самом деле поток бит непрерывен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87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самом деле любым описанным кодом можно представить любое счётное множество объектов по определению: их можно сопоставить натуральным числам, а те закодировать</a:t>
            </a:r>
          </a:p>
          <a:p>
            <a:r>
              <a:rPr lang="ru-RU" dirty="0"/>
              <a:t>Представленные два кода активно применяются в </a:t>
            </a:r>
            <a:r>
              <a:rPr lang="en-US" dirty="0"/>
              <a:t>AVC (H.264) </a:t>
            </a:r>
            <a:r>
              <a:rPr lang="ru-RU" dirty="0"/>
              <a:t>и </a:t>
            </a:r>
            <a:r>
              <a:rPr lang="en-US" dirty="0"/>
              <a:t>HEVC </a:t>
            </a:r>
            <a:r>
              <a:rPr lang="ru-RU" dirty="0"/>
              <a:t>(</a:t>
            </a:r>
            <a:r>
              <a:rPr lang="en-US" dirty="0"/>
              <a:t>H.265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101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Чем больше </a:t>
            </a:r>
            <a:r>
              <a:rPr lang="en-US" dirty="0"/>
              <a:t>k, </a:t>
            </a:r>
            <a:r>
              <a:rPr lang="ru-RU" dirty="0"/>
              <a:t>тем длиннее коды для маленьких чисел и тем медленнее растёт длина кодовых слов. Соответствует менее острому распределению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08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9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90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2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83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2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37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9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80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65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40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DFAA-9452-42DE-85F0-DCDE926881FB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63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Статистическое кодирование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91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ru-RU" altLang="ru-RU" sz="3600"/>
              <a:t>Коды Голомба и Райса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919289" y="1196975"/>
            <a:ext cx="8353425" cy="532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ru-RU" altLang="ru-RU" sz="2000" dirty="0"/>
              <a:t>Параметр кода </a:t>
            </a:r>
            <a:r>
              <a:rPr lang="ru-RU" altLang="ru-RU" sz="2000" dirty="0" err="1"/>
              <a:t>Голомба</a:t>
            </a:r>
            <a:r>
              <a:rPr lang="ru-RU" altLang="ru-RU" sz="2000" dirty="0"/>
              <a:t>: </a:t>
            </a:r>
            <a:r>
              <a:rPr lang="en-US" altLang="ru-RU" sz="2000" i="1" dirty="0"/>
              <a:t>m</a:t>
            </a:r>
          </a:p>
          <a:p>
            <a:pPr eaLnBrk="1" hangingPunct="1">
              <a:buClrTx/>
            </a:pPr>
            <a:r>
              <a:rPr lang="en-US" altLang="ru-RU" sz="2000" dirty="0"/>
              <a:t>1. </a:t>
            </a:r>
            <a:r>
              <a:rPr lang="ru-RU" altLang="ru-RU" sz="2000" dirty="0"/>
              <a:t>Выделяются частное и остаток деления на </a:t>
            </a:r>
            <a:r>
              <a:rPr lang="en-US" altLang="ru-RU" sz="2000" i="1" dirty="0"/>
              <a:t>m</a:t>
            </a:r>
            <a:r>
              <a:rPr lang="ru-RU" altLang="ru-RU" sz="2000" i="1" dirty="0"/>
              <a:t>:</a:t>
            </a:r>
            <a:endParaRPr lang="en-US" altLang="ru-RU" sz="2000" i="1" dirty="0"/>
          </a:p>
          <a:p>
            <a:pPr algn="ctr" eaLnBrk="1" hangingPunct="1">
              <a:buClrTx/>
              <a:buFontTx/>
              <a:buNone/>
            </a:pPr>
            <a:r>
              <a:rPr lang="ru-RU" altLang="ru-RU" sz="2000" i="1" dirty="0"/>
              <a:t>n</a:t>
            </a:r>
            <a:r>
              <a:rPr lang="ru-RU" altLang="ru-RU" sz="2000" dirty="0"/>
              <a:t> = </a:t>
            </a:r>
            <a:r>
              <a:rPr lang="ru-RU" altLang="ru-RU" sz="2000" i="1" dirty="0" err="1"/>
              <a:t>qm</a:t>
            </a:r>
            <a:r>
              <a:rPr lang="ru-RU" altLang="ru-RU" sz="2000" dirty="0"/>
              <a:t> + </a:t>
            </a:r>
            <a:r>
              <a:rPr lang="ru-RU" altLang="ru-RU" sz="2000" i="1" dirty="0"/>
              <a:t>r</a:t>
            </a:r>
            <a:r>
              <a:rPr lang="ru-RU" altLang="ru-RU" sz="2000" dirty="0"/>
              <a:t>, 0 ≤ </a:t>
            </a:r>
            <a:r>
              <a:rPr lang="en-US" altLang="ru-RU" sz="2000" i="1" dirty="0"/>
              <a:t>r</a:t>
            </a:r>
            <a:r>
              <a:rPr lang="ru-RU" altLang="ru-RU" sz="2000" dirty="0"/>
              <a:t> &lt; </a:t>
            </a:r>
            <a:r>
              <a:rPr lang="en-US" altLang="ru-RU" sz="2000" i="1" dirty="0"/>
              <a:t>m</a:t>
            </a:r>
            <a:endParaRPr lang="ru-RU" altLang="ru-RU" sz="2000" i="1" dirty="0"/>
          </a:p>
          <a:p>
            <a:pPr eaLnBrk="1" hangingPunct="1">
              <a:buClrTx/>
            </a:pPr>
            <a:endParaRPr lang="en-US" altLang="ru-RU" sz="2000" dirty="0"/>
          </a:p>
          <a:p>
            <a:pPr eaLnBrk="1" hangingPunct="1">
              <a:buClrTx/>
            </a:pPr>
            <a:r>
              <a:rPr lang="ru-RU" altLang="ru-RU" sz="2000" dirty="0"/>
              <a:t>2. Частное </a:t>
            </a:r>
            <a:r>
              <a:rPr lang="en-US" altLang="ru-RU" sz="2000" i="1" dirty="0"/>
              <a:t>q</a:t>
            </a:r>
            <a:r>
              <a:rPr lang="ru-RU" altLang="ru-RU" sz="2000" dirty="0"/>
              <a:t> кодируется унарным кодом (длина </a:t>
            </a:r>
            <a:r>
              <a:rPr lang="en-US" altLang="ru-RU" sz="2000" i="1" dirty="0"/>
              <a:t>q+1</a:t>
            </a:r>
            <a:r>
              <a:rPr lang="en-US" altLang="ru-RU" sz="2000" dirty="0"/>
              <a:t>)</a:t>
            </a:r>
          </a:p>
          <a:p>
            <a:pPr eaLnBrk="1" hangingPunct="1">
              <a:buClrTx/>
            </a:pPr>
            <a:r>
              <a:rPr lang="en-US" altLang="ru-RU" sz="2000" dirty="0"/>
              <a:t>3. </a:t>
            </a:r>
            <a:r>
              <a:rPr lang="ru-RU" altLang="ru-RU" sz="2000" dirty="0"/>
              <a:t>Остаток </a:t>
            </a:r>
            <a:r>
              <a:rPr lang="en-US" altLang="ru-RU" sz="2000" i="1" dirty="0"/>
              <a:t>r</a:t>
            </a:r>
            <a:r>
              <a:rPr lang="ru-RU" altLang="ru-RU" sz="2000" dirty="0"/>
              <a:t> кодируется бинарным кодом </a:t>
            </a:r>
            <a:r>
              <a:rPr lang="en-US" altLang="ru-RU" sz="2000" dirty="0"/>
              <a:t>(</a:t>
            </a:r>
            <a:r>
              <a:rPr lang="ru-RU" altLang="ru-RU" sz="2000" dirty="0"/>
              <a:t>длина [log</a:t>
            </a:r>
            <a:r>
              <a:rPr lang="ru-RU" altLang="ru-RU" sz="2000" baseline="-25000" dirty="0"/>
              <a:t>2</a:t>
            </a:r>
            <a:r>
              <a:rPr lang="ru-RU" altLang="ru-RU" sz="2000" i="1" dirty="0"/>
              <a:t>m</a:t>
            </a:r>
            <a:r>
              <a:rPr lang="ru-RU" altLang="ru-RU" sz="2000" dirty="0"/>
              <a:t>]</a:t>
            </a:r>
            <a:r>
              <a:rPr lang="en-US" altLang="ru-RU" sz="2000" dirty="0"/>
              <a:t>)</a:t>
            </a:r>
            <a:endParaRPr lang="ru-RU" altLang="ru-RU" sz="2000" i="1" dirty="0"/>
          </a:p>
          <a:p>
            <a:pPr eaLnBrk="1" hangingPunct="1">
              <a:buClrTx/>
              <a:buFontTx/>
              <a:buNone/>
            </a:pPr>
            <a:r>
              <a:rPr lang="en-US" altLang="ru-RU" sz="2000" dirty="0"/>
              <a:t>4. </a:t>
            </a:r>
            <a:r>
              <a:rPr lang="ru-RU" altLang="ru-RU" sz="2000" dirty="0"/>
              <a:t>Полученные двоичные последовательности объединяются в результирующее слово</a:t>
            </a:r>
            <a:endParaRPr lang="ru-RU" altLang="ru-RU" sz="2000" b="1" i="1" dirty="0"/>
          </a:p>
          <a:p>
            <a:pPr eaLnBrk="1" hangingPunct="1">
              <a:buClrTx/>
              <a:buFontTx/>
              <a:buNone/>
            </a:pPr>
            <a:endParaRPr lang="ru-RU" altLang="ru-RU" sz="2000" dirty="0"/>
          </a:p>
          <a:p>
            <a:pPr eaLnBrk="1">
              <a:buClrTx/>
              <a:buFontTx/>
              <a:buNone/>
            </a:pPr>
            <a:r>
              <a:rPr lang="ru-RU" altLang="ru-RU" sz="2000" dirty="0"/>
              <a:t>Коды Райса – частный случай кодов </a:t>
            </a:r>
            <a:r>
              <a:rPr lang="ru-RU" altLang="ru-RU" sz="2000" dirty="0" err="1"/>
              <a:t>Голомба</a:t>
            </a:r>
            <a:r>
              <a:rPr lang="ru-RU" altLang="ru-RU" sz="2000" dirty="0"/>
              <a:t>, когда </a:t>
            </a:r>
            <a:r>
              <a:rPr lang="ru-RU" altLang="ru-RU" sz="2000" i="1" dirty="0"/>
              <a:t>m</a:t>
            </a:r>
            <a:r>
              <a:rPr lang="ru-RU" altLang="ru-RU" sz="2000" dirty="0"/>
              <a:t> - степень двойки.</a:t>
            </a:r>
          </a:p>
          <a:p>
            <a:pPr eaLnBrk="1">
              <a:buClrTx/>
              <a:buFontTx/>
              <a:buNone/>
            </a:pPr>
            <a:endParaRPr lang="ru-RU" altLang="ru-RU" sz="2000" dirty="0"/>
          </a:p>
          <a:p>
            <a:pPr eaLnBrk="1">
              <a:buClrTx/>
            </a:pPr>
            <a:r>
              <a:rPr lang="ru-RU" altLang="ru-RU" sz="2000" dirty="0"/>
              <a:t>Пример: </a:t>
            </a:r>
            <a:r>
              <a:rPr lang="en-US" altLang="ru-RU" sz="2000" i="1" dirty="0"/>
              <a:t>n</a:t>
            </a:r>
            <a:r>
              <a:rPr lang="ru-RU" altLang="ru-RU" sz="2000" i="1" dirty="0"/>
              <a:t> = 52</a:t>
            </a:r>
            <a:r>
              <a:rPr lang="en-US" altLang="ru-RU" sz="2000" i="1" dirty="0"/>
              <a:t>, m </a:t>
            </a:r>
            <a:r>
              <a:rPr lang="ru-RU" altLang="ru-RU" sz="2000" i="1" dirty="0"/>
              <a:t>=</a:t>
            </a:r>
            <a:r>
              <a:rPr lang="en-US" altLang="ru-RU" sz="2000" i="1" dirty="0"/>
              <a:t> </a:t>
            </a:r>
            <a:r>
              <a:rPr lang="ru-RU" altLang="ru-RU" sz="2000" i="1" dirty="0"/>
              <a:t>8</a:t>
            </a:r>
            <a:r>
              <a:rPr lang="en-US" altLang="ru-RU" sz="2000" i="1" dirty="0"/>
              <a:t>:</a:t>
            </a:r>
            <a:endParaRPr lang="ru-RU" altLang="ru-RU" sz="2000" i="1" dirty="0"/>
          </a:p>
          <a:p>
            <a:pPr algn="ctr" eaLnBrk="1">
              <a:buClrTx/>
            </a:pPr>
            <a:r>
              <a:rPr lang="ru-RU" altLang="ru-RU" sz="2000" i="1" dirty="0"/>
              <a:t>52 = </a:t>
            </a:r>
            <a:r>
              <a:rPr lang="en-US" altLang="ru-RU" sz="2000" i="1" dirty="0"/>
              <a:t>6</a:t>
            </a:r>
            <a:r>
              <a:rPr lang="ru-RU" altLang="ru-RU" sz="2000" i="1" dirty="0"/>
              <a:t>•</a:t>
            </a:r>
            <a:r>
              <a:rPr lang="en-US" altLang="ru-RU" sz="2000" i="1" dirty="0"/>
              <a:t>8</a:t>
            </a:r>
            <a:r>
              <a:rPr lang="ru-RU" altLang="ru-RU" sz="2000" i="1" dirty="0"/>
              <a:t> + </a:t>
            </a:r>
            <a:r>
              <a:rPr lang="en-US" altLang="ru-RU" sz="2000" i="1" dirty="0"/>
              <a:t>4</a:t>
            </a:r>
            <a:endParaRPr lang="ru-RU" altLang="ru-RU" sz="2000" i="1" dirty="0"/>
          </a:p>
          <a:p>
            <a:pPr algn="ctr" eaLnBrk="1">
              <a:buClrTx/>
            </a:pPr>
            <a:r>
              <a:rPr lang="en-US" altLang="ru-RU" sz="2000" i="1" dirty="0"/>
              <a:t>q = 6</a:t>
            </a:r>
            <a:r>
              <a:rPr lang="ru-RU" altLang="ru-RU" sz="2000" i="1" dirty="0"/>
              <a:t> </a:t>
            </a:r>
            <a:r>
              <a:rPr lang="en-US" altLang="ru-RU" sz="2000" i="1" dirty="0"/>
              <a:t>→</a:t>
            </a:r>
            <a:r>
              <a:rPr lang="ru-RU" altLang="ru-RU" sz="2000" i="1" dirty="0"/>
              <a:t> 0000001</a:t>
            </a:r>
            <a:endParaRPr lang="en-US" altLang="ru-RU" sz="2000" i="1" dirty="0"/>
          </a:p>
          <a:p>
            <a:pPr algn="ctr" eaLnBrk="1">
              <a:buClrTx/>
              <a:buFontTx/>
              <a:buNone/>
            </a:pPr>
            <a:r>
              <a:rPr lang="en-US" altLang="ru-RU" sz="2000" i="1" dirty="0"/>
              <a:t>r = 4 →</a:t>
            </a:r>
            <a:r>
              <a:rPr lang="ru-RU" altLang="ru-RU" sz="2000" i="1" dirty="0"/>
              <a:t> </a:t>
            </a:r>
            <a:r>
              <a:rPr lang="en-US" altLang="ru-RU" sz="2000" i="1" dirty="0"/>
              <a:t>100	</a:t>
            </a:r>
          </a:p>
          <a:p>
            <a:pPr algn="ctr" eaLnBrk="1">
              <a:buClrTx/>
              <a:buFontTx/>
              <a:buNone/>
            </a:pPr>
            <a:r>
              <a:rPr lang="ru-RU" altLang="ru-RU" sz="2000" b="1" i="1" dirty="0"/>
              <a:t>0000001</a:t>
            </a:r>
            <a:r>
              <a:rPr lang="en-US" altLang="ru-RU" sz="2000" b="1" i="1" dirty="0"/>
              <a:t>|100	</a:t>
            </a:r>
            <a:endParaRPr lang="ru-RU" alt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5E992-914E-CD4E-A63C-57290C2D83E1}"/>
              </a:ext>
            </a:extLst>
          </p:cNvPr>
          <p:cNvSpPr txBox="1"/>
          <p:nvPr/>
        </p:nvSpPr>
        <p:spPr>
          <a:xfrm>
            <a:off x="7022275" y="6067136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(10 бит)</a:t>
            </a:r>
          </a:p>
        </p:txBody>
      </p:sp>
    </p:spTree>
    <p:extLst>
      <p:ext uri="{BB962C8B-B14F-4D97-AF65-F5344CB8AC3E}">
        <p14:creationId xmlns:p14="http://schemas.microsoft.com/office/powerpoint/2010/main" val="4110946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843089" y="274638"/>
            <a:ext cx="850582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ru-RU" altLang="ru-RU" sz="3600" dirty="0"/>
              <a:t>Омега-коды </a:t>
            </a:r>
            <a:r>
              <a:rPr lang="ru-RU" altLang="ru-RU" sz="3600" dirty="0" err="1"/>
              <a:t>Элиаса</a:t>
            </a:r>
            <a:r>
              <a:rPr lang="ru-RU" altLang="ru-RU" sz="3600" dirty="0"/>
              <a:t> и коды </a:t>
            </a:r>
            <a:r>
              <a:rPr lang="ru-RU" altLang="ru-RU" sz="3600" dirty="0" err="1"/>
              <a:t>Ивэн-Родэ</a:t>
            </a:r>
            <a:endParaRPr lang="ru-RU" altLang="ru-RU" sz="3600" dirty="0"/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1703388" y="3246439"/>
          <a:ext cx="8786812" cy="356552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Диапазон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Омега-коды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Элиаса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" charset="0"/>
                        <a:cs typeface="Noto Sans CJK SC" charset="0"/>
                      </a:endParaRP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Длина кода, бит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Коды</a:t>
                      </a:r>
                      <a:b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</a:b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Ивен-Роде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Длина кода, бит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-</a:t>
                      </a:r>
                    </a:p>
                  </a:txBody>
                  <a:tcPr marT="58166" horzOverflow="overflow">
                    <a:lnL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-</a:t>
                      </a:r>
                    </a:p>
                  </a:txBody>
                  <a:tcPr marT="58166" horzOverflow="overflow">
                    <a:lnL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000</a:t>
                      </a:r>
                    </a:p>
                  </a:txBody>
                  <a:tcPr marT="58166" horzOverflow="overflow">
                    <a:lnL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3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</a:t>
                      </a:r>
                    </a:p>
                  </a:txBody>
                  <a:tcPr marT="5816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</a:t>
                      </a:r>
                    </a:p>
                  </a:txBody>
                  <a:tcPr marT="58166" horzOverflow="overflow">
                    <a:lnL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001</a:t>
                      </a:r>
                    </a:p>
                  </a:txBody>
                  <a:tcPr marT="58166" horzOverflow="overflow">
                    <a:lnL w="576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3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2-3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хх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3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0хх</a:t>
                      </a:r>
                    </a:p>
                  </a:txBody>
                  <a:tcPr marT="581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3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4-7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ххх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6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x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хх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4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8-15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11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хххх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7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100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хххх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8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16-31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100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ххххх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11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101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ххххх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9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32-63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101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хххххх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12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110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хххххх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64-127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110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ххххххх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13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111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ххххххх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11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128-255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111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хххххххх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14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100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1000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хххххххх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16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256-511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11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1000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ххххххххх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16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100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1001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ххххххххх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17</a:t>
                      </a:r>
                    </a:p>
                  </a:txBody>
                  <a:tcPr marT="58166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520" name="Text Box 184"/>
              <p:cNvSpPr txBox="1">
                <a:spLocks noChangeArrowheads="1"/>
              </p:cNvSpPr>
              <p:nvPr/>
            </p:nvSpPr>
            <p:spPr bwMode="auto">
              <a:xfrm>
                <a:off x="1843089" y="904875"/>
                <a:ext cx="8505824" cy="2197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" charset="0"/>
                    <a:cs typeface="Noto Sans CJK SC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" charset="0"/>
                    <a:cs typeface="Noto Sans CJK SC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" charset="0"/>
                    <a:cs typeface="Noto Sans CJK SC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" charset="0"/>
                    <a:cs typeface="Noto Sans CJK SC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" charset="0"/>
                    <a:cs typeface="Noto Sans CJK S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" charset="0"/>
                    <a:cs typeface="Noto Sans CJK S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" charset="0"/>
                    <a:cs typeface="Noto Sans CJK S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" charset="0"/>
                    <a:cs typeface="Noto Sans CJK S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" charset="0"/>
                    <a:cs typeface="Noto Sans CJK SC" charset="0"/>
                  </a:defRPr>
                </a:lvl9pPr>
              </a:lstStyle>
              <a:p>
                <a:pPr eaLnBrk="1">
                  <a:buClrTx/>
                  <a:buFontTx/>
                  <a:buNone/>
                </a:pPr>
                <a:r>
                  <a:rPr lang="ru-RU" altLang="ru-RU" sz="2000" dirty="0"/>
                  <a:t>Структура кода:</a:t>
                </a:r>
              </a:p>
              <a:p>
                <a:pPr eaLnBrk="1"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ru-RU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US" altLang="ru-RU" sz="2000" i="1">
                          <a:latin typeface="Cambria Math" panose="02040503050406030204" pitchFamily="18" charset="0"/>
                        </a:rPr>
                        <m:t>   </m:t>
                      </m:r>
                      <m:limLow>
                        <m:limLowPr>
                          <m:ctrlPr>
                            <a:rPr lang="en-US" altLang="ru-RU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US" altLang="ru-RU" sz="2000" i="1">
                          <a:latin typeface="Cambria Math" panose="02040503050406030204" pitchFamily="18" charset="0"/>
                        </a:rPr>
                        <m:t>  ⋯   </m:t>
                      </m:r>
                      <m:limLow>
                        <m:limLowPr>
                          <m:ctrlPr>
                            <a:rPr lang="en-US" altLang="ru-RU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lim>
                      </m:limLow>
                      <m:r>
                        <a:rPr lang="en-US" altLang="ru-RU" sz="2000" i="1">
                          <a:latin typeface="Cambria Math" panose="02040503050406030204" pitchFamily="18" charset="0"/>
                        </a:rPr>
                        <m:t>   0</m:t>
                      </m:r>
                    </m:oMath>
                  </m:oMathPara>
                </a14:m>
                <a:endParaRPr lang="ru-RU" altLang="ru-RU" sz="2000" dirty="0"/>
              </a:p>
              <a:p>
                <a:pPr eaLnBrk="1">
                  <a:buClrTx/>
                  <a:buFontTx/>
                  <a:buNone/>
                </a:pPr>
                <a:endParaRPr lang="ru-RU" altLang="ru-RU" sz="2000" i="1" dirty="0"/>
              </a:p>
              <a:p>
                <a:pPr eaLnBrk="1">
                  <a:buClrTx/>
                  <a:buFontTx/>
                  <a:buNone/>
                </a:pPr>
                <a:r>
                  <a:rPr lang="en-US" altLang="ru-RU" sz="2000" i="1" dirty="0"/>
                  <a:t>L</a:t>
                </a:r>
                <a:r>
                  <a:rPr lang="en-US" altLang="ru-RU" sz="2000" i="1" baseline="-25000" dirty="0"/>
                  <a:t>1</a:t>
                </a:r>
                <a:r>
                  <a:rPr lang="en-US" altLang="ru-RU" sz="2000" i="1" dirty="0"/>
                  <a:t> =</a:t>
                </a:r>
                <a:r>
                  <a:rPr lang="ru-RU" altLang="ru-RU" sz="2000" i="1" dirty="0"/>
                  <a:t> 2</a:t>
                </a:r>
                <a:r>
                  <a:rPr lang="ru-RU" altLang="ru-RU" sz="2000" dirty="0"/>
                  <a:t> (код </a:t>
                </a:r>
                <a:r>
                  <a:rPr lang="ru-RU" altLang="ru-RU" sz="2000" dirty="0" err="1"/>
                  <a:t>Элиаса</a:t>
                </a:r>
                <a:r>
                  <a:rPr lang="ru-RU" altLang="ru-RU" sz="2000" dirty="0"/>
                  <a:t>) / 3 (код </a:t>
                </a:r>
                <a:r>
                  <a:rPr lang="ru-RU" altLang="ru-RU" sz="2000" dirty="0" err="1"/>
                  <a:t>Ивэн-Родэ</a:t>
                </a:r>
                <a:r>
                  <a:rPr lang="ru-RU" altLang="ru-RU" sz="2000" dirty="0"/>
                  <a:t>)</a:t>
                </a:r>
              </a:p>
              <a:p>
                <a:pPr eaLnBrk="1">
                  <a:buClrTx/>
                  <a:buFontTx/>
                  <a:buNone/>
                </a:pPr>
                <a:r>
                  <a:rPr lang="ru-RU" altLang="ru-RU" sz="2000" dirty="0"/>
                  <a:t>Группа </a:t>
                </a:r>
                <a:r>
                  <a:rPr lang="en-US" altLang="ru-RU" sz="2000" i="1" dirty="0"/>
                  <a:t>k (k ≠ m)</a:t>
                </a:r>
                <a:r>
                  <a:rPr lang="ru-RU" altLang="ru-RU" sz="2000" dirty="0"/>
                  <a:t> кодирует </a:t>
                </a:r>
                <a:r>
                  <a:rPr lang="ru-RU" altLang="ru-RU" sz="2000" i="1" dirty="0"/>
                  <a:t>(</a:t>
                </a:r>
                <a:r>
                  <a:rPr lang="en-US" altLang="ru-RU" sz="2000" i="1" dirty="0"/>
                  <a:t>L</a:t>
                </a:r>
                <a:r>
                  <a:rPr lang="en-US" altLang="ru-RU" sz="2000" i="1" baseline="-25000" dirty="0"/>
                  <a:t>k</a:t>
                </a:r>
                <a:r>
                  <a:rPr lang="ru-RU" altLang="ru-RU" sz="2000" i="1" baseline="-25000" dirty="0"/>
                  <a:t>+1</a:t>
                </a:r>
                <a:r>
                  <a:rPr lang="en-US" altLang="ru-RU" sz="2000" i="1" dirty="0"/>
                  <a:t> – 1</a:t>
                </a:r>
                <a:r>
                  <a:rPr lang="ru-RU" altLang="ru-RU" sz="2000" i="1" dirty="0"/>
                  <a:t>)</a:t>
                </a:r>
                <a:r>
                  <a:rPr lang="en-US" altLang="ru-RU" sz="2000" i="1" dirty="0"/>
                  <a:t> </a:t>
                </a:r>
                <a:r>
                  <a:rPr lang="ru-RU" altLang="ru-RU" sz="2000" dirty="0"/>
                  <a:t>(код </a:t>
                </a:r>
                <a:r>
                  <a:rPr lang="ru-RU" altLang="ru-RU" sz="2000" dirty="0" err="1"/>
                  <a:t>Элиаса</a:t>
                </a:r>
                <a:r>
                  <a:rPr lang="ru-RU" altLang="ru-RU" sz="2000" dirty="0"/>
                  <a:t>)</a:t>
                </a:r>
                <a:r>
                  <a:rPr lang="en-US" altLang="ru-RU" sz="2000" dirty="0"/>
                  <a:t> / </a:t>
                </a:r>
                <a:r>
                  <a:rPr lang="en-US" altLang="ru-RU" sz="2000" i="1" dirty="0"/>
                  <a:t>L</a:t>
                </a:r>
                <a:r>
                  <a:rPr lang="en-US" altLang="ru-RU" sz="2000" i="1" baseline="-25000" dirty="0"/>
                  <a:t>k</a:t>
                </a:r>
                <a:r>
                  <a:rPr lang="ru-RU" altLang="ru-RU" sz="2000" i="1" baseline="-25000" dirty="0"/>
                  <a:t>+1</a:t>
                </a:r>
                <a:r>
                  <a:rPr lang="en-US" altLang="ru-RU" sz="2000" i="1" dirty="0"/>
                  <a:t> </a:t>
                </a:r>
                <a:r>
                  <a:rPr lang="en-US" altLang="ru-RU" sz="2000" dirty="0"/>
                  <a:t>(</a:t>
                </a:r>
                <a:r>
                  <a:rPr lang="ru-RU" altLang="ru-RU" sz="2000" dirty="0"/>
                  <a:t>код </a:t>
                </a:r>
                <a:r>
                  <a:rPr lang="ru-RU" altLang="ru-RU" sz="2000" dirty="0" err="1"/>
                  <a:t>Ивэн-Родэ</a:t>
                </a:r>
                <a:r>
                  <a:rPr lang="en-US" altLang="ru-RU" sz="2000" dirty="0"/>
                  <a:t>)</a:t>
                </a:r>
                <a:endParaRPr lang="ru-RU" altLang="ru-RU" sz="2000" dirty="0"/>
              </a:p>
              <a:p>
                <a:pPr eaLnBrk="1">
                  <a:buClrTx/>
                  <a:buFontTx/>
                  <a:buNone/>
                </a:pPr>
                <a:r>
                  <a:rPr lang="ru-RU" altLang="ru-RU" sz="2000" dirty="0"/>
                  <a:t>Последняя группа </a:t>
                </a:r>
                <a:r>
                  <a:rPr lang="en-US" altLang="ru-RU" sz="2000" i="1" dirty="0"/>
                  <a:t>m</a:t>
                </a:r>
                <a:r>
                  <a:rPr lang="ru-RU" altLang="ru-RU" sz="2000" dirty="0"/>
                  <a:t> кодирует исходное число</a:t>
                </a:r>
              </a:p>
            </p:txBody>
          </p:sp>
        </mc:Choice>
        <mc:Fallback xmlns="">
          <p:sp>
            <p:nvSpPr>
              <p:cNvPr id="14520" name="Text 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3089" y="904875"/>
                <a:ext cx="8505824" cy="2197590"/>
              </a:xfrm>
              <a:prstGeom prst="rect">
                <a:avLst/>
              </a:prstGeom>
              <a:blipFill>
                <a:blip r:embed="rId3"/>
                <a:stretch>
                  <a:fillRect l="-716" t="-1108" b="-41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056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1" y="1416051"/>
            <a:ext cx="8228013" cy="4708525"/>
          </a:xfrm>
        </p:spPr>
        <p:txBody>
          <a:bodyPr/>
          <a:lstStyle/>
          <a:p>
            <a:r>
              <a:rPr lang="ru-RU" dirty="0"/>
              <a:t>Код </a:t>
            </a:r>
            <a:r>
              <a:rPr lang="ru-RU" dirty="0" err="1"/>
              <a:t>Элиаса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Код </a:t>
            </a:r>
            <a:r>
              <a:rPr lang="ru-RU" dirty="0" err="1"/>
              <a:t>Ивэн-Родэ</a:t>
            </a:r>
            <a:r>
              <a:rPr lang="ru-RU" dirty="0"/>
              <a:t>: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03513" y="274638"/>
            <a:ext cx="8783388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ru-RU" altLang="ru-RU" sz="3600" dirty="0"/>
              <a:t>Омега-коды Элиаса и коды </a:t>
            </a:r>
            <a:r>
              <a:rPr lang="ru-RU" altLang="ru-RU" sz="3600" dirty="0" err="1"/>
              <a:t>Ивэн-Родэ</a:t>
            </a:r>
            <a:endParaRPr lang="ru-RU" alt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99857" y="2060848"/>
                <a:ext cx="34041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52=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110100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 (длина 6)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7" y="2060848"/>
                <a:ext cx="3404137" cy="369332"/>
              </a:xfrm>
              <a:prstGeom prst="rect">
                <a:avLst/>
              </a:prstGeom>
              <a:blipFill>
                <a:blip r:embed="rId3"/>
                <a:stretch>
                  <a:fillRect l="-1431" r="-2504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38657" y="2435999"/>
                <a:ext cx="32604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 (длина 3)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657" y="2435999"/>
                <a:ext cx="3260444" cy="369332"/>
              </a:xfrm>
              <a:prstGeom prst="rect">
                <a:avLst/>
              </a:prstGeom>
              <a:blipFill>
                <a:blip r:embed="rId4"/>
                <a:stretch>
                  <a:fillRect l="-1495" r="-2804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8909" y="2799512"/>
                <a:ext cx="3090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 (длина 2)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09" y="2799512"/>
                <a:ext cx="3090526" cy="369332"/>
              </a:xfrm>
              <a:prstGeom prst="rect">
                <a:avLst/>
              </a:prstGeom>
              <a:blipFill>
                <a:blip r:embed="rId5"/>
                <a:stretch>
                  <a:fillRect l="-1578" r="-2959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49573" y="3336177"/>
                <a:ext cx="27010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𝟏𝟏𝟎𝟏𝟎𝟎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573" y="3336177"/>
                <a:ext cx="2701060" cy="369332"/>
              </a:xfrm>
              <a:prstGeom prst="rect">
                <a:avLst/>
              </a:prstGeom>
              <a:blipFill>
                <a:blip r:embed="rId6"/>
                <a:stretch>
                  <a:fillRect l="-2032" r="-2032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56846" y="4621469"/>
                <a:ext cx="34041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52=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110100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 (длина 6)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846" y="4621469"/>
                <a:ext cx="3404137" cy="369332"/>
              </a:xfrm>
              <a:prstGeom prst="rect">
                <a:avLst/>
              </a:prstGeom>
              <a:blipFill>
                <a:blip r:embed="rId7"/>
                <a:stretch>
                  <a:fillRect l="-1613" r="-2509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32974" y="5004940"/>
                <a:ext cx="27244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6=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110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 (длина 3)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974" y="5004940"/>
                <a:ext cx="2724464" cy="369332"/>
              </a:xfrm>
              <a:prstGeom prst="rect">
                <a:avLst/>
              </a:prstGeom>
              <a:blipFill>
                <a:blip r:embed="rId8"/>
                <a:stretch>
                  <a:fillRect l="-1790" r="-3579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01244" y="5537429"/>
                <a:ext cx="21977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𝟏𝟏𝟎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𝟏𝟏𝟎𝟏𝟎𝟎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244" y="5537429"/>
                <a:ext cx="2197718" cy="369332"/>
              </a:xfrm>
              <a:prstGeom prst="rect">
                <a:avLst/>
              </a:prstGeom>
              <a:blipFill>
                <a:blip r:embed="rId9"/>
                <a:stretch>
                  <a:fillRect l="-2500" r="-277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ECA424B-3657-FC40-887A-124F3E816EDD}"/>
              </a:ext>
            </a:extLst>
          </p:cNvPr>
          <p:cNvSpPr txBox="1"/>
          <p:nvPr/>
        </p:nvSpPr>
        <p:spPr>
          <a:xfrm>
            <a:off x="7654453" y="3277279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(12 бит)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259AC-A83F-7248-B3B5-7923B6899633}"/>
              </a:ext>
            </a:extLst>
          </p:cNvPr>
          <p:cNvSpPr txBox="1"/>
          <p:nvPr/>
        </p:nvSpPr>
        <p:spPr>
          <a:xfrm>
            <a:off x="7699101" y="5491262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(10 бит)</a:t>
            </a:r>
          </a:p>
        </p:txBody>
      </p:sp>
    </p:spTree>
    <p:extLst>
      <p:ext uri="{BB962C8B-B14F-4D97-AF65-F5344CB8AC3E}">
        <p14:creationId xmlns:p14="http://schemas.microsoft.com/office/powerpoint/2010/main" val="159420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ru-RU" altLang="ru-RU" sz="3600" dirty="0"/>
              <a:t>Коды Фибоначчи</a:t>
            </a:r>
          </a:p>
        </p:txBody>
      </p:sp>
      <p:graphicFrame>
        <p:nvGraphicFramePr>
          <p:cNvPr id="15362" name="Group 2"/>
          <p:cNvGraphicFramePr>
            <a:graphicFrameLocks noGrp="1"/>
          </p:cNvGraphicFramePr>
          <p:nvPr/>
        </p:nvGraphicFramePr>
        <p:xfrm>
          <a:off x="1703388" y="1752600"/>
          <a:ext cx="8786812" cy="4922838"/>
        </p:xfrm>
        <a:graphic>
          <a:graphicData uri="http://schemas.openxmlformats.org/drawingml/2006/table">
            <a:tbl>
              <a:tblPr/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64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78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 \ f</a:t>
                      </a:r>
                      <a:r>
                        <a:rPr kumimoji="0" lang="en-US" altLang="ru-RU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 indent="-42863">
                        <a:spcBef>
                          <a:spcPts val="8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44450" marR="0" lvl="0" indent="-42863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 indent="-42863">
                        <a:spcBef>
                          <a:spcPts val="8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44450" marR="0" lvl="0" indent="-42863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 gridSpan="10"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••             ••              ••            ••            ••            ••            ••              ••              ••              ••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 gridSpan="10"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••             ••              ••            ••            ••            ••            ••              ••              ••              ••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gridSpan="10"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••             ••              ••            ••            ••            ••            ••              ••              ••              ••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475">
                <a:tc gridSpan="10"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••             ••              ••            ••            ••            ••            ••              ••              ••              ••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590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dirty="0"/>
              <a:t>Коды Фибоначчи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981201" y="1416051"/>
                <a:ext cx="8228013" cy="523939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tabLst>
                    <a:tab pos="657225" algn="l"/>
                  </a:tabLs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52=34+13+5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кратчайшее представление!</m:t>
                        </m:r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ru-RU" sz="2400" b="0" i="1" dirty="0"/>
                </a:br>
                <a:r>
                  <a:rPr lang="ru-RU" sz="2400" b="0" i="1" dirty="0"/>
                  <a:t>	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=34+13+3+2=21+13+8+5+3+2…</m:t>
                    </m:r>
                  </m:oMath>
                </a14:m>
                <a:endParaRPr lang="ru-RU" sz="2400" i="1" dirty="0"/>
              </a:p>
              <a:p>
                <a:endParaRPr lang="ru-RU" sz="2400" i="1" dirty="0"/>
              </a:p>
              <a:p>
                <a:endParaRPr lang="ru-RU" sz="2400" i="1" dirty="0"/>
              </a:p>
              <a:p>
                <a:endParaRPr lang="ru-RU" sz="2400" i="1" dirty="0"/>
              </a:p>
              <a:p>
                <a:pPr marL="0" indent="0">
                  <a:buNone/>
                </a:pPr>
                <a:endParaRPr lang="ru-RU" sz="2400" i="1" dirty="0"/>
              </a:p>
              <a:p>
                <a:r>
                  <a:rPr lang="ru-RU" sz="2400" dirty="0"/>
                  <a:t>Последовательность Фибоначчи растёт как геометрическая прогрессия со знаменателем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≈1.618</m:t>
                    </m:r>
                  </m:oMath>
                </a14:m>
                <a:r>
                  <a:rPr lang="ru-RU" sz="2400" dirty="0"/>
                  <a:t>, то есть медленнее, чем ряд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400" dirty="0"/>
                  <a:t>, имеющий знаменатель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z="2400" dirty="0"/>
                  <a:t>, поэтому двоичное представление короче</a:t>
                </a:r>
              </a:p>
              <a:p>
                <a:r>
                  <a:rPr lang="ru-RU" sz="2400" dirty="0"/>
                  <a:t>Однако двоичное представление не позволяет обозначить окончание числа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1" y="1416051"/>
                <a:ext cx="8228013" cy="5239392"/>
              </a:xfrm>
              <a:blipFill>
                <a:blip r:embed="rId3"/>
                <a:stretch>
                  <a:fillRect l="-1080" t="-484" r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84173"/>
              </p:ext>
            </p:extLst>
          </p:nvPr>
        </p:nvGraphicFramePr>
        <p:xfrm>
          <a:off x="1775520" y="2576019"/>
          <a:ext cx="8786812" cy="522288"/>
        </p:xfrm>
        <a:graphic>
          <a:graphicData uri="http://schemas.openxmlformats.org/drawingml/2006/table">
            <a:tbl>
              <a:tblPr/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64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78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 \ f</a:t>
                      </a:r>
                      <a:r>
                        <a:rPr kumimoji="0" lang="en-US" altLang="ru-RU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 indent="-42863">
                        <a:spcBef>
                          <a:spcPts val="8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44450" marR="0" lvl="0" indent="-42863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" indent="-42863">
                        <a:spcBef>
                          <a:spcPts val="8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44450" marR="0" lvl="0" indent="-42863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450" algn="l"/>
                          <a:tab pos="958850" algn="l"/>
                          <a:tab pos="1873250" algn="l"/>
                          <a:tab pos="2787650" algn="l"/>
                          <a:tab pos="3702050" algn="l"/>
                          <a:tab pos="4616450" algn="l"/>
                          <a:tab pos="5530850" algn="l"/>
                          <a:tab pos="6445250" algn="l"/>
                          <a:tab pos="7359650" algn="l"/>
                          <a:tab pos="8274050" algn="l"/>
                          <a:tab pos="9188450" algn="l"/>
                          <a:tab pos="1010285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0" marR="68760" marT="14224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 txBox="1">
                <a:spLocks/>
              </p:cNvSpPr>
              <p:nvPr/>
            </p:nvSpPr>
            <p:spPr bwMode="auto">
              <a:xfrm>
                <a:off x="1981201" y="3356993"/>
                <a:ext cx="8228013" cy="522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49263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𝟎𝟎𝟎𝟏𝟎𝟏𝟎𝟏𝟏</m:t>
                      </m:r>
                    </m:oMath>
                  </m:oMathPara>
                </a14:m>
                <a:endParaRPr lang="ru-RU" sz="2400" b="1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1" y="3356993"/>
                <a:ext cx="8228013" cy="522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9899609-2E89-BC47-B475-80B95626707A}"/>
              </a:ext>
            </a:extLst>
          </p:cNvPr>
          <p:cNvSpPr txBox="1"/>
          <p:nvPr/>
        </p:nvSpPr>
        <p:spPr>
          <a:xfrm>
            <a:off x="7428675" y="3356993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(9 бит)</a:t>
            </a:r>
          </a:p>
        </p:txBody>
      </p:sp>
    </p:spTree>
    <p:extLst>
      <p:ext uri="{BB962C8B-B14F-4D97-AF65-F5344CB8AC3E}">
        <p14:creationId xmlns:p14="http://schemas.microsoft.com/office/powerpoint/2010/main" val="423976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Шеннона-</a:t>
            </a:r>
            <a:r>
              <a:rPr lang="ru-RU" dirty="0" err="1"/>
              <a:t>Фано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Префиксный код.</a:t>
            </a:r>
          </a:p>
          <a:p>
            <a:r>
              <a:rPr lang="ru-RU" dirty="0"/>
              <a:t>Переменная длина кодового слова.</a:t>
            </a:r>
          </a:p>
          <a:p>
            <a:r>
              <a:rPr lang="ru-RU" dirty="0"/>
              <a:t>Чем чаще встречается кодируемый символ, тем короче его кодовое слово.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459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Шеннона-</a:t>
            </a:r>
            <a:r>
              <a:rPr lang="ru-RU" dirty="0" err="1"/>
              <a:t>Фано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Символы первичного алфавита выписывают по убыванию вероятностей. </a:t>
            </a:r>
          </a:p>
          <a:p>
            <a:r>
              <a:rPr lang="ru-RU" dirty="0"/>
              <a:t>Символы полученного алфавита делят на две части, суммарные вероятности символов которых максимально близки друг другу. </a:t>
            </a:r>
          </a:p>
          <a:p>
            <a:r>
              <a:rPr lang="ru-RU" dirty="0"/>
              <a:t>В префиксном коде для первой части алфавита присваивается двоичная цифра «0», второй части — «1». </a:t>
            </a:r>
          </a:p>
          <a:p>
            <a:r>
              <a:rPr lang="ru-RU" dirty="0"/>
              <a:t>Полученные части рекурсивно делятся и их частям назначаются соответствующие двоичные цифры в префиксном коде.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24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Шеннона-</a:t>
            </a:r>
            <a:r>
              <a:rPr lang="ru-RU" dirty="0" err="1"/>
              <a:t>Фано</a:t>
            </a:r>
            <a:endParaRPr lang="ru-RU" dirty="0"/>
          </a:p>
        </p:txBody>
      </p:sp>
      <p:pic>
        <p:nvPicPr>
          <p:cNvPr id="6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96" y="1690688"/>
            <a:ext cx="5787279" cy="4351338"/>
          </a:xfrm>
        </p:spPr>
      </p:pic>
    </p:spTree>
    <p:extLst>
      <p:ext uri="{BB962C8B-B14F-4D97-AF65-F5344CB8AC3E}">
        <p14:creationId xmlns:p14="http://schemas.microsoft.com/office/powerpoint/2010/main" val="53238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Хаффмана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Префиксный код.</a:t>
            </a:r>
          </a:p>
          <a:p>
            <a:r>
              <a:rPr lang="ru-RU" dirty="0"/>
              <a:t>Переменная длина кодового слова.</a:t>
            </a:r>
          </a:p>
          <a:p>
            <a:r>
              <a:rPr lang="ru-RU" dirty="0"/>
              <a:t>Чем чаще встречается кодируемый символ, тем короче его кодовое слово.</a:t>
            </a:r>
          </a:p>
          <a:p>
            <a:r>
              <a:rPr lang="ru-RU" dirty="0"/>
              <a:t>Избавляет от неоднозначности кода Шеннона-</a:t>
            </a:r>
            <a:r>
              <a:rPr lang="ru-RU" dirty="0" err="1"/>
              <a:t>Фано</a:t>
            </a:r>
            <a:r>
              <a:rPr lang="ru-RU" dirty="0"/>
              <a:t>.</a:t>
            </a:r>
          </a:p>
          <a:p>
            <a:r>
              <a:rPr lang="ru-RU" dirty="0"/>
              <a:t>Не существует разделимого кода переменной длины, имеющего меньшую среднюю длину (</a:t>
            </a:r>
            <a:r>
              <a:rPr lang="ru-RU" i="1" dirty="0"/>
              <a:t>оптимальный код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2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Хаффмана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Символы входного алфавита образуют список свободных узлов. Каждый лист имеет вес, который может быть равен либо вероятности, либо количеству вхождений символа в сжимаемое сообщение.</a:t>
            </a:r>
          </a:p>
          <a:p>
            <a:r>
              <a:rPr lang="ru-RU" dirty="0"/>
              <a:t>Выбираются два свободных узла дерева с наименьшими весами.</a:t>
            </a:r>
          </a:p>
          <a:p>
            <a:r>
              <a:rPr lang="ru-RU" dirty="0"/>
              <a:t>Создается их родитель с весом, равным их суммарному весу.</a:t>
            </a:r>
          </a:p>
          <a:p>
            <a:r>
              <a:rPr lang="ru-RU" dirty="0"/>
              <a:t>Родитель добавляется в список свободных узлов, а два его потомка удаляются из этого списка.</a:t>
            </a:r>
          </a:p>
          <a:p>
            <a:r>
              <a:rPr lang="ru-RU" dirty="0"/>
              <a:t>Одной дуге, выходящей из родителя, ставится в соответствие бит 1, другой — бит 0. Битовые значения ветвей, исходящих от корня, не зависят от весов потомков.</a:t>
            </a:r>
          </a:p>
          <a:p>
            <a:r>
              <a:rPr lang="ru-RU" dirty="0"/>
              <a:t>Шаги, начиная со второго, повторяются до тех пор, пока в списке свободных узлов не останется только один свободный узел. Он и будет считаться корнем дерева.</a:t>
            </a:r>
          </a:p>
        </p:txBody>
      </p:sp>
    </p:spTree>
    <p:extLst>
      <p:ext uri="{BB962C8B-B14F-4D97-AF65-F5344CB8AC3E}">
        <p14:creationId xmlns:p14="http://schemas.microsoft.com/office/powerpoint/2010/main" val="387892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ru-RU" altLang="ru-RU" sz="4000" dirty="0"/>
              <a:t>Классификация методов статистического кодирования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1600200"/>
            <a:ext cx="5532438" cy="513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448301" y="4076700"/>
            <a:ext cx="5040313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ru-RU" altLang="ru-RU" dirty="0"/>
              <a:t>Три задачи статистического кодирования:</a:t>
            </a: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ru-RU" altLang="ru-RU" dirty="0"/>
              <a:t> построение информационной модели</a:t>
            </a: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ru-RU" altLang="ru-RU" dirty="0"/>
              <a:t> генерация кода</a:t>
            </a: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ru-RU" altLang="ru-RU" dirty="0"/>
              <a:t> хранение описания способа кодирования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534611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dirty="0"/>
              <a:t>Алгоритм Хаффмана</a:t>
            </a:r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923" y="1423987"/>
            <a:ext cx="8229600" cy="4248150"/>
          </a:xfrm>
          <a:noFill/>
        </p:spPr>
      </p:pic>
    </p:spTree>
    <p:extLst>
      <p:ext uri="{BB962C8B-B14F-4D97-AF65-F5344CB8AC3E}">
        <p14:creationId xmlns:p14="http://schemas.microsoft.com/office/powerpoint/2010/main" val="61946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dirty="0"/>
              <a:t>Алгоритм Хаффмана</a:t>
            </a:r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923" y="1493047"/>
            <a:ext cx="8229600" cy="4110031"/>
          </a:xfrm>
          <a:noFill/>
        </p:spPr>
      </p:pic>
    </p:spTree>
    <p:extLst>
      <p:ext uri="{BB962C8B-B14F-4D97-AF65-F5344CB8AC3E}">
        <p14:creationId xmlns:p14="http://schemas.microsoft.com/office/powerpoint/2010/main" val="123867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dirty="0"/>
              <a:t>Алгоритм Хаффмана</a:t>
            </a:r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36" y="1423987"/>
            <a:ext cx="5194374" cy="4248150"/>
          </a:xfrm>
          <a:noFill/>
        </p:spPr>
      </p:pic>
    </p:spTree>
    <p:extLst>
      <p:ext uri="{BB962C8B-B14F-4D97-AF65-F5344CB8AC3E}">
        <p14:creationId xmlns:p14="http://schemas.microsoft.com/office/powerpoint/2010/main" val="2306183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25836" y="245052"/>
            <a:ext cx="6089073" cy="1325563"/>
          </a:xfrm>
        </p:spPr>
        <p:txBody>
          <a:bodyPr/>
          <a:lstStyle/>
          <a:p>
            <a:pPr algn="ctr"/>
            <a:r>
              <a:rPr lang="ru-RU" dirty="0"/>
              <a:t>Алгоритм Хаффмана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558213"/>
            <a:ext cx="5212917" cy="6125523"/>
          </a:xfrm>
        </p:spPr>
      </p:pic>
    </p:spTree>
    <p:extLst>
      <p:ext uri="{BB962C8B-B14F-4D97-AF65-F5344CB8AC3E}">
        <p14:creationId xmlns:p14="http://schemas.microsoft.com/office/powerpoint/2010/main" val="1078213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4238" y="365126"/>
            <a:ext cx="7886700" cy="1041006"/>
          </a:xfrm>
        </p:spPr>
        <p:txBody>
          <a:bodyPr/>
          <a:lstStyle/>
          <a:p>
            <a:pPr algn="ctr"/>
            <a:r>
              <a:rPr lang="ru-RU" dirty="0"/>
              <a:t>Сравнение кодов 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idx="1"/>
          </p:nvPr>
        </p:nvSpPr>
        <p:spPr>
          <a:xfrm>
            <a:off x="2154239" y="1681164"/>
            <a:ext cx="3868737" cy="451693"/>
          </a:xfrm>
        </p:spPr>
        <p:txBody>
          <a:bodyPr/>
          <a:lstStyle/>
          <a:p>
            <a:pPr algn="ctr"/>
            <a:r>
              <a:rPr lang="ru-RU" dirty="0"/>
              <a:t>Шеннон-</a:t>
            </a:r>
            <a:r>
              <a:rPr lang="ru-RU" dirty="0" err="1"/>
              <a:t>Фано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26" y="2171070"/>
            <a:ext cx="4055550" cy="3346163"/>
          </a:xfrm>
        </p:spPr>
      </p:pic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>
          <a:xfrm>
            <a:off x="6153150" y="1681164"/>
            <a:ext cx="3887788" cy="451693"/>
          </a:xfrm>
        </p:spPr>
        <p:txBody>
          <a:bodyPr/>
          <a:lstStyle/>
          <a:p>
            <a:pPr algn="ctr"/>
            <a:r>
              <a:rPr lang="ru-RU" dirty="0"/>
              <a:t>Хаффман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54" y="2738120"/>
            <a:ext cx="4119314" cy="277911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61411" y="6014165"/>
                <a:ext cx="14607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=2,171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11" y="6014165"/>
                <a:ext cx="1460785" cy="369332"/>
              </a:xfrm>
              <a:prstGeom prst="rect">
                <a:avLst/>
              </a:prstGeom>
              <a:blipFill>
                <a:blip r:embed="rId5"/>
                <a:stretch>
                  <a:fillRect l="-4184" r="-460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01444" y="6009228"/>
                <a:ext cx="13111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=2,3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444" y="6009228"/>
                <a:ext cx="1311128" cy="369332"/>
              </a:xfrm>
              <a:prstGeom prst="rect">
                <a:avLst/>
              </a:prstGeom>
              <a:blipFill>
                <a:blip r:embed="rId6"/>
                <a:stretch>
                  <a:fillRect l="-4808" r="-3846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23163" y="5999677"/>
                <a:ext cx="1238096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=2,2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163" y="5999677"/>
                <a:ext cx="1238096" cy="379206"/>
              </a:xfrm>
              <a:prstGeom prst="rect">
                <a:avLst/>
              </a:prstGeom>
              <a:blipFill>
                <a:blip r:embed="rId7"/>
                <a:stretch>
                  <a:fillRect l="-4040" r="-3030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/>
          <p:cNvCxnSpPr/>
          <p:nvPr/>
        </p:nvCxnSpPr>
        <p:spPr bwMode="auto">
          <a:xfrm>
            <a:off x="6071248" y="1681163"/>
            <a:ext cx="0" cy="4032448"/>
          </a:xfrm>
          <a:prstGeom prst="line">
            <a:avLst/>
          </a:prstGeom>
          <a:solidFill>
            <a:srgbClr val="00B8FF"/>
          </a:solidFill>
          <a:ln w="476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29191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EA4457D-E50C-4142-A281-E80F71E7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/>
              <a:t>Идеальное распределение для кодирования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8A9632B0-C110-A145-993C-874F491480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2400" dirty="0"/>
                  <a:t>Теоретический минимум средней длины кодового слова достижим при условии: </a:t>
                </a:r>
                <a:endParaRPr lang="ru-RU" sz="240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≡−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600"/>
                  </a:spcAft>
                </a:pPr>
                <a:r>
                  <a:rPr lang="ru-RU" sz="2400" dirty="0"/>
                  <a:t>Что выполняется при распределении по степеням </a:t>
                </a:r>
                <a:r>
                  <a:rPr lang="en-US" sz="2400" dirty="0"/>
                  <a:t>2</a:t>
                </a:r>
                <a:r>
                  <a:rPr lang="ru-RU" sz="2400" dirty="0"/>
                  <a:t>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i="1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8A9632B0-C110-A145-993C-874F491480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0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32A972-8F50-5849-ABF4-8A2C45ED9DF6}"/>
              </a:ext>
            </a:extLst>
          </p:cNvPr>
          <p:cNvSpPr/>
          <p:nvPr/>
        </p:nvSpPr>
        <p:spPr>
          <a:xfrm>
            <a:off x="2840556" y="418455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1/4	A   →	00</a:t>
            </a:r>
            <a:br>
              <a:rPr lang="en-US" sz="2400" dirty="0"/>
            </a:br>
            <a:r>
              <a:rPr lang="en-US" sz="2400" dirty="0"/>
              <a:t>1/4	B   →	01</a:t>
            </a:r>
            <a:br>
              <a:rPr lang="en-US" sz="2400" dirty="0"/>
            </a:br>
            <a:r>
              <a:rPr lang="en-US" sz="2400" dirty="0"/>
              <a:t>1/4	C   →	10</a:t>
            </a:r>
            <a:br>
              <a:rPr lang="en-US" sz="2400" dirty="0"/>
            </a:br>
            <a:r>
              <a:rPr lang="ru-RU" sz="2400" dirty="0"/>
              <a:t>1/8</a:t>
            </a:r>
            <a:r>
              <a:rPr lang="en-US" sz="2400" dirty="0"/>
              <a:t>	D   →	110</a:t>
            </a:r>
            <a:br>
              <a:rPr lang="en-US" sz="2400" dirty="0"/>
            </a:br>
            <a:r>
              <a:rPr lang="ru-RU" sz="2400" dirty="0"/>
              <a:t>1/16</a:t>
            </a:r>
            <a:r>
              <a:rPr lang="en-US" sz="2400" dirty="0"/>
              <a:t>	E    →	1110</a:t>
            </a:r>
            <a:br>
              <a:rPr lang="en-US" sz="2400" dirty="0"/>
            </a:br>
            <a:r>
              <a:rPr lang="ru-RU" sz="2400" dirty="0"/>
              <a:t>1/16</a:t>
            </a:r>
            <a:r>
              <a:rPr lang="en-US" sz="2400" dirty="0"/>
              <a:t>	F    →	1111</a:t>
            </a:r>
            <a:endParaRPr lang="ru-RU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282F5B-6AE3-B74F-A37C-7D6803F7D67C}"/>
                  </a:ext>
                </a:extLst>
              </p:cNvPr>
              <p:cNvSpPr txBox="1"/>
              <p:nvPr/>
            </p:nvSpPr>
            <p:spPr>
              <a:xfrm>
                <a:off x="6414655" y="5154047"/>
                <a:ext cx="2014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=2,375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282F5B-6AE3-B74F-A37C-7D6803F7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655" y="5154047"/>
                <a:ext cx="2014719" cy="369332"/>
              </a:xfrm>
              <a:prstGeom prst="rect">
                <a:avLst/>
              </a:prstGeom>
              <a:blipFill>
                <a:blip r:embed="rId3"/>
                <a:stretch>
                  <a:fillRect l="-2500" r="-3125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958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Танстолла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582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Код с переменной длиной входного блока.</a:t>
            </a:r>
          </a:p>
          <a:p>
            <a:pPr marL="0" indent="0">
              <a:buNone/>
            </a:pPr>
            <a:r>
              <a:rPr lang="ru-RU" dirty="0"/>
              <a:t>Выбирается наиболее вероятный символ и расписываются вероятности всех имеющихся с ним сочетаний.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713018"/>
            <a:ext cx="3419960" cy="23132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961" y="3634164"/>
            <a:ext cx="4014841" cy="26102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836" y="3859645"/>
            <a:ext cx="4692164" cy="24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37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1F1446-8FC3-4B47-B9FE-0F716F69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/>
          </a:bodyPr>
          <a:lstStyle/>
          <a:p>
            <a:r>
              <a:rPr lang="ru-RU" dirty="0"/>
              <a:t>Кодирование Хаффмана сопоставляло наиболее вероятному символу кодовое слово меньшей длины</a:t>
            </a:r>
          </a:p>
          <a:p>
            <a:r>
              <a:rPr lang="ru-RU" dirty="0"/>
              <a:t>Код </a:t>
            </a:r>
            <a:r>
              <a:rPr lang="ru-RU" dirty="0" err="1"/>
              <a:t>Танстолла</a:t>
            </a:r>
            <a:r>
              <a:rPr lang="ru-RU" dirty="0"/>
              <a:t> составляет сочетания входных символов по принципу уравнивания вероятностей их возникновения, сопоставляя затем им коды равной длины</a:t>
            </a:r>
          </a:p>
          <a:p>
            <a:r>
              <a:rPr lang="ru-RU" dirty="0"/>
              <a:t>Поскольку наиболее вероятные символы чаще претерпевают разбиение, то входят в сочетания большей длины</a:t>
            </a:r>
          </a:p>
          <a:p>
            <a:r>
              <a:rPr lang="ru-RU" dirty="0"/>
              <a:t>Следовательно, удельно на них приходится меньшая длина кода</a:t>
            </a:r>
          </a:p>
          <a:p>
            <a:r>
              <a:rPr lang="ru-RU" dirty="0"/>
              <a:t>Свойство кодов с постоянной длиной выходного блока: потеря бита приводит к потере всего лишь группы входных символов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C8011E-A349-5644-808E-E9AAC4B9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Танстолла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7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E764E-4A45-A246-803E-A6212C2F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кода </a:t>
            </a:r>
            <a:r>
              <a:rPr lang="ru-RU" dirty="0" err="1"/>
              <a:t>Танстолла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A0D4F17-0711-0843-A38A-0A185395D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наименьшая из вероятностей равна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Сжатие тем лучше, чем большая средняя длина. Верхняя граница та же, что для кода Хаффмана: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A0D4F17-0711-0843-A38A-0A185395D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8140" r="-3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4ECE40B-94ED-9D47-9A23-AB1ABD8B629F}"/>
                  </a:ext>
                </a:extLst>
              </p:cNvPr>
              <p:cNvSpPr/>
              <p:nvPr/>
            </p:nvSpPr>
            <p:spPr>
              <a:xfrm>
                <a:off x="9556513" y="681037"/>
                <a:ext cx="1797287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4ECE40B-94ED-9D47-9A23-AB1ABD8B6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513" y="681037"/>
                <a:ext cx="1797287" cy="678455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80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ru-RU" altLang="ru-RU" sz="4000" dirty="0"/>
              <a:t>Классификация методов статистического кодирования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3FD53-BF23-0E43-B152-CA60008FB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34511" cy="485739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При </a:t>
            </a:r>
            <a:r>
              <a:rPr lang="ru-RU" u="sng" dirty="0"/>
              <a:t>неадаптивном</a:t>
            </a:r>
            <a:r>
              <a:rPr lang="ru-RU" dirty="0"/>
              <a:t> кодировании способ кодирования фиксирован, анализа передаваемой информации не производится</a:t>
            </a:r>
          </a:p>
          <a:p>
            <a:r>
              <a:rPr lang="ru-RU" dirty="0"/>
              <a:t>При </a:t>
            </a:r>
            <a:r>
              <a:rPr lang="ru-RU" u="sng" dirty="0" err="1"/>
              <a:t>полуадаптивном</a:t>
            </a:r>
            <a:r>
              <a:rPr lang="ru-RU" dirty="0"/>
              <a:t> кодировании способ кодирования выбирается для некоторого объёма данных на основе анализа содержимого</a:t>
            </a:r>
          </a:p>
          <a:p>
            <a:r>
              <a:rPr lang="ru-RU" dirty="0"/>
              <a:t>При </a:t>
            </a:r>
            <a:r>
              <a:rPr lang="ru-RU" u="sng" dirty="0"/>
              <a:t>адаптивном</a:t>
            </a:r>
            <a:r>
              <a:rPr lang="ru-RU" dirty="0"/>
              <a:t> кодировании способ кодирования изменяется </a:t>
            </a:r>
            <a:br>
              <a:rPr lang="ru-RU" dirty="0"/>
            </a:br>
            <a:r>
              <a:rPr lang="ru-RU" dirty="0"/>
              <a:t>непрерывно в процессе передачи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При </a:t>
            </a:r>
            <a:r>
              <a:rPr lang="ru-RU" u="sng" dirty="0"/>
              <a:t>однопроходном</a:t>
            </a:r>
            <a:r>
              <a:rPr lang="ru-RU" dirty="0"/>
              <a:t> кодировании коды генерируются по мере поступления данных для кодирования</a:t>
            </a:r>
          </a:p>
          <a:p>
            <a:r>
              <a:rPr lang="ru-RU" dirty="0"/>
              <a:t>При </a:t>
            </a:r>
            <a:r>
              <a:rPr lang="ru-RU" u="sng" dirty="0"/>
              <a:t>многопроходном</a:t>
            </a:r>
            <a:r>
              <a:rPr lang="ru-RU" dirty="0"/>
              <a:t> кодировании данные анализируются порциями (блоками) в один или несколько проходов, а только затем для текущей порции производится генерация кодов.</a:t>
            </a:r>
          </a:p>
        </p:txBody>
      </p:sp>
    </p:spTree>
    <p:extLst>
      <p:ext uri="{BB962C8B-B14F-4D97-AF65-F5344CB8AC3E}">
        <p14:creationId xmlns:p14="http://schemas.microsoft.com/office/powerpoint/2010/main" val="69769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63753" y="3888631"/>
                <a:ext cx="26824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→(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3" y="3888631"/>
                <a:ext cx="268240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176121" y="3750132"/>
                <a:ext cx="230024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экспонента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мантисса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21" y="3750132"/>
                <a:ext cx="2300245" cy="830997"/>
              </a:xfrm>
              <a:prstGeom prst="rect">
                <a:avLst/>
              </a:prstGeom>
              <a:blipFill>
                <a:blip r:embed="rId4"/>
                <a:stretch>
                  <a:fillRect l="-529" t="-5882" r="-3175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34793"/>
            <a:ext cx="8228013" cy="1141412"/>
          </a:xfrm>
        </p:spPr>
        <p:txBody>
          <a:bodyPr/>
          <a:lstStyle/>
          <a:p>
            <a:r>
              <a:rPr lang="ru-RU" altLang="ru-RU" sz="3600" dirty="0"/>
              <a:t>Методы представления целых чисел</a:t>
            </a:r>
            <a:br>
              <a:rPr lang="ru-RU" altLang="ru-RU" sz="3600" dirty="0"/>
            </a:br>
            <a:r>
              <a:rPr lang="ru-RU" altLang="ru-RU" sz="3600" dirty="0"/>
              <a:t>кодами переменной длины</a:t>
            </a:r>
            <a:endParaRPr lang="ru-RU" sz="36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981201" y="1844825"/>
            <a:ext cx="8228013" cy="4778382"/>
          </a:xfrm>
        </p:spPr>
        <p:txBody>
          <a:bodyPr>
            <a:normAutofit/>
          </a:bodyPr>
          <a:lstStyle/>
          <a:p>
            <a:endParaRPr lang="ru-RU" sz="2400" dirty="0"/>
          </a:p>
          <a:p>
            <a:r>
              <a:rPr lang="ru-RU" sz="2400" dirty="0"/>
              <a:t>Модель источника информации не всегда известна</a:t>
            </a:r>
          </a:p>
          <a:p>
            <a:r>
              <a:rPr lang="ru-RU" sz="2400" dirty="0"/>
              <a:t>Числа представляются в виде двух частей, </a:t>
            </a:r>
            <a:br>
              <a:rPr lang="ru-RU" sz="2400" dirty="0"/>
            </a:br>
            <a:r>
              <a:rPr lang="ru-RU" sz="2400" dirty="0"/>
              <a:t>кодируемых отдельно: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Основная задача – построение разделимого кода для (счётного) бесконечного множества символов (чисел)</a:t>
            </a:r>
          </a:p>
          <a:p>
            <a:r>
              <a:rPr lang="ru-RU" sz="2400" dirty="0"/>
              <a:t>Сжатие может иметь место при определённых условиях на распределение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2754625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/>
        </p:nvGraphicFramePr>
        <p:xfrm>
          <a:off x="3046412" y="1772817"/>
          <a:ext cx="6097588" cy="296703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Число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Унарные коды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01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2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110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001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3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1110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0001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4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11110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00001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5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111110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000001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…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…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…</a:t>
                      </a:r>
                    </a:p>
                  </a:txBody>
                  <a:tcPr marL="90000" marR="90000" marT="61722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Унарные коды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31904" y="5445225"/>
                <a:ext cx="2088136" cy="629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52→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0…0</m:t>
                              </m:r>
                            </m:e>
                          </m:groupCh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li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52   </m:t>
                          </m:r>
                        </m:lim>
                      </m:limLow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5445225"/>
                <a:ext cx="2088136" cy="629083"/>
              </a:xfrm>
              <a:prstGeom prst="rect">
                <a:avLst/>
              </a:prstGeom>
              <a:blipFill>
                <a:blip r:embed="rId3"/>
                <a:stretch>
                  <a:fillRect l="-2624" r="-2624" b="-11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83633" y="5021867"/>
            <a:ext cx="3935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Пример: </a:t>
            </a:r>
            <a:r>
              <a:rPr lang="en-US" sz="2000" i="1" dirty="0"/>
              <a:t>m = 52</a:t>
            </a:r>
            <a:r>
              <a:rPr lang="ru-RU" sz="2000" i="1" dirty="0"/>
              <a:t> (110100</a:t>
            </a:r>
            <a:r>
              <a:rPr lang="ru-RU" sz="2000" i="1" baseline="-25000" dirty="0"/>
              <a:t>2</a:t>
            </a:r>
            <a:r>
              <a:rPr lang="ru-RU" sz="2000" i="1" dirty="0"/>
              <a:t> – 6 бит)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F73B1E-37C8-3945-BA19-1E3634CCDC62}"/>
                  </a:ext>
                </a:extLst>
              </p:cNvPr>
              <p:cNvSpPr txBox="1"/>
              <p:nvPr/>
            </p:nvSpPr>
            <p:spPr>
              <a:xfrm>
                <a:off x="7885185" y="4739856"/>
                <a:ext cx="3680303" cy="1284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ru-RU" sz="2000" dirty="0"/>
                  <a:t>Оптимален для распределения: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F73B1E-37C8-3945-BA19-1E3634CC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185" y="4739856"/>
                <a:ext cx="3680303" cy="1284069"/>
              </a:xfrm>
              <a:prstGeom prst="rect">
                <a:avLst/>
              </a:prstGeom>
              <a:blipFill>
                <a:blip r:embed="rId4"/>
                <a:stretch>
                  <a:fillRect l="-1718" r="-344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C643E7F-1047-984A-95D8-A61C4B03C893}"/>
              </a:ext>
            </a:extLst>
          </p:cNvPr>
          <p:cNvSpPr txBox="1"/>
          <p:nvPr/>
        </p:nvSpPr>
        <p:spPr>
          <a:xfrm>
            <a:off x="5645030" y="629282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(53 бита)</a:t>
            </a:r>
          </a:p>
        </p:txBody>
      </p:sp>
    </p:spTree>
    <p:extLst>
      <p:ext uri="{BB962C8B-B14F-4D97-AF65-F5344CB8AC3E}">
        <p14:creationId xmlns:p14="http://schemas.microsoft.com/office/powerpoint/2010/main" val="197603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981994" y="116632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ru-RU" altLang="ru-RU" sz="3600" dirty="0"/>
              <a:t>Гамма- и дельта-коды </a:t>
            </a:r>
            <a:r>
              <a:rPr lang="ru-RU" altLang="ru-RU" sz="3600" dirty="0" err="1"/>
              <a:t>Элиаса</a:t>
            </a:r>
            <a:endParaRPr lang="ru-RU" altLang="ru-RU" sz="3600" dirty="0"/>
          </a:p>
        </p:txBody>
      </p:sp>
      <p:graphicFrame>
        <p:nvGraphicFramePr>
          <p:cNvPr id="12290" name="Group 2"/>
          <p:cNvGraphicFramePr>
            <a:graphicFrameLocks noGrp="1"/>
          </p:cNvGraphicFramePr>
          <p:nvPr/>
        </p:nvGraphicFramePr>
        <p:xfrm>
          <a:off x="1703388" y="2997200"/>
          <a:ext cx="8786812" cy="3608390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29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Диапазон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Гамма-коды Элиаса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Длина кода, бит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Дельта-коды Элиаса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Длина кода, бит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2-3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01х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3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010х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4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4-7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001хх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5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 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011хх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5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8-15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0001ххх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7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00100ххх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8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16-31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00001хххх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9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00101хххх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9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32-63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000001ххххх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11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 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00110ххххх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10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64-127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0000001хххххх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13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   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00111хххххх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11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128-255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00000001ххххххх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15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 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0001000ххххххх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" charset="0"/>
                          <a:cs typeface="Noto Sans CJK SC" charset="0"/>
                        </a:rPr>
                        <a:t>14</a:t>
                      </a:r>
                    </a:p>
                  </a:txBody>
                  <a:tcPr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440" name="Text Box 152"/>
          <p:cNvSpPr txBox="1">
            <a:spLocks noChangeArrowheads="1"/>
          </p:cNvSpPr>
          <p:nvPr/>
        </p:nvSpPr>
        <p:spPr bwMode="auto">
          <a:xfrm>
            <a:off x="1858170" y="1147532"/>
            <a:ext cx="8353425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ru-RU" altLang="ru-RU" dirty="0"/>
              <a:t>Для диапазона значений [2</a:t>
            </a:r>
            <a:r>
              <a:rPr lang="ru-RU" altLang="ru-RU" baseline="30000" dirty="0"/>
              <a:t>k</a:t>
            </a:r>
            <a:r>
              <a:rPr lang="ru-RU" altLang="ru-RU" dirty="0"/>
              <a:t>, 2</a:t>
            </a:r>
            <a:r>
              <a:rPr lang="ru-RU" altLang="ru-RU" baseline="30000" dirty="0"/>
              <a:t>k+1</a:t>
            </a:r>
            <a:r>
              <a:rPr lang="ru-RU" altLang="ru-RU" dirty="0"/>
              <a:t>-1] числа </a:t>
            </a:r>
            <a:r>
              <a:rPr lang="ru-RU" altLang="ru-RU" i="1" dirty="0"/>
              <a:t>n</a:t>
            </a:r>
            <a:r>
              <a:rPr lang="ru-RU" altLang="ru-RU" dirty="0"/>
              <a:t> коды формируются: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ru-RU" altLang="ru-RU" u="sng" dirty="0"/>
              <a:t>Гамма-код</a:t>
            </a:r>
            <a:r>
              <a:rPr lang="ru-RU" altLang="ru-RU" dirty="0"/>
              <a:t> (длина – 2</a:t>
            </a:r>
            <a:r>
              <a:rPr lang="en-US" altLang="ru-RU" dirty="0"/>
              <a:t>k</a:t>
            </a:r>
            <a:r>
              <a:rPr lang="ru-RU" altLang="ru-RU" dirty="0"/>
              <a:t> + 1 бит): </a:t>
            </a:r>
            <a:br>
              <a:rPr lang="ru-RU" altLang="ru-RU" dirty="0"/>
            </a:br>
            <a:r>
              <a:rPr lang="ru-RU" altLang="ru-RU" dirty="0"/>
              <a:t>унарное представление числа k + двоичное представление числа (</a:t>
            </a:r>
            <a:r>
              <a:rPr lang="ru-RU" altLang="ru-RU" i="1" dirty="0"/>
              <a:t>n</a:t>
            </a:r>
            <a:r>
              <a:rPr lang="ru-RU" altLang="ru-RU" dirty="0"/>
              <a:t> - 2</a:t>
            </a:r>
            <a:r>
              <a:rPr lang="ru-RU" altLang="ru-RU" baseline="30000" dirty="0"/>
              <a:t>k</a:t>
            </a:r>
            <a:r>
              <a:rPr lang="ru-RU" altLang="ru-RU" dirty="0"/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ru-RU" altLang="ru-RU" u="sng" dirty="0"/>
              <a:t>Дельта-код</a:t>
            </a:r>
            <a:r>
              <a:rPr lang="ru-RU" altLang="ru-RU" dirty="0"/>
              <a:t> (длина – 2 log</a:t>
            </a:r>
            <a:r>
              <a:rPr lang="ru-RU" altLang="ru-RU" baseline="-25000" dirty="0"/>
              <a:t>2</a:t>
            </a:r>
            <a:r>
              <a:rPr lang="ru-RU" altLang="ru-RU" dirty="0"/>
              <a:t>(k + 1) + </a:t>
            </a:r>
            <a:r>
              <a:rPr lang="en-US" altLang="ru-RU" dirty="0"/>
              <a:t>k</a:t>
            </a:r>
            <a:r>
              <a:rPr lang="ru-RU" altLang="ru-RU" dirty="0"/>
              <a:t> + 1 бит): </a:t>
            </a:r>
            <a:br>
              <a:rPr lang="ru-RU" altLang="ru-RU" dirty="0"/>
            </a:br>
            <a:r>
              <a:rPr lang="ru-RU" altLang="ru-RU" dirty="0"/>
              <a:t>гамма-код для числа (</a:t>
            </a:r>
            <a:r>
              <a:rPr lang="en-US" altLang="ru-RU" dirty="0"/>
              <a:t>k</a:t>
            </a:r>
            <a:r>
              <a:rPr lang="ru-RU" altLang="ru-RU" dirty="0"/>
              <a:t> + 1)    +     двоичное представление числа (</a:t>
            </a:r>
            <a:r>
              <a:rPr lang="ru-RU" altLang="ru-RU" i="1" dirty="0"/>
              <a:t>n</a:t>
            </a:r>
            <a:r>
              <a:rPr lang="ru-RU" altLang="ru-RU" dirty="0"/>
              <a:t> - 2</a:t>
            </a:r>
            <a:r>
              <a:rPr lang="ru-RU" altLang="ru-RU" baseline="30000" dirty="0"/>
              <a:t>k</a:t>
            </a:r>
            <a:r>
              <a:rPr lang="ru-RU" altLang="ru-RU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76731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ru-RU" altLang="ru-RU" sz="3600"/>
              <a:t>Гамма- и дельта-коды Элиаса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981201" y="1916833"/>
            <a:ext cx="8228013" cy="4207743"/>
          </a:xfrm>
        </p:spPr>
        <p:txBody>
          <a:bodyPr/>
          <a:lstStyle/>
          <a:p>
            <a:r>
              <a:rPr lang="ru-RU" dirty="0"/>
              <a:t>Гамма-код: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Дельта-код: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77567" y="2437682"/>
                <a:ext cx="17034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5→000001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67" y="2437682"/>
                <a:ext cx="1703415" cy="369332"/>
              </a:xfrm>
              <a:prstGeom prst="rect">
                <a:avLst/>
              </a:prstGeom>
              <a:blipFill>
                <a:blip r:embed="rId3"/>
                <a:stretch>
                  <a:fillRect l="-3571" r="-3571"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15462" y="2804910"/>
                <a:ext cx="17034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20→10100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62" y="2804910"/>
                <a:ext cx="1703415" cy="369332"/>
              </a:xfrm>
              <a:prstGeom prst="rect">
                <a:avLst/>
              </a:prstGeom>
              <a:blipFill>
                <a:blip r:embed="rId4"/>
                <a:stretch>
                  <a:fillRect l="-3584" r="-358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56101" y="3334735"/>
                <a:ext cx="22105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𝟎𝟎𝟎𝟎𝟎𝟏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𝟏𝟎𝟏𝟎𝟎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101" y="3334735"/>
                <a:ext cx="2210542" cy="369332"/>
              </a:xfrm>
              <a:prstGeom prst="rect">
                <a:avLst/>
              </a:prstGeom>
              <a:blipFill>
                <a:blip r:embed="rId5"/>
                <a:stretch>
                  <a:fillRect l="-2486" r="-2762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34673" y="4642680"/>
                <a:ext cx="654781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5+1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+2→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001|10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400" b="0" i="0" smtClean="0">
                          <a:latin typeface="Cambria Math" panose="02040503050406030204" pitchFamily="18" charset="0"/>
                        </a:rPr>
                        <m:t>(гамма−код числа 6)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673" y="4642680"/>
                <a:ext cx="6547817" cy="369332"/>
              </a:xfrm>
              <a:prstGeom prst="rect">
                <a:avLst/>
              </a:prstGeom>
              <a:blipFill>
                <a:blip r:embed="rId6"/>
                <a:stretch>
                  <a:fillRect t="-6667" b="-3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85449" y="5045777"/>
                <a:ext cx="17034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20→10100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49" y="5045777"/>
                <a:ext cx="1703415" cy="369332"/>
              </a:xfrm>
              <a:prstGeom prst="rect">
                <a:avLst/>
              </a:prstGeom>
              <a:blipFill>
                <a:blip r:embed="rId7"/>
                <a:stretch>
                  <a:fillRect l="-3214" r="-3571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54070" y="5651956"/>
                <a:ext cx="20261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𝟎𝟎𝟏𝟏𝟎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𝟏𝟎𝟏𝟎𝟎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070" y="5651956"/>
                <a:ext cx="2026196" cy="369332"/>
              </a:xfrm>
              <a:prstGeom prst="rect">
                <a:avLst/>
              </a:prstGeom>
              <a:blipFill>
                <a:blip r:embed="rId8"/>
                <a:stretch>
                  <a:fillRect l="-2703" r="-2703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54819" y="1435708"/>
                <a:ext cx="1843390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52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+20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819" y="1435708"/>
                <a:ext cx="1843390" cy="373500"/>
              </a:xfrm>
              <a:prstGeom prst="rect">
                <a:avLst/>
              </a:prstGeom>
              <a:blipFill>
                <a:blip r:embed="rId9"/>
                <a:stretch>
                  <a:fillRect l="-3300" t="-1639" r="-3300"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B248A82-1C03-164C-BB82-68C345DABC90}"/>
              </a:ext>
            </a:extLst>
          </p:cNvPr>
          <p:cNvSpPr txBox="1"/>
          <p:nvPr/>
        </p:nvSpPr>
        <p:spPr>
          <a:xfrm>
            <a:off x="7654453" y="3277279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(11 бит)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5C95C3-E68D-AC4A-9B30-EC1333639332}"/>
              </a:ext>
            </a:extLst>
          </p:cNvPr>
          <p:cNvSpPr txBox="1"/>
          <p:nvPr/>
        </p:nvSpPr>
        <p:spPr>
          <a:xfrm>
            <a:off x="7654453" y="5605789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(10 бит)</a:t>
            </a:r>
          </a:p>
        </p:txBody>
      </p:sp>
    </p:spTree>
    <p:extLst>
      <p:ext uri="{BB962C8B-B14F-4D97-AF65-F5344CB8AC3E}">
        <p14:creationId xmlns:p14="http://schemas.microsoft.com/office/powerpoint/2010/main" val="26867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78228-08F5-4244-8A90-90DDD903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Экспоненциальный код </a:t>
            </a:r>
            <a:r>
              <a:rPr lang="ru-RU" dirty="0" err="1"/>
              <a:t>Голомба</a:t>
            </a:r>
            <a:r>
              <a:rPr lang="en-US" dirty="0"/>
              <a:t> </a:t>
            </a:r>
            <a:r>
              <a:rPr lang="ru-RU" dirty="0"/>
              <a:t>порядка 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2FC238-814D-614A-98A7-B39973C9E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8454" y="1580827"/>
            <a:ext cx="5601346" cy="459613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Код порядка </a:t>
            </a:r>
            <a:r>
              <a:rPr lang="en-US" i="1" dirty="0"/>
              <a:t>k</a:t>
            </a:r>
            <a:r>
              <a:rPr lang="en-US" dirty="0"/>
              <a:t> = 0 </a:t>
            </a:r>
            <a:r>
              <a:rPr lang="ru-RU" dirty="0"/>
              <a:t>совпадает с гамма-кодом </a:t>
            </a:r>
            <a:r>
              <a:rPr lang="ru-RU" dirty="0" err="1"/>
              <a:t>Элиаса</a:t>
            </a:r>
            <a:r>
              <a:rPr lang="ru-RU" dirty="0"/>
              <a:t> для числа, увеличенного на единицу:</a:t>
            </a:r>
          </a:p>
          <a:p>
            <a:r>
              <a:rPr lang="ru-RU" dirty="0"/>
              <a:t>0 =&gt; 1 =&gt; 1 </a:t>
            </a:r>
            <a:br>
              <a:rPr lang="ru-RU" dirty="0"/>
            </a:br>
            <a:r>
              <a:rPr lang="ru-RU" dirty="0"/>
              <a:t>1 =&gt; 10 =&gt; 010 </a:t>
            </a:r>
            <a:br>
              <a:rPr lang="ru-RU" dirty="0"/>
            </a:br>
            <a:r>
              <a:rPr lang="ru-RU" dirty="0"/>
              <a:t>2 =&gt; 11 =&gt; 011 </a:t>
            </a:r>
            <a:br>
              <a:rPr lang="ru-RU" dirty="0"/>
            </a:br>
            <a:r>
              <a:rPr lang="ru-RU" dirty="0"/>
              <a:t>3 =&gt; 100 =&gt; 00100 </a:t>
            </a:r>
            <a:br>
              <a:rPr lang="ru-RU" dirty="0"/>
            </a:br>
            <a:r>
              <a:rPr lang="ru-RU" dirty="0"/>
              <a:t>4 =&gt; 101 =&gt; 00101 </a:t>
            </a:r>
            <a:br>
              <a:rPr lang="ru-RU" dirty="0"/>
            </a:br>
            <a:r>
              <a:rPr lang="ru-RU" dirty="0"/>
              <a:t>5 =&gt; 110 =&gt; 00110 </a:t>
            </a:r>
            <a:br>
              <a:rPr lang="ru-RU" dirty="0"/>
            </a:br>
            <a:r>
              <a:rPr lang="ru-RU" dirty="0"/>
              <a:t>6 =&gt; 111 =&gt; 00111 </a:t>
            </a:r>
            <a:br>
              <a:rPr lang="ru-RU" dirty="0"/>
            </a:br>
            <a:r>
              <a:rPr lang="ru-RU" dirty="0"/>
              <a:t>7 =&gt; 1000 =&gt; 0001000 </a:t>
            </a:r>
            <a:br>
              <a:rPr lang="ru-RU" dirty="0"/>
            </a:br>
            <a:r>
              <a:rPr lang="ru-RU" dirty="0"/>
              <a:t>8 =&gt; 1001 =&gt; 0001001 ...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10B606E-0E07-2C42-8324-B5FD57CCC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80827"/>
            <a:ext cx="5389536" cy="459613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Расширение на множество целых чисел, для чего производится их нумерация:</a:t>
            </a:r>
          </a:p>
          <a:p>
            <a:r>
              <a:rPr lang="ru-RU" dirty="0"/>
              <a:t>  0 ⇒ 0 ⇒ 1 ⇒ 1 </a:t>
            </a:r>
            <a:br>
              <a:rPr lang="ru-RU" dirty="0"/>
            </a:br>
            <a:r>
              <a:rPr lang="ru-RU" dirty="0"/>
              <a:t>+1 ⇒ 1 ⇒ 10 ⇒ 010 </a:t>
            </a:r>
            <a:br>
              <a:rPr lang="ru-RU" dirty="0"/>
            </a:br>
            <a:r>
              <a:rPr lang="ru-RU" dirty="0"/>
              <a:t>−1 ⇒ 2 ⇒ 11 ⇒ 011 </a:t>
            </a:r>
            <a:br>
              <a:rPr lang="ru-RU" dirty="0"/>
            </a:br>
            <a:r>
              <a:rPr lang="ru-RU" dirty="0"/>
              <a:t>+2 ⇒ 3 ⇒ 100 ⇒ 00100 </a:t>
            </a:r>
            <a:br>
              <a:rPr lang="ru-RU" dirty="0"/>
            </a:br>
            <a:r>
              <a:rPr lang="ru-RU" dirty="0"/>
              <a:t>−2 ⇒ 4 ⇒ 101 ⇒ 00101 </a:t>
            </a:r>
            <a:br>
              <a:rPr lang="ru-RU" dirty="0"/>
            </a:br>
            <a:r>
              <a:rPr lang="ru-RU" dirty="0"/>
              <a:t>+3 ⇒ 5 ⇒ 110 ⇒ 00110 </a:t>
            </a:r>
            <a:br>
              <a:rPr lang="ru-RU" dirty="0"/>
            </a:br>
            <a:r>
              <a:rPr lang="ru-RU" dirty="0"/>
              <a:t>−3 ⇒ 6 ⇒ 111 ⇒ 00111 </a:t>
            </a:r>
            <a:br>
              <a:rPr lang="ru-RU" dirty="0"/>
            </a:br>
            <a:r>
              <a:rPr lang="ru-RU" dirty="0"/>
              <a:t>+4 ⇒ 7 ⇒ 1000 ⇒ 0001000 </a:t>
            </a:r>
            <a:br>
              <a:rPr lang="ru-RU" dirty="0"/>
            </a:br>
            <a:r>
              <a:rPr lang="ru-RU" dirty="0"/>
              <a:t>−4 ⇒ 8 ⇒ 1001 ⇒ 0001001 ...</a:t>
            </a:r>
          </a:p>
        </p:txBody>
      </p:sp>
    </p:spTree>
    <p:extLst>
      <p:ext uri="{BB962C8B-B14F-4D97-AF65-F5344CB8AC3E}">
        <p14:creationId xmlns:p14="http://schemas.microsoft.com/office/powerpoint/2010/main" val="116051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11049B2-341A-6046-8082-6F586680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Экспоненциальный код </a:t>
            </a:r>
            <a:r>
              <a:rPr lang="ru-RU" dirty="0" err="1"/>
              <a:t>Голомба</a:t>
            </a:r>
            <a:r>
              <a:rPr lang="ru-RU" dirty="0"/>
              <a:t> порядка </a:t>
            </a:r>
            <a:r>
              <a:rPr lang="en-US" i="1" dirty="0"/>
              <a:t>k</a:t>
            </a:r>
            <a:endParaRPr lang="ru-RU" i="1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25A1BF8-00C4-D546-8BF2-FB997272F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порядка 0 для </a:t>
            </a:r>
            <a:r>
              <a:rPr lang="de-DE" dirty="0"/>
              <a:t>⌊</a:t>
            </a:r>
            <a:r>
              <a:rPr lang="de-DE" i="1" dirty="0"/>
              <a:t>x</a:t>
            </a:r>
            <a:r>
              <a:rPr lang="de-DE" dirty="0"/>
              <a:t>/2</a:t>
            </a:r>
            <a:r>
              <a:rPr lang="de-DE" i="1" baseline="30000" dirty="0"/>
              <a:t>k</a:t>
            </a:r>
            <a:r>
              <a:rPr lang="de-DE" dirty="0"/>
              <a:t>⌋</a:t>
            </a:r>
            <a:r>
              <a:rPr lang="ru-RU" dirty="0"/>
              <a:t> + бинарное представление для </a:t>
            </a:r>
            <a:r>
              <a:rPr lang="ru-RU" i="1" dirty="0"/>
              <a:t>(</a:t>
            </a:r>
            <a:r>
              <a:rPr lang="de-DE" i="1" dirty="0"/>
              <a:t>x</a:t>
            </a:r>
            <a:r>
              <a:rPr lang="de-DE" dirty="0"/>
              <a:t> </a:t>
            </a:r>
            <a:r>
              <a:rPr lang="de-DE" dirty="0" err="1"/>
              <a:t>mod</a:t>
            </a:r>
            <a:r>
              <a:rPr lang="de-DE" dirty="0"/>
              <a:t> 2</a:t>
            </a:r>
            <a:r>
              <a:rPr lang="de-DE" i="1" baseline="30000" dirty="0"/>
              <a:t>k</a:t>
            </a:r>
            <a:r>
              <a:rPr lang="ru-RU" i="1" dirty="0"/>
              <a:t>)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A58864-B9D9-5E48-B5C1-18E8559E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2261"/>
            <a:ext cx="12192000" cy="45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43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2641</Words>
  <Application>Microsoft Macintosh PowerPoint</Application>
  <PresentationFormat>Широкоэкранный</PresentationFormat>
  <Paragraphs>485</Paragraphs>
  <Slides>28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Тема Office</vt:lpstr>
      <vt:lpstr>Статистическое кодирование</vt:lpstr>
      <vt:lpstr>Презентация PowerPoint</vt:lpstr>
      <vt:lpstr>Презентация PowerPoint</vt:lpstr>
      <vt:lpstr>Методы представления целых чисел кодами переменной длины</vt:lpstr>
      <vt:lpstr>Унарные коды</vt:lpstr>
      <vt:lpstr>Презентация PowerPoint</vt:lpstr>
      <vt:lpstr>Презентация PowerPoint</vt:lpstr>
      <vt:lpstr>Экспоненциальный код Голомба порядка 0</vt:lpstr>
      <vt:lpstr>Экспоненциальный код Голомба порядка k</vt:lpstr>
      <vt:lpstr>Презентация PowerPoint</vt:lpstr>
      <vt:lpstr>Презентация PowerPoint</vt:lpstr>
      <vt:lpstr>Омега-коды Элиаса и коды Ивэн-Родэ</vt:lpstr>
      <vt:lpstr>Презентация PowerPoint</vt:lpstr>
      <vt:lpstr>Коды Фибоначчи</vt:lpstr>
      <vt:lpstr>Алгоритм Шеннона-Фано</vt:lpstr>
      <vt:lpstr>Алгоритм Шеннона-Фано</vt:lpstr>
      <vt:lpstr>Алгоритм Шеннона-Фано</vt:lpstr>
      <vt:lpstr>Алгоритм Хаффмана</vt:lpstr>
      <vt:lpstr>Алгоритм Хаффмана</vt:lpstr>
      <vt:lpstr>Алгоритм Хаффмана</vt:lpstr>
      <vt:lpstr>Алгоритм Хаффмана</vt:lpstr>
      <vt:lpstr>Алгоритм Хаффмана</vt:lpstr>
      <vt:lpstr>Алгоритм Хаффмана</vt:lpstr>
      <vt:lpstr>Сравнение кодов </vt:lpstr>
      <vt:lpstr>Идеальное распределение для кодирования</vt:lpstr>
      <vt:lpstr>Алгоритм Танстолла</vt:lpstr>
      <vt:lpstr>Алгоритм Танстолла</vt:lpstr>
      <vt:lpstr>Эффективность кода Танстолла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Статистическое кодирование</dc:title>
  <dc:creator>User</dc:creator>
  <cp:lastModifiedBy>Version 6</cp:lastModifiedBy>
  <cp:revision>52</cp:revision>
  <dcterms:created xsi:type="dcterms:W3CDTF">2020-03-18T03:07:20Z</dcterms:created>
  <dcterms:modified xsi:type="dcterms:W3CDTF">2021-09-28T20:50:10Z</dcterms:modified>
</cp:coreProperties>
</file>