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6" r:id="rId3"/>
    <p:sldId id="338" r:id="rId4"/>
    <p:sldId id="339" r:id="rId5"/>
    <p:sldId id="340" r:id="rId6"/>
    <p:sldId id="333" r:id="rId7"/>
    <p:sldId id="337" r:id="rId8"/>
    <p:sldId id="341" r:id="rId9"/>
    <p:sldId id="343" r:id="rId10"/>
    <p:sldId id="342" r:id="rId11"/>
    <p:sldId id="344" r:id="rId12"/>
    <p:sldId id="345" r:id="rId13"/>
    <p:sldId id="346" r:id="rId14"/>
    <p:sldId id="347" r:id="rId15"/>
    <p:sldId id="28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tyufriev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543" autoAdjust="0"/>
  </p:normalViewPr>
  <p:slideViewPr>
    <p:cSldViewPr snapToGrid="0">
      <p:cViewPr>
        <p:scale>
          <a:sx n="75" d="100"/>
          <a:sy n="75" d="100"/>
        </p:scale>
        <p:origin x="-1662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2384974"/>
            <a:ext cx="11530148" cy="1316538"/>
          </a:xfrm>
        </p:spPr>
        <p:txBody>
          <a:bodyPr>
            <a:noAutofit/>
          </a:bodyPr>
          <a:lstStyle/>
          <a:p>
            <a:r>
              <a:rPr lang="ru-RU" sz="6600" dirty="0" smtClean="0"/>
              <a:t>Частотная синхронизация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Арифметическая прогрессия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4000" b="0" i="1" smtClean="0">
                              <a:latin typeface="Cambria Math"/>
                            </a:rPr>
                            <m:t>1, 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sz="4000" b="0" i="1" smtClean="0">
                              <a:latin typeface="Cambria Math"/>
                            </a:rPr>
                            <m:t>2,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sz="4000" b="0" i="1" smtClean="0">
                              <a:latin typeface="Cambria Math"/>
                            </a:rPr>
                            <m:t> 3,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sz="4000" b="0" i="1" smtClean="0">
                              <a:latin typeface="Cambria Math"/>
                            </a:rPr>
                            <m:t> …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sz="4000" b="0" i="1" smtClean="0">
                              <a:latin typeface="Cambria Math"/>
                            </a:rPr>
                            <m:t>,  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sz="4000" dirty="0" smtClean="0"/>
              </a:p>
              <a:p>
                <a:pPr marL="0" indent="0">
                  <a:buNone/>
                </a:pPr>
                <a:endParaRPr lang="ru-RU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𝑛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42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300" y="365125"/>
            <a:ext cx="11633200" cy="1325563"/>
          </a:xfrm>
        </p:spPr>
        <p:txBody>
          <a:bodyPr/>
          <a:lstStyle/>
          <a:p>
            <a:r>
              <a:rPr lang="ru-RU" dirty="0" smtClean="0"/>
              <a:t>Алгоритм частотной синхронизации </a:t>
            </a:r>
            <a:r>
              <a:rPr lang="en-US" dirty="0" smtClean="0"/>
              <a:t>Fitz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Удаляем из пилотных символов информационную составляющую</a:t>
                </a:r>
              </a:p>
              <a:p>
                <a:r>
                  <a:rPr lang="ru-RU" dirty="0" smtClean="0"/>
                  <a:t>Считаем автокорреляцию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𝑐𝑜𝑛𝑗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ru-RU" b="0" i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принимает значения от одного до половины длины пилота</a:t>
                </a:r>
              </a:p>
              <a:p>
                <a:r>
                  <a:rPr lang="ru-RU" dirty="0" smtClean="0"/>
                  <a:t>Считаем частотный сдвиг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4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3018621"/>
            <a:ext cx="3621088" cy="36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1" y="3018621"/>
            <a:ext cx="3494089" cy="349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тонкой подстройки частоты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500" y="1482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маленьких частотных сдвигах или для дополнительной подстройки при большом частотном сдвиге. Считаем автокорреляцию не внутри одного пилотного символа, а между символами разных пилотов.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13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фазы сигнала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50" y="1696244"/>
            <a:ext cx="40005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52600" y="1637784"/>
                <a:ext cx="4191000" cy="1402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ru-RU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𝑎𝑟𝑔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37784"/>
                <a:ext cx="4191000" cy="14022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3065427"/>
            <a:ext cx="6946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оценки фазы используется усредненная фаза пилота. Сигнал доверчивается </a:t>
            </a:r>
            <a:r>
              <a:rPr lang="ru-RU" sz="2400" dirty="0" err="1" smtClean="0"/>
              <a:t>кусочно</a:t>
            </a:r>
            <a:r>
              <a:rPr lang="ru-RU" sz="2400" dirty="0" smtClean="0"/>
              <a:t>, по фазе впереди стоящего пилота (чтобы если мы не точно установили частотный сдвиг фазовая ошибка не накапливалась). </a:t>
            </a:r>
          </a:p>
        </p:txBody>
      </p:sp>
    </p:spTree>
    <p:extLst>
      <p:ext uri="{BB962C8B-B14F-4D97-AF65-F5344CB8AC3E}">
        <p14:creationId xmlns:p14="http://schemas.microsoft.com/office/powerpoint/2010/main" val="373134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/>
          <a:lstStyle/>
          <a:p>
            <a:r>
              <a:rPr lang="ru-RU" dirty="0" smtClean="0"/>
              <a:t>Домашняя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900" y="1076325"/>
            <a:ext cx="11239500" cy="4351338"/>
          </a:xfrm>
        </p:spPr>
        <p:txBody>
          <a:bodyPr/>
          <a:lstStyle/>
          <a:p>
            <a:r>
              <a:rPr lang="ru-RU" dirty="0" smtClean="0"/>
              <a:t>Сделать грубую частотную синхронизацию и восстановить фазу несущей</a:t>
            </a:r>
          </a:p>
          <a:p>
            <a:r>
              <a:rPr lang="ru-RU" dirty="0" smtClean="0"/>
              <a:t>Дополнительное задание: добавить тонкую частотную синхронизацию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438400"/>
            <a:ext cx="3498850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2438400"/>
            <a:ext cx="3498850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438400"/>
            <a:ext cx="3498850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82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532730"/>
            <a:ext cx="11458666" cy="4627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Сигнал с удаленной информац</a:t>
            </a:r>
            <a:r>
              <a:rPr lang="ru-RU" sz="3200" dirty="0" smtClean="0"/>
              <a:t>ионной составляющей</a:t>
            </a:r>
            <a:endParaRPr lang="ru-RU" sz="3200" dirty="0" smtClean="0"/>
          </a:p>
          <a:p>
            <a:r>
              <a:rPr lang="ru-RU" sz="3200" dirty="0" smtClean="0"/>
              <a:t>Дифференциальные коэффициенты</a:t>
            </a:r>
          </a:p>
          <a:p>
            <a:r>
              <a:rPr lang="ru-RU" sz="3200" dirty="0" smtClean="0"/>
              <a:t>Алгоритм частотной синхронизации </a:t>
            </a:r>
            <a:r>
              <a:rPr lang="en-US" sz="3200" dirty="0" smtClean="0"/>
              <a:t>Fitz</a:t>
            </a:r>
          </a:p>
          <a:p>
            <a:r>
              <a:rPr lang="ru-RU" sz="3200" dirty="0" smtClean="0"/>
              <a:t>Оценка фазы сигнала</a:t>
            </a:r>
            <a:endParaRPr lang="ru-RU" sz="3200" dirty="0"/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9639"/>
            <a:ext cx="12192000" cy="1325563"/>
          </a:xfrm>
        </p:spPr>
        <p:txBody>
          <a:bodyPr/>
          <a:lstStyle/>
          <a:p>
            <a:r>
              <a:rPr lang="ru-RU" dirty="0" smtClean="0"/>
              <a:t>Кадр физического уровня в системе </a:t>
            </a:r>
            <a:r>
              <a:rPr lang="en-US" dirty="0" smtClean="0"/>
              <a:t>DVB-S2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1231508"/>
            <a:ext cx="10413999" cy="48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69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информационной составляющей из сигнала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500" y="1724024"/>
                <a:ext cx="11391900" cy="4778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Передаваемые символы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– нормированы по мощности на 1.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Символы на приемнике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(2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k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частотный сдвиг (нормализованный на период следования символов),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ru-RU" dirty="0" smtClean="0"/>
                  <a:t> – фазовый сдвиг,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dirty="0" smtClean="0"/>
                  <a:t> - аддитивный белый </a:t>
                </a:r>
                <a:r>
                  <a:rPr lang="ru-RU" dirty="0" err="1" smtClean="0"/>
                  <a:t>гауссовский</a:t>
                </a:r>
                <a:r>
                  <a:rPr lang="ru-RU" dirty="0" smtClean="0"/>
                  <a:t> шум.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Удаление информационной составляющей: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𝑐𝑜𝑛𝑗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мощность шума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эквивалентна мощности шума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(из-за нормировки сигнала).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1724024"/>
                <a:ext cx="11391900" cy="4778375"/>
              </a:xfrm>
              <a:blipFill rotWithShape="1">
                <a:blip r:embed="rId2"/>
                <a:stretch>
                  <a:fillRect l="-1124" t="-2041" r="-1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27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0" y="365125"/>
            <a:ext cx="118237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Как выглядит сигнал с удаленной информационной составляющей без шума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1689100"/>
            <a:ext cx="4401344" cy="440134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651000"/>
            <a:ext cx="4470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4098" name="Picture 2" descr="Картинки по запросу Корреляция мем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6"/>
          <a:stretch/>
        </p:blipFill>
        <p:spPr bwMode="auto">
          <a:xfrm>
            <a:off x="1479550" y="215900"/>
            <a:ext cx="92265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5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7025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Дифференциальные </a:t>
            </a:r>
            <a:r>
              <a:rPr lang="ru-RU" dirty="0" smtClean="0"/>
              <a:t>коэффициенты</a:t>
            </a:r>
            <a:r>
              <a:rPr lang="en-US" dirty="0" smtClean="0"/>
              <a:t> (</a:t>
            </a:r>
            <a:r>
              <a:rPr lang="ru-RU" dirty="0" smtClean="0"/>
              <a:t>автокорреляция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9000" y="1854201"/>
                <a:ext cx="10515600" cy="4622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=</m:t>
                      </m:r>
                      <m:r>
                        <a:rPr lang="ru-RU" sz="3600" b="0" i="1" smtClean="0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𝑓𝑘</m:t>
                              </m:r>
                            </m:e>
                          </m:d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  <m:r>
                            <a:rPr lang="en-US" sz="3600" i="1"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latin typeface="Cambria Math"/>
                            </a:rPr>
                            <m:t>𝑘</m:t>
                          </m:r>
                          <m:r>
                            <a:rPr lang="en-US" sz="3600" i="1">
                              <a:latin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𝑑𝑖𝑓</m:t>
                      </m:r>
                      <m:r>
                        <a:rPr lang="en-US" sz="3600" b="0" i="1" smtClean="0">
                          <a:latin typeface="Cambria Math"/>
                        </a:rPr>
                        <m:t>(1)=</m:t>
                      </m:r>
                      <m:r>
                        <a:rPr lang="en-US" sz="36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∗</m:t>
                      </m:r>
                      <m:r>
                        <a:rPr lang="en-US" sz="3600" b="0" i="1" smtClean="0">
                          <a:latin typeface="Cambria Math"/>
                        </a:rPr>
                        <m:t>𝑐𝑜𝑛𝑗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3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36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00" y="1854201"/>
                <a:ext cx="10515600" cy="4622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Автокорреляция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0515600" cy="4779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𝑑𝑖𝑓</m:t>
                      </m:r>
                      <m:r>
                        <a:rPr lang="en-US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)= </m:t>
                      </m:r>
                      <m:r>
                        <a:rPr lang="en-US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𝑐𝑜𝑛𝑗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𝑑𝑖𝑓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𝑐𝑜𝑛𝑗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𝑑𝑖𝑓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)= 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𝑐𝑜𝑛𝑗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𝑑𝑖𝑓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)= 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𝑐𝑜𝑛𝑗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R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𝑑𝑖𝑓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0515600" cy="4779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6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/>
          <p:cNvCxnSpPr/>
          <p:nvPr/>
        </p:nvCxnSpPr>
        <p:spPr>
          <a:xfrm flipV="1">
            <a:off x="4559300" y="3368675"/>
            <a:ext cx="2235200" cy="19939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Накопление автокорреляции = ослабление влияния шума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445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𝐴𝑣𝑡𝑜𝑐𝑜𝑟𝑟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)=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𝑑𝑖𝑓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445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/>
          <p:nvPr/>
        </p:nvCxnSpPr>
        <p:spPr>
          <a:xfrm flipV="1">
            <a:off x="4559300" y="4994275"/>
            <a:ext cx="508000" cy="368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5067300" y="4498975"/>
            <a:ext cx="406400" cy="46355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5473700" y="4143375"/>
            <a:ext cx="723900" cy="3556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6159500" y="3648075"/>
            <a:ext cx="254000" cy="50165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6413500" y="3368675"/>
            <a:ext cx="381000" cy="279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66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592</Words>
  <Application>Microsoft Office PowerPoint</Application>
  <PresentationFormat>Произвольный</PresentationFormat>
  <Paragraphs>73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Частотная синхронизация</vt:lpstr>
      <vt:lpstr>Презентация PowerPoint</vt:lpstr>
      <vt:lpstr>Кадр физического уровня в системе DVB-S2</vt:lpstr>
      <vt:lpstr>Удаление информационной составляющей из сигнала</vt:lpstr>
      <vt:lpstr>Как выглядит сигнал с удаленной информационной составляющей без шума</vt:lpstr>
      <vt:lpstr>Презентация PowerPoint</vt:lpstr>
      <vt:lpstr>Дифференциальные коэффициенты (автокорреляция)</vt:lpstr>
      <vt:lpstr>Автокорреляция </vt:lpstr>
      <vt:lpstr>Накопление автокорреляции = ослабление влияния шума </vt:lpstr>
      <vt:lpstr>Арифметическая прогрессия</vt:lpstr>
      <vt:lpstr>Алгоритм частотной синхронизации Fitz</vt:lpstr>
      <vt:lpstr>Идея тонкой подстройки частоты </vt:lpstr>
      <vt:lpstr>Восстановление фазы сигнала</vt:lpstr>
      <vt:lpstr>Домашняя работа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lantyufrieva</cp:lastModifiedBy>
  <cp:revision>446</cp:revision>
  <dcterms:created xsi:type="dcterms:W3CDTF">2019-03-11T13:01:46Z</dcterms:created>
  <dcterms:modified xsi:type="dcterms:W3CDTF">2019-11-22T15:25:22Z</dcterms:modified>
</cp:coreProperties>
</file>