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6" r:id="rId3"/>
    <p:sldId id="327" r:id="rId4"/>
    <p:sldId id="328" r:id="rId5"/>
    <p:sldId id="329" r:id="rId6"/>
    <p:sldId id="331" r:id="rId7"/>
    <p:sldId id="330" r:id="rId8"/>
    <p:sldId id="332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28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tyufriev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3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543" autoAdjust="0"/>
  </p:normalViewPr>
  <p:slideViewPr>
    <p:cSldViewPr snapToGrid="0">
      <p:cViewPr>
        <p:scale>
          <a:sx n="75" d="100"/>
          <a:sy n="75" d="100"/>
        </p:scale>
        <p:origin x="-734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gif"/><Relationship Id="rId7" Type="http://schemas.openxmlformats.org/officeDocument/2006/relationships/image" Target="../media/image40.png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gif"/><Relationship Id="rId4" Type="http://schemas.openxmlformats.org/officeDocument/2006/relationships/image" Target="../media/image3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gif"/><Relationship Id="rId4" Type="http://schemas.openxmlformats.org/officeDocument/2006/relationships/image" Target="../media/image4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gif"/><Relationship Id="rId4" Type="http://schemas.openxmlformats.org/officeDocument/2006/relationships/image" Target="../media/image5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1422400"/>
            <a:ext cx="11530148" cy="2279112"/>
          </a:xfrm>
        </p:spPr>
        <p:txBody>
          <a:bodyPr>
            <a:noAutofit/>
          </a:bodyPr>
          <a:lstStyle/>
          <a:p>
            <a:r>
              <a:rPr lang="ru-RU" sz="6600" dirty="0" smtClean="0"/>
              <a:t>Фазовая автоподстройка частоты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68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Модель контура ФАПЧ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6866" name="Picture 2" descr="http://www.dsplib.ru/content/pll/pll_html_4fd4a51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71" y="1066800"/>
            <a:ext cx="10022849" cy="2790676"/>
          </a:xfrm>
          <a:prstGeom prst="rect">
            <a:avLst/>
          </a:prstGeom>
          <a:noFill/>
        </p:spPr>
      </p:pic>
      <p:pic>
        <p:nvPicPr>
          <p:cNvPr id="36868" name="Picture 4" descr="http://www.dsplib.ru/content/pll/pll_html_m4b33fcf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8135" y="4258161"/>
            <a:ext cx="4467225" cy="517040"/>
          </a:xfrm>
          <a:prstGeom prst="rect">
            <a:avLst/>
          </a:prstGeom>
          <a:noFill/>
        </p:spPr>
      </p:pic>
      <p:pic>
        <p:nvPicPr>
          <p:cNvPr id="36870" name="Picture 6" descr="http://www.dsplib.ru/content/pll/pll_html_m4ae2131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1734" y="5069840"/>
            <a:ext cx="3533763" cy="538480"/>
          </a:xfrm>
          <a:prstGeom prst="rect">
            <a:avLst/>
          </a:prstGeom>
          <a:noFill/>
        </p:spPr>
      </p:pic>
      <p:pic>
        <p:nvPicPr>
          <p:cNvPr id="36872" name="Picture 8" descr="http://www.dsplib.ru/content/pll/pll_html_m6973da24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0375" y="4287202"/>
            <a:ext cx="2743327" cy="9045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68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Линеаризованная модель контура ФАПЧ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8914" name="Picture 2" descr="http://www.dsplib.ru/content/pll/pll_html_m77f9a43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534" y="1305242"/>
            <a:ext cx="9115521" cy="2657158"/>
          </a:xfrm>
          <a:prstGeom prst="rect">
            <a:avLst/>
          </a:prstGeom>
          <a:noFill/>
        </p:spPr>
      </p:pic>
      <p:pic>
        <p:nvPicPr>
          <p:cNvPr id="38916" name="Picture 4" descr="http://www.dsplib.ru/content/pll/pll_html_mb5a07f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9655" y="4243758"/>
            <a:ext cx="4182745" cy="721625"/>
          </a:xfrm>
          <a:prstGeom prst="rect">
            <a:avLst/>
          </a:prstGeom>
          <a:noFill/>
        </p:spPr>
      </p:pic>
      <p:pic>
        <p:nvPicPr>
          <p:cNvPr id="38918" name="Picture 6" descr="http://www.dsplib.ru/content/pll/pll_html_157171c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735" y="5010516"/>
            <a:ext cx="5452745" cy="699403"/>
          </a:xfrm>
          <a:prstGeom prst="rect">
            <a:avLst/>
          </a:prstGeom>
          <a:noFill/>
        </p:spPr>
      </p:pic>
      <p:pic>
        <p:nvPicPr>
          <p:cNvPr id="38920" name="Picture 8" descr="http://www.dsplib.ru/content/pll/pll_html_m57a9fcc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424" y="4846321"/>
            <a:ext cx="6076576" cy="77120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589520" y="4378960"/>
            <a:ext cx="31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Передаточная характеристика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-24384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Петлевой фильтр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Picture 2" descr="https://upload.wikimedia.org/wikipedia/commons/thumb/e/e7/IIR_Filter_Direct_Form_1.svg/1024px-IIR_Filter_Direct_Form_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1" y="1258093"/>
            <a:ext cx="3425667" cy="34256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88160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330" y="4785360"/>
            <a:ext cx="3985179" cy="125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725649" y="714494"/>
            <a:ext cx="3680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 с бесконечной импульсной</a:t>
            </a:r>
            <a:r>
              <a:rPr lang="en-US" dirty="0" smtClean="0"/>
              <a:t> </a:t>
            </a:r>
            <a:endParaRPr lang="ru-RU" dirty="0" smtClean="0"/>
          </a:p>
          <a:p>
            <a:pPr algn="ctr"/>
            <a:r>
              <a:rPr lang="ru-RU" dirty="0" smtClean="0"/>
              <a:t>характеристикой (цифровой вид)</a:t>
            </a:r>
            <a:endParaRPr lang="ru-RU" dirty="0"/>
          </a:p>
        </p:txBody>
      </p:sp>
      <p:pic>
        <p:nvPicPr>
          <p:cNvPr id="39940" name="Picture 4" descr="http://www.dsplib.ru/content/pll/pll_html_4fc6780f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6294" y="2062479"/>
            <a:ext cx="4965065" cy="823015"/>
          </a:xfrm>
          <a:prstGeom prst="rect">
            <a:avLst/>
          </a:prstGeom>
          <a:noFill/>
        </p:spPr>
      </p:pic>
      <p:pic>
        <p:nvPicPr>
          <p:cNvPr id="39942" name="Picture 6" descr="http://www.dsplib.ru/content/pll/pll_html_m431d6b3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47255" y="1159192"/>
            <a:ext cx="2099945" cy="7610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8363" y="3019916"/>
            <a:ext cx="5126037" cy="25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Передаточная характеристика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2050" name="Picture 2" descr="http://www.dsplib.ru/content/pll/pll_html_m68456e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7929" y="2245360"/>
            <a:ext cx="7949514" cy="1524000"/>
          </a:xfrm>
          <a:prstGeom prst="rect">
            <a:avLst/>
          </a:prstGeom>
          <a:noFill/>
        </p:spPr>
      </p:pic>
      <p:pic>
        <p:nvPicPr>
          <p:cNvPr id="7" name="Picture 6" descr="http://www.dsplib.ru/content/pll/pll_html_m431d6b3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2215" y="2560320"/>
            <a:ext cx="2270776" cy="822967"/>
          </a:xfrm>
          <a:prstGeom prst="rect">
            <a:avLst/>
          </a:prstGeom>
          <a:noFill/>
        </p:spPr>
      </p:pic>
      <p:pic>
        <p:nvPicPr>
          <p:cNvPr id="8" name="Picture 8" descr="http://www.dsplib.ru/content/pll/pll_html_m57a9fccc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264" y="1341121"/>
            <a:ext cx="6076576" cy="771208"/>
          </a:xfrm>
          <a:prstGeom prst="rect">
            <a:avLst/>
          </a:prstGeom>
          <a:noFill/>
        </p:spPr>
      </p:pic>
      <p:pic>
        <p:nvPicPr>
          <p:cNvPr id="2054" name="Picture 6" descr="http://www.dsplib.ru/content/pll/pll_html_m6db4e740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1681" y="4064000"/>
            <a:ext cx="3962172" cy="105219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04240" y="2001520"/>
            <a:ext cx="288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Петлевой фильтр: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880" y="3698240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Замена: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" y="4795520"/>
            <a:ext cx="411163" cy="48768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" y="5267325"/>
            <a:ext cx="168275" cy="441325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066800" y="520636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 резонансная частота,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985520" y="54546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коэффициент затухания (</a:t>
            </a: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damping</a:t>
            </a: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factor</a:t>
            </a:r>
            <a:r>
              <a:rPr kumimoji="0" lang="ru-RU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1535" y="4260215"/>
            <a:ext cx="5734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040" y="0"/>
            <a:ext cx="10515600" cy="1325563"/>
          </a:xfrm>
        </p:spPr>
        <p:txBody>
          <a:bodyPr/>
          <a:lstStyle/>
          <a:p>
            <a:r>
              <a:rPr lang="ru-RU" dirty="0" smtClean="0"/>
              <a:t>Амплитудно-частотная характеристика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5600" y="1524000"/>
            <a:ext cx="606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Комплексный коэффициент передачи:</a:t>
            </a:r>
          </a:p>
        </p:txBody>
      </p:sp>
      <p:pic>
        <p:nvPicPr>
          <p:cNvPr id="28674" name="Picture 2" descr="http://www.dsplib.ru/content/pll/pll_html_m2133d46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575" y="2220594"/>
            <a:ext cx="4172585" cy="91141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8480" y="3403600"/>
            <a:ext cx="850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АЧХ:</a:t>
            </a:r>
            <a:endParaRPr lang="ru-RU" sz="2800" dirty="0"/>
          </a:p>
        </p:txBody>
      </p:sp>
      <p:pic>
        <p:nvPicPr>
          <p:cNvPr id="28676" name="Picture 4" descr="http://www.dsplib.ru/content/pll/pll_html_m4a688d0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814" y="4180300"/>
            <a:ext cx="4568826" cy="949547"/>
          </a:xfrm>
          <a:prstGeom prst="rect">
            <a:avLst/>
          </a:prstGeom>
          <a:noFill/>
        </p:spPr>
      </p:pic>
      <p:pic>
        <p:nvPicPr>
          <p:cNvPr id="28678" name="Picture 6" descr="http://www.dsplib.ru/content/pll/pll_html_m4f2bef9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9575" y="1036321"/>
            <a:ext cx="5184639" cy="3004820"/>
          </a:xfrm>
          <a:prstGeom prst="rect">
            <a:avLst/>
          </a:prstGeom>
          <a:noFill/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1090" y="3804156"/>
            <a:ext cx="4253230" cy="301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680" y="-2032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Эквивалентная шумовая полоса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29698" name="Picture 2" descr="http://www.dsplib.ru/content/pll/pll_html_2e6194f8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39" y="1402080"/>
            <a:ext cx="6773423" cy="4047014"/>
          </a:xfrm>
          <a:prstGeom prst="rect">
            <a:avLst/>
          </a:prstGeom>
          <a:noFill/>
        </p:spPr>
      </p:pic>
      <p:pic>
        <p:nvPicPr>
          <p:cNvPr id="29700" name="Picture 4" descr="http://www.dsplib.ru/content/pll/pll_html_m737fb59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0134" y="1310640"/>
            <a:ext cx="4358640" cy="853440"/>
          </a:xfrm>
          <a:prstGeom prst="rect">
            <a:avLst/>
          </a:prstGeom>
          <a:noFill/>
        </p:spPr>
      </p:pic>
      <p:pic>
        <p:nvPicPr>
          <p:cNvPr id="29702" name="Picture 6" descr="http://www.dsplib.ru/content/pll/pll_html_6fac2b6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6934" y="2231988"/>
            <a:ext cx="4772026" cy="882687"/>
          </a:xfrm>
          <a:prstGeom prst="rect">
            <a:avLst/>
          </a:prstGeom>
          <a:noFill/>
        </p:spPr>
      </p:pic>
      <p:pic>
        <p:nvPicPr>
          <p:cNvPr id="29704" name="Picture 8" descr="http://www.dsplib.ru/content/pll/pll_html_5a4b48b8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1255" y="3169920"/>
            <a:ext cx="3121660" cy="78041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486440" y="3942080"/>
            <a:ext cx="4395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Нормализованная полоса: 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637520" y="327152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</a:t>
            </a:r>
            <a:r>
              <a:rPr lang="ru-RU" sz="2800" dirty="0" smtClean="0"/>
              <a:t>рад/с</a:t>
            </a:r>
            <a:r>
              <a:rPr lang="en-US" sz="2800" dirty="0" smtClean="0"/>
              <a:t>]</a:t>
            </a:r>
            <a:endParaRPr lang="ru-RU" sz="2800" dirty="0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05520" y="4531360"/>
            <a:ext cx="1989138" cy="800100"/>
          </a:xfrm>
          <a:prstGeom prst="rect">
            <a:avLst/>
          </a:prstGeom>
          <a:noFill/>
        </p:spPr>
      </p:pic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12573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52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Цифровой контур ФАПЧ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98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5" descr="http://www.dsplib.ru/content/dpll/dpll_html_5acb8d4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840" y="952817"/>
            <a:ext cx="6990388" cy="3192463"/>
          </a:xfrm>
          <a:prstGeom prst="rect">
            <a:avLst/>
          </a:prstGeom>
          <a:noFill/>
        </p:spPr>
      </p:pic>
      <p:pic>
        <p:nvPicPr>
          <p:cNvPr id="3079" name="Picture 7" descr="http://www.dsplib.ru/content/dpll/dpll_html_m5494084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894" y="4084320"/>
            <a:ext cx="2760631" cy="765175"/>
          </a:xfrm>
          <a:prstGeom prst="rect">
            <a:avLst/>
          </a:prstGeom>
          <a:noFill/>
        </p:spPr>
      </p:pic>
      <p:pic>
        <p:nvPicPr>
          <p:cNvPr id="3081" name="Picture 9" descr="http://www.dsplib.ru/content/dpll/dpll_html_53c8db8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1414" y="4104640"/>
            <a:ext cx="7249731" cy="1158241"/>
          </a:xfrm>
          <a:prstGeom prst="rect">
            <a:avLst/>
          </a:prstGeom>
          <a:noFill/>
        </p:spPr>
      </p:pic>
      <p:pic>
        <p:nvPicPr>
          <p:cNvPr id="3083" name="Picture 11" descr="http://www.dsplib.ru/content/dpll/dpll_html_m5f495e3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3255" y="5342132"/>
            <a:ext cx="2709545" cy="80625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16560" y="5435600"/>
            <a:ext cx="497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Передаточная характеристика: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772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Линеаризованная модель </a:t>
            </a:r>
            <a:r>
              <a:rPr lang="ru-RU" dirty="0" smtClean="0"/>
              <a:t>цифрового ФАПЧ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026" name="Picture 2" descr="http://www.dsplib.ru/content/dpll/dpll_html_1db27fe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440" y="934721"/>
            <a:ext cx="7171559" cy="3616960"/>
          </a:xfrm>
          <a:prstGeom prst="rect">
            <a:avLst/>
          </a:prstGeom>
          <a:noFill/>
        </p:spPr>
      </p:pic>
      <p:pic>
        <p:nvPicPr>
          <p:cNvPr id="1028" name="Picture 4" descr="http://www.dsplib.ru/content/dpll/dpll_html_60a7fb5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0455" y="4765040"/>
            <a:ext cx="5132332" cy="954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68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Цифровой петлевой фильтр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32770" name="Picture 2" descr="http://www.dsplib.ru/content/dpll/dpll_html_m6ac4f73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1889760"/>
            <a:ext cx="5424122" cy="2613184"/>
          </a:xfrm>
          <a:prstGeom prst="rect">
            <a:avLst/>
          </a:prstGeom>
          <a:noFill/>
        </p:spPr>
      </p:pic>
      <p:pic>
        <p:nvPicPr>
          <p:cNvPr id="32772" name="Picture 4" descr="http://www.dsplib.ru/content/dpll/dpll_html_m79d4644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9909" y="4003040"/>
            <a:ext cx="4642371" cy="7432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35040" y="3190240"/>
            <a:ext cx="497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Передаточная характеристика: </a:t>
            </a:r>
            <a:endParaRPr lang="ru-RU" sz="2800" dirty="0"/>
          </a:p>
        </p:txBody>
      </p:sp>
      <p:pic>
        <p:nvPicPr>
          <p:cNvPr id="32774" name="Picture 6" descr="http://www.dsplib.ru/content/dpll/dpll_html_me4c2d1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8859" y="2489200"/>
            <a:ext cx="5688874" cy="39624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953760" y="1818640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Разностное уравнение: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440" y="2432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DVB-S2 </a:t>
            </a:r>
            <a:r>
              <a:rPr lang="ru-RU" dirty="0" smtClean="0"/>
              <a:t>система синхронизации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520" y="1205972"/>
            <a:ext cx="9765983" cy="467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54" y="1339690"/>
            <a:ext cx="11458666" cy="4627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Аналоговый контур ФАПЧ</a:t>
            </a:r>
          </a:p>
          <a:p>
            <a:r>
              <a:rPr lang="ru-RU" sz="3200" dirty="0" smtClean="0"/>
              <a:t>Преобразование Лапласа </a:t>
            </a:r>
          </a:p>
          <a:p>
            <a:r>
              <a:rPr lang="ru-RU" sz="3200" dirty="0" smtClean="0"/>
              <a:t>Петлевой фильтр</a:t>
            </a:r>
          </a:p>
          <a:p>
            <a:r>
              <a:rPr lang="ru-RU" sz="3200" dirty="0" smtClean="0"/>
              <a:t>Частотные свойства</a:t>
            </a:r>
            <a:endParaRPr lang="en-US" sz="3200" dirty="0" smtClean="0"/>
          </a:p>
          <a:p>
            <a:r>
              <a:rPr lang="ru-RU" sz="3200" dirty="0" smtClean="0"/>
              <a:t>Цифровой контур ФАПЧ</a:t>
            </a:r>
          </a:p>
          <a:p>
            <a:r>
              <a:rPr lang="en-US" sz="3200" dirty="0" smtClean="0"/>
              <a:t>D&amp;M </a:t>
            </a:r>
            <a:r>
              <a:rPr lang="ru-RU" sz="3200" dirty="0" smtClean="0"/>
              <a:t>детектор</a:t>
            </a:r>
          </a:p>
          <a:p>
            <a:r>
              <a:rPr lang="ru-RU" sz="3200" dirty="0" smtClean="0"/>
              <a:t>Домашняя работа</a:t>
            </a:r>
            <a:endParaRPr lang="ru-RU" sz="3200" dirty="0"/>
          </a:p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Delay&amp;Mul</a:t>
            </a:r>
            <a:r>
              <a:rPr lang="en-US" dirty="0" smtClean="0"/>
              <a:t> </a:t>
            </a:r>
            <a:r>
              <a:rPr lang="ru-RU" dirty="0" smtClean="0"/>
              <a:t>детектор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400" y="1435894"/>
            <a:ext cx="4355306" cy="4355306"/>
          </a:xfrm>
        </p:spPr>
      </p:pic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15541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2959" y="1727200"/>
            <a:ext cx="4923479" cy="784225"/>
          </a:xfrm>
          <a:prstGeom prst="rect">
            <a:avLst/>
          </a:prstGeom>
          <a:noFill/>
        </p:spPr>
      </p:pic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0" y="192278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3083" y="2733040"/>
            <a:ext cx="7565419" cy="2085340"/>
          </a:xfrm>
          <a:prstGeom prst="rect">
            <a:avLst/>
          </a:prstGeom>
          <a:noFill/>
        </p:spPr>
      </p:pic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20955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0"/>
            <a:ext cx="10515600" cy="1325563"/>
          </a:xfrm>
        </p:spPr>
        <p:txBody>
          <a:bodyPr/>
          <a:lstStyle/>
          <a:p>
            <a:r>
              <a:rPr lang="ru-RU" dirty="0" smtClean="0"/>
              <a:t>Домашняя работа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48360" y="1168400"/>
            <a:ext cx="10515600" cy="472408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Рассчитать коэффициенты петлевого фильтра.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Написать ФАПЧ.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Посмотреть на точность и время установления ФАПЧ при шумах и различных параметрах фильтра (5-10 конфигураций</a:t>
            </a:r>
            <a:r>
              <a:rPr lang="en-US" dirty="0" smtClean="0"/>
              <a:t>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 smtClean="0"/>
              <a:t>выводы).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5430" y="3097799"/>
            <a:ext cx="3463290" cy="278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68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Аналоговый контур ФАПЧ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http://www.dsplib.ru/content/pll/pll_html_2e91a52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094" y="1442402"/>
            <a:ext cx="11031451" cy="388143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315200" y="5496560"/>
            <a:ext cx="411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http://www.dsplib.ru/content/pll/pll.html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88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Генератор управляемый напряжением: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8640" y="4226560"/>
            <a:ext cx="5748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Мгновенная частота на выходе ГУН: </a:t>
            </a:r>
            <a:endParaRPr lang="ru-RU" sz="2800" dirty="0"/>
          </a:p>
        </p:txBody>
      </p:sp>
      <p:pic>
        <p:nvPicPr>
          <p:cNvPr id="30726" name="Picture 6" descr="http://www.dsplib.ru/content/pll/pll_html_7efcc1f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4535" y="4991629"/>
            <a:ext cx="3298826" cy="363650"/>
          </a:xfrm>
          <a:prstGeom prst="rect">
            <a:avLst/>
          </a:prstGeom>
          <a:noFill/>
        </p:spPr>
      </p:pic>
      <p:pic>
        <p:nvPicPr>
          <p:cNvPr id="10" name="Picture 2" descr="http://www.dsplib.ru/content/pll/pll_html_2e91a52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3" y="1015682"/>
            <a:ext cx="6469077" cy="2276158"/>
          </a:xfrm>
          <a:prstGeom prst="rect">
            <a:avLst/>
          </a:prstGeom>
          <a:noFill/>
        </p:spPr>
      </p:pic>
      <p:pic>
        <p:nvPicPr>
          <p:cNvPr id="30722" name="Picture 2" descr="http://www.dsplib.ru/content/pll/pll_html_m7b69f9d5.gif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3729" y="3207584"/>
            <a:ext cx="6793231" cy="1009610"/>
          </a:xfrm>
          <a:prstGeom prst="rect">
            <a:avLst/>
          </a:prstGeom>
          <a:noFill/>
        </p:spPr>
      </p:pic>
      <p:pic>
        <p:nvPicPr>
          <p:cNvPr id="30724" name="Picture 4" descr="http://www.dsplib.ru/content/pll/pll_html_m7b6bd27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3779" y="1580478"/>
            <a:ext cx="3783341" cy="969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88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Выход фазового детектора: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" name="Picture 2" descr="http://www.dsplib.ru/content/pll/pll_html_2e91a52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3" y="1015682"/>
            <a:ext cx="6469077" cy="2276158"/>
          </a:xfrm>
          <a:prstGeom prst="rect">
            <a:avLst/>
          </a:prstGeom>
          <a:noFill/>
        </p:spPr>
      </p:pic>
      <p:pic>
        <p:nvPicPr>
          <p:cNvPr id="31746" name="Picture 2" descr="http://www.dsplib.ru/content/pll/pll_html_77b4a8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20" y="3985577"/>
            <a:ext cx="5896392" cy="992823"/>
          </a:xfrm>
          <a:prstGeom prst="rect">
            <a:avLst/>
          </a:prstGeom>
          <a:noFill/>
        </p:spPr>
      </p:pic>
      <p:sp>
        <p:nvSpPr>
          <p:cNvPr id="11" name="Стрелка вправо 10"/>
          <p:cNvSpPr/>
          <p:nvPr/>
        </p:nvSpPr>
        <p:spPr>
          <a:xfrm>
            <a:off x="6268720" y="4124960"/>
            <a:ext cx="812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933440" y="3749040"/>
            <a:ext cx="13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pic>
        <p:nvPicPr>
          <p:cNvPr id="31748" name="Picture 4" descr="http://www.dsplib.ru/content/pll/pll_html_m502cab7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7895" y="4033520"/>
            <a:ext cx="4278708" cy="586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320" y="0"/>
            <a:ext cx="11115040" cy="1325563"/>
          </a:xfrm>
        </p:spPr>
        <p:txBody>
          <a:bodyPr/>
          <a:lstStyle/>
          <a:p>
            <a:r>
              <a:rPr lang="ru-RU" dirty="0" smtClean="0"/>
              <a:t>Затухающие колебания пружинного маятника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2770" name="Picture 2" descr="https://upload.wikimedia.org/wikipedia/commons/2/2b/Damped_spring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608" y="869736"/>
            <a:ext cx="1582684" cy="5165304"/>
          </a:xfrm>
          <a:prstGeom prst="rect">
            <a:avLst/>
          </a:prstGeom>
          <a:noFill/>
        </p:spPr>
      </p:pic>
      <p:sp>
        <p:nvSpPr>
          <p:cNvPr id="32772" name="AutoShape 4" descr="{\displaystyle m{\vec {a}}={\vec {F_{c}}}+{\vec {F_{y}}}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2774" name="Picture 6" descr="https://upload.wikimedia.org/wikipedia/commons/thumb/e/e8/Damping.svg/300px-Dampi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8538" y="1940560"/>
            <a:ext cx="4783462" cy="3332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62480" y="1076960"/>
            <a:ext cx="880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Система, состоящая из пружины (подчиняющейся закону Гука), один конец которой жёстко закреплён, а на другом находится тело массой </a:t>
            </a:r>
            <a:r>
              <a:rPr lang="ru-RU" i="1" dirty="0" err="1" smtClean="0"/>
              <a:t>m</a:t>
            </a:r>
            <a:r>
              <a:rPr lang="ru-RU" dirty="0" smtClean="0"/>
              <a:t>. Колебания совершаются в среде, где сила сопротивления пропорциональна скорости с коэффициентом </a:t>
            </a:r>
            <a:r>
              <a:rPr lang="ru-RU" i="1" dirty="0" err="1" smtClean="0"/>
              <a:t>c</a:t>
            </a:r>
            <a:r>
              <a:rPr lang="ru-RU" i="1" dirty="0" smtClean="0"/>
              <a:t>. </a:t>
            </a:r>
            <a:endParaRPr lang="ru-RU" dirty="0"/>
          </a:p>
        </p:txBody>
      </p:sp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7840" y="1928223"/>
            <a:ext cx="1828800" cy="52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7930" y="2471763"/>
            <a:ext cx="2896870" cy="73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5349" y="3186031"/>
            <a:ext cx="2314891" cy="69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61841" y="3858199"/>
            <a:ext cx="2804160" cy="66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73395" y="4540183"/>
            <a:ext cx="817245" cy="47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56480" y="4898805"/>
            <a:ext cx="2377440" cy="47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89120" y="5361137"/>
            <a:ext cx="3393440" cy="66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1040" y="2113280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2ой закон Ньютона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950720" y="33528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Дифференциальный вид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910080" y="3820160"/>
            <a:ext cx="258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Собственная частота, </a:t>
            </a:r>
          </a:p>
          <a:p>
            <a:pPr algn="ctr"/>
            <a:r>
              <a:rPr lang="ru-RU" dirty="0" smtClean="0"/>
              <a:t>коэффициент затухания 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844800" y="462280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Замена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407920" y="5537200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Корни уравнения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Лапласа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f(x) – </a:t>
            </a:r>
            <a:r>
              <a:rPr lang="ru-RU" dirty="0" smtClean="0"/>
              <a:t>функция вещественного переменного (оригинал),</a:t>
            </a:r>
          </a:p>
          <a:p>
            <a:pPr>
              <a:buNone/>
            </a:pPr>
            <a:r>
              <a:rPr lang="en-US" dirty="0" smtClean="0"/>
              <a:t>F(s) </a:t>
            </a:r>
            <a:r>
              <a:rPr lang="ru-RU" dirty="0" smtClean="0"/>
              <a:t>– функция комплексного переменного (изображение).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4268" y="2243773"/>
            <a:ext cx="1876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385" y="3019108"/>
            <a:ext cx="6153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" y="-162560"/>
            <a:ext cx="11750040" cy="1325563"/>
          </a:xfrm>
        </p:spPr>
        <p:txBody>
          <a:bodyPr/>
          <a:lstStyle/>
          <a:p>
            <a:pPr algn="ctr"/>
            <a:r>
              <a:rPr lang="ru-RU" dirty="0" smtClean="0"/>
              <a:t>Таблица изображений функций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87007" y="5770880"/>
            <a:ext cx="910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Старков В.Н. Операционное исчисление и его применения. </a:t>
            </a:r>
            <a:r>
              <a:rPr lang="ru-RU" dirty="0" err="1" smtClean="0"/>
              <a:t>Учебн</a:t>
            </a:r>
            <a:r>
              <a:rPr lang="ru-RU" dirty="0" smtClean="0"/>
              <a:t>. </a:t>
            </a:r>
            <a:r>
              <a:rPr lang="ru-RU" dirty="0" err="1" smtClean="0"/>
              <a:t>пособ.-СПб</a:t>
            </a:r>
            <a:r>
              <a:rPr lang="ru-RU" dirty="0" smtClean="0"/>
              <a:t>, 2000.-65 с.</a:t>
            </a:r>
            <a:endParaRPr lang="ru-RU" dirty="0"/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4240" y="773101"/>
            <a:ext cx="7620000" cy="503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04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Свойство преобразования Лапласа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4424" y="955040"/>
            <a:ext cx="6023146" cy="518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11191</TotalTime>
  <Words>249</Words>
  <Application>Microsoft Office PowerPoint</Application>
  <PresentationFormat>Произвольный</PresentationFormat>
  <Paragraphs>85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Фазовая автоподстройка частоты</vt:lpstr>
      <vt:lpstr>Слайд 2</vt:lpstr>
      <vt:lpstr>Аналоговый контур ФАПЧ</vt:lpstr>
      <vt:lpstr>Генератор управляемый напряжением: </vt:lpstr>
      <vt:lpstr>Выход фазового детектора:</vt:lpstr>
      <vt:lpstr>Затухающие колебания пружинного маятника</vt:lpstr>
      <vt:lpstr>Преобразование Лапласа</vt:lpstr>
      <vt:lpstr>Таблица изображений функций</vt:lpstr>
      <vt:lpstr>Свойство преобразования Лапласа </vt:lpstr>
      <vt:lpstr>Модель контура ФАПЧ</vt:lpstr>
      <vt:lpstr>Линеаризованная модель контура ФАПЧ</vt:lpstr>
      <vt:lpstr>Петлевой фильтр</vt:lpstr>
      <vt:lpstr>Передаточная характеристика</vt:lpstr>
      <vt:lpstr>Амплитудно-частотная характеристика</vt:lpstr>
      <vt:lpstr>Эквивалентная шумовая полоса</vt:lpstr>
      <vt:lpstr>Цифровой контур ФАПЧ</vt:lpstr>
      <vt:lpstr>Линеаризованная модель цифрового ФАПЧ</vt:lpstr>
      <vt:lpstr>Цифровой петлевой фильтр</vt:lpstr>
      <vt:lpstr>DVB-S2 система синхронизации</vt:lpstr>
      <vt:lpstr>Delay&amp;Mul детектор</vt:lpstr>
      <vt:lpstr>Домашняя работа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User0</cp:lastModifiedBy>
  <cp:revision>538</cp:revision>
  <dcterms:created xsi:type="dcterms:W3CDTF">2019-03-11T13:01:46Z</dcterms:created>
  <dcterms:modified xsi:type="dcterms:W3CDTF">2020-11-03T15:14:36Z</dcterms:modified>
</cp:coreProperties>
</file>