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4"/>
  </p:notes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1" r:id="rId10"/>
    <p:sldId id="390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2" r:id="rId21"/>
    <p:sldId id="404" r:id="rId22"/>
    <p:sldId id="405" r:id="rId23"/>
    <p:sldId id="401" r:id="rId24"/>
    <p:sldId id="403" r:id="rId25"/>
    <p:sldId id="406" r:id="rId26"/>
    <p:sldId id="407" r:id="rId27"/>
    <p:sldId id="408" r:id="rId28"/>
    <p:sldId id="295" r:id="rId29"/>
    <p:sldId id="409" r:id="rId30"/>
    <p:sldId id="410" r:id="rId31"/>
    <p:sldId id="411" r:id="rId32"/>
    <p:sldId id="41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402"/>
  </p:normalViewPr>
  <p:slideViewPr>
    <p:cSldViewPr snapToGrid="0" snapToObjects="1">
      <p:cViewPr varScale="1">
        <p:scale>
          <a:sx n="87" d="100"/>
          <a:sy n="87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A950-6097-2340-B6CC-3B4489DC3C23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50E39-DCF8-7B40-8A99-4B2A9A51F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27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[1]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Jarek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Duda.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numeral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compression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 of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de-D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2014</a:t>
            </a:r>
            <a:endParaRPr lang="de-DE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526D85-8F04-4F3F-8FE3-2A59F0DC45D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6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следующем слайде вывод</a:t>
            </a:r>
            <a:r>
              <a:rPr lang="en-US" dirty="0"/>
              <a:t> </a:t>
            </a:r>
            <a:r>
              <a:rPr lang="ru-RU" dirty="0"/>
              <a:t>формул кодирования и декодирования</a:t>
            </a:r>
          </a:p>
          <a:p>
            <a:r>
              <a:rPr lang="ru-RU" dirty="0"/>
              <a:t>Проверьте, что получается при вероятности ½. Получается симметричная система, где 0 и 1 поменяли местами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0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Бинарный кодер можно приспособить к общему случаю через бинаризацию величины, а это наоборот использование </a:t>
            </a:r>
            <a:r>
              <a:rPr lang="ru-RU" dirty="0" err="1"/>
              <a:t>многосимвольного</a:t>
            </a:r>
            <a:r>
              <a:rPr lang="ru-RU" dirty="0"/>
              <a:t> кодера для кодирования групп бит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26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5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86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0" i="0" dirty="0">
                    <a:latin typeface="Cambria Math" panose="02040503050406030204" pitchFamily="18" charset="0"/>
                  </a:rPr>
                  <a:t>Пусть дана некоторая схема </a:t>
                </a:r>
                <a:r>
                  <a:rPr lang="en-US" b="0" i="0" dirty="0">
                    <a:latin typeface="Cambria Math" panose="02040503050406030204" pitchFamily="18" charset="0"/>
                  </a:rPr>
                  <a:t>ANS</a:t>
                </a:r>
                <a:endParaRPr lang="ru-RU" b="0" i="0" dirty="0">
                  <a:latin typeface="Cambria Math" panose="02040503050406030204" pitchFamily="18" charset="0"/>
                </a:endParaRPr>
              </a:p>
              <a:p>
                <a:r>
                  <a:rPr lang="ru-RU" b="0" i="0" dirty="0">
                    <a:latin typeface="Cambria Math" panose="02040503050406030204" pitchFamily="18" charset="0"/>
                  </a:rPr>
                  <a:t>Декодирование осуществляется интуитивно, а кодирование, поскольку ассиметрично декодированию, состоит из обратных операций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/>
                  <a:t> – набор прообразов,</a:t>
                </a:r>
                <a:r>
                  <a:rPr lang="ru-RU" baseline="0" dirty="0"/>
                  <a:t> чьи образы при кодировании символа </a:t>
                </a:r>
                <a:r>
                  <a:rPr lang="en-US" i="1" baseline="0" dirty="0"/>
                  <a:t>s</a:t>
                </a:r>
                <a:r>
                  <a:rPr lang="en-US" baseline="0" dirty="0"/>
                  <a:t> </a:t>
                </a:r>
                <a:r>
                  <a:rPr lang="ru-RU" baseline="0" dirty="0"/>
                  <a:t>лежат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i="1" baseline="0" dirty="0"/>
              </a:p>
              <a:p>
                <a:r>
                  <a:rPr lang="ru-RU" i="0" baseline="0" dirty="0"/>
                  <a:t>Такая система работает не для любого числа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i="0" baseline="0" dirty="0"/>
                  <a:t>: </a:t>
                </a:r>
                <a:r>
                  <a:rPr lang="ru-RU" i="0" baseline="0" dirty="0"/>
                  <a:t>иногда можно при делении числа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i="1" baseline="0" dirty="0"/>
                  <a:t> </a:t>
                </a:r>
                <a:r>
                  <a:rPr lang="ru-RU" i="0" baseline="0" dirty="0"/>
                  <a:t>можно «проскочить» мимо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i="1" dirty="0"/>
                  <a:t>.</a:t>
                </a:r>
                <a:r>
                  <a:rPr lang="ru-RU" i="0" dirty="0"/>
                  <a:t> Условие – </a:t>
                </a:r>
                <a:r>
                  <a:rPr lang="en-US" i="0" dirty="0"/>
                  <a:t>b-unique </a:t>
                </a:r>
                <a:r>
                  <a:rPr lang="ru-RU" i="0" dirty="0"/>
                  <a:t>для отрезков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i="1" dirty="0"/>
                  <a:t> </a:t>
                </a:r>
                <a:r>
                  <a:rPr lang="ru-RU" i="0" dirty="0"/>
                  <a:t>(которые определяются через правила</a:t>
                </a:r>
                <a:r>
                  <a:rPr lang="ru-RU" i="0" baseline="0" dirty="0"/>
                  <a:t> переходов данной </a:t>
                </a:r>
                <a:r>
                  <a:rPr lang="en-US" i="0" baseline="0" dirty="0"/>
                  <a:t>ANS</a:t>
                </a:r>
                <a:r>
                  <a:rPr lang="ru-RU" i="0" dirty="0"/>
                  <a:t>)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0" i="0" dirty="0">
                    <a:latin typeface="Cambria Math" panose="02040503050406030204" pitchFamily="18" charset="0"/>
                  </a:rPr>
                  <a:t>Пусть дана некоторая схема </a:t>
                </a:r>
                <a:r>
                  <a:rPr lang="en-US" b="0" i="0" dirty="0">
                    <a:latin typeface="Cambria Math" panose="02040503050406030204" pitchFamily="18" charset="0"/>
                  </a:rPr>
                  <a:t>ANS</a:t>
                </a:r>
                <a:endParaRPr lang="ru-RU" b="0" i="0" dirty="0">
                  <a:latin typeface="Cambria Math" panose="02040503050406030204" pitchFamily="18" charset="0"/>
                </a:endParaRPr>
              </a:p>
              <a:p>
                <a:r>
                  <a:rPr lang="ru-RU" b="0" i="0" dirty="0">
                    <a:latin typeface="Cambria Math" panose="02040503050406030204" pitchFamily="18" charset="0"/>
                  </a:rPr>
                  <a:t>Декодирование осуществляется интуитивно, а кодирование, поскольку ассиметрично декодированию, состоит из обратных операций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𝐼_𝑠</a:t>
                </a:r>
                <a:r>
                  <a:rPr lang="ru-RU" dirty="0"/>
                  <a:t> – набор прообразов,</a:t>
                </a:r>
                <a:r>
                  <a:rPr lang="ru-RU" baseline="0" dirty="0"/>
                  <a:t> чьи образы при кодировании символа </a:t>
                </a:r>
                <a:r>
                  <a:rPr lang="en-US" i="1" baseline="0" dirty="0"/>
                  <a:t>s</a:t>
                </a:r>
                <a:r>
                  <a:rPr lang="en-US" baseline="0" dirty="0"/>
                  <a:t> </a:t>
                </a:r>
                <a:r>
                  <a:rPr lang="ru-RU" baseline="0" dirty="0"/>
                  <a:t>лежат в </a:t>
                </a:r>
                <a:r>
                  <a:rPr lang="en-US" b="0" i="0">
                    <a:latin typeface="Cambria Math" panose="02040503050406030204" pitchFamily="18" charset="0"/>
                  </a:rPr>
                  <a:t>𝐼</a:t>
                </a:r>
                <a:endParaRPr lang="en-US" i="1" baseline="0" dirty="0"/>
              </a:p>
              <a:p>
                <a:r>
                  <a:rPr lang="ru-RU" i="0" baseline="0" dirty="0"/>
                  <a:t>Такая система работает не для любого числа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𝑙</a:t>
                </a:r>
                <a:r>
                  <a:rPr lang="en-US" i="0" baseline="0" dirty="0"/>
                  <a:t>: </a:t>
                </a:r>
                <a:r>
                  <a:rPr lang="ru-RU" i="0" baseline="0" dirty="0"/>
                  <a:t>иногда можно при делении числа из </a:t>
                </a:r>
                <a:r>
                  <a:rPr lang="en-US" b="0" i="0">
                    <a:latin typeface="Cambria Math" panose="02040503050406030204" pitchFamily="18" charset="0"/>
                  </a:rPr>
                  <a:t>𝐼</a:t>
                </a:r>
                <a:r>
                  <a:rPr lang="en-US" i="1" baseline="0" dirty="0"/>
                  <a:t> </a:t>
                </a:r>
                <a:r>
                  <a:rPr lang="ru-RU" i="0" baseline="0" dirty="0"/>
                  <a:t>можно «проскочить» мимо </a:t>
                </a:r>
                <a:r>
                  <a:rPr lang="en-US" b="0" i="0">
                    <a:latin typeface="Cambria Math" panose="02040503050406030204" pitchFamily="18" charset="0"/>
                  </a:rPr>
                  <a:t>𝐼_𝑠</a:t>
                </a:r>
                <a:r>
                  <a:rPr lang="ru-RU" i="1" dirty="0"/>
                  <a:t>.</a:t>
                </a:r>
                <a:r>
                  <a:rPr lang="ru-RU" i="0" dirty="0"/>
                  <a:t> Условие – </a:t>
                </a:r>
                <a:r>
                  <a:rPr lang="en-US" i="0" dirty="0"/>
                  <a:t>b-unique </a:t>
                </a:r>
                <a:r>
                  <a:rPr lang="ru-RU" i="0" dirty="0"/>
                  <a:t>для отрезков </a:t>
                </a:r>
                <a:r>
                  <a:rPr lang="en-US" b="0" i="0">
                    <a:latin typeface="Cambria Math" panose="02040503050406030204" pitchFamily="18" charset="0"/>
                  </a:rPr>
                  <a:t>𝐼_𝑠</a:t>
                </a:r>
                <a:r>
                  <a:rPr lang="ru-RU" i="1" dirty="0"/>
                  <a:t> </a:t>
                </a:r>
                <a:r>
                  <a:rPr lang="ru-RU" i="0" dirty="0"/>
                  <a:t>(которые определяются через правила</a:t>
                </a:r>
                <a:r>
                  <a:rPr lang="ru-RU" i="0" baseline="0" dirty="0"/>
                  <a:t> переходов данной </a:t>
                </a:r>
                <a:r>
                  <a:rPr lang="en-US" i="0" baseline="0" dirty="0"/>
                  <a:t>ANS</a:t>
                </a:r>
                <a:r>
                  <a:rPr lang="ru-RU" i="0" dirty="0"/>
                  <a:t>)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76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Выбрали отрезок, получили для него отрезки прообразов, проверили, что они тоже б-уникальны</a:t>
            </a:r>
          </a:p>
          <a:p>
            <a:r>
              <a:rPr lang="ru-RU" dirty="0"/>
              <a:t>Для данного состояния и нового бита редуцируем состояние до отрезка образов с помощью выброса бит</a:t>
            </a:r>
          </a:p>
          <a:p>
            <a:r>
              <a:rPr lang="ru-RU" dirty="0"/>
              <a:t>Осуществляем очередной переход по </a:t>
            </a:r>
            <a:r>
              <a:rPr lang="en-US" dirty="0"/>
              <a:t>ANS</a:t>
            </a:r>
            <a:endParaRPr lang="ru-RU" dirty="0"/>
          </a:p>
          <a:p>
            <a:r>
              <a:rPr lang="ru-RU" dirty="0"/>
              <a:t>Далее можно тоже нарисовать </a:t>
            </a:r>
            <a:r>
              <a:rPr lang="ru-RU" dirty="0" err="1"/>
              <a:t>схемку</a:t>
            </a:r>
            <a:r>
              <a:rPr lang="ru-RU" dirty="0"/>
              <a:t>, где для каждого состояния указаны (последняя строка) новое состояние и выброшенные биты (первая строка)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∆H ≈ 0.00529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этой схемы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Для отрезка </a:t>
            </a:r>
            <a:r>
              <a:rPr lang="en-US" dirty="0"/>
              <a:t>{4,5,6,7} </a:t>
            </a:r>
            <a:r>
              <a:rPr lang="ru-RU" dirty="0"/>
              <a:t>получается конечный автомат из 4 состояний, приведённый ранее</a:t>
            </a:r>
          </a:p>
          <a:p>
            <a:endParaRPr lang="ru-RU" dirty="0"/>
          </a:p>
          <a:p>
            <a:r>
              <a:rPr lang="ru-RU" dirty="0"/>
              <a:t>То же можно строить и для </a:t>
            </a:r>
            <a:r>
              <a:rPr lang="en-US" dirty="0" err="1"/>
              <a:t>rABS</a:t>
            </a:r>
            <a:r>
              <a:rPr lang="en-US" dirty="0"/>
              <a:t>/</a:t>
            </a:r>
            <a:r>
              <a:rPr lang="en-US" dirty="0" err="1"/>
              <a:t>rANS</a:t>
            </a:r>
            <a:r>
              <a:rPr lang="ru-RU" dirty="0"/>
              <a:t> и любого иного правила переходов </a:t>
            </a:r>
            <a:r>
              <a:rPr lang="en-US" dirty="0"/>
              <a:t>ANS</a:t>
            </a:r>
          </a:p>
          <a:p>
            <a:endParaRPr lang="en-US" dirty="0"/>
          </a:p>
          <a:p>
            <a:r>
              <a:rPr lang="ru-RU" dirty="0"/>
              <a:t>Вероятности считаются из уравнения: вероятность состояния равна сумме вероятностей переходов в неё как произведений исходных состояний и возникновения нужного для такого </a:t>
            </a:r>
            <a:r>
              <a:rPr lang="ru-RU" dirty="0" err="1"/>
              <a:t>перезода</a:t>
            </a:r>
            <a:r>
              <a:rPr lang="ru-RU" dirty="0"/>
              <a:t> символа. Получается СЛУ, которую можно решить</a:t>
            </a:r>
          </a:p>
          <a:p>
            <a:r>
              <a:rPr lang="ru-RU" dirty="0"/>
              <a:t>Вероятности состояний убывают примерно обратно пропорционально номеру состояния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710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Предыдущий способ записи автомата удобен для определения декодирования (вышли из отрезка </a:t>
                </a:r>
                <a:r>
                  <a:rPr lang="en-US" dirty="0"/>
                  <a:t>-&gt; </a:t>
                </a:r>
                <a:r>
                  <a:rPr lang="ru-RU" dirty="0"/>
                  <a:t>читаем символы до возвращения), но менее очевиден для кодирования (нужно составлять отрезки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Здесь по весам </a:t>
                </a:r>
                <a:r>
                  <a:rPr lang="en-US" dirty="0"/>
                  <a:t>A,B,C</a:t>
                </a:r>
                <a:r>
                  <a:rPr lang="ru-RU" dirty="0"/>
                  <a:t> с суммой 32 составлена таблица переходов при кодировании из состояний </a:t>
                </a:r>
                <a:r>
                  <a:rPr lang="ru-RU" i="1" dirty="0"/>
                  <a:t>после</a:t>
                </a:r>
                <a:r>
                  <a:rPr lang="ru-RU" dirty="0"/>
                  <a:t> сокращения. Итерация кодирования символа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ru-RU" dirty="0"/>
                  <a:t>состоит из сокращения текущего состояния до первого попадания в массив состояний для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ru-RU" dirty="0"/>
                  <a:t>собственно перехода, описанного таблицей. На самом деле, несложно видеть, что с некоторой итерации мы будем крутиться в отрезке выходных состояний от 16 до 31. Правда, декодировать по этой таблице наоборот неудобно. </a:t>
                </a:r>
                <a:r>
                  <a:rPr lang="ru-RU" u="sng" dirty="0"/>
                  <a:t>И при сведении к конечному автомату получается форма записи проще, чем эта</a:t>
                </a:r>
                <a:endParaRPr lang="en-US" u="sng" dirty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Предыдущий способ записи автомата удобен для определения декодирования (вышли из отрезка </a:t>
                </a:r>
                <a:r>
                  <a:rPr lang="en-US" dirty="0"/>
                  <a:t>-&gt; </a:t>
                </a:r>
                <a:r>
                  <a:rPr lang="ru-RU" dirty="0"/>
                  <a:t>читаем символы до возвращения), но менее очевиден для кодирования (нужно составлять отрезки </a:t>
                </a:r>
                <a:r>
                  <a:rPr lang="en-US" b="0" i="0">
                    <a:latin typeface="Cambria Math" panose="02040503050406030204" pitchFamily="18" charset="0"/>
                  </a:rPr>
                  <a:t>𝐼_𝑠</a:t>
                </a:r>
                <a:r>
                  <a:rPr lang="ru-RU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Здесь по весам </a:t>
                </a:r>
                <a:r>
                  <a:rPr lang="en-US" dirty="0"/>
                  <a:t>A,B,C</a:t>
                </a:r>
                <a:r>
                  <a:rPr lang="ru-RU" dirty="0"/>
                  <a:t> с суммой 32 составлена таблица переходов при кодировании из состояний </a:t>
                </a:r>
                <a:r>
                  <a:rPr lang="ru-RU" i="1" dirty="0"/>
                  <a:t>после</a:t>
                </a:r>
                <a:r>
                  <a:rPr lang="ru-RU" dirty="0"/>
                  <a:t> сокращения. Итерация кодирования символа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ru-RU" dirty="0"/>
                  <a:t>состоит из сокращения текущего состояния до первого попадания в массив состояний для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ru-RU" dirty="0"/>
                  <a:t>собственно перехода, описанного таблицей. На самом деле, несложно видеть, что с некоторой итерации мы будем крутиться в отрезке выходных состояний от 16 до 31. Правда, декодировать по этой таблице наоборот неудобно. </a:t>
                </a:r>
                <a:r>
                  <a:rPr lang="ru-RU" u="sng" dirty="0"/>
                  <a:t>И при сведении к конечному автомату получается форма записи проще, чем эта</a:t>
                </a:r>
                <a:endParaRPr lang="en-US" u="sng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69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Оба подхода существенно более </a:t>
            </a:r>
            <a:r>
              <a:rPr lang="ru-RU" dirty="0" err="1"/>
              <a:t>затратны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4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Обратите внимание, </a:t>
            </a:r>
            <a:r>
              <a:rPr lang="en-US" dirty="0"/>
              <a:t>ANS </a:t>
            </a:r>
            <a:r>
              <a:rPr lang="ru-RU" dirty="0"/>
              <a:t>пришит к алгоритмам, не имеющих </a:t>
            </a:r>
            <a:r>
              <a:rPr lang="ru-RU" dirty="0" err="1"/>
              <a:t>адапатации</a:t>
            </a:r>
            <a:r>
              <a:rPr lang="ru-RU" dirty="0"/>
              <a:t>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15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Вспомним предпосылки из начала рассказа про арифметик. У нас на каждом шаге меняется состояние, описываемое отрезком. В конце после кодирования текста мы точку в этом отрезке представляем битами. Здесь рассмотрим другие идеи, пользуясь идеей обновления состояния.</a:t>
            </a:r>
          </a:p>
          <a:p>
            <a:r>
              <a:rPr lang="ru-RU" dirty="0"/>
              <a:t>Для простоты начнём с бинарного алфавита в равномерном распределении. На каждой итерации генерируется один бит, но, считая состояние числом, как менять это число (иначе, куда его дописывать)?</a:t>
            </a:r>
            <a:endParaRPr lang="en-US" dirty="0"/>
          </a:p>
          <a:p>
            <a:r>
              <a:rPr lang="ru-RU" dirty="0"/>
              <a:t>Один вариант – не менять порядка числа, но меняя вклад каждого следующего символа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34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то же самое делать, дописывая после запятой, получится арифметик</a:t>
            </a:r>
          </a:p>
          <a:p>
            <a:r>
              <a:rPr lang="ru-RU" dirty="0"/>
              <a:t>Кстати, если арифметик построить по отсортированному распределению вероятностей из степеней двойки, получится ход Хаффмана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3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сдвигать число (менять порядок), каждый раз дописывая бит в младшую позицию</a:t>
            </a:r>
          </a:p>
          <a:p>
            <a:r>
              <a:rPr lang="ru-RU" dirty="0"/>
              <a:t>Для этого случая тоже можно было бы рассмотреть вариант с дробью, но он не используется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Запрос к системе такой: хотим уметь увеличивать длину кода сильнее для меньшей вероятности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05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Верх: состояния после 0 – чётные числа, после 1 – нечётные числа</a:t>
            </a:r>
          </a:p>
          <a:p>
            <a:r>
              <a:rPr lang="ru-RU" dirty="0"/>
              <a:t>Если текущее состояние 5, следующее состояние – 5-е </a:t>
            </a:r>
            <a:r>
              <a:rPr lang="ru-RU" i="1" dirty="0"/>
              <a:t>чётное</a:t>
            </a:r>
            <a:r>
              <a:rPr lang="ru-RU" dirty="0"/>
              <a:t> число в случае нуля и 5-е </a:t>
            </a:r>
            <a:r>
              <a:rPr lang="ru-RU" i="1" dirty="0"/>
              <a:t>нечётное</a:t>
            </a:r>
            <a:r>
              <a:rPr lang="ru-RU" dirty="0"/>
              <a:t> в случае единицы</a:t>
            </a:r>
          </a:p>
          <a:p>
            <a:endParaRPr lang="ru-RU" dirty="0"/>
          </a:p>
          <a:p>
            <a:r>
              <a:rPr lang="ru-RU" dirty="0"/>
              <a:t>Низ: Теперь у нас две группы, но это не это не чётные и нечётные числа: их не поровну, хотя обе (почти) равномерны по числовому промежутку. Мы, тем не менее, берём 5-е число из первой либо второй группы.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49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ru-RU" dirty="0" err="1"/>
              <a:t>трёхбитного</a:t>
            </a:r>
            <a:r>
              <a:rPr lang="ru-RU" dirty="0"/>
              <a:t> автомата и данного распределения можно получить </a:t>
            </a:r>
            <a:r>
              <a:rPr lang="en-US" dirty="0"/>
              <a:t>overhead</a:t>
            </a:r>
            <a:r>
              <a:rPr lang="ru-RU" dirty="0"/>
              <a:t> над энтропией не 0,01 бита/символ, а 0,0018 бита/символ</a:t>
            </a:r>
          </a:p>
          <a:p>
            <a:endParaRPr lang="ru-RU" dirty="0"/>
          </a:p>
          <a:p>
            <a:r>
              <a:rPr lang="ru-RU" dirty="0"/>
              <a:t>Эта схема может быть приложена к шифрованию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755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подходов к построению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50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теперь нам разбить числа на группы. Рассуждаем через декодирование</a:t>
            </a:r>
          </a:p>
          <a:p>
            <a:r>
              <a:rPr lang="ru-RU" dirty="0"/>
              <a:t>Посмотрим, в какие значения переходили бы мы из состояния </a:t>
            </a:r>
            <a:r>
              <a:rPr lang="en-US" dirty="0"/>
              <a:t>x, </a:t>
            </a:r>
            <a:r>
              <a:rPr lang="ru-RU" dirty="0"/>
              <a:t>будь оно в первой или второй группе</a:t>
            </a:r>
          </a:p>
          <a:p>
            <a:r>
              <a:rPr lang="ru-RU" dirty="0"/>
              <a:t>Можно заметить, в формуле два подряд идущих состояния могут переходить в одно. Хотим построить такое разбиение, чтобы </a:t>
            </a:r>
            <a:r>
              <a:rPr lang="en-US" dirty="0"/>
              <a:t>x</a:t>
            </a:r>
            <a:r>
              <a:rPr lang="ru-RU" dirty="0"/>
              <a:t> и </a:t>
            </a:r>
            <a:r>
              <a:rPr lang="en-US" dirty="0"/>
              <a:t>x+1 </a:t>
            </a:r>
            <a:r>
              <a:rPr lang="ru-RU" dirty="0"/>
              <a:t>переходили в разные состояния</a:t>
            </a:r>
          </a:p>
          <a:p>
            <a:r>
              <a:rPr lang="ru-RU" dirty="0"/>
              <a:t>Поскольку сумма двух «прообразов» состояния </a:t>
            </a:r>
            <a:r>
              <a:rPr lang="en-US" dirty="0"/>
              <a:t>x </a:t>
            </a:r>
            <a:r>
              <a:rPr lang="ru-RU" dirty="0"/>
              <a:t>равна </a:t>
            </a:r>
            <a:r>
              <a:rPr lang="en-US" dirty="0"/>
              <a:t>x, </a:t>
            </a:r>
            <a:r>
              <a:rPr lang="ru-RU" dirty="0"/>
              <a:t>то для </a:t>
            </a:r>
            <a:r>
              <a:rPr lang="en-US" dirty="0"/>
              <a:t>x+1 </a:t>
            </a:r>
            <a:r>
              <a:rPr lang="ru-RU" dirty="0"/>
              <a:t>ровно один из них инкрементировался. Если это прообраз, определённый битом 1, но считаем что </a:t>
            </a:r>
            <a:r>
              <a:rPr lang="en-US" dirty="0"/>
              <a:t>x </a:t>
            </a:r>
            <a:r>
              <a:rPr lang="ru-RU" dirty="0"/>
              <a:t>в группе 1</a:t>
            </a:r>
            <a:endParaRPr lang="en-US" dirty="0"/>
          </a:p>
          <a:p>
            <a:r>
              <a:rPr lang="ru-RU" dirty="0"/>
              <a:t>При таком построении прообразы никаких двух чисел одной группы не совпадут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50E39-DCF8-7B40-8A99-4B2A9A51FE4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30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DD963-7EB8-3740-8DDA-CCE0B8AE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8A84FE-C61B-7E4E-908B-79BBFA378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20C4D-B2B2-3A45-B633-83600F08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CA198E-725C-D54F-91CE-E895A955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3C960-8027-9749-97F2-6B21AFD6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FFE34-89F5-457B-B919-FFD767FCB2C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97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2AE27-95DD-8842-83AD-0D139E73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AA2F54-806E-B74E-B1F5-4FDF4A7A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8ED10-9BE4-7A49-BE37-408EFF96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BDDE7-1912-D142-81F1-8899FB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22C9E-81A3-9E4E-9A07-30FD22B0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66B62-CD8C-4C46-A2B4-DA8F7F0BCF3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945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0A68D7-EC9C-C743-AECE-BE4631C65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4B7F3-9522-0F4D-BC2E-89F5ACFA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88D17-4C4A-A540-BDA5-50B8A6B7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F05AF5-56F3-3B45-A70C-65F2D38C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74F6B5-F8EB-E34A-BC83-CFA7A1CE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CAF02-32B8-41D8-854F-01B543612E2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420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0B090-405A-9C44-A82A-B2A45138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A77EF-806F-B443-AAF0-C5C7D3D8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D83F3A-ED7D-854B-BA04-F298B918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31DAF-ED46-604E-8574-3060E471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8F1C7-1037-1B41-975B-EE0709D5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126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2A44D-5F23-FA41-9CD8-FA868B53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3AFB1-B642-924F-8D87-D2D2F72E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8B16B-6F2D-1A4D-B4E3-3880AE02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0D4D86-1AE7-0C43-9AE3-43B54F02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E18A1C-5B19-1748-BF64-03D4C98E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F8173-5056-4D82-8133-5CDCCBA0E53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258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516C1-2DD5-DF4B-8A88-C065D641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66669-0227-2841-B075-50EA8A86F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B89402-A54D-B94B-842E-CE97EA149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9245B6-9502-C141-8496-06282B49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D60133-1035-EE4F-9443-8A6B2D2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C3B48F-38E1-A349-8ABF-5D8F4E0D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70BD4-89AE-4A05-8E8B-A33C2215381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114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44045-6C84-7C43-8BEE-DB7A8FB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53E6F-CE3D-2A4F-B415-1C441488E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2FE861-DAF6-4142-ACAF-3539CEA34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C8EEF9-208E-1947-962D-A4490B158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DA047-C7CB-354E-9DBA-49F6746E3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57936E-6B73-EA42-A0C3-05ADAF2E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1B547C-7F1F-124B-9682-9B15CBEB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B07F48-FABA-C14F-879C-E18C4257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34E85-D17F-4B5E-A2B0-B4265152241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956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5389E-99D8-8244-A728-5C69D99E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3D3C4B-ACB5-8D4F-B00C-3904B31B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580EDE-FD99-E146-AC67-67643032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250BB1-906D-F546-8C36-3FAC1A34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DA99A-505B-4087-9B9D-1B3AE1467EC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564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35A78B-1E6E-8043-B9BE-5A0B9FC8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0AB7AE-7650-FD4B-91E3-5AA65002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E1C56C-32B7-BE4B-A0AA-D4339569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53669-DDFA-41D6-8765-E696FF77A09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802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DF9F0-46F6-B748-B7E5-2B3A7C8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6BAB5-DFBE-EC4A-BC1B-C846A169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1F28F7-DC98-484D-B339-7504E9184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72EC0C-6150-244F-8211-C1952825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F2E9C5-0B45-2A4D-9AF4-FC460449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791698-576C-584A-9038-4859BD87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8E843-D25E-41DA-8D01-8343D9461F6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078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19938-696C-524A-B7C5-78C1FF72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639D17-108D-9341-B4DE-526486653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7562FD-395D-3046-AA37-C2E47AAD8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21FA12-DB4F-B844-B035-D73AAF6F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97D0A1-DF03-7D4A-A293-A8DDC603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6F211E-A593-F44D-8D73-B5B0BE20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7F10-8CF6-457C-ADC5-7CF4FB21344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56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5E3A7-C8C8-FF48-BAE8-92E627DE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3D997-497A-7249-8EF9-3879BC8F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3C989D-CF00-A049-9339-729D4C0F9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F3D1EB-2D5F-434C-90C5-C3682D099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DD7BE-497D-1444-9706-D06BFD878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C52CE3-7671-40C5-B97F-157FC8DE180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44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7C96B-9342-7D4E-893B-0F81A5175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Статистическое кодирование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A9232-3F7B-7540-9AB8-E7158C99D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ru-RU" dirty="0"/>
              <a:t>Ассиметричные системы счисления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280105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BAE9D-48A6-D149-BBAF-AB4DC977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точности представления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E14A77-B1F7-8240-959A-D122547F4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арифметического кодера – защита от </a:t>
                </a:r>
                <a:r>
                  <a:rPr lang="en-US" i="1" dirty="0"/>
                  <a:t>underflow:</a:t>
                </a:r>
                <a:br>
                  <a:rPr lang="en-US" dirty="0"/>
                </a:br>
                <a:r>
                  <a:rPr lang="ru-RU" dirty="0"/>
                  <a:t>если диапазон мал, осуществить </a:t>
                </a:r>
                <a:r>
                  <a:rPr lang="ru-RU" dirty="0" err="1"/>
                  <a:t>ренормализацию</a:t>
                </a:r>
                <a:r>
                  <a:rPr lang="ru-RU" dirty="0"/>
                  <a:t>, то есть вывести бит(ы) и </a:t>
                </a:r>
                <a:r>
                  <a:rPr lang="ru-RU" dirty="0" err="1"/>
                  <a:t>домножить</a:t>
                </a:r>
                <a:r>
                  <a:rPr lang="ru-RU" dirty="0"/>
                  <a:t> значения регистров состояния: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𝟎𝟎</m:t>
                    </m:r>
                  </m:oMath>
                </a14:m>
                <a:endParaRPr lang="ru-RU" b="1" dirty="0"/>
              </a:p>
              <a:p>
                <a:r>
                  <a:rPr lang="ru-RU" dirty="0"/>
                  <a:t>Для </a:t>
                </a:r>
                <a:r>
                  <a:rPr lang="en-US" dirty="0"/>
                  <a:t>ANS</a:t>
                </a:r>
                <a:r>
                  <a:rPr lang="ru-RU" dirty="0"/>
                  <a:t> – защита от </a:t>
                </a:r>
                <a:r>
                  <a:rPr lang="en-US" i="1" dirty="0"/>
                  <a:t>overflow:</a:t>
                </a:r>
                <a:br>
                  <a:rPr lang="en-US" i="1" dirty="0"/>
                </a:br>
                <a:r>
                  <a:rPr lang="ru-RU" dirty="0"/>
                  <a:t>если порядок велик, вывести и отбросить младший(е) бит(ы) состояния: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E14A77-B1F7-8240-959A-D122547F4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95CD39-301F-E946-88BE-8F011DD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159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6DEDE-AE21-9746-83E6-E938C62D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Конечный автомат в </a:t>
            </a:r>
            <a:r>
              <a:rPr lang="en-US" dirty="0"/>
              <a:t>ANS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EA4B05-5CD2-D347-86FB-EE14AC9F2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025"/>
                <a:ext cx="10515600" cy="489585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Пример для 4 состояний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среднем получаем кода на символ: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0,241+0,188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≈0,82 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≈0,81)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EA4B05-5CD2-D347-86FB-EE14AC9F2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025"/>
                <a:ext cx="10515600" cy="4895850"/>
              </a:xfrm>
              <a:blipFill>
                <a:blip r:embed="rId3"/>
                <a:stretch>
                  <a:fillRect l="-1086" t="-2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ACF74-718E-2B4E-805C-AE8F53F0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7750"/>
            <a:ext cx="2743200" cy="365125"/>
          </a:xfrm>
        </p:spPr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C7DCBF-4728-124E-8DFB-A8E77FC7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55760"/>
            <a:ext cx="10515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6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F020D-B08F-1A41-8DB3-F520089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табличной оптимизации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62B1A5-10A4-5548-9340-685366BC7E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получения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≈0,01</m:t>
                    </m:r>
                  </m:oMath>
                </a14:m>
                <a:r>
                  <a:rPr lang="ru-RU" dirty="0"/>
                  <a:t> бит/символ требуется состояний автомата в 2-4 раза больше, чем размер алфавита,</a:t>
                </a:r>
                <a:br>
                  <a:rPr lang="ru-RU" dirty="0"/>
                </a:b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≈0,0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бит/символ – в 8-16 раз больше</a:t>
                </a:r>
              </a:p>
              <a:p>
                <a:r>
                  <a:rPr lang="ru-RU" dirty="0"/>
                  <a:t>Для размера алфавита 256 символов это около 1-16 </a:t>
                </a:r>
                <a:r>
                  <a:rPr lang="ru-RU" dirty="0" err="1"/>
                  <a:t>кБ</a:t>
                </a:r>
                <a:r>
                  <a:rPr lang="ru-RU" dirty="0"/>
                  <a:t> на таблицу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/>
                  <a:t> квадратично падает с ростом числа состояний</a:t>
                </a:r>
              </a:p>
              <a:p>
                <a:r>
                  <a:rPr lang="ru-RU" dirty="0"/>
                  <a:t>Отдельные реализации работают так же эффективно, как арифметический кодер, но быстрее, чем кодер Хаффмана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62B1A5-10A4-5548-9340-685366BC7E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519C0-D2AB-7F4E-9455-A9D07B11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559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BE786-7D86-654D-8932-C8D3FD83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ANS: </a:t>
            </a:r>
            <a:r>
              <a:rPr lang="ru-RU" dirty="0"/>
              <a:t>общие принципы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895BC0-D549-9342-A7EC-4092B44CA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Декодирование осуществляется с конца последовательности </a:t>
                </a:r>
                <a:br>
                  <a:rPr lang="ru-RU" dirty="0"/>
                </a:br>
                <a:r>
                  <a:rPr lang="ru-RU" dirty="0"/>
                  <a:t>(то есть ассиметрично кодированию)</a:t>
                </a:r>
                <a:endParaRPr lang="en-US" dirty="0"/>
              </a:p>
              <a:p>
                <a:r>
                  <a:rPr lang="ru-RU" dirty="0"/>
                  <a:t>Пусть состояние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 возникновении символа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переходит в состояние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функция кодирования,</m:t>
                    </m:r>
                  </m:oMath>
                </a14:m>
                <a:br>
                  <a:rPr lang="ru-RU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функия декодирования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895BC0-D549-9342-A7EC-4092B44CA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644A1B-D0EA-3F4C-A9C3-0067526D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29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BE786-7D86-654D-8932-C8D3FD83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ANS: </a:t>
            </a:r>
            <a:r>
              <a:rPr lang="ru-RU" dirty="0"/>
              <a:t>общие принципы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895BC0-D549-9342-A7EC-4092B44CA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Выделяются два класса значений, в которые осуществляются переходы после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Оба класса (почти) равномерно распределены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поэтому плотность распределения класса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примерно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C895BC0-D549-9342-A7EC-4092B44CA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644A1B-D0EA-3F4C-A9C3-0067526D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pic>
        <p:nvPicPr>
          <p:cNvPr id="5" name="Объект 8">
            <a:extLst>
              <a:ext uri="{FF2B5EF4-FFF2-40B4-BE49-F238E27FC236}">
                <a16:creationId xmlns:a16="http://schemas.microsoft.com/office/drawing/2014/main" id="{6AC2E488-8789-F444-85B2-EE8A2D09C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" t="64651" b="-1"/>
          <a:stretch/>
        </p:blipFill>
        <p:spPr>
          <a:xfrm>
            <a:off x="1892709" y="2979174"/>
            <a:ext cx="8406581" cy="167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FC292-46FA-6D4E-B61B-9F473E5A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ANS: </a:t>
            </a:r>
            <a:r>
              <a:rPr lang="ru-RU" dirty="0"/>
              <a:t>общие принципы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D69BE5-38C4-2941-817E-44F3C2C2F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идентифицирует класс числа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Зная, что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en-US" i="1" dirty="0"/>
                  <a:t>n</a:t>
                </a:r>
                <a:r>
                  <a:rPr lang="en-US" dirty="0"/>
                  <a:t>-</a:t>
                </a:r>
                <a:r>
                  <a:rPr lang="ru-RU" dirty="0"/>
                  <a:t>м членом класса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получаем: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3D69BE5-38C4-2941-817E-44F3C2C2F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D1FDA5-EF6F-6448-A095-8B473920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517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7961C-D973-6346-88B3-5C7B9FE9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Uniform </a:t>
            </a:r>
            <a:r>
              <a:rPr lang="de-DE" dirty="0" err="1"/>
              <a:t>asymmetric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(</a:t>
            </a:r>
            <a:r>
              <a:rPr lang="de-DE" dirty="0" err="1"/>
              <a:t>uABS</a:t>
            </a:r>
            <a:r>
              <a:rPr lang="de-DE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6C16B2-D716-1440-B8A1-A28793205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Декодирование базируется на приближении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ru-RU" b="0" dirty="0"/>
                </a:br>
                <a:r>
                  <a:rPr lang="ru-RU" dirty="0"/>
                  <a:t>Пусть есть некоторое разбиение чисел на две группы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ru-RU" i="1" dirty="0"/>
                  <a:t>(можно построить систему 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с заменой стороны округления во всех формулах)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6C16B2-D716-1440-B8A1-A28793205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66507-97BB-8D41-B18B-B37BEF1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400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7961C-D973-6346-88B3-5C7B9FE9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uABS</a:t>
            </a:r>
            <a:r>
              <a:rPr lang="ru-RU" dirty="0"/>
              <a:t>: разбиение на группы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6C16B2-D716-1440-B8A1-A28793205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670" y="1515908"/>
                <a:ext cx="11017045" cy="4840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=    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+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e>
                        </m:d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,</a:t>
                </a:r>
                <a:br>
                  <a:rPr lang="ru-RU" dirty="0"/>
                </a:br>
                <a:r>
                  <a:rPr lang="ru-RU" dirty="0"/>
                  <a:t>либо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𝑥𝑝</m:t>
                            </m:r>
                          </m:e>
                        </m:d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ru-RU" dirty="0"/>
                </a:br>
                <a:br>
                  <a:rPr lang="ru-RU" dirty="0"/>
                </a:br>
                <a:br>
                  <a:rPr lang="ru-RU" dirty="0"/>
                </a:b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5⋅0,3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6⋅0,3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10⋅0,3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3≠4=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11⋅0,3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6C16B2-D716-1440-B8A1-A28793205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670" y="1515908"/>
                <a:ext cx="11017045" cy="4840442"/>
              </a:xfrm>
              <a:blipFill>
                <a:blip r:embed="rId3"/>
                <a:stretch>
                  <a:fillRect l="-1152" t="-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66507-97BB-8D41-B18B-B37BEF1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pic>
        <p:nvPicPr>
          <p:cNvPr id="5" name="Объект 8">
            <a:extLst>
              <a:ext uri="{FF2B5EF4-FFF2-40B4-BE49-F238E27FC236}">
                <a16:creationId xmlns:a16="http://schemas.microsoft.com/office/drawing/2014/main" id="{63B29139-4084-DB4D-BB2C-E63B8865D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" t="71109" b="-2"/>
          <a:stretch/>
        </p:blipFill>
        <p:spPr>
          <a:xfrm>
            <a:off x="1892709" y="3958254"/>
            <a:ext cx="8406581" cy="1365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4F46BB0-9CE4-854C-853C-299F2F51DC4A}"/>
                  </a:ext>
                </a:extLst>
              </p:cNvPr>
              <p:cNvSpPr/>
              <p:nvPr/>
            </p:nvSpPr>
            <p:spPr>
              <a:xfrm>
                <a:off x="10122373" y="4710778"/>
                <a:ext cx="1231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4F46BB0-9CE4-854C-853C-299F2F51D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373" y="4710778"/>
                <a:ext cx="1231427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4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7961C-D973-6346-88B3-5C7B9FE9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uABS</a:t>
            </a:r>
            <a:r>
              <a:rPr lang="ru-RU" dirty="0"/>
              <a:t>: декодирование и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6C16B2-D716-1440-B8A1-A28793205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670" y="1515908"/>
                <a:ext cx="11017045" cy="4840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b="0" dirty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определяется из</a:t>
                </a:r>
                <a:r>
                  <a:rPr lang="en-US" dirty="0"/>
                  <a:t> </a:t>
                </a:r>
                <a:r>
                  <a:rPr lang="en-US" i="1" dirty="0"/>
                  <a:t>x’</a:t>
                </a:r>
                <a:r>
                  <a:rPr lang="ru-RU" dirty="0"/>
                  <a:t> способом выше,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6C16B2-D716-1440-B8A1-A28793205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670" y="1515908"/>
                <a:ext cx="11017045" cy="4840442"/>
              </a:xfrm>
              <a:blipFill>
                <a:blip r:embed="rId3"/>
                <a:stretch>
                  <a:fillRect l="-1152" t="-16754" b="-13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66507-97BB-8D41-B18B-B37BEF1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18F1FD-5F63-7A43-96FE-0E419E98FA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22"/>
          <a:stretch/>
        </p:blipFill>
        <p:spPr>
          <a:xfrm>
            <a:off x="2324288" y="5560143"/>
            <a:ext cx="7813808" cy="737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9C5A1E8-6327-8A49-9521-5881756015D8}"/>
                  </a:ext>
                </a:extLst>
              </p:cNvPr>
              <p:cNvSpPr/>
              <p:nvPr/>
            </p:nvSpPr>
            <p:spPr>
              <a:xfrm>
                <a:off x="1128992" y="5737696"/>
                <a:ext cx="1313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=0,3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89C5A1E8-6327-8A49-9521-588175601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5737696"/>
                <a:ext cx="1313180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30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EEA7FA-1817-484F-814F-A467CCD8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B3DA4D4-3E5C-2D4E-8F25-BF0724974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79" b="-1"/>
          <a:stretch/>
        </p:blipFill>
        <p:spPr>
          <a:xfrm>
            <a:off x="1112018" y="840658"/>
            <a:ext cx="9967964" cy="54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28E6B-8002-D042-8DDE-655A2516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Подходы к изменению состояния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5E3AFC-7158-4A4D-AF77-C611A0199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𝔘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:r>
                  <a:rPr lang="ru-RU" dirty="0"/>
                  <a:t>На выходе 1 бит:</a:t>
                </a:r>
                <a:endParaRPr lang="en-US" dirty="0"/>
              </a:p>
              <a:p>
                <a:r>
                  <a:rPr lang="ru-RU" dirty="0"/>
                  <a:t>Новый символ пишется в новую позицию: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mtClean="0">
                        <a:latin typeface="Cambria Math" panose="02040503050406030204" pitchFamily="18" charset="0"/>
                      </a:rPr>
                      <m:t>:    0011→ </m:t>
                    </m:r>
                    <m:d>
                      <m:dPr>
                        <m:begChr m:val="[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0011</m:t>
                              </m:r>
                            </m:e>
                          </m:mr>
                          <m:m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0011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Число не меняет порядка, вклад символа – меняет</a:t>
                </a:r>
              </a:p>
              <a:p>
                <a:r>
                  <a:rPr lang="ru-RU" dirty="0"/>
                  <a:t>Требует хранения в памяти </a:t>
                </a:r>
                <a:r>
                  <a:rPr lang="en-US" dirty="0"/>
                  <a:t>scale (range)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5E3AFC-7158-4A4D-AF77-C611A0199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06" t="-26453" b="-183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07F5DC-E433-FF41-B99A-6ED5386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4E816A-55D9-470B-B890-87BE52ECB9E1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7246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9C8A0-4339-9648-8F8D-7445BD7E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Range </a:t>
            </a:r>
            <a:r>
              <a:rPr lang="de-DE" dirty="0" err="1"/>
              <a:t>asymmetric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en-US" dirty="0"/>
              <a:t>s</a:t>
            </a:r>
            <a:r>
              <a:rPr lang="de-DE" dirty="0"/>
              <a:t>(</a:t>
            </a:r>
            <a:r>
              <a:rPr lang="de-DE" dirty="0" err="1"/>
              <a:t>rABS</a:t>
            </a:r>
            <a:r>
              <a:rPr lang="de-DE" dirty="0"/>
              <a:t>)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8F024A-27E0-B24A-B376-2719EB02A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Более простой и менее точный подход</a:t>
                </a:r>
              </a:p>
              <a:p>
                <a:r>
                  <a:rPr lang="ru-RU" dirty="0"/>
                  <a:t>Среди каждых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ru-RU" dirty="0"/>
                  <a:t>значений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ru-RU" dirty="0"/>
                  <a:t>будем выделять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группу 0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группу 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r>
                  <a:rPr lang="ru-RU" dirty="0"/>
                  <a:t>Позиции в каждой группе распределены одинаково и 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служит для идентификации </a:t>
                </a:r>
                <a:r>
                  <a:rPr lang="en-US" i="1" dirty="0"/>
                  <a:t>s</a:t>
                </a:r>
              </a:p>
              <a:p>
                <a:r>
                  <a:rPr lang="ru-RU" dirty="0"/>
                  <a:t>Идеально для распределения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Чем больше длина блока, тем точнее можно представить распределение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8F024A-27E0-B24A-B376-2719EB02A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A804B-B71E-0243-83FE-873331FF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001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9C8A0-4339-9648-8F8D-7445BD7E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rABS</a:t>
            </a:r>
            <a:r>
              <a:rPr lang="en-US" dirty="0"/>
              <a:t>: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8F024A-27E0-B24A-B376-2719EB02A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очередной бит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, нужно вычислить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номер группы через номер текущего состояния: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r>
                  <a:rPr lang="ru-RU" dirty="0"/>
                  <a:t>индекс в подгруппе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/>
                  <a:t>, равный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смещение подгруппы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группе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чисел: 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0 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Пример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8F024A-27E0-B24A-B376-2719EB02A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A804B-B71E-0243-83FE-873331FF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333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9C8A0-4339-9648-8F8D-7445BD7E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rABS</a:t>
            </a:r>
            <a:r>
              <a:rPr lang="en-US" dirty="0"/>
              <a:t>:</a:t>
            </a:r>
            <a:r>
              <a:rPr lang="ru-RU" dirty="0"/>
              <a:t> декодирование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8F024A-27E0-B24A-B376-2719EB02A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Аналогично кодированию, только номер группы ищется по длине группы: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,4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∈{1,2,3}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Здесь из индекса обратно вычтено смещение второй подгруппы, равное 1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8F024A-27E0-B24A-B376-2719EB02A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A804B-B71E-0243-83FE-873331FF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8178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EC92D-F7EF-3A41-8D7F-117FE638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coding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B3E4E22-43DA-0C46-83AD-0FD839C4B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err="1"/>
                  <a:t>Многосимвольная</a:t>
                </a:r>
                <a:r>
                  <a:rPr lang="ru-RU" dirty="0"/>
                  <a:t> модификация арифметического кода</a:t>
                </a:r>
              </a:p>
              <a:p>
                <a:r>
                  <a:rPr lang="ru-RU" dirty="0"/>
                  <a:t>Можно обрабатывать входные блоки битами по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ru-RU" dirty="0"/>
                  <a:t>штук</a:t>
                </a:r>
              </a:p>
              <a:p>
                <a:r>
                  <a:rPr lang="ru-RU" dirty="0"/>
                  <a:t>Размерность входного алфавита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dirty="0"/>
                  <a:t>, для него строится арифметический код</a:t>
                </a:r>
              </a:p>
              <a:p>
                <a:r>
                  <a:rPr lang="ru-RU" dirty="0"/>
                  <a:t>Реализация </a:t>
                </a:r>
                <a:r>
                  <a:rPr lang="ru-RU" dirty="0" err="1"/>
                  <a:t>многосимвольного</a:t>
                </a:r>
                <a:r>
                  <a:rPr lang="ru-RU" dirty="0"/>
                  <a:t> декодера требует два умножения вместо одного, однако они приходятся сразу на группу бит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B3E4E22-43DA-0C46-83AD-0FD839C4B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C2D306-DA10-0244-8CE3-F9764E2E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3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9C8A0-4339-9648-8F8D-7445BD7E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Uniform </a:t>
            </a:r>
            <a:r>
              <a:rPr lang="de-DE" dirty="0" err="1"/>
              <a:t>asymmetric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en-US" dirty="0"/>
              <a:t>s</a:t>
            </a:r>
            <a:r>
              <a:rPr lang="de-DE" dirty="0"/>
              <a:t>(</a:t>
            </a:r>
            <a:r>
              <a:rPr lang="de-DE" dirty="0" err="1"/>
              <a:t>rANS</a:t>
            </a:r>
            <a:r>
              <a:rPr lang="de-DE" dirty="0"/>
              <a:t>)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8F024A-27E0-B24A-B376-2719EB02A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2088"/>
                <a:ext cx="10515600" cy="5030787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Обобщение на </a:t>
                </a:r>
                <a:r>
                  <a:rPr lang="en-US" i="1" dirty="0"/>
                  <a:t>n</a:t>
                </a:r>
                <a:r>
                  <a:rPr lang="en-US" dirty="0"/>
                  <a:t>-</a:t>
                </a:r>
                <a:r>
                  <a:rPr lang="ru-RU" dirty="0"/>
                  <a:t>мерный алфавит или на группу </a:t>
                </a:r>
                <a:r>
                  <a:rPr lang="en-US" i="1" dirty="0"/>
                  <a:t>m</a:t>
                </a:r>
                <a:r>
                  <a:rPr lang="en-US" dirty="0"/>
                  <a:t> </a:t>
                </a:r>
                <a:r>
                  <a:rPr lang="ru-RU" dirty="0"/>
                  <a:t>бит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Рассмотренное в примере распределение обозначается как: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Пусть распределение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Пусть внутри каждой группы подгруппы идут непрерывно в порядке следования символов в алфавите: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,0,…,0,1,1,…,1,2,2,…,2,…,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Смещение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18F024A-27E0-B24A-B376-2719EB02A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2088"/>
                <a:ext cx="10515600" cy="5030787"/>
              </a:xfrm>
              <a:blipFill>
                <a:blip r:embed="rId3"/>
                <a:stretch>
                  <a:fillRect l="-1086" t="-2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A804B-B71E-0243-83FE-873331FF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3668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BFF04-78CD-8345-AA7A-782096BB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количества состояний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7D48D8-F755-6E4D-96F2-8516EC1C8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Отрезок состояний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должен иметь вид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ru-RU" dirty="0"/>
                  <a:t>для разрядности алфавита </a:t>
                </a:r>
                <a:r>
                  <a:rPr lang="en-US" i="1" dirty="0"/>
                  <a:t>b</a:t>
                </a:r>
                <a:r>
                  <a:rPr lang="en-US" dirty="0"/>
                  <a:t>)</a:t>
                </a:r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Отрезок такого вида </a:t>
                </a:r>
                <a:r>
                  <a:rPr lang="en-US" i="1" dirty="0"/>
                  <a:t>b-</a:t>
                </a:r>
                <a:r>
                  <a:rPr lang="ru-RU" i="1" dirty="0"/>
                  <a:t>уникален: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его можно привести к одному элементу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одним или несколькими делениями нацело на 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ru-RU" dirty="0"/>
                  <a:t>причём их число однозначно определено</a:t>
                </a: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его также можно привести к элементу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одной или несколькими операциями вида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dirty="0"/>
                  <a:t>, причём их число однозначно определено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7D48D8-F755-6E4D-96F2-8516EC1C8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 r="-15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B9C97A-327C-9746-8258-2B956F47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12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CA1F5-B136-6440-80AB-25BD6448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Переходы между состояниями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A88E9D-700A-3345-A9EE-08C44C99E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7418"/>
                <a:ext cx="10515600" cy="49289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u="sng" dirty="0"/>
                  <a:t>Декодирование</a:t>
                </a:r>
                <a:r>
                  <a:rPr lang="ru-RU" dirty="0"/>
                  <a:t>:</a:t>
                </a:r>
              </a:p>
              <a:p>
                <a:r>
                  <a:rPr lang="ru-RU" dirty="0"/>
                  <a:t>После декодирования очередного символа сообщения, если состояние вышло за нижний предел отрезка, втолкнуть следующий символ кода </a:t>
                </a:r>
                <a:r>
                  <a:rPr lang="en-US" i="1" dirty="0"/>
                  <a:t>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Повторить до возвращения в интервал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u="sng" dirty="0"/>
                  <a:t>Кодирование</a:t>
                </a:r>
                <a:r>
                  <a:rPr lang="ru-RU" dirty="0"/>
                  <a:t>:</a:t>
                </a:r>
              </a:p>
              <a:p>
                <a:r>
                  <a:rPr lang="ru-RU" dirty="0"/>
                  <a:t>Перед кодированием очередного символа сообщения </a:t>
                </a:r>
                <a:r>
                  <a:rPr lang="en-US" i="1" dirty="0"/>
                  <a:t>s</a:t>
                </a:r>
                <a:r>
                  <a:rPr lang="ru-RU" dirty="0"/>
                  <a:t> осуществляется (если требуется) одно или несколько делений нацело на </a:t>
                </a:r>
                <a:r>
                  <a:rPr lang="en-US" i="1" dirty="0"/>
                  <a:t>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с выводом </a:t>
                </a:r>
                <a:r>
                  <a:rPr lang="en-US" dirty="0"/>
                  <a:t>LSB, </a:t>
                </a:r>
                <a:r>
                  <a:rPr lang="ru-RU" dirty="0"/>
                  <a:t>до попадания в отрезок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/>
                  <a:t> – </a:t>
                </a:r>
                <a:r>
                  <a:rPr lang="ru-RU" dirty="0"/>
                  <a:t>набор состояний, для которых: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ru-RU" i="1" dirty="0"/>
              </a:p>
              <a:p>
                <a:pPr marL="0" indent="0">
                  <a:buNone/>
                </a:pPr>
                <a:r>
                  <a:rPr lang="ru-RU" dirty="0"/>
                  <a:t>Условие: Отрезки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тоже обязаны быть </a:t>
                </a:r>
                <a:r>
                  <a:rPr lang="en-US" i="1" dirty="0"/>
                  <a:t>b</a:t>
                </a:r>
                <a:r>
                  <a:rPr lang="en-US" dirty="0"/>
                  <a:t>-</a:t>
                </a:r>
                <a:r>
                  <a:rPr lang="ru-RU" dirty="0"/>
                  <a:t>уникальны, то есть иметь вид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A88E9D-700A-3345-A9EE-08C44C99E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7418"/>
                <a:ext cx="10515600" cy="4928931"/>
              </a:xfrm>
              <a:blipFill>
                <a:blip r:embed="rId3"/>
                <a:stretch>
                  <a:fillRect l="-1206" t="-2828" r="-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54835-99ED-7A4D-B6C6-7E1E1B98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107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B4045-DCB3-624F-850C-5EFAB66A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Конечный автомат кодера для </a:t>
            </a:r>
            <a:r>
              <a:rPr lang="en-US" dirty="0" err="1"/>
              <a:t>uABS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D30840-5844-6E4B-B1E9-42D1AF55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  <p:pic>
        <p:nvPicPr>
          <p:cNvPr id="5" name="Объект 8">
            <a:extLst>
              <a:ext uri="{FF2B5EF4-FFF2-40B4-BE49-F238E27FC236}">
                <a16:creationId xmlns:a16="http://schemas.microsoft.com/office/drawing/2014/main" id="{0182C7C5-9884-1345-98FD-9A1AA4470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" t="64651" b="-1"/>
          <a:stretch/>
        </p:blipFill>
        <p:spPr>
          <a:xfrm>
            <a:off x="1892709" y="1690688"/>
            <a:ext cx="8406581" cy="16710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359B22-42C4-9B4F-BEC8-AAF4B0CB4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49" y="3244849"/>
            <a:ext cx="8801100" cy="2578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CDD40E-DB37-3046-B5B1-BEBC6FD48B5F}"/>
                  </a:ext>
                </a:extLst>
              </p:cNvPr>
              <p:cNvSpPr txBox="1"/>
              <p:nvPr/>
            </p:nvSpPr>
            <p:spPr>
              <a:xfrm>
                <a:off x="9512241" y="411331"/>
                <a:ext cx="196861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9,…,17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6,…,11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CDD40E-DB37-3046-B5B1-BEBC6FD48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41" y="411331"/>
                <a:ext cx="1968616" cy="1107996"/>
              </a:xfrm>
              <a:prstGeom prst="rect">
                <a:avLst/>
              </a:prstGeom>
              <a:blipFill>
                <a:blip r:embed="rId5"/>
                <a:stretch>
                  <a:fillRect l="-2564" b="-3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7BDDB4-8FAD-6346-A3F7-A5518BBFF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999" y="5822949"/>
            <a:ext cx="9652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4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Другой вариант записи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9850" y="4046021"/>
            <a:ext cx="9512300" cy="185420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D96AB09-C52C-B540-A283-06E784FE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3EC805-9DBA-F645-ADD7-E51826B72CA2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60" y="501650"/>
            <a:ext cx="3723123" cy="30882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521" y="1828701"/>
            <a:ext cx="5911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Таблица переходов при </a:t>
            </a:r>
            <a:r>
              <a:rPr lang="ru-RU" sz="2400" i="1" dirty="0"/>
              <a:t>кодировании</a:t>
            </a:r>
          </a:p>
          <a:p>
            <a:r>
              <a:rPr lang="ru-RU" sz="2400" dirty="0"/>
              <a:t>Веса символов: </a:t>
            </a:r>
            <a:r>
              <a:rPr lang="en-US" sz="2400" dirty="0"/>
              <a:t>A = 9 B = 15 C = 5</a:t>
            </a:r>
            <a:endParaRPr lang="ru-RU" sz="2400" dirty="0"/>
          </a:p>
          <a:p>
            <a:r>
              <a:rPr lang="ru-RU" sz="2400" dirty="0"/>
              <a:t>Входная последовательность: </a:t>
            </a:r>
            <a:r>
              <a:rPr lang="en-US" sz="2400" dirty="0"/>
              <a:t>BABBCAB</a:t>
            </a:r>
          </a:p>
          <a:p>
            <a:r>
              <a:rPr lang="ru-RU" sz="2400" dirty="0"/>
              <a:t>Выходная последовательность: 1010111011</a:t>
            </a:r>
            <a:endParaRPr lang="en-US" sz="3600" dirty="0"/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0328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260C3-8423-114A-8027-E5DFBE40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Расширения </a:t>
            </a:r>
            <a:r>
              <a:rPr lang="en-US" dirty="0"/>
              <a:t>ANS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71181-EC5C-9149-A1D1-EEBDA3E6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ANS </a:t>
            </a:r>
            <a:r>
              <a:rPr lang="ru-RU" dirty="0"/>
              <a:t>можно построить систему шифрования</a:t>
            </a:r>
          </a:p>
          <a:p>
            <a:r>
              <a:rPr lang="en-US" dirty="0"/>
              <a:t>ANS </a:t>
            </a:r>
            <a:r>
              <a:rPr lang="ru-RU" dirty="0"/>
              <a:t>применимо к канальному кодированию</a:t>
            </a:r>
          </a:p>
          <a:p>
            <a:r>
              <a:rPr lang="ru-RU" dirty="0"/>
              <a:t>Если для одного и того же отрезка построить несколько конечных автоматов (из схем </a:t>
            </a:r>
            <a:r>
              <a:rPr lang="en-US" dirty="0"/>
              <a:t>ANS </a:t>
            </a:r>
            <a:r>
              <a:rPr lang="ru-RU" dirty="0"/>
              <a:t>с разными </a:t>
            </a:r>
            <a:r>
              <a:rPr lang="en-US" i="1" dirty="0"/>
              <a:t>p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то можно выбирать разные таблицы на разных шагах:</a:t>
            </a:r>
          </a:p>
          <a:p>
            <a:pPr lvl="1"/>
            <a:r>
              <a:rPr lang="ru-RU" dirty="0"/>
              <a:t>Для кодирования разнотипных элементов</a:t>
            </a:r>
          </a:p>
          <a:p>
            <a:pPr lvl="1"/>
            <a:r>
              <a:rPr lang="ru-RU" dirty="0"/>
              <a:t>Для введения адаптивности. Декодирование исходно обратно кодированию, поэтому в случае динамической статистики возможны два подхода…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A048E2-ED97-764C-AEF7-DACFFBA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204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28E6B-8002-D042-8DDE-655A2516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Подходы к изменению состояния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5E3AFC-7158-4A4D-AF77-C611A0199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То же, но более привычно, для дроби, слева направо: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0,1100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[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0,11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То же в</a:t>
                </a:r>
                <a:r>
                  <a:rPr lang="en-US" dirty="0"/>
                  <a:t> </a:t>
                </a:r>
                <a:r>
                  <a:rPr lang="ru-RU" dirty="0"/>
                  <a:t>представлении </a:t>
                </a:r>
                <a:r>
                  <a:rPr lang="en-US" dirty="0"/>
                  <a:t>fixed-point: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𝐿𝑒𝑛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:1100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xxxx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[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xxx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xxx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5E3AFC-7158-4A4D-AF77-C611A0199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41860" b="-343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07F5DC-E433-FF41-B99A-6ED5386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4E816A-55D9-470B-B890-87BE52ECB9E1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3677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ADE94-6EA9-F445-8F08-5013B74F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адаптивному </a:t>
            </a:r>
            <a:r>
              <a:rPr lang="en-US" dirty="0"/>
              <a:t>ANS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F918A-C48C-3B49-A763-B378511E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94"/>
            <a:ext cx="10515600" cy="48958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Двухпроходное разнонаправленное кодирование: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 первом проходе кодирования определить элементы и вычислить вероятности кодирования для них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Во втором проходе закодировать данные в обратном порядке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При декодировании (в прямом порядке) параллельно декодировать символы и обновлять вероятности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dirty="0"/>
              <a:t>Алгоритм декодирования в порядке кодирования, аналогичный алгоритму </a:t>
            </a:r>
            <a:r>
              <a:rPr lang="ru-RU" dirty="0" err="1"/>
              <a:t>Витерби</a:t>
            </a:r>
            <a:r>
              <a:rPr lang="ru-RU" dirty="0"/>
              <a:t> с отмиранием путей, с особенностями: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Число бит, читаемых на итерации, различно </a:t>
            </a:r>
            <a:br>
              <a:rPr lang="ru-RU" dirty="0"/>
            </a:br>
            <a:r>
              <a:rPr lang="ru-RU" dirty="0"/>
              <a:t>(зависит и от состояния, и символа)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Пути не имеют метрик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Пути отбрасываются при первом несоответствии коду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A5F828-CB7A-8A46-BE4D-819FF4F9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7714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ADE94-6EA9-F445-8F08-5013B74F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адаптивном </a:t>
            </a:r>
            <a:r>
              <a:rPr lang="en-US" dirty="0"/>
              <a:t>ANS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A5F828-CB7A-8A46-BE4D-819FF4F9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31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973760-722D-DF48-A0CD-1584AD38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80" y="1957717"/>
            <a:ext cx="10110839" cy="36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5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FF41C-D10C-5B49-930F-61E21FD2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ANS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8C9B8-AB56-D249-8A28-CED1A95D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LZFSE (</a:t>
            </a:r>
            <a:r>
              <a:rPr lang="de-DE" dirty="0" err="1"/>
              <a:t>Lempel</a:t>
            </a:r>
            <a:r>
              <a:rPr lang="de-DE" dirty="0"/>
              <a:t>–Ziv Finite State </a:t>
            </a:r>
            <a:r>
              <a:rPr lang="de-DE" dirty="0" err="1"/>
              <a:t>Entropy</a:t>
            </a:r>
            <a:r>
              <a:rPr lang="de-DE" dirty="0"/>
              <a:t>, Apple) </a:t>
            </a:r>
            <a:r>
              <a:rPr lang="en-US" dirty="0"/>
              <a:t>≈</a:t>
            </a:r>
            <a:r>
              <a:rPr lang="de-DE" dirty="0"/>
              <a:t> LZSS + ANS</a:t>
            </a:r>
          </a:p>
          <a:p>
            <a:r>
              <a:rPr lang="de-DE" dirty="0" err="1"/>
              <a:t>Zstandard</a:t>
            </a:r>
            <a:r>
              <a:rPr lang="en-US" dirty="0"/>
              <a:t> (</a:t>
            </a:r>
            <a:r>
              <a:rPr lang="en-US" dirty="0" err="1"/>
              <a:t>Zstd</a:t>
            </a:r>
            <a:r>
              <a:rPr lang="en-US" dirty="0"/>
              <a:t>, Facebook) ≈ LZ77 + ANS </a:t>
            </a:r>
            <a:r>
              <a:rPr lang="ru-RU" dirty="0"/>
              <a:t>для совпадений + Хаффман для символов</a:t>
            </a:r>
          </a:p>
          <a:p>
            <a:pPr lvl="1"/>
            <a:r>
              <a:rPr lang="ru-RU" dirty="0"/>
              <a:t>Применяется в ядре </a:t>
            </a:r>
            <a:r>
              <a:rPr lang="en-US" dirty="0"/>
              <a:t>Linux, Android</a:t>
            </a:r>
            <a:r>
              <a:rPr lang="ru-RU" dirty="0"/>
              <a:t>, для </a:t>
            </a:r>
            <a:r>
              <a:rPr lang="en-US" dirty="0"/>
              <a:t>MIME </a:t>
            </a:r>
            <a:r>
              <a:rPr lang="ru-RU" dirty="0"/>
              <a:t>и </a:t>
            </a:r>
            <a:r>
              <a:rPr lang="en-US" dirty="0"/>
              <a:t>HTTP</a:t>
            </a:r>
          </a:p>
          <a:p>
            <a:r>
              <a:rPr lang="ru-RU" dirty="0" err="1"/>
              <a:t>Биоинформатика</a:t>
            </a:r>
            <a:r>
              <a:rPr lang="ru-RU" dirty="0"/>
              <a:t>: сжатие и хранение ДНК</a:t>
            </a:r>
          </a:p>
          <a:p>
            <a:r>
              <a:rPr lang="de-DE" dirty="0"/>
              <a:t>JPEG XL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13F7C1-6582-9F4C-84A4-0A867673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90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28E6B-8002-D042-8DDE-655A2516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Подходы к изменению состояния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5E3AFC-7158-4A4D-AF77-C611A0199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Новый символ пишется в ту же позицию: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ru-RU" smtClean="0">
                        <a:latin typeface="Cambria Math" panose="02040503050406030204" pitchFamily="18" charset="0"/>
                      </a:rPr>
                      <m:t>1100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 </m:t>
                    </m:r>
                    <m:d>
                      <m:dPr>
                        <m:begChr m:val="[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ru-RU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ru-RU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  <m:r>
                                <a:rPr lang="ru-RU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Число меняет порядок, вклад символа – единица</a:t>
                </a:r>
              </a:p>
              <a:p>
                <a:r>
                  <a:rPr lang="ru-RU" dirty="0"/>
                  <a:t>Не требуется хранить масштаб (диапазон)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5E3AFC-7158-4A4D-AF77-C611A0199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41860" b="-2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07F5DC-E433-FF41-B99A-6ED5386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4E816A-55D9-470B-B890-87BE52ECB9E1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577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E4D97-0805-544B-8EB5-A92D5061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Обобщение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0F535-D28F-984A-BA12-D73334E0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события не равновероятны, на каждом шаге должно генерироваться дробное число бит</a:t>
            </a:r>
          </a:p>
          <a:p>
            <a:r>
              <a:rPr lang="ru-RU" dirty="0"/>
              <a:t>Достигается это введением </a:t>
            </a:r>
            <a:r>
              <a:rPr lang="ru-RU" u="sng" dirty="0"/>
              <a:t>состояния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Каждый входной бит провоцирует выходные биты и/или изменения состояния кодера</a:t>
            </a:r>
          </a:p>
          <a:p>
            <a:pPr lvl="1"/>
            <a:r>
              <a:rPr lang="ru-RU" dirty="0"/>
              <a:t>Переходы при одинаковых входных битах из разных состояний могут провоцировать разное количество бит, в среднем равное требуемому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F5A758-8DFC-CD45-BD3C-3E01D99B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363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DFEA8-52A0-EC40-B474-C07E5D1F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Случая дописывания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137AD-39A2-EE45-95BF-C55608A7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состоит из двух чисел – </a:t>
            </a:r>
            <a:br>
              <a:rPr lang="en-US" dirty="0"/>
            </a:br>
            <a:r>
              <a:rPr lang="ru-RU" dirty="0"/>
              <a:t>индекса состояния (например, </a:t>
            </a:r>
            <a:r>
              <a:rPr lang="en-US" i="1" dirty="0"/>
              <a:t>low</a:t>
            </a:r>
            <a:r>
              <a:rPr lang="ru-RU" dirty="0"/>
              <a:t>) и диапазона (</a:t>
            </a:r>
            <a:r>
              <a:rPr lang="en-US" i="1" dirty="0"/>
              <a:t>range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Чем меньше вероятность, тем сильнее удлиняется состояние и тем сильнее сужается диапазон 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70E6A9-76ED-094E-A595-7764A2B9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pic>
        <p:nvPicPr>
          <p:cNvPr id="5" name="Объект 10">
            <a:extLst>
              <a:ext uri="{FF2B5EF4-FFF2-40B4-BE49-F238E27FC236}">
                <a16:creationId xmlns:a16="http://schemas.microsoft.com/office/drawing/2014/main" id="{F79A9C73-5E37-D941-9A85-060B6501E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70"/>
          <a:stretch/>
        </p:blipFill>
        <p:spPr bwMode="auto">
          <a:xfrm>
            <a:off x="1734042" y="3724021"/>
            <a:ext cx="2112683" cy="258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D54694C-40A2-7F4A-9B5D-10802CEC4458}"/>
                  </a:ext>
                </a:extLst>
              </p:cNvPr>
              <p:cNvSpPr/>
              <p:nvPr/>
            </p:nvSpPr>
            <p:spPr>
              <a:xfrm>
                <a:off x="3846725" y="4587919"/>
                <a:ext cx="31582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D54694C-40A2-7F4A-9B5D-10802CEC4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725" y="4587919"/>
                <a:ext cx="3158237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932D0-158F-3F41-8A62-4F95B0AB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 масштабирования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22B593-9CE8-914D-AFF2-40835BA8CF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15347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Состояние – одно число, меняющее порядок</a:t>
                </a:r>
              </a:p>
              <a:p>
                <a:r>
                  <a:rPr lang="ru-RU" dirty="0"/>
                  <a:t>Для равномерного распределения: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каждый входной символ увеличивает длину кода (порядок состояния) на бит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22B593-9CE8-914D-AFF2-40835BA8C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15347"/>
              </a:xfrm>
              <a:blipFill>
                <a:blip r:embed="rId2"/>
                <a:stretch>
                  <a:fillRect l="-1040" t="-2111" r="-1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FAA0B-7A5A-8047-983B-92B510BC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20A2B3-BC4C-104C-B9DD-C6A803C1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910" y="2613793"/>
            <a:ext cx="4881716" cy="24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4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932D0-158F-3F41-8A62-4F95B0AB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 масштабирования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22B593-9CE8-914D-AFF2-40835BA8CF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515600" cy="4815347"/>
              </a:xfrm>
            </p:spPr>
            <p:txBody>
              <a:bodyPr/>
              <a:lstStyle/>
              <a:p>
                <a:r>
                  <a:rPr lang="ru-RU" dirty="0"/>
                  <a:t>Для неравномерного распределения: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ru-RU" dirty="0"/>
                </a:br>
                <a:br>
                  <a:rPr lang="ru-RU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каждый входной символ увеличивает длину кода примерно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Такая система счисления называется </a:t>
                </a:r>
                <a:r>
                  <a:rPr lang="ru-RU" i="1" dirty="0"/>
                  <a:t>ассиметричной</a:t>
                </a:r>
                <a:r>
                  <a:rPr lang="ru-RU" dirty="0"/>
                  <a:t> (</a:t>
                </a:r>
                <a:r>
                  <a:rPr lang="en-US" dirty="0"/>
                  <a:t>ANS</a:t>
                </a:r>
                <a:r>
                  <a:rPr lang="ru-RU" dirty="0"/>
                  <a:t>)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22B593-9CE8-914D-AFF2-40835BA8C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515600" cy="4815347"/>
              </a:xfrm>
              <a:blipFill>
                <a:blip r:embed="rId3"/>
                <a:stretch>
                  <a:fillRect l="-1086" t="-2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FAA0B-7A5A-8047-983B-92B510BC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3741FB-F66D-FD46-9A2F-AAD1C0ED7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973" y="2153264"/>
            <a:ext cx="4661112" cy="20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932D0-158F-3F41-8A62-4F95B0AB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Ассиметричная система счисления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FAA0B-7A5A-8047-983B-92B510BC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E816A-55D9-470B-B890-87BE52ECB9E1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AF5FE11-A788-1044-BDFD-4257FCD68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81" t="1121"/>
          <a:stretch/>
        </p:blipFill>
        <p:spPr>
          <a:xfrm>
            <a:off x="1917289" y="1557952"/>
            <a:ext cx="8406581" cy="46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5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Words>2433</Words>
  <Application>Microsoft Macintosh PowerPoint</Application>
  <PresentationFormat>Широкоэкранный</PresentationFormat>
  <Paragraphs>257</Paragraphs>
  <Slides>32</Slides>
  <Notes>18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Тема Office</vt:lpstr>
      <vt:lpstr>Статистическое кодирование</vt:lpstr>
      <vt:lpstr>Подходы к изменению состояния</vt:lpstr>
      <vt:lpstr>Подходы к изменению состояния</vt:lpstr>
      <vt:lpstr>Подходы к изменению состояния</vt:lpstr>
      <vt:lpstr>Обобщение распределения</vt:lpstr>
      <vt:lpstr>Случая дописывания</vt:lpstr>
      <vt:lpstr>Случай масштабирования</vt:lpstr>
      <vt:lpstr>Случай масштабирования</vt:lpstr>
      <vt:lpstr>Ассиметричная система счисления</vt:lpstr>
      <vt:lpstr>Требования к точности представления</vt:lpstr>
      <vt:lpstr>Конечный автомат в ANS</vt:lpstr>
      <vt:lpstr>Возможности табличной оптимизации</vt:lpstr>
      <vt:lpstr>Построение ANS: общие принципы</vt:lpstr>
      <vt:lpstr>Построение ANS: общие принципы</vt:lpstr>
      <vt:lpstr>Построение ANS: общие принципы</vt:lpstr>
      <vt:lpstr>Uniform asymmetric binary systems (uABS)</vt:lpstr>
      <vt:lpstr>uABS: разбиение на группы</vt:lpstr>
      <vt:lpstr>uABS: декодирование и кодирование</vt:lpstr>
      <vt:lpstr>Презентация PowerPoint</vt:lpstr>
      <vt:lpstr>Range asymmetric binary systems(rABS) </vt:lpstr>
      <vt:lpstr>rABS: кодирование</vt:lpstr>
      <vt:lpstr>rABS: декодирование</vt:lpstr>
      <vt:lpstr>Range coding</vt:lpstr>
      <vt:lpstr>Uniform asymmetric numerical systems(rANS) </vt:lpstr>
      <vt:lpstr>Ограничение количества состояний</vt:lpstr>
      <vt:lpstr>Переходы между состояниями</vt:lpstr>
      <vt:lpstr>Конечный автомат кодера для uABS</vt:lpstr>
      <vt:lpstr>Другой вариант записи</vt:lpstr>
      <vt:lpstr>Расширения ANS</vt:lpstr>
      <vt:lpstr>Подходы к адаптивному ANS</vt:lpstr>
      <vt:lpstr>Об адаптивном ANS</vt:lpstr>
      <vt:lpstr>Использование 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Аsymmetric numeral systems.</dc:title>
  <dc:creator>Version 6</dc:creator>
  <cp:lastModifiedBy>Version 6</cp:lastModifiedBy>
  <cp:revision>11</cp:revision>
  <dcterms:created xsi:type="dcterms:W3CDTF">2021-11-02T15:41:51Z</dcterms:created>
  <dcterms:modified xsi:type="dcterms:W3CDTF">2021-11-16T09:24:14Z</dcterms:modified>
</cp:coreProperties>
</file>