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423" r:id="rId3"/>
    <p:sldId id="275" r:id="rId4"/>
    <p:sldId id="424" r:id="rId5"/>
    <p:sldId id="425" r:id="rId6"/>
    <p:sldId id="260" r:id="rId7"/>
    <p:sldId id="257" r:id="rId8"/>
    <p:sldId id="422" r:id="rId9"/>
    <p:sldId id="413" r:id="rId10"/>
    <p:sldId id="414" r:id="rId11"/>
    <p:sldId id="418" r:id="rId12"/>
    <p:sldId id="419" r:id="rId13"/>
    <p:sldId id="420" r:id="rId14"/>
    <p:sldId id="421" r:id="rId15"/>
    <p:sldId id="428" r:id="rId16"/>
    <p:sldId id="437" r:id="rId17"/>
    <p:sldId id="426" r:id="rId18"/>
    <p:sldId id="429" r:id="rId19"/>
    <p:sldId id="326" r:id="rId20"/>
    <p:sldId id="327" r:id="rId21"/>
    <p:sldId id="328" r:id="rId22"/>
    <p:sldId id="434" r:id="rId23"/>
    <p:sldId id="433" r:id="rId24"/>
    <p:sldId id="435" r:id="rId25"/>
    <p:sldId id="436" r:id="rId26"/>
    <p:sldId id="432" r:id="rId27"/>
    <p:sldId id="438" r:id="rId28"/>
    <p:sldId id="427" r:id="rId29"/>
    <p:sldId id="430" r:id="rId30"/>
    <p:sldId id="431" r:id="rId31"/>
    <p:sldId id="439" r:id="rId32"/>
    <p:sldId id="440" r:id="rId33"/>
    <p:sldId id="445" r:id="rId34"/>
    <p:sldId id="447" r:id="rId35"/>
    <p:sldId id="441" r:id="rId36"/>
    <p:sldId id="381" r:id="rId37"/>
    <p:sldId id="443" r:id="rId38"/>
    <p:sldId id="442" r:id="rId39"/>
    <p:sldId id="448" r:id="rId40"/>
    <p:sldId id="444"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AD05848-7E4F-1746-96C0-6BF87718C6A2}">
          <p14:sldIdLst>
            <p14:sldId id="256"/>
          </p14:sldIdLst>
        </p14:section>
        <p14:section name="Мультимедийный контейнер" id="{02FE0FC9-E608-1546-A4EC-033A019510C1}">
          <p14:sldIdLst>
            <p14:sldId id="423"/>
            <p14:sldId id="275"/>
            <p14:sldId id="424"/>
            <p14:sldId id="425"/>
            <p14:sldId id="260"/>
          </p14:sldIdLst>
        </p14:section>
        <p14:section name="BMP" id="{2C93AEC5-13AC-5449-BA75-4C17453EADB4}">
          <p14:sldIdLst>
            <p14:sldId id="257"/>
            <p14:sldId id="422"/>
            <p14:sldId id="413"/>
            <p14:sldId id="414"/>
            <p14:sldId id="418"/>
            <p14:sldId id="419"/>
            <p14:sldId id="420"/>
            <p14:sldId id="421"/>
          </p14:sldIdLst>
        </p14:section>
        <p14:section name="Применение словарного кодирования" id="{5346550E-44F5-6448-800B-08A393F6DD1D}">
          <p14:sldIdLst>
            <p14:sldId id="428"/>
            <p14:sldId id="437"/>
            <p14:sldId id="426"/>
            <p14:sldId id="429"/>
            <p14:sldId id="326"/>
            <p14:sldId id="327"/>
            <p14:sldId id="328"/>
            <p14:sldId id="434"/>
            <p14:sldId id="433"/>
            <p14:sldId id="435"/>
            <p14:sldId id="436"/>
            <p14:sldId id="432"/>
            <p14:sldId id="438"/>
            <p14:sldId id="427"/>
            <p14:sldId id="430"/>
            <p14:sldId id="431"/>
            <p14:sldId id="439"/>
            <p14:sldId id="440"/>
            <p14:sldId id="445"/>
            <p14:sldId id="447"/>
            <p14:sldId id="441"/>
          </p14:sldIdLst>
        </p14:section>
        <p14:section name="Применение BWT" id="{9328F3D5-9722-2A42-AEC0-B2AFD5C6EE42}">
          <p14:sldIdLst>
            <p14:sldId id="381"/>
            <p14:sldId id="443"/>
          </p14:sldIdLst>
        </p14:section>
        <p14:section name="Применение ANS" id="{095DE83C-DCE8-314D-AF2E-8E0DF7DCC041}">
          <p14:sldIdLst>
            <p14:sldId id="442"/>
            <p14:sldId id="448"/>
          </p14:sldIdLst>
        </p14:section>
        <p14:section name="7-Zip" id="{266DD3EF-107E-8A45-868A-90EC6775A16C}">
          <p14:sldIdLst>
            <p14:sldId id="44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sion 6" initials="GV" lastIdx="1" clrIdx="0">
    <p:extLst>
      <p:ext uri="{19B8F6BF-5375-455C-9EA6-DF929625EA0E}">
        <p15:presenceInfo xmlns:p15="http://schemas.microsoft.com/office/powerpoint/2012/main" userId="Version 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426"/>
  </p:normalViewPr>
  <p:slideViewPr>
    <p:cSldViewPr snapToGrid="0" snapToObjects="1">
      <p:cViewPr>
        <p:scale>
          <a:sx n="91" d="100"/>
          <a:sy n="91" d="100"/>
        </p:scale>
        <p:origin x="128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83268-C1CD-C249-B3A0-B846E1B1BC2F}" type="datetimeFigureOut">
              <a:rPr lang="ru-RU" smtClean="0"/>
              <a:t>21.11.2021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46B80-9E86-F644-84B7-4F40E9CAF1C6}" type="slidenum">
              <a:rPr lang="ru-RU" smtClean="0"/>
              <a:t>‹#›</a:t>
            </a:fld>
            <a:endParaRPr lang="ru-RU"/>
          </a:p>
        </p:txBody>
      </p:sp>
    </p:spTree>
    <p:extLst>
      <p:ext uri="{BB962C8B-B14F-4D97-AF65-F5344CB8AC3E}">
        <p14:creationId xmlns:p14="http://schemas.microsoft.com/office/powerpoint/2010/main" val="116490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P1K0ZNGczsk&amp;list=PL5B8ZV-qdl27IJFneU_Ogx5fgdJXYC-vc&amp;index=5"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youtube.com/watch?v=G5Q2CltA_Pc&amp;list=PL5B8ZV-qdl27IJFneU_Ogx5fgdJXYC-vc&amp;index=4"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u.wikipedia.org/wiki/BMP"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BMP_file_forma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 некоторым кодекам и контейнерам изображений:</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https://www.youtube.com/watch?v=P1K0ZNGczsk&amp;list=PL5B8ZV-qdl27IJFneU_Ogx5fgdJXYC-vc&amp;index=5</a:t>
            </a:r>
            <a:endParaRPr lang="ru-RU" dirty="0"/>
          </a:p>
          <a:p>
            <a:r>
              <a:rPr lang="en-US" dirty="0">
                <a:hlinkClick r:id="rId4"/>
              </a:rPr>
              <a:t>https://www.youtube.com/watch?v=G5Q2CltA_Pc&amp;list=PL5B8ZV-qdl27IJFneU_Ogx5fgdJXYC-vc&amp;index=4</a:t>
            </a:r>
            <a:endParaRPr lang="ru-RU" dirty="0"/>
          </a:p>
          <a:p>
            <a:endParaRPr lang="ru-RU" dirty="0"/>
          </a:p>
          <a:p>
            <a:r>
              <a:rPr lang="en-US" dirty="0"/>
              <a:t>P.S. </a:t>
            </a:r>
            <a:r>
              <a:rPr lang="ru-RU" dirty="0"/>
              <a:t>Формат файла</a:t>
            </a:r>
            <a:r>
              <a:rPr lang="ru-RU" baseline="0" dirty="0"/>
              <a:t> ассоциируется с расширением, но реально ОС определяет формат по первым байтам файла, описывающих тип</a:t>
            </a:r>
            <a:endParaRPr lang="en-US" baseline="0" dirty="0"/>
          </a:p>
        </p:txBody>
      </p:sp>
      <p:sp>
        <p:nvSpPr>
          <p:cNvPr id="4" name="Номер слайда 3"/>
          <p:cNvSpPr>
            <a:spLocks noGrp="1"/>
          </p:cNvSpPr>
          <p:nvPr>
            <p:ph type="sldNum" sz="quarter" idx="10"/>
          </p:nvPr>
        </p:nvSpPr>
        <p:spPr/>
        <p:txBody>
          <a:bodyPr/>
          <a:lstStyle/>
          <a:p>
            <a:fld id="{C354C36A-3861-4CCE-A6AD-3CD4843C58EB}" type="slidenum">
              <a:rPr lang="ru-RU" smtClean="0"/>
              <a:t>1</a:t>
            </a:fld>
            <a:endParaRPr lang="ru-RU"/>
          </a:p>
        </p:txBody>
      </p:sp>
    </p:spTree>
    <p:extLst>
      <p:ext uri="{BB962C8B-B14F-4D97-AF65-F5344CB8AC3E}">
        <p14:creationId xmlns:p14="http://schemas.microsoft.com/office/powerpoint/2010/main" val="2785852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Подробнее разбор в доке</a:t>
            </a:r>
          </a:p>
        </p:txBody>
      </p:sp>
      <p:sp>
        <p:nvSpPr>
          <p:cNvPr id="4" name="Номер слайда 3"/>
          <p:cNvSpPr>
            <a:spLocks noGrp="1"/>
          </p:cNvSpPr>
          <p:nvPr>
            <p:ph type="sldNum" sz="quarter" idx="5"/>
          </p:nvPr>
        </p:nvSpPr>
        <p:spPr/>
        <p:txBody>
          <a:bodyPr/>
          <a:lstStyle/>
          <a:p>
            <a:fld id="{4FDDB265-6B27-44CF-979A-91DBB9D39AA8}" type="slidenum">
              <a:rPr lang="ru-RU" smtClean="0"/>
              <a:t>11</a:t>
            </a:fld>
            <a:endParaRPr lang="ru-RU"/>
          </a:p>
        </p:txBody>
      </p:sp>
    </p:spTree>
    <p:extLst>
      <p:ext uri="{BB962C8B-B14F-4D97-AF65-F5344CB8AC3E}">
        <p14:creationId xmlns:p14="http://schemas.microsoft.com/office/powerpoint/2010/main" val="3114639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Может не любым ПО открыться такой файл</a:t>
            </a:r>
          </a:p>
          <a:p>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на самом деле альфа-канал не поддерживается в </a:t>
            </a:r>
            <a:r>
              <a:rPr lang="ru-RU"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палитровом</a:t>
            </a:r>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 режиме</a:t>
            </a:r>
          </a:p>
        </p:txBody>
      </p:sp>
      <p:sp>
        <p:nvSpPr>
          <p:cNvPr id="4" name="Номер слайда 3"/>
          <p:cNvSpPr>
            <a:spLocks noGrp="1"/>
          </p:cNvSpPr>
          <p:nvPr>
            <p:ph type="sldNum" sz="quarter" idx="5"/>
          </p:nvPr>
        </p:nvSpPr>
        <p:spPr/>
        <p:txBody>
          <a:bodyPr/>
          <a:lstStyle/>
          <a:p>
            <a:fld id="{4FDDB265-6B27-44CF-979A-91DBB9D39AA8}" type="slidenum">
              <a:rPr lang="ru-RU" smtClean="0"/>
              <a:t>12</a:t>
            </a:fld>
            <a:endParaRPr lang="ru-RU"/>
          </a:p>
        </p:txBody>
      </p:sp>
    </p:spTree>
    <p:extLst>
      <p:ext uri="{BB962C8B-B14F-4D97-AF65-F5344CB8AC3E}">
        <p14:creationId xmlns:p14="http://schemas.microsoft.com/office/powerpoint/2010/main" val="2271109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Анализ:</a:t>
            </a:r>
          </a:p>
          <a:p>
            <a:r>
              <a:rPr lang="ru-RU" sz="1200" kern="1200" dirty="0">
                <a:solidFill>
                  <a:schemeClr val="tx1"/>
                </a:solidFill>
                <a:effectLst/>
                <a:latin typeface="+mn-lt"/>
                <a:ea typeface="+mn-ea"/>
                <a:cs typeface="+mn-cs"/>
              </a:rPr>
              <a:t>По каким-то странным причинам кодер не умеет:</a:t>
            </a:r>
          </a:p>
          <a:p>
            <a:pPr marL="228600" lvl="0" indent="-228600">
              <a:buFont typeface="+mj-lt"/>
              <a:buAutoNum type="arabicPeriod"/>
            </a:pPr>
            <a:r>
              <a:rPr lang="ru-RU" sz="1200" kern="1200" dirty="0">
                <a:solidFill>
                  <a:schemeClr val="tx1"/>
                </a:solidFill>
                <a:effectLst/>
                <a:latin typeface="+mn-lt"/>
                <a:ea typeface="+mn-ea"/>
                <a:cs typeface="+mn-cs"/>
              </a:rPr>
              <a:t>кодировать серии «сырых» значений</a:t>
            </a:r>
          </a:p>
          <a:p>
            <a:pPr marL="228600" lvl="0" indent="-228600">
              <a:buFont typeface="+mj-lt"/>
              <a:buAutoNum type="arabicPeriod"/>
            </a:pPr>
            <a:r>
              <a:rPr lang="ru-RU" sz="1200" kern="1200" dirty="0">
                <a:solidFill>
                  <a:schemeClr val="tx1"/>
                </a:solidFill>
                <a:effectLst/>
                <a:latin typeface="+mn-lt"/>
                <a:ea typeface="+mn-ea"/>
                <a:cs typeface="+mn-cs"/>
              </a:rPr>
              <a:t>заканчивать строку раньше, используя </a:t>
            </a:r>
            <a:r>
              <a:rPr lang="en-US" sz="1200" kern="1200" dirty="0">
                <a:solidFill>
                  <a:schemeClr val="tx1"/>
                </a:solidFill>
                <a:effectLst/>
                <a:latin typeface="+mn-lt"/>
                <a:ea typeface="+mn-ea"/>
                <a:cs typeface="+mn-cs"/>
              </a:rPr>
              <a:t>padding</a:t>
            </a:r>
            <a:endParaRPr lang="ru-RU" sz="1200" kern="1200" dirty="0">
              <a:solidFill>
                <a:schemeClr val="tx1"/>
              </a:solidFill>
              <a:effectLst/>
              <a:latin typeface="+mn-lt"/>
              <a:ea typeface="+mn-ea"/>
              <a:cs typeface="+mn-cs"/>
            </a:endParaRPr>
          </a:p>
          <a:p>
            <a:pPr marL="228600" lvl="0" indent="-228600">
              <a:buFont typeface="+mj-lt"/>
              <a:buAutoNum type="arabicPeriod"/>
            </a:pPr>
            <a:r>
              <a:rPr lang="ru-RU" sz="1200" kern="1200" dirty="0">
                <a:solidFill>
                  <a:schemeClr val="tx1"/>
                </a:solidFill>
                <a:effectLst/>
                <a:latin typeface="+mn-lt"/>
                <a:ea typeface="+mn-ea"/>
                <a:cs typeface="+mn-cs"/>
              </a:rPr>
              <a:t>переносить курсор вправо вверх на заданное смещение (хотя функционал этот довольно странный и не позволяет смещаться влево вверх и вообще годится для каких-то редких данных на равномерном фоне)</a:t>
            </a:r>
          </a:p>
          <a:p>
            <a:endParaRPr lang="ru-RU" dirty="0"/>
          </a:p>
        </p:txBody>
      </p:sp>
      <p:sp>
        <p:nvSpPr>
          <p:cNvPr id="4" name="Номер слайда 3"/>
          <p:cNvSpPr>
            <a:spLocks noGrp="1"/>
          </p:cNvSpPr>
          <p:nvPr>
            <p:ph type="sldNum" sz="quarter" idx="5"/>
          </p:nvPr>
        </p:nvSpPr>
        <p:spPr/>
        <p:txBody>
          <a:bodyPr/>
          <a:lstStyle/>
          <a:p>
            <a:fld id="{4FDDB265-6B27-44CF-979A-91DBB9D39AA8}" type="slidenum">
              <a:rPr lang="ru-RU" smtClean="0"/>
              <a:t>14</a:t>
            </a:fld>
            <a:endParaRPr lang="ru-RU"/>
          </a:p>
        </p:txBody>
      </p:sp>
    </p:spTree>
    <p:extLst>
      <p:ext uri="{BB962C8B-B14F-4D97-AF65-F5344CB8AC3E}">
        <p14:creationId xmlns:p14="http://schemas.microsoft.com/office/powerpoint/2010/main" val="2133947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F46B80-9E86-F644-84B7-4F40E9CAF1C6}" type="slidenum">
              <a:rPr lang="ru-RU" smtClean="0"/>
              <a:t>15</a:t>
            </a:fld>
            <a:endParaRPr lang="ru-RU"/>
          </a:p>
        </p:txBody>
      </p:sp>
    </p:spTree>
    <p:extLst>
      <p:ext uri="{BB962C8B-B14F-4D97-AF65-F5344CB8AC3E}">
        <p14:creationId xmlns:p14="http://schemas.microsoft.com/office/powerpoint/2010/main" val="3221924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1987</a:t>
            </a:r>
            <a:r>
              <a:rPr lang="ru-RU" dirty="0"/>
              <a:t> (первая) – 1989 (крайняя)</a:t>
            </a:r>
            <a:r>
              <a:rPr lang="en-US" dirty="0"/>
              <a:t>,</a:t>
            </a:r>
            <a:r>
              <a:rPr lang="en-US" baseline="0" dirty="0"/>
              <a:t> CompuServe, </a:t>
            </a:r>
            <a:r>
              <a:rPr lang="ru-RU" baseline="0" dirty="0"/>
              <a:t>включает </a:t>
            </a:r>
            <a:r>
              <a:rPr lang="en-US" baseline="0" dirty="0"/>
              <a:t>LZW, </a:t>
            </a:r>
            <a:r>
              <a:rPr lang="ru-RU" baseline="0" dirty="0"/>
              <a:t>из-за прав на который была целая история. Последний патент истёк в 2006 году</a:t>
            </a:r>
          </a:p>
          <a:p>
            <a:r>
              <a:rPr lang="ru-RU" baseline="0" dirty="0"/>
              <a:t>Локальная палитра – на один кадр</a:t>
            </a:r>
          </a:p>
          <a:p>
            <a:r>
              <a:rPr lang="ru-RU" baseline="0" dirty="0"/>
              <a:t>Анимация осталась единственно конкурентоспособным преимуществом, поэтому имя формата стало нарицательным</a:t>
            </a:r>
            <a:endParaRPr lang="ru-RU" dirty="0"/>
          </a:p>
        </p:txBody>
      </p:sp>
      <p:sp>
        <p:nvSpPr>
          <p:cNvPr id="4" name="Номер слайда 3"/>
          <p:cNvSpPr>
            <a:spLocks noGrp="1"/>
          </p:cNvSpPr>
          <p:nvPr>
            <p:ph type="sldNum" sz="quarter" idx="10"/>
          </p:nvPr>
        </p:nvSpPr>
        <p:spPr/>
        <p:txBody>
          <a:bodyPr/>
          <a:lstStyle/>
          <a:p>
            <a:fld id="{C354C36A-3861-4CCE-A6AD-3CD4843C58EB}" type="slidenum">
              <a:rPr lang="ru-RU" smtClean="0"/>
              <a:t>17</a:t>
            </a:fld>
            <a:endParaRPr lang="ru-RU"/>
          </a:p>
        </p:txBody>
      </p:sp>
    </p:spTree>
    <p:extLst>
      <p:ext uri="{BB962C8B-B14F-4D97-AF65-F5344CB8AC3E}">
        <p14:creationId xmlns:p14="http://schemas.microsoft.com/office/powerpoint/2010/main" val="200211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LZSS (</a:t>
            </a:r>
            <a:r>
              <a:rPr lang="de-DE" sz="1200" b="0" i="0" kern="1200" dirty="0" err="1">
                <a:solidFill>
                  <a:schemeClr val="tx1"/>
                </a:solidFill>
                <a:effectLst/>
                <a:latin typeface="+mn-lt"/>
                <a:ea typeface="+mn-ea"/>
                <a:cs typeface="+mn-cs"/>
              </a:rPr>
              <a:t>Lempel</a:t>
            </a:r>
            <a:r>
              <a:rPr lang="de-DE" sz="1200" b="0" i="0" kern="1200" dirty="0">
                <a:solidFill>
                  <a:schemeClr val="tx1"/>
                </a:solidFill>
                <a:effectLst/>
                <a:latin typeface="+mn-lt"/>
                <a:ea typeface="+mn-ea"/>
                <a:cs typeface="+mn-cs"/>
              </a:rPr>
              <a:t>–Ziv–</a:t>
            </a:r>
            <a:r>
              <a:rPr lang="de-DE" sz="1200" b="0" i="0" kern="1200" dirty="0" err="1">
                <a:solidFill>
                  <a:schemeClr val="tx1"/>
                </a:solidFill>
                <a:effectLst/>
                <a:latin typeface="+mn-lt"/>
                <a:ea typeface="+mn-ea"/>
                <a:cs typeface="+mn-cs"/>
              </a:rPr>
              <a:t>Storer</a:t>
            </a:r>
            <a:r>
              <a:rPr lang="de-DE" sz="1200" b="0" i="0" kern="1200" dirty="0">
                <a:solidFill>
                  <a:schemeClr val="tx1"/>
                </a:solidFill>
                <a:effectLst/>
                <a:latin typeface="+mn-lt"/>
                <a:ea typeface="+mn-ea"/>
                <a:cs typeface="+mn-cs"/>
              </a:rPr>
              <a:t>–Szymanski</a:t>
            </a:r>
            <a:r>
              <a:rPr lang="en-US" dirty="0"/>
              <a:t>)</a:t>
            </a:r>
            <a:r>
              <a:rPr lang="ru-RU" dirty="0"/>
              <a:t> исправляет изъян </a:t>
            </a:r>
            <a:r>
              <a:rPr lang="en-US" dirty="0"/>
              <a:t>LZ77: </a:t>
            </a:r>
            <a:r>
              <a:rPr lang="ru-RU" dirty="0"/>
              <a:t>если совпадение слишком короткое, длина несжатого совпадения может оказаться меньше. Кроме того, при использовании Хаффмана для дальнейшего сжатия тройки чисел (смещение, длина, символ) редкие, «неудачные» совпадения могут иметь большую длину (например, предполагая, что удалённые совпадения менее вероятны, мы сопоставляем большому смещению код большей длины). В исправленной версии же передаются двойки (смещение, длина) либо просто код следующего символа в зависимости от того, выгодно ли кодировать следующее совпадение на очереди. Выбор варианта определяется однобитовым флагом.</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ru-RU"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ru-RU" dirty="0"/>
              <a:t>Словарное кодирование в </a:t>
            </a:r>
            <a:r>
              <a:rPr lang="en-US" dirty="0"/>
              <a:t>Deflate</a:t>
            </a:r>
            <a:r>
              <a:rPr lang="ru-RU" dirty="0"/>
              <a:t> несколько отличается от </a:t>
            </a:r>
            <a:r>
              <a:rPr lang="en-US" dirty="0"/>
              <a:t>LZSS</a:t>
            </a:r>
            <a:r>
              <a:rPr lang="ru-RU" dirty="0"/>
              <a:t>, поэтому формула </a:t>
            </a:r>
            <a:r>
              <a:rPr lang="en-US" dirty="0"/>
              <a:t>Deflate = LZSS + Huffman </a:t>
            </a:r>
            <a:r>
              <a:rPr lang="ru-RU" dirty="0"/>
              <a:t>не точна.</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ru-RU" dirty="0"/>
          </a:p>
          <a:p>
            <a:r>
              <a:rPr lang="en-US" dirty="0"/>
              <a:t>Deflate </a:t>
            </a:r>
            <a:r>
              <a:rPr lang="ru-RU" dirty="0"/>
              <a:t>поддерживает режимы:</a:t>
            </a:r>
          </a:p>
          <a:p>
            <a:pPr marL="228600" indent="-228600">
              <a:buAutoNum type="arabicParenR"/>
            </a:pPr>
            <a:r>
              <a:rPr lang="ru-RU" dirty="0"/>
              <a:t>Без сжатия Хаффманом</a:t>
            </a:r>
          </a:p>
          <a:p>
            <a:pPr marL="228600" indent="-228600">
              <a:buAutoNum type="arabicParenR"/>
            </a:pPr>
            <a:r>
              <a:rPr lang="ru-RU" dirty="0"/>
              <a:t>Со сжатием Хаффманом с фиксированной таблицей переменных кодов (на самом деле, оптимальным этот код в точности не будет, потому что не опирается на статистику данного изображения). Часто называют статическим.</a:t>
            </a:r>
          </a:p>
          <a:p>
            <a:pPr marL="228600" indent="-228600">
              <a:buAutoNum type="arabicParenR"/>
            </a:pPr>
            <a:r>
              <a:rPr lang="ru-RU" dirty="0"/>
              <a:t>Со сжатием Хаффманом с таблицей, передаваемой вместе с данными (</a:t>
            </a:r>
            <a:r>
              <a:rPr lang="ru-RU" dirty="0" err="1"/>
              <a:t>полуадаптивный</a:t>
            </a:r>
            <a:r>
              <a:rPr lang="ru-RU" dirty="0"/>
              <a:t> Хаффман). Часто называют динамическим, хотя, казалось бы, это название лучше шло адаптивному Хаффману, не используемому здесь.</a:t>
            </a:r>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19</a:t>
            </a:fld>
            <a:endParaRPr lang="ru-RU" altLang="ru-RU"/>
          </a:p>
        </p:txBody>
      </p:sp>
    </p:spTree>
    <p:extLst>
      <p:ext uri="{BB962C8B-B14F-4D97-AF65-F5344CB8AC3E}">
        <p14:creationId xmlns:p14="http://schemas.microsoft.com/office/powerpoint/2010/main" val="2770291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a:t>Первый символ – символ алфавита либо длина совпадения. Двоичные коды для длин разбиты на две таблицы (вторая содержит дополнительные биты, которые нужны только тогда, когда установлено, что закодирована именно длина).</a:t>
            </a:r>
          </a:p>
          <a:p>
            <a:r>
              <a:rPr lang="ru-RU" dirty="0"/>
              <a:t>Очередной блок устроен таким образом: символы как есть (0-255) кодируются кодами длины 8 или 9. Длина кодируется 7 или 8 битами в данной таблице плюс некоторым количеством бит, которое выбрано различным для различной величины длины (опять же, было предположено, что большие длины менее вероятны). Виртуально длины, имеющие одинаковый двоичный код в таблице, считаются символами с номерами 257-285 (256 – это код окончания блока, а 286 и 287 – неиспользуемые коды).</a:t>
            </a:r>
          </a:p>
          <a:p>
            <a:r>
              <a:rPr lang="ru-RU" dirty="0"/>
              <a:t>Как несложно видеть, совпадения короче 3 не кодируются вообще, вместо этого будет просто передан символ как есть.</a:t>
            </a:r>
          </a:p>
          <a:p>
            <a:endParaRPr lang="ru-RU" dirty="0"/>
          </a:p>
          <a:p>
            <a:r>
              <a:rPr lang="ru-RU" dirty="0"/>
              <a:t>Пример: символ 240: </a:t>
            </a:r>
            <a:r>
              <a:rPr lang="ru-RU" sz="1200" b="0" i="0" kern="1200" dirty="0">
                <a:solidFill>
                  <a:schemeClr val="tx1"/>
                </a:solidFill>
                <a:effectLst/>
                <a:latin typeface="+mn-lt"/>
                <a:ea typeface="+mn-ea"/>
                <a:cs typeface="+mn-cs"/>
              </a:rPr>
              <a:t>110010000</a:t>
            </a:r>
            <a:r>
              <a:rPr lang="ru-RU" sz="1200" b="0" i="0" kern="1200" baseline="-25000" dirty="0">
                <a:solidFill>
                  <a:schemeClr val="tx1"/>
                </a:solidFill>
                <a:effectLst/>
                <a:latin typeface="+mn-lt"/>
                <a:ea typeface="+mn-ea"/>
                <a:cs typeface="+mn-cs"/>
              </a:rPr>
              <a:t>2</a:t>
            </a:r>
            <a:r>
              <a:rPr lang="ru-RU" sz="1200" b="0" i="0" kern="1200" baseline="0" dirty="0">
                <a:solidFill>
                  <a:schemeClr val="tx1"/>
                </a:solidFill>
                <a:effectLst/>
                <a:latin typeface="+mn-lt"/>
                <a:ea typeface="+mn-ea"/>
                <a:cs typeface="+mn-cs"/>
              </a:rPr>
              <a:t> + (240-144) = 111110000</a:t>
            </a:r>
          </a:p>
          <a:p>
            <a:r>
              <a:rPr lang="ru-RU" sz="1200" b="0" i="0" kern="1200" baseline="0" dirty="0">
                <a:solidFill>
                  <a:schemeClr val="tx1"/>
                </a:solidFill>
                <a:effectLst/>
                <a:latin typeface="+mn-lt"/>
                <a:ea typeface="+mn-ea"/>
                <a:cs typeface="+mn-cs"/>
              </a:rPr>
              <a:t>Пример: длина 32 = символ 272 (</a:t>
            </a:r>
            <a:r>
              <a:rPr lang="ru-RU" sz="1200" b="0" i="0" kern="1200" dirty="0">
                <a:solidFill>
                  <a:schemeClr val="tx1"/>
                </a:solidFill>
                <a:effectLst/>
                <a:latin typeface="+mn-lt"/>
                <a:ea typeface="+mn-ea"/>
                <a:cs typeface="+mn-cs"/>
              </a:rPr>
              <a:t>0000000</a:t>
            </a:r>
            <a:r>
              <a:rPr lang="ru-RU" sz="1200" b="0" i="0" kern="1200" baseline="-25000" dirty="0">
                <a:solidFill>
                  <a:schemeClr val="tx1"/>
                </a:solidFill>
                <a:effectLst/>
                <a:latin typeface="+mn-lt"/>
                <a:ea typeface="+mn-ea"/>
                <a:cs typeface="+mn-cs"/>
              </a:rPr>
              <a:t>2</a:t>
            </a:r>
            <a:r>
              <a:rPr lang="ru-RU" sz="1200" b="0" i="0" kern="1200" baseline="0" dirty="0">
                <a:solidFill>
                  <a:schemeClr val="tx1"/>
                </a:solidFill>
                <a:effectLst/>
                <a:latin typeface="+mn-lt"/>
                <a:ea typeface="+mn-ea"/>
                <a:cs typeface="+mn-cs"/>
              </a:rPr>
              <a:t> + (272-256) = 0010000) + вторая позиция в диапазоне, записанная двумя битами (1=01</a:t>
            </a:r>
            <a:r>
              <a:rPr lang="ru-RU" sz="1200" b="0" i="0" kern="1200" baseline="-25000" dirty="0">
                <a:solidFill>
                  <a:schemeClr val="tx1"/>
                </a:solidFill>
                <a:effectLst/>
                <a:latin typeface="+mn-lt"/>
                <a:ea typeface="+mn-ea"/>
                <a:cs typeface="+mn-cs"/>
              </a:rPr>
              <a:t>2</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–&gt;</a:t>
            </a:r>
            <a:r>
              <a:rPr lang="ru-RU" sz="1200" b="0" i="0" kern="1200" baseline="0" dirty="0">
                <a:solidFill>
                  <a:schemeClr val="tx1"/>
                </a:solidFill>
                <a:effectLst/>
                <a:latin typeface="+mn-lt"/>
                <a:ea typeface="+mn-ea"/>
                <a:cs typeface="+mn-cs"/>
              </a:rPr>
              <a:t> 0010000</a:t>
            </a:r>
            <a:r>
              <a:rPr lang="en-US" sz="1200" b="0" i="0" kern="1200" baseline="0" dirty="0">
                <a:solidFill>
                  <a:schemeClr val="tx1"/>
                </a:solidFill>
                <a:effectLst/>
                <a:latin typeface="+mn-lt"/>
                <a:ea typeface="+mn-ea"/>
                <a:cs typeface="+mn-cs"/>
              </a:rPr>
              <a:t>|01</a:t>
            </a:r>
            <a:endParaRPr lang="ru-RU" sz="1200" b="0" i="0" kern="1200" baseline="0" dirty="0">
              <a:solidFill>
                <a:schemeClr val="tx1"/>
              </a:solidFill>
              <a:effectLst/>
              <a:latin typeface="+mn-lt"/>
              <a:ea typeface="+mn-ea"/>
              <a:cs typeface="+mn-cs"/>
            </a:endParaRPr>
          </a:p>
          <a:p>
            <a:endParaRPr lang="ru-RU"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P.S. </a:t>
            </a:r>
            <a:r>
              <a:rPr lang="ru-RU" sz="1200" b="0" i="0" kern="1200" baseline="0" dirty="0">
                <a:solidFill>
                  <a:schemeClr val="tx1"/>
                </a:solidFill>
                <a:effectLst/>
                <a:latin typeface="+mn-lt"/>
                <a:ea typeface="+mn-ea"/>
                <a:cs typeface="+mn-cs"/>
              </a:rPr>
              <a:t>Если откроете стандарт, там будет всегда описан процесс декодирования без лишних рассуждений. Здесь мы просто подошли к описанию более традиционным для курса образом, вдумчиво</a:t>
            </a:r>
            <a:endParaRPr lang="ru-RU" dirty="0"/>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20</a:t>
            </a:fld>
            <a:endParaRPr lang="ru-RU" altLang="ru-RU"/>
          </a:p>
        </p:txBody>
      </p:sp>
    </p:spTree>
    <p:extLst>
      <p:ext uri="{BB962C8B-B14F-4D97-AF65-F5344CB8AC3E}">
        <p14:creationId xmlns:p14="http://schemas.microsoft.com/office/powerpoint/2010/main" val="2009375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Дальше, если была закодирована длина, аналогично кодируется смещение: читается 5 бит, определяется диапазон, по нему – сколько ещё нужно считать бит. Дополнительные биты определяют конкретное значение в диапазоне.</a:t>
            </a:r>
          </a:p>
          <a:p>
            <a:r>
              <a:rPr lang="ru-RU" dirty="0"/>
              <a:t>Опять же, большие смещения менее вероятны, поэтому и требуют больше бит</a:t>
            </a:r>
          </a:p>
          <a:p>
            <a:endParaRPr lang="ru-RU" dirty="0"/>
          </a:p>
          <a:p>
            <a:r>
              <a:rPr lang="ru-RU" dirty="0"/>
              <a:t>Пример: смещение 100 = диапазон (97-128), т.е. код 13=</a:t>
            </a:r>
            <a:r>
              <a:rPr lang="en-US" dirty="0"/>
              <a:t>0</a:t>
            </a:r>
            <a:r>
              <a:rPr lang="ru-RU" dirty="0"/>
              <a:t>1101</a:t>
            </a:r>
            <a:r>
              <a:rPr lang="ru-RU" baseline="-25000" dirty="0"/>
              <a:t>2</a:t>
            </a:r>
            <a:r>
              <a:rPr lang="ru-RU" baseline="0" dirty="0"/>
              <a:t> + четвёртое значение в этом диапазоне в 5 доп. битах (3=00011</a:t>
            </a:r>
            <a:r>
              <a:rPr lang="ru-RU" baseline="-25000" dirty="0"/>
              <a:t>2</a:t>
            </a:r>
            <a:r>
              <a:rPr lang="ru-RU" baseline="0" dirty="0"/>
              <a:t>) </a:t>
            </a:r>
            <a:r>
              <a:rPr lang="en-US" baseline="0" dirty="0"/>
              <a:t>–&gt; 0</a:t>
            </a:r>
            <a:r>
              <a:rPr lang="ru-RU" baseline="0" dirty="0"/>
              <a:t>1101</a:t>
            </a:r>
            <a:r>
              <a:rPr lang="en-US" baseline="0" dirty="0"/>
              <a:t>|</a:t>
            </a:r>
            <a:r>
              <a:rPr lang="ru-RU" baseline="0" dirty="0"/>
              <a:t>00011</a:t>
            </a:r>
          </a:p>
          <a:p>
            <a:r>
              <a:rPr lang="en-US" dirty="0"/>
              <a:t>30, 31 – </a:t>
            </a:r>
            <a:r>
              <a:rPr lang="ru-RU" dirty="0"/>
              <a:t>неиспользуемые коды</a:t>
            </a:r>
          </a:p>
          <a:p>
            <a:endParaRPr lang="ru-RU" dirty="0"/>
          </a:p>
          <a:p>
            <a:r>
              <a:rPr lang="ru-RU" dirty="0"/>
              <a:t>Следует здесь ещё напомнить, что сжатие без потерь – компромисс между скоростью кодирования (а иногда и декодирования) и силой сжатия. Сократив окно поиска совпадений, можно сократить время кодирования, однако потенциально потерять в сжатии, отбрасывая более удачные совпадения.</a:t>
            </a:r>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21</a:t>
            </a:fld>
            <a:endParaRPr lang="ru-RU" altLang="ru-RU"/>
          </a:p>
        </p:txBody>
      </p:sp>
    </p:spTree>
    <p:extLst>
      <p:ext uri="{BB962C8B-B14F-4D97-AF65-F5344CB8AC3E}">
        <p14:creationId xmlns:p14="http://schemas.microsoft.com/office/powerpoint/2010/main" val="59189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Другой вариант почему-то называется динамическим: передаётся один раз на блок. В терминологии курса метод </a:t>
            </a:r>
            <a:r>
              <a:rPr lang="ru-RU" dirty="0" err="1"/>
              <a:t>полуадаптивный</a:t>
            </a:r>
            <a:r>
              <a:rPr lang="ru-RU" dirty="0"/>
              <a:t>.</a:t>
            </a:r>
          </a:p>
          <a:p>
            <a:r>
              <a:rPr lang="ru-RU" dirty="0"/>
              <a:t>В таблице опущены символы, которым сопоставлена длина 0 – это значит, что они не используются в данном тексте (картинке)</a:t>
            </a:r>
          </a:p>
          <a:p>
            <a:endParaRPr lang="ru-RU" dirty="0"/>
          </a:p>
          <a:p>
            <a:r>
              <a:rPr lang="ru-RU" dirty="0"/>
              <a:t>Если описывать подробнее, перед кодом текста должна быть закодирована таблица. Однако она описывается не простым перечислением кодов для каждого символа, а заполняется с помощью некоторых команд, коды которых должны быть описаны. То есть чтение закодированного в </a:t>
            </a:r>
            <a:r>
              <a:rPr lang="en-US" dirty="0"/>
              <a:t>PNG </a:t>
            </a:r>
            <a:r>
              <a:rPr lang="ru-RU" dirty="0"/>
              <a:t>изображения в этом режиме работает так: </a:t>
            </a:r>
          </a:p>
          <a:p>
            <a:r>
              <a:rPr lang="ru-RU" dirty="0"/>
              <a:t>1) Читаются длины кодов команд заполнения, по ним восстанавливаются коды команд заполнения (на слайде пояснено, почему это можно сделать однозначно: производится сортировка по возрастанию длины)</a:t>
            </a:r>
          </a:p>
          <a:p>
            <a:r>
              <a:rPr lang="ru-RU" dirty="0"/>
              <a:t>2) Далее идёт последовательность этих команд, которыми заполняется таблица кодов для символов и длин вместо левой таблицы из приведённых на 2 слайда раньше</a:t>
            </a:r>
          </a:p>
          <a:p>
            <a:r>
              <a:rPr lang="ru-RU" dirty="0"/>
              <a:t>3) Наконец-то читаем текст (картинку): по коду во вновь составленной таблице понимаем, длина это или символ. Если длина – то дочитываем биты для длины согласно Таблице длин (2 слайда выше) и читаем биты для смещения согласно Таблице смещений (1 слайд выше)</a:t>
            </a:r>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22</a:t>
            </a:fld>
            <a:endParaRPr lang="ru-RU" altLang="ru-RU"/>
          </a:p>
        </p:txBody>
      </p:sp>
    </p:spTree>
    <p:extLst>
      <p:ext uri="{BB962C8B-B14F-4D97-AF65-F5344CB8AC3E}">
        <p14:creationId xmlns:p14="http://schemas.microsoft.com/office/powerpoint/2010/main" val="2732752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23</a:t>
            </a:fld>
            <a:endParaRPr lang="ru-RU" altLang="ru-RU"/>
          </a:p>
        </p:txBody>
      </p:sp>
    </p:spTree>
    <p:extLst>
      <p:ext uri="{BB962C8B-B14F-4D97-AF65-F5344CB8AC3E}">
        <p14:creationId xmlns:p14="http://schemas.microsoft.com/office/powerpoint/2010/main" val="369272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dirty="0"/>
              <a:t>Две разные задачи – сжатие и хранение (передача). Не стоит смешивать алгоритмы кодирования и файловые форматы. Если пояснить на примере видео: закодированную видеопоследовательность можно по-разному разместить в памяти. После кодирования один и тот же видеопоток можно как разместить в файле, так и передать потоком по каналу связи/вещания. Кроме того, контейнер может включать в себя разные типы мультимедиа, параметры, с которыми они закодированы, заголовки, </a:t>
            </a:r>
            <a:r>
              <a:rPr lang="ru-RU" dirty="0" err="1"/>
              <a:t>старткоды</a:t>
            </a:r>
            <a:r>
              <a:rPr lang="ru-RU" dirty="0"/>
              <a:t>, дополнительные данные о контенте, может применять разбиение по пакетам (например, сетевым) – всё это лежит за рамками </a:t>
            </a:r>
            <a:r>
              <a:rPr lang="ru-RU" u="sng" dirty="0"/>
              <a:t>стандартов кодирования</a:t>
            </a:r>
            <a:r>
              <a:rPr lang="ru-RU" dirty="0"/>
              <a:t>. При этом файл обычно может содержать лишь ограниченное число типов контента, а иногда и вовсе предназначен для хранения определённых данных, закодированных строго заданным образом.</a:t>
            </a:r>
          </a:p>
        </p:txBody>
      </p:sp>
      <p:sp>
        <p:nvSpPr>
          <p:cNvPr id="4" name="Номер слайда 3"/>
          <p:cNvSpPr>
            <a:spLocks noGrp="1"/>
          </p:cNvSpPr>
          <p:nvPr>
            <p:ph type="sldNum" sz="quarter" idx="5"/>
          </p:nvPr>
        </p:nvSpPr>
        <p:spPr/>
        <p:txBody>
          <a:bodyPr/>
          <a:lstStyle/>
          <a:p>
            <a:fld id="{C354C36A-3861-4CCE-A6AD-3CD4843C58EB}" type="slidenum">
              <a:rPr lang="ru-RU" smtClean="0"/>
              <a:t>2</a:t>
            </a:fld>
            <a:endParaRPr lang="ru-RU"/>
          </a:p>
        </p:txBody>
      </p:sp>
    </p:spTree>
    <p:extLst>
      <p:ext uri="{BB962C8B-B14F-4D97-AF65-F5344CB8AC3E}">
        <p14:creationId xmlns:p14="http://schemas.microsoft.com/office/powerpoint/2010/main" val="250707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Очень многие коды не используются и должны быть заполнены нулями</a:t>
            </a:r>
          </a:p>
          <a:p>
            <a:r>
              <a:rPr lang="ru-RU" dirty="0"/>
              <a:t>Также много серий возникает</a:t>
            </a:r>
          </a:p>
        </p:txBody>
      </p:sp>
      <p:sp>
        <p:nvSpPr>
          <p:cNvPr id="4" name="Номер слайда 3"/>
          <p:cNvSpPr>
            <a:spLocks noGrp="1"/>
          </p:cNvSpPr>
          <p:nvPr>
            <p:ph type="sldNum" sz="quarter" idx="5"/>
          </p:nvPr>
        </p:nvSpPr>
        <p:spPr/>
        <p:txBody>
          <a:bodyPr/>
          <a:lstStyle/>
          <a:p>
            <a:fld id="{42F46B80-9E86-F644-84B7-4F40E9CAF1C6}" type="slidenum">
              <a:rPr lang="ru-RU" smtClean="0"/>
              <a:t>24</a:t>
            </a:fld>
            <a:endParaRPr lang="ru-RU"/>
          </a:p>
        </p:txBody>
      </p:sp>
    </p:spTree>
    <p:extLst>
      <p:ext uri="{BB962C8B-B14F-4D97-AF65-F5344CB8AC3E}">
        <p14:creationId xmlns:p14="http://schemas.microsoft.com/office/powerpoint/2010/main" val="72779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199</a:t>
            </a:r>
            <a:r>
              <a:rPr lang="ru-RU" dirty="0"/>
              <a:t>6</a:t>
            </a:r>
            <a:r>
              <a:rPr lang="en-US" dirty="0"/>
              <a:t>, </a:t>
            </a:r>
            <a:r>
              <a:rPr lang="en-US" sz="1200" b="0" i="0" kern="1200" dirty="0">
                <a:solidFill>
                  <a:schemeClr val="tx1"/>
                </a:solidFill>
                <a:effectLst/>
                <a:latin typeface="+mn-lt"/>
                <a:ea typeface="+mn-ea"/>
                <a:cs typeface="+mn-cs"/>
              </a:rPr>
              <a:t>PNG Development Group</a:t>
            </a:r>
            <a:r>
              <a:rPr lang="ru-RU" sz="1200" b="0" i="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rPr>
              <a:t>Thomas </a:t>
            </a:r>
            <a:r>
              <a:rPr lang="de-DE" sz="1200" kern="1200" dirty="0" err="1">
                <a:solidFill>
                  <a:schemeClr val="tx1"/>
                </a:solidFill>
                <a:effectLst/>
                <a:latin typeface="+mn-lt"/>
                <a:ea typeface="+mn-ea"/>
                <a:cs typeface="+mn-cs"/>
              </a:rPr>
              <a:t>Boutell</a:t>
            </a:r>
            <a:r>
              <a:rPr lang="ru-RU" sz="1200" b="0" i="0" kern="1200" dirty="0">
                <a:solidFill>
                  <a:schemeClr val="tx1"/>
                </a:solidFill>
                <a:effectLst/>
                <a:latin typeface="+mn-lt"/>
                <a:ea typeface="+mn-ea"/>
                <a:cs typeface="+mn-cs"/>
              </a:rPr>
              <a:t>)</a:t>
            </a:r>
            <a:endParaRPr lang="en-US" dirty="0"/>
          </a:p>
          <a:p>
            <a:r>
              <a:rPr lang="ru-RU" dirty="0"/>
              <a:t>Разработан на смену несвободному из-за </a:t>
            </a:r>
            <a:r>
              <a:rPr lang="en-US" dirty="0"/>
              <a:t>LZW GIF, </a:t>
            </a:r>
            <a:r>
              <a:rPr lang="ru-RU" dirty="0"/>
              <a:t>поэтому </a:t>
            </a:r>
            <a:r>
              <a:rPr lang="en-US" dirty="0"/>
              <a:t>PNG </a:t>
            </a:r>
            <a:r>
              <a:rPr lang="ru-RU" dirty="0"/>
              <a:t>неофициально расшифровывают как </a:t>
            </a:r>
            <a:r>
              <a:rPr lang="en-US" dirty="0"/>
              <a:t>PNG is Not GIF</a:t>
            </a:r>
            <a:r>
              <a:rPr lang="ru-RU" dirty="0"/>
              <a:t>.</a:t>
            </a:r>
          </a:p>
          <a:p>
            <a:r>
              <a:rPr lang="ru-RU" dirty="0"/>
              <a:t>Использует</a:t>
            </a:r>
            <a:r>
              <a:rPr lang="ru-RU" baseline="0" dirty="0"/>
              <a:t> </a:t>
            </a:r>
            <a:r>
              <a:rPr lang="en-US" baseline="0" dirty="0"/>
              <a:t>Deflate, </a:t>
            </a:r>
            <a:r>
              <a:rPr lang="ru-RU" baseline="0" dirty="0"/>
              <a:t>а не </a:t>
            </a:r>
            <a:r>
              <a:rPr lang="en-US" baseline="0" dirty="0"/>
              <a:t>LZW –</a:t>
            </a:r>
            <a:r>
              <a:rPr lang="ru-RU" baseline="0" dirty="0"/>
              <a:t> частая ошибка</a:t>
            </a:r>
            <a:endParaRPr lang="en-US" dirty="0"/>
          </a:p>
          <a:p>
            <a:r>
              <a:rPr lang="en-US" dirty="0"/>
              <a:t>APNG </a:t>
            </a:r>
            <a:r>
              <a:rPr lang="ru-RU" dirty="0"/>
              <a:t>разработан </a:t>
            </a:r>
            <a:r>
              <a:rPr lang="en-US" dirty="0"/>
              <a:t>Mozilla</a:t>
            </a:r>
            <a:r>
              <a:rPr lang="ru-RU" dirty="0"/>
              <a:t>. Его начало представляет собой </a:t>
            </a:r>
            <a:r>
              <a:rPr lang="en-US" dirty="0" err="1"/>
              <a:t>png</a:t>
            </a:r>
            <a:r>
              <a:rPr lang="en-US" dirty="0"/>
              <a:t> </a:t>
            </a:r>
            <a:r>
              <a:rPr lang="ru-RU" dirty="0"/>
              <a:t>файл. Если </a:t>
            </a:r>
            <a:r>
              <a:rPr lang="en-US" dirty="0" err="1"/>
              <a:t>apng</a:t>
            </a:r>
            <a:r>
              <a:rPr lang="en-US" dirty="0"/>
              <a:t> </a:t>
            </a:r>
            <a:r>
              <a:rPr lang="ru-RU" dirty="0"/>
              <a:t>не поддерживается, отображается первый кадр в </a:t>
            </a:r>
            <a:r>
              <a:rPr lang="en-US" dirty="0" err="1"/>
              <a:t>png</a:t>
            </a:r>
            <a:endParaRPr lang="ru-RU" dirty="0"/>
          </a:p>
          <a:p>
            <a:r>
              <a:rPr lang="ru-RU" dirty="0" err="1"/>
              <a:t>Чанки</a:t>
            </a:r>
            <a:r>
              <a:rPr lang="ru-RU" dirty="0"/>
              <a:t> могут быть критическими (обязательными) и вспомогательными (декодер может не уметь их читать, отсюда </a:t>
            </a:r>
            <a:r>
              <a:rPr lang="ru-RU" dirty="0" err="1"/>
              <a:t>вохможность</a:t>
            </a:r>
            <a:r>
              <a:rPr lang="ru-RU" dirty="0"/>
              <a:t> расширения с сохранением совместимости: метаданные нового типа просто будут пропущены старым декодером). Каждый </a:t>
            </a:r>
            <a:r>
              <a:rPr lang="ru-RU" dirty="0" err="1"/>
              <a:t>чанк</a:t>
            </a:r>
            <a:r>
              <a:rPr lang="ru-RU" dirty="0"/>
              <a:t> содержит длину, тип, содержание и код проверки целостности</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An </a:t>
            </a:r>
            <a:r>
              <a:rPr lang="de-DE" sz="1200" kern="1200" dirty="0" err="1">
                <a:solidFill>
                  <a:schemeClr val="tx1"/>
                </a:solidFill>
                <a:effectLst/>
                <a:latin typeface="+mn-lt"/>
                <a:ea typeface="+mn-ea"/>
                <a:cs typeface="+mn-cs"/>
              </a:rPr>
              <a:t>image</a:t>
            </a:r>
            <a:r>
              <a:rPr lang="de-DE" sz="1200" kern="1200" dirty="0">
                <a:solidFill>
                  <a:schemeClr val="tx1"/>
                </a:solidFill>
                <a:effectLst/>
                <a:latin typeface="+mn-lt"/>
                <a:ea typeface="+mn-ea"/>
                <a:cs typeface="+mn-cs"/>
              </a:rPr>
              <a:t> in PNG </a:t>
            </a:r>
            <a:r>
              <a:rPr lang="de-DE" sz="1200" kern="1200" dirty="0" err="1">
                <a:solidFill>
                  <a:schemeClr val="tx1"/>
                </a:solidFill>
                <a:effectLst/>
                <a:latin typeface="+mn-lt"/>
                <a:ea typeface="+mn-ea"/>
                <a:cs typeface="+mn-cs"/>
              </a:rPr>
              <a:t>format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may</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have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one</a:t>
            </a:r>
            <a:r>
              <a:rPr lang="de-DE" sz="1200" kern="1200" dirty="0">
                <a:solidFill>
                  <a:schemeClr val="tx1"/>
                </a:solidFill>
                <a:effectLst/>
                <a:latin typeface="+mn-lt"/>
                <a:ea typeface="+mn-ea"/>
                <a:cs typeface="+mn-cs"/>
              </a:rPr>
              <a:t> of </a:t>
            </a:r>
            <a:r>
              <a:rPr lang="de-DE" sz="1200" kern="1200" dirty="0" err="1">
                <a:solidFill>
                  <a:schemeClr val="tx1"/>
                </a:solidFill>
                <a:effectLst/>
                <a:latin typeface="+mn-lt"/>
                <a:ea typeface="+mn-ea"/>
                <a:cs typeface="+mn-cs"/>
              </a:rPr>
              <a:t>the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following</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five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color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types</a:t>
            </a:r>
            <a:r>
              <a:rPr lang="de-DE" sz="1200" kern="1200" dirty="0">
                <a:solidFill>
                  <a:schemeClr val="tx1"/>
                </a:solidFill>
                <a:effectLst/>
                <a:latin typeface="+mn-lt"/>
                <a:ea typeface="+mn-ea"/>
                <a:cs typeface="+mn-cs"/>
              </a:rPr>
              <a:t>: RGB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8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16 bitplanes, </a:t>
            </a:r>
            <a:r>
              <a:rPr lang="de-DE" sz="1200" kern="1200" dirty="0" err="1">
                <a:solidFill>
                  <a:schemeClr val="tx1"/>
                </a:solidFill>
                <a:effectLst/>
                <a:latin typeface="+mn-lt"/>
                <a:ea typeface="+mn-ea"/>
                <a:cs typeface="+mn-cs"/>
              </a:rPr>
              <a:t>palette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1, 2, 4,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8 bitplanes, </a:t>
            </a:r>
            <a:r>
              <a:rPr lang="de-DE" sz="1200" kern="1200" dirty="0" err="1">
                <a:solidFill>
                  <a:schemeClr val="tx1"/>
                </a:solidFill>
                <a:effectLst/>
                <a:latin typeface="+mn-lt"/>
                <a:ea typeface="+mn-ea"/>
                <a:cs typeface="+mn-cs"/>
              </a:rPr>
              <a:t>grayscale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1, 2, 4, 8,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16 bitplanes, RGB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alpha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channel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8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16 bitplanes), and </a:t>
            </a:r>
            <a:r>
              <a:rPr lang="de-DE" sz="1200" kern="1200" dirty="0" err="1">
                <a:solidFill>
                  <a:schemeClr val="tx1"/>
                </a:solidFill>
                <a:effectLst/>
                <a:latin typeface="+mn-lt"/>
                <a:ea typeface="+mn-ea"/>
                <a:cs typeface="+mn-cs"/>
              </a:rPr>
              <a:t>grayscale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alpha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channel</a:t>
            </a:r>
            <a:r>
              <a:rPr lang="de-DE" sz="1200" kern="1200" dirty="0">
                <a:solidFill>
                  <a:schemeClr val="tx1"/>
                </a:solidFill>
                <a:effectLst/>
                <a:latin typeface="+mn-lt"/>
                <a:ea typeface="+mn-ea"/>
                <a:cs typeface="+mn-cs"/>
              </a:rPr>
              <a:t> (also </a:t>
            </a:r>
            <a:r>
              <a:rPr lang="de-DE" sz="1200" kern="1200" dirty="0" err="1">
                <a:solidFill>
                  <a:schemeClr val="tx1"/>
                </a:solidFill>
                <a:effectLst/>
                <a:latin typeface="+mn-lt"/>
                <a:ea typeface="+mn-ea"/>
                <a:cs typeface="+mn-cs"/>
              </a:rPr>
              <a:t>with</a:t>
            </a:r>
            <a:r>
              <a:rPr lang="de-DE" sz="1200" kern="1200" dirty="0">
                <a:solidFill>
                  <a:schemeClr val="tx1"/>
                </a:solidFill>
                <a:effectLst/>
                <a:latin typeface="+mn-lt"/>
                <a:ea typeface="+mn-ea"/>
                <a:cs typeface="+mn-cs"/>
              </a:rPr>
              <a:t> 8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16 bitplanes). </a:t>
            </a:r>
            <a:endParaRPr lang="de-DE" dirty="0"/>
          </a:p>
        </p:txBody>
      </p:sp>
      <p:sp>
        <p:nvSpPr>
          <p:cNvPr id="4" name="Номер слайда 3"/>
          <p:cNvSpPr>
            <a:spLocks noGrp="1"/>
          </p:cNvSpPr>
          <p:nvPr>
            <p:ph type="sldNum" sz="quarter" idx="5"/>
          </p:nvPr>
        </p:nvSpPr>
        <p:spPr/>
        <p:txBody>
          <a:bodyPr/>
          <a:lstStyle/>
          <a:p>
            <a:fld id="{C354C36A-3861-4CCE-A6AD-3CD4843C58EB}" type="slidenum">
              <a:rPr lang="ru-RU" smtClean="0"/>
              <a:t>28</a:t>
            </a:fld>
            <a:endParaRPr lang="ru-RU"/>
          </a:p>
        </p:txBody>
      </p:sp>
    </p:spTree>
    <p:extLst>
      <p:ext uri="{BB962C8B-B14F-4D97-AF65-F5344CB8AC3E}">
        <p14:creationId xmlns:p14="http://schemas.microsoft.com/office/powerpoint/2010/main" val="3917388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Чанк</a:t>
            </a:r>
            <a:r>
              <a:rPr lang="ru-RU" dirty="0"/>
              <a:t> обозначается 4 буквами, которые в совокупности определяют его тип, а но также регистр букв имеет значение:</a:t>
            </a:r>
          </a:p>
          <a:p>
            <a:pPr marL="228600" indent="-228600">
              <a:buFont typeface="+mj-lt"/>
              <a:buAutoNum type="arabicPeriod"/>
            </a:pPr>
            <a:r>
              <a:rPr lang="ru-RU" dirty="0"/>
              <a:t>Большая – критический, маленькая – вспомогательный</a:t>
            </a:r>
          </a:p>
          <a:p>
            <a:pPr marL="228600" indent="-228600">
              <a:buFont typeface="+mj-lt"/>
              <a:buAutoNum type="arabicPeriod"/>
            </a:pPr>
            <a:r>
              <a:rPr lang="ru-RU" dirty="0"/>
              <a:t>Большая – зарегистрированный (публичный), маленькая – пользовательский (их можно зарегистрировать через </a:t>
            </a:r>
            <a:r>
              <a:rPr lang="en-US" dirty="0"/>
              <a:t>PNG group </a:t>
            </a:r>
            <a:r>
              <a:rPr lang="ru-RU" dirty="0"/>
              <a:t>и они тогда будут писаться через большую)</a:t>
            </a:r>
          </a:p>
          <a:p>
            <a:pPr marL="228600" indent="-228600">
              <a:buFont typeface="+mj-lt"/>
              <a:buAutoNum type="arabicPeriod"/>
            </a:pPr>
            <a:r>
              <a:rPr lang="ru-RU" dirty="0"/>
              <a:t>Всегда большая</a:t>
            </a:r>
          </a:p>
          <a:p>
            <a:pPr marL="228600" indent="-228600">
              <a:buFont typeface="+mj-lt"/>
              <a:buAutoNum type="arabicPeriod"/>
            </a:pPr>
            <a:r>
              <a:rPr lang="ru-RU" dirty="0"/>
              <a:t>Большая – небезопасно копировать, маленькая – можно</a:t>
            </a:r>
          </a:p>
        </p:txBody>
      </p:sp>
      <p:sp>
        <p:nvSpPr>
          <p:cNvPr id="4" name="Номер слайда 3"/>
          <p:cNvSpPr>
            <a:spLocks noGrp="1"/>
          </p:cNvSpPr>
          <p:nvPr>
            <p:ph type="sldNum" sz="quarter" idx="5"/>
          </p:nvPr>
        </p:nvSpPr>
        <p:spPr/>
        <p:txBody>
          <a:bodyPr/>
          <a:lstStyle/>
          <a:p>
            <a:fld id="{42F46B80-9E86-F644-84B7-4F40E9CAF1C6}" type="slidenum">
              <a:rPr lang="ru-RU" smtClean="0"/>
              <a:t>29</a:t>
            </a:fld>
            <a:endParaRPr lang="ru-RU"/>
          </a:p>
        </p:txBody>
      </p:sp>
    </p:spTree>
    <p:extLst>
      <p:ext uri="{BB962C8B-B14F-4D97-AF65-F5344CB8AC3E}">
        <p14:creationId xmlns:p14="http://schemas.microsoft.com/office/powerpoint/2010/main" val="729850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Здесь приближение не одномерное, как в </a:t>
            </a:r>
            <a:r>
              <a:rPr lang="en-US" dirty="0"/>
              <a:t>GIF,</a:t>
            </a:r>
            <a:r>
              <a:rPr lang="ru-RU" dirty="0"/>
              <a:t> а двумерное, в блоках</a:t>
            </a:r>
          </a:p>
        </p:txBody>
      </p:sp>
      <p:sp>
        <p:nvSpPr>
          <p:cNvPr id="4" name="Номер слайда 3"/>
          <p:cNvSpPr>
            <a:spLocks noGrp="1"/>
          </p:cNvSpPr>
          <p:nvPr>
            <p:ph type="sldNum" sz="quarter" idx="5"/>
          </p:nvPr>
        </p:nvSpPr>
        <p:spPr/>
        <p:txBody>
          <a:bodyPr/>
          <a:lstStyle/>
          <a:p>
            <a:fld id="{42F46B80-9E86-F644-84B7-4F40E9CAF1C6}" type="slidenum">
              <a:rPr lang="ru-RU" smtClean="0"/>
              <a:t>30</a:t>
            </a:fld>
            <a:endParaRPr lang="ru-RU"/>
          </a:p>
        </p:txBody>
      </p:sp>
    </p:spTree>
    <p:extLst>
      <p:ext uri="{BB962C8B-B14F-4D97-AF65-F5344CB8AC3E}">
        <p14:creationId xmlns:p14="http://schemas.microsoft.com/office/powerpoint/2010/main" val="3361591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Также используется в </a:t>
            </a:r>
            <a:r>
              <a:rPr lang="ru-RU" dirty="0" err="1"/>
              <a:t>арзиваторе</a:t>
            </a:r>
            <a:r>
              <a:rPr lang="ru-RU" dirty="0"/>
              <a:t>, но сейчас рекомендуется вместо него использовать вторую версию </a:t>
            </a:r>
            <a:r>
              <a:rPr lang="en-US" dirty="0"/>
              <a:t>LZMA</a:t>
            </a:r>
            <a:r>
              <a:rPr lang="ru-RU" dirty="0"/>
              <a:t>2, используемую в </a:t>
            </a:r>
            <a:r>
              <a:rPr lang="en-US" dirty="0" err="1"/>
              <a:t>xz</a:t>
            </a:r>
            <a:endParaRPr lang="ru-RU" dirty="0"/>
          </a:p>
        </p:txBody>
      </p:sp>
      <p:sp>
        <p:nvSpPr>
          <p:cNvPr id="4" name="Номер слайда 3"/>
          <p:cNvSpPr>
            <a:spLocks noGrp="1"/>
          </p:cNvSpPr>
          <p:nvPr>
            <p:ph type="sldNum" sz="quarter" idx="5"/>
          </p:nvPr>
        </p:nvSpPr>
        <p:spPr/>
        <p:txBody>
          <a:bodyPr/>
          <a:lstStyle/>
          <a:p>
            <a:fld id="{42F46B80-9E86-F644-84B7-4F40E9CAF1C6}" type="slidenum">
              <a:rPr lang="ru-RU" smtClean="0"/>
              <a:t>33</a:t>
            </a:fld>
            <a:endParaRPr lang="ru-RU"/>
          </a:p>
        </p:txBody>
      </p:sp>
    </p:spTree>
    <p:extLst>
      <p:ext uri="{BB962C8B-B14F-4D97-AF65-F5344CB8AC3E}">
        <p14:creationId xmlns:p14="http://schemas.microsoft.com/office/powerpoint/2010/main" val="1961457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6 по умолчанию</a:t>
            </a:r>
          </a:p>
        </p:txBody>
      </p:sp>
      <p:sp>
        <p:nvSpPr>
          <p:cNvPr id="4" name="Номер слайда 3"/>
          <p:cNvSpPr>
            <a:spLocks noGrp="1"/>
          </p:cNvSpPr>
          <p:nvPr>
            <p:ph type="sldNum" sz="quarter" idx="5"/>
          </p:nvPr>
        </p:nvSpPr>
        <p:spPr/>
        <p:txBody>
          <a:bodyPr/>
          <a:lstStyle/>
          <a:p>
            <a:fld id="{08526D85-8F04-4F3F-8FE3-2A59F0DC45D6}" type="slidenum">
              <a:rPr lang="ru-RU" smtClean="0"/>
              <a:t>35</a:t>
            </a:fld>
            <a:endParaRPr lang="ru-RU"/>
          </a:p>
        </p:txBody>
      </p:sp>
    </p:spTree>
    <p:extLst>
      <p:ext uri="{BB962C8B-B14F-4D97-AF65-F5344CB8AC3E}">
        <p14:creationId xmlns:p14="http://schemas.microsoft.com/office/powerpoint/2010/main" val="102172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8526D85-8F04-4F3F-8FE3-2A59F0DC45D6}" type="slidenum">
              <a:rPr lang="ru-RU" smtClean="0"/>
              <a:t>36</a:t>
            </a:fld>
            <a:endParaRPr lang="ru-RU"/>
          </a:p>
        </p:txBody>
      </p:sp>
    </p:spTree>
    <p:extLst>
      <p:ext uri="{BB962C8B-B14F-4D97-AF65-F5344CB8AC3E}">
        <p14:creationId xmlns:p14="http://schemas.microsoft.com/office/powerpoint/2010/main" val="2066570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6 по умолчанию</a:t>
            </a:r>
          </a:p>
        </p:txBody>
      </p:sp>
      <p:sp>
        <p:nvSpPr>
          <p:cNvPr id="4" name="Номер слайда 3"/>
          <p:cNvSpPr>
            <a:spLocks noGrp="1"/>
          </p:cNvSpPr>
          <p:nvPr>
            <p:ph type="sldNum" sz="quarter" idx="5"/>
          </p:nvPr>
        </p:nvSpPr>
        <p:spPr/>
        <p:txBody>
          <a:bodyPr/>
          <a:lstStyle/>
          <a:p>
            <a:fld id="{08526D85-8F04-4F3F-8FE3-2A59F0DC45D6}" type="slidenum">
              <a:rPr lang="ru-RU" smtClean="0"/>
              <a:t>37</a:t>
            </a:fld>
            <a:endParaRPr lang="ru-RU"/>
          </a:p>
        </p:txBody>
      </p:sp>
    </p:spTree>
    <p:extLst>
      <p:ext uri="{BB962C8B-B14F-4D97-AF65-F5344CB8AC3E}">
        <p14:creationId xmlns:p14="http://schemas.microsoft.com/office/powerpoint/2010/main" val="113876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 умолчанию 3</a:t>
            </a:r>
          </a:p>
        </p:txBody>
      </p:sp>
      <p:sp>
        <p:nvSpPr>
          <p:cNvPr id="4" name="Номер слайда 3"/>
          <p:cNvSpPr>
            <a:spLocks noGrp="1"/>
          </p:cNvSpPr>
          <p:nvPr>
            <p:ph type="sldNum" sz="quarter" idx="5"/>
          </p:nvPr>
        </p:nvSpPr>
        <p:spPr/>
        <p:txBody>
          <a:bodyPr/>
          <a:lstStyle/>
          <a:p>
            <a:fld id="{42F46B80-9E86-F644-84B7-4F40E9CAF1C6}" type="slidenum">
              <a:rPr lang="ru-RU" smtClean="0"/>
              <a:t>38</a:t>
            </a:fld>
            <a:endParaRPr lang="ru-RU"/>
          </a:p>
        </p:txBody>
      </p:sp>
    </p:spTree>
    <p:extLst>
      <p:ext uri="{BB962C8B-B14F-4D97-AF65-F5344CB8AC3E}">
        <p14:creationId xmlns:p14="http://schemas.microsoft.com/office/powerpoint/2010/main" val="3721701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Термин «</a:t>
            </a:r>
            <a:r>
              <a:rPr lang="ru-RU" i="1" dirty="0"/>
              <a:t>единым форматом кодирования</a:t>
            </a:r>
            <a:r>
              <a:rPr lang="ru-RU" dirty="0"/>
              <a:t>» не является общепринятым, однако целесообразно выделить группу стандартов, которые описывают одновременно и способ кодирования, и порядок хранения</a:t>
            </a:r>
          </a:p>
          <a:p>
            <a:r>
              <a:rPr lang="ru-RU" dirty="0"/>
              <a:t>В остальном, изображение, закодированное некоторым алгоритмом, может быть далее размещено во множестве контейнеров, не исключая специальных, пользовательских</a:t>
            </a:r>
          </a:p>
          <a:p>
            <a:r>
              <a:rPr lang="ru-RU" dirty="0"/>
              <a:t>Стандарт контейнера же ограничивает множество типов данных, которые можно разместить внутри</a:t>
            </a:r>
          </a:p>
        </p:txBody>
      </p:sp>
      <p:sp>
        <p:nvSpPr>
          <p:cNvPr id="4" name="Номер слайда 3"/>
          <p:cNvSpPr>
            <a:spLocks noGrp="1"/>
          </p:cNvSpPr>
          <p:nvPr>
            <p:ph type="sldNum" sz="quarter" idx="5"/>
          </p:nvPr>
        </p:nvSpPr>
        <p:spPr/>
        <p:txBody>
          <a:bodyPr/>
          <a:lstStyle/>
          <a:p>
            <a:fld id="{C354C36A-3861-4CCE-A6AD-3CD4843C58EB}" type="slidenum">
              <a:rPr lang="ru-RU" smtClean="0"/>
              <a:t>3</a:t>
            </a:fld>
            <a:endParaRPr lang="ru-RU"/>
          </a:p>
        </p:txBody>
      </p:sp>
    </p:spTree>
    <p:extLst>
      <p:ext uri="{BB962C8B-B14F-4D97-AF65-F5344CB8AC3E}">
        <p14:creationId xmlns:p14="http://schemas.microsoft.com/office/powerpoint/2010/main" val="110614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основном расширение относится к формату, но существуют контейнеры, которые традиционно получают расширение только в зависимости от того, какие данные туда положены</a:t>
            </a:r>
          </a:p>
        </p:txBody>
      </p:sp>
      <p:sp>
        <p:nvSpPr>
          <p:cNvPr id="4" name="Номер слайда 3"/>
          <p:cNvSpPr>
            <a:spLocks noGrp="1"/>
          </p:cNvSpPr>
          <p:nvPr>
            <p:ph type="sldNum" sz="quarter" idx="5"/>
          </p:nvPr>
        </p:nvSpPr>
        <p:spPr/>
        <p:txBody>
          <a:bodyPr/>
          <a:lstStyle/>
          <a:p>
            <a:fld id="{42F46B80-9E86-F644-84B7-4F40E9CAF1C6}" type="slidenum">
              <a:rPr lang="ru-RU" smtClean="0"/>
              <a:t>4</a:t>
            </a:fld>
            <a:endParaRPr lang="ru-RU"/>
          </a:p>
        </p:txBody>
      </p:sp>
    </p:spTree>
    <p:extLst>
      <p:ext uri="{BB962C8B-B14F-4D97-AF65-F5344CB8AC3E}">
        <p14:creationId xmlns:p14="http://schemas.microsoft.com/office/powerpoint/2010/main" val="337970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Базово функционал во многом определяется возможностями стандарта кодирования, однако контейнер дополнительно ограничивает набор настроек</a:t>
            </a:r>
          </a:p>
          <a:p>
            <a:r>
              <a:rPr lang="ru-RU" dirty="0"/>
              <a:t>Однако есть дополнительные возможности контейнера</a:t>
            </a:r>
          </a:p>
        </p:txBody>
      </p:sp>
      <p:sp>
        <p:nvSpPr>
          <p:cNvPr id="4" name="Номер слайда 3"/>
          <p:cNvSpPr>
            <a:spLocks noGrp="1"/>
          </p:cNvSpPr>
          <p:nvPr>
            <p:ph type="sldNum" sz="quarter" idx="5"/>
          </p:nvPr>
        </p:nvSpPr>
        <p:spPr/>
        <p:txBody>
          <a:bodyPr/>
          <a:lstStyle/>
          <a:p>
            <a:fld id="{C354C36A-3861-4CCE-A6AD-3CD4843C58EB}" type="slidenum">
              <a:rPr lang="ru-RU" smtClean="0"/>
              <a:t>6</a:t>
            </a:fld>
            <a:endParaRPr lang="ru-RU"/>
          </a:p>
        </p:txBody>
      </p:sp>
    </p:spTree>
    <p:extLst>
      <p:ext uri="{BB962C8B-B14F-4D97-AF65-F5344CB8AC3E}">
        <p14:creationId xmlns:p14="http://schemas.microsoft.com/office/powerpoint/2010/main" val="1864699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80-е (первая версия) – 2001 (крайняя версия),</a:t>
            </a:r>
            <a:r>
              <a:rPr lang="ru-RU" baseline="0" dirty="0"/>
              <a:t> </a:t>
            </a:r>
            <a:r>
              <a:rPr lang="en-US" baseline="0" dirty="0"/>
              <a:t>Windows</a:t>
            </a:r>
            <a:endParaRPr lang="ru-RU" baseline="0" dirty="0"/>
          </a:p>
          <a:p>
            <a:r>
              <a:rPr lang="ru-RU" baseline="0" dirty="0"/>
              <a:t>Есть стандартная версия заголовка </a:t>
            </a:r>
            <a:r>
              <a:rPr lang="en-US" baseline="0" dirty="0"/>
              <a:t>CORE, </a:t>
            </a:r>
            <a:r>
              <a:rPr lang="ru-RU" baseline="0" dirty="0"/>
              <a:t>есть расширения, поддерживаемые не всем ПО или поддерживаемые не в полном объёме</a:t>
            </a:r>
          </a:p>
          <a:p>
            <a:r>
              <a:rPr lang="ru-RU" baseline="0" dirty="0"/>
              <a:t>Жирное – доступное в </a:t>
            </a:r>
            <a:r>
              <a:rPr lang="ru-RU" baseline="0" dirty="0" err="1"/>
              <a:t>кор</a:t>
            </a:r>
            <a:r>
              <a:rPr lang="ru-RU" baseline="0" dirty="0"/>
              <a:t>-версии</a:t>
            </a:r>
            <a:br>
              <a:rPr lang="ru-RU" baseline="0" dirty="0"/>
            </a:br>
            <a:r>
              <a:rPr lang="de-DE" sz="1200" u="sng" kern="1200" dirty="0">
                <a:solidFill>
                  <a:schemeClr val="tx1"/>
                </a:solidFill>
                <a:effectLst/>
                <a:latin typeface="+mn-lt"/>
                <a:ea typeface="+mn-ea"/>
                <a:cs typeface="+mn-cs"/>
                <a:hlinkClick r:id="rId3"/>
              </a:rPr>
              <a:t>https://ru.wikipedia.org/wiki/BMP</a:t>
            </a:r>
            <a:endParaRPr lang="ru-RU" sz="1200" kern="1200" dirty="0">
              <a:solidFill>
                <a:schemeClr val="tx1"/>
              </a:solidFill>
              <a:effectLst/>
              <a:latin typeface="+mn-lt"/>
              <a:ea typeface="+mn-ea"/>
              <a:cs typeface="+mn-cs"/>
            </a:endParaRPr>
          </a:p>
          <a:p>
            <a:r>
              <a:rPr lang="ru-RU" sz="1200" u="sng" kern="1200" dirty="0">
                <a:solidFill>
                  <a:schemeClr val="tx1"/>
                </a:solidFill>
                <a:effectLst/>
                <a:latin typeface="+mn-lt"/>
                <a:ea typeface="+mn-ea"/>
                <a:cs typeface="+mn-cs"/>
                <a:hlinkClick r:id="rId4"/>
              </a:rPr>
              <a:t>https://en.wikipedia.org/wiki/BMP_file_format</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C354C36A-3861-4CCE-A6AD-3CD4843C58EB}" type="slidenum">
              <a:rPr lang="ru-RU" smtClean="0"/>
              <a:t>7</a:t>
            </a:fld>
            <a:endParaRPr lang="ru-RU"/>
          </a:p>
        </p:txBody>
      </p:sp>
    </p:spTree>
    <p:extLst>
      <p:ext uri="{BB962C8B-B14F-4D97-AF65-F5344CB8AC3E}">
        <p14:creationId xmlns:p14="http://schemas.microsoft.com/office/powerpoint/2010/main" val="411443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исходно возникает там, где нужно поделить на 3 число бит, не кратное трём.</a:t>
            </a:r>
          </a:p>
          <a:p>
            <a:r>
              <a:rPr lang="ru-RU" dirty="0"/>
              <a:t>Чувствительность человеческого глаза к зелёной составляющей выше к синей – ниже, поэтому обычно отдают </a:t>
            </a:r>
            <a:r>
              <a:rPr lang="ru-RU" dirty="0" err="1"/>
              <a:t>соответсвующее</a:t>
            </a:r>
            <a:r>
              <a:rPr lang="ru-RU" dirty="0"/>
              <a:t> предпочтение</a:t>
            </a:r>
          </a:p>
          <a:p>
            <a:r>
              <a:rPr lang="ru-RU" dirty="0"/>
              <a:t>Но и во всех прочих случаях можно переопределить разбиение бит на цвета. К примеру, вот стандартный </a:t>
            </a:r>
            <a:r>
              <a:rPr lang="en-US" dirty="0" err="1"/>
              <a:t>TrueEye</a:t>
            </a:r>
            <a:r>
              <a:rPr lang="en-US" dirty="0"/>
              <a:t>: 0xFF0000 / 0x00FF00 / 0x0000FF</a:t>
            </a:r>
            <a:endParaRPr lang="ru-RU" dirty="0"/>
          </a:p>
        </p:txBody>
      </p:sp>
      <p:sp>
        <p:nvSpPr>
          <p:cNvPr id="4" name="Номер слайда 3"/>
          <p:cNvSpPr>
            <a:spLocks noGrp="1"/>
          </p:cNvSpPr>
          <p:nvPr>
            <p:ph type="sldNum" sz="quarter" idx="5"/>
          </p:nvPr>
        </p:nvSpPr>
        <p:spPr/>
        <p:txBody>
          <a:bodyPr/>
          <a:lstStyle/>
          <a:p>
            <a:fld id="{4FDDB265-6B27-44CF-979A-91DBB9D39AA8}" type="slidenum">
              <a:rPr lang="ru-RU" smtClean="0"/>
              <a:t>8</a:t>
            </a:fld>
            <a:endParaRPr lang="ru-RU"/>
          </a:p>
        </p:txBody>
      </p:sp>
    </p:spTree>
    <p:extLst>
      <p:ext uri="{BB962C8B-B14F-4D97-AF65-F5344CB8AC3E}">
        <p14:creationId xmlns:p14="http://schemas.microsoft.com/office/powerpoint/2010/main" val="395699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 времена создания </a:t>
            </a:r>
            <a:r>
              <a:rPr lang="en-US" dirty="0"/>
              <a:t>BMP </a:t>
            </a:r>
            <a:r>
              <a:rPr lang="ru-RU" dirty="0"/>
              <a:t>накладно по ресурсам было работать с отдельными битами, а арифметическое кодирование было в принципе невозможно. Данные старались максимально выравнивать по байтам, поэтому и ограничение на </a:t>
            </a:r>
            <a:r>
              <a:rPr lang="ru-RU" dirty="0" err="1"/>
              <a:t>битность</a:t>
            </a:r>
            <a:r>
              <a:rPr lang="ru-RU" dirty="0"/>
              <a:t> – либо одно значение – байт, либо пара значений впихивается в байт. Более того, выравнивание здесь для всех команд по словам (2 байта)!</a:t>
            </a:r>
            <a:endParaRPr lang="en-US" dirty="0"/>
          </a:p>
          <a:p>
            <a:r>
              <a:rPr lang="en-US" dirty="0"/>
              <a:t>xx</a:t>
            </a:r>
            <a:r>
              <a:rPr lang="en-US" baseline="-25000" dirty="0"/>
              <a:t>16  </a:t>
            </a:r>
            <a:r>
              <a:rPr lang="en-US" baseline="0" dirty="0"/>
              <a:t>–</a:t>
            </a:r>
            <a:r>
              <a:rPr lang="ru-RU" baseline="0" dirty="0"/>
              <a:t> байт, записанный двумя шестнадцатеричными цифрами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i="1" dirty="0"/>
              <a:t>Детали: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ru-RU" sz="1200" i="1" dirty="0"/>
              <a:t>Строку обязательно заканчивать с помощью 0000</a:t>
            </a:r>
            <a:r>
              <a:rPr lang="en-US" sz="1200" i="1" dirty="0"/>
              <a:t>, </a:t>
            </a:r>
            <a:r>
              <a:rPr lang="ru-RU" sz="1200" i="1" dirty="0"/>
              <a:t>0001 или 0002…</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ru-RU" sz="1200" i="1" dirty="0"/>
              <a:t>Изображение обязательно заканчивать с помощью 0001</a:t>
            </a:r>
          </a:p>
          <a:p>
            <a:pPr marL="228600" indent="-228600">
              <a:buFont typeface="+mj-lt"/>
              <a:buAutoNum type="arabicPeriod"/>
            </a:pPr>
            <a:r>
              <a:rPr lang="ru-RU" i="1" dirty="0"/>
              <a:t>Все команды выравниваются по словам, то есть по двум байтам (на следующем слайде после 00 05 идут 6 бит, где последний просто для </a:t>
            </a:r>
            <a:r>
              <a:rPr lang="ru-RU" i="1" dirty="0" err="1"/>
              <a:t>паддинга</a:t>
            </a:r>
            <a:r>
              <a:rPr lang="ru-RU" i="1" dirty="0"/>
              <a:t>)</a:t>
            </a:r>
          </a:p>
        </p:txBody>
      </p:sp>
      <p:sp>
        <p:nvSpPr>
          <p:cNvPr id="4" name="Номер слайда 3"/>
          <p:cNvSpPr>
            <a:spLocks noGrp="1"/>
          </p:cNvSpPr>
          <p:nvPr>
            <p:ph type="sldNum" sz="quarter" idx="5"/>
          </p:nvPr>
        </p:nvSpPr>
        <p:spPr/>
        <p:txBody>
          <a:bodyPr/>
          <a:lstStyle/>
          <a:p>
            <a:fld id="{4FDDB265-6B27-44CF-979A-91DBB9D39AA8}" type="slidenum">
              <a:rPr lang="ru-RU" smtClean="0"/>
              <a:t>9</a:t>
            </a:fld>
            <a:endParaRPr lang="ru-RU"/>
          </a:p>
        </p:txBody>
      </p:sp>
    </p:spTree>
    <p:extLst>
      <p:ext uri="{BB962C8B-B14F-4D97-AF65-F5344CB8AC3E}">
        <p14:creationId xmlns:p14="http://schemas.microsoft.com/office/powerpoint/2010/main" val="67175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Примерно похоже всё для 4 байт/пиксель, есть пара нюансов:</a:t>
            </a:r>
          </a:p>
          <a:p>
            <a:r>
              <a:rPr lang="ru-RU" dirty="0"/>
              <a:t>Повторения объединены в байт с чередованием: </a:t>
            </a:r>
            <a:r>
              <a:rPr lang="en-US" dirty="0">
                <a:latin typeface="PT Mono" panose="02060509020205020204" pitchFamily="49" charset="0"/>
              </a:rPr>
              <a:t>a2a2a </a:t>
            </a:r>
            <a:r>
              <a:rPr lang="en-US" dirty="0"/>
              <a:t>→</a:t>
            </a:r>
            <a:r>
              <a:rPr lang="en-US" dirty="0">
                <a:latin typeface="PT Mono" panose="02060509020205020204" pitchFamily="49" charset="0"/>
              </a:rPr>
              <a:t> 05a2</a:t>
            </a:r>
            <a:endParaRPr lang="ru-RU" dirty="0">
              <a:latin typeface="PT Mono" panose="02060509020205020204" pitchFamily="49" charset="0"/>
            </a:endParaRPr>
          </a:p>
          <a:p>
            <a:r>
              <a:rPr lang="ru-RU" dirty="0">
                <a:latin typeface="PT Mono" panose="02060509020205020204" pitchFamily="49" charset="0"/>
              </a:rPr>
              <a:t>В случае сырого отображения (</a:t>
            </a:r>
            <a:r>
              <a:rPr lang="en-US" dirty="0">
                <a:latin typeface="PT Mono" panose="02060509020205020204" pitchFamily="49" charset="0"/>
              </a:rPr>
              <a:t>0,C</a:t>
            </a:r>
            <a:r>
              <a:rPr lang="ru-RU" dirty="0">
                <a:latin typeface="PT Mono" panose="02060509020205020204" pitchFamily="49" charset="0"/>
              </a:rPr>
              <a:t>) заполняется целое количество двухбайтовых слов</a:t>
            </a:r>
            <a:endParaRPr lang="en-US" dirty="0">
              <a:latin typeface="PT Mono" panose="02060509020205020204" pitchFamily="49" charset="0"/>
            </a:endParaRPr>
          </a:p>
        </p:txBody>
      </p:sp>
      <p:sp>
        <p:nvSpPr>
          <p:cNvPr id="4" name="Номер слайда 3"/>
          <p:cNvSpPr>
            <a:spLocks noGrp="1"/>
          </p:cNvSpPr>
          <p:nvPr>
            <p:ph type="sldNum" sz="quarter" idx="5"/>
          </p:nvPr>
        </p:nvSpPr>
        <p:spPr/>
        <p:txBody>
          <a:bodyPr/>
          <a:lstStyle/>
          <a:p>
            <a:fld id="{4FDDB265-6B27-44CF-979A-91DBB9D39AA8}" type="slidenum">
              <a:rPr lang="ru-RU" smtClean="0"/>
              <a:t>10</a:t>
            </a:fld>
            <a:endParaRPr lang="ru-RU"/>
          </a:p>
        </p:txBody>
      </p:sp>
    </p:spTree>
    <p:extLst>
      <p:ext uri="{BB962C8B-B14F-4D97-AF65-F5344CB8AC3E}">
        <p14:creationId xmlns:p14="http://schemas.microsoft.com/office/powerpoint/2010/main" val="283331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95BD2-79D5-C740-BC42-6CAC2333FD0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44C72E1-EDB5-F243-A275-7AC389186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969C592-5407-444B-982D-5986010E59E6}"/>
              </a:ext>
            </a:extLst>
          </p:cNvPr>
          <p:cNvSpPr>
            <a:spLocks noGrp="1"/>
          </p:cNvSpPr>
          <p:nvPr>
            <p:ph type="dt" sz="half" idx="10"/>
          </p:nvPr>
        </p:nvSpPr>
        <p:spPr/>
        <p:txBody>
          <a:bodyPr/>
          <a:lstStyle/>
          <a:p>
            <a:fld id="{FF7A3247-791A-1645-A218-B94E6721CF92}" type="datetime1">
              <a:rPr lang="ru-RU" smtClean="0"/>
              <a:t>21.11.2021</a:t>
            </a:fld>
            <a:endParaRPr lang="ru-RU"/>
          </a:p>
        </p:txBody>
      </p:sp>
      <p:sp>
        <p:nvSpPr>
          <p:cNvPr id="5" name="Нижний колонтитул 4">
            <a:extLst>
              <a:ext uri="{FF2B5EF4-FFF2-40B4-BE49-F238E27FC236}">
                <a16:creationId xmlns:a16="http://schemas.microsoft.com/office/drawing/2014/main" id="{F6957197-9A0B-314C-A459-5230FB330B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D7FC977-C63C-3A44-A70A-96D2317F37BA}"/>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281133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5ACC6E-66B7-1D49-9FBA-556C5684851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94AA46F-8153-304A-A4B9-498B8145A67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076F96D-5C55-124B-BC16-8E65264ACCA0}"/>
              </a:ext>
            </a:extLst>
          </p:cNvPr>
          <p:cNvSpPr>
            <a:spLocks noGrp="1"/>
          </p:cNvSpPr>
          <p:nvPr>
            <p:ph type="dt" sz="half" idx="10"/>
          </p:nvPr>
        </p:nvSpPr>
        <p:spPr/>
        <p:txBody>
          <a:bodyPr/>
          <a:lstStyle/>
          <a:p>
            <a:fld id="{80C9B8B4-3AF8-8540-A82E-F4DB531D644C}" type="datetime1">
              <a:rPr lang="ru-RU" smtClean="0"/>
              <a:t>21.11.2021</a:t>
            </a:fld>
            <a:endParaRPr lang="ru-RU"/>
          </a:p>
        </p:txBody>
      </p:sp>
      <p:sp>
        <p:nvSpPr>
          <p:cNvPr id="5" name="Нижний колонтитул 4">
            <a:extLst>
              <a:ext uri="{FF2B5EF4-FFF2-40B4-BE49-F238E27FC236}">
                <a16:creationId xmlns:a16="http://schemas.microsoft.com/office/drawing/2014/main" id="{CB18587B-1C64-F947-88C8-EAAF8089B45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2727A6-AC08-5844-BE41-EC178E6D5602}"/>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362588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47A684F-6160-754B-BBD3-4CE2DD2DF71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10E360F-D4DD-4841-9A19-CAE37E5DF60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D39B0B-CA27-9D41-9D07-BC7A2C0C12F0}"/>
              </a:ext>
            </a:extLst>
          </p:cNvPr>
          <p:cNvSpPr>
            <a:spLocks noGrp="1"/>
          </p:cNvSpPr>
          <p:nvPr>
            <p:ph type="dt" sz="half" idx="10"/>
          </p:nvPr>
        </p:nvSpPr>
        <p:spPr/>
        <p:txBody>
          <a:bodyPr/>
          <a:lstStyle/>
          <a:p>
            <a:fld id="{3574149C-EA41-E247-B11E-F6E457E2FEA0}" type="datetime1">
              <a:rPr lang="ru-RU" smtClean="0"/>
              <a:t>21.11.2021</a:t>
            </a:fld>
            <a:endParaRPr lang="ru-RU"/>
          </a:p>
        </p:txBody>
      </p:sp>
      <p:sp>
        <p:nvSpPr>
          <p:cNvPr id="5" name="Нижний колонтитул 4">
            <a:extLst>
              <a:ext uri="{FF2B5EF4-FFF2-40B4-BE49-F238E27FC236}">
                <a16:creationId xmlns:a16="http://schemas.microsoft.com/office/drawing/2014/main" id="{19AD76BF-E938-AF49-9978-81939516C81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4D45E3-8CD4-A842-853A-9F070978A400}"/>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206130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1AEE8E-76FD-9944-99C6-FDF5485EC56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083AFDF-5399-F84C-9714-44B023CAF56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EAF2CFC-123B-634F-B782-3D4016BA48B9}"/>
              </a:ext>
            </a:extLst>
          </p:cNvPr>
          <p:cNvSpPr>
            <a:spLocks noGrp="1"/>
          </p:cNvSpPr>
          <p:nvPr>
            <p:ph type="dt" sz="half" idx="10"/>
          </p:nvPr>
        </p:nvSpPr>
        <p:spPr/>
        <p:txBody>
          <a:bodyPr/>
          <a:lstStyle/>
          <a:p>
            <a:fld id="{9EC66215-DC39-3540-A4C7-687827D9333E}" type="datetime1">
              <a:rPr lang="ru-RU" smtClean="0"/>
              <a:t>21.11.2021</a:t>
            </a:fld>
            <a:endParaRPr lang="ru-RU"/>
          </a:p>
        </p:txBody>
      </p:sp>
      <p:sp>
        <p:nvSpPr>
          <p:cNvPr id="5" name="Нижний колонтитул 4">
            <a:extLst>
              <a:ext uri="{FF2B5EF4-FFF2-40B4-BE49-F238E27FC236}">
                <a16:creationId xmlns:a16="http://schemas.microsoft.com/office/drawing/2014/main" id="{4BE835A6-7429-EE40-976B-4C955CF36A0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2586EA-40BB-B742-A2B4-246C151689E1}"/>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313375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983ECA-A22F-564F-8E68-C32408C1441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2F76E1F-5276-C04C-A967-772152DE19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D23F6D4-72E4-254F-B1F0-ED1775EC054B}"/>
              </a:ext>
            </a:extLst>
          </p:cNvPr>
          <p:cNvSpPr>
            <a:spLocks noGrp="1"/>
          </p:cNvSpPr>
          <p:nvPr>
            <p:ph type="dt" sz="half" idx="10"/>
          </p:nvPr>
        </p:nvSpPr>
        <p:spPr/>
        <p:txBody>
          <a:bodyPr/>
          <a:lstStyle/>
          <a:p>
            <a:fld id="{E8A45065-CDB3-7E45-B250-D66809855321}" type="datetime1">
              <a:rPr lang="ru-RU" smtClean="0"/>
              <a:t>21.11.2021</a:t>
            </a:fld>
            <a:endParaRPr lang="ru-RU"/>
          </a:p>
        </p:txBody>
      </p:sp>
      <p:sp>
        <p:nvSpPr>
          <p:cNvPr id="5" name="Нижний колонтитул 4">
            <a:extLst>
              <a:ext uri="{FF2B5EF4-FFF2-40B4-BE49-F238E27FC236}">
                <a16:creationId xmlns:a16="http://schemas.microsoft.com/office/drawing/2014/main" id="{75D7E4EB-9044-D845-A9D0-BCD30088C36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9EFA555-7B15-FB4B-95BD-A28ADFD82D06}"/>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333525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2998F9-AC07-E64F-A50B-AD3F0FB3096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BB573D9-1D4E-BA4F-ADF5-0C2083DA8D2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241D124-5D1D-104C-B092-99DAD2E2213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D7D24A7-22F6-5441-92E4-AB135FC37128}"/>
              </a:ext>
            </a:extLst>
          </p:cNvPr>
          <p:cNvSpPr>
            <a:spLocks noGrp="1"/>
          </p:cNvSpPr>
          <p:nvPr>
            <p:ph type="dt" sz="half" idx="10"/>
          </p:nvPr>
        </p:nvSpPr>
        <p:spPr/>
        <p:txBody>
          <a:bodyPr/>
          <a:lstStyle/>
          <a:p>
            <a:fld id="{DC5D1E9C-2C88-0D4E-B9DA-405ECB979475}" type="datetime1">
              <a:rPr lang="ru-RU" smtClean="0"/>
              <a:t>21.11.2021</a:t>
            </a:fld>
            <a:endParaRPr lang="ru-RU"/>
          </a:p>
        </p:txBody>
      </p:sp>
      <p:sp>
        <p:nvSpPr>
          <p:cNvPr id="6" name="Нижний колонтитул 5">
            <a:extLst>
              <a:ext uri="{FF2B5EF4-FFF2-40B4-BE49-F238E27FC236}">
                <a16:creationId xmlns:a16="http://schemas.microsoft.com/office/drawing/2014/main" id="{93D2AEFD-1EB5-5745-BC2A-9EA878B2D3C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D816E96-B292-FE4D-8380-3B66BFA4C092}"/>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425508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6E2E51-5649-5546-A361-1F8DFA3D7FF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39331BD-C739-3049-92FA-A28853A36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B44FF73-B460-3342-9A12-D641EEF6240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EAEEF4B-5A27-034E-A44B-22ED9843D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11293D1-9A81-9A4A-A93A-C686AB4701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74DC122-3FFC-654B-B414-62893901594C}"/>
              </a:ext>
            </a:extLst>
          </p:cNvPr>
          <p:cNvSpPr>
            <a:spLocks noGrp="1"/>
          </p:cNvSpPr>
          <p:nvPr>
            <p:ph type="dt" sz="half" idx="10"/>
          </p:nvPr>
        </p:nvSpPr>
        <p:spPr/>
        <p:txBody>
          <a:bodyPr/>
          <a:lstStyle/>
          <a:p>
            <a:fld id="{A7470004-609B-D540-82D2-E756AB6E3AFE}" type="datetime1">
              <a:rPr lang="ru-RU" smtClean="0"/>
              <a:t>21.11.2021</a:t>
            </a:fld>
            <a:endParaRPr lang="ru-RU"/>
          </a:p>
        </p:txBody>
      </p:sp>
      <p:sp>
        <p:nvSpPr>
          <p:cNvPr id="8" name="Нижний колонтитул 7">
            <a:extLst>
              <a:ext uri="{FF2B5EF4-FFF2-40B4-BE49-F238E27FC236}">
                <a16:creationId xmlns:a16="http://schemas.microsoft.com/office/drawing/2014/main" id="{D4FA930B-8D2B-C548-8401-2F7903DE438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FECD092-5EF3-FB48-8201-5032CA52FFA1}"/>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9775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E78C41-E7D6-2045-85D4-2F2D09DB29C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638E22C-AE5C-A841-B4A7-7EEA12BA749D}"/>
              </a:ext>
            </a:extLst>
          </p:cNvPr>
          <p:cNvSpPr>
            <a:spLocks noGrp="1"/>
          </p:cNvSpPr>
          <p:nvPr>
            <p:ph type="dt" sz="half" idx="10"/>
          </p:nvPr>
        </p:nvSpPr>
        <p:spPr/>
        <p:txBody>
          <a:bodyPr/>
          <a:lstStyle/>
          <a:p>
            <a:fld id="{317D3865-62AC-924A-A61E-AB483108AF4A}" type="datetime1">
              <a:rPr lang="ru-RU" smtClean="0"/>
              <a:t>21.11.2021</a:t>
            </a:fld>
            <a:endParaRPr lang="ru-RU"/>
          </a:p>
        </p:txBody>
      </p:sp>
      <p:sp>
        <p:nvSpPr>
          <p:cNvPr id="4" name="Нижний колонтитул 3">
            <a:extLst>
              <a:ext uri="{FF2B5EF4-FFF2-40B4-BE49-F238E27FC236}">
                <a16:creationId xmlns:a16="http://schemas.microsoft.com/office/drawing/2014/main" id="{BB16A32A-4E27-8E4B-A434-8CD23634DE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DD3FAFA-74B4-8744-8F4C-3C4C6CCA1815}"/>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197728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30FBAC1-B683-E344-8D51-D2EFD2283D2D}"/>
              </a:ext>
            </a:extLst>
          </p:cNvPr>
          <p:cNvSpPr>
            <a:spLocks noGrp="1"/>
          </p:cNvSpPr>
          <p:nvPr>
            <p:ph type="dt" sz="half" idx="10"/>
          </p:nvPr>
        </p:nvSpPr>
        <p:spPr/>
        <p:txBody>
          <a:bodyPr/>
          <a:lstStyle/>
          <a:p>
            <a:fld id="{C715195A-2769-0148-8F2C-AF6ABD80499B}" type="datetime1">
              <a:rPr lang="ru-RU" smtClean="0"/>
              <a:t>21.11.2021</a:t>
            </a:fld>
            <a:endParaRPr lang="ru-RU"/>
          </a:p>
        </p:txBody>
      </p:sp>
      <p:sp>
        <p:nvSpPr>
          <p:cNvPr id="3" name="Нижний колонтитул 2">
            <a:extLst>
              <a:ext uri="{FF2B5EF4-FFF2-40B4-BE49-F238E27FC236}">
                <a16:creationId xmlns:a16="http://schemas.microsoft.com/office/drawing/2014/main" id="{400C352A-D7B8-0647-AEA4-33761557EDC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E16AC8-A66A-4A45-BD42-A756BB920DB4}"/>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175634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2DDCC9-BC40-8B4C-B2A4-953AAF1438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DE4A76D-0986-F141-A815-8EB441097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EBD8FC4-BBAD-E34B-A6D5-FE75C5437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2ADECC9-C98B-BE4B-B6BD-B41A22F4F4D4}"/>
              </a:ext>
            </a:extLst>
          </p:cNvPr>
          <p:cNvSpPr>
            <a:spLocks noGrp="1"/>
          </p:cNvSpPr>
          <p:nvPr>
            <p:ph type="dt" sz="half" idx="10"/>
          </p:nvPr>
        </p:nvSpPr>
        <p:spPr/>
        <p:txBody>
          <a:bodyPr/>
          <a:lstStyle/>
          <a:p>
            <a:fld id="{F29284A7-8519-6240-8735-94BC321E07F7}" type="datetime1">
              <a:rPr lang="ru-RU" smtClean="0"/>
              <a:t>21.11.2021</a:t>
            </a:fld>
            <a:endParaRPr lang="ru-RU"/>
          </a:p>
        </p:txBody>
      </p:sp>
      <p:sp>
        <p:nvSpPr>
          <p:cNvPr id="6" name="Нижний колонтитул 5">
            <a:extLst>
              <a:ext uri="{FF2B5EF4-FFF2-40B4-BE49-F238E27FC236}">
                <a16:creationId xmlns:a16="http://schemas.microsoft.com/office/drawing/2014/main" id="{2AB2FEE6-57A9-4045-96FD-E2940FBD070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7A30D6-49E0-D64E-8E26-A5EDD02FB429}"/>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190775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77FE32-3C03-8643-9489-C1527DD9F9F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55D3ADF-E2F7-6D46-9FD2-C8B53C32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9D1056F-C771-094A-A13C-2C549F900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B90A02C-BFCE-D74F-99DC-EE11FB0D61DE}"/>
              </a:ext>
            </a:extLst>
          </p:cNvPr>
          <p:cNvSpPr>
            <a:spLocks noGrp="1"/>
          </p:cNvSpPr>
          <p:nvPr>
            <p:ph type="dt" sz="half" idx="10"/>
          </p:nvPr>
        </p:nvSpPr>
        <p:spPr/>
        <p:txBody>
          <a:bodyPr/>
          <a:lstStyle/>
          <a:p>
            <a:fld id="{710FE60F-C6D5-7B49-8527-23E5CD3F18F2}" type="datetime1">
              <a:rPr lang="ru-RU" smtClean="0"/>
              <a:t>21.11.2021</a:t>
            </a:fld>
            <a:endParaRPr lang="ru-RU"/>
          </a:p>
        </p:txBody>
      </p:sp>
      <p:sp>
        <p:nvSpPr>
          <p:cNvPr id="6" name="Нижний колонтитул 5">
            <a:extLst>
              <a:ext uri="{FF2B5EF4-FFF2-40B4-BE49-F238E27FC236}">
                <a16:creationId xmlns:a16="http://schemas.microsoft.com/office/drawing/2014/main" id="{2EB97253-8935-5F42-8BC7-C3F97BB5C61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F7E9F31-CEF0-B949-8F8A-A9561B6368DF}"/>
              </a:ext>
            </a:extLst>
          </p:cNvPr>
          <p:cNvSpPr>
            <a:spLocks noGrp="1"/>
          </p:cNvSpPr>
          <p:nvPr>
            <p:ph type="sldNum" sz="quarter" idx="12"/>
          </p:nvPr>
        </p:nvSpPr>
        <p:spPr/>
        <p:txBody>
          <a:bodyPr/>
          <a:lstStyle/>
          <a:p>
            <a:fld id="{7B06C374-F144-BB40-8EA1-8D49314AB8D8}" type="slidenum">
              <a:rPr lang="ru-RU" smtClean="0"/>
              <a:t>‹#›</a:t>
            </a:fld>
            <a:endParaRPr lang="ru-RU"/>
          </a:p>
        </p:txBody>
      </p:sp>
    </p:spTree>
    <p:extLst>
      <p:ext uri="{BB962C8B-B14F-4D97-AF65-F5344CB8AC3E}">
        <p14:creationId xmlns:p14="http://schemas.microsoft.com/office/powerpoint/2010/main" val="145680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0717FB-11EB-A749-8751-DE26F2DA1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B2BEF59-1E99-6F43-8AD3-FBF13FD31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DC83357-4C45-A64A-8016-1A0469B1E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1F514-45DC-1248-98AF-CC45C3E0BA9D}" type="datetime1">
              <a:rPr lang="ru-RU" smtClean="0"/>
              <a:t>21.11.2021</a:t>
            </a:fld>
            <a:endParaRPr lang="ru-RU"/>
          </a:p>
        </p:txBody>
      </p:sp>
      <p:sp>
        <p:nvSpPr>
          <p:cNvPr id="5" name="Нижний колонтитул 4">
            <a:extLst>
              <a:ext uri="{FF2B5EF4-FFF2-40B4-BE49-F238E27FC236}">
                <a16:creationId xmlns:a16="http://schemas.microsoft.com/office/drawing/2014/main" id="{F5D680F4-2F82-5446-97F4-069613B03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CE44DA6-3F6A-D845-A95A-9152DDB13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6C374-F144-BB40-8EA1-8D49314AB8D8}" type="slidenum">
              <a:rPr lang="ru-RU" smtClean="0"/>
              <a:t>‹#›</a:t>
            </a:fld>
            <a:endParaRPr lang="ru-RU"/>
          </a:p>
        </p:txBody>
      </p:sp>
    </p:spTree>
    <p:extLst>
      <p:ext uri="{BB962C8B-B14F-4D97-AF65-F5344CB8AC3E}">
        <p14:creationId xmlns:p14="http://schemas.microsoft.com/office/powerpoint/2010/main" val="2427336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ru.wikipedia.org/wiki/%D0%A8%D0%B5%D0%B1%D0%B5%D0%BA%D0%BE,_%D0%92%D0%B5%D1%80%D0%B0_%D0%90%D0%BB%D0%B5%D0%BA%D1%81%D0%B5%D0%B5%D0%B2%D0%BD%D0%B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ormAutofit/>
          </a:bodyPr>
          <a:lstStyle/>
          <a:p>
            <a:r>
              <a:rPr lang="ru-RU" sz="5400"/>
              <a:t>Статистическое кодирование</a:t>
            </a:r>
            <a:endParaRPr lang="ru-RU" sz="5400" dirty="0"/>
          </a:p>
        </p:txBody>
      </p:sp>
      <p:sp>
        <p:nvSpPr>
          <p:cNvPr id="3" name="Подзаголовок 2"/>
          <p:cNvSpPr>
            <a:spLocks noGrp="1"/>
          </p:cNvSpPr>
          <p:nvPr>
            <p:ph type="subTitle" idx="1"/>
          </p:nvPr>
        </p:nvSpPr>
        <p:spPr>
          <a:xfrm>
            <a:off x="1524000" y="3602038"/>
            <a:ext cx="9144000" cy="1655762"/>
          </a:xfrm>
        </p:spPr>
        <p:txBody>
          <a:bodyPr>
            <a:normAutofit/>
          </a:bodyPr>
          <a:lstStyle/>
          <a:p>
            <a:r>
              <a:rPr lang="ru-RU" dirty="0"/>
              <a:t>Мультимедийные контейнеры: файловые форматы</a:t>
            </a:r>
          </a:p>
          <a:p>
            <a:r>
              <a:rPr lang="ru-RU" dirty="0"/>
              <a:t>Практическое применение методов</a:t>
            </a:r>
          </a:p>
        </p:txBody>
      </p:sp>
    </p:spTree>
    <p:extLst>
      <p:ext uri="{BB962C8B-B14F-4D97-AF65-F5344CB8AC3E}">
        <p14:creationId xmlns:p14="http://schemas.microsoft.com/office/powerpoint/2010/main" val="263765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F5844-2C33-AA45-9B5B-D250217AF80A}"/>
              </a:ext>
            </a:extLst>
          </p:cNvPr>
          <p:cNvSpPr>
            <a:spLocks noGrp="1"/>
          </p:cNvSpPr>
          <p:nvPr>
            <p:ph type="title"/>
          </p:nvPr>
        </p:nvSpPr>
        <p:spPr/>
        <p:txBody>
          <a:bodyPr/>
          <a:lstStyle/>
          <a:p>
            <a:pPr algn="ctr"/>
            <a:r>
              <a:rPr lang="en-US" dirty="0"/>
              <a:t>RLE </a:t>
            </a:r>
            <a:r>
              <a:rPr lang="ru-RU" dirty="0"/>
              <a:t>в </a:t>
            </a:r>
            <a:r>
              <a:rPr lang="en-US" dirty="0"/>
              <a:t>BMP</a:t>
            </a:r>
            <a:r>
              <a:rPr lang="ru-RU" dirty="0"/>
              <a:t>: 8 бит/пиксель</a:t>
            </a:r>
          </a:p>
        </p:txBody>
      </p:sp>
      <p:sp>
        <p:nvSpPr>
          <p:cNvPr id="3" name="Объект 2">
            <a:extLst>
              <a:ext uri="{FF2B5EF4-FFF2-40B4-BE49-F238E27FC236}">
                <a16:creationId xmlns:a16="http://schemas.microsoft.com/office/drawing/2014/main" id="{9D9F779A-0CB7-834C-961C-A90050903A18}"/>
              </a:ext>
            </a:extLst>
          </p:cNvPr>
          <p:cNvSpPr>
            <a:spLocks noGrp="1"/>
          </p:cNvSpPr>
          <p:nvPr>
            <p:ph idx="1"/>
          </p:nvPr>
        </p:nvSpPr>
        <p:spPr>
          <a:xfrm>
            <a:off x="6718852" y="1960039"/>
            <a:ext cx="5310811" cy="3663190"/>
          </a:xfrm>
        </p:spPr>
        <p:txBody>
          <a:bodyPr>
            <a:normAutofit lnSpcReduction="10000"/>
          </a:bodyPr>
          <a:lstStyle/>
          <a:p>
            <a:pPr marL="0" indent="0">
              <a:buNone/>
            </a:pPr>
            <a:r>
              <a:rPr lang="de-DE" sz="2400" dirty="0">
                <a:latin typeface="PT Mono" panose="02060509020205020204" pitchFamily="49" charset="0"/>
              </a:rPr>
              <a:t>04</a:t>
            </a:r>
            <a:r>
              <a:rPr lang="ru-RU" sz="2400" dirty="0">
                <a:latin typeface="PT Mono" panose="02060509020205020204" pitchFamily="49" charset="0"/>
              </a:rPr>
              <a:t> </a:t>
            </a:r>
            <a:r>
              <a:rPr lang="de-DE" sz="2400" dirty="0">
                <a:latin typeface="PT Mono" panose="02060509020205020204" pitchFamily="49" charset="0"/>
              </a:rPr>
              <a:t>02</a:t>
            </a:r>
            <a:br>
              <a:rPr lang="ru-RU" sz="2400" dirty="0">
                <a:latin typeface="PT Mono" panose="02060509020205020204" pitchFamily="49" charset="0"/>
              </a:rPr>
            </a:br>
            <a:r>
              <a:rPr lang="de-DE" sz="2400" dirty="0">
                <a:latin typeface="PT Mono" panose="02060509020205020204" pitchFamily="49" charset="0"/>
              </a:rPr>
              <a:t>00 04 a35b1247</a:t>
            </a:r>
            <a:br>
              <a:rPr lang="ru-RU" sz="2400" dirty="0">
                <a:latin typeface="PT Mono" panose="02060509020205020204" pitchFamily="49" charset="0"/>
              </a:rPr>
            </a:br>
            <a:r>
              <a:rPr lang="ru-RU" sz="2400" dirty="0">
                <a:latin typeface="PT Mono" panose="02060509020205020204" pitchFamily="49" charset="0"/>
              </a:rPr>
              <a:t>00 00</a:t>
            </a:r>
            <a:br>
              <a:rPr lang="ru-RU" sz="2400" dirty="0">
                <a:latin typeface="PT Mono" panose="02060509020205020204" pitchFamily="49" charset="0"/>
              </a:rPr>
            </a:br>
            <a:r>
              <a:rPr lang="de-DE" sz="2400" dirty="0">
                <a:latin typeface="PT Mono" panose="02060509020205020204" pitchFamily="49" charset="0"/>
              </a:rPr>
              <a:t>01 f5 </a:t>
            </a:r>
            <a:br>
              <a:rPr lang="ru-RU" sz="2400" dirty="0">
                <a:latin typeface="PT Mono" panose="02060509020205020204" pitchFamily="49" charset="0"/>
              </a:rPr>
            </a:br>
            <a:r>
              <a:rPr lang="de-DE" sz="2400" dirty="0">
                <a:latin typeface="PT Mono" panose="02060509020205020204" pitchFamily="49" charset="0"/>
              </a:rPr>
              <a:t>02 e7 </a:t>
            </a:r>
            <a:br>
              <a:rPr lang="ru-RU" sz="2400" dirty="0">
                <a:latin typeface="PT Mono" panose="02060509020205020204" pitchFamily="49" charset="0"/>
              </a:rPr>
            </a:br>
            <a:r>
              <a:rPr lang="de-DE" sz="2400" dirty="0">
                <a:latin typeface="PT Mono" panose="02060509020205020204" pitchFamily="49" charset="0"/>
              </a:rPr>
              <a:t>00 02 0</a:t>
            </a:r>
            <a:r>
              <a:rPr lang="ru-RU" sz="2400" dirty="0">
                <a:latin typeface="PT Mono" panose="02060509020205020204" pitchFamily="49" charset="0"/>
              </a:rPr>
              <a:t>1</a:t>
            </a:r>
            <a:r>
              <a:rPr lang="de-DE" sz="2400" dirty="0">
                <a:latin typeface="PT Mono" panose="02060509020205020204" pitchFamily="49" charset="0"/>
              </a:rPr>
              <a:t>01 </a:t>
            </a:r>
            <a:br>
              <a:rPr lang="ru-RU" sz="2400" dirty="0">
                <a:latin typeface="PT Mono" panose="02060509020205020204" pitchFamily="49" charset="0"/>
              </a:rPr>
            </a:br>
            <a:r>
              <a:rPr lang="de-DE" sz="2400" dirty="0">
                <a:latin typeface="PT Mono" panose="02060509020205020204" pitchFamily="49" charset="0"/>
              </a:rPr>
              <a:t>0</a:t>
            </a:r>
            <a:r>
              <a:rPr lang="ru-RU" sz="2400" dirty="0">
                <a:latin typeface="PT Mono" panose="02060509020205020204" pitchFamily="49" charset="0"/>
              </a:rPr>
              <a:t>2</a:t>
            </a:r>
            <a:r>
              <a:rPr lang="de-DE" sz="2400" dirty="0">
                <a:latin typeface="PT Mono" panose="02060509020205020204" pitchFamily="49" charset="0"/>
              </a:rPr>
              <a:t> c1 </a:t>
            </a:r>
            <a:br>
              <a:rPr lang="ru-RU" sz="2400" dirty="0">
                <a:latin typeface="PT Mono" panose="02060509020205020204" pitchFamily="49" charset="0"/>
              </a:rPr>
            </a:br>
            <a:r>
              <a:rPr lang="de-DE" sz="2400" dirty="0">
                <a:latin typeface="PT Mono" panose="02060509020205020204" pitchFamily="49" charset="0"/>
              </a:rPr>
              <a:t>00 00 </a:t>
            </a:r>
            <a:br>
              <a:rPr lang="ru-RU" sz="2400" dirty="0">
                <a:latin typeface="PT Mono" panose="02060509020205020204" pitchFamily="49" charset="0"/>
              </a:rPr>
            </a:br>
            <a:r>
              <a:rPr lang="de-DE" sz="2400" dirty="0">
                <a:latin typeface="PT Mono" panose="02060509020205020204" pitchFamily="49" charset="0"/>
              </a:rPr>
              <a:t>00 0</a:t>
            </a:r>
            <a:r>
              <a:rPr lang="ru-RU" sz="2400" dirty="0">
                <a:latin typeface="PT Mono" panose="02060509020205020204" pitchFamily="49" charset="0"/>
              </a:rPr>
              <a:t>5</a:t>
            </a:r>
            <a:r>
              <a:rPr lang="de-DE" sz="2400" dirty="0">
                <a:latin typeface="PT Mono" panose="02060509020205020204" pitchFamily="49" charset="0"/>
              </a:rPr>
              <a:t> 08926bd7</a:t>
            </a:r>
            <a:r>
              <a:rPr lang="ru-RU" sz="2400" dirty="0">
                <a:latin typeface="PT Mono" panose="02060509020205020204" pitchFamily="49" charset="0"/>
              </a:rPr>
              <a:t>50</a:t>
            </a:r>
            <a:r>
              <a:rPr lang="ru-RU" sz="2400" dirty="0">
                <a:solidFill>
                  <a:srgbClr val="C00000"/>
                </a:solidFill>
                <a:latin typeface="PT Mono" panose="02060509020205020204" pitchFamily="49" charset="0"/>
              </a:rPr>
              <a:t>00</a:t>
            </a:r>
            <a:r>
              <a:rPr lang="ru-RU" sz="2400" dirty="0">
                <a:latin typeface="PT Mono" panose="02060509020205020204" pitchFamily="49" charset="0"/>
              </a:rPr>
              <a:t> </a:t>
            </a:r>
            <a:r>
              <a:rPr lang="ru-RU" sz="2400" i="1" dirty="0">
                <a:latin typeface="PT Mono" panose="02060509020205020204" pitchFamily="49" charset="0"/>
              </a:rPr>
              <a:t>(</a:t>
            </a:r>
            <a:r>
              <a:rPr lang="en-US" sz="2400" i="1" dirty="0">
                <a:latin typeface="PT Mono" panose="02060509020205020204" pitchFamily="49" charset="0"/>
              </a:rPr>
              <a:t>padding</a:t>
            </a:r>
            <a:r>
              <a:rPr lang="ru-RU" sz="2400" i="1" dirty="0">
                <a:latin typeface="PT Mono" panose="02060509020205020204" pitchFamily="49" charset="0"/>
              </a:rPr>
              <a:t>)</a:t>
            </a:r>
            <a:br>
              <a:rPr lang="ru-RU" sz="2400" i="1" dirty="0">
                <a:latin typeface="PT Mono" panose="02060509020205020204" pitchFamily="49" charset="0"/>
              </a:rPr>
            </a:br>
            <a:r>
              <a:rPr lang="de-DE" sz="2400" dirty="0">
                <a:latin typeface="PT Mono" panose="02060509020205020204" pitchFamily="49" charset="0"/>
              </a:rPr>
              <a:t>00 01 </a:t>
            </a:r>
          </a:p>
          <a:p>
            <a:pPr marL="0" indent="0">
              <a:buNone/>
            </a:pPr>
            <a:r>
              <a:rPr lang="ru-RU" sz="2400" dirty="0"/>
              <a:t>(</a:t>
            </a:r>
            <a:r>
              <a:rPr lang="en-US" sz="2400" dirty="0"/>
              <a:t>32</a:t>
            </a:r>
            <a:r>
              <a:rPr lang="ru-RU" sz="2400" dirty="0"/>
              <a:t> байта)</a:t>
            </a:r>
          </a:p>
        </p:txBody>
      </p:sp>
      <p:sp>
        <p:nvSpPr>
          <p:cNvPr id="4" name="Номер слайда 3">
            <a:extLst>
              <a:ext uri="{FF2B5EF4-FFF2-40B4-BE49-F238E27FC236}">
                <a16:creationId xmlns:a16="http://schemas.microsoft.com/office/drawing/2014/main" id="{3B33FFEE-4531-4A4E-9FDB-9805CE8BD8F5}"/>
              </a:ext>
            </a:extLst>
          </p:cNvPr>
          <p:cNvSpPr>
            <a:spLocks noGrp="1"/>
          </p:cNvSpPr>
          <p:nvPr>
            <p:ph type="sldNum" sz="quarter" idx="12"/>
          </p:nvPr>
        </p:nvSpPr>
        <p:spPr/>
        <p:txBody>
          <a:bodyPr/>
          <a:lstStyle/>
          <a:p>
            <a:fld id="{D79991DA-AED9-4F7A-9614-989DF257C31D}" type="slidenum">
              <a:rPr lang="ru-RU" smtClean="0"/>
              <a:t>10</a:t>
            </a:fld>
            <a:endParaRPr lang="ru-RU"/>
          </a:p>
        </p:txBody>
      </p:sp>
      <p:sp>
        <p:nvSpPr>
          <p:cNvPr id="5" name="Прямоугольник 4">
            <a:extLst>
              <a:ext uri="{FF2B5EF4-FFF2-40B4-BE49-F238E27FC236}">
                <a16:creationId xmlns:a16="http://schemas.microsoft.com/office/drawing/2014/main" id="{CEA49602-DDB2-F444-A859-68C6FBB51344}"/>
              </a:ext>
            </a:extLst>
          </p:cNvPr>
          <p:cNvSpPr/>
          <p:nvPr/>
        </p:nvSpPr>
        <p:spPr>
          <a:xfrm>
            <a:off x="838200" y="2102705"/>
            <a:ext cx="4412973" cy="1938992"/>
          </a:xfrm>
          <a:prstGeom prst="rect">
            <a:avLst/>
          </a:prstGeom>
        </p:spPr>
        <p:txBody>
          <a:bodyPr wrap="square">
            <a:spAutoFit/>
          </a:bodyPr>
          <a:lstStyle/>
          <a:p>
            <a:r>
              <a:rPr lang="de-DE" sz="2400" dirty="0">
                <a:latin typeface="PT Mono" panose="02060509020205020204" pitchFamily="49" charset="0"/>
              </a:rPr>
              <a:t>08 92 6b d7 </a:t>
            </a:r>
            <a:r>
              <a:rPr lang="ru-RU" sz="2400" dirty="0">
                <a:latin typeface="PT Mono" panose="02060509020205020204" pitchFamily="49" charset="0"/>
              </a:rPr>
              <a:t>5</a:t>
            </a:r>
            <a:r>
              <a:rPr lang="de-DE" sz="2400" dirty="0">
                <a:latin typeface="PT Mono" panose="02060509020205020204" pitchFamily="49" charset="0"/>
              </a:rPr>
              <a:t>0 00 00 00 </a:t>
            </a:r>
          </a:p>
          <a:p>
            <a:pPr algn="ctr"/>
            <a:r>
              <a:rPr lang="de-DE" sz="2400" dirty="0">
                <a:latin typeface="PT Mono" panose="02060509020205020204" pitchFamily="49" charset="0"/>
              </a:rPr>
              <a:t>00 00 </a:t>
            </a:r>
            <a:r>
              <a:rPr lang="ru-RU" sz="2400" dirty="0">
                <a:latin typeface="PT Mono" panose="02060509020205020204" pitchFamily="49" charset="0"/>
              </a:rPr>
              <a:t>00</a:t>
            </a:r>
            <a:r>
              <a:rPr lang="de-DE" sz="2400" dirty="0">
                <a:latin typeface="PT Mono" panose="02060509020205020204" pitchFamily="49" charset="0"/>
              </a:rPr>
              <a:t> </a:t>
            </a:r>
            <a:r>
              <a:rPr lang="ru-RU" sz="2400" dirty="0">
                <a:latin typeface="PT Mono" panose="02060509020205020204" pitchFamily="49" charset="0"/>
              </a:rPr>
              <a:t>00</a:t>
            </a:r>
            <a:r>
              <a:rPr lang="de-DE" sz="2400" dirty="0">
                <a:latin typeface="PT Mono" panose="02060509020205020204" pitchFamily="49" charset="0"/>
              </a:rPr>
              <a:t> c1 c1 </a:t>
            </a:r>
            <a:r>
              <a:rPr lang="ru-RU" sz="2400" dirty="0">
                <a:latin typeface="PT Mono" panose="02060509020205020204" pitchFamily="49" charset="0"/>
              </a:rPr>
              <a:t>00</a:t>
            </a:r>
            <a:r>
              <a:rPr lang="de-DE" sz="2400" dirty="0">
                <a:latin typeface="PT Mono" panose="02060509020205020204" pitchFamily="49" charset="0"/>
              </a:rPr>
              <a:t> 00 </a:t>
            </a:r>
            <a:br>
              <a:rPr lang="ru-RU" sz="2400" dirty="0">
                <a:latin typeface="PT Mono" panose="02060509020205020204" pitchFamily="49" charset="0"/>
              </a:rPr>
            </a:br>
            <a:r>
              <a:rPr lang="de-DE" sz="2400" dirty="0">
                <a:latin typeface="PT Mono" panose="02060509020205020204" pitchFamily="49" charset="0"/>
              </a:rPr>
              <a:t>f5 e7 e7 00 00 00 00 00 </a:t>
            </a:r>
            <a:br>
              <a:rPr lang="ru-RU" sz="2400" dirty="0">
                <a:latin typeface="PT Mono" panose="02060509020205020204" pitchFamily="49" charset="0"/>
              </a:rPr>
            </a:br>
            <a:r>
              <a:rPr lang="de-DE" sz="2400" dirty="0">
                <a:latin typeface="PT Mono" panose="02060509020205020204" pitchFamily="49" charset="0"/>
              </a:rPr>
              <a:t>02 02 02 02 a3 5b 12 47</a:t>
            </a:r>
            <a:br>
              <a:rPr lang="ru-RU" sz="2400" dirty="0">
                <a:latin typeface="PT Mono" panose="02060509020205020204" pitchFamily="49" charset="0"/>
              </a:rPr>
            </a:br>
            <a:r>
              <a:rPr lang="ru-RU" sz="2400" dirty="0"/>
              <a:t>(32 байта)</a:t>
            </a:r>
            <a:r>
              <a:rPr lang="de-DE" sz="2400" dirty="0"/>
              <a:t> </a:t>
            </a:r>
          </a:p>
        </p:txBody>
      </p:sp>
      <p:sp>
        <p:nvSpPr>
          <p:cNvPr id="6" name="Прямоугольник 5">
            <a:extLst>
              <a:ext uri="{FF2B5EF4-FFF2-40B4-BE49-F238E27FC236}">
                <a16:creationId xmlns:a16="http://schemas.microsoft.com/office/drawing/2014/main" id="{076FD079-C487-9644-8D99-807E00313CF6}"/>
              </a:ext>
            </a:extLst>
          </p:cNvPr>
          <p:cNvSpPr/>
          <p:nvPr/>
        </p:nvSpPr>
        <p:spPr>
          <a:xfrm>
            <a:off x="975690" y="5892581"/>
            <a:ext cx="7151205" cy="461665"/>
          </a:xfrm>
          <a:prstGeom prst="rect">
            <a:avLst/>
          </a:prstGeom>
        </p:spPr>
        <p:txBody>
          <a:bodyPr wrap="square">
            <a:spAutoFit/>
          </a:bodyPr>
          <a:lstStyle/>
          <a:p>
            <a:r>
              <a:rPr lang="ru-RU" sz="2400" dirty="0"/>
              <a:t>Деталь: </a:t>
            </a:r>
            <a:r>
              <a:rPr lang="ru-RU" sz="2400" i="1" dirty="0"/>
              <a:t>строки идут снизу вверх</a:t>
            </a:r>
            <a:r>
              <a:rPr lang="en-US" sz="2400" i="1" dirty="0"/>
              <a:t> (</a:t>
            </a:r>
            <a:r>
              <a:rPr lang="ru-RU" sz="2400" i="1" dirty="0"/>
              <a:t>по умолчанию</a:t>
            </a:r>
            <a:r>
              <a:rPr lang="en-US" sz="2400" i="1" dirty="0"/>
              <a:t>) </a:t>
            </a:r>
            <a:endParaRPr lang="ru-RU" sz="2400" dirty="0"/>
          </a:p>
        </p:txBody>
      </p:sp>
      <p:sp>
        <p:nvSpPr>
          <p:cNvPr id="7" name="Прямоугольник 6">
            <a:extLst>
              <a:ext uri="{FF2B5EF4-FFF2-40B4-BE49-F238E27FC236}">
                <a16:creationId xmlns:a16="http://schemas.microsoft.com/office/drawing/2014/main" id="{52F1E87F-F107-DB46-9685-94699F2C7E2F}"/>
              </a:ext>
            </a:extLst>
          </p:cNvPr>
          <p:cNvSpPr/>
          <p:nvPr/>
        </p:nvSpPr>
        <p:spPr>
          <a:xfrm>
            <a:off x="5899473" y="2702869"/>
            <a:ext cx="393056" cy="369332"/>
          </a:xfrm>
          <a:prstGeom prst="rect">
            <a:avLst/>
          </a:prstGeom>
        </p:spPr>
        <p:txBody>
          <a:bodyPr wrap="none">
            <a:spAutoFit/>
          </a:bodyPr>
          <a:lstStyle/>
          <a:p>
            <a:r>
              <a:rPr lang="ru-RU" dirty="0"/>
              <a:t>→</a:t>
            </a:r>
          </a:p>
        </p:txBody>
      </p:sp>
      <p:pic>
        <p:nvPicPr>
          <p:cNvPr id="8" name="Рисунок 7">
            <a:extLst>
              <a:ext uri="{FF2B5EF4-FFF2-40B4-BE49-F238E27FC236}">
                <a16:creationId xmlns:a16="http://schemas.microsoft.com/office/drawing/2014/main" id="{35D4F666-1823-544D-A392-16DBA8E75184}"/>
              </a:ext>
            </a:extLst>
          </p:cNvPr>
          <p:cNvPicPr>
            <a:picLocks noChangeAspect="1"/>
          </p:cNvPicPr>
          <p:nvPr/>
        </p:nvPicPr>
        <p:blipFill>
          <a:blip r:embed="rId3"/>
          <a:stretch>
            <a:fillRect/>
          </a:stretch>
        </p:blipFill>
        <p:spPr>
          <a:xfrm>
            <a:off x="1798981" y="4245839"/>
            <a:ext cx="2522435" cy="1292748"/>
          </a:xfrm>
          <a:prstGeom prst="rect">
            <a:avLst/>
          </a:prstGeom>
        </p:spPr>
      </p:pic>
    </p:spTree>
    <p:extLst>
      <p:ext uri="{BB962C8B-B14F-4D97-AF65-F5344CB8AC3E}">
        <p14:creationId xmlns:p14="http://schemas.microsoft.com/office/powerpoint/2010/main" val="388811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777F7A-515D-5248-B2B9-B93F08C6CBE9}"/>
              </a:ext>
            </a:extLst>
          </p:cNvPr>
          <p:cNvSpPr>
            <a:spLocks noGrp="1"/>
          </p:cNvSpPr>
          <p:nvPr>
            <p:ph type="title"/>
          </p:nvPr>
        </p:nvSpPr>
        <p:spPr/>
        <p:txBody>
          <a:bodyPr/>
          <a:lstStyle/>
          <a:p>
            <a:r>
              <a:rPr lang="ru-RU" dirty="0"/>
              <a:t>Структура файла </a:t>
            </a:r>
            <a:r>
              <a:rPr lang="en-US" dirty="0"/>
              <a:t>BMP</a:t>
            </a:r>
            <a:r>
              <a:rPr lang="ru-RU" dirty="0"/>
              <a:t>: </a:t>
            </a:r>
            <a:r>
              <a:rPr lang="de-DE" b="1" dirty="0"/>
              <a:t>BITMAPFILEHEADER</a:t>
            </a:r>
            <a:endParaRPr lang="ru-RU" dirty="0"/>
          </a:p>
        </p:txBody>
      </p:sp>
      <p:sp>
        <p:nvSpPr>
          <p:cNvPr id="3" name="Объект 2">
            <a:extLst>
              <a:ext uri="{FF2B5EF4-FFF2-40B4-BE49-F238E27FC236}">
                <a16:creationId xmlns:a16="http://schemas.microsoft.com/office/drawing/2014/main" id="{9A012AC6-B66A-E14E-8815-8BDF0CC0E528}"/>
              </a:ext>
            </a:extLst>
          </p:cNvPr>
          <p:cNvSpPr>
            <a:spLocks noGrp="1"/>
          </p:cNvSpPr>
          <p:nvPr>
            <p:ph idx="1"/>
          </p:nvPr>
        </p:nvSpPr>
        <p:spPr/>
        <p:txBody>
          <a:bodyPr/>
          <a:lstStyle/>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sz="3200" dirty="0">
                <a:solidFill>
                  <a:srgbClr val="000000"/>
                </a:solidFill>
                <a:ea typeface="Calibri" panose="020F0502020204030204" pitchFamily="34" charset="0"/>
                <a:cs typeface="Times New Roman" panose="02020603050405020304" pitchFamily="18" charset="0"/>
              </a:rPr>
              <a:t>Заголовок файла </a:t>
            </a:r>
            <a:r>
              <a:rPr lang="en-US" sz="3200" dirty="0">
                <a:solidFill>
                  <a:srgbClr val="000000"/>
                </a:solidFill>
                <a:ea typeface="Calibri" panose="020F0502020204030204" pitchFamily="34" charset="0"/>
                <a:cs typeface="Times New Roman" panose="02020603050405020304" pitchFamily="18" charset="0"/>
              </a:rPr>
              <a:t>BMP </a:t>
            </a:r>
            <a:r>
              <a:rPr lang="ru-RU" sz="3200" dirty="0">
                <a:solidFill>
                  <a:srgbClr val="000000"/>
                </a:solidFill>
                <a:ea typeface="Calibri" panose="020F0502020204030204" pitchFamily="34" charset="0"/>
                <a:cs typeface="Times New Roman" panose="02020603050405020304" pitchFamily="18" charset="0"/>
              </a:rPr>
              <a:t>длиной </a:t>
            </a:r>
            <a:r>
              <a:rPr lang="ru-RU" sz="3200" dirty="0">
                <a:solidFill>
                  <a:srgbClr val="FF0000"/>
                </a:solidFill>
                <a:ea typeface="Calibri" panose="020F0502020204030204" pitchFamily="34" charset="0"/>
                <a:cs typeface="Times New Roman" panose="02020603050405020304" pitchFamily="18" charset="0"/>
              </a:rPr>
              <a:t>14 </a:t>
            </a:r>
            <a:r>
              <a:rPr lang="ru-RU" sz="3200" dirty="0">
                <a:solidFill>
                  <a:srgbClr val="000000"/>
                </a:solidFill>
                <a:ea typeface="Calibri" panose="020F0502020204030204" pitchFamily="34" charset="0"/>
                <a:cs typeface="Times New Roman" panose="02020603050405020304" pitchFamily="18" charset="0"/>
              </a:rPr>
              <a:t>байт:</a:t>
            </a:r>
            <a:endParaRPr lang="en-US" sz="3200" dirty="0">
              <a:solidFill>
                <a:srgbClr val="000000"/>
              </a:solidFill>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000" b="1"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xxd</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-g 2 -c 16 -l </a:t>
            </a:r>
            <a:r>
              <a:rPr lang="en-US" sz="2000" dirty="0">
                <a:solidFill>
                  <a:srgbClr val="FF0000"/>
                </a:solidFill>
                <a:latin typeface="Menlo" panose="020B0609030804020204" pitchFamily="49" charset="0"/>
                <a:ea typeface="Calibri" panose="020F0502020204030204" pitchFamily="34" charset="0"/>
                <a:cs typeface="Times New Roman" panose="02020603050405020304" pitchFamily="18" charset="0"/>
              </a:rPr>
              <a:t>14 </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-s +0 </a:t>
            </a:r>
            <a:r>
              <a:rPr lang="en-US" sz="20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rle.bmp</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endPar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00000000: 424</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d </a:t>
            </a:r>
            <a:r>
              <a:rPr lang="en-US" sz="2000" b="1" dirty="0">
                <a:solidFill>
                  <a:srgbClr val="BF9000"/>
                </a:solidFill>
                <a:latin typeface="Menlo" panose="020B0609030804020204" pitchFamily="49" charset="0"/>
                <a:ea typeface="Calibri" panose="020F0502020204030204" pitchFamily="34" charset="0"/>
              </a:rPr>
              <a:t>aa</a:t>
            </a:r>
            <a:r>
              <a:rPr lang="ru-RU" sz="2000" b="1" dirty="0">
                <a:solidFill>
                  <a:srgbClr val="BF9000"/>
                </a:solidFill>
                <a:latin typeface="Menlo" panose="020B0609030804020204" pitchFamily="49" charset="0"/>
                <a:ea typeface="Calibri" panose="020F0502020204030204" pitchFamily="34" charset="0"/>
              </a:rPr>
              <a:t>04 0000</a:t>
            </a:r>
            <a:r>
              <a:rPr lang="ru-RU" sz="2000" dirty="0"/>
              <a:t>   </a:t>
            </a:r>
            <a: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0000 0000 </a:t>
            </a:r>
            <a:r>
              <a:rPr lang="ru-RU" sz="2000" b="1" dirty="0">
                <a:solidFill>
                  <a:srgbClr val="00B050"/>
                </a:solidFill>
                <a:latin typeface="Menlo" panose="020B0609030804020204" pitchFamily="49" charset="0"/>
                <a:ea typeface="Calibri" panose="020F0502020204030204" pitchFamily="34" charset="0"/>
                <a:cs typeface="Times New Roman" panose="02020603050405020304" pitchFamily="18" charset="0"/>
              </a:rPr>
              <a:t>8</a:t>
            </a:r>
            <a:r>
              <a:rPr lang="en-US" sz="2000" b="1" dirty="0">
                <a:solidFill>
                  <a:srgbClr val="00B050"/>
                </a:solidFill>
                <a:latin typeface="Menlo" panose="020B0609030804020204" pitchFamily="49" charset="0"/>
                <a:ea typeface="Calibri" panose="020F0502020204030204" pitchFamily="34" charset="0"/>
                <a:cs typeface="Times New Roman" panose="02020603050405020304" pitchFamily="18" charset="0"/>
              </a:rPr>
              <a:t>a</a:t>
            </a:r>
            <a:r>
              <a:rPr lang="ru-RU" sz="2000" b="1" dirty="0">
                <a:solidFill>
                  <a:srgbClr val="00B050"/>
                </a:solidFill>
                <a:latin typeface="Menlo" panose="020B0609030804020204" pitchFamily="49" charset="0"/>
                <a:ea typeface="Calibri" panose="020F0502020204030204" pitchFamily="34" charset="0"/>
                <a:cs typeface="Times New Roman" panose="02020603050405020304" pitchFamily="18" charset="0"/>
              </a:rPr>
              <a:t>04 0000</a:t>
            </a:r>
            <a: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BM</a:t>
            </a:r>
            <a: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dirty="0">
                <a:latin typeface="Menlo" panose="020B0609030804020204" pitchFamily="49" charset="0"/>
                <a:ea typeface="Calibri" panose="020F0502020204030204" pitchFamily="34" charset="0"/>
                <a:cs typeface="Times New Roman" panose="02020603050405020304" pitchFamily="18" charset="0"/>
              </a:rPr>
              <a:t>Размер файла </a:t>
            </a:r>
            <a:r>
              <a:rPr lang="ru-RU" dirty="0">
                <a:solidFill>
                  <a:srgbClr val="BF9000"/>
                </a:solidFill>
                <a:latin typeface="Menlo" panose="020B0609030804020204" pitchFamily="49" charset="0"/>
                <a:ea typeface="Calibri" panose="020F0502020204030204" pitchFamily="34" charset="0"/>
                <a:cs typeface="Times New Roman" panose="02020603050405020304" pitchFamily="18" charset="0"/>
              </a:rPr>
              <a:t>1194 </a:t>
            </a:r>
            <a:r>
              <a:rPr lang="ru-RU" dirty="0">
                <a:latin typeface="Menlo" panose="020B0609030804020204" pitchFamily="49" charset="0"/>
                <a:ea typeface="Calibri" panose="020F0502020204030204" pitchFamily="34" charset="0"/>
                <a:cs typeface="Times New Roman" panose="02020603050405020304" pitchFamily="18" charset="0"/>
              </a:rPr>
              <a:t>байт</a:t>
            </a:r>
            <a:endParaRPr lang="ru-RU"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Смещение массива пикселей </a:t>
            </a:r>
            <a:r>
              <a:rPr lang="ru-RU" dirty="0">
                <a:solidFill>
                  <a:srgbClr val="00B050"/>
                </a:solidFill>
                <a:latin typeface="Menlo" panose="020B0609030804020204" pitchFamily="49" charset="0"/>
                <a:ea typeface="Calibri" panose="020F0502020204030204" pitchFamily="34" charset="0"/>
                <a:cs typeface="Times New Roman" panose="02020603050405020304" pitchFamily="18" charset="0"/>
              </a:rPr>
              <a:t>1162</a:t>
            </a:r>
            <a:r>
              <a:rPr lang="ru-RU" dirty="0">
                <a:latin typeface="Menlo" panose="020B0609030804020204" pitchFamily="49" charset="0"/>
                <a:ea typeface="Calibri" panose="020F0502020204030204" pitchFamily="34" charset="0"/>
                <a:cs typeface="Times New Roman" panose="02020603050405020304" pitchFamily="18" charset="0"/>
              </a:rPr>
              <a:t> байта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18334EED-4805-0843-9C7B-BE3ADD275819}"/>
              </a:ext>
            </a:extLst>
          </p:cNvPr>
          <p:cNvSpPr>
            <a:spLocks noGrp="1"/>
          </p:cNvSpPr>
          <p:nvPr>
            <p:ph type="sldNum" sz="quarter" idx="12"/>
          </p:nvPr>
        </p:nvSpPr>
        <p:spPr/>
        <p:txBody>
          <a:bodyPr/>
          <a:lstStyle/>
          <a:p>
            <a:fld id="{D79991DA-AED9-4F7A-9614-989DF257C31D}" type="slidenum">
              <a:rPr lang="ru-RU" smtClean="0"/>
              <a:t>11</a:t>
            </a:fld>
            <a:endParaRPr lang="ru-RU"/>
          </a:p>
        </p:txBody>
      </p:sp>
    </p:spTree>
    <p:extLst>
      <p:ext uri="{BB962C8B-B14F-4D97-AF65-F5344CB8AC3E}">
        <p14:creationId xmlns:p14="http://schemas.microsoft.com/office/powerpoint/2010/main" val="414937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989CF7-AD20-4145-B434-B8FA0F88AC1F}"/>
              </a:ext>
            </a:extLst>
          </p:cNvPr>
          <p:cNvSpPr>
            <a:spLocks noGrp="1"/>
          </p:cNvSpPr>
          <p:nvPr>
            <p:ph type="title"/>
          </p:nvPr>
        </p:nvSpPr>
        <p:spPr/>
        <p:txBody>
          <a:bodyPr/>
          <a:lstStyle/>
          <a:p>
            <a:r>
              <a:rPr lang="ru-RU" dirty="0"/>
              <a:t>Структура файла </a:t>
            </a:r>
            <a:r>
              <a:rPr lang="en-US" dirty="0"/>
              <a:t>BMP</a:t>
            </a:r>
            <a:r>
              <a:rPr lang="ru-RU" dirty="0"/>
              <a:t>: </a:t>
            </a:r>
            <a:r>
              <a:rPr lang="de-DE" b="1" dirty="0"/>
              <a:t>BITMAPINFO</a:t>
            </a:r>
            <a:endParaRPr lang="ru-RU" dirty="0"/>
          </a:p>
        </p:txBody>
      </p:sp>
      <p:sp>
        <p:nvSpPr>
          <p:cNvPr id="3" name="Объект 2">
            <a:extLst>
              <a:ext uri="{FF2B5EF4-FFF2-40B4-BE49-F238E27FC236}">
                <a16:creationId xmlns:a16="http://schemas.microsoft.com/office/drawing/2014/main" id="{CFB6763D-5E14-F940-9D51-8B4B7016B6D5}"/>
              </a:ext>
            </a:extLst>
          </p:cNvPr>
          <p:cNvSpPr>
            <a:spLocks noGrp="1"/>
          </p:cNvSpPr>
          <p:nvPr>
            <p:ph idx="1"/>
          </p:nvPr>
        </p:nvSpPr>
        <p:spPr>
          <a:xfrm>
            <a:off x="838200" y="1689894"/>
            <a:ext cx="10515600" cy="4667250"/>
          </a:xfrm>
        </p:spPr>
        <p:txBody>
          <a:bodyPr>
            <a:normAutofit fontScale="62500" lnSpcReduction="20000"/>
          </a:bodyPr>
          <a:lstStyle/>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xxd</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 -g 2 -c 16 -l </a:t>
            </a:r>
            <a:r>
              <a:rPr lang="en-US" dirty="0">
                <a:solidFill>
                  <a:srgbClr val="2F5597"/>
                </a:solidFill>
                <a:latin typeface="Menlo" panose="020B0609030804020204" pitchFamily="49" charset="0"/>
                <a:ea typeface="Calibri" panose="020F0502020204030204" pitchFamily="34" charset="0"/>
                <a:cs typeface="Times New Roman" panose="02020603050405020304" pitchFamily="18" charset="0"/>
              </a:rPr>
              <a:t>124 </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-s +</a:t>
            </a:r>
            <a:r>
              <a:rPr lang="en-US" dirty="0">
                <a:solidFill>
                  <a:srgbClr val="FF0000"/>
                </a:solidFill>
                <a:latin typeface="Menlo" panose="020B0609030804020204" pitchFamily="49" charset="0"/>
                <a:ea typeface="Calibri" panose="020F0502020204030204" pitchFamily="34" charset="0"/>
                <a:cs typeface="Times New Roman" panose="02020603050405020304" pitchFamily="18" charset="0"/>
              </a:rPr>
              <a:t>14</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rle.bmp</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0000000e: </a:t>
            </a:r>
            <a:r>
              <a:rPr lang="de-DE" b="1" dirty="0">
                <a:solidFill>
                  <a:srgbClr val="2F5597"/>
                </a:solidFill>
                <a:latin typeface="Menlo" panose="020B0609030804020204" pitchFamily="49" charset="0"/>
                <a:ea typeface="Calibri" panose="020F0502020204030204" pitchFamily="34" charset="0"/>
                <a:cs typeface="Times New Roman" panose="02020603050405020304" pitchFamily="18" charset="0"/>
              </a:rPr>
              <a:t>7c00 0000</a:t>
            </a:r>
            <a:r>
              <a:rPr lang="de-DE" dirty="0">
                <a:solidFill>
                  <a:srgbClr val="2F5597"/>
                </a:solidFill>
                <a:latin typeface="Menlo" panose="020B0609030804020204" pitchFamily="49" charset="0"/>
                <a:ea typeface="Calibri" panose="020F0502020204030204" pitchFamily="34" charset="0"/>
                <a:cs typeface="Times New Roman" panose="02020603050405020304" pitchFamily="18" charset="0"/>
              </a:rPr>
              <a:t> </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0800 0000 0400 0000 0100 0800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1e</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de-DE" b="1" dirty="0">
                <a:solidFill>
                  <a:srgbClr val="C55A11"/>
                </a:solidFill>
                <a:latin typeface="Menlo" panose="020B0609030804020204" pitchFamily="49" charset="0"/>
                <a:ea typeface="Calibri" panose="020F0502020204030204" pitchFamily="34" charset="0"/>
                <a:cs typeface="Times New Roman" panose="02020603050405020304" pitchFamily="18" charset="0"/>
              </a:rPr>
              <a:t>0100 0000</a:t>
            </a:r>
            <a:r>
              <a:rPr lang="de-DE" dirty="0">
                <a:solidFill>
                  <a:srgbClr val="C55A11"/>
                </a:solidFill>
                <a:latin typeface="Menlo" panose="020B0609030804020204" pitchFamily="49" charset="0"/>
                <a:ea typeface="Calibri" panose="020F0502020204030204" pitchFamily="34" charset="0"/>
                <a:cs typeface="Times New Roman" panose="02020603050405020304" pitchFamily="18" charset="0"/>
              </a:rPr>
              <a:t> </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2c00 0000 0000 0000 0000 0000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2e</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de-DE" b="1" dirty="0">
                <a:solidFill>
                  <a:srgbClr val="548235"/>
                </a:solidFill>
                <a:latin typeface="Menlo" panose="020B0609030804020204" pitchFamily="49" charset="0"/>
                <a:ea typeface="Calibri" panose="020F0502020204030204" pitchFamily="34" charset="0"/>
                <a:cs typeface="Times New Roman" panose="02020603050405020304" pitchFamily="18" charset="0"/>
              </a:rPr>
              <a:t>0001 0000</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0001 0000 </a:t>
            </a:r>
            <a:r>
              <a:rPr lang="de-DE" b="1" dirty="0">
                <a:solidFill>
                  <a:srgbClr val="7F6000"/>
                </a:solidFill>
                <a:latin typeface="Menlo" panose="020B0609030804020204" pitchFamily="49" charset="0"/>
                <a:ea typeface="Calibri" panose="020F0502020204030204" pitchFamily="34" charset="0"/>
                <a:cs typeface="Times New Roman" panose="02020603050405020304" pitchFamily="18" charset="0"/>
              </a:rPr>
              <a:t>0000 ff00 00ff 0000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2900" dirty="0">
                <a:solidFill>
                  <a:srgbClr val="000000"/>
                </a:solidFill>
                <a:latin typeface="Menlo" panose="020B0609030804020204" pitchFamily="49" charset="0"/>
                <a:cs typeface="Times New Roman" panose="02020603050405020304" pitchFamily="18" charset="0"/>
              </a:rPr>
              <a:t>000000</a:t>
            </a:r>
            <a:r>
              <a:rPr lang="en-US" sz="2900" dirty="0">
                <a:solidFill>
                  <a:srgbClr val="000000"/>
                </a:solidFill>
                <a:latin typeface="Menlo" panose="020B0609030804020204" pitchFamily="49" charset="0"/>
                <a:cs typeface="Times New Roman" panose="02020603050405020304" pitchFamily="18" charset="0"/>
              </a:rPr>
              <a:t>3e</a:t>
            </a:r>
            <a:r>
              <a:rPr lang="de-DE" sz="2900" dirty="0">
                <a:solidFill>
                  <a:srgbClr val="000000"/>
                </a:solidFill>
                <a:latin typeface="Menlo" panose="020B0609030804020204" pitchFamily="49" charset="0"/>
                <a:cs typeface="Times New Roman" panose="02020603050405020304" pitchFamily="18" charset="0"/>
              </a:rPr>
              <a:t>:</a:t>
            </a:r>
            <a:r>
              <a:rPr lang="de-DE" b="1" dirty="0">
                <a:solidFill>
                  <a:srgbClr val="7F6000"/>
                </a:solidFill>
                <a:latin typeface="Menlo" panose="020B0609030804020204" pitchFamily="49" charset="0"/>
                <a:ea typeface="Calibri" panose="020F0502020204030204" pitchFamily="34" charset="0"/>
                <a:cs typeface="Times New Roman" panose="02020603050405020304" pitchFamily="18" charset="0"/>
              </a:rPr>
              <a:t> ff00 0000 0000 00ff</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de-DE" b="1" dirty="0">
                <a:solidFill>
                  <a:srgbClr val="7030A0"/>
                </a:solidFill>
                <a:latin typeface="Menlo" panose="020B0609030804020204" pitchFamily="49" charset="0"/>
                <a:ea typeface="Calibri" panose="020F0502020204030204" pitchFamily="34" charset="0"/>
                <a:cs typeface="Times New Roman" panose="02020603050405020304" pitchFamily="18" charset="0"/>
              </a:rPr>
              <a:t>4247 5273</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80c2 f528  ........</a:t>
            </a:r>
            <a:r>
              <a:rPr lang="de-DE" b="1" dirty="0">
                <a:solidFill>
                  <a:srgbClr val="7030A0"/>
                </a:solidFill>
                <a:latin typeface="Menlo" panose="020B0609030804020204" pitchFamily="49" charset="0"/>
                <a:ea typeface="Calibri" panose="020F0502020204030204" pitchFamily="34" charset="0"/>
                <a:cs typeface="Times New Roman" panose="02020603050405020304" pitchFamily="18" charset="0"/>
              </a:rPr>
              <a:t>BGRs</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4e</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60b8 1e15 2085 eb01 4033 3313 8066 6626  `... ...@33..ff&amp;</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5e</a:t>
            </a:r>
            <a:r>
              <a:rPr lang="de-DE" dirty="0">
                <a:solidFill>
                  <a:srgbClr val="000000"/>
                </a:solidFill>
                <a:latin typeface="Menlo" panose="020B0609030804020204" pitchFamily="49" charset="0"/>
                <a:ea typeface="Calibri" panose="020F0502020204030204" pitchFamily="34" charset="0"/>
                <a:cs typeface="Times New Roman" panose="02020603050405020304" pitchFamily="18" charset="0"/>
              </a:rPr>
              <a:t>: 4066 6606 a099 9909 3c0a d703 245c 8f32  @ff.....&lt;...$\.2</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6e</a:t>
            </a:r>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 0000 0000 0000 0000 0000 0000 0400 0000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t>
            </a:r>
            <a:r>
              <a:rPr lang="en-US" dirty="0">
                <a:solidFill>
                  <a:srgbClr val="000000"/>
                </a:solidFill>
                <a:latin typeface="Menlo" panose="020B0609030804020204" pitchFamily="49" charset="0"/>
                <a:ea typeface="Calibri" panose="020F0502020204030204" pitchFamily="34" charset="0"/>
                <a:cs typeface="Times New Roman" panose="02020603050405020304" pitchFamily="18" charset="0"/>
              </a:rPr>
              <a:t>7e</a:t>
            </a:r>
            <a:r>
              <a:rPr lang="ru-RU" dirty="0">
                <a:solidFill>
                  <a:srgbClr val="000000"/>
                </a:solidFill>
                <a:latin typeface="Menlo" panose="020B0609030804020204" pitchFamily="49" charset="0"/>
                <a:ea typeface="Calibri" panose="020F0502020204030204" pitchFamily="34" charset="0"/>
                <a:cs typeface="Times New Roman" panose="02020603050405020304" pitchFamily="18" charset="0"/>
              </a:rPr>
              <a:t>: 0000 0000 0000 0000 0000 0000            ............</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sz="3400" dirty="0">
                <a:solidFill>
                  <a:srgbClr val="2F5597"/>
                </a:solidFill>
                <a:ea typeface="Calibri" panose="020F0502020204030204" pitchFamily="34" charset="0"/>
                <a:cs typeface="Times New Roman" panose="02020603050405020304" pitchFamily="18" charset="0"/>
              </a:rPr>
              <a:t>124 </a:t>
            </a:r>
            <a:r>
              <a:rPr lang="ru-RU" sz="3400" dirty="0">
                <a:ea typeface="Calibri" panose="020F0502020204030204" pitchFamily="34" charset="0"/>
                <a:cs typeface="Times New Roman" panose="02020603050405020304" pitchFamily="18" charset="0"/>
              </a:rPr>
              <a:t>– длина заголовка в </a:t>
            </a:r>
            <a:r>
              <a:rPr lang="ru-RU" sz="3400" dirty="0">
                <a:cs typeface="Times New Roman" panose="02020603050405020304" pitchFamily="18" charset="0"/>
              </a:rPr>
              <a:t>байтах (В </a:t>
            </a:r>
            <a:r>
              <a:rPr lang="en-US" sz="3400" dirty="0">
                <a:cs typeface="Times New Roman" panose="02020603050405020304" pitchFamily="18" charset="0"/>
              </a:rPr>
              <a:t>V5</a:t>
            </a:r>
            <a:r>
              <a:rPr lang="ru-RU" sz="3400" dirty="0">
                <a:cs typeface="Times New Roman" panose="02020603050405020304" pitchFamily="18" charset="0"/>
              </a:rPr>
              <a:t> он называется</a:t>
            </a:r>
            <a:r>
              <a:rPr lang="en-US" sz="3400" dirty="0">
                <a:cs typeface="Times New Roman" panose="02020603050405020304" pitchFamily="18" charset="0"/>
              </a:rPr>
              <a:t> </a:t>
            </a:r>
            <a:r>
              <a:rPr lang="ru-RU" sz="3400" dirty="0">
                <a:cs typeface="Times New Roman" panose="02020603050405020304" pitchFamily="18" charset="0"/>
              </a:rPr>
              <a:t>BITMAPV5HEADER)</a:t>
            </a:r>
          </a:p>
          <a:p>
            <a:r>
              <a:rPr lang="ru-RU" sz="3400" dirty="0">
                <a:solidFill>
                  <a:srgbClr val="C55A11"/>
                </a:solidFill>
                <a:ea typeface="Calibri" panose="020F0502020204030204" pitchFamily="34" charset="0"/>
                <a:cs typeface="Times New Roman" panose="02020603050405020304" pitchFamily="18" charset="0"/>
              </a:rPr>
              <a:t>1</a:t>
            </a:r>
            <a:r>
              <a:rPr lang="ru-RU" sz="3400" dirty="0">
                <a:solidFill>
                  <a:srgbClr val="000000"/>
                </a:solidFill>
                <a:ea typeface="Calibri" panose="020F0502020204030204" pitchFamily="34" charset="0"/>
                <a:cs typeface="Times New Roman" panose="02020603050405020304" pitchFamily="18" charset="0"/>
              </a:rPr>
              <a:t> – это BI_RLE8, обычно тут стоит 0 (</a:t>
            </a:r>
            <a:r>
              <a:rPr lang="de-DE" sz="3400" dirty="0">
                <a:solidFill>
                  <a:srgbClr val="000000"/>
                </a:solidFill>
                <a:ea typeface="Calibri" panose="020F0502020204030204" pitchFamily="34" charset="0"/>
                <a:cs typeface="Times New Roman" panose="02020603050405020304" pitchFamily="18" charset="0"/>
              </a:rPr>
              <a:t>BI_RGB</a:t>
            </a:r>
            <a:r>
              <a:rPr lang="ru-RU" sz="3400" dirty="0">
                <a:solidFill>
                  <a:srgbClr val="000000"/>
                </a:solidFill>
                <a:ea typeface="Calibri" panose="020F0502020204030204" pitchFamily="34" charset="0"/>
                <a:cs typeface="Times New Roman" panose="02020603050405020304" pitchFamily="18" charset="0"/>
              </a:rPr>
              <a:t>)</a:t>
            </a:r>
          </a:p>
          <a:p>
            <a:r>
              <a:rPr lang="ru-RU" sz="3400" dirty="0">
                <a:solidFill>
                  <a:srgbClr val="548235"/>
                </a:solidFill>
                <a:ea typeface="Calibri" panose="020F0502020204030204" pitchFamily="34" charset="0"/>
                <a:cs typeface="Times New Roman" panose="02020603050405020304" pitchFamily="18" charset="0"/>
              </a:rPr>
              <a:t>256</a:t>
            </a:r>
            <a:r>
              <a:rPr lang="ru-RU" sz="3400" dirty="0">
                <a:solidFill>
                  <a:srgbClr val="000000"/>
                </a:solidFill>
                <a:ea typeface="Calibri" panose="020F0502020204030204" pitchFamily="34" charset="0"/>
                <a:cs typeface="Times New Roman" panose="02020603050405020304" pitchFamily="18" charset="0"/>
              </a:rPr>
              <a:t> – цветов в палитре</a:t>
            </a:r>
            <a:endParaRPr lang="ru-RU" sz="3400" dirty="0">
              <a:ea typeface="Calibri" panose="020F0502020204030204" pitchFamily="34" charset="0"/>
              <a:cs typeface="Times New Roman" panose="02020603050405020304" pitchFamily="18" charset="0"/>
            </a:endParaRPr>
          </a:p>
          <a:p>
            <a:r>
              <a:rPr lang="ru-RU" sz="3400" dirty="0">
                <a:solidFill>
                  <a:srgbClr val="7F6000"/>
                </a:solidFill>
                <a:ea typeface="Calibri" panose="020F0502020204030204" pitchFamily="34" charset="0"/>
                <a:cs typeface="Times New Roman" panose="02020603050405020304" pitchFamily="18" charset="0"/>
              </a:rPr>
              <a:t>маски</a:t>
            </a:r>
            <a:r>
              <a:rPr lang="ru-RU" sz="3400" dirty="0">
                <a:solidFill>
                  <a:srgbClr val="000000"/>
                </a:solidFill>
                <a:ea typeface="Calibri" panose="020F0502020204030204" pitchFamily="34" charset="0"/>
                <a:cs typeface="Times New Roman" panose="02020603050405020304" pitchFamily="18" charset="0"/>
              </a:rPr>
              <a:t>, которые используются при кодировании палитры (для </a:t>
            </a:r>
            <a:r>
              <a:rPr lang="en-US" sz="3400" dirty="0">
                <a:solidFill>
                  <a:srgbClr val="000000"/>
                </a:solidFill>
                <a:ea typeface="Calibri" panose="020F0502020204030204" pitchFamily="34" charset="0"/>
                <a:cs typeface="Times New Roman" panose="02020603050405020304" pitchFamily="18" charset="0"/>
              </a:rPr>
              <a:t>R,G, B, A</a:t>
            </a:r>
            <a:r>
              <a:rPr lang="ru-RU" sz="3400" dirty="0">
                <a:solidFill>
                  <a:srgbClr val="000000"/>
                </a:solidFill>
                <a:ea typeface="Calibri" panose="020F0502020204030204" pitchFamily="34" charset="0"/>
                <a:cs typeface="Times New Roman" panose="02020603050405020304" pitchFamily="18" charset="0"/>
              </a:rPr>
              <a:t>) </a:t>
            </a:r>
            <a:r>
              <a:rPr lang="en-US" sz="3600" dirty="0"/>
              <a:t>➝</a:t>
            </a:r>
            <a:r>
              <a:rPr lang="ru-RU" sz="3600" dirty="0"/>
              <a:t> </a:t>
            </a:r>
            <a:r>
              <a:rPr lang="en-US" sz="3600" dirty="0"/>
              <a:t>BGR(A)</a:t>
            </a:r>
            <a:r>
              <a:rPr lang="ru-RU" sz="3400" dirty="0">
                <a:ea typeface="Calibri" panose="020F0502020204030204" pitchFamily="34" charset="0"/>
                <a:cs typeface="Times New Roman" panose="02020603050405020304" pitchFamily="18" charset="0"/>
              </a:rPr>
              <a:t> </a:t>
            </a:r>
          </a:p>
          <a:p>
            <a:r>
              <a:rPr lang="ru-RU" sz="3400" dirty="0">
                <a:solidFill>
                  <a:srgbClr val="000000"/>
                </a:solidFill>
                <a:ea typeface="Calibri" panose="020F0502020204030204" pitchFamily="34" charset="0"/>
                <a:cs typeface="Times New Roman" panose="02020603050405020304" pitchFamily="18" charset="0"/>
              </a:rPr>
              <a:t>цветовое пространство </a:t>
            </a:r>
            <a:r>
              <a:rPr lang="en-US" sz="3400" dirty="0">
                <a:solidFill>
                  <a:srgbClr val="7030A0"/>
                </a:solidFill>
                <a:ea typeface="Calibri" panose="020F0502020204030204" pitchFamily="34" charset="0"/>
                <a:cs typeface="Times New Roman" panose="02020603050405020304" pitchFamily="18" charset="0"/>
              </a:rPr>
              <a:t>sRGB</a:t>
            </a:r>
            <a:endParaRPr lang="ru-RU" sz="3400" dirty="0">
              <a:ea typeface="Calibri" panose="020F050202020403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1056495D-B9CA-4D4D-AAD4-632B2D4ABC54}"/>
              </a:ext>
            </a:extLst>
          </p:cNvPr>
          <p:cNvSpPr>
            <a:spLocks noGrp="1"/>
          </p:cNvSpPr>
          <p:nvPr>
            <p:ph type="sldNum" sz="quarter" idx="12"/>
          </p:nvPr>
        </p:nvSpPr>
        <p:spPr/>
        <p:txBody>
          <a:bodyPr/>
          <a:lstStyle/>
          <a:p>
            <a:fld id="{D79991DA-AED9-4F7A-9614-989DF257C31D}" type="slidenum">
              <a:rPr lang="ru-RU" smtClean="0"/>
              <a:t>12</a:t>
            </a:fld>
            <a:endParaRPr lang="ru-RU"/>
          </a:p>
        </p:txBody>
      </p:sp>
    </p:spTree>
    <p:extLst>
      <p:ext uri="{BB962C8B-B14F-4D97-AF65-F5344CB8AC3E}">
        <p14:creationId xmlns:p14="http://schemas.microsoft.com/office/powerpoint/2010/main" val="247124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C0BCBC-A3B0-F243-A969-D3DA62280F6B}"/>
              </a:ext>
            </a:extLst>
          </p:cNvPr>
          <p:cNvSpPr>
            <a:spLocks noGrp="1"/>
          </p:cNvSpPr>
          <p:nvPr>
            <p:ph type="title"/>
          </p:nvPr>
        </p:nvSpPr>
        <p:spPr/>
        <p:txBody>
          <a:bodyPr/>
          <a:lstStyle/>
          <a:p>
            <a:r>
              <a:rPr lang="ru-RU" dirty="0"/>
              <a:t>Структура файла </a:t>
            </a:r>
            <a:r>
              <a:rPr lang="en-US" dirty="0"/>
              <a:t>BMP</a:t>
            </a:r>
            <a:r>
              <a:rPr lang="ru-RU" dirty="0"/>
              <a:t>: </a:t>
            </a:r>
            <a:r>
              <a:rPr lang="de-DE" b="1" dirty="0"/>
              <a:t>Color </a:t>
            </a:r>
            <a:r>
              <a:rPr lang="de-DE" b="1" dirty="0" err="1"/>
              <a:t>table</a:t>
            </a:r>
            <a:endParaRPr lang="ru-RU" dirty="0"/>
          </a:p>
        </p:txBody>
      </p:sp>
      <p:sp>
        <p:nvSpPr>
          <p:cNvPr id="3" name="Объект 2">
            <a:extLst>
              <a:ext uri="{FF2B5EF4-FFF2-40B4-BE49-F238E27FC236}">
                <a16:creationId xmlns:a16="http://schemas.microsoft.com/office/drawing/2014/main" id="{4A18EE5D-35D7-1649-A18F-4DC184503B69}"/>
              </a:ext>
            </a:extLst>
          </p:cNvPr>
          <p:cNvSpPr>
            <a:spLocks noGrp="1"/>
          </p:cNvSpPr>
          <p:nvPr>
            <p:ph idx="1"/>
          </p:nvPr>
        </p:nvSpPr>
        <p:spPr/>
        <p:txBody>
          <a:bodyPr>
            <a:normAutofit/>
          </a:bodyPr>
          <a:lstStyle/>
          <a:p>
            <a:r>
              <a:rPr lang="ru-RU" sz="3000" dirty="0">
                <a:ea typeface="Calibri" panose="020F0502020204030204" pitchFamily="34" charset="0"/>
                <a:cs typeface="Times New Roman" panose="02020603050405020304" pitchFamily="18" charset="0"/>
              </a:rPr>
              <a:t>Палитра – 256 по 4 байта (</a:t>
            </a:r>
            <a:r>
              <a:rPr lang="en-US" sz="3000" dirty="0">
                <a:ea typeface="Calibri" panose="020F0502020204030204" pitchFamily="34" charset="0"/>
                <a:cs typeface="Times New Roman" panose="02020603050405020304" pitchFamily="18" charset="0"/>
              </a:rPr>
              <a:t>B</a:t>
            </a:r>
            <a:r>
              <a:rPr lang="ru-RU" sz="3000" dirty="0">
                <a:ea typeface="Calibri" panose="020F0502020204030204" pitchFamily="34" charset="0"/>
                <a:cs typeface="Times New Roman" panose="02020603050405020304" pitchFamily="18" charset="0"/>
              </a:rPr>
              <a:t>, </a:t>
            </a:r>
            <a:r>
              <a:rPr lang="en-US" sz="3000" dirty="0">
                <a:ea typeface="Calibri" panose="020F0502020204030204" pitchFamily="34" charset="0"/>
                <a:cs typeface="Times New Roman" panose="02020603050405020304" pitchFamily="18" charset="0"/>
              </a:rPr>
              <a:t>G</a:t>
            </a:r>
            <a:r>
              <a:rPr lang="ru-RU" sz="3000" dirty="0">
                <a:ea typeface="Calibri" panose="020F0502020204030204" pitchFamily="34" charset="0"/>
                <a:cs typeface="Times New Roman" panose="02020603050405020304" pitchFamily="18" charset="0"/>
              </a:rPr>
              <a:t>, </a:t>
            </a:r>
            <a:r>
              <a:rPr lang="en-US" sz="3000" dirty="0">
                <a:ea typeface="Calibri" panose="020F0502020204030204" pitchFamily="34" charset="0"/>
                <a:cs typeface="Times New Roman" panose="02020603050405020304" pitchFamily="18" charset="0"/>
              </a:rPr>
              <a:t>R</a:t>
            </a:r>
            <a:r>
              <a:rPr lang="ru-RU" sz="3000" dirty="0">
                <a:ea typeface="Calibri" panose="020F0502020204030204" pitchFamily="34" charset="0"/>
                <a:cs typeface="Times New Roman" panose="02020603050405020304" pitchFamily="18" charset="0"/>
              </a:rPr>
              <a:t>, неиспользуемый байт)</a:t>
            </a: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xxd</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-g 4 -c 16 -l 1024 -s +138 </a:t>
            </a:r>
            <a:r>
              <a:rPr lang="en-US" sz="20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rle.bmp</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0000008a: 00000000 01010100 02020200 03030300  ................</a:t>
            </a:r>
            <a:br>
              <a:rPr lang="ru-RU" sz="2000" dirty="0">
                <a:latin typeface="Calibri" panose="020F0502020204030204" pitchFamily="34" charset="0"/>
                <a:ea typeface="Calibri" panose="020F0502020204030204" pitchFamily="34" charset="0"/>
                <a:cs typeface="Times New Roman" panose="02020603050405020304" pitchFamily="18" charset="0"/>
              </a:rPr>
            </a:b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0000009a: 04040400 05050500 06060600 07070700  ................</a:t>
            </a:r>
            <a:b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b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000000aa: 08080800 09090900 0a0a0a00 0b0b0b00  ................</a:t>
            </a:r>
            <a:endPar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lgn="ctr">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 . .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0000046a: f8f8f800 f9f9f900 fafafa00 fbfbfb00  ................</a:t>
            </a:r>
            <a:br>
              <a:rPr lang="ru-RU" sz="2000" dirty="0">
                <a:latin typeface="Calibri" panose="020F0502020204030204" pitchFamily="34" charset="0"/>
                <a:ea typeface="Calibri" panose="020F0502020204030204" pitchFamily="34" charset="0"/>
                <a:cs typeface="Times New Roman" panose="02020603050405020304" pitchFamily="18" charset="0"/>
              </a:rPr>
            </a:b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0000047a: fcfcfc00 fdfdfd00 fefefe00 ffffff00  ................</a:t>
            </a:r>
          </a:p>
          <a:p>
            <a:r>
              <a:rPr lang="ru-RU" sz="3000" dirty="0">
                <a:cs typeface="Times New Roman" panose="02020603050405020304" pitchFamily="18" charset="0"/>
              </a:rPr>
              <a:t>Это палитра из всех 16-битных (0…255) значений оттенков серого</a:t>
            </a:r>
          </a:p>
        </p:txBody>
      </p:sp>
      <p:sp>
        <p:nvSpPr>
          <p:cNvPr id="4" name="Номер слайда 3">
            <a:extLst>
              <a:ext uri="{FF2B5EF4-FFF2-40B4-BE49-F238E27FC236}">
                <a16:creationId xmlns:a16="http://schemas.microsoft.com/office/drawing/2014/main" id="{745D8B0B-C3AC-0A42-9789-D6E06E5AFF3D}"/>
              </a:ext>
            </a:extLst>
          </p:cNvPr>
          <p:cNvSpPr>
            <a:spLocks noGrp="1"/>
          </p:cNvSpPr>
          <p:nvPr>
            <p:ph type="sldNum" sz="quarter" idx="12"/>
          </p:nvPr>
        </p:nvSpPr>
        <p:spPr/>
        <p:txBody>
          <a:bodyPr/>
          <a:lstStyle/>
          <a:p>
            <a:fld id="{D79991DA-AED9-4F7A-9614-989DF257C31D}" type="slidenum">
              <a:rPr lang="ru-RU" smtClean="0"/>
              <a:t>13</a:t>
            </a:fld>
            <a:endParaRPr lang="ru-RU"/>
          </a:p>
        </p:txBody>
      </p:sp>
    </p:spTree>
    <p:extLst>
      <p:ext uri="{BB962C8B-B14F-4D97-AF65-F5344CB8AC3E}">
        <p14:creationId xmlns:p14="http://schemas.microsoft.com/office/powerpoint/2010/main" val="190103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22EC2F-F5ED-AA4E-8593-BD7655FAD9A6}"/>
              </a:ext>
            </a:extLst>
          </p:cNvPr>
          <p:cNvSpPr>
            <a:spLocks noGrp="1"/>
          </p:cNvSpPr>
          <p:nvPr>
            <p:ph type="title"/>
          </p:nvPr>
        </p:nvSpPr>
        <p:spPr/>
        <p:txBody>
          <a:bodyPr/>
          <a:lstStyle/>
          <a:p>
            <a:r>
              <a:rPr lang="ru-RU" dirty="0"/>
              <a:t>Структура файла </a:t>
            </a:r>
            <a:r>
              <a:rPr lang="en-US" dirty="0"/>
              <a:t>BMP</a:t>
            </a:r>
            <a:r>
              <a:rPr lang="ru-RU" dirty="0"/>
              <a:t>: </a:t>
            </a:r>
            <a:r>
              <a:rPr lang="de-DE" b="1" dirty="0"/>
              <a:t>Pixel </a:t>
            </a:r>
            <a:r>
              <a:rPr lang="de-DE" b="1" dirty="0" err="1"/>
              <a:t>array</a:t>
            </a:r>
            <a:endParaRPr lang="ru-RU" dirty="0"/>
          </a:p>
        </p:txBody>
      </p:sp>
      <p:sp>
        <p:nvSpPr>
          <p:cNvPr id="3" name="Объект 2">
            <a:extLst>
              <a:ext uri="{FF2B5EF4-FFF2-40B4-BE49-F238E27FC236}">
                <a16:creationId xmlns:a16="http://schemas.microsoft.com/office/drawing/2014/main" id="{DB94D21A-FCF9-D746-916C-50F84A8D6AA0}"/>
              </a:ext>
            </a:extLst>
          </p:cNvPr>
          <p:cNvSpPr>
            <a:spLocks noGrp="1"/>
          </p:cNvSpPr>
          <p:nvPr>
            <p:ph idx="1"/>
          </p:nvPr>
        </p:nvSpPr>
        <p:spPr/>
        <p:txBody>
          <a:bodyPr>
            <a:normAutofit/>
          </a:bodyPr>
          <a:lstStyle/>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xxd</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-g 1 -c 16 -l 32 -s +1162 </a:t>
            </a:r>
            <a:r>
              <a:rPr lang="en-US" sz="20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rle.bmp</a:t>
            </a: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0000048a: 04 02 00 04 a3 5b 12 47 00 00 01 f5 02 e7 00 02</a:t>
            </a:r>
            <a:br>
              <a:rPr lang="ru-RU"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br>
            <a:r>
              <a:rPr lang="en-US" sz="2000" dirty="0">
                <a:solidFill>
                  <a:srgbClr val="000000"/>
                </a:solidFill>
                <a:latin typeface="Menlo" panose="020B0609030804020204" pitchFamily="49" charset="0"/>
                <a:ea typeface="Calibri" panose="020F0502020204030204" pitchFamily="34" charset="0"/>
                <a:cs typeface="Times New Roman" panose="02020603050405020304" pitchFamily="18" charset="0"/>
              </a:rPr>
              <a:t>0000049a: 01 01 02 c1 00 00 00 05 08 92 6b d7 50 00 00 01</a:t>
            </a: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000" dirty="0">
              <a:solidFill>
                <a:srgbClr val="000000"/>
              </a:solidFill>
              <a:latin typeface="Menlo" panose="020B0609030804020204" pitchFamily="49" charset="0"/>
              <a:cs typeface="Times New Roman" panose="02020603050405020304" pitchFamily="18" charset="0"/>
            </a:endParaRPr>
          </a:p>
          <a:p>
            <a:pPr marL="0"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ru-RU" sz="2000" dirty="0">
                <a:solidFill>
                  <a:srgbClr val="000000"/>
                </a:solidFill>
                <a:latin typeface="Menlo" panose="020B0609030804020204" pitchFamily="49" charset="0"/>
                <a:cs typeface="Times New Roman" panose="02020603050405020304" pitchFamily="18" charset="0"/>
              </a:rPr>
              <a:t>Но тестовый кодер сгенерировал такой </a:t>
            </a:r>
            <a:r>
              <a:rPr lang="en-US" sz="2000" dirty="0">
                <a:solidFill>
                  <a:srgbClr val="000000"/>
                </a:solidFill>
                <a:latin typeface="Menlo" panose="020B0609030804020204" pitchFamily="49" charset="0"/>
                <a:cs typeface="Times New Roman" panose="02020603050405020304" pitchFamily="18" charset="0"/>
              </a:rPr>
              <a:t>bmp</a:t>
            </a:r>
            <a:r>
              <a:rPr lang="ru-RU" sz="2000" dirty="0">
                <a:solidFill>
                  <a:srgbClr val="000000"/>
                </a:solidFill>
                <a:latin typeface="Menlo" panose="020B0609030804020204" pitchFamily="49" charset="0"/>
                <a:cs typeface="Times New Roman" panose="02020603050405020304" pitchFamily="18" charset="0"/>
              </a:rPr>
              <a:t>:</a:t>
            </a:r>
          </a:p>
          <a:p>
            <a:pPr marL="0" indent="0">
              <a:buNone/>
            </a:pPr>
            <a:r>
              <a:rPr lang="en-US" sz="2100" dirty="0">
                <a:solidFill>
                  <a:srgbClr val="000000"/>
                </a:solidFill>
                <a:latin typeface="Menlo" panose="020B0609030804020204" pitchFamily="49" charset="0"/>
                <a:cs typeface="Times New Roman" panose="02020603050405020304" pitchFamily="18" charset="0"/>
              </a:rPr>
              <a:t>$ </a:t>
            </a:r>
            <a:r>
              <a:rPr lang="en-US" sz="2100" dirty="0" err="1">
                <a:solidFill>
                  <a:srgbClr val="000000"/>
                </a:solidFill>
                <a:latin typeface="Menlo" panose="020B0609030804020204" pitchFamily="49" charset="0"/>
                <a:cs typeface="Times New Roman" panose="02020603050405020304" pitchFamily="18" charset="0"/>
              </a:rPr>
              <a:t>xxd</a:t>
            </a:r>
            <a:r>
              <a:rPr lang="ru-RU" sz="2100" dirty="0">
                <a:solidFill>
                  <a:srgbClr val="000000"/>
                </a:solidFill>
                <a:latin typeface="Menlo" panose="020B0609030804020204" pitchFamily="49" charset="0"/>
                <a:cs typeface="Times New Roman" panose="02020603050405020304" pitchFamily="18" charset="0"/>
              </a:rPr>
              <a:t> -</a:t>
            </a:r>
            <a:r>
              <a:rPr lang="en-US" sz="2100" dirty="0">
                <a:solidFill>
                  <a:srgbClr val="000000"/>
                </a:solidFill>
                <a:latin typeface="Menlo" panose="020B0609030804020204" pitchFamily="49" charset="0"/>
                <a:cs typeface="Times New Roman" panose="02020603050405020304" pitchFamily="18" charset="0"/>
              </a:rPr>
              <a:t>g</a:t>
            </a:r>
            <a:r>
              <a:rPr lang="ru-RU" sz="2100" dirty="0">
                <a:solidFill>
                  <a:srgbClr val="000000"/>
                </a:solidFill>
                <a:latin typeface="Menlo" panose="020B0609030804020204" pitchFamily="49" charset="0"/>
                <a:cs typeface="Times New Roman" panose="02020603050405020304" pitchFamily="18" charset="0"/>
              </a:rPr>
              <a:t> 1 -</a:t>
            </a:r>
            <a:r>
              <a:rPr lang="en-US" sz="2100" dirty="0">
                <a:solidFill>
                  <a:srgbClr val="000000"/>
                </a:solidFill>
                <a:latin typeface="Menlo" panose="020B0609030804020204" pitchFamily="49" charset="0"/>
                <a:cs typeface="Times New Roman" panose="02020603050405020304" pitchFamily="18" charset="0"/>
              </a:rPr>
              <a:t>c</a:t>
            </a:r>
            <a:r>
              <a:rPr lang="ru-RU" sz="2100" dirty="0">
                <a:solidFill>
                  <a:srgbClr val="000000"/>
                </a:solidFill>
                <a:latin typeface="Menlo" panose="020B0609030804020204" pitchFamily="49" charset="0"/>
                <a:cs typeface="Times New Roman" panose="02020603050405020304" pitchFamily="18" charset="0"/>
              </a:rPr>
              <a:t> 16 -</a:t>
            </a:r>
            <a:r>
              <a:rPr lang="en-US" sz="2100" dirty="0">
                <a:solidFill>
                  <a:srgbClr val="000000"/>
                </a:solidFill>
                <a:latin typeface="Menlo" panose="020B0609030804020204" pitchFamily="49" charset="0"/>
                <a:cs typeface="Times New Roman" panose="02020603050405020304" pitchFamily="18" charset="0"/>
              </a:rPr>
              <a:t>l</a:t>
            </a:r>
            <a:r>
              <a:rPr lang="ru-RU" sz="2100" dirty="0">
                <a:solidFill>
                  <a:srgbClr val="000000"/>
                </a:solidFill>
                <a:latin typeface="Menlo" panose="020B0609030804020204" pitchFamily="49" charset="0"/>
                <a:cs typeface="Times New Roman" panose="02020603050405020304" pitchFamily="18" charset="0"/>
              </a:rPr>
              <a:t> 44 -</a:t>
            </a:r>
            <a:r>
              <a:rPr lang="en-US" sz="2100" dirty="0">
                <a:solidFill>
                  <a:srgbClr val="000000"/>
                </a:solidFill>
                <a:latin typeface="Menlo" panose="020B0609030804020204" pitchFamily="49" charset="0"/>
                <a:cs typeface="Times New Roman" panose="02020603050405020304" pitchFamily="18" charset="0"/>
              </a:rPr>
              <a:t>s</a:t>
            </a:r>
            <a:r>
              <a:rPr lang="ru-RU" sz="2100" dirty="0">
                <a:solidFill>
                  <a:srgbClr val="000000"/>
                </a:solidFill>
                <a:latin typeface="Menlo" panose="020B0609030804020204" pitchFamily="49" charset="0"/>
                <a:cs typeface="Times New Roman" panose="02020603050405020304" pitchFamily="18" charset="0"/>
              </a:rPr>
              <a:t> +1162 </a:t>
            </a:r>
            <a:r>
              <a:rPr lang="en-US" sz="2100" dirty="0" err="1">
                <a:solidFill>
                  <a:srgbClr val="000000"/>
                </a:solidFill>
                <a:latin typeface="Menlo" panose="020B0609030804020204" pitchFamily="49" charset="0"/>
                <a:cs typeface="Times New Roman" panose="02020603050405020304" pitchFamily="18" charset="0"/>
              </a:rPr>
              <a:t>rle</a:t>
            </a:r>
            <a:r>
              <a:rPr lang="ru-RU" sz="2100" dirty="0">
                <a:solidFill>
                  <a:srgbClr val="000000"/>
                </a:solidFill>
                <a:latin typeface="Menlo" panose="020B0609030804020204" pitchFamily="49" charset="0"/>
                <a:cs typeface="Times New Roman" panose="02020603050405020304" pitchFamily="18" charset="0"/>
              </a:rPr>
              <a:t>.</a:t>
            </a:r>
            <a:r>
              <a:rPr lang="en-US" sz="2100" dirty="0">
                <a:solidFill>
                  <a:srgbClr val="000000"/>
                </a:solidFill>
                <a:latin typeface="Menlo" panose="020B0609030804020204" pitchFamily="49" charset="0"/>
                <a:cs typeface="Times New Roman" panose="02020603050405020304" pitchFamily="18" charset="0"/>
              </a:rPr>
              <a:t>bmp</a:t>
            </a:r>
            <a:r>
              <a:rPr lang="ru-RU" sz="2100" dirty="0">
                <a:solidFill>
                  <a:srgbClr val="000000"/>
                </a:solidFill>
                <a:latin typeface="Menlo" panose="020B0609030804020204" pitchFamily="49" charset="0"/>
                <a:cs typeface="Times New Roman" panose="02020603050405020304" pitchFamily="18" charset="0"/>
              </a:rPr>
              <a:t> </a:t>
            </a:r>
          </a:p>
          <a:p>
            <a:pPr marL="0" indent="0">
              <a:buNone/>
            </a:pPr>
            <a:r>
              <a:rPr lang="en-US" sz="2000" dirty="0">
                <a:solidFill>
                  <a:srgbClr val="000000"/>
                </a:solidFill>
                <a:latin typeface="Menlo" panose="020B0609030804020204" pitchFamily="49" charset="0"/>
                <a:cs typeface="Times New Roman" panose="02020603050405020304" pitchFamily="18" charset="0"/>
              </a:rPr>
              <a:t>0000048a: 04 02 01 a3 01 5b 01 12 01 47 00 00 01 f5 02 e7</a:t>
            </a:r>
            <a:br>
              <a:rPr lang="ru-RU" sz="2000" dirty="0">
                <a:solidFill>
                  <a:srgbClr val="000000"/>
                </a:solidFill>
                <a:latin typeface="Menlo" panose="020B0609030804020204" pitchFamily="49" charset="0"/>
                <a:cs typeface="Times New Roman" panose="02020603050405020304" pitchFamily="18" charset="0"/>
              </a:rPr>
            </a:br>
            <a:r>
              <a:rPr lang="en-US" sz="2000" dirty="0">
                <a:solidFill>
                  <a:srgbClr val="000000"/>
                </a:solidFill>
                <a:latin typeface="Menlo" panose="020B0609030804020204" pitchFamily="49" charset="0"/>
                <a:cs typeface="Times New Roman" panose="02020603050405020304" pitchFamily="18" charset="0"/>
              </a:rPr>
              <a:t>0000049a: 05 00 00 00 04 00 02 c1 02 00 00 00 01 08 01 92 </a:t>
            </a:r>
            <a:br>
              <a:rPr lang="ru-RU" sz="2000" dirty="0">
                <a:solidFill>
                  <a:srgbClr val="000000"/>
                </a:solidFill>
                <a:latin typeface="Menlo" panose="020B0609030804020204" pitchFamily="49" charset="0"/>
                <a:cs typeface="Times New Roman" panose="02020603050405020304" pitchFamily="18" charset="0"/>
              </a:rPr>
            </a:br>
            <a:r>
              <a:rPr lang="en-US" sz="2000" dirty="0">
                <a:solidFill>
                  <a:srgbClr val="000000"/>
                </a:solidFill>
                <a:latin typeface="Menlo" panose="020B0609030804020204" pitchFamily="49" charset="0"/>
                <a:cs typeface="Times New Roman" panose="02020603050405020304" pitchFamily="18" charset="0"/>
              </a:rPr>
              <a:t>000004aa: 01 6b 01 d7 01 50 03 00 00 00 00 01</a:t>
            </a:r>
            <a:endParaRPr lang="ru-RU" sz="1800" dirty="0"/>
          </a:p>
        </p:txBody>
      </p:sp>
      <p:sp>
        <p:nvSpPr>
          <p:cNvPr id="4" name="Номер слайда 3">
            <a:extLst>
              <a:ext uri="{FF2B5EF4-FFF2-40B4-BE49-F238E27FC236}">
                <a16:creationId xmlns:a16="http://schemas.microsoft.com/office/drawing/2014/main" id="{8720FDFF-8F56-A74D-958E-584E6517FA9B}"/>
              </a:ext>
            </a:extLst>
          </p:cNvPr>
          <p:cNvSpPr>
            <a:spLocks noGrp="1"/>
          </p:cNvSpPr>
          <p:nvPr>
            <p:ph type="sldNum" sz="quarter" idx="12"/>
          </p:nvPr>
        </p:nvSpPr>
        <p:spPr/>
        <p:txBody>
          <a:bodyPr/>
          <a:lstStyle/>
          <a:p>
            <a:fld id="{D79991DA-AED9-4F7A-9614-989DF257C31D}" type="slidenum">
              <a:rPr lang="ru-RU" smtClean="0"/>
              <a:t>14</a:t>
            </a:fld>
            <a:endParaRPr lang="ru-RU"/>
          </a:p>
        </p:txBody>
      </p:sp>
    </p:spTree>
    <p:extLst>
      <p:ext uri="{BB962C8B-B14F-4D97-AF65-F5344CB8AC3E}">
        <p14:creationId xmlns:p14="http://schemas.microsoft.com/office/powerpoint/2010/main" val="173392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CBBF55-0E60-5942-B544-342263EA49C8}"/>
              </a:ext>
            </a:extLst>
          </p:cNvPr>
          <p:cNvSpPr>
            <a:spLocks noGrp="1"/>
          </p:cNvSpPr>
          <p:nvPr>
            <p:ph type="title"/>
          </p:nvPr>
        </p:nvSpPr>
        <p:spPr/>
        <p:txBody>
          <a:bodyPr/>
          <a:lstStyle/>
          <a:p>
            <a:r>
              <a:rPr lang="en-US" dirty="0"/>
              <a:t>Compress (UNIX utility)</a:t>
            </a:r>
            <a:endParaRPr lang="ru-RU" dirty="0"/>
          </a:p>
        </p:txBody>
      </p:sp>
      <p:sp>
        <p:nvSpPr>
          <p:cNvPr id="3" name="Объект 2">
            <a:extLst>
              <a:ext uri="{FF2B5EF4-FFF2-40B4-BE49-F238E27FC236}">
                <a16:creationId xmlns:a16="http://schemas.microsoft.com/office/drawing/2014/main" id="{97EC313E-D159-584A-A2DE-8A2A0DEDB0BA}"/>
              </a:ext>
            </a:extLst>
          </p:cNvPr>
          <p:cNvSpPr>
            <a:spLocks noGrp="1"/>
          </p:cNvSpPr>
          <p:nvPr>
            <p:ph idx="1"/>
          </p:nvPr>
        </p:nvSpPr>
        <p:spPr>
          <a:xfrm>
            <a:off x="838200" y="1477283"/>
            <a:ext cx="10515600" cy="4351338"/>
          </a:xfrm>
        </p:spPr>
        <p:txBody>
          <a:bodyPr/>
          <a:lstStyle/>
          <a:p>
            <a:pPr marL="0" indent="0">
              <a:buNone/>
            </a:pPr>
            <a:r>
              <a:rPr lang="ru-RU" dirty="0"/>
              <a:t>Метод – </a:t>
            </a:r>
            <a:r>
              <a:rPr lang="en-US" dirty="0"/>
              <a:t>LZC</a:t>
            </a:r>
            <a:r>
              <a:rPr lang="ru-RU" dirty="0"/>
              <a:t>:</a:t>
            </a:r>
          </a:p>
          <a:p>
            <a:r>
              <a:rPr lang="ru-RU" dirty="0"/>
              <a:t>Под кодирование индекса </a:t>
            </a:r>
            <a:r>
              <a:rPr lang="en-US" dirty="0"/>
              <a:t>LZW </a:t>
            </a:r>
            <a:r>
              <a:rPr lang="ru-RU" dirty="0"/>
              <a:t>отводится изначально 9 бит</a:t>
            </a:r>
          </a:p>
          <a:p>
            <a:r>
              <a:rPr lang="ru-RU" dirty="0"/>
              <a:t>Когда число элементов превышает 512, выделяется по 10 бит…</a:t>
            </a:r>
          </a:p>
          <a:p>
            <a:r>
              <a:rPr lang="ru-RU" dirty="0"/>
              <a:t>Когда размер индекса перестаёт вмещаться в </a:t>
            </a:r>
            <a:r>
              <a:rPr lang="en-US" dirty="0"/>
              <a:t>N </a:t>
            </a:r>
            <a:r>
              <a:rPr lang="ru-RU" dirty="0"/>
              <a:t>бит:</a:t>
            </a:r>
          </a:p>
          <a:p>
            <a:pPr lvl="1"/>
            <a:r>
              <a:rPr lang="ru-RU" dirty="0"/>
              <a:t>словарь перестаёт обновляться</a:t>
            </a:r>
          </a:p>
          <a:p>
            <a:pPr lvl="1"/>
            <a:r>
              <a:rPr lang="ru-RU" dirty="0"/>
              <a:t>если сжатие становится ниже заданного порога, словарь очищается</a:t>
            </a:r>
            <a:endParaRPr lang="en-US" dirty="0"/>
          </a:p>
          <a:p>
            <a:pPr marL="0" indent="0">
              <a:buNone/>
            </a:pPr>
            <a:r>
              <a:rPr lang="ru-RU" dirty="0"/>
              <a:t>Тест: </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compress –b </a:t>
            </a:r>
            <a:r>
              <a:rPr lang="en-US" sz="2400" i="1" dirty="0">
                <a:solidFill>
                  <a:srgbClr val="000000"/>
                </a:solidFill>
                <a:latin typeface="Menlo" panose="020B0609030804020204" pitchFamily="49" charset="0"/>
                <a:ea typeface="Calibri" panose="020F0502020204030204" pitchFamily="34" charset="0"/>
                <a:cs typeface="Times New Roman" panose="02020603050405020304" pitchFamily="18" charset="0"/>
              </a:rPr>
              <a:t>&lt;N&gt;</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-v 7.txt ➔ 7.txt</a:t>
            </a:r>
            <a:r>
              <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rPr>
              <a:t>.Z</a:t>
            </a:r>
            <a:endParaRPr lang="ru-RU" b="1" dirty="0"/>
          </a:p>
          <a:p>
            <a:endParaRPr lang="ru-RU" dirty="0"/>
          </a:p>
        </p:txBody>
      </p:sp>
      <p:graphicFrame>
        <p:nvGraphicFramePr>
          <p:cNvPr id="4" name="Таблица 4">
            <a:extLst>
              <a:ext uri="{FF2B5EF4-FFF2-40B4-BE49-F238E27FC236}">
                <a16:creationId xmlns:a16="http://schemas.microsoft.com/office/drawing/2014/main" id="{7FE7E909-DD34-2646-8AC4-06F25C7340E3}"/>
              </a:ext>
            </a:extLst>
          </p:cNvPr>
          <p:cNvGraphicFramePr>
            <a:graphicFrameLocks noGrp="1"/>
          </p:cNvGraphicFramePr>
          <p:nvPr>
            <p:extLst>
              <p:ext uri="{D42A27DB-BD31-4B8C-83A1-F6EECF244321}">
                <p14:modId xmlns:p14="http://schemas.microsoft.com/office/powerpoint/2010/main" val="3632329841"/>
              </p:ext>
            </p:extLst>
          </p:nvPr>
        </p:nvGraphicFramePr>
        <p:xfrm>
          <a:off x="838200" y="4873845"/>
          <a:ext cx="10632494" cy="1381760"/>
        </p:xfrm>
        <a:graphic>
          <a:graphicData uri="http://schemas.openxmlformats.org/drawingml/2006/table">
            <a:tbl>
              <a:tblPr firstRow="1" bandRow="1">
                <a:tableStyleId>{5C22544A-7EE6-4342-B048-85BDC9FD1C3A}</a:tableStyleId>
              </a:tblPr>
              <a:tblGrid>
                <a:gridCol w="2238838">
                  <a:extLst>
                    <a:ext uri="{9D8B030D-6E8A-4147-A177-3AD203B41FA5}">
                      <a16:colId xmlns:a16="http://schemas.microsoft.com/office/drawing/2014/main" val="826611098"/>
                    </a:ext>
                  </a:extLst>
                </a:gridCol>
                <a:gridCol w="1049207">
                  <a:extLst>
                    <a:ext uri="{9D8B030D-6E8A-4147-A177-3AD203B41FA5}">
                      <a16:colId xmlns:a16="http://schemas.microsoft.com/office/drawing/2014/main" val="3942481856"/>
                    </a:ext>
                  </a:extLst>
                </a:gridCol>
                <a:gridCol w="1049207">
                  <a:extLst>
                    <a:ext uri="{9D8B030D-6E8A-4147-A177-3AD203B41FA5}">
                      <a16:colId xmlns:a16="http://schemas.microsoft.com/office/drawing/2014/main" val="2282725538"/>
                    </a:ext>
                  </a:extLst>
                </a:gridCol>
                <a:gridCol w="1049207">
                  <a:extLst>
                    <a:ext uri="{9D8B030D-6E8A-4147-A177-3AD203B41FA5}">
                      <a16:colId xmlns:a16="http://schemas.microsoft.com/office/drawing/2014/main" val="650433197"/>
                    </a:ext>
                  </a:extLst>
                </a:gridCol>
                <a:gridCol w="1049207">
                  <a:extLst>
                    <a:ext uri="{9D8B030D-6E8A-4147-A177-3AD203B41FA5}">
                      <a16:colId xmlns:a16="http://schemas.microsoft.com/office/drawing/2014/main" val="1582043427"/>
                    </a:ext>
                  </a:extLst>
                </a:gridCol>
                <a:gridCol w="1049207">
                  <a:extLst>
                    <a:ext uri="{9D8B030D-6E8A-4147-A177-3AD203B41FA5}">
                      <a16:colId xmlns:a16="http://schemas.microsoft.com/office/drawing/2014/main" val="1428841907"/>
                    </a:ext>
                  </a:extLst>
                </a:gridCol>
                <a:gridCol w="1049207">
                  <a:extLst>
                    <a:ext uri="{9D8B030D-6E8A-4147-A177-3AD203B41FA5}">
                      <a16:colId xmlns:a16="http://schemas.microsoft.com/office/drawing/2014/main" val="769721793"/>
                    </a:ext>
                  </a:extLst>
                </a:gridCol>
                <a:gridCol w="1049207">
                  <a:extLst>
                    <a:ext uri="{9D8B030D-6E8A-4147-A177-3AD203B41FA5}">
                      <a16:colId xmlns:a16="http://schemas.microsoft.com/office/drawing/2014/main" val="2150053882"/>
                    </a:ext>
                  </a:extLst>
                </a:gridCol>
                <a:gridCol w="1049207">
                  <a:extLst>
                    <a:ext uri="{9D8B030D-6E8A-4147-A177-3AD203B41FA5}">
                      <a16:colId xmlns:a16="http://schemas.microsoft.com/office/drawing/2014/main" val="4139293261"/>
                    </a:ext>
                  </a:extLst>
                </a:gridCol>
              </a:tblGrid>
              <a:tr h="370840">
                <a:tc>
                  <a:txBody>
                    <a:bodyPr/>
                    <a:lstStyle/>
                    <a:p>
                      <a:pPr algn="ctr"/>
                      <a:r>
                        <a:rPr lang="en-US" i="1" dirty="0"/>
                        <a:t>N </a:t>
                      </a:r>
                      <a:r>
                        <a:rPr lang="en-US" i="0" dirty="0"/>
                        <a:t>= (</a:t>
                      </a:r>
                      <a:r>
                        <a:rPr lang="ru-RU" i="0" dirty="0"/>
                        <a:t>бит</a:t>
                      </a:r>
                      <a:r>
                        <a:rPr lang="en-US" i="0" dirty="0"/>
                        <a:t>)</a:t>
                      </a:r>
                      <a:endParaRPr lang="ru-RU" i="0" dirty="0"/>
                    </a:p>
                  </a:txBody>
                  <a:tcPr anchor="ctr"/>
                </a:tc>
                <a:tc>
                  <a:txBody>
                    <a:bodyPr/>
                    <a:lstStyle/>
                    <a:p>
                      <a:pPr algn="ctr"/>
                      <a:r>
                        <a:rPr lang="en-US" dirty="0"/>
                        <a:t>9</a:t>
                      </a:r>
                      <a:endParaRPr lang="ru-RU" dirty="0"/>
                    </a:p>
                  </a:txBody>
                  <a:tcPr anchor="ctr"/>
                </a:tc>
                <a:tc>
                  <a:txBody>
                    <a:bodyPr/>
                    <a:lstStyle/>
                    <a:p>
                      <a:pPr algn="ctr"/>
                      <a:r>
                        <a:rPr lang="en-US" dirty="0"/>
                        <a:t>10</a:t>
                      </a:r>
                      <a:endParaRPr lang="ru-RU" dirty="0"/>
                    </a:p>
                  </a:txBody>
                  <a:tcPr anchor="ctr"/>
                </a:tc>
                <a:tc>
                  <a:txBody>
                    <a:bodyPr/>
                    <a:lstStyle/>
                    <a:p>
                      <a:pPr algn="ctr"/>
                      <a:r>
                        <a:rPr lang="en-US" dirty="0"/>
                        <a:t>11</a:t>
                      </a:r>
                      <a:endParaRPr lang="ru-RU" dirty="0"/>
                    </a:p>
                  </a:txBody>
                  <a:tcPr anchor="ctr"/>
                </a:tc>
                <a:tc>
                  <a:txBody>
                    <a:bodyPr/>
                    <a:lstStyle/>
                    <a:p>
                      <a:pPr algn="ctr"/>
                      <a:r>
                        <a:rPr lang="ru-RU" dirty="0"/>
                        <a:t>12</a:t>
                      </a:r>
                    </a:p>
                  </a:txBody>
                  <a:tcPr anchor="ctr"/>
                </a:tc>
                <a:tc>
                  <a:txBody>
                    <a:bodyPr/>
                    <a:lstStyle/>
                    <a:p>
                      <a:pPr algn="ctr"/>
                      <a:r>
                        <a:rPr lang="ru-RU" dirty="0"/>
                        <a:t>13</a:t>
                      </a:r>
                    </a:p>
                  </a:txBody>
                  <a:tcPr anchor="ctr"/>
                </a:tc>
                <a:tc>
                  <a:txBody>
                    <a:bodyPr/>
                    <a:lstStyle/>
                    <a:p>
                      <a:pPr algn="ctr"/>
                      <a:r>
                        <a:rPr lang="ru-RU" dirty="0"/>
                        <a:t>14</a:t>
                      </a:r>
                    </a:p>
                  </a:txBody>
                  <a:tcPr anchor="ctr"/>
                </a:tc>
                <a:tc>
                  <a:txBody>
                    <a:bodyPr/>
                    <a:lstStyle/>
                    <a:p>
                      <a:pPr algn="ctr"/>
                      <a:r>
                        <a:rPr lang="ru-RU" dirty="0"/>
                        <a:t>15</a:t>
                      </a:r>
                    </a:p>
                  </a:txBody>
                  <a:tcPr anchor="ctr"/>
                </a:tc>
                <a:tc>
                  <a:txBody>
                    <a:bodyPr/>
                    <a:lstStyle/>
                    <a:p>
                      <a:pPr algn="ctr"/>
                      <a:r>
                        <a:rPr lang="ru-RU" b="1" dirty="0"/>
                        <a:t>16</a:t>
                      </a:r>
                    </a:p>
                  </a:txBody>
                  <a:tcPr anchor="ctr"/>
                </a:tc>
                <a:extLst>
                  <a:ext uri="{0D108BD9-81ED-4DB2-BD59-A6C34878D82A}">
                    <a16:rowId xmlns:a16="http://schemas.microsoft.com/office/drawing/2014/main" val="2798357647"/>
                  </a:ext>
                </a:extLst>
              </a:tr>
              <a:tr h="370840">
                <a:tc>
                  <a:txBody>
                    <a:bodyPr/>
                    <a:lstStyle/>
                    <a:p>
                      <a:pPr algn="ctr"/>
                      <a:r>
                        <a:rPr lang="ru-RU" dirty="0"/>
                        <a:t>Относительное сжатие</a:t>
                      </a:r>
                    </a:p>
                  </a:txBody>
                  <a:tcPr anchor="ctr"/>
                </a:tc>
                <a:tc>
                  <a:txBody>
                    <a:bodyPr/>
                    <a:lstStyle/>
                    <a:p>
                      <a:pPr algn="ctr"/>
                      <a:r>
                        <a:rPr lang="ru-RU" dirty="0"/>
                        <a:t>29</a:t>
                      </a:r>
                      <a:r>
                        <a:rPr lang="en-US" dirty="0"/>
                        <a:t>%</a:t>
                      </a:r>
                      <a:endParaRPr lang="ru-RU" dirty="0"/>
                    </a:p>
                  </a:txBody>
                  <a:tcPr anchor="ctr"/>
                </a:tc>
                <a:tc>
                  <a:txBody>
                    <a:bodyPr/>
                    <a:lstStyle/>
                    <a:p>
                      <a:pPr algn="ctr"/>
                      <a:r>
                        <a:rPr lang="ru-RU" dirty="0"/>
                        <a:t>4</a:t>
                      </a:r>
                      <a:r>
                        <a:rPr lang="en-US" dirty="0"/>
                        <a:t>5%</a:t>
                      </a:r>
                      <a:endParaRPr lang="ru-RU" dirty="0"/>
                    </a:p>
                  </a:txBody>
                  <a:tcPr anchor="ctr"/>
                </a:tc>
                <a:tc>
                  <a:txBody>
                    <a:bodyPr/>
                    <a:lstStyle/>
                    <a:p>
                      <a:pPr algn="ctr"/>
                      <a:r>
                        <a:rPr lang="en-US" dirty="0"/>
                        <a:t>50%</a:t>
                      </a:r>
                      <a:endParaRPr lang="ru-RU" dirty="0"/>
                    </a:p>
                  </a:txBody>
                  <a:tcPr anchor="ctr"/>
                </a:tc>
                <a:tc>
                  <a:txBody>
                    <a:bodyPr/>
                    <a:lstStyle/>
                    <a:p>
                      <a:pPr algn="ctr"/>
                      <a:r>
                        <a:rPr lang="ru-RU" dirty="0"/>
                        <a:t>53</a:t>
                      </a:r>
                      <a:r>
                        <a:rPr lang="en-US" dirty="0"/>
                        <a:t>%</a:t>
                      </a:r>
                      <a:endParaRPr lang="ru-RU" dirty="0"/>
                    </a:p>
                  </a:txBody>
                  <a:tcPr anchor="ctr"/>
                </a:tc>
                <a:tc>
                  <a:txBody>
                    <a:bodyPr/>
                    <a:lstStyle/>
                    <a:p>
                      <a:pPr algn="ctr"/>
                      <a:r>
                        <a:rPr lang="ru-RU" dirty="0"/>
                        <a:t>56</a:t>
                      </a:r>
                      <a:r>
                        <a:rPr lang="en-US" dirty="0"/>
                        <a:t>%</a:t>
                      </a:r>
                      <a:endParaRPr lang="ru-RU" dirty="0"/>
                    </a:p>
                  </a:txBody>
                  <a:tcPr anchor="ctr"/>
                </a:tc>
                <a:tc>
                  <a:txBody>
                    <a:bodyPr/>
                    <a:lstStyle/>
                    <a:p>
                      <a:pPr algn="ctr"/>
                      <a:r>
                        <a:rPr lang="ru-RU" dirty="0"/>
                        <a:t>59</a:t>
                      </a:r>
                      <a:r>
                        <a:rPr lang="en-US" dirty="0"/>
                        <a:t>%</a:t>
                      </a:r>
                      <a:endParaRPr lang="ru-RU" dirty="0"/>
                    </a:p>
                  </a:txBody>
                  <a:tcPr anchor="ctr"/>
                </a:tc>
                <a:tc>
                  <a:txBody>
                    <a:bodyPr/>
                    <a:lstStyle/>
                    <a:p>
                      <a:pPr algn="ctr"/>
                      <a:r>
                        <a:rPr lang="ru-RU" dirty="0"/>
                        <a:t>61</a:t>
                      </a:r>
                      <a:r>
                        <a:rPr lang="en-US" dirty="0"/>
                        <a:t>%</a:t>
                      </a:r>
                      <a:endParaRPr lang="ru-RU" dirty="0"/>
                    </a:p>
                  </a:txBody>
                  <a:tcPr anchor="ctr"/>
                </a:tc>
                <a:tc>
                  <a:txBody>
                    <a:bodyPr/>
                    <a:lstStyle/>
                    <a:p>
                      <a:pPr algn="ctr"/>
                      <a:r>
                        <a:rPr lang="ru-RU" b="1" dirty="0"/>
                        <a:t>63</a:t>
                      </a:r>
                      <a:r>
                        <a:rPr lang="en-US" b="1" dirty="0"/>
                        <a:t>%</a:t>
                      </a:r>
                      <a:endParaRPr lang="ru-RU" b="1" dirty="0"/>
                    </a:p>
                  </a:txBody>
                  <a:tcPr anchor="ctr"/>
                </a:tc>
                <a:extLst>
                  <a:ext uri="{0D108BD9-81ED-4DB2-BD59-A6C34878D82A}">
                    <a16:rowId xmlns:a16="http://schemas.microsoft.com/office/drawing/2014/main" val="3575519968"/>
                  </a:ext>
                </a:extLst>
              </a:tr>
              <a:tr h="370840">
                <a:tc>
                  <a:txBody>
                    <a:bodyPr/>
                    <a:lstStyle/>
                    <a:p>
                      <a:pPr algn="ctr"/>
                      <a:r>
                        <a:rPr lang="ru-RU" dirty="0"/>
                        <a:t>Время работы, </a:t>
                      </a:r>
                      <a:r>
                        <a:rPr lang="ru-RU" dirty="0" err="1"/>
                        <a:t>мс</a:t>
                      </a:r>
                      <a:endParaRPr lang="ru-RU" dirty="0"/>
                    </a:p>
                  </a:txBody>
                  <a:tcPr anchor="ctr"/>
                </a:tc>
                <a:tc>
                  <a:txBody>
                    <a:bodyPr/>
                    <a:lstStyle/>
                    <a:p>
                      <a:pPr algn="ctr"/>
                      <a:r>
                        <a:rPr lang="en-US" dirty="0"/>
                        <a:t>7</a:t>
                      </a:r>
                      <a:endParaRPr lang="ru-RU" dirty="0"/>
                    </a:p>
                  </a:txBody>
                  <a:tcPr anchor="ctr"/>
                </a:tc>
                <a:tc>
                  <a:txBody>
                    <a:bodyPr/>
                    <a:lstStyle/>
                    <a:p>
                      <a:pPr algn="ctr"/>
                      <a:r>
                        <a:rPr lang="en-US" dirty="0"/>
                        <a:t>7</a:t>
                      </a:r>
                      <a:endParaRPr lang="ru-RU" dirty="0"/>
                    </a:p>
                  </a:txBody>
                  <a:tcPr anchor="ctr"/>
                </a:tc>
                <a:tc>
                  <a:txBody>
                    <a:bodyPr/>
                    <a:lstStyle/>
                    <a:p>
                      <a:pPr algn="ctr"/>
                      <a:r>
                        <a:rPr lang="en-US" dirty="0"/>
                        <a:t>8</a:t>
                      </a:r>
                      <a:endParaRPr lang="ru-RU" dirty="0"/>
                    </a:p>
                  </a:txBody>
                  <a:tcPr anchor="ctr"/>
                </a:tc>
                <a:tc>
                  <a:txBody>
                    <a:bodyPr/>
                    <a:lstStyle/>
                    <a:p>
                      <a:pPr algn="ctr"/>
                      <a:r>
                        <a:rPr lang="en-US" dirty="0"/>
                        <a:t>9</a:t>
                      </a:r>
                      <a:endParaRPr lang="ru-RU" dirty="0"/>
                    </a:p>
                  </a:txBody>
                  <a:tcPr anchor="ctr"/>
                </a:tc>
                <a:tc>
                  <a:txBody>
                    <a:bodyPr/>
                    <a:lstStyle/>
                    <a:p>
                      <a:pPr algn="ctr"/>
                      <a:r>
                        <a:rPr lang="en-US" dirty="0"/>
                        <a:t>10</a:t>
                      </a:r>
                      <a:endParaRPr lang="ru-RU" dirty="0"/>
                    </a:p>
                  </a:txBody>
                  <a:tcPr anchor="ctr"/>
                </a:tc>
                <a:tc>
                  <a:txBody>
                    <a:bodyPr/>
                    <a:lstStyle/>
                    <a:p>
                      <a:pPr algn="ctr"/>
                      <a:r>
                        <a:rPr lang="en-US" dirty="0"/>
                        <a:t>10</a:t>
                      </a:r>
                      <a:endParaRPr lang="ru-RU" dirty="0"/>
                    </a:p>
                  </a:txBody>
                  <a:tcPr anchor="ctr"/>
                </a:tc>
                <a:tc>
                  <a:txBody>
                    <a:bodyPr/>
                    <a:lstStyle/>
                    <a:p>
                      <a:pPr algn="ctr"/>
                      <a:r>
                        <a:rPr lang="en-US" dirty="0"/>
                        <a:t>9</a:t>
                      </a:r>
                      <a:endParaRPr lang="ru-RU" dirty="0"/>
                    </a:p>
                  </a:txBody>
                  <a:tcPr anchor="ctr"/>
                </a:tc>
                <a:tc>
                  <a:txBody>
                    <a:bodyPr/>
                    <a:lstStyle/>
                    <a:p>
                      <a:pPr algn="ctr"/>
                      <a:r>
                        <a:rPr lang="en-US" b="1" dirty="0"/>
                        <a:t>11</a:t>
                      </a:r>
                      <a:endParaRPr lang="ru-RU" b="1" dirty="0"/>
                    </a:p>
                  </a:txBody>
                  <a:tcPr anchor="ctr"/>
                </a:tc>
                <a:extLst>
                  <a:ext uri="{0D108BD9-81ED-4DB2-BD59-A6C34878D82A}">
                    <a16:rowId xmlns:a16="http://schemas.microsoft.com/office/drawing/2014/main" val="417911363"/>
                  </a:ext>
                </a:extLst>
              </a:tr>
            </a:tbl>
          </a:graphicData>
        </a:graphic>
      </p:graphicFrame>
      <p:sp>
        <p:nvSpPr>
          <p:cNvPr id="5" name="Номер слайда 4">
            <a:extLst>
              <a:ext uri="{FF2B5EF4-FFF2-40B4-BE49-F238E27FC236}">
                <a16:creationId xmlns:a16="http://schemas.microsoft.com/office/drawing/2014/main" id="{C6B9F16C-99BE-874F-8981-456F2B320E3F}"/>
              </a:ext>
            </a:extLst>
          </p:cNvPr>
          <p:cNvSpPr>
            <a:spLocks noGrp="1"/>
          </p:cNvSpPr>
          <p:nvPr>
            <p:ph type="sldNum" sz="quarter" idx="12"/>
          </p:nvPr>
        </p:nvSpPr>
        <p:spPr/>
        <p:txBody>
          <a:bodyPr/>
          <a:lstStyle/>
          <a:p>
            <a:fld id="{7B06C374-F144-BB40-8EA1-8D49314AB8D8}" type="slidenum">
              <a:rPr lang="ru-RU" smtClean="0"/>
              <a:t>15</a:t>
            </a:fld>
            <a:endParaRPr lang="ru-RU"/>
          </a:p>
        </p:txBody>
      </p:sp>
      <p:sp>
        <p:nvSpPr>
          <p:cNvPr id="6" name="Rectangle 1">
            <a:extLst>
              <a:ext uri="{FF2B5EF4-FFF2-40B4-BE49-F238E27FC236}">
                <a16:creationId xmlns:a16="http://schemas.microsoft.com/office/drawing/2014/main" id="{69125B09-0B3A-0948-B72A-EFC2989E75F3}"/>
              </a:ext>
            </a:extLst>
          </p:cNvPr>
          <p:cNvSpPr>
            <a:spLocks noChangeArrowheads="1"/>
          </p:cNvSpPr>
          <p:nvPr/>
        </p:nvSpPr>
        <p:spPr bwMode="auto">
          <a:xfrm>
            <a:off x="9830915" y="459540"/>
            <a:ext cx="197187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ru-RU" altLang="ru-RU" dirty="0">
                <a:solidFill>
                  <a:srgbClr val="222222"/>
                </a:solidFill>
                <a:latin typeface="Courier New" panose="02070309020205020404" pitchFamily="49" charset="0"/>
              </a:rPr>
              <a:t>.</a:t>
            </a:r>
            <a:r>
              <a:rPr lang="en-US" altLang="ru-RU" dirty="0">
                <a:solidFill>
                  <a:srgbClr val="222222"/>
                </a:solidFill>
                <a:latin typeface="Courier New" panose="02070309020205020404" pitchFamily="49" charset="0"/>
              </a:rPr>
              <a:t>Z</a:t>
            </a:r>
            <a:br>
              <a:rPr lang="en-US" altLang="ru-RU" dirty="0">
                <a:solidFill>
                  <a:srgbClr val="222222"/>
                </a:solidFill>
                <a:latin typeface="Courier New" panose="02070309020205020404" pitchFamily="49" charset="0"/>
              </a:rPr>
            </a:br>
            <a:r>
              <a:rPr lang="en-US" altLang="ru-RU" dirty="0">
                <a:solidFill>
                  <a:srgbClr val="222222"/>
                </a:solidFill>
                <a:latin typeface="Courier New" panose="02070309020205020404" pitchFamily="49" charset="0"/>
              </a:rPr>
              <a:t>.</a:t>
            </a:r>
            <a:r>
              <a:rPr lang="en-US" altLang="ru-RU" dirty="0" err="1">
                <a:solidFill>
                  <a:srgbClr val="222222"/>
                </a:solidFill>
                <a:latin typeface="Courier New" panose="02070309020205020404" pitchFamily="49" charset="0"/>
              </a:rPr>
              <a:t>tar.Z</a:t>
            </a:r>
            <a:r>
              <a:rPr lang="en-US" altLang="ru-RU" dirty="0">
                <a:solidFill>
                  <a:srgbClr val="222222"/>
                </a:solidFill>
                <a:latin typeface="Courier New" panose="02070309020205020404" pitchFamily="49" charset="0"/>
              </a:rPr>
              <a:t>,</a:t>
            </a:r>
            <a:br>
              <a:rPr lang="en-US" altLang="ru-RU" dirty="0">
                <a:solidFill>
                  <a:srgbClr val="222222"/>
                </a:solidFill>
                <a:latin typeface="Courier New" panose="02070309020205020404" pitchFamily="49" charset="0"/>
              </a:rPr>
            </a:br>
            <a:r>
              <a:rPr lang="en-US" altLang="ru-RU" dirty="0">
                <a:solidFill>
                  <a:srgbClr val="222222"/>
                </a:solidFill>
                <a:latin typeface="Courier New" panose="02070309020205020404" pitchFamily="49" charset="0"/>
              </a:rPr>
              <a:t>.</a:t>
            </a:r>
            <a:r>
              <a:rPr lang="en-US" altLang="ru-RU" dirty="0" err="1">
                <a:solidFill>
                  <a:srgbClr val="222222"/>
                </a:solidFill>
                <a:latin typeface="Courier New" panose="02070309020205020404" pitchFamily="49" charset="0"/>
              </a:rPr>
              <a:t>tZ</a:t>
            </a:r>
            <a:r>
              <a:rPr lang="en-US" altLang="ru-RU" dirty="0">
                <a:solidFill>
                  <a:srgbClr val="222222"/>
                </a:solidFill>
                <a:latin typeface="Courier New" panose="02070309020205020404" pitchFamily="49" charset="0"/>
              </a:rPr>
              <a:t>, .</a:t>
            </a:r>
            <a:r>
              <a:rPr lang="en-US" altLang="ru-RU" dirty="0" err="1">
                <a:solidFill>
                  <a:srgbClr val="222222"/>
                </a:solidFill>
                <a:latin typeface="Courier New" panose="02070309020205020404" pitchFamily="49" charset="0"/>
              </a:rPr>
              <a:t>taZ</a:t>
            </a:r>
            <a:endParaRPr lang="ru-RU" altLang="ru-RU" dirty="0"/>
          </a:p>
        </p:txBody>
      </p:sp>
    </p:spTree>
    <p:extLst>
      <p:ext uri="{BB962C8B-B14F-4D97-AF65-F5344CB8AC3E}">
        <p14:creationId xmlns:p14="http://schemas.microsoft.com/office/powerpoint/2010/main" val="136950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C3F3B5-4319-0C4A-8BAA-E085CC1CB25B}"/>
              </a:ext>
            </a:extLst>
          </p:cNvPr>
          <p:cNvSpPr>
            <a:spLocks noGrp="1"/>
          </p:cNvSpPr>
          <p:nvPr>
            <p:ph type="title"/>
          </p:nvPr>
        </p:nvSpPr>
        <p:spPr/>
        <p:txBody>
          <a:bodyPr/>
          <a:lstStyle/>
          <a:p>
            <a:r>
              <a:rPr lang="en-US" dirty="0"/>
              <a:t>Tar</a:t>
            </a:r>
            <a:r>
              <a:rPr lang="ru-RU" dirty="0"/>
              <a:t> (утилита)</a:t>
            </a:r>
          </a:p>
        </p:txBody>
      </p:sp>
      <p:sp>
        <p:nvSpPr>
          <p:cNvPr id="3" name="Объект 2">
            <a:extLst>
              <a:ext uri="{FF2B5EF4-FFF2-40B4-BE49-F238E27FC236}">
                <a16:creationId xmlns:a16="http://schemas.microsoft.com/office/drawing/2014/main" id="{9B9B8733-478D-314A-B579-92206382E4CB}"/>
              </a:ext>
            </a:extLst>
          </p:cNvPr>
          <p:cNvSpPr>
            <a:spLocks noGrp="1"/>
          </p:cNvSpPr>
          <p:nvPr>
            <p:ph idx="1"/>
          </p:nvPr>
        </p:nvSpPr>
        <p:spPr/>
        <p:txBody>
          <a:bodyPr/>
          <a:lstStyle/>
          <a:p>
            <a:r>
              <a:rPr lang="ru-RU" dirty="0"/>
              <a:t>Не является архиватором</a:t>
            </a:r>
          </a:p>
          <a:p>
            <a:r>
              <a:rPr lang="ru-RU" dirty="0"/>
              <a:t>Объединяет несколько файлов один без сжатия</a:t>
            </a:r>
          </a:p>
          <a:p>
            <a:r>
              <a:rPr lang="ru-RU" dirty="0"/>
              <a:t>Обычно применяется в тандеме с архиватором:</a:t>
            </a:r>
          </a:p>
          <a:p>
            <a:pPr marL="0" indent="0">
              <a:buNone/>
            </a:pP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a:t>
            </a:r>
            <a:r>
              <a:rPr lang="ru-RU"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tar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c</a:t>
            </a:r>
            <a:r>
              <a:rPr lang="en-US" sz="2400" b="1"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Z</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f</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output.tar.Z</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input1 input2 …</a:t>
            </a:r>
            <a:endParaRPr lang="ru-RU" sz="2400" b="1" dirty="0"/>
          </a:p>
          <a:p>
            <a:r>
              <a:rPr lang="en-US" dirty="0"/>
              <a:t>-Z </a:t>
            </a:r>
            <a:r>
              <a:rPr lang="ru-RU" dirty="0"/>
              <a:t>соответствует</a:t>
            </a:r>
            <a:r>
              <a:rPr lang="en-US" dirty="0"/>
              <a:t> </a:t>
            </a:r>
            <a:r>
              <a:rPr lang="en-US" sz="2400" dirty="0">
                <a:solidFill>
                  <a:srgbClr val="000000"/>
                </a:solidFill>
                <a:latin typeface="Menlo" panose="020B0609030804020204" pitchFamily="49" charset="0"/>
                <a:cs typeface="Times New Roman" panose="02020603050405020304" pitchFamily="18" charset="0"/>
              </a:rPr>
              <a:t>compress</a:t>
            </a:r>
            <a:r>
              <a:rPr lang="ru-RU" dirty="0"/>
              <a:t> </a:t>
            </a:r>
          </a:p>
        </p:txBody>
      </p:sp>
      <p:sp>
        <p:nvSpPr>
          <p:cNvPr id="4" name="Номер слайда 3">
            <a:extLst>
              <a:ext uri="{FF2B5EF4-FFF2-40B4-BE49-F238E27FC236}">
                <a16:creationId xmlns:a16="http://schemas.microsoft.com/office/drawing/2014/main" id="{D5F16AC5-ACAB-834E-A5FC-95A90B81D3A1}"/>
              </a:ext>
            </a:extLst>
          </p:cNvPr>
          <p:cNvSpPr>
            <a:spLocks noGrp="1"/>
          </p:cNvSpPr>
          <p:nvPr>
            <p:ph type="sldNum" sz="quarter" idx="12"/>
          </p:nvPr>
        </p:nvSpPr>
        <p:spPr/>
        <p:txBody>
          <a:bodyPr/>
          <a:lstStyle/>
          <a:p>
            <a:fld id="{7B06C374-F144-BB40-8EA1-8D49314AB8D8}" type="slidenum">
              <a:rPr lang="ru-RU" smtClean="0"/>
              <a:t>16</a:t>
            </a:fld>
            <a:endParaRPr lang="ru-RU"/>
          </a:p>
        </p:txBody>
      </p:sp>
    </p:spTree>
    <p:extLst>
      <p:ext uri="{BB962C8B-B14F-4D97-AF65-F5344CB8AC3E}">
        <p14:creationId xmlns:p14="http://schemas.microsoft.com/office/powerpoint/2010/main" val="227041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en-US" dirty="0"/>
              <a:t>GIF: </a:t>
            </a:r>
            <a:r>
              <a:rPr lang="en-US" b="1" dirty="0"/>
              <a:t>G</a:t>
            </a:r>
            <a:r>
              <a:rPr lang="en-US" dirty="0"/>
              <a:t>raphics </a:t>
            </a:r>
            <a:r>
              <a:rPr lang="en-US" b="1" dirty="0"/>
              <a:t>I</a:t>
            </a:r>
            <a:r>
              <a:rPr lang="en-US" dirty="0"/>
              <a:t>nterchange </a:t>
            </a:r>
            <a:r>
              <a:rPr lang="en-US" b="1" dirty="0"/>
              <a:t>F</a:t>
            </a:r>
            <a:r>
              <a:rPr lang="en-US" dirty="0"/>
              <a:t>ormat</a:t>
            </a:r>
            <a:br>
              <a:rPr lang="en-US" dirty="0"/>
            </a:br>
            <a:r>
              <a:rPr lang="ru-RU" sz="4000" i="1" dirty="0"/>
              <a:t>«Формат обмена изображениями»</a:t>
            </a:r>
            <a:endParaRPr lang="ru-RU" dirty="0"/>
          </a:p>
        </p:txBody>
      </p:sp>
      <p:sp>
        <p:nvSpPr>
          <p:cNvPr id="3" name="Объект 2"/>
          <p:cNvSpPr>
            <a:spLocks noGrp="1"/>
          </p:cNvSpPr>
          <p:nvPr>
            <p:ph idx="1"/>
          </p:nvPr>
        </p:nvSpPr>
        <p:spPr>
          <a:xfrm>
            <a:off x="838200" y="1825625"/>
            <a:ext cx="10515600" cy="4895850"/>
          </a:xfrm>
        </p:spPr>
        <p:txBody>
          <a:bodyPr>
            <a:normAutofit lnSpcReduction="10000"/>
          </a:bodyPr>
          <a:lstStyle/>
          <a:p>
            <a:r>
              <a:rPr lang="ru-RU" dirty="0"/>
              <a:t>Сжатие на основе </a:t>
            </a:r>
            <a:r>
              <a:rPr lang="en-US" dirty="0"/>
              <a:t>LZW</a:t>
            </a:r>
            <a:endParaRPr lang="ru-RU" dirty="0"/>
          </a:p>
          <a:p>
            <a:r>
              <a:rPr lang="ru-RU" dirty="0"/>
              <a:t>Палитра:</a:t>
            </a:r>
          </a:p>
          <a:p>
            <a:pPr lvl="1"/>
            <a:r>
              <a:rPr lang="ru-RU" dirty="0"/>
              <a:t>до 256 цветов</a:t>
            </a:r>
          </a:p>
          <a:p>
            <a:pPr lvl="1"/>
            <a:r>
              <a:rPr lang="ru-RU" dirty="0"/>
              <a:t>глубина 24 бита</a:t>
            </a:r>
          </a:p>
          <a:p>
            <a:pPr lvl="1"/>
            <a:r>
              <a:rPr lang="ru-RU" dirty="0"/>
              <a:t>глобальная (на файл) </a:t>
            </a:r>
            <a:br>
              <a:rPr lang="ru-RU" dirty="0"/>
            </a:br>
            <a:r>
              <a:rPr lang="ru-RU" dirty="0"/>
              <a:t>или локальная (на кадр)</a:t>
            </a:r>
          </a:p>
          <a:p>
            <a:pPr lvl="1"/>
            <a:r>
              <a:rPr lang="ru-RU" dirty="0"/>
              <a:t>прозрачность в качестве отдельного цвета</a:t>
            </a:r>
          </a:p>
          <a:p>
            <a:r>
              <a:rPr lang="ru-RU" dirty="0"/>
              <a:t>Анимация:</a:t>
            </a:r>
          </a:p>
          <a:p>
            <a:pPr lvl="1"/>
            <a:r>
              <a:rPr lang="ru-RU" dirty="0"/>
              <a:t>число повторов,</a:t>
            </a:r>
          </a:p>
          <a:p>
            <a:pPr lvl="1"/>
            <a:r>
              <a:rPr lang="ru-RU" dirty="0"/>
              <a:t>частота смены кадров …</a:t>
            </a:r>
            <a:endParaRPr lang="en-US" dirty="0"/>
          </a:p>
          <a:p>
            <a:r>
              <a:rPr lang="ru-RU" dirty="0"/>
              <a:t>Чересстрочная/прогрессивная развёртка</a:t>
            </a:r>
          </a:p>
          <a:p>
            <a:r>
              <a:rPr lang="ru-RU" i="1" dirty="0"/>
              <a:t>Запись в </a:t>
            </a:r>
            <a:r>
              <a:rPr lang="en-US" i="1" dirty="0"/>
              <a:t>little-endian</a:t>
            </a:r>
            <a:endParaRPr lang="ru-RU" i="1" dirty="0"/>
          </a:p>
        </p:txBody>
      </p:sp>
      <p:sp>
        <p:nvSpPr>
          <p:cNvPr id="5" name="Номер слайда 4">
            <a:extLst>
              <a:ext uri="{FF2B5EF4-FFF2-40B4-BE49-F238E27FC236}">
                <a16:creationId xmlns:a16="http://schemas.microsoft.com/office/drawing/2014/main" id="{3844C478-8DE1-C74C-B53B-2A22F6C924BE}"/>
              </a:ext>
            </a:extLst>
          </p:cNvPr>
          <p:cNvSpPr>
            <a:spLocks noGrp="1"/>
          </p:cNvSpPr>
          <p:nvPr>
            <p:ph type="sldNum" sz="quarter" idx="12"/>
          </p:nvPr>
        </p:nvSpPr>
        <p:spPr>
          <a:xfrm>
            <a:off x="8610600" y="6356350"/>
            <a:ext cx="2743200" cy="365125"/>
          </a:xfrm>
        </p:spPr>
        <p:txBody>
          <a:bodyPr/>
          <a:lstStyle/>
          <a:p>
            <a:fld id="{C11DEBBC-7C6C-4176-A375-FBDA94CD1D8B}" type="slidenum">
              <a:rPr lang="ru-RU" smtClean="0"/>
              <a:pPr/>
              <a:t>17</a:t>
            </a:fld>
            <a:endParaRPr lang="ru-RU"/>
          </a:p>
        </p:txBody>
      </p:sp>
      <p:sp>
        <p:nvSpPr>
          <p:cNvPr id="4" name="Прямоугольник 3"/>
          <p:cNvSpPr/>
          <p:nvPr/>
        </p:nvSpPr>
        <p:spPr>
          <a:xfrm>
            <a:off x="10476176" y="549910"/>
            <a:ext cx="736099" cy="369332"/>
          </a:xfrm>
          <a:prstGeom prst="rect">
            <a:avLst/>
          </a:prstGeom>
        </p:spPr>
        <p:txBody>
          <a:bodyPr wrap="none">
            <a:spAutoFit/>
          </a:bodyPr>
          <a:lstStyle/>
          <a:p>
            <a:r>
              <a:rPr lang="en-US" dirty="0">
                <a:solidFill>
                  <a:srgbClr val="000000"/>
                </a:solidFill>
                <a:latin typeface="Courier New" panose="02070309020205020404" pitchFamily="49" charset="0"/>
              </a:rPr>
              <a:t>.gif</a:t>
            </a:r>
            <a:endParaRPr lang="ru-RU" dirty="0"/>
          </a:p>
        </p:txBody>
      </p:sp>
      <p:pic>
        <p:nvPicPr>
          <p:cNvPr id="6" name="Рисунок 5"/>
          <p:cNvPicPr>
            <a:picLocks noChangeAspect="1"/>
          </p:cNvPicPr>
          <p:nvPr/>
        </p:nvPicPr>
        <p:blipFill rotWithShape="1">
          <a:blip r:embed="rId3"/>
          <a:srcRect l="9505" t="24741" r="71089" b="29846"/>
          <a:stretch/>
        </p:blipFill>
        <p:spPr>
          <a:xfrm>
            <a:off x="9014455" y="1280654"/>
            <a:ext cx="2923442" cy="1924102"/>
          </a:xfrm>
          <a:prstGeom prst="rect">
            <a:avLst/>
          </a:prstGeom>
        </p:spPr>
      </p:pic>
      <p:sp>
        <p:nvSpPr>
          <p:cNvPr id="10" name="Прямоугольник 9">
            <a:extLst>
              <a:ext uri="{FF2B5EF4-FFF2-40B4-BE49-F238E27FC236}">
                <a16:creationId xmlns:a16="http://schemas.microsoft.com/office/drawing/2014/main" id="{0124D3F4-BA13-974A-AEA8-579373355BBE}"/>
              </a:ext>
            </a:extLst>
          </p:cNvPr>
          <p:cNvSpPr/>
          <p:nvPr/>
        </p:nvSpPr>
        <p:spPr>
          <a:xfrm>
            <a:off x="11483527" y="3808953"/>
            <a:ext cx="324643" cy="2308324"/>
          </a:xfrm>
          <a:prstGeom prst="rect">
            <a:avLst/>
          </a:prstGeom>
        </p:spPr>
        <p:txBody>
          <a:bodyPr wrap="square">
            <a:spAutoFit/>
          </a:bodyPr>
          <a:lstStyle/>
          <a:p>
            <a:pPr algn="ctr"/>
            <a:r>
              <a:rPr lang="ru-RU" dirty="0"/>
              <a:t>1 4 3 4 2 4 3 4</a:t>
            </a:r>
          </a:p>
        </p:txBody>
      </p:sp>
    </p:spTree>
    <p:extLst>
      <p:ext uri="{BB962C8B-B14F-4D97-AF65-F5344CB8AC3E}">
        <p14:creationId xmlns:p14="http://schemas.microsoft.com/office/powerpoint/2010/main" val="212098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99F6B6-B7DA-E54E-8774-7EE616861F60}"/>
              </a:ext>
            </a:extLst>
          </p:cNvPr>
          <p:cNvSpPr>
            <a:spLocks noGrp="1"/>
          </p:cNvSpPr>
          <p:nvPr>
            <p:ph type="title"/>
          </p:nvPr>
        </p:nvSpPr>
        <p:spPr/>
        <p:txBody>
          <a:bodyPr/>
          <a:lstStyle/>
          <a:p>
            <a:r>
              <a:rPr lang="ru-RU" dirty="0"/>
              <a:t>Сжатие в </a:t>
            </a:r>
            <a:r>
              <a:rPr lang="en-US" dirty="0"/>
              <a:t>GIF</a:t>
            </a:r>
            <a:endParaRPr lang="ru-RU" dirty="0"/>
          </a:p>
        </p:txBody>
      </p:sp>
      <p:sp>
        <p:nvSpPr>
          <p:cNvPr id="3" name="Объект 2">
            <a:extLst>
              <a:ext uri="{FF2B5EF4-FFF2-40B4-BE49-F238E27FC236}">
                <a16:creationId xmlns:a16="http://schemas.microsoft.com/office/drawing/2014/main" id="{30A52D8E-1549-0F44-BE0B-9BD417C21C86}"/>
              </a:ext>
            </a:extLst>
          </p:cNvPr>
          <p:cNvSpPr>
            <a:spLocks noGrp="1"/>
          </p:cNvSpPr>
          <p:nvPr>
            <p:ph idx="1"/>
          </p:nvPr>
        </p:nvSpPr>
        <p:spPr/>
        <p:txBody>
          <a:bodyPr/>
          <a:lstStyle/>
          <a:p>
            <a:pPr marL="0" indent="0">
              <a:buNone/>
            </a:pPr>
            <a:r>
              <a:rPr lang="ru-RU" dirty="0"/>
              <a:t>Также представляет собой </a:t>
            </a:r>
            <a:r>
              <a:rPr lang="en-US" dirty="0"/>
              <a:t>LZC</a:t>
            </a:r>
            <a:r>
              <a:rPr lang="ru-RU" dirty="0"/>
              <a:t>:</a:t>
            </a:r>
          </a:p>
          <a:p>
            <a:r>
              <a:rPr lang="ru-RU" dirty="0"/>
              <a:t>Максимальная длина фиксирована, 12 бит</a:t>
            </a:r>
          </a:p>
          <a:p>
            <a:r>
              <a:rPr lang="ru-RU" dirty="0"/>
              <a:t>При заполнении словаря максимальной длины кодер </a:t>
            </a:r>
            <a:r>
              <a:rPr lang="ru-RU" i="1" dirty="0"/>
              <a:t>по своему усмотрению</a:t>
            </a:r>
            <a:r>
              <a:rPr lang="ru-RU" dirty="0"/>
              <a:t> может сигнализировать код сброса словаря</a:t>
            </a:r>
          </a:p>
        </p:txBody>
      </p:sp>
      <p:sp>
        <p:nvSpPr>
          <p:cNvPr id="4" name="Номер слайда 3">
            <a:extLst>
              <a:ext uri="{FF2B5EF4-FFF2-40B4-BE49-F238E27FC236}">
                <a16:creationId xmlns:a16="http://schemas.microsoft.com/office/drawing/2014/main" id="{3D297638-8752-FB47-84AE-775C625C2BC9}"/>
              </a:ext>
            </a:extLst>
          </p:cNvPr>
          <p:cNvSpPr>
            <a:spLocks noGrp="1"/>
          </p:cNvSpPr>
          <p:nvPr>
            <p:ph type="sldNum" sz="quarter" idx="12"/>
          </p:nvPr>
        </p:nvSpPr>
        <p:spPr/>
        <p:txBody>
          <a:bodyPr/>
          <a:lstStyle/>
          <a:p>
            <a:fld id="{7B06C374-F144-BB40-8EA1-8D49314AB8D8}" type="slidenum">
              <a:rPr lang="ru-RU" smtClean="0"/>
              <a:t>18</a:t>
            </a:fld>
            <a:endParaRPr lang="ru-RU"/>
          </a:p>
        </p:txBody>
      </p:sp>
    </p:spTree>
    <p:extLst>
      <p:ext uri="{BB962C8B-B14F-4D97-AF65-F5344CB8AC3E}">
        <p14:creationId xmlns:p14="http://schemas.microsoft.com/office/powerpoint/2010/main" val="334817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291821-5B42-8E40-9AD3-6EEAF287FED4}"/>
              </a:ext>
            </a:extLst>
          </p:cNvPr>
          <p:cNvSpPr>
            <a:spLocks noGrp="1"/>
          </p:cNvSpPr>
          <p:nvPr>
            <p:ph type="title"/>
          </p:nvPr>
        </p:nvSpPr>
        <p:spPr/>
        <p:txBody>
          <a:bodyPr/>
          <a:lstStyle/>
          <a:p>
            <a:r>
              <a:rPr lang="en-US" dirty="0"/>
              <a:t>Deflate</a:t>
            </a:r>
            <a:endParaRPr lang="ru-RU" dirty="0"/>
          </a:p>
        </p:txBody>
      </p:sp>
      <p:sp>
        <p:nvSpPr>
          <p:cNvPr id="3" name="Объект 2">
            <a:extLst>
              <a:ext uri="{FF2B5EF4-FFF2-40B4-BE49-F238E27FC236}">
                <a16:creationId xmlns:a16="http://schemas.microsoft.com/office/drawing/2014/main" id="{C63C6695-5049-3245-B9D6-0DC49BD768D7}"/>
              </a:ext>
            </a:extLst>
          </p:cNvPr>
          <p:cNvSpPr>
            <a:spLocks noGrp="1"/>
          </p:cNvSpPr>
          <p:nvPr>
            <p:ph idx="1"/>
          </p:nvPr>
        </p:nvSpPr>
        <p:spPr>
          <a:xfrm>
            <a:off x="838200" y="1690688"/>
            <a:ext cx="10515600" cy="4802187"/>
          </a:xfrm>
        </p:spPr>
        <p:txBody>
          <a:bodyPr>
            <a:normAutofit/>
          </a:bodyPr>
          <a:lstStyle/>
          <a:p>
            <a:pPr marL="0" indent="0">
              <a:buNone/>
            </a:pPr>
            <a:r>
              <a:rPr lang="ru-RU" dirty="0"/>
              <a:t>Служит основой для </a:t>
            </a:r>
            <a:r>
              <a:rPr lang="en-US" dirty="0"/>
              <a:t>Zip, </a:t>
            </a:r>
            <a:r>
              <a:rPr lang="en-US" dirty="0" err="1"/>
              <a:t>Gzip</a:t>
            </a:r>
            <a:r>
              <a:rPr lang="en-US" dirty="0"/>
              <a:t>, PNG</a:t>
            </a:r>
          </a:p>
          <a:p>
            <a:pPr marL="0" indent="0">
              <a:buNone/>
            </a:pPr>
            <a:r>
              <a:rPr lang="ru-RU" dirty="0"/>
              <a:t>Построен на базе двух кодов:</a:t>
            </a:r>
          </a:p>
          <a:p>
            <a:pPr marL="514350" indent="-514350">
              <a:buFont typeface="+mj-lt"/>
              <a:buAutoNum type="arabicPeriod"/>
            </a:pPr>
            <a:r>
              <a:rPr lang="ru-RU" dirty="0"/>
              <a:t>Код на базе </a:t>
            </a:r>
            <a:r>
              <a:rPr lang="en-US" dirty="0"/>
              <a:t>LZ77, </a:t>
            </a:r>
            <a:r>
              <a:rPr lang="ru-RU" dirty="0"/>
              <a:t>подобный </a:t>
            </a:r>
            <a:r>
              <a:rPr lang="en-US" dirty="0"/>
              <a:t>LZSS</a:t>
            </a:r>
          </a:p>
          <a:p>
            <a:pPr marL="514350" indent="-514350">
              <a:buFont typeface="+mj-lt"/>
              <a:buAutoNum type="arabicPeriod"/>
            </a:pPr>
            <a:r>
              <a:rPr lang="ru-RU" dirty="0"/>
              <a:t>Код Хаффмана. Доступны три режима:</a:t>
            </a:r>
          </a:p>
          <a:p>
            <a:pPr marL="914400" lvl="1" indent="-514350"/>
            <a:r>
              <a:rPr lang="ru-RU" dirty="0"/>
              <a:t>без сжатия</a:t>
            </a:r>
          </a:p>
          <a:p>
            <a:pPr marL="914400" lvl="1" indent="-514350"/>
            <a:r>
              <a:rPr lang="ru-RU" dirty="0"/>
              <a:t>с фиксированной таблицей (неадаптивный),</a:t>
            </a:r>
          </a:p>
          <a:p>
            <a:pPr marL="914400" lvl="1" indent="-514350"/>
            <a:r>
              <a:rPr lang="ru-RU" dirty="0"/>
              <a:t>с передаваемой таблицей (</a:t>
            </a:r>
            <a:r>
              <a:rPr lang="ru-RU" dirty="0" err="1"/>
              <a:t>полуадаптивный</a:t>
            </a:r>
            <a:r>
              <a:rPr lang="ru-RU" dirty="0"/>
              <a:t>).</a:t>
            </a:r>
          </a:p>
          <a:p>
            <a:pPr marL="0" indent="0">
              <a:buNone/>
            </a:pPr>
            <a:r>
              <a:rPr lang="ru-RU" dirty="0"/>
              <a:t>Файл может быть разбит на блоки, обрабатываемые независимо друг от друга и, возможно, в разных режимах</a:t>
            </a:r>
            <a:endParaRPr lang="en-US" dirty="0"/>
          </a:p>
          <a:p>
            <a:pPr marL="0" indent="0">
              <a:buNone/>
            </a:pPr>
            <a:r>
              <a:rPr lang="ru-RU" dirty="0"/>
              <a:t>Наиболее популярная реализация – библиотека </a:t>
            </a:r>
            <a:r>
              <a:rPr lang="en-US" i="1" dirty="0" err="1"/>
              <a:t>zlib</a:t>
            </a:r>
            <a:endParaRPr lang="en-US" i="1" dirty="0"/>
          </a:p>
        </p:txBody>
      </p:sp>
      <p:sp>
        <p:nvSpPr>
          <p:cNvPr id="4" name="Номер слайда 3">
            <a:extLst>
              <a:ext uri="{FF2B5EF4-FFF2-40B4-BE49-F238E27FC236}">
                <a16:creationId xmlns:a16="http://schemas.microsoft.com/office/drawing/2014/main" id="{FD12C8BA-9348-7843-8ACF-AB2F7A27055A}"/>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19</a:t>
            </a:fld>
            <a:endParaRPr lang="ru-RU" altLang="ru-RU"/>
          </a:p>
        </p:txBody>
      </p:sp>
    </p:spTree>
    <p:extLst>
      <p:ext uri="{BB962C8B-B14F-4D97-AF65-F5344CB8AC3E}">
        <p14:creationId xmlns:p14="http://schemas.microsoft.com/office/powerpoint/2010/main" val="252313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96E4D4-A285-7544-A19A-CC4FC249A5DE}"/>
              </a:ext>
            </a:extLst>
          </p:cNvPr>
          <p:cNvSpPr>
            <a:spLocks noGrp="1"/>
          </p:cNvSpPr>
          <p:nvPr>
            <p:ph type="title"/>
          </p:nvPr>
        </p:nvSpPr>
        <p:spPr/>
        <p:txBody>
          <a:bodyPr/>
          <a:lstStyle/>
          <a:p>
            <a:pPr algn="ctr"/>
            <a:r>
              <a:rPr lang="ru-RU" dirty="0"/>
              <a:t>Кодирование	</a:t>
            </a:r>
            <a:r>
              <a:rPr lang="en-US" dirty="0"/>
              <a:t>vs</a:t>
            </a:r>
            <a:r>
              <a:rPr lang="ru-RU" dirty="0"/>
              <a:t>	</a:t>
            </a:r>
            <a:r>
              <a:rPr lang="ru-RU" dirty="0" err="1"/>
              <a:t>медиаконтейнер</a:t>
            </a:r>
            <a:endParaRPr lang="ru-RU" dirty="0"/>
          </a:p>
        </p:txBody>
      </p:sp>
      <p:sp>
        <p:nvSpPr>
          <p:cNvPr id="3" name="Объект 2">
            <a:extLst>
              <a:ext uri="{FF2B5EF4-FFF2-40B4-BE49-F238E27FC236}">
                <a16:creationId xmlns:a16="http://schemas.microsoft.com/office/drawing/2014/main" id="{B342CB8B-DB2C-1F47-8FCF-70D69B667751}"/>
              </a:ext>
            </a:extLst>
          </p:cNvPr>
          <p:cNvSpPr>
            <a:spLocks noGrp="1"/>
          </p:cNvSpPr>
          <p:nvPr>
            <p:ph sz="half" idx="1"/>
          </p:nvPr>
        </p:nvSpPr>
        <p:spPr/>
        <p:txBody>
          <a:bodyPr>
            <a:normAutofit/>
          </a:bodyPr>
          <a:lstStyle/>
          <a:p>
            <a:pPr marL="0" indent="0">
              <a:buNone/>
            </a:pPr>
            <a:r>
              <a:rPr lang="ru-RU" dirty="0"/>
              <a:t>– описание </a:t>
            </a:r>
            <a:r>
              <a:rPr lang="ru-RU" u="sng" dirty="0"/>
              <a:t>способа кодирования данных</a:t>
            </a:r>
          </a:p>
          <a:p>
            <a:pPr marL="0" indent="0">
              <a:buNone/>
            </a:pPr>
            <a:endParaRPr lang="ru-RU" i="1" dirty="0"/>
          </a:p>
        </p:txBody>
      </p:sp>
      <p:sp>
        <p:nvSpPr>
          <p:cNvPr id="4" name="Объект 3">
            <a:extLst>
              <a:ext uri="{FF2B5EF4-FFF2-40B4-BE49-F238E27FC236}">
                <a16:creationId xmlns:a16="http://schemas.microsoft.com/office/drawing/2014/main" id="{EAFD8886-ADD4-6745-A2D9-C5ADD0DC4AA0}"/>
              </a:ext>
            </a:extLst>
          </p:cNvPr>
          <p:cNvSpPr>
            <a:spLocks noGrp="1"/>
          </p:cNvSpPr>
          <p:nvPr>
            <p:ph sz="half" idx="2"/>
          </p:nvPr>
        </p:nvSpPr>
        <p:spPr/>
        <p:txBody>
          <a:bodyPr/>
          <a:lstStyle/>
          <a:p>
            <a:pPr marL="0" indent="0">
              <a:buNone/>
            </a:pPr>
            <a:r>
              <a:rPr lang="ru-RU" dirty="0"/>
              <a:t> – описание </a:t>
            </a:r>
            <a:r>
              <a:rPr lang="ru-RU" u="sng" dirty="0"/>
              <a:t>способа представления данных </a:t>
            </a:r>
            <a:br>
              <a:rPr lang="ru-RU" dirty="0"/>
            </a:br>
            <a:r>
              <a:rPr lang="ru-RU" dirty="0"/>
              <a:t>(в виде файла/потока)</a:t>
            </a:r>
          </a:p>
          <a:p>
            <a:pPr marL="0" indent="0">
              <a:buNone/>
            </a:pPr>
            <a:endParaRPr lang="ru-RU" dirty="0"/>
          </a:p>
        </p:txBody>
      </p:sp>
      <p:grpSp>
        <p:nvGrpSpPr>
          <p:cNvPr id="79" name="Группа 78">
            <a:extLst>
              <a:ext uri="{FF2B5EF4-FFF2-40B4-BE49-F238E27FC236}">
                <a16:creationId xmlns:a16="http://schemas.microsoft.com/office/drawing/2014/main" id="{692AA9DF-4B6A-604A-919D-B28B82682D8B}"/>
              </a:ext>
            </a:extLst>
          </p:cNvPr>
          <p:cNvGrpSpPr/>
          <p:nvPr/>
        </p:nvGrpSpPr>
        <p:grpSpPr>
          <a:xfrm>
            <a:off x="1981201" y="2919941"/>
            <a:ext cx="8491747" cy="3413410"/>
            <a:chOff x="638952" y="3033599"/>
            <a:chExt cx="8491747" cy="3413410"/>
          </a:xfrm>
        </p:grpSpPr>
        <p:grpSp>
          <p:nvGrpSpPr>
            <p:cNvPr id="76" name="Группа 75">
              <a:extLst>
                <a:ext uri="{FF2B5EF4-FFF2-40B4-BE49-F238E27FC236}">
                  <a16:creationId xmlns:a16="http://schemas.microsoft.com/office/drawing/2014/main" id="{B2258CDB-756B-CE4D-9353-86F450652E3D}"/>
                </a:ext>
              </a:extLst>
            </p:cNvPr>
            <p:cNvGrpSpPr/>
            <p:nvPr/>
          </p:nvGrpSpPr>
          <p:grpSpPr>
            <a:xfrm>
              <a:off x="638952" y="3033599"/>
              <a:ext cx="822640" cy="713545"/>
              <a:chOff x="684832" y="3058667"/>
              <a:chExt cx="822640" cy="713545"/>
            </a:xfrm>
          </p:grpSpPr>
          <p:pic>
            <p:nvPicPr>
              <p:cNvPr id="9" name="Рисунок 8">
                <a:extLst>
                  <a:ext uri="{FF2B5EF4-FFF2-40B4-BE49-F238E27FC236}">
                    <a16:creationId xmlns:a16="http://schemas.microsoft.com/office/drawing/2014/main" id="{4AF9C1D1-CFBF-1548-B649-9C92617994D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7232" y="3058667"/>
                <a:ext cx="670240" cy="499012"/>
              </a:xfrm>
              <a:prstGeom prst="rect">
                <a:avLst/>
              </a:prstGeom>
              <a:ln>
                <a:solidFill>
                  <a:schemeClr val="tx1"/>
                </a:solidFill>
              </a:ln>
            </p:spPr>
          </p:pic>
          <p:pic>
            <p:nvPicPr>
              <p:cNvPr id="8" name="Рисунок 7">
                <a:extLst>
                  <a:ext uri="{FF2B5EF4-FFF2-40B4-BE49-F238E27FC236}">
                    <a16:creationId xmlns:a16="http://schemas.microsoft.com/office/drawing/2014/main" id="{9184C228-39D5-9442-8FC4-590A1088276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1032" y="3156980"/>
                <a:ext cx="670240" cy="499012"/>
              </a:xfrm>
              <a:prstGeom prst="rect">
                <a:avLst/>
              </a:prstGeom>
              <a:ln>
                <a:solidFill>
                  <a:schemeClr val="tx1"/>
                </a:solidFill>
              </a:ln>
            </p:spPr>
          </p:pic>
          <p:pic>
            <p:nvPicPr>
              <p:cNvPr id="6" name="Рисунок 5">
                <a:extLst>
                  <a:ext uri="{FF2B5EF4-FFF2-40B4-BE49-F238E27FC236}">
                    <a16:creationId xmlns:a16="http://schemas.microsoft.com/office/drawing/2014/main" id="{4B82F738-9A5B-3D4D-B5A2-D07CECC7816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4832" y="3273200"/>
                <a:ext cx="670240" cy="499012"/>
              </a:xfrm>
              <a:prstGeom prst="rect">
                <a:avLst/>
              </a:prstGeom>
              <a:ln>
                <a:solidFill>
                  <a:schemeClr val="tx1"/>
                </a:solidFill>
              </a:ln>
            </p:spPr>
          </p:pic>
        </p:grpSp>
        <p:sp>
          <p:nvSpPr>
            <p:cNvPr id="11" name="Прямоугольник 10">
              <a:extLst>
                <a:ext uri="{FF2B5EF4-FFF2-40B4-BE49-F238E27FC236}">
                  <a16:creationId xmlns:a16="http://schemas.microsoft.com/office/drawing/2014/main" id="{A5E006AA-D55D-4F4C-B7C2-CFA28CCB400D}"/>
                </a:ext>
              </a:extLst>
            </p:cNvPr>
            <p:cNvSpPr/>
            <p:nvPr/>
          </p:nvSpPr>
          <p:spPr>
            <a:xfrm>
              <a:off x="3038518" y="3374565"/>
              <a:ext cx="2613602" cy="334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dirty="0"/>
                <a:t>Сжатый видеопоток</a:t>
              </a:r>
            </a:p>
          </p:txBody>
        </p:sp>
        <p:sp>
          <p:nvSpPr>
            <p:cNvPr id="12" name="Прямоугольник 11">
              <a:extLst>
                <a:ext uri="{FF2B5EF4-FFF2-40B4-BE49-F238E27FC236}">
                  <a16:creationId xmlns:a16="http://schemas.microsoft.com/office/drawing/2014/main" id="{F7A26937-FEC6-9043-8346-54F8E4859C93}"/>
                </a:ext>
              </a:extLst>
            </p:cNvPr>
            <p:cNvSpPr/>
            <p:nvPr/>
          </p:nvSpPr>
          <p:spPr>
            <a:xfrm>
              <a:off x="3038518" y="4025085"/>
              <a:ext cx="2304256" cy="3347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Сжатый </a:t>
              </a:r>
              <a:r>
                <a:rPr lang="ru-RU" dirty="0" err="1"/>
                <a:t>аудиопоток</a:t>
              </a:r>
              <a:endParaRPr lang="ru-RU" dirty="0"/>
            </a:p>
          </p:txBody>
        </p:sp>
        <p:sp>
          <p:nvSpPr>
            <p:cNvPr id="13" name="Прямоугольник 12">
              <a:extLst>
                <a:ext uri="{FF2B5EF4-FFF2-40B4-BE49-F238E27FC236}">
                  <a16:creationId xmlns:a16="http://schemas.microsoft.com/office/drawing/2014/main" id="{F3FC49BD-A6E6-E647-B2D4-A91BFB6840F6}"/>
                </a:ext>
              </a:extLst>
            </p:cNvPr>
            <p:cNvSpPr/>
            <p:nvPr/>
          </p:nvSpPr>
          <p:spPr>
            <a:xfrm>
              <a:off x="1811304" y="3058667"/>
              <a:ext cx="960496" cy="663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Кодер видео</a:t>
              </a:r>
            </a:p>
          </p:txBody>
        </p:sp>
        <p:sp>
          <p:nvSpPr>
            <p:cNvPr id="14" name="Прямоугольник 13">
              <a:extLst>
                <a:ext uri="{FF2B5EF4-FFF2-40B4-BE49-F238E27FC236}">
                  <a16:creationId xmlns:a16="http://schemas.microsoft.com/office/drawing/2014/main" id="{44BBAF3F-1E10-1B4F-BDA0-04A00B46F3C8}"/>
                </a:ext>
              </a:extLst>
            </p:cNvPr>
            <p:cNvSpPr/>
            <p:nvPr/>
          </p:nvSpPr>
          <p:spPr>
            <a:xfrm>
              <a:off x="1811304" y="3989623"/>
              <a:ext cx="960496" cy="663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Кодер аудио</a:t>
              </a:r>
            </a:p>
          </p:txBody>
        </p:sp>
        <p:pic>
          <p:nvPicPr>
            <p:cNvPr id="16" name="Рисунок 15" descr="Голос">
              <a:extLst>
                <a:ext uri="{FF2B5EF4-FFF2-40B4-BE49-F238E27FC236}">
                  <a16:creationId xmlns:a16="http://schemas.microsoft.com/office/drawing/2014/main" id="{DB3822D6-AA5D-C141-85B6-7580CFE8DB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8952" y="3864129"/>
              <a:ext cx="914400" cy="914400"/>
            </a:xfrm>
            <a:prstGeom prst="rect">
              <a:avLst/>
            </a:prstGeom>
          </p:spPr>
        </p:pic>
        <p:sp>
          <p:nvSpPr>
            <p:cNvPr id="21" name="Прямоугольник 20">
              <a:extLst>
                <a:ext uri="{FF2B5EF4-FFF2-40B4-BE49-F238E27FC236}">
                  <a16:creationId xmlns:a16="http://schemas.microsoft.com/office/drawing/2014/main" id="{D1341D7D-DE72-F44D-8A92-DA2F420D234F}"/>
                </a:ext>
              </a:extLst>
            </p:cNvPr>
            <p:cNvSpPr/>
            <p:nvPr/>
          </p:nvSpPr>
          <p:spPr>
            <a:xfrm>
              <a:off x="6055828" y="3672304"/>
              <a:ext cx="1818928" cy="334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Субтитры</a:t>
              </a:r>
            </a:p>
          </p:txBody>
        </p:sp>
        <p:sp>
          <p:nvSpPr>
            <p:cNvPr id="22" name="Прямоугольник 21">
              <a:extLst>
                <a:ext uri="{FF2B5EF4-FFF2-40B4-BE49-F238E27FC236}">
                  <a16:creationId xmlns:a16="http://schemas.microsoft.com/office/drawing/2014/main" id="{E2A438A8-5684-754C-A33E-A97B51A64F9A}"/>
                </a:ext>
              </a:extLst>
            </p:cNvPr>
            <p:cNvSpPr/>
            <p:nvPr/>
          </p:nvSpPr>
          <p:spPr>
            <a:xfrm>
              <a:off x="2071072" y="5045049"/>
              <a:ext cx="2857034" cy="3347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dirty="0"/>
                <a:t>Параметры кодирования</a:t>
              </a:r>
            </a:p>
          </p:txBody>
        </p:sp>
        <p:sp>
          <p:nvSpPr>
            <p:cNvPr id="23" name="Прямоугольник 22">
              <a:extLst>
                <a:ext uri="{FF2B5EF4-FFF2-40B4-BE49-F238E27FC236}">
                  <a16:creationId xmlns:a16="http://schemas.microsoft.com/office/drawing/2014/main" id="{373661E0-AF7A-EA43-9B44-A05042B3DE65}"/>
                </a:ext>
              </a:extLst>
            </p:cNvPr>
            <p:cNvSpPr/>
            <p:nvPr/>
          </p:nvSpPr>
          <p:spPr>
            <a:xfrm>
              <a:off x="6833477" y="4558946"/>
              <a:ext cx="2297222" cy="362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Метаданные</a:t>
              </a:r>
            </a:p>
          </p:txBody>
        </p:sp>
        <p:grpSp>
          <p:nvGrpSpPr>
            <p:cNvPr id="60" name="Группа 59">
              <a:extLst>
                <a:ext uri="{FF2B5EF4-FFF2-40B4-BE49-F238E27FC236}">
                  <a16:creationId xmlns:a16="http://schemas.microsoft.com/office/drawing/2014/main" id="{21E278AC-BE3E-FD47-AE2C-70364A28A47F}"/>
                </a:ext>
              </a:extLst>
            </p:cNvPr>
            <p:cNvGrpSpPr/>
            <p:nvPr/>
          </p:nvGrpSpPr>
          <p:grpSpPr>
            <a:xfrm>
              <a:off x="2403647" y="5783598"/>
              <a:ext cx="6164238" cy="663411"/>
              <a:chOff x="2403647" y="5783598"/>
              <a:chExt cx="6164238" cy="663411"/>
            </a:xfrm>
          </p:grpSpPr>
          <p:sp>
            <p:nvSpPr>
              <p:cNvPr id="59" name="Прямоугольник 58">
                <a:extLst>
                  <a:ext uri="{FF2B5EF4-FFF2-40B4-BE49-F238E27FC236}">
                    <a16:creationId xmlns:a16="http://schemas.microsoft.com/office/drawing/2014/main" id="{DBEE0117-2AC3-2C48-B797-23BBEA018D95}"/>
                  </a:ext>
                </a:extLst>
              </p:cNvPr>
              <p:cNvSpPr/>
              <p:nvPr/>
            </p:nvSpPr>
            <p:spPr>
              <a:xfrm>
                <a:off x="2403647" y="5783598"/>
                <a:ext cx="6164238" cy="663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ru-RU" dirty="0"/>
                  <a:t>Контейнер</a:t>
                </a:r>
                <a:br>
                  <a:rPr lang="ru-RU" dirty="0"/>
                </a:br>
                <a:r>
                  <a:rPr lang="ru-RU" dirty="0"/>
                  <a:t>(файл/поток)</a:t>
                </a:r>
              </a:p>
            </p:txBody>
          </p:sp>
          <p:grpSp>
            <p:nvGrpSpPr>
              <p:cNvPr id="33" name="Группа 32">
                <a:extLst>
                  <a:ext uri="{FF2B5EF4-FFF2-40B4-BE49-F238E27FC236}">
                    <a16:creationId xmlns:a16="http://schemas.microsoft.com/office/drawing/2014/main" id="{63B1D7A2-05BD-E946-B988-2100A4AB622B}"/>
                  </a:ext>
                </a:extLst>
              </p:cNvPr>
              <p:cNvGrpSpPr/>
              <p:nvPr/>
            </p:nvGrpSpPr>
            <p:grpSpPr>
              <a:xfrm>
                <a:off x="4138055" y="5951243"/>
                <a:ext cx="4025944" cy="357482"/>
                <a:chOff x="5901839" y="4857773"/>
                <a:chExt cx="4025944" cy="357482"/>
              </a:xfrm>
            </p:grpSpPr>
            <p:sp>
              <p:nvSpPr>
                <p:cNvPr id="24" name="Прямоугольник 23">
                  <a:extLst>
                    <a:ext uri="{FF2B5EF4-FFF2-40B4-BE49-F238E27FC236}">
                      <a16:creationId xmlns:a16="http://schemas.microsoft.com/office/drawing/2014/main" id="{0EBC5F08-AF91-5544-BB70-DE5727487C9A}"/>
                    </a:ext>
                  </a:extLst>
                </p:cNvPr>
                <p:cNvSpPr/>
                <p:nvPr/>
              </p:nvSpPr>
              <p:spPr>
                <a:xfrm>
                  <a:off x="5901839" y="4857773"/>
                  <a:ext cx="432048" cy="357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841ED1E4-EF2D-5045-BB74-9C1F92F5B666}"/>
                    </a:ext>
                  </a:extLst>
                </p:cNvPr>
                <p:cNvSpPr/>
                <p:nvPr/>
              </p:nvSpPr>
              <p:spPr>
                <a:xfrm>
                  <a:off x="6351076" y="4857773"/>
                  <a:ext cx="432048" cy="3574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869FC0DA-82C9-A24B-9D03-4370A5A82C5B}"/>
                    </a:ext>
                  </a:extLst>
                </p:cNvPr>
                <p:cNvSpPr/>
                <p:nvPr/>
              </p:nvSpPr>
              <p:spPr>
                <a:xfrm>
                  <a:off x="6800313" y="4857773"/>
                  <a:ext cx="432048" cy="3574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AF7A5689-7A1D-9547-9A00-ED8D2B045DBF}"/>
                    </a:ext>
                  </a:extLst>
                </p:cNvPr>
                <p:cNvSpPr/>
                <p:nvPr/>
              </p:nvSpPr>
              <p:spPr>
                <a:xfrm>
                  <a:off x="7249550" y="4857773"/>
                  <a:ext cx="432048" cy="3574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9C707228-8512-7949-8444-63FD7A0DF8B8}"/>
                    </a:ext>
                  </a:extLst>
                </p:cNvPr>
                <p:cNvSpPr/>
                <p:nvPr/>
              </p:nvSpPr>
              <p:spPr>
                <a:xfrm>
                  <a:off x="7698787" y="4857773"/>
                  <a:ext cx="432048" cy="357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C2B4F894-2319-854C-9D45-D492021A25A2}"/>
                    </a:ext>
                  </a:extLst>
                </p:cNvPr>
                <p:cNvSpPr/>
                <p:nvPr/>
              </p:nvSpPr>
              <p:spPr>
                <a:xfrm>
                  <a:off x="8148024" y="4857773"/>
                  <a:ext cx="432048" cy="357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A804F950-1596-B845-9EB4-135BB3A5CD43}"/>
                    </a:ext>
                  </a:extLst>
                </p:cNvPr>
                <p:cNvSpPr/>
                <p:nvPr/>
              </p:nvSpPr>
              <p:spPr>
                <a:xfrm>
                  <a:off x="8597261" y="4857773"/>
                  <a:ext cx="432048" cy="3574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6E2AFAF3-E994-9541-93C2-1AE31A9FB862}"/>
                    </a:ext>
                  </a:extLst>
                </p:cNvPr>
                <p:cNvSpPr/>
                <p:nvPr/>
              </p:nvSpPr>
              <p:spPr>
                <a:xfrm>
                  <a:off x="9046498" y="4857773"/>
                  <a:ext cx="432048" cy="357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83C7611B-227F-2C45-9CF5-7A51D7189E8B}"/>
                    </a:ext>
                  </a:extLst>
                </p:cNvPr>
                <p:cNvSpPr/>
                <p:nvPr/>
              </p:nvSpPr>
              <p:spPr>
                <a:xfrm>
                  <a:off x="9495735" y="4857773"/>
                  <a:ext cx="432048" cy="357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cxnSp>
          <p:nvCxnSpPr>
            <p:cNvPr id="38" name="Прямая со стрелкой 37">
              <a:extLst>
                <a:ext uri="{FF2B5EF4-FFF2-40B4-BE49-F238E27FC236}">
                  <a16:creationId xmlns:a16="http://schemas.microsoft.com/office/drawing/2014/main" id="{053B71F9-6984-604F-8919-7DF54EF118E4}"/>
                </a:ext>
              </a:extLst>
            </p:cNvPr>
            <p:cNvCxnSpPr>
              <a:cxnSpLocks/>
              <a:stCxn id="8" idx="3"/>
              <a:endCxn id="13" idx="1"/>
            </p:cNvCxnSpPr>
            <p:nvPr/>
          </p:nvCxnSpPr>
          <p:spPr>
            <a:xfrm>
              <a:off x="1385392" y="3381418"/>
              <a:ext cx="425912" cy="8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Прямая со стрелкой 39">
              <a:extLst>
                <a:ext uri="{FF2B5EF4-FFF2-40B4-BE49-F238E27FC236}">
                  <a16:creationId xmlns:a16="http://schemas.microsoft.com/office/drawing/2014/main" id="{C1637E60-64AC-694D-97DC-1F5C2BFB4262}"/>
                </a:ext>
              </a:extLst>
            </p:cNvPr>
            <p:cNvCxnSpPr>
              <a:stCxn id="16" idx="3"/>
              <a:endCxn id="14" idx="1"/>
            </p:cNvCxnSpPr>
            <p:nvPr/>
          </p:nvCxnSpPr>
          <p:spPr>
            <a:xfrm>
              <a:off x="1553352" y="4321329"/>
              <a:ext cx="2579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Прямая со стрелкой 41">
              <a:extLst>
                <a:ext uri="{FF2B5EF4-FFF2-40B4-BE49-F238E27FC236}">
                  <a16:creationId xmlns:a16="http://schemas.microsoft.com/office/drawing/2014/main" id="{ED622458-1FB2-2C4D-8D04-F7D39D8A2222}"/>
                </a:ext>
              </a:extLst>
            </p:cNvPr>
            <p:cNvCxnSpPr>
              <a:stCxn id="13" idx="3"/>
              <a:endCxn id="11" idx="1"/>
            </p:cNvCxnSpPr>
            <p:nvPr/>
          </p:nvCxnSpPr>
          <p:spPr>
            <a:xfrm>
              <a:off x="2771800" y="3390373"/>
              <a:ext cx="266718" cy="1515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Прямая со стрелкой 43">
              <a:extLst>
                <a:ext uri="{FF2B5EF4-FFF2-40B4-BE49-F238E27FC236}">
                  <a16:creationId xmlns:a16="http://schemas.microsoft.com/office/drawing/2014/main" id="{84F83095-7A79-1540-A3C5-28A336A7779D}"/>
                </a:ext>
              </a:extLst>
            </p:cNvPr>
            <p:cNvCxnSpPr>
              <a:stCxn id="14" idx="3"/>
              <a:endCxn id="12" idx="1"/>
            </p:cNvCxnSpPr>
            <p:nvPr/>
          </p:nvCxnSpPr>
          <p:spPr>
            <a:xfrm flipV="1">
              <a:off x="2771800" y="4192440"/>
              <a:ext cx="266718" cy="128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Прямая со стрелкой 45">
              <a:extLst>
                <a:ext uri="{FF2B5EF4-FFF2-40B4-BE49-F238E27FC236}">
                  <a16:creationId xmlns:a16="http://schemas.microsoft.com/office/drawing/2014/main" id="{3E4E8E6E-10F1-C940-85BE-32661F9559A5}"/>
                </a:ext>
              </a:extLst>
            </p:cNvPr>
            <p:cNvCxnSpPr>
              <a:cxnSpLocks/>
            </p:cNvCxnSpPr>
            <p:nvPr/>
          </p:nvCxnSpPr>
          <p:spPr>
            <a:xfrm>
              <a:off x="5468577" y="3847559"/>
              <a:ext cx="517353" cy="1753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Прямая со стрелкой 47">
              <a:extLst>
                <a:ext uri="{FF2B5EF4-FFF2-40B4-BE49-F238E27FC236}">
                  <a16:creationId xmlns:a16="http://schemas.microsoft.com/office/drawing/2014/main" id="{71D552B3-BC4D-3349-8798-5C13527AC28C}"/>
                </a:ext>
              </a:extLst>
            </p:cNvPr>
            <p:cNvCxnSpPr>
              <a:cxnSpLocks/>
            </p:cNvCxnSpPr>
            <p:nvPr/>
          </p:nvCxnSpPr>
          <p:spPr>
            <a:xfrm>
              <a:off x="4427917" y="4416826"/>
              <a:ext cx="1384434" cy="1184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Прямая со стрелкой 49">
              <a:extLst>
                <a:ext uri="{FF2B5EF4-FFF2-40B4-BE49-F238E27FC236}">
                  <a16:creationId xmlns:a16="http://schemas.microsoft.com/office/drawing/2014/main" id="{731D8625-3D5C-B04E-9EEF-FB540F4042BD}"/>
                </a:ext>
              </a:extLst>
            </p:cNvPr>
            <p:cNvCxnSpPr>
              <a:cxnSpLocks/>
            </p:cNvCxnSpPr>
            <p:nvPr/>
          </p:nvCxnSpPr>
          <p:spPr>
            <a:xfrm>
              <a:off x="5043669" y="5323729"/>
              <a:ext cx="608451" cy="3215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Прямая со стрелкой 55">
              <a:extLst>
                <a:ext uri="{FF2B5EF4-FFF2-40B4-BE49-F238E27FC236}">
                  <a16:creationId xmlns:a16="http://schemas.microsoft.com/office/drawing/2014/main" id="{1C62BFC1-286D-144D-A94C-446746E5BD87}"/>
                </a:ext>
              </a:extLst>
            </p:cNvPr>
            <p:cNvCxnSpPr>
              <a:cxnSpLocks/>
            </p:cNvCxnSpPr>
            <p:nvPr/>
          </p:nvCxnSpPr>
          <p:spPr>
            <a:xfrm flipH="1">
              <a:off x="6205118" y="4145298"/>
              <a:ext cx="744486" cy="14850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Прямая со стрелкой 57">
              <a:extLst>
                <a:ext uri="{FF2B5EF4-FFF2-40B4-BE49-F238E27FC236}">
                  <a16:creationId xmlns:a16="http://schemas.microsoft.com/office/drawing/2014/main" id="{4F6A2891-7737-6B4F-B299-7D952CCA21C9}"/>
                </a:ext>
              </a:extLst>
            </p:cNvPr>
            <p:cNvCxnSpPr>
              <a:cxnSpLocks/>
            </p:cNvCxnSpPr>
            <p:nvPr/>
          </p:nvCxnSpPr>
          <p:spPr>
            <a:xfrm flipH="1">
              <a:off x="6378698" y="5074615"/>
              <a:ext cx="1541356" cy="5264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0" name="Номер слайда 79">
            <a:extLst>
              <a:ext uri="{FF2B5EF4-FFF2-40B4-BE49-F238E27FC236}">
                <a16:creationId xmlns:a16="http://schemas.microsoft.com/office/drawing/2014/main" id="{A4CD50D2-D7A1-1A4C-8666-E6E0CA37C596}"/>
              </a:ext>
            </a:extLst>
          </p:cNvPr>
          <p:cNvSpPr>
            <a:spLocks noGrp="1"/>
          </p:cNvSpPr>
          <p:nvPr>
            <p:ph type="sldNum" sz="quarter" idx="12"/>
          </p:nvPr>
        </p:nvSpPr>
        <p:spPr/>
        <p:txBody>
          <a:bodyPr/>
          <a:lstStyle/>
          <a:p>
            <a:pPr>
              <a:defRPr/>
            </a:pPr>
            <a:fld id="{41F122E2-EE0C-4D77-95A1-5937523DD8AA}" type="slidenum">
              <a:rPr lang="ru-RU" altLang="ru-RU" smtClean="0"/>
              <a:pPr>
                <a:defRPr/>
              </a:pPr>
              <a:t>2</a:t>
            </a:fld>
            <a:endParaRPr lang="ru-RU" altLang="ru-RU"/>
          </a:p>
        </p:txBody>
      </p:sp>
    </p:spTree>
    <p:extLst>
      <p:ext uri="{BB962C8B-B14F-4D97-AF65-F5344CB8AC3E}">
        <p14:creationId xmlns:p14="http://schemas.microsoft.com/office/powerpoint/2010/main" val="101958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F6BCFD-3FB2-994C-B6C0-761556D5D93B}"/>
              </a:ext>
            </a:extLst>
          </p:cNvPr>
          <p:cNvSpPr>
            <a:spLocks noGrp="1"/>
          </p:cNvSpPr>
          <p:nvPr>
            <p:ph type="title"/>
          </p:nvPr>
        </p:nvSpPr>
        <p:spPr>
          <a:xfrm>
            <a:off x="1981200" y="274638"/>
            <a:ext cx="4572000" cy="1143000"/>
          </a:xfrm>
        </p:spPr>
        <p:txBody>
          <a:bodyPr/>
          <a:lstStyle/>
          <a:p>
            <a:r>
              <a:rPr lang="en-US" dirty="0"/>
              <a:t>Deflate</a:t>
            </a:r>
            <a:endParaRPr lang="ru-RU" dirty="0"/>
          </a:p>
        </p:txBody>
      </p:sp>
      <p:sp>
        <p:nvSpPr>
          <p:cNvPr id="4" name="Номер слайда 3">
            <a:extLst>
              <a:ext uri="{FF2B5EF4-FFF2-40B4-BE49-F238E27FC236}">
                <a16:creationId xmlns:a16="http://schemas.microsoft.com/office/drawing/2014/main" id="{A9FC75FD-ED39-BB41-B54D-F5A34FDCD82B}"/>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20</a:t>
            </a:fld>
            <a:endParaRPr lang="ru-RU" altLang="ru-RU"/>
          </a:p>
        </p:txBody>
      </p:sp>
      <p:graphicFrame>
        <p:nvGraphicFramePr>
          <p:cNvPr id="5" name="Таблица 5">
            <a:extLst>
              <a:ext uri="{FF2B5EF4-FFF2-40B4-BE49-F238E27FC236}">
                <a16:creationId xmlns:a16="http://schemas.microsoft.com/office/drawing/2014/main" id="{31556157-1476-564C-A5F4-B67103B3AA33}"/>
              </a:ext>
            </a:extLst>
          </p:cNvPr>
          <p:cNvGraphicFramePr>
            <a:graphicFrameLocks noGrp="1"/>
          </p:cNvGraphicFramePr>
          <p:nvPr>
            <p:extLst>
              <p:ext uri="{D42A27DB-BD31-4B8C-83A1-F6EECF244321}">
                <p14:modId xmlns:p14="http://schemas.microsoft.com/office/powerpoint/2010/main" val="191943888"/>
              </p:ext>
            </p:extLst>
          </p:nvPr>
        </p:nvGraphicFramePr>
        <p:xfrm>
          <a:off x="1428206" y="1580009"/>
          <a:ext cx="5035710" cy="3730244"/>
        </p:xfrm>
        <a:graphic>
          <a:graphicData uri="http://schemas.openxmlformats.org/drawingml/2006/table">
            <a:tbl>
              <a:tblPr firstRow="1" bandRow="1">
                <a:tableStyleId>{69012ECD-51FC-41F1-AA8D-1B2483CD663E}</a:tableStyleId>
              </a:tblPr>
              <a:tblGrid>
                <a:gridCol w="2268583">
                  <a:extLst>
                    <a:ext uri="{9D8B030D-6E8A-4147-A177-3AD203B41FA5}">
                      <a16:colId xmlns:a16="http://schemas.microsoft.com/office/drawing/2014/main" val="2304844999"/>
                    </a:ext>
                  </a:extLst>
                </a:gridCol>
                <a:gridCol w="901337">
                  <a:extLst>
                    <a:ext uri="{9D8B030D-6E8A-4147-A177-3AD203B41FA5}">
                      <a16:colId xmlns:a16="http://schemas.microsoft.com/office/drawing/2014/main" val="2069152727"/>
                    </a:ext>
                  </a:extLst>
                </a:gridCol>
                <a:gridCol w="1865790">
                  <a:extLst>
                    <a:ext uri="{9D8B030D-6E8A-4147-A177-3AD203B41FA5}">
                      <a16:colId xmlns:a16="http://schemas.microsoft.com/office/drawing/2014/main" val="4090876345"/>
                    </a:ext>
                  </a:extLst>
                </a:gridCol>
              </a:tblGrid>
              <a:tr h="370840">
                <a:tc gridSpan="3">
                  <a:txBody>
                    <a:bodyPr/>
                    <a:lstStyle/>
                    <a:p>
                      <a:pPr algn="ctr"/>
                      <a:r>
                        <a:rPr lang="ru-RU" dirty="0"/>
                        <a:t>Таблица фиксированных кодов </a:t>
                      </a:r>
                      <a:br>
                        <a:rPr lang="ru-RU" dirty="0"/>
                      </a:br>
                      <a:r>
                        <a:rPr lang="ru-RU" dirty="0"/>
                        <a:t>символов и длин</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3081720679"/>
                  </a:ext>
                </a:extLst>
              </a:tr>
              <a:tr h="370840">
                <a:tc>
                  <a:txBody>
                    <a:bodyPr/>
                    <a:lstStyle/>
                    <a:p>
                      <a:pPr algn="ctr"/>
                      <a:r>
                        <a:rPr lang="ru-RU" dirty="0"/>
                        <a:t>Коды символов</a:t>
                      </a:r>
                    </a:p>
                  </a:txBody>
                  <a:tcPr anchor="ctr"/>
                </a:tc>
                <a:tc>
                  <a:txBody>
                    <a:bodyPr/>
                    <a:lstStyle/>
                    <a:p>
                      <a:pPr algn="l"/>
                      <a:r>
                        <a:rPr lang="ru-RU" dirty="0"/>
                        <a:t>Длина</a:t>
                      </a:r>
                    </a:p>
                  </a:txBody>
                  <a:tcPr anchor="ctr"/>
                </a:tc>
                <a:tc>
                  <a:txBody>
                    <a:bodyPr/>
                    <a:lstStyle/>
                    <a:p>
                      <a:pPr algn="l"/>
                      <a:r>
                        <a:rPr lang="ru-RU" dirty="0"/>
                        <a:t>Двоичные коды</a:t>
                      </a:r>
                    </a:p>
                  </a:txBody>
                  <a:tcPr anchor="ctr"/>
                </a:tc>
                <a:extLst>
                  <a:ext uri="{0D108BD9-81ED-4DB2-BD59-A6C34878D82A}">
                    <a16:rowId xmlns:a16="http://schemas.microsoft.com/office/drawing/2014/main" val="3390627289"/>
                  </a:ext>
                </a:extLst>
              </a:tr>
              <a:tr h="370840">
                <a:tc>
                  <a:txBody>
                    <a:bodyPr/>
                    <a:lstStyle/>
                    <a:p>
                      <a:pPr algn="ctr"/>
                      <a:r>
                        <a:rPr lang="ru-RU" dirty="0"/>
                        <a:t>0 – 143</a:t>
                      </a:r>
                      <a:br>
                        <a:rPr lang="ru-RU" dirty="0"/>
                      </a:br>
                      <a:r>
                        <a:rPr lang="ru-RU" dirty="0"/>
                        <a:t>(символы как есть)</a:t>
                      </a:r>
                    </a:p>
                  </a:txBody>
                  <a:tcPr anchor="ctr"/>
                </a:tc>
                <a:tc>
                  <a:txBody>
                    <a:bodyPr/>
                    <a:lstStyle/>
                    <a:p>
                      <a:pPr algn="l"/>
                      <a:r>
                        <a:rPr lang="ru-RU" dirty="0"/>
                        <a:t>8</a:t>
                      </a:r>
                    </a:p>
                  </a:txBody>
                  <a:tcPr anchor="ctr"/>
                </a:tc>
                <a:tc>
                  <a:txBody>
                    <a:bodyPr/>
                    <a:lstStyle/>
                    <a:p>
                      <a:pPr algn="ctr">
                        <a:lnSpc>
                          <a:spcPct val="70000"/>
                        </a:lnSpc>
                      </a:pPr>
                      <a:r>
                        <a:rPr lang="ru-RU" sz="1800" b="0" i="0" kern="1200" dirty="0">
                          <a:solidFill>
                            <a:schemeClr val="tx1"/>
                          </a:solidFill>
                          <a:effectLst/>
                          <a:latin typeface="+mn-lt"/>
                          <a:ea typeface="+mn-ea"/>
                          <a:cs typeface="+mn-cs"/>
                        </a:rPr>
                        <a:t>00110000</a:t>
                      </a:r>
                      <a:br>
                        <a:rPr lang="ru-RU" sz="1800" b="0" i="0" kern="1200" dirty="0">
                          <a:solidFill>
                            <a:schemeClr val="tx1"/>
                          </a:solidFill>
                          <a:effectLst/>
                          <a:latin typeface="+mn-lt"/>
                          <a:ea typeface="+mn-ea"/>
                          <a:cs typeface="+mn-cs"/>
                        </a:rPr>
                      </a:br>
                      <a:r>
                        <a:rPr lang="ru-RU" sz="1800" kern="1200" dirty="0">
                          <a:solidFill>
                            <a:schemeClr val="tx1"/>
                          </a:solidFill>
                          <a:latin typeface="+mn-lt"/>
                          <a:ea typeface="+mn-ea"/>
                          <a:cs typeface="+mn-cs"/>
                        </a:rPr>
                        <a:t>⋯</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10111111</a:t>
                      </a:r>
                      <a:endParaRPr lang="ru-RU" dirty="0"/>
                    </a:p>
                  </a:txBody>
                  <a:tcPr anchor="ctr"/>
                </a:tc>
                <a:extLst>
                  <a:ext uri="{0D108BD9-81ED-4DB2-BD59-A6C34878D82A}">
                    <a16:rowId xmlns:a16="http://schemas.microsoft.com/office/drawing/2014/main" val="25411176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144 – 255</a:t>
                      </a:r>
                      <a:br>
                        <a:rPr lang="ru-RU" dirty="0"/>
                      </a:br>
                      <a:r>
                        <a:rPr lang="ru-RU" dirty="0"/>
                        <a:t>(символы как есть)</a:t>
                      </a:r>
                    </a:p>
                  </a:txBody>
                  <a:tcPr anchor="ctr"/>
                </a:tc>
                <a:tc>
                  <a:txBody>
                    <a:bodyPr/>
                    <a:lstStyle/>
                    <a:p>
                      <a:pPr algn="l"/>
                      <a:r>
                        <a:rPr lang="ru-RU" dirty="0"/>
                        <a:t>9</a:t>
                      </a:r>
                    </a:p>
                  </a:txBody>
                  <a:tcPr anchor="ctr"/>
                </a:tc>
                <a:tc>
                  <a:txBody>
                    <a:bodyPr/>
                    <a:lstStyle/>
                    <a:p>
                      <a:pPr algn="ctr">
                        <a:lnSpc>
                          <a:spcPct val="70000"/>
                        </a:lnSpc>
                      </a:pPr>
                      <a:r>
                        <a:rPr lang="ru-RU" sz="1800" b="0" i="0" kern="1200" dirty="0">
                          <a:solidFill>
                            <a:schemeClr val="tx1"/>
                          </a:solidFill>
                          <a:effectLst/>
                          <a:latin typeface="+mn-lt"/>
                          <a:ea typeface="+mn-ea"/>
                          <a:cs typeface="+mn-cs"/>
                        </a:rPr>
                        <a:t>110010000</a:t>
                      </a:r>
                      <a:br>
                        <a:rPr lang="ru-RU" sz="1800" b="0" i="0" kern="1200" dirty="0">
                          <a:solidFill>
                            <a:schemeClr val="tx1"/>
                          </a:solidFill>
                          <a:effectLst/>
                          <a:latin typeface="+mn-lt"/>
                          <a:ea typeface="+mn-ea"/>
                          <a:cs typeface="+mn-cs"/>
                        </a:rPr>
                      </a:br>
                      <a:r>
                        <a:rPr lang="ru-RU" sz="1800" kern="1200" dirty="0">
                          <a:solidFill>
                            <a:schemeClr val="tx1"/>
                          </a:solidFill>
                          <a:latin typeface="+mn-lt"/>
                          <a:ea typeface="+mn-ea"/>
                          <a:cs typeface="+mn-cs"/>
                        </a:rPr>
                        <a:t>⋯</a:t>
                      </a:r>
                      <a:endParaRPr lang="ru-RU" sz="1800" b="0" i="0" kern="1200" dirty="0">
                        <a:solidFill>
                          <a:schemeClr val="tx1"/>
                        </a:solidFill>
                        <a:effectLst/>
                        <a:latin typeface="+mn-lt"/>
                        <a:ea typeface="+mn-ea"/>
                        <a:cs typeface="+mn-cs"/>
                      </a:endParaRPr>
                    </a:p>
                    <a:p>
                      <a:pPr algn="ctr">
                        <a:lnSpc>
                          <a:spcPct val="70000"/>
                        </a:lnSpc>
                      </a:pPr>
                      <a:r>
                        <a:rPr lang="ru-RU" sz="1800" b="0" i="0" kern="1200" dirty="0">
                          <a:solidFill>
                            <a:schemeClr val="tx1"/>
                          </a:solidFill>
                          <a:effectLst/>
                          <a:latin typeface="+mn-lt"/>
                          <a:ea typeface="+mn-ea"/>
                          <a:cs typeface="+mn-cs"/>
                        </a:rPr>
                        <a:t>111111111</a:t>
                      </a:r>
                      <a:endParaRPr lang="ru-RU" dirty="0"/>
                    </a:p>
                  </a:txBody>
                  <a:tcPr anchor="ctr"/>
                </a:tc>
                <a:extLst>
                  <a:ext uri="{0D108BD9-81ED-4DB2-BD59-A6C34878D82A}">
                    <a16:rowId xmlns:a16="http://schemas.microsoft.com/office/drawing/2014/main" val="2404449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256 – 279</a:t>
                      </a:r>
                      <a:br>
                        <a:rPr lang="ru-RU" dirty="0"/>
                      </a:br>
                      <a:r>
                        <a:rPr lang="ru-RU" dirty="0"/>
                        <a:t>(начало кода длины)</a:t>
                      </a:r>
                    </a:p>
                  </a:txBody>
                  <a:tcPr anchor="ctr"/>
                </a:tc>
                <a:tc>
                  <a:txBody>
                    <a:bodyPr/>
                    <a:lstStyle/>
                    <a:p>
                      <a:pPr algn="l"/>
                      <a:r>
                        <a:rPr lang="ru-RU" dirty="0"/>
                        <a:t>7 + …</a:t>
                      </a:r>
                    </a:p>
                  </a:txBody>
                  <a:tcPr anchor="ctr"/>
                </a:tc>
                <a:tc>
                  <a:txBody>
                    <a:bodyPr/>
                    <a:lstStyle/>
                    <a:p>
                      <a:pPr marL="0" algn="ctr" defTabSz="914400" rtl="0" eaLnBrk="1" latinLnBrk="0" hangingPunct="1">
                        <a:lnSpc>
                          <a:spcPct val="70000"/>
                        </a:lnSpc>
                      </a:pPr>
                      <a:r>
                        <a:rPr lang="ru-RU" sz="1800" b="0" i="0" kern="1200" dirty="0">
                          <a:solidFill>
                            <a:schemeClr val="tx1"/>
                          </a:solidFill>
                          <a:effectLst/>
                          <a:latin typeface="+mn-lt"/>
                          <a:ea typeface="+mn-ea"/>
                          <a:cs typeface="+mn-cs"/>
                        </a:rPr>
                        <a:t>0000000...</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a:t>
                      </a:r>
                    </a:p>
                    <a:p>
                      <a:pPr marL="0" algn="ctr" defTabSz="914400" rtl="0" eaLnBrk="1" latinLnBrk="0" hangingPunct="1">
                        <a:lnSpc>
                          <a:spcPct val="70000"/>
                        </a:lnSpc>
                      </a:pPr>
                      <a:r>
                        <a:rPr lang="ru-RU" sz="1800" b="0" i="0" kern="1200" dirty="0">
                          <a:solidFill>
                            <a:schemeClr val="tx1"/>
                          </a:solidFill>
                          <a:effectLst/>
                          <a:latin typeface="+mn-lt"/>
                          <a:ea typeface="+mn-ea"/>
                          <a:cs typeface="+mn-cs"/>
                        </a:rPr>
                        <a:t>0010111...</a:t>
                      </a:r>
                    </a:p>
                  </a:txBody>
                  <a:tcPr anchor="ctr"/>
                </a:tc>
                <a:extLst>
                  <a:ext uri="{0D108BD9-81ED-4DB2-BD59-A6C34878D82A}">
                    <a16:rowId xmlns:a16="http://schemas.microsoft.com/office/drawing/2014/main" val="1251317829"/>
                  </a:ext>
                </a:extLst>
              </a:tr>
              <a:tr h="370840">
                <a:tc>
                  <a:txBody>
                    <a:bodyPr/>
                    <a:lstStyle/>
                    <a:p>
                      <a:pPr algn="ctr"/>
                      <a:r>
                        <a:rPr lang="ru-RU" dirty="0"/>
                        <a:t>280 – 287</a:t>
                      </a:r>
                      <a:br>
                        <a:rPr lang="ru-RU" dirty="0"/>
                      </a:br>
                      <a:r>
                        <a:rPr lang="ru-RU" dirty="0"/>
                        <a:t>(начало кода длины)</a:t>
                      </a:r>
                    </a:p>
                  </a:txBody>
                  <a:tcPr anchor="ctr"/>
                </a:tc>
                <a:tc>
                  <a:txBody>
                    <a:bodyPr/>
                    <a:lstStyle/>
                    <a:p>
                      <a:pPr algn="l"/>
                      <a:r>
                        <a:rPr lang="ru-RU" dirty="0"/>
                        <a:t>8 + …</a:t>
                      </a:r>
                    </a:p>
                  </a:txBody>
                  <a:tcPr anchor="ctr"/>
                </a:tc>
                <a:tc>
                  <a:txBody>
                    <a:bodyPr/>
                    <a:lstStyle/>
                    <a:p>
                      <a:pPr marL="0" algn="ctr" defTabSz="914400" rtl="0" eaLnBrk="1" latinLnBrk="0" hangingPunct="1">
                        <a:lnSpc>
                          <a:spcPct val="70000"/>
                        </a:lnSpc>
                      </a:pPr>
                      <a:r>
                        <a:rPr lang="ru-RU" sz="1800" b="0" i="0" kern="1200" dirty="0">
                          <a:solidFill>
                            <a:schemeClr val="tx1"/>
                          </a:solidFill>
                          <a:effectLst/>
                          <a:latin typeface="+mn-lt"/>
                          <a:ea typeface="+mn-ea"/>
                          <a:cs typeface="+mn-cs"/>
                        </a:rPr>
                        <a:t>11000000...</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a:t>
                      </a:r>
                    </a:p>
                    <a:p>
                      <a:pPr marL="0" algn="ctr" defTabSz="914400" rtl="0" eaLnBrk="1" latinLnBrk="0" hangingPunct="1">
                        <a:lnSpc>
                          <a:spcPct val="70000"/>
                        </a:lnSpc>
                      </a:pPr>
                      <a:r>
                        <a:rPr lang="ru-RU" sz="1800" b="0" i="0" kern="1200" dirty="0">
                          <a:solidFill>
                            <a:schemeClr val="tx1"/>
                          </a:solidFill>
                          <a:effectLst/>
                          <a:latin typeface="+mn-lt"/>
                          <a:ea typeface="+mn-ea"/>
                          <a:cs typeface="+mn-cs"/>
                        </a:rPr>
                        <a:t>11000111...</a:t>
                      </a:r>
                    </a:p>
                  </a:txBody>
                  <a:tcPr anchor="ctr"/>
                </a:tc>
                <a:extLst>
                  <a:ext uri="{0D108BD9-81ED-4DB2-BD59-A6C34878D82A}">
                    <a16:rowId xmlns:a16="http://schemas.microsoft.com/office/drawing/2014/main" val="1423502834"/>
                  </a:ext>
                </a:extLst>
              </a:tr>
            </a:tbl>
          </a:graphicData>
        </a:graphic>
      </p:graphicFrame>
      <p:graphicFrame>
        <p:nvGraphicFramePr>
          <p:cNvPr id="6" name="Таблица 5">
            <a:extLst>
              <a:ext uri="{FF2B5EF4-FFF2-40B4-BE49-F238E27FC236}">
                <a16:creationId xmlns:a16="http://schemas.microsoft.com/office/drawing/2014/main" id="{BCC9F4B6-AAB9-1548-A4FF-ED44F824DDD7}"/>
              </a:ext>
            </a:extLst>
          </p:cNvPr>
          <p:cNvGraphicFramePr>
            <a:graphicFrameLocks noGrp="1"/>
          </p:cNvGraphicFramePr>
          <p:nvPr/>
        </p:nvGraphicFramePr>
        <p:xfrm>
          <a:off x="6784867" y="846138"/>
          <a:ext cx="3127556" cy="5467226"/>
        </p:xfrm>
        <a:graphic>
          <a:graphicData uri="http://schemas.openxmlformats.org/drawingml/2006/table">
            <a:tbl>
              <a:tblPr firstRow="1" bandRow="1">
                <a:tableStyleId>{69012ECD-51FC-41F1-AA8D-1B2483CD663E}</a:tableStyleId>
              </a:tblPr>
              <a:tblGrid>
                <a:gridCol w="1174199">
                  <a:extLst>
                    <a:ext uri="{9D8B030D-6E8A-4147-A177-3AD203B41FA5}">
                      <a16:colId xmlns:a16="http://schemas.microsoft.com/office/drawing/2014/main" val="957679382"/>
                    </a:ext>
                  </a:extLst>
                </a:gridCol>
                <a:gridCol w="1174199">
                  <a:extLst>
                    <a:ext uri="{9D8B030D-6E8A-4147-A177-3AD203B41FA5}">
                      <a16:colId xmlns:a16="http://schemas.microsoft.com/office/drawing/2014/main" val="2304844999"/>
                    </a:ext>
                  </a:extLst>
                </a:gridCol>
                <a:gridCol w="779158">
                  <a:extLst>
                    <a:ext uri="{9D8B030D-6E8A-4147-A177-3AD203B41FA5}">
                      <a16:colId xmlns:a16="http://schemas.microsoft.com/office/drawing/2014/main" val="2069152727"/>
                    </a:ext>
                  </a:extLst>
                </a:gridCol>
              </a:tblGrid>
              <a:tr h="370840">
                <a:tc gridSpan="3">
                  <a:txBody>
                    <a:bodyPr/>
                    <a:lstStyle/>
                    <a:p>
                      <a:pPr algn="ctr"/>
                      <a:r>
                        <a:rPr lang="ru-RU" dirty="0"/>
                        <a:t>Таблица длин</a:t>
                      </a:r>
                    </a:p>
                  </a:txBody>
                  <a:tcPr/>
                </a:tc>
                <a:tc hMerge="1">
                  <a:txBody>
                    <a:bodyPr/>
                    <a:lstStyle/>
                    <a:p>
                      <a:pPr algn="ctr"/>
                      <a:endParaRPr lang="ru-RU" dirty="0"/>
                    </a:p>
                  </a:txBody>
                  <a:tcPr/>
                </a:tc>
                <a:tc hMerge="1">
                  <a:txBody>
                    <a:bodyPr/>
                    <a:lstStyle/>
                    <a:p>
                      <a:endParaRPr lang="ru-RU" dirty="0"/>
                    </a:p>
                  </a:txBody>
                  <a:tcPr/>
                </a:tc>
                <a:extLst>
                  <a:ext uri="{0D108BD9-81ED-4DB2-BD59-A6C34878D82A}">
                    <a16:rowId xmlns:a16="http://schemas.microsoft.com/office/drawing/2014/main" val="3081720679"/>
                  </a:ext>
                </a:extLst>
              </a:tr>
              <a:tr h="370840">
                <a:tc>
                  <a:txBody>
                    <a:bodyPr/>
                    <a:lstStyle/>
                    <a:p>
                      <a:pPr algn="ctr"/>
                      <a:r>
                        <a:rPr lang="ru-RU" dirty="0"/>
                        <a:t>Диапазон длин</a:t>
                      </a:r>
                    </a:p>
                  </a:txBody>
                  <a:tcPr anchor="ctr"/>
                </a:tc>
                <a:tc>
                  <a:txBody>
                    <a:bodyPr/>
                    <a:lstStyle/>
                    <a:p>
                      <a:pPr algn="ctr"/>
                      <a:r>
                        <a:rPr lang="ru-RU" dirty="0"/>
                        <a:t>Коды символов</a:t>
                      </a:r>
                    </a:p>
                  </a:txBody>
                  <a:tcPr anchor="ctr"/>
                </a:tc>
                <a:tc>
                  <a:txBody>
                    <a:bodyPr/>
                    <a:lstStyle/>
                    <a:p>
                      <a:pPr algn="ctr"/>
                      <a:r>
                        <a:rPr lang="ru-RU" dirty="0"/>
                        <a:t>Доп. биты</a:t>
                      </a:r>
                    </a:p>
                  </a:txBody>
                  <a:tcPr anchor="ctr"/>
                </a:tc>
                <a:extLst>
                  <a:ext uri="{0D108BD9-81ED-4DB2-BD59-A6C34878D82A}">
                    <a16:rowId xmlns:a16="http://schemas.microsoft.com/office/drawing/2014/main" val="3390627289"/>
                  </a:ext>
                </a:extLst>
              </a:tr>
              <a:tr h="450334">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3</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10</a:t>
                      </a: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257</a:t>
                      </a:r>
                      <a:br>
                        <a:rPr lang="en-US" dirty="0"/>
                      </a:br>
                      <a:r>
                        <a:rPr lang="ru-RU" dirty="0"/>
                        <a:t>⋯</a:t>
                      </a:r>
                      <a:br>
                        <a:rPr lang="en-US" dirty="0"/>
                      </a:br>
                      <a:r>
                        <a:rPr lang="ru-RU" dirty="0"/>
                        <a:t>264</a:t>
                      </a:r>
                    </a:p>
                  </a:txBody>
                  <a:tcPr marT="46800" anchor="b" anchorCtr="1"/>
                </a:tc>
                <a:tc>
                  <a:txBody>
                    <a:bodyPr/>
                    <a:lstStyle/>
                    <a:p>
                      <a:pPr algn="ctr"/>
                      <a:r>
                        <a:rPr lang="ru-RU" dirty="0"/>
                        <a:t>0</a:t>
                      </a:r>
                    </a:p>
                  </a:txBody>
                  <a:tcPr anchor="ctr"/>
                </a:tc>
                <a:extLst>
                  <a:ext uri="{0D108BD9-81ED-4DB2-BD59-A6C34878D82A}">
                    <a16:rowId xmlns:a16="http://schemas.microsoft.com/office/drawing/2014/main" val="1251317829"/>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11-12</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17-18</a:t>
                      </a:r>
                    </a:p>
                  </a:txBody>
                  <a:tcPr anchor="b" anchorCtr="1"/>
                </a:tc>
                <a:tc>
                  <a:txBody>
                    <a:bodyPr/>
                    <a:lstStyle/>
                    <a:p>
                      <a:pPr marL="0" marR="0" indent="0" algn="ctr" defTabSz="914400" rtl="0" eaLnBrk="1" fontAlgn="auto" latinLnBrk="0" hangingPunct="1">
                        <a:lnSpc>
                          <a:spcPct val="70000"/>
                        </a:lnSpc>
                        <a:spcBef>
                          <a:spcPts val="0"/>
                        </a:spcBef>
                        <a:spcAft>
                          <a:spcPts val="0"/>
                        </a:spcAft>
                        <a:buClrTx/>
                        <a:buSzTx/>
                        <a:buFontTx/>
                        <a:buNone/>
                        <a:tabLst/>
                        <a:defRPr/>
                      </a:pPr>
                      <a:r>
                        <a:rPr lang="ru-RU" dirty="0"/>
                        <a:t>265</a:t>
                      </a:r>
                      <a:br>
                        <a:rPr lang="en-US" dirty="0"/>
                      </a:br>
                      <a:r>
                        <a:rPr lang="ru-RU" dirty="0"/>
                        <a:t>⋯</a:t>
                      </a:r>
                      <a:br>
                        <a:rPr lang="en-US" dirty="0"/>
                      </a:br>
                      <a:r>
                        <a:rPr lang="ru-RU" dirty="0"/>
                        <a:t>268</a:t>
                      </a:r>
                    </a:p>
                  </a:txBody>
                  <a:tcPr marT="46800" anchor="b" anchorCtr="1"/>
                </a:tc>
                <a:tc>
                  <a:txBody>
                    <a:bodyPr/>
                    <a:lstStyle/>
                    <a:p>
                      <a:pPr algn="ctr"/>
                      <a:r>
                        <a:rPr lang="ru-RU" dirty="0"/>
                        <a:t>1</a:t>
                      </a:r>
                    </a:p>
                  </a:txBody>
                  <a:tcPr anchor="ctr"/>
                </a:tc>
                <a:extLst>
                  <a:ext uri="{0D108BD9-81ED-4DB2-BD59-A6C34878D82A}">
                    <a16:rowId xmlns:a16="http://schemas.microsoft.com/office/drawing/2014/main" val="1721223652"/>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19-22</a:t>
                      </a:r>
                      <a:br>
                        <a:rPr lang="ru-RU" sz="1800" kern="1200" dirty="0">
                          <a:solidFill>
                            <a:schemeClr val="tx1"/>
                          </a:solidFill>
                          <a:latin typeface="+mn-lt"/>
                          <a:ea typeface="+mn-ea"/>
                          <a:cs typeface="+mn-cs"/>
                        </a:rPr>
                      </a:br>
                      <a:r>
                        <a:rPr lang="ru-RU" dirty="0"/>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31-34</a:t>
                      </a:r>
                    </a:p>
                  </a:txBody>
                  <a:tcPr anchor="b" anchorCtr="1"/>
                </a:tc>
                <a:tc>
                  <a:txBody>
                    <a:bodyPr/>
                    <a:lstStyle/>
                    <a:p>
                      <a:pPr algn="ctr">
                        <a:lnSpc>
                          <a:spcPct val="70000"/>
                        </a:lnSpc>
                        <a:spcBef>
                          <a:spcPts val="0"/>
                        </a:spcBef>
                        <a:spcAft>
                          <a:spcPts val="0"/>
                        </a:spcAft>
                      </a:pPr>
                      <a:r>
                        <a:rPr lang="ru-RU" dirty="0"/>
                        <a:t>269</a:t>
                      </a:r>
                      <a:br>
                        <a:rPr lang="en-US" dirty="0"/>
                      </a:br>
                      <a:r>
                        <a:rPr lang="ru-RU" dirty="0"/>
                        <a:t>⋯</a:t>
                      </a:r>
                      <a:br>
                        <a:rPr lang="ru-RU" dirty="0"/>
                      </a:br>
                      <a:r>
                        <a:rPr lang="ru-RU" dirty="0"/>
                        <a:t>272</a:t>
                      </a:r>
                    </a:p>
                  </a:txBody>
                  <a:tcPr marT="46800" anchor="b" anchorCtr="1"/>
                </a:tc>
                <a:tc>
                  <a:txBody>
                    <a:bodyPr/>
                    <a:lstStyle/>
                    <a:p>
                      <a:pPr algn="ctr"/>
                      <a:r>
                        <a:rPr lang="ru-RU" dirty="0"/>
                        <a:t>2</a:t>
                      </a:r>
                    </a:p>
                  </a:txBody>
                  <a:tcPr anchor="ctr"/>
                </a:tc>
                <a:extLst>
                  <a:ext uri="{0D108BD9-81ED-4DB2-BD59-A6C34878D82A}">
                    <a16:rowId xmlns:a16="http://schemas.microsoft.com/office/drawing/2014/main" val="1423502834"/>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35-42</a:t>
                      </a:r>
                      <a:br>
                        <a:rPr lang="ru-RU" sz="1800" kern="1200" dirty="0">
                          <a:solidFill>
                            <a:schemeClr val="tx1"/>
                          </a:solidFill>
                          <a:latin typeface="+mn-lt"/>
                          <a:ea typeface="+mn-ea"/>
                          <a:cs typeface="+mn-cs"/>
                        </a:rPr>
                      </a:br>
                      <a:r>
                        <a:rPr lang="ru-RU" dirty="0"/>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59-66</a:t>
                      </a: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273</a:t>
                      </a:r>
                      <a:br>
                        <a:rPr lang="en-US" dirty="0"/>
                      </a:br>
                      <a:r>
                        <a:rPr lang="ru-RU" dirty="0"/>
                        <a:t>⋯</a:t>
                      </a:r>
                      <a:br>
                        <a:rPr lang="ru-RU" dirty="0"/>
                      </a:br>
                      <a:r>
                        <a:rPr lang="ru-RU" dirty="0"/>
                        <a:t>276</a:t>
                      </a:r>
                    </a:p>
                  </a:txBody>
                  <a:tcPr marT="46800" anchor="b" anchorCtr="1"/>
                </a:tc>
                <a:tc>
                  <a:txBody>
                    <a:bodyPr/>
                    <a:lstStyle/>
                    <a:p>
                      <a:pPr algn="ctr"/>
                      <a:r>
                        <a:rPr lang="ru-RU" dirty="0"/>
                        <a:t>3</a:t>
                      </a:r>
                    </a:p>
                  </a:txBody>
                  <a:tcPr anchor="ctr"/>
                </a:tc>
                <a:extLst>
                  <a:ext uri="{0D108BD9-81ED-4DB2-BD59-A6C34878D82A}">
                    <a16:rowId xmlns:a16="http://schemas.microsoft.com/office/drawing/2014/main" val="576069350"/>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b="0" i="0" kern="1200" dirty="0">
                          <a:solidFill>
                            <a:schemeClr val="tx1"/>
                          </a:solidFill>
                          <a:effectLst/>
                          <a:latin typeface="+mn-lt"/>
                          <a:ea typeface="+mn-ea"/>
                          <a:cs typeface="+mn-cs"/>
                        </a:rPr>
                        <a:t>67-82</a:t>
                      </a:r>
                      <a:br>
                        <a:rPr lang="ru-RU" sz="1800" b="0" i="0" kern="1200" dirty="0">
                          <a:solidFill>
                            <a:schemeClr val="tx1"/>
                          </a:solidFill>
                          <a:effectLst/>
                          <a:latin typeface="+mn-lt"/>
                          <a:ea typeface="+mn-ea"/>
                          <a:cs typeface="+mn-cs"/>
                        </a:rPr>
                      </a:br>
                      <a:r>
                        <a:rPr lang="ru-RU" dirty="0"/>
                        <a:t>⋯</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115-130</a:t>
                      </a:r>
                      <a:endParaRPr lang="ru-RU" sz="1800" kern="1200" dirty="0">
                        <a:solidFill>
                          <a:schemeClr val="tx1"/>
                        </a:solidFill>
                        <a:latin typeface="+mn-lt"/>
                        <a:ea typeface="+mn-ea"/>
                        <a:cs typeface="+mn-cs"/>
                      </a:endParaRP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277</a:t>
                      </a:r>
                      <a:br>
                        <a:rPr lang="en-US" dirty="0"/>
                      </a:br>
                      <a:r>
                        <a:rPr lang="ru-RU" dirty="0"/>
                        <a:t>⋯</a:t>
                      </a:r>
                      <a:br>
                        <a:rPr lang="ru-RU" dirty="0"/>
                      </a:br>
                      <a:r>
                        <a:rPr lang="ru-RU" dirty="0"/>
                        <a:t>280</a:t>
                      </a:r>
                    </a:p>
                  </a:txBody>
                  <a:tcPr marT="46800" anchor="b" anchorCtr="1"/>
                </a:tc>
                <a:tc>
                  <a:txBody>
                    <a:bodyPr/>
                    <a:lstStyle/>
                    <a:p>
                      <a:pPr algn="ctr"/>
                      <a:r>
                        <a:rPr lang="ru-RU" dirty="0"/>
                        <a:t>4</a:t>
                      </a:r>
                    </a:p>
                  </a:txBody>
                  <a:tcPr anchor="ctr"/>
                </a:tc>
                <a:extLst>
                  <a:ext uri="{0D108BD9-81ED-4DB2-BD59-A6C34878D82A}">
                    <a16:rowId xmlns:a16="http://schemas.microsoft.com/office/drawing/2014/main" val="1485526010"/>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b="0" i="0" kern="1200" dirty="0">
                          <a:solidFill>
                            <a:schemeClr val="tx1"/>
                          </a:solidFill>
                          <a:effectLst/>
                          <a:latin typeface="+mn-lt"/>
                          <a:ea typeface="+mn-ea"/>
                          <a:cs typeface="+mn-cs"/>
                        </a:rPr>
                        <a:t>131-162</a:t>
                      </a:r>
                      <a:br>
                        <a:rPr lang="ru-RU" sz="1800" b="0" i="0" kern="1200" dirty="0">
                          <a:solidFill>
                            <a:schemeClr val="tx1"/>
                          </a:solidFill>
                          <a:effectLst/>
                          <a:latin typeface="+mn-lt"/>
                          <a:ea typeface="+mn-ea"/>
                          <a:cs typeface="+mn-cs"/>
                        </a:rPr>
                      </a:br>
                      <a:r>
                        <a:rPr lang="ru-RU" dirty="0"/>
                        <a:t>⋯</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227-257</a:t>
                      </a:r>
                      <a:endParaRPr lang="ru-RU" sz="1800" kern="1200" dirty="0">
                        <a:solidFill>
                          <a:schemeClr val="tx1"/>
                        </a:solidFill>
                        <a:latin typeface="+mn-lt"/>
                        <a:ea typeface="+mn-ea"/>
                        <a:cs typeface="+mn-cs"/>
                      </a:endParaRP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281</a:t>
                      </a:r>
                      <a:br>
                        <a:rPr lang="en-US" dirty="0"/>
                      </a:br>
                      <a:r>
                        <a:rPr lang="ru-RU" dirty="0"/>
                        <a:t>⋯</a:t>
                      </a:r>
                      <a:br>
                        <a:rPr lang="ru-RU" dirty="0"/>
                      </a:br>
                      <a:r>
                        <a:rPr lang="ru-RU" dirty="0"/>
                        <a:t>284</a:t>
                      </a:r>
                    </a:p>
                  </a:txBody>
                  <a:tcPr marT="46800" anchor="b" anchorCtr="1"/>
                </a:tc>
                <a:tc>
                  <a:txBody>
                    <a:bodyPr/>
                    <a:lstStyle/>
                    <a:p>
                      <a:pPr algn="ctr"/>
                      <a:r>
                        <a:rPr lang="ru-RU" dirty="0"/>
                        <a:t>5</a:t>
                      </a:r>
                    </a:p>
                  </a:txBody>
                  <a:tcPr anchor="ctr"/>
                </a:tc>
                <a:extLst>
                  <a:ext uri="{0D108BD9-81ED-4DB2-BD59-A6C34878D82A}">
                    <a16:rowId xmlns:a16="http://schemas.microsoft.com/office/drawing/2014/main" val="942419145"/>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258</a:t>
                      </a: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285</a:t>
                      </a:r>
                    </a:p>
                  </a:txBody>
                  <a:tcPr marT="46800" anchor="b" anchorCtr="1"/>
                </a:tc>
                <a:tc>
                  <a:txBody>
                    <a:bodyPr/>
                    <a:lstStyle/>
                    <a:p>
                      <a:pPr algn="ctr"/>
                      <a:r>
                        <a:rPr lang="ru-RU" dirty="0"/>
                        <a:t>0</a:t>
                      </a:r>
                    </a:p>
                  </a:txBody>
                  <a:tcPr anchor="ctr"/>
                </a:tc>
                <a:extLst>
                  <a:ext uri="{0D108BD9-81ED-4DB2-BD59-A6C34878D82A}">
                    <a16:rowId xmlns:a16="http://schemas.microsoft.com/office/drawing/2014/main" val="54484418"/>
                  </a:ext>
                </a:extLst>
              </a:tr>
            </a:tbl>
          </a:graphicData>
        </a:graphic>
      </p:graphicFrame>
      <p:sp>
        <p:nvSpPr>
          <p:cNvPr id="7" name="Прямоугольник 6">
            <a:extLst>
              <a:ext uri="{FF2B5EF4-FFF2-40B4-BE49-F238E27FC236}">
                <a16:creationId xmlns:a16="http://schemas.microsoft.com/office/drawing/2014/main" id="{434738B9-461C-C544-833F-D4D30F8DA0D5}"/>
              </a:ext>
            </a:extLst>
          </p:cNvPr>
          <p:cNvSpPr/>
          <p:nvPr/>
        </p:nvSpPr>
        <p:spPr>
          <a:xfrm>
            <a:off x="1891916" y="6009786"/>
            <a:ext cx="4572000" cy="646331"/>
          </a:xfrm>
          <a:prstGeom prst="rect">
            <a:avLst/>
          </a:prstGeom>
        </p:spPr>
        <p:txBody>
          <a:bodyPr>
            <a:spAutoFit/>
          </a:bodyPr>
          <a:lstStyle/>
          <a:p>
            <a:r>
              <a:rPr lang="ru-RU" dirty="0"/>
              <a:t>256 – код окончания блока</a:t>
            </a:r>
            <a:br>
              <a:rPr lang="ru-RU" dirty="0"/>
            </a:br>
            <a:r>
              <a:rPr lang="ru-RU" dirty="0"/>
              <a:t>286 и 287 – неиспользуемые коды</a:t>
            </a:r>
          </a:p>
        </p:txBody>
      </p:sp>
    </p:spTree>
    <p:extLst>
      <p:ext uri="{BB962C8B-B14F-4D97-AF65-F5344CB8AC3E}">
        <p14:creationId xmlns:p14="http://schemas.microsoft.com/office/powerpoint/2010/main" val="459280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14DEA9-409B-7047-9993-B8B8A0A2BA2D}"/>
              </a:ext>
            </a:extLst>
          </p:cNvPr>
          <p:cNvSpPr>
            <a:spLocks noGrp="1"/>
          </p:cNvSpPr>
          <p:nvPr>
            <p:ph type="title"/>
          </p:nvPr>
        </p:nvSpPr>
        <p:spPr>
          <a:xfrm>
            <a:off x="1775520" y="341784"/>
            <a:ext cx="1992588" cy="1143000"/>
          </a:xfrm>
        </p:spPr>
        <p:txBody>
          <a:bodyPr/>
          <a:lstStyle/>
          <a:p>
            <a:r>
              <a:rPr lang="en-US" dirty="0"/>
              <a:t>Deflate</a:t>
            </a:r>
            <a:endParaRPr lang="ru-RU" dirty="0"/>
          </a:p>
        </p:txBody>
      </p:sp>
      <p:graphicFrame>
        <p:nvGraphicFramePr>
          <p:cNvPr id="5" name="Таблица 5">
            <a:extLst>
              <a:ext uri="{FF2B5EF4-FFF2-40B4-BE49-F238E27FC236}">
                <a16:creationId xmlns:a16="http://schemas.microsoft.com/office/drawing/2014/main" id="{AF88D298-40F9-9241-8DF3-59F802D45BF6}"/>
              </a:ext>
            </a:extLst>
          </p:cNvPr>
          <p:cNvGraphicFramePr>
            <a:graphicFrameLocks noGrp="1"/>
          </p:cNvGraphicFramePr>
          <p:nvPr>
            <p:ph idx="1"/>
          </p:nvPr>
        </p:nvGraphicFramePr>
        <p:xfrm>
          <a:off x="3973788" y="399154"/>
          <a:ext cx="6237012" cy="5928360"/>
        </p:xfrm>
        <a:graphic>
          <a:graphicData uri="http://schemas.openxmlformats.org/drawingml/2006/table">
            <a:tbl>
              <a:tblPr firstRow="1" bandRow="1">
                <a:tableStyleId>{69012ECD-51FC-41F1-AA8D-1B2483CD663E}</a:tableStyleId>
              </a:tblPr>
              <a:tblGrid>
                <a:gridCol w="3168352">
                  <a:extLst>
                    <a:ext uri="{9D8B030D-6E8A-4147-A177-3AD203B41FA5}">
                      <a16:colId xmlns:a16="http://schemas.microsoft.com/office/drawing/2014/main" val="982858727"/>
                    </a:ext>
                  </a:extLst>
                </a:gridCol>
                <a:gridCol w="1656184">
                  <a:extLst>
                    <a:ext uri="{9D8B030D-6E8A-4147-A177-3AD203B41FA5}">
                      <a16:colId xmlns:a16="http://schemas.microsoft.com/office/drawing/2014/main" val="2140584697"/>
                    </a:ext>
                  </a:extLst>
                </a:gridCol>
                <a:gridCol w="1412476">
                  <a:extLst>
                    <a:ext uri="{9D8B030D-6E8A-4147-A177-3AD203B41FA5}">
                      <a16:colId xmlns:a16="http://schemas.microsoft.com/office/drawing/2014/main" val="2807508975"/>
                    </a:ext>
                  </a:extLst>
                </a:gridCol>
              </a:tblGrid>
              <a:tr h="0">
                <a:tc gridSpan="3">
                  <a:txBody>
                    <a:bodyPr/>
                    <a:lstStyle/>
                    <a:p>
                      <a:pPr algn="ctr"/>
                      <a:r>
                        <a:rPr lang="ru-RU" dirty="0">
                          <a:effectLst/>
                        </a:rPr>
                        <a:t>Таблица смещений</a:t>
                      </a:r>
                    </a:p>
                  </a:txBody>
                  <a:tcPr anchor="ctr"/>
                </a:tc>
                <a:tc hMerge="1">
                  <a:txBody>
                    <a:bodyPr/>
                    <a:lstStyle/>
                    <a:p>
                      <a:endParaRPr lang="ru-RU" dirty="0">
                        <a:effectLst/>
                      </a:endParaRPr>
                    </a:p>
                  </a:txBody>
                  <a:tcPr anchor="ctr"/>
                </a:tc>
                <a:tc hMerge="1">
                  <a:txBody>
                    <a:bodyPr/>
                    <a:lstStyle/>
                    <a:p>
                      <a:endParaRPr lang="ru-RU"/>
                    </a:p>
                  </a:txBody>
                  <a:tcPr/>
                </a:tc>
                <a:extLst>
                  <a:ext uri="{0D108BD9-81ED-4DB2-BD59-A6C34878D82A}">
                    <a16:rowId xmlns:a16="http://schemas.microsoft.com/office/drawing/2014/main" val="4101262486"/>
                  </a:ext>
                </a:extLst>
              </a:tr>
              <a:tr h="370840">
                <a:tc>
                  <a:txBody>
                    <a:bodyPr/>
                    <a:lstStyle/>
                    <a:p>
                      <a:pPr algn="ctr"/>
                      <a:r>
                        <a:rPr lang="ru-RU" dirty="0">
                          <a:effectLst/>
                        </a:rPr>
                        <a:t>Диапазон смещений</a:t>
                      </a:r>
                    </a:p>
                  </a:txBody>
                  <a:tcPr anchor="ctr"/>
                </a:tc>
                <a:tc>
                  <a:txBody>
                    <a:bodyPr/>
                    <a:lstStyle/>
                    <a:p>
                      <a:pPr algn="ctr"/>
                      <a:r>
                        <a:rPr lang="ru-RU" dirty="0">
                          <a:effectLst/>
                        </a:rPr>
                        <a:t>Коды (5 бит)</a:t>
                      </a:r>
                    </a:p>
                  </a:txBody>
                  <a:tcPr anchor="ctr"/>
                </a:tc>
                <a:tc>
                  <a:txBody>
                    <a:bodyPr/>
                    <a:lstStyle/>
                    <a:p>
                      <a:pPr algn="ctr"/>
                      <a:r>
                        <a:rPr lang="ru-RU" dirty="0">
                          <a:effectLst/>
                        </a:rPr>
                        <a:t>Доп. биты</a:t>
                      </a:r>
                    </a:p>
                  </a:txBody>
                  <a:tcPr anchor="ctr"/>
                </a:tc>
                <a:extLst>
                  <a:ext uri="{0D108BD9-81ED-4DB2-BD59-A6C34878D82A}">
                    <a16:rowId xmlns:a16="http://schemas.microsoft.com/office/drawing/2014/main" val="3843968323"/>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1 / 2 / 3 / 4</a:t>
                      </a:r>
                    </a:p>
                  </a:txBody>
                  <a:tcPr anchor="ctr"/>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0 / 1 / 2 / 3</a:t>
                      </a:r>
                    </a:p>
                  </a:txBody>
                  <a:tcPr anchor="ctr"/>
                </a:tc>
                <a:tc>
                  <a:txBody>
                    <a:bodyPr/>
                    <a:lstStyle/>
                    <a:p>
                      <a:pPr algn="ctr">
                        <a:lnSpc>
                          <a:spcPct val="100000"/>
                        </a:lnSpc>
                      </a:pPr>
                      <a:r>
                        <a:rPr lang="ru-RU" dirty="0">
                          <a:effectLst/>
                        </a:rPr>
                        <a:t>0</a:t>
                      </a:r>
                    </a:p>
                  </a:txBody>
                  <a:tcPr anchor="ctr"/>
                </a:tc>
                <a:extLst>
                  <a:ext uri="{0D108BD9-81ED-4DB2-BD59-A6C34878D82A}">
                    <a16:rowId xmlns:a16="http://schemas.microsoft.com/office/drawing/2014/main" val="18758036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5-6 / 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4 / 5</a:t>
                      </a:r>
                    </a:p>
                  </a:txBody>
                  <a:tcPr anchor="ctr"/>
                </a:tc>
                <a:tc>
                  <a:txBody>
                    <a:bodyPr/>
                    <a:lstStyle/>
                    <a:p>
                      <a:pPr algn="ctr">
                        <a:lnSpc>
                          <a:spcPct val="100000"/>
                        </a:lnSpc>
                      </a:pPr>
                      <a:r>
                        <a:rPr lang="ru-RU">
                          <a:effectLst/>
                        </a:rPr>
                        <a:t>1</a:t>
                      </a:r>
                    </a:p>
                  </a:txBody>
                  <a:tcPr anchor="ctr"/>
                </a:tc>
                <a:extLst>
                  <a:ext uri="{0D108BD9-81ED-4DB2-BD59-A6C34878D82A}">
                    <a16:rowId xmlns:a16="http://schemas.microsoft.com/office/drawing/2014/main" val="25564358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9-12 / 13-16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6 / 7</a:t>
                      </a:r>
                    </a:p>
                  </a:txBody>
                  <a:tcPr anchor="ctr"/>
                </a:tc>
                <a:tc>
                  <a:txBody>
                    <a:bodyPr/>
                    <a:lstStyle/>
                    <a:p>
                      <a:pPr algn="ctr">
                        <a:lnSpc>
                          <a:spcPct val="100000"/>
                        </a:lnSpc>
                      </a:pPr>
                      <a:r>
                        <a:rPr lang="ru-RU">
                          <a:effectLst/>
                        </a:rPr>
                        <a:t>2</a:t>
                      </a:r>
                    </a:p>
                  </a:txBody>
                  <a:tcPr anchor="ctr"/>
                </a:tc>
                <a:extLst>
                  <a:ext uri="{0D108BD9-81ED-4DB2-BD59-A6C34878D82A}">
                    <a16:rowId xmlns:a16="http://schemas.microsoft.com/office/drawing/2014/main" val="32394502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17-24 /  25-32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8 / 9</a:t>
                      </a:r>
                    </a:p>
                  </a:txBody>
                  <a:tcPr anchor="ctr"/>
                </a:tc>
                <a:tc>
                  <a:txBody>
                    <a:bodyPr/>
                    <a:lstStyle/>
                    <a:p>
                      <a:pPr algn="ctr">
                        <a:lnSpc>
                          <a:spcPct val="100000"/>
                        </a:lnSpc>
                      </a:pPr>
                      <a:r>
                        <a:rPr lang="ru-RU" dirty="0">
                          <a:effectLst/>
                        </a:rPr>
                        <a:t>3</a:t>
                      </a:r>
                    </a:p>
                  </a:txBody>
                  <a:tcPr anchor="ctr"/>
                </a:tc>
                <a:extLst>
                  <a:ext uri="{0D108BD9-81ED-4DB2-BD59-A6C34878D82A}">
                    <a16:rowId xmlns:a16="http://schemas.microsoft.com/office/drawing/2014/main" val="31645635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33-48 /  49-64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10 / 11</a:t>
                      </a:r>
                    </a:p>
                  </a:txBody>
                  <a:tcPr anchor="ctr"/>
                </a:tc>
                <a:tc>
                  <a:txBody>
                    <a:bodyPr/>
                    <a:lstStyle/>
                    <a:p>
                      <a:pPr algn="ctr">
                        <a:lnSpc>
                          <a:spcPct val="100000"/>
                        </a:lnSpc>
                      </a:pPr>
                      <a:r>
                        <a:rPr lang="ru-RU">
                          <a:effectLst/>
                        </a:rPr>
                        <a:t>4</a:t>
                      </a:r>
                    </a:p>
                  </a:txBody>
                  <a:tcPr anchor="ctr"/>
                </a:tc>
                <a:extLst>
                  <a:ext uri="{0D108BD9-81ED-4DB2-BD59-A6C34878D82A}">
                    <a16:rowId xmlns:a16="http://schemas.microsoft.com/office/drawing/2014/main" val="42441400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65-96 / 97-128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12 / 13</a:t>
                      </a:r>
                    </a:p>
                  </a:txBody>
                  <a:tcPr anchor="ctr"/>
                </a:tc>
                <a:tc>
                  <a:txBody>
                    <a:bodyPr/>
                    <a:lstStyle/>
                    <a:p>
                      <a:pPr algn="ctr">
                        <a:lnSpc>
                          <a:spcPct val="100000"/>
                        </a:lnSpc>
                      </a:pPr>
                      <a:r>
                        <a:rPr lang="ru-RU">
                          <a:effectLst/>
                        </a:rPr>
                        <a:t>5</a:t>
                      </a:r>
                    </a:p>
                  </a:txBody>
                  <a:tcPr anchor="ctr"/>
                </a:tc>
                <a:extLst>
                  <a:ext uri="{0D108BD9-81ED-4DB2-BD59-A6C34878D82A}">
                    <a16:rowId xmlns:a16="http://schemas.microsoft.com/office/drawing/2014/main" val="4750070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129-192 /  193-256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14 / 15</a:t>
                      </a:r>
                    </a:p>
                  </a:txBody>
                  <a:tcPr anchor="ctr"/>
                </a:tc>
                <a:tc>
                  <a:txBody>
                    <a:bodyPr/>
                    <a:lstStyle/>
                    <a:p>
                      <a:pPr algn="ctr">
                        <a:lnSpc>
                          <a:spcPct val="100000"/>
                        </a:lnSpc>
                      </a:pPr>
                      <a:r>
                        <a:rPr lang="ru-RU">
                          <a:effectLst/>
                        </a:rPr>
                        <a:t>6</a:t>
                      </a:r>
                    </a:p>
                  </a:txBody>
                  <a:tcPr anchor="ctr"/>
                </a:tc>
                <a:extLst>
                  <a:ext uri="{0D108BD9-81ED-4DB2-BD59-A6C34878D82A}">
                    <a16:rowId xmlns:a16="http://schemas.microsoft.com/office/drawing/2014/main" val="42610511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257-384 /  385-512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16 / 17</a:t>
                      </a:r>
                    </a:p>
                  </a:txBody>
                  <a:tcPr anchor="ctr"/>
                </a:tc>
                <a:tc>
                  <a:txBody>
                    <a:bodyPr/>
                    <a:lstStyle/>
                    <a:p>
                      <a:pPr algn="ctr">
                        <a:lnSpc>
                          <a:spcPct val="100000"/>
                        </a:lnSpc>
                      </a:pPr>
                      <a:r>
                        <a:rPr lang="ru-RU">
                          <a:effectLst/>
                        </a:rPr>
                        <a:t>7</a:t>
                      </a:r>
                    </a:p>
                  </a:txBody>
                  <a:tcPr anchor="ctr"/>
                </a:tc>
                <a:extLst>
                  <a:ext uri="{0D108BD9-81ED-4DB2-BD59-A6C34878D82A}">
                    <a16:rowId xmlns:a16="http://schemas.microsoft.com/office/drawing/2014/main" val="18058411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 513-768 / 769-1024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18 / 19</a:t>
                      </a:r>
                    </a:p>
                  </a:txBody>
                  <a:tcPr anchor="ctr"/>
                </a:tc>
                <a:tc>
                  <a:txBody>
                    <a:bodyPr/>
                    <a:lstStyle/>
                    <a:p>
                      <a:pPr algn="ctr">
                        <a:lnSpc>
                          <a:spcPct val="100000"/>
                        </a:lnSpc>
                      </a:pPr>
                      <a:r>
                        <a:rPr lang="ru-RU">
                          <a:effectLst/>
                        </a:rPr>
                        <a:t>8</a:t>
                      </a:r>
                    </a:p>
                  </a:txBody>
                  <a:tcPr anchor="ctr"/>
                </a:tc>
                <a:extLst>
                  <a:ext uri="{0D108BD9-81ED-4DB2-BD59-A6C34878D82A}">
                    <a16:rowId xmlns:a16="http://schemas.microsoft.com/office/drawing/2014/main" val="34367552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1025-1536 / 1537-2048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20 / 21</a:t>
                      </a:r>
                    </a:p>
                  </a:txBody>
                  <a:tcPr anchor="ctr"/>
                </a:tc>
                <a:tc>
                  <a:txBody>
                    <a:bodyPr/>
                    <a:lstStyle/>
                    <a:p>
                      <a:pPr algn="ctr">
                        <a:lnSpc>
                          <a:spcPct val="100000"/>
                        </a:lnSpc>
                      </a:pPr>
                      <a:r>
                        <a:rPr lang="ru-RU">
                          <a:effectLst/>
                        </a:rPr>
                        <a:t>9</a:t>
                      </a:r>
                    </a:p>
                  </a:txBody>
                  <a:tcPr anchor="ctr"/>
                </a:tc>
                <a:extLst>
                  <a:ext uri="{0D108BD9-81ED-4DB2-BD59-A6C34878D82A}">
                    <a16:rowId xmlns:a16="http://schemas.microsoft.com/office/drawing/2014/main" val="2279651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2049-3072 / 3073-4096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22 / 23</a:t>
                      </a:r>
                    </a:p>
                  </a:txBody>
                  <a:tcPr anchor="ctr"/>
                </a:tc>
                <a:tc>
                  <a:txBody>
                    <a:bodyPr/>
                    <a:lstStyle/>
                    <a:p>
                      <a:pPr algn="ctr">
                        <a:lnSpc>
                          <a:spcPct val="100000"/>
                        </a:lnSpc>
                      </a:pPr>
                      <a:r>
                        <a:rPr lang="ru-RU">
                          <a:effectLst/>
                        </a:rPr>
                        <a:t>10</a:t>
                      </a:r>
                    </a:p>
                  </a:txBody>
                  <a:tcPr anchor="ctr"/>
                </a:tc>
                <a:extLst>
                  <a:ext uri="{0D108BD9-81ED-4DB2-BD59-A6C34878D82A}">
                    <a16:rowId xmlns:a16="http://schemas.microsoft.com/office/drawing/2014/main" val="4017954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4097-6144 /  6145-8192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24 / 25</a:t>
                      </a:r>
                    </a:p>
                  </a:txBody>
                  <a:tcPr anchor="ctr"/>
                </a:tc>
                <a:tc>
                  <a:txBody>
                    <a:bodyPr/>
                    <a:lstStyle/>
                    <a:p>
                      <a:pPr algn="ctr">
                        <a:lnSpc>
                          <a:spcPct val="100000"/>
                        </a:lnSpc>
                      </a:pPr>
                      <a:r>
                        <a:rPr lang="ru-RU">
                          <a:effectLst/>
                        </a:rPr>
                        <a:t>11</a:t>
                      </a:r>
                    </a:p>
                  </a:txBody>
                  <a:tcPr anchor="ctr"/>
                </a:tc>
                <a:extLst>
                  <a:ext uri="{0D108BD9-81ED-4DB2-BD59-A6C34878D82A}">
                    <a16:rowId xmlns:a16="http://schemas.microsoft.com/office/drawing/2014/main" val="26790725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 8193-12288 / 12289-16384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26 / 27</a:t>
                      </a:r>
                    </a:p>
                  </a:txBody>
                  <a:tcPr anchor="ctr"/>
                </a:tc>
                <a:tc>
                  <a:txBody>
                    <a:bodyPr/>
                    <a:lstStyle/>
                    <a:p>
                      <a:pPr algn="ctr">
                        <a:lnSpc>
                          <a:spcPct val="100000"/>
                        </a:lnSpc>
                      </a:pPr>
                      <a:r>
                        <a:rPr lang="ru-RU">
                          <a:effectLst/>
                        </a:rPr>
                        <a:t>12</a:t>
                      </a:r>
                    </a:p>
                  </a:txBody>
                  <a:tcPr anchor="ctr"/>
                </a:tc>
                <a:extLst>
                  <a:ext uri="{0D108BD9-81ED-4DB2-BD59-A6C34878D82A}">
                    <a16:rowId xmlns:a16="http://schemas.microsoft.com/office/drawing/2014/main" val="3427147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16285-24576 / 24577-32768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28 / 29</a:t>
                      </a:r>
                    </a:p>
                  </a:txBody>
                  <a:tcPr anchor="ctr"/>
                </a:tc>
                <a:tc>
                  <a:txBody>
                    <a:bodyPr/>
                    <a:lstStyle/>
                    <a:p>
                      <a:pPr algn="ctr">
                        <a:lnSpc>
                          <a:spcPct val="100000"/>
                        </a:lnSpc>
                      </a:pPr>
                      <a:r>
                        <a:rPr lang="ru-RU" dirty="0">
                          <a:effectLst/>
                        </a:rPr>
                        <a:t>13</a:t>
                      </a:r>
                    </a:p>
                  </a:txBody>
                  <a:tcPr anchor="ctr"/>
                </a:tc>
                <a:extLst>
                  <a:ext uri="{0D108BD9-81ED-4DB2-BD59-A6C34878D82A}">
                    <a16:rowId xmlns:a16="http://schemas.microsoft.com/office/drawing/2014/main" val="3392293801"/>
                  </a:ext>
                </a:extLst>
              </a:tr>
            </a:tbl>
          </a:graphicData>
        </a:graphic>
      </p:graphicFrame>
      <p:sp>
        <p:nvSpPr>
          <p:cNvPr id="4" name="Номер слайда 3">
            <a:extLst>
              <a:ext uri="{FF2B5EF4-FFF2-40B4-BE49-F238E27FC236}">
                <a16:creationId xmlns:a16="http://schemas.microsoft.com/office/drawing/2014/main" id="{D5E7904B-FE8B-814A-BF19-D69E96783DE3}"/>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21</a:t>
            </a:fld>
            <a:endParaRPr lang="ru-RU" altLang="ru-RU"/>
          </a:p>
        </p:txBody>
      </p:sp>
    </p:spTree>
    <p:extLst>
      <p:ext uri="{BB962C8B-B14F-4D97-AF65-F5344CB8AC3E}">
        <p14:creationId xmlns:p14="http://schemas.microsoft.com/office/powerpoint/2010/main" val="1985895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DFA72B-E42A-714A-9E91-60217F1ABF66}"/>
              </a:ext>
            </a:extLst>
          </p:cNvPr>
          <p:cNvSpPr>
            <a:spLocks noGrp="1"/>
          </p:cNvSpPr>
          <p:nvPr>
            <p:ph type="title"/>
          </p:nvPr>
        </p:nvSpPr>
        <p:spPr>
          <a:xfrm>
            <a:off x="838200" y="365125"/>
            <a:ext cx="10515600" cy="1325563"/>
          </a:xfrm>
        </p:spPr>
        <p:txBody>
          <a:bodyPr/>
          <a:lstStyle/>
          <a:p>
            <a:r>
              <a:rPr lang="en-US" dirty="0"/>
              <a:t>Deflate </a:t>
            </a:r>
            <a:r>
              <a:rPr lang="ru-RU" dirty="0"/>
              <a:t>с кодируемой таблицей</a:t>
            </a:r>
          </a:p>
        </p:txBody>
      </p:sp>
      <p:sp>
        <p:nvSpPr>
          <p:cNvPr id="3" name="Объект 2">
            <a:extLst>
              <a:ext uri="{FF2B5EF4-FFF2-40B4-BE49-F238E27FC236}">
                <a16:creationId xmlns:a16="http://schemas.microsoft.com/office/drawing/2014/main" id="{44C4E0BB-A832-7A4F-99D0-6F70AA5D0F03}"/>
              </a:ext>
            </a:extLst>
          </p:cNvPr>
          <p:cNvSpPr>
            <a:spLocks noGrp="1"/>
          </p:cNvSpPr>
          <p:nvPr>
            <p:ph idx="1"/>
          </p:nvPr>
        </p:nvSpPr>
        <p:spPr>
          <a:xfrm>
            <a:off x="838200" y="1825625"/>
            <a:ext cx="10515600" cy="4667250"/>
          </a:xfrm>
        </p:spPr>
        <p:txBody>
          <a:bodyPr>
            <a:normAutofit/>
          </a:bodyPr>
          <a:lstStyle/>
          <a:p>
            <a:r>
              <a:rPr lang="ru-RU" dirty="0"/>
              <a:t>Таблица смещений остаётся той же</a:t>
            </a:r>
          </a:p>
          <a:p>
            <a:r>
              <a:rPr lang="ru-RU" dirty="0"/>
              <a:t>Таблица кодов символов и длин и таблица длин задаются</a:t>
            </a:r>
          </a:p>
          <a:p>
            <a:r>
              <a:rPr lang="ru-RU" dirty="0"/>
              <a:t>Задача кодера состоит в построении собственных таблиц (деревьев) для виртуальных символов 0—287 и 0—29 на первом проходе блока данных и сжатии этих деревьев</a:t>
            </a:r>
          </a:p>
          <a:p>
            <a:r>
              <a:rPr lang="ru-RU" dirty="0"/>
              <a:t>Кодирование таблицы (дерева) состоит из следующих шагов:</a:t>
            </a:r>
          </a:p>
          <a:p>
            <a:pPr marL="914400" lvl="1" indent="-457200">
              <a:buFont typeface="+mj-lt"/>
              <a:buAutoNum type="arabicPeriod"/>
            </a:pPr>
            <a:r>
              <a:rPr lang="ru-RU" dirty="0"/>
              <a:t>Определение длин кодов в дереве</a:t>
            </a:r>
          </a:p>
          <a:p>
            <a:pPr marL="914400" lvl="1" indent="-457200">
              <a:buFont typeface="+mj-lt"/>
              <a:buAutoNum type="arabicPeriod"/>
            </a:pPr>
            <a:r>
              <a:rPr lang="ru-RU" dirty="0"/>
              <a:t>Сжатие полученных длин с помощью </a:t>
            </a:r>
            <a:r>
              <a:rPr lang="en-US" dirty="0"/>
              <a:t>RLE</a:t>
            </a:r>
            <a:endParaRPr lang="ru-RU" dirty="0"/>
          </a:p>
          <a:p>
            <a:pPr marL="914400" lvl="1" indent="-457200">
              <a:buFont typeface="+mj-lt"/>
              <a:buAutoNum type="arabicPeriod"/>
            </a:pPr>
            <a:r>
              <a:rPr lang="ru-RU" dirty="0"/>
              <a:t>Сжатие результата </a:t>
            </a:r>
            <a:r>
              <a:rPr lang="en-US" dirty="0"/>
              <a:t>RLE</a:t>
            </a:r>
            <a:r>
              <a:rPr lang="ru-RU" dirty="0"/>
              <a:t> кодом Хаффмана и запись длин его кодов</a:t>
            </a:r>
          </a:p>
          <a:p>
            <a:r>
              <a:rPr lang="ru-RU" dirty="0"/>
              <a:t>Второй проход кодирования тот же с заменой таблицы на новую</a:t>
            </a:r>
            <a:endParaRPr lang="en-US" dirty="0"/>
          </a:p>
        </p:txBody>
      </p:sp>
      <p:sp>
        <p:nvSpPr>
          <p:cNvPr id="4" name="Номер слайда 3">
            <a:extLst>
              <a:ext uri="{FF2B5EF4-FFF2-40B4-BE49-F238E27FC236}">
                <a16:creationId xmlns:a16="http://schemas.microsoft.com/office/drawing/2014/main" id="{EAFB92E6-8163-3947-8B28-BEDF7906E16C}"/>
              </a:ext>
            </a:extLst>
          </p:cNvPr>
          <p:cNvSpPr>
            <a:spLocks noGrp="1"/>
          </p:cNvSpPr>
          <p:nvPr>
            <p:ph type="sldNum" sz="quarter" idx="12"/>
          </p:nvPr>
        </p:nvSpPr>
        <p:spPr>
          <a:xfrm>
            <a:off x="8610600" y="6356350"/>
            <a:ext cx="2743200" cy="365125"/>
          </a:xfr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46AC782-6DBB-4440-8503-6B7CE4C7F221}" type="slidenum">
              <a:rPr lang="ru-RU" altLang="ru-RU" smtClean="0"/>
              <a:pPr/>
              <a:t>22</a:t>
            </a:fld>
            <a:endParaRPr lang="ru-RU" altLang="ru-RU"/>
          </a:p>
        </p:txBody>
      </p:sp>
    </p:spTree>
    <p:extLst>
      <p:ext uri="{BB962C8B-B14F-4D97-AF65-F5344CB8AC3E}">
        <p14:creationId xmlns:p14="http://schemas.microsoft.com/office/powerpoint/2010/main" val="203129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DFA72B-E42A-714A-9E91-60217F1ABF66}"/>
              </a:ext>
            </a:extLst>
          </p:cNvPr>
          <p:cNvSpPr>
            <a:spLocks noGrp="1"/>
          </p:cNvSpPr>
          <p:nvPr>
            <p:ph type="title"/>
          </p:nvPr>
        </p:nvSpPr>
        <p:spPr>
          <a:xfrm>
            <a:off x="838200" y="365125"/>
            <a:ext cx="10515600" cy="1325563"/>
          </a:xfrm>
        </p:spPr>
        <p:txBody>
          <a:bodyPr/>
          <a:lstStyle/>
          <a:p>
            <a:r>
              <a:rPr lang="ru-RU" dirty="0"/>
              <a:t>Канонический код Хаффмана</a:t>
            </a:r>
          </a:p>
        </p:txBody>
      </p:sp>
      <p:sp>
        <p:nvSpPr>
          <p:cNvPr id="3" name="Объект 2">
            <a:extLst>
              <a:ext uri="{FF2B5EF4-FFF2-40B4-BE49-F238E27FC236}">
                <a16:creationId xmlns:a16="http://schemas.microsoft.com/office/drawing/2014/main" id="{44C4E0BB-A832-7A4F-99D0-6F70AA5D0F03}"/>
              </a:ext>
            </a:extLst>
          </p:cNvPr>
          <p:cNvSpPr>
            <a:spLocks noGrp="1"/>
          </p:cNvSpPr>
          <p:nvPr>
            <p:ph idx="1"/>
          </p:nvPr>
        </p:nvSpPr>
        <p:spPr>
          <a:xfrm>
            <a:off x="838200" y="1690688"/>
            <a:ext cx="10515600" cy="4351338"/>
          </a:xfrm>
        </p:spPr>
        <p:txBody>
          <a:bodyPr/>
          <a:lstStyle/>
          <a:p>
            <a:r>
              <a:rPr lang="ru-RU" dirty="0"/>
              <a:t>По заданному набору длин нельзя однозначно восстановить код Хаффмана. Канонический код Хаффмана – можно</a:t>
            </a:r>
          </a:p>
          <a:p>
            <a:r>
              <a:rPr lang="ru-RU" dirty="0"/>
              <a:t>Символы </a:t>
            </a:r>
            <a:r>
              <a:rPr lang="ru-RU" i="1" dirty="0"/>
              <a:t>устойчиво</a:t>
            </a:r>
            <a:r>
              <a:rPr lang="ru-RU" dirty="0"/>
              <a:t> упорядочиваются по </a:t>
            </a:r>
            <a:r>
              <a:rPr lang="ru-RU" dirty="0" err="1"/>
              <a:t>неубыванию</a:t>
            </a:r>
            <a:r>
              <a:rPr lang="ru-RU" dirty="0"/>
              <a:t> длины</a:t>
            </a:r>
          </a:p>
          <a:p>
            <a:endParaRPr lang="ru-RU" dirty="0"/>
          </a:p>
        </p:txBody>
      </p:sp>
      <p:sp>
        <p:nvSpPr>
          <p:cNvPr id="4" name="Номер слайда 3">
            <a:extLst>
              <a:ext uri="{FF2B5EF4-FFF2-40B4-BE49-F238E27FC236}">
                <a16:creationId xmlns:a16="http://schemas.microsoft.com/office/drawing/2014/main" id="{EAFB92E6-8163-3947-8B28-BEDF7906E16C}"/>
              </a:ext>
            </a:extLst>
          </p:cNvPr>
          <p:cNvSpPr>
            <a:spLocks noGrp="1"/>
          </p:cNvSpPr>
          <p:nvPr>
            <p:ph type="sldNum" sz="quarter" idx="12"/>
          </p:nvPr>
        </p:nvSpPr>
        <p:spPr>
          <a:xfrm>
            <a:off x="8610600" y="6356350"/>
            <a:ext cx="2743200" cy="365125"/>
          </a:xfr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46AC782-6DBB-4440-8503-6B7CE4C7F221}" type="slidenum">
              <a:rPr lang="ru-RU" altLang="ru-RU" smtClean="0"/>
              <a:pPr/>
              <a:t>23</a:t>
            </a:fld>
            <a:endParaRPr lang="ru-RU" altLang="ru-RU"/>
          </a:p>
        </p:txBody>
      </p:sp>
      <p:graphicFrame>
        <p:nvGraphicFramePr>
          <p:cNvPr id="5" name="Таблица 5">
            <a:extLst>
              <a:ext uri="{FF2B5EF4-FFF2-40B4-BE49-F238E27FC236}">
                <a16:creationId xmlns:a16="http://schemas.microsoft.com/office/drawing/2014/main" id="{B20810F6-49C7-C449-A0B2-A09B7B376376}"/>
              </a:ext>
            </a:extLst>
          </p:cNvPr>
          <p:cNvGraphicFramePr>
            <a:graphicFrameLocks noGrp="1"/>
          </p:cNvGraphicFramePr>
          <p:nvPr/>
        </p:nvGraphicFramePr>
        <p:xfrm>
          <a:off x="2279576" y="3377498"/>
          <a:ext cx="2592288" cy="3291840"/>
        </p:xfrm>
        <a:graphic>
          <a:graphicData uri="http://schemas.openxmlformats.org/drawingml/2006/table">
            <a:tbl>
              <a:tblPr firstRow="1" bandRow="1">
                <a:tableStyleId>{69012ECD-51FC-41F1-AA8D-1B2483CD663E}</a:tableStyleId>
              </a:tblPr>
              <a:tblGrid>
                <a:gridCol w="1080120">
                  <a:extLst>
                    <a:ext uri="{9D8B030D-6E8A-4147-A177-3AD203B41FA5}">
                      <a16:colId xmlns:a16="http://schemas.microsoft.com/office/drawing/2014/main" val="1533748345"/>
                    </a:ext>
                  </a:extLst>
                </a:gridCol>
                <a:gridCol w="1512168">
                  <a:extLst>
                    <a:ext uri="{9D8B030D-6E8A-4147-A177-3AD203B41FA5}">
                      <a16:colId xmlns:a16="http://schemas.microsoft.com/office/drawing/2014/main" val="2126468481"/>
                    </a:ext>
                  </a:extLst>
                </a:gridCol>
              </a:tblGrid>
              <a:tr h="302242">
                <a:tc>
                  <a:txBody>
                    <a:bodyPr/>
                    <a:lstStyle/>
                    <a:p>
                      <a:pPr algn="ctr"/>
                      <a:r>
                        <a:rPr lang="ru-RU" dirty="0"/>
                        <a:t>Алфавит</a:t>
                      </a:r>
                    </a:p>
                  </a:txBody>
                  <a:tcPr/>
                </a:tc>
                <a:tc>
                  <a:txBody>
                    <a:bodyPr/>
                    <a:lstStyle/>
                    <a:p>
                      <a:pPr algn="ctr"/>
                      <a:r>
                        <a:rPr lang="ru-RU" dirty="0"/>
                        <a:t>Длина кода</a:t>
                      </a:r>
                    </a:p>
                  </a:txBody>
                  <a:tcPr/>
                </a:tc>
                <a:extLst>
                  <a:ext uri="{0D108BD9-81ED-4DB2-BD59-A6C34878D82A}">
                    <a16:rowId xmlns:a16="http://schemas.microsoft.com/office/drawing/2014/main" val="1687833146"/>
                  </a:ext>
                </a:extLst>
              </a:tr>
              <a:tr h="302242">
                <a:tc>
                  <a:txBody>
                    <a:bodyPr/>
                    <a:lstStyle/>
                    <a:p>
                      <a:pPr algn="ctr"/>
                      <a:r>
                        <a:rPr lang="ru-RU" dirty="0"/>
                        <a:t>0</a:t>
                      </a:r>
                    </a:p>
                  </a:txBody>
                  <a:tcPr/>
                </a:tc>
                <a:tc>
                  <a:txBody>
                    <a:bodyPr/>
                    <a:lstStyle/>
                    <a:p>
                      <a:pPr algn="ctr"/>
                      <a:r>
                        <a:rPr lang="ru-RU" dirty="0"/>
                        <a:t>2</a:t>
                      </a:r>
                    </a:p>
                  </a:txBody>
                  <a:tcPr/>
                </a:tc>
                <a:extLst>
                  <a:ext uri="{0D108BD9-81ED-4DB2-BD59-A6C34878D82A}">
                    <a16:rowId xmlns:a16="http://schemas.microsoft.com/office/drawing/2014/main" val="2715416319"/>
                  </a:ext>
                </a:extLst>
              </a:tr>
              <a:tr h="302242">
                <a:tc>
                  <a:txBody>
                    <a:bodyPr/>
                    <a:lstStyle/>
                    <a:p>
                      <a:pPr algn="ctr"/>
                      <a:r>
                        <a:rPr lang="ru-RU" dirty="0"/>
                        <a:t>1</a:t>
                      </a:r>
                    </a:p>
                  </a:txBody>
                  <a:tcPr/>
                </a:tc>
                <a:tc>
                  <a:txBody>
                    <a:bodyPr/>
                    <a:lstStyle/>
                    <a:p>
                      <a:pPr algn="ctr"/>
                      <a:r>
                        <a:rPr lang="ru-RU" dirty="0"/>
                        <a:t>5</a:t>
                      </a:r>
                    </a:p>
                  </a:txBody>
                  <a:tcPr/>
                </a:tc>
                <a:extLst>
                  <a:ext uri="{0D108BD9-81ED-4DB2-BD59-A6C34878D82A}">
                    <a16:rowId xmlns:a16="http://schemas.microsoft.com/office/drawing/2014/main" val="3504362611"/>
                  </a:ext>
                </a:extLst>
              </a:tr>
              <a:tr h="302242">
                <a:tc>
                  <a:txBody>
                    <a:bodyPr/>
                    <a:lstStyle/>
                    <a:p>
                      <a:pPr algn="ctr"/>
                      <a:r>
                        <a:rPr lang="ru-RU" dirty="0"/>
                        <a:t>3</a:t>
                      </a:r>
                    </a:p>
                  </a:txBody>
                  <a:tcPr/>
                </a:tc>
                <a:tc>
                  <a:txBody>
                    <a:bodyPr/>
                    <a:lstStyle/>
                    <a:p>
                      <a:pPr algn="ctr"/>
                      <a:r>
                        <a:rPr lang="ru-RU" dirty="0"/>
                        <a:t>5</a:t>
                      </a:r>
                    </a:p>
                  </a:txBody>
                  <a:tcPr/>
                </a:tc>
                <a:extLst>
                  <a:ext uri="{0D108BD9-81ED-4DB2-BD59-A6C34878D82A}">
                    <a16:rowId xmlns:a16="http://schemas.microsoft.com/office/drawing/2014/main" val="124885485"/>
                  </a:ext>
                </a:extLst>
              </a:tr>
              <a:tr h="302242">
                <a:tc>
                  <a:txBody>
                    <a:bodyPr/>
                    <a:lstStyle/>
                    <a:p>
                      <a:pPr algn="ctr"/>
                      <a:r>
                        <a:rPr lang="ru-RU" dirty="0"/>
                        <a:t>4</a:t>
                      </a:r>
                    </a:p>
                  </a:txBody>
                  <a:tcPr/>
                </a:tc>
                <a:tc>
                  <a:txBody>
                    <a:bodyPr/>
                    <a:lstStyle/>
                    <a:p>
                      <a:pPr algn="ctr"/>
                      <a:r>
                        <a:rPr lang="ru-RU" dirty="0"/>
                        <a:t>4</a:t>
                      </a:r>
                    </a:p>
                  </a:txBody>
                  <a:tcPr/>
                </a:tc>
                <a:extLst>
                  <a:ext uri="{0D108BD9-81ED-4DB2-BD59-A6C34878D82A}">
                    <a16:rowId xmlns:a16="http://schemas.microsoft.com/office/drawing/2014/main" val="635556642"/>
                  </a:ext>
                </a:extLst>
              </a:tr>
              <a:tr h="302242">
                <a:tc>
                  <a:txBody>
                    <a:bodyPr/>
                    <a:lstStyle/>
                    <a:p>
                      <a:pPr algn="ctr"/>
                      <a:r>
                        <a:rPr lang="ru-RU" dirty="0"/>
                        <a:t>5</a:t>
                      </a:r>
                    </a:p>
                  </a:txBody>
                  <a:tcPr/>
                </a:tc>
                <a:tc>
                  <a:txBody>
                    <a:bodyPr/>
                    <a:lstStyle/>
                    <a:p>
                      <a:pPr algn="ctr"/>
                      <a:r>
                        <a:rPr lang="ru-RU" dirty="0"/>
                        <a:t>2</a:t>
                      </a:r>
                    </a:p>
                  </a:txBody>
                  <a:tcPr/>
                </a:tc>
                <a:extLst>
                  <a:ext uri="{0D108BD9-81ED-4DB2-BD59-A6C34878D82A}">
                    <a16:rowId xmlns:a16="http://schemas.microsoft.com/office/drawing/2014/main" val="1916794165"/>
                  </a:ext>
                </a:extLst>
              </a:tr>
              <a:tr h="302242">
                <a:tc>
                  <a:txBody>
                    <a:bodyPr/>
                    <a:lstStyle/>
                    <a:p>
                      <a:pPr algn="ctr"/>
                      <a:r>
                        <a:rPr lang="ru-RU" dirty="0"/>
                        <a:t>6</a:t>
                      </a:r>
                    </a:p>
                  </a:txBody>
                  <a:tcPr/>
                </a:tc>
                <a:tc>
                  <a:txBody>
                    <a:bodyPr/>
                    <a:lstStyle/>
                    <a:p>
                      <a:pPr algn="ctr"/>
                      <a:r>
                        <a:rPr lang="ru-RU" dirty="0"/>
                        <a:t>2</a:t>
                      </a:r>
                    </a:p>
                  </a:txBody>
                  <a:tcPr/>
                </a:tc>
                <a:extLst>
                  <a:ext uri="{0D108BD9-81ED-4DB2-BD59-A6C34878D82A}">
                    <a16:rowId xmlns:a16="http://schemas.microsoft.com/office/drawing/2014/main" val="2007517758"/>
                  </a:ext>
                </a:extLst>
              </a:tr>
              <a:tr h="302242">
                <a:tc>
                  <a:txBody>
                    <a:bodyPr/>
                    <a:lstStyle/>
                    <a:p>
                      <a:pPr algn="ctr"/>
                      <a:r>
                        <a:rPr lang="ru-RU" dirty="0"/>
                        <a:t>17</a:t>
                      </a:r>
                    </a:p>
                  </a:txBody>
                  <a:tcPr/>
                </a:tc>
                <a:tc>
                  <a:txBody>
                    <a:bodyPr/>
                    <a:lstStyle/>
                    <a:p>
                      <a:pPr algn="ctr"/>
                      <a:r>
                        <a:rPr lang="ru-RU" dirty="0"/>
                        <a:t>4</a:t>
                      </a:r>
                    </a:p>
                  </a:txBody>
                  <a:tcPr/>
                </a:tc>
                <a:extLst>
                  <a:ext uri="{0D108BD9-81ED-4DB2-BD59-A6C34878D82A}">
                    <a16:rowId xmlns:a16="http://schemas.microsoft.com/office/drawing/2014/main" val="1277411479"/>
                  </a:ext>
                </a:extLst>
              </a:tr>
              <a:tr h="302242">
                <a:tc>
                  <a:txBody>
                    <a:bodyPr/>
                    <a:lstStyle/>
                    <a:p>
                      <a:pPr algn="ctr"/>
                      <a:r>
                        <a:rPr lang="ru-RU" dirty="0"/>
                        <a:t>18</a:t>
                      </a:r>
                    </a:p>
                  </a:txBody>
                  <a:tcPr/>
                </a:tc>
                <a:tc>
                  <a:txBody>
                    <a:bodyPr/>
                    <a:lstStyle/>
                    <a:p>
                      <a:pPr algn="ctr"/>
                      <a:r>
                        <a:rPr lang="ru-RU" dirty="0"/>
                        <a:t>4</a:t>
                      </a:r>
                    </a:p>
                  </a:txBody>
                  <a:tcPr/>
                </a:tc>
                <a:extLst>
                  <a:ext uri="{0D108BD9-81ED-4DB2-BD59-A6C34878D82A}">
                    <a16:rowId xmlns:a16="http://schemas.microsoft.com/office/drawing/2014/main" val="4190545820"/>
                  </a:ext>
                </a:extLst>
              </a:tr>
            </a:tbl>
          </a:graphicData>
        </a:graphic>
      </p:graphicFrame>
      <p:graphicFrame>
        <p:nvGraphicFramePr>
          <p:cNvPr id="6" name="Таблица 5">
            <a:extLst>
              <a:ext uri="{FF2B5EF4-FFF2-40B4-BE49-F238E27FC236}">
                <a16:creationId xmlns:a16="http://schemas.microsoft.com/office/drawing/2014/main" id="{CC147276-780A-3A44-9FA7-A0DB7745669F}"/>
              </a:ext>
            </a:extLst>
          </p:cNvPr>
          <p:cNvGraphicFramePr>
            <a:graphicFrameLocks noGrp="1"/>
          </p:cNvGraphicFramePr>
          <p:nvPr/>
        </p:nvGraphicFramePr>
        <p:xfrm>
          <a:off x="5787537" y="3393540"/>
          <a:ext cx="3950095" cy="3291840"/>
        </p:xfrm>
        <a:graphic>
          <a:graphicData uri="http://schemas.openxmlformats.org/drawingml/2006/table">
            <a:tbl>
              <a:tblPr firstRow="1" bandRow="1">
                <a:tableStyleId>{69012ECD-51FC-41F1-AA8D-1B2483CD663E}</a:tableStyleId>
              </a:tblPr>
              <a:tblGrid>
                <a:gridCol w="1039499">
                  <a:extLst>
                    <a:ext uri="{9D8B030D-6E8A-4147-A177-3AD203B41FA5}">
                      <a16:colId xmlns:a16="http://schemas.microsoft.com/office/drawing/2014/main" val="1533748345"/>
                    </a:ext>
                  </a:extLst>
                </a:gridCol>
                <a:gridCol w="1861255">
                  <a:extLst>
                    <a:ext uri="{9D8B030D-6E8A-4147-A177-3AD203B41FA5}">
                      <a16:colId xmlns:a16="http://schemas.microsoft.com/office/drawing/2014/main" val="2126468481"/>
                    </a:ext>
                  </a:extLst>
                </a:gridCol>
                <a:gridCol w="1049341">
                  <a:extLst>
                    <a:ext uri="{9D8B030D-6E8A-4147-A177-3AD203B41FA5}">
                      <a16:colId xmlns:a16="http://schemas.microsoft.com/office/drawing/2014/main" val="2553883343"/>
                    </a:ext>
                  </a:extLst>
                </a:gridCol>
              </a:tblGrid>
              <a:tr h="302242">
                <a:tc>
                  <a:txBody>
                    <a:bodyPr/>
                    <a:lstStyle/>
                    <a:p>
                      <a:pPr algn="ctr"/>
                      <a:r>
                        <a:rPr lang="ru-RU" dirty="0"/>
                        <a:t>Алфавит</a:t>
                      </a:r>
                    </a:p>
                  </a:txBody>
                  <a:tcPr/>
                </a:tc>
                <a:tc>
                  <a:txBody>
                    <a:bodyPr/>
                    <a:lstStyle/>
                    <a:p>
                      <a:pPr algn="ctr"/>
                      <a:r>
                        <a:rPr lang="ru-RU" dirty="0"/>
                        <a:t>Длина кода ↓</a:t>
                      </a:r>
                    </a:p>
                  </a:txBody>
                  <a:tcPr/>
                </a:tc>
                <a:tc>
                  <a:txBody>
                    <a:bodyPr/>
                    <a:lstStyle/>
                    <a:p>
                      <a:pPr algn="ctr"/>
                      <a:r>
                        <a:rPr lang="ru-RU" dirty="0"/>
                        <a:t>Код</a:t>
                      </a:r>
                    </a:p>
                  </a:txBody>
                  <a:tcPr/>
                </a:tc>
                <a:extLst>
                  <a:ext uri="{0D108BD9-81ED-4DB2-BD59-A6C34878D82A}">
                    <a16:rowId xmlns:a16="http://schemas.microsoft.com/office/drawing/2014/main" val="1687833146"/>
                  </a:ext>
                </a:extLst>
              </a:tr>
              <a:tr h="302242">
                <a:tc>
                  <a:txBody>
                    <a:bodyPr/>
                    <a:lstStyle/>
                    <a:p>
                      <a:pPr algn="ctr"/>
                      <a:r>
                        <a:rPr lang="ru-RU" dirty="0"/>
                        <a:t>0</a:t>
                      </a:r>
                    </a:p>
                  </a:txBody>
                  <a:tcPr/>
                </a:tc>
                <a:tc>
                  <a:txBody>
                    <a:bodyPr/>
                    <a:lstStyle/>
                    <a:p>
                      <a:pPr algn="ctr"/>
                      <a:r>
                        <a:rPr lang="ru-RU" dirty="0"/>
                        <a:t>2</a:t>
                      </a:r>
                    </a:p>
                  </a:txBody>
                  <a:tcPr/>
                </a:tc>
                <a:tc>
                  <a:txBody>
                    <a:bodyPr/>
                    <a:lstStyle/>
                    <a:p>
                      <a:pPr algn="ctr"/>
                      <a:r>
                        <a:rPr lang="ru-RU" dirty="0"/>
                        <a:t>00</a:t>
                      </a:r>
                    </a:p>
                  </a:txBody>
                  <a:tcPr/>
                </a:tc>
                <a:extLst>
                  <a:ext uri="{0D108BD9-81ED-4DB2-BD59-A6C34878D82A}">
                    <a16:rowId xmlns:a16="http://schemas.microsoft.com/office/drawing/2014/main" val="2715416319"/>
                  </a:ext>
                </a:extLst>
              </a:tr>
              <a:tr h="302242">
                <a:tc>
                  <a:txBody>
                    <a:bodyPr/>
                    <a:lstStyle/>
                    <a:p>
                      <a:pPr algn="ctr"/>
                      <a:r>
                        <a:rPr lang="ru-RU" dirty="0"/>
                        <a:t>5</a:t>
                      </a:r>
                    </a:p>
                  </a:txBody>
                  <a:tcPr/>
                </a:tc>
                <a:tc>
                  <a:txBody>
                    <a:bodyPr/>
                    <a:lstStyle/>
                    <a:p>
                      <a:pPr algn="ctr"/>
                      <a:r>
                        <a:rPr lang="ru-RU" dirty="0"/>
                        <a:t>2</a:t>
                      </a:r>
                    </a:p>
                  </a:txBody>
                  <a:tcPr/>
                </a:tc>
                <a:tc>
                  <a:txBody>
                    <a:bodyPr/>
                    <a:lstStyle/>
                    <a:p>
                      <a:pPr algn="ctr"/>
                      <a:r>
                        <a:rPr lang="ru-RU" dirty="0"/>
                        <a:t>01</a:t>
                      </a:r>
                    </a:p>
                  </a:txBody>
                  <a:tcPr/>
                </a:tc>
                <a:extLst>
                  <a:ext uri="{0D108BD9-81ED-4DB2-BD59-A6C34878D82A}">
                    <a16:rowId xmlns:a16="http://schemas.microsoft.com/office/drawing/2014/main" val="3504362611"/>
                  </a:ext>
                </a:extLst>
              </a:tr>
              <a:tr h="302242">
                <a:tc>
                  <a:txBody>
                    <a:bodyPr/>
                    <a:lstStyle/>
                    <a:p>
                      <a:pPr algn="ctr"/>
                      <a:r>
                        <a:rPr lang="ru-RU" dirty="0"/>
                        <a:t>6</a:t>
                      </a:r>
                    </a:p>
                  </a:txBody>
                  <a:tcPr/>
                </a:tc>
                <a:tc>
                  <a:txBody>
                    <a:bodyPr/>
                    <a:lstStyle/>
                    <a:p>
                      <a:pPr algn="ctr"/>
                      <a:r>
                        <a:rPr lang="ru-RU" dirty="0"/>
                        <a:t>2</a:t>
                      </a:r>
                    </a:p>
                  </a:txBody>
                  <a:tcPr/>
                </a:tc>
                <a:tc>
                  <a:txBody>
                    <a:bodyPr/>
                    <a:lstStyle/>
                    <a:p>
                      <a:pPr algn="ctr"/>
                      <a:r>
                        <a:rPr lang="ru-RU" dirty="0"/>
                        <a:t>10</a:t>
                      </a:r>
                    </a:p>
                  </a:txBody>
                  <a:tcPr/>
                </a:tc>
                <a:extLst>
                  <a:ext uri="{0D108BD9-81ED-4DB2-BD59-A6C34878D82A}">
                    <a16:rowId xmlns:a16="http://schemas.microsoft.com/office/drawing/2014/main" val="124885485"/>
                  </a:ext>
                </a:extLst>
              </a:tr>
              <a:tr h="302242">
                <a:tc>
                  <a:txBody>
                    <a:bodyPr/>
                    <a:lstStyle/>
                    <a:p>
                      <a:pPr algn="ctr"/>
                      <a:r>
                        <a:rPr lang="ru-RU" dirty="0"/>
                        <a:t>4</a:t>
                      </a:r>
                    </a:p>
                  </a:txBody>
                  <a:tcPr/>
                </a:tc>
                <a:tc>
                  <a:txBody>
                    <a:bodyPr/>
                    <a:lstStyle/>
                    <a:p>
                      <a:pPr algn="ctr"/>
                      <a:r>
                        <a:rPr lang="ru-RU" dirty="0"/>
                        <a:t>4</a:t>
                      </a:r>
                    </a:p>
                  </a:txBody>
                  <a:tcPr/>
                </a:tc>
                <a:tc>
                  <a:txBody>
                    <a:bodyPr/>
                    <a:lstStyle/>
                    <a:p>
                      <a:pPr algn="ctr"/>
                      <a:r>
                        <a:rPr lang="ru-RU" dirty="0"/>
                        <a:t>1100</a:t>
                      </a:r>
                    </a:p>
                  </a:txBody>
                  <a:tcPr/>
                </a:tc>
                <a:extLst>
                  <a:ext uri="{0D108BD9-81ED-4DB2-BD59-A6C34878D82A}">
                    <a16:rowId xmlns:a16="http://schemas.microsoft.com/office/drawing/2014/main" val="635556642"/>
                  </a:ext>
                </a:extLst>
              </a:tr>
              <a:tr h="302242">
                <a:tc>
                  <a:txBody>
                    <a:bodyPr/>
                    <a:lstStyle/>
                    <a:p>
                      <a:pPr algn="ctr"/>
                      <a:r>
                        <a:rPr lang="ru-RU" dirty="0"/>
                        <a:t>17</a:t>
                      </a:r>
                    </a:p>
                  </a:txBody>
                  <a:tcPr/>
                </a:tc>
                <a:tc>
                  <a:txBody>
                    <a:bodyPr/>
                    <a:lstStyle/>
                    <a:p>
                      <a:pPr algn="ctr"/>
                      <a:r>
                        <a:rPr lang="ru-RU" dirty="0"/>
                        <a:t>4</a:t>
                      </a:r>
                    </a:p>
                  </a:txBody>
                  <a:tcPr/>
                </a:tc>
                <a:tc>
                  <a:txBody>
                    <a:bodyPr/>
                    <a:lstStyle/>
                    <a:p>
                      <a:pPr algn="ctr"/>
                      <a:r>
                        <a:rPr lang="ru-RU" dirty="0"/>
                        <a:t>1101</a:t>
                      </a:r>
                    </a:p>
                  </a:txBody>
                  <a:tcPr/>
                </a:tc>
                <a:extLst>
                  <a:ext uri="{0D108BD9-81ED-4DB2-BD59-A6C34878D82A}">
                    <a16:rowId xmlns:a16="http://schemas.microsoft.com/office/drawing/2014/main" val="1916794165"/>
                  </a:ext>
                </a:extLst>
              </a:tr>
              <a:tr h="302242">
                <a:tc>
                  <a:txBody>
                    <a:bodyPr/>
                    <a:lstStyle/>
                    <a:p>
                      <a:pPr algn="ctr"/>
                      <a:r>
                        <a:rPr lang="ru-RU" dirty="0"/>
                        <a:t>18</a:t>
                      </a:r>
                    </a:p>
                  </a:txBody>
                  <a:tcPr/>
                </a:tc>
                <a:tc>
                  <a:txBody>
                    <a:bodyPr/>
                    <a:lstStyle/>
                    <a:p>
                      <a:pPr algn="ctr"/>
                      <a:r>
                        <a:rPr lang="ru-RU" dirty="0"/>
                        <a:t>4</a:t>
                      </a:r>
                    </a:p>
                  </a:txBody>
                  <a:tcPr/>
                </a:tc>
                <a:tc>
                  <a:txBody>
                    <a:bodyPr/>
                    <a:lstStyle/>
                    <a:p>
                      <a:pPr algn="ctr"/>
                      <a:r>
                        <a:rPr lang="ru-RU" dirty="0"/>
                        <a:t>1110</a:t>
                      </a:r>
                    </a:p>
                  </a:txBody>
                  <a:tcPr/>
                </a:tc>
                <a:extLst>
                  <a:ext uri="{0D108BD9-81ED-4DB2-BD59-A6C34878D82A}">
                    <a16:rowId xmlns:a16="http://schemas.microsoft.com/office/drawing/2014/main" val="2007517758"/>
                  </a:ext>
                </a:extLst>
              </a:tr>
              <a:tr h="302242">
                <a:tc>
                  <a:txBody>
                    <a:bodyPr/>
                    <a:lstStyle/>
                    <a:p>
                      <a:pPr algn="ctr"/>
                      <a:r>
                        <a:rPr lang="ru-RU" dirty="0"/>
                        <a:t>1</a:t>
                      </a:r>
                    </a:p>
                  </a:txBody>
                  <a:tcPr/>
                </a:tc>
                <a:tc>
                  <a:txBody>
                    <a:bodyPr/>
                    <a:lstStyle/>
                    <a:p>
                      <a:pPr algn="ctr"/>
                      <a:r>
                        <a:rPr lang="ru-RU" dirty="0"/>
                        <a:t>5</a:t>
                      </a:r>
                    </a:p>
                  </a:txBody>
                  <a:tcPr/>
                </a:tc>
                <a:tc>
                  <a:txBody>
                    <a:bodyPr/>
                    <a:lstStyle/>
                    <a:p>
                      <a:pPr algn="ctr"/>
                      <a:r>
                        <a:rPr lang="ru-RU" dirty="0"/>
                        <a:t>11110</a:t>
                      </a:r>
                    </a:p>
                  </a:txBody>
                  <a:tcPr/>
                </a:tc>
                <a:extLst>
                  <a:ext uri="{0D108BD9-81ED-4DB2-BD59-A6C34878D82A}">
                    <a16:rowId xmlns:a16="http://schemas.microsoft.com/office/drawing/2014/main" val="1277411479"/>
                  </a:ext>
                </a:extLst>
              </a:tr>
              <a:tr h="302242">
                <a:tc>
                  <a:txBody>
                    <a:bodyPr/>
                    <a:lstStyle/>
                    <a:p>
                      <a:pPr algn="ctr"/>
                      <a:r>
                        <a:rPr lang="ru-RU" dirty="0"/>
                        <a:t>3</a:t>
                      </a:r>
                    </a:p>
                  </a:txBody>
                  <a:tcPr/>
                </a:tc>
                <a:tc>
                  <a:txBody>
                    <a:bodyPr/>
                    <a:lstStyle/>
                    <a:p>
                      <a:pPr algn="ctr"/>
                      <a:r>
                        <a:rPr lang="ru-RU" dirty="0"/>
                        <a:t>5</a:t>
                      </a:r>
                    </a:p>
                  </a:txBody>
                  <a:tcPr/>
                </a:tc>
                <a:tc>
                  <a:txBody>
                    <a:bodyPr/>
                    <a:lstStyle/>
                    <a:p>
                      <a:pPr algn="ctr"/>
                      <a:r>
                        <a:rPr lang="ru-RU" dirty="0"/>
                        <a:t>11111</a:t>
                      </a:r>
                    </a:p>
                  </a:txBody>
                  <a:tcPr/>
                </a:tc>
                <a:extLst>
                  <a:ext uri="{0D108BD9-81ED-4DB2-BD59-A6C34878D82A}">
                    <a16:rowId xmlns:a16="http://schemas.microsoft.com/office/drawing/2014/main" val="4190545820"/>
                  </a:ext>
                </a:extLst>
              </a:tr>
            </a:tbl>
          </a:graphicData>
        </a:graphic>
      </p:graphicFrame>
      <p:sp>
        <p:nvSpPr>
          <p:cNvPr id="7" name="Стрелка вправо 6">
            <a:extLst>
              <a:ext uri="{FF2B5EF4-FFF2-40B4-BE49-F238E27FC236}">
                <a16:creationId xmlns:a16="http://schemas.microsoft.com/office/drawing/2014/main" id="{665D184C-265B-E944-B20C-7F44E63CBF1F}"/>
              </a:ext>
            </a:extLst>
          </p:cNvPr>
          <p:cNvSpPr/>
          <p:nvPr/>
        </p:nvSpPr>
        <p:spPr>
          <a:xfrm>
            <a:off x="5015880" y="4740425"/>
            <a:ext cx="648072" cy="5760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5425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66C660-BCCB-C743-AF93-E77055A1E604}"/>
              </a:ext>
            </a:extLst>
          </p:cNvPr>
          <p:cNvSpPr>
            <a:spLocks noGrp="1"/>
          </p:cNvSpPr>
          <p:nvPr>
            <p:ph type="title"/>
          </p:nvPr>
        </p:nvSpPr>
        <p:spPr/>
        <p:txBody>
          <a:bodyPr/>
          <a:lstStyle/>
          <a:p>
            <a:r>
              <a:rPr lang="ru-RU" dirty="0"/>
              <a:t>Кодирование таблицы в </a:t>
            </a:r>
            <a:r>
              <a:rPr lang="en-US" dirty="0"/>
              <a:t>Deflate</a:t>
            </a:r>
            <a:endParaRPr lang="ru-RU" dirty="0"/>
          </a:p>
        </p:txBody>
      </p:sp>
      <p:sp>
        <p:nvSpPr>
          <p:cNvPr id="3" name="Объект 2">
            <a:extLst>
              <a:ext uri="{FF2B5EF4-FFF2-40B4-BE49-F238E27FC236}">
                <a16:creationId xmlns:a16="http://schemas.microsoft.com/office/drawing/2014/main" id="{509FCB77-F959-0F4B-8984-00AEE79B7809}"/>
              </a:ext>
            </a:extLst>
          </p:cNvPr>
          <p:cNvSpPr>
            <a:spLocks noGrp="1"/>
          </p:cNvSpPr>
          <p:nvPr>
            <p:ph idx="1"/>
          </p:nvPr>
        </p:nvSpPr>
        <p:spPr>
          <a:xfrm>
            <a:off x="838200" y="1524000"/>
            <a:ext cx="10515600" cy="4876799"/>
          </a:xfrm>
        </p:spPr>
        <p:txBody>
          <a:bodyPr>
            <a:normAutofit/>
          </a:bodyPr>
          <a:lstStyle/>
          <a:p>
            <a:r>
              <a:rPr lang="ru-RU" dirty="0"/>
              <a:t>Кодер строит канонический код Хаффмана для виртуальных символов и подсчитывает длины кодовых слов </a:t>
            </a:r>
            <a:r>
              <a:rPr lang="en-US" dirty="0"/>
              <a:t>CL</a:t>
            </a:r>
            <a:endParaRPr lang="ru-RU" dirty="0"/>
          </a:p>
          <a:p>
            <a:r>
              <a:rPr lang="ru-RU" dirty="0"/>
              <a:t>Последовательность </a:t>
            </a:r>
            <a:r>
              <a:rPr lang="en-US" dirty="0"/>
              <a:t>SQ</a:t>
            </a:r>
            <a:r>
              <a:rPr lang="ru-RU" dirty="0"/>
              <a:t> этих длин сжимается с помощью </a:t>
            </a:r>
            <a:r>
              <a:rPr lang="en-US" dirty="0"/>
              <a:t>RLE:</a:t>
            </a:r>
          </a:p>
          <a:p>
            <a:pPr lvl="1"/>
            <a:r>
              <a:rPr lang="en-US" dirty="0"/>
              <a:t>[0]…[15] – </a:t>
            </a:r>
            <a:r>
              <a:rPr lang="ru-RU" dirty="0"/>
              <a:t>соответствующая длина (0 – «символ отсутствует»)</a:t>
            </a:r>
          </a:p>
          <a:p>
            <a:pPr lvl="1"/>
            <a:r>
              <a:rPr lang="en-US" dirty="0"/>
              <a:t>[</a:t>
            </a:r>
            <a:r>
              <a:rPr lang="ru-RU" dirty="0"/>
              <a:t>16</a:t>
            </a:r>
            <a:r>
              <a:rPr lang="en-US" dirty="0"/>
              <a:t>] + [xx</a:t>
            </a:r>
            <a:r>
              <a:rPr lang="en-US" baseline="-25000" dirty="0"/>
              <a:t>2</a:t>
            </a:r>
            <a:r>
              <a:rPr lang="en-US" dirty="0"/>
              <a:t>]</a:t>
            </a:r>
            <a:r>
              <a:rPr lang="ru-RU" dirty="0"/>
              <a:t> – повторить предыдущее значение ещё</a:t>
            </a:r>
            <a:r>
              <a:rPr lang="en-US" dirty="0"/>
              <a:t> X+3 </a:t>
            </a:r>
            <a:r>
              <a:rPr lang="ru-RU" dirty="0"/>
              <a:t>раза (от 3 до 6)</a:t>
            </a:r>
          </a:p>
          <a:p>
            <a:pPr lvl="1"/>
            <a:r>
              <a:rPr lang="en-US" dirty="0"/>
              <a:t>[</a:t>
            </a:r>
            <a:r>
              <a:rPr lang="ru-RU" dirty="0"/>
              <a:t>17</a:t>
            </a:r>
            <a:r>
              <a:rPr lang="en-US" dirty="0"/>
              <a:t>]</a:t>
            </a:r>
            <a:r>
              <a:rPr lang="ru-RU" dirty="0"/>
              <a:t> +</a:t>
            </a:r>
            <a:r>
              <a:rPr lang="en-US" dirty="0"/>
              <a:t> [yyy</a:t>
            </a:r>
            <a:r>
              <a:rPr lang="en-US" baseline="-25000" dirty="0"/>
              <a:t>2</a:t>
            </a:r>
            <a:r>
              <a:rPr lang="en-US" dirty="0"/>
              <a:t>] </a:t>
            </a:r>
            <a:r>
              <a:rPr lang="ru-RU" dirty="0"/>
              <a:t>– заполнить </a:t>
            </a:r>
            <a:r>
              <a:rPr lang="en-US" dirty="0"/>
              <a:t>Y+3</a:t>
            </a:r>
            <a:r>
              <a:rPr lang="ru-RU" dirty="0"/>
              <a:t> (от 3 до 10)</a:t>
            </a:r>
            <a:r>
              <a:rPr lang="en-US" dirty="0"/>
              <a:t> </a:t>
            </a:r>
            <a:r>
              <a:rPr lang="ru-RU" dirty="0"/>
              <a:t>значений нулями</a:t>
            </a:r>
          </a:p>
          <a:p>
            <a:pPr lvl="1"/>
            <a:r>
              <a:rPr lang="en-US" dirty="0"/>
              <a:t>[</a:t>
            </a:r>
            <a:r>
              <a:rPr lang="ru-RU" dirty="0"/>
              <a:t>18</a:t>
            </a:r>
            <a:r>
              <a:rPr lang="en-US" dirty="0"/>
              <a:t>]</a:t>
            </a:r>
            <a:r>
              <a:rPr lang="ru-RU" dirty="0"/>
              <a:t> + </a:t>
            </a:r>
            <a:r>
              <a:rPr lang="en-US" dirty="0"/>
              <a:t>[zzzzzzz</a:t>
            </a:r>
            <a:r>
              <a:rPr lang="en-US" baseline="-25000" dirty="0"/>
              <a:t>2</a:t>
            </a:r>
            <a:r>
              <a:rPr lang="en-US" dirty="0"/>
              <a:t>] – </a:t>
            </a:r>
            <a:r>
              <a:rPr lang="ru-RU" dirty="0"/>
              <a:t>заполнить </a:t>
            </a:r>
            <a:r>
              <a:rPr lang="en-US" dirty="0"/>
              <a:t>X+11</a:t>
            </a:r>
            <a:r>
              <a:rPr lang="ru-RU" dirty="0"/>
              <a:t> (от </a:t>
            </a:r>
            <a:r>
              <a:rPr lang="en-US" dirty="0"/>
              <a:t>11</a:t>
            </a:r>
            <a:r>
              <a:rPr lang="ru-RU" dirty="0"/>
              <a:t> до 1</a:t>
            </a:r>
            <a:r>
              <a:rPr lang="en-US" dirty="0"/>
              <a:t>38</a:t>
            </a:r>
            <a:r>
              <a:rPr lang="ru-RU" dirty="0"/>
              <a:t>)</a:t>
            </a:r>
            <a:r>
              <a:rPr lang="en-US" dirty="0"/>
              <a:t> </a:t>
            </a:r>
            <a:r>
              <a:rPr lang="ru-RU" dirty="0"/>
              <a:t>значений нулями</a:t>
            </a:r>
            <a:endParaRPr lang="en-US" dirty="0"/>
          </a:p>
          <a:p>
            <a:r>
              <a:rPr lang="ru-RU" dirty="0"/>
              <a:t>Для последовательности </a:t>
            </a:r>
            <a:r>
              <a:rPr lang="en-US" dirty="0"/>
              <a:t>SSQ </a:t>
            </a:r>
            <a:r>
              <a:rPr lang="ru-RU" dirty="0"/>
              <a:t>символов </a:t>
            </a:r>
            <a:r>
              <a:rPr lang="en-US" dirty="0"/>
              <a:t>CCL [0]</a:t>
            </a:r>
            <a:r>
              <a:rPr lang="ru-RU" dirty="0"/>
              <a:t>–</a:t>
            </a:r>
            <a:r>
              <a:rPr lang="en-US" dirty="0"/>
              <a:t>[18]</a:t>
            </a:r>
            <a:r>
              <a:rPr lang="ru-RU" dirty="0"/>
              <a:t> также строится канонический код Хаффмана</a:t>
            </a:r>
            <a:r>
              <a:rPr lang="en-US" dirty="0"/>
              <a:t> </a:t>
            </a:r>
            <a:r>
              <a:rPr lang="ru-RU" dirty="0"/>
              <a:t>с длинами до 7 бит</a:t>
            </a:r>
          </a:p>
          <a:p>
            <a:r>
              <a:rPr lang="ru-RU" dirty="0"/>
              <a:t>Последовательность этих длин пишется в коде постоянной длины 3 бит</a:t>
            </a:r>
          </a:p>
        </p:txBody>
      </p:sp>
      <p:sp>
        <p:nvSpPr>
          <p:cNvPr id="4" name="Номер слайда 3">
            <a:extLst>
              <a:ext uri="{FF2B5EF4-FFF2-40B4-BE49-F238E27FC236}">
                <a16:creationId xmlns:a16="http://schemas.microsoft.com/office/drawing/2014/main" id="{9B78E677-6D80-3041-AE3F-35B06D27DABB}"/>
              </a:ext>
            </a:extLst>
          </p:cNvPr>
          <p:cNvSpPr>
            <a:spLocks noGrp="1"/>
          </p:cNvSpPr>
          <p:nvPr>
            <p:ph type="sldNum" sz="quarter" idx="12"/>
          </p:nvPr>
        </p:nvSpPr>
        <p:spPr/>
        <p:txBody>
          <a:bodyPr/>
          <a:lstStyle/>
          <a:p>
            <a:fld id="{7B06C374-F144-BB40-8EA1-8D49314AB8D8}" type="slidenum">
              <a:rPr lang="ru-RU" smtClean="0"/>
              <a:t>24</a:t>
            </a:fld>
            <a:endParaRPr lang="ru-RU"/>
          </a:p>
        </p:txBody>
      </p:sp>
    </p:spTree>
    <p:extLst>
      <p:ext uri="{BB962C8B-B14F-4D97-AF65-F5344CB8AC3E}">
        <p14:creationId xmlns:p14="http://schemas.microsoft.com/office/powerpoint/2010/main" val="231809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9C19D8-7BCE-2D47-891D-610BD3401C07}"/>
              </a:ext>
            </a:extLst>
          </p:cNvPr>
          <p:cNvSpPr>
            <a:spLocks noGrp="1"/>
          </p:cNvSpPr>
          <p:nvPr>
            <p:ph type="title"/>
          </p:nvPr>
        </p:nvSpPr>
        <p:spPr/>
        <p:txBody>
          <a:bodyPr/>
          <a:lstStyle/>
          <a:p>
            <a:r>
              <a:rPr lang="ru-RU" dirty="0"/>
              <a:t>Пример</a:t>
            </a:r>
          </a:p>
        </p:txBody>
      </p:sp>
      <p:sp>
        <p:nvSpPr>
          <p:cNvPr id="3" name="Объект 2">
            <a:extLst>
              <a:ext uri="{FF2B5EF4-FFF2-40B4-BE49-F238E27FC236}">
                <a16:creationId xmlns:a16="http://schemas.microsoft.com/office/drawing/2014/main" id="{8D10E082-AE4C-3D4D-8C9C-6EB9CBCDAFD6}"/>
              </a:ext>
            </a:extLst>
          </p:cNvPr>
          <p:cNvSpPr>
            <a:spLocks noGrp="1"/>
          </p:cNvSpPr>
          <p:nvPr>
            <p:ph idx="1"/>
          </p:nvPr>
        </p:nvSpPr>
        <p:spPr>
          <a:xfrm>
            <a:off x="838200" y="1825625"/>
            <a:ext cx="10515600" cy="4667250"/>
          </a:xfrm>
        </p:spPr>
        <p:txBody>
          <a:bodyPr>
            <a:normAutofit/>
          </a:bodyPr>
          <a:lstStyle/>
          <a:p>
            <a:r>
              <a:rPr lang="en-US" sz="2600" dirty="0"/>
              <a:t>SQ: </a:t>
            </a:r>
            <a:r>
              <a:rPr lang="ru-RU" sz="2600" dirty="0"/>
              <a:t>4, 4, 4, 4, 4, 3, 3, 3, 6, 6, 6, 6, 6, 6, 6, 6, 6, 6, 0, 0, 0, 0, 0, 0, 2, 2, 2, 2</a:t>
            </a:r>
            <a:endParaRPr lang="en-US" sz="2600" dirty="0"/>
          </a:p>
          <a:p>
            <a:r>
              <a:rPr lang="en-US" sz="2600" dirty="0"/>
              <a:t>SSQ: </a:t>
            </a:r>
            <a:r>
              <a:rPr lang="ru-RU" sz="2600" dirty="0"/>
              <a:t> </a:t>
            </a:r>
            <a:r>
              <a:rPr lang="en-US" sz="2600" dirty="0"/>
              <a:t>4, 16, 1, 3, 3, 3, 6, 16, 3, 16, 0, 17, 3, 2, 16, 0</a:t>
            </a:r>
          </a:p>
          <a:p>
            <a:r>
              <a:rPr lang="ru-RU" sz="2600" dirty="0"/>
              <a:t>Частоты </a:t>
            </a:r>
            <a:r>
              <a:rPr lang="en-US" sz="2600" dirty="0"/>
              <a:t>CCL: 0(2), 1(1), 2(1), 3(5), 4(1), 6(1), 16(4), 17(1) </a:t>
            </a:r>
          </a:p>
          <a:p>
            <a:r>
              <a:rPr lang="ru-RU" sz="2600" dirty="0"/>
              <a:t>Длины кодовых слов для </a:t>
            </a:r>
            <a:r>
              <a:rPr lang="en-US" sz="2600" dirty="0"/>
              <a:t>CCL (</a:t>
            </a:r>
            <a:r>
              <a:rPr lang="ru-RU" sz="2600" dirty="0"/>
              <a:t>порядок эмпирически фиксирован</a:t>
            </a:r>
            <a:r>
              <a:rPr lang="en-US" sz="2600" dirty="0"/>
              <a:t>): </a:t>
            </a:r>
            <a:endParaRPr lang="ru-RU" sz="2600" dirty="0"/>
          </a:p>
          <a:p>
            <a:endParaRPr lang="ru-RU" sz="2600" dirty="0"/>
          </a:p>
          <a:p>
            <a:endParaRPr lang="ru-RU" sz="2600" dirty="0"/>
          </a:p>
          <a:p>
            <a:r>
              <a:rPr lang="ru-RU" sz="2600" dirty="0"/>
              <a:t>Отбрасываются финальные нули и получается код:</a:t>
            </a:r>
            <a:br>
              <a:rPr lang="ru-RU" sz="2600" dirty="0"/>
            </a:br>
            <a:r>
              <a:rPr lang="ru-RU" sz="2600" dirty="0"/>
              <a:t>18 – длина последовательности (5 бит) + сами длины (3 х 18 = 54 бита)</a:t>
            </a:r>
            <a:br>
              <a:rPr lang="ru-RU" sz="2600" dirty="0"/>
            </a:br>
            <a:r>
              <a:rPr lang="en-US" sz="2600" dirty="0"/>
              <a:t>SSQ </a:t>
            </a:r>
            <a:r>
              <a:rPr lang="ru-RU" sz="2600" dirty="0"/>
              <a:t>в полученной кодировке</a:t>
            </a:r>
          </a:p>
        </p:txBody>
      </p:sp>
      <p:sp>
        <p:nvSpPr>
          <p:cNvPr id="4" name="Номер слайда 3">
            <a:extLst>
              <a:ext uri="{FF2B5EF4-FFF2-40B4-BE49-F238E27FC236}">
                <a16:creationId xmlns:a16="http://schemas.microsoft.com/office/drawing/2014/main" id="{33534A4C-2D60-3D42-A9A0-A55ED4FA8325}"/>
              </a:ext>
            </a:extLst>
          </p:cNvPr>
          <p:cNvSpPr>
            <a:spLocks noGrp="1"/>
          </p:cNvSpPr>
          <p:nvPr>
            <p:ph type="sldNum" sz="quarter" idx="12"/>
          </p:nvPr>
        </p:nvSpPr>
        <p:spPr/>
        <p:txBody>
          <a:bodyPr/>
          <a:lstStyle/>
          <a:p>
            <a:fld id="{7B06C374-F144-BB40-8EA1-8D49314AB8D8}" type="slidenum">
              <a:rPr lang="ru-RU" smtClean="0"/>
              <a:t>25</a:t>
            </a:fld>
            <a:endParaRPr lang="ru-RU"/>
          </a:p>
        </p:txBody>
      </p:sp>
      <p:pic>
        <p:nvPicPr>
          <p:cNvPr id="5" name="Рисунок 4">
            <a:extLst>
              <a:ext uri="{FF2B5EF4-FFF2-40B4-BE49-F238E27FC236}">
                <a16:creationId xmlns:a16="http://schemas.microsoft.com/office/drawing/2014/main" id="{2BED2C2B-FAF6-574D-BD9B-491A9B90B154}"/>
              </a:ext>
            </a:extLst>
          </p:cNvPr>
          <p:cNvPicPr>
            <a:picLocks noChangeAspect="1"/>
          </p:cNvPicPr>
          <p:nvPr/>
        </p:nvPicPr>
        <p:blipFill>
          <a:blip r:embed="rId2"/>
          <a:stretch>
            <a:fillRect/>
          </a:stretch>
        </p:blipFill>
        <p:spPr>
          <a:xfrm>
            <a:off x="1117600" y="3736405"/>
            <a:ext cx="9956800" cy="845690"/>
          </a:xfrm>
          <a:prstGeom prst="rect">
            <a:avLst/>
          </a:prstGeom>
        </p:spPr>
      </p:pic>
    </p:spTree>
    <p:extLst>
      <p:ext uri="{BB962C8B-B14F-4D97-AF65-F5344CB8AC3E}">
        <p14:creationId xmlns:p14="http://schemas.microsoft.com/office/powerpoint/2010/main" val="322074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92F06C-942B-E24D-90C7-B3C87CB488BF}"/>
              </a:ext>
            </a:extLst>
          </p:cNvPr>
          <p:cNvSpPr>
            <a:spLocks noGrp="1"/>
          </p:cNvSpPr>
          <p:nvPr>
            <p:ph type="title"/>
          </p:nvPr>
        </p:nvSpPr>
        <p:spPr/>
        <p:txBody>
          <a:bodyPr/>
          <a:lstStyle/>
          <a:p>
            <a:r>
              <a:rPr lang="en-US" dirty="0" err="1"/>
              <a:t>Gzip</a:t>
            </a:r>
            <a:endParaRPr lang="ru-RU" dirty="0"/>
          </a:p>
        </p:txBody>
      </p:sp>
      <p:sp>
        <p:nvSpPr>
          <p:cNvPr id="3" name="Объект 2">
            <a:extLst>
              <a:ext uri="{FF2B5EF4-FFF2-40B4-BE49-F238E27FC236}">
                <a16:creationId xmlns:a16="http://schemas.microsoft.com/office/drawing/2014/main" id="{B1C72C49-6574-4642-8767-04CD2C412E0A}"/>
              </a:ext>
            </a:extLst>
          </p:cNvPr>
          <p:cNvSpPr>
            <a:spLocks noGrp="1"/>
          </p:cNvSpPr>
          <p:nvPr>
            <p:ph idx="1"/>
          </p:nvPr>
        </p:nvSpPr>
        <p:spPr>
          <a:xfrm>
            <a:off x="838200" y="1559106"/>
            <a:ext cx="10515600" cy="4797244"/>
          </a:xfrm>
        </p:spPr>
        <p:txBody>
          <a:bodyPr>
            <a:normAutofit/>
          </a:bodyPr>
          <a:lstStyle/>
          <a:p>
            <a:r>
              <a:rPr lang="ru-RU" dirty="0"/>
              <a:t>Поддерживает степени сжатия от 1 (быстро и слабо) до 9 (медленно и сильно)</a:t>
            </a:r>
            <a:endParaRPr lang="en-US" dirty="0"/>
          </a:p>
          <a:p>
            <a:r>
              <a:rPr lang="ru-RU" dirty="0"/>
              <a:t>Тест: </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gzip</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i="1" dirty="0">
                <a:solidFill>
                  <a:srgbClr val="000000"/>
                </a:solidFill>
                <a:latin typeface="Menlo" panose="020B0609030804020204" pitchFamily="49" charset="0"/>
                <a:ea typeface="Calibri" panose="020F0502020204030204" pitchFamily="34" charset="0"/>
                <a:cs typeface="Times New Roman" panose="02020603050405020304" pitchFamily="18" charset="0"/>
              </a:rPr>
              <a:t>&lt;N&gt;</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-v 7.txt ➔ 7.txt</a:t>
            </a:r>
            <a:r>
              <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rPr>
              <a:t>.gz</a:t>
            </a:r>
            <a:endParaRPr lang="ru-RU" sz="2400" b="1" dirty="0"/>
          </a:p>
          <a:p>
            <a:endParaRPr lang="ru-RU" dirty="0"/>
          </a:p>
          <a:p>
            <a:endParaRPr lang="ru-RU" dirty="0"/>
          </a:p>
          <a:p>
            <a:endParaRPr lang="ru-RU" dirty="0"/>
          </a:p>
          <a:p>
            <a:endParaRPr lang="ru-RU" dirty="0"/>
          </a:p>
          <a:p>
            <a:r>
              <a:rPr lang="ru-RU" dirty="0"/>
              <a:t>Для сжатия нескольких файлов в один архив утилита </a:t>
            </a:r>
            <a:r>
              <a:rPr lang="en-US" dirty="0"/>
              <a:t>tar:</a:t>
            </a:r>
          </a:p>
          <a:p>
            <a:pPr marL="0" indent="0">
              <a:buNone/>
            </a:pP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tar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c</a:t>
            </a:r>
            <a:r>
              <a:rPr lang="en-US" sz="2400" b="1"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z</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f</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output.tar.gz</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input1 input2 …</a:t>
            </a:r>
            <a:endParaRPr lang="ru-RU" sz="2400" b="1" dirty="0"/>
          </a:p>
        </p:txBody>
      </p:sp>
      <p:sp>
        <p:nvSpPr>
          <p:cNvPr id="4" name="Номер слайда 3">
            <a:extLst>
              <a:ext uri="{FF2B5EF4-FFF2-40B4-BE49-F238E27FC236}">
                <a16:creationId xmlns:a16="http://schemas.microsoft.com/office/drawing/2014/main" id="{ADB2CD90-35CE-D64C-8672-34C335D459E8}"/>
              </a:ext>
            </a:extLst>
          </p:cNvPr>
          <p:cNvSpPr>
            <a:spLocks noGrp="1"/>
          </p:cNvSpPr>
          <p:nvPr>
            <p:ph type="sldNum" sz="quarter" idx="12"/>
          </p:nvPr>
        </p:nvSpPr>
        <p:spPr/>
        <p:txBody>
          <a:bodyPr/>
          <a:lstStyle/>
          <a:p>
            <a:fld id="{7B06C374-F144-BB40-8EA1-8D49314AB8D8}" type="slidenum">
              <a:rPr lang="ru-RU" smtClean="0"/>
              <a:t>26</a:t>
            </a:fld>
            <a:endParaRPr lang="ru-RU"/>
          </a:p>
        </p:txBody>
      </p:sp>
      <p:graphicFrame>
        <p:nvGraphicFramePr>
          <p:cNvPr id="5" name="Таблица 4">
            <a:extLst>
              <a:ext uri="{FF2B5EF4-FFF2-40B4-BE49-F238E27FC236}">
                <a16:creationId xmlns:a16="http://schemas.microsoft.com/office/drawing/2014/main" id="{6F083933-FF7E-5142-9433-C2BAC64B8AE5}"/>
              </a:ext>
            </a:extLst>
          </p:cNvPr>
          <p:cNvGraphicFramePr>
            <a:graphicFrameLocks noGrp="1"/>
          </p:cNvGraphicFramePr>
          <p:nvPr>
            <p:extLst>
              <p:ext uri="{D42A27DB-BD31-4B8C-83A1-F6EECF244321}">
                <p14:modId xmlns:p14="http://schemas.microsoft.com/office/powerpoint/2010/main" val="2302305610"/>
              </p:ext>
            </p:extLst>
          </p:nvPr>
        </p:nvGraphicFramePr>
        <p:xfrm>
          <a:off x="914400" y="3132228"/>
          <a:ext cx="10317481" cy="1752600"/>
        </p:xfrm>
        <a:graphic>
          <a:graphicData uri="http://schemas.openxmlformats.org/drawingml/2006/table">
            <a:tbl>
              <a:tblPr firstRow="1" bandRow="1">
                <a:tableStyleId>{5C22544A-7EE6-4342-B048-85BDC9FD1C3A}</a:tableStyleId>
              </a:tblPr>
              <a:tblGrid>
                <a:gridCol w="2057263">
                  <a:extLst>
                    <a:ext uri="{9D8B030D-6E8A-4147-A177-3AD203B41FA5}">
                      <a16:colId xmlns:a16="http://schemas.microsoft.com/office/drawing/2014/main" val="826611098"/>
                    </a:ext>
                  </a:extLst>
                </a:gridCol>
                <a:gridCol w="917802">
                  <a:extLst>
                    <a:ext uri="{9D8B030D-6E8A-4147-A177-3AD203B41FA5}">
                      <a16:colId xmlns:a16="http://schemas.microsoft.com/office/drawing/2014/main" val="3942481856"/>
                    </a:ext>
                  </a:extLst>
                </a:gridCol>
                <a:gridCol w="917802">
                  <a:extLst>
                    <a:ext uri="{9D8B030D-6E8A-4147-A177-3AD203B41FA5}">
                      <a16:colId xmlns:a16="http://schemas.microsoft.com/office/drawing/2014/main" val="2282725538"/>
                    </a:ext>
                  </a:extLst>
                </a:gridCol>
                <a:gridCol w="917802">
                  <a:extLst>
                    <a:ext uri="{9D8B030D-6E8A-4147-A177-3AD203B41FA5}">
                      <a16:colId xmlns:a16="http://schemas.microsoft.com/office/drawing/2014/main" val="650433197"/>
                    </a:ext>
                  </a:extLst>
                </a:gridCol>
                <a:gridCol w="917802">
                  <a:extLst>
                    <a:ext uri="{9D8B030D-6E8A-4147-A177-3AD203B41FA5}">
                      <a16:colId xmlns:a16="http://schemas.microsoft.com/office/drawing/2014/main" val="1582043427"/>
                    </a:ext>
                  </a:extLst>
                </a:gridCol>
                <a:gridCol w="917802">
                  <a:extLst>
                    <a:ext uri="{9D8B030D-6E8A-4147-A177-3AD203B41FA5}">
                      <a16:colId xmlns:a16="http://schemas.microsoft.com/office/drawing/2014/main" val="1428841907"/>
                    </a:ext>
                  </a:extLst>
                </a:gridCol>
                <a:gridCol w="917802">
                  <a:extLst>
                    <a:ext uri="{9D8B030D-6E8A-4147-A177-3AD203B41FA5}">
                      <a16:colId xmlns:a16="http://schemas.microsoft.com/office/drawing/2014/main" val="769721793"/>
                    </a:ext>
                  </a:extLst>
                </a:gridCol>
                <a:gridCol w="917802">
                  <a:extLst>
                    <a:ext uri="{9D8B030D-6E8A-4147-A177-3AD203B41FA5}">
                      <a16:colId xmlns:a16="http://schemas.microsoft.com/office/drawing/2014/main" val="2150053882"/>
                    </a:ext>
                  </a:extLst>
                </a:gridCol>
                <a:gridCol w="917802">
                  <a:extLst>
                    <a:ext uri="{9D8B030D-6E8A-4147-A177-3AD203B41FA5}">
                      <a16:colId xmlns:a16="http://schemas.microsoft.com/office/drawing/2014/main" val="4139293261"/>
                    </a:ext>
                  </a:extLst>
                </a:gridCol>
                <a:gridCol w="917802">
                  <a:extLst>
                    <a:ext uri="{9D8B030D-6E8A-4147-A177-3AD203B41FA5}">
                      <a16:colId xmlns:a16="http://schemas.microsoft.com/office/drawing/2014/main" val="34012495"/>
                    </a:ext>
                  </a:extLst>
                </a:gridCol>
              </a:tblGrid>
              <a:tr h="370840">
                <a:tc>
                  <a:txBody>
                    <a:bodyPr/>
                    <a:lstStyle/>
                    <a:p>
                      <a:pPr algn="ctr"/>
                      <a:r>
                        <a:rPr lang="en-US" i="1" dirty="0"/>
                        <a:t>N </a:t>
                      </a:r>
                      <a:r>
                        <a:rPr lang="en-US" i="0" dirty="0"/>
                        <a:t>= </a:t>
                      </a:r>
                      <a:endParaRPr lang="ru-RU" i="0" dirty="0"/>
                    </a:p>
                  </a:txBody>
                  <a:tcPr anchor="ctr"/>
                </a:tc>
                <a:tc>
                  <a:txBody>
                    <a:bodyPr/>
                    <a:lstStyle/>
                    <a:p>
                      <a:pPr algn="ctr"/>
                      <a:r>
                        <a:rPr lang="ru-RU" dirty="0"/>
                        <a:t>1</a:t>
                      </a:r>
                    </a:p>
                  </a:txBody>
                  <a:tcPr anchor="ctr"/>
                </a:tc>
                <a:tc>
                  <a:txBody>
                    <a:bodyPr/>
                    <a:lstStyle/>
                    <a:p>
                      <a:pPr algn="ctr"/>
                      <a:r>
                        <a:rPr lang="ru-RU" dirty="0"/>
                        <a:t>2</a:t>
                      </a:r>
                    </a:p>
                  </a:txBody>
                  <a:tcPr anchor="ctr"/>
                </a:tc>
                <a:tc>
                  <a:txBody>
                    <a:bodyPr/>
                    <a:lstStyle/>
                    <a:p>
                      <a:pPr algn="ctr"/>
                      <a:r>
                        <a:rPr lang="ru-RU" dirty="0"/>
                        <a:t>3</a:t>
                      </a:r>
                    </a:p>
                  </a:txBody>
                  <a:tcPr anchor="ctr"/>
                </a:tc>
                <a:tc>
                  <a:txBody>
                    <a:bodyPr/>
                    <a:lstStyle/>
                    <a:p>
                      <a:pPr algn="ctr"/>
                      <a:r>
                        <a:rPr lang="ru-RU" dirty="0"/>
                        <a:t>4</a:t>
                      </a:r>
                    </a:p>
                  </a:txBody>
                  <a:tcPr anchor="ctr"/>
                </a:tc>
                <a:tc>
                  <a:txBody>
                    <a:bodyPr/>
                    <a:lstStyle/>
                    <a:p>
                      <a:pPr algn="ctr"/>
                      <a:r>
                        <a:rPr lang="ru-RU" dirty="0"/>
                        <a:t>5</a:t>
                      </a:r>
                    </a:p>
                  </a:txBody>
                  <a:tcPr anchor="ctr"/>
                </a:tc>
                <a:tc>
                  <a:txBody>
                    <a:bodyPr/>
                    <a:lstStyle/>
                    <a:p>
                      <a:pPr algn="ctr"/>
                      <a:r>
                        <a:rPr lang="ru-RU" b="1" dirty="0"/>
                        <a:t>6</a:t>
                      </a:r>
                    </a:p>
                  </a:txBody>
                  <a:tcPr anchor="ctr"/>
                </a:tc>
                <a:tc>
                  <a:txBody>
                    <a:bodyPr/>
                    <a:lstStyle/>
                    <a:p>
                      <a:pPr algn="ctr"/>
                      <a:r>
                        <a:rPr lang="ru-RU" dirty="0"/>
                        <a:t>7</a:t>
                      </a:r>
                    </a:p>
                  </a:txBody>
                  <a:tcPr anchor="ctr"/>
                </a:tc>
                <a:tc>
                  <a:txBody>
                    <a:bodyPr/>
                    <a:lstStyle/>
                    <a:p>
                      <a:pPr algn="ctr"/>
                      <a:r>
                        <a:rPr lang="ru-RU" dirty="0"/>
                        <a:t>8</a:t>
                      </a:r>
                    </a:p>
                  </a:txBody>
                  <a:tcPr anchor="ctr"/>
                </a:tc>
                <a:tc>
                  <a:txBody>
                    <a:bodyPr/>
                    <a:lstStyle/>
                    <a:p>
                      <a:pPr algn="ctr"/>
                      <a:r>
                        <a:rPr lang="ru-RU" dirty="0"/>
                        <a:t>9</a:t>
                      </a:r>
                    </a:p>
                  </a:txBody>
                  <a:tcPr anchor="ctr"/>
                </a:tc>
                <a:extLst>
                  <a:ext uri="{0D108BD9-81ED-4DB2-BD59-A6C34878D82A}">
                    <a16:rowId xmlns:a16="http://schemas.microsoft.com/office/drawing/2014/main" val="2798357647"/>
                  </a:ext>
                </a:extLst>
              </a:tr>
              <a:tr h="370840">
                <a:tc>
                  <a:txBody>
                    <a:bodyPr/>
                    <a:lstStyle/>
                    <a:p>
                      <a:pPr algn="ctr"/>
                      <a:r>
                        <a:rPr lang="ru-RU" dirty="0"/>
                        <a:t>Относительное сжатие</a:t>
                      </a:r>
                    </a:p>
                  </a:txBody>
                  <a:tcPr anchor="ctr"/>
                </a:tc>
                <a:tc>
                  <a:txBody>
                    <a:bodyPr/>
                    <a:lstStyle/>
                    <a:p>
                      <a:pPr algn="ctr"/>
                      <a:r>
                        <a:rPr lang="ru-RU" dirty="0"/>
                        <a:t>58</a:t>
                      </a:r>
                      <a:r>
                        <a:rPr lang="en-US" dirty="0"/>
                        <a:t>,7%</a:t>
                      </a:r>
                      <a:endParaRPr lang="ru-RU" dirty="0"/>
                    </a:p>
                  </a:txBody>
                  <a:tcPr anchor="ctr"/>
                </a:tc>
                <a:tc>
                  <a:txBody>
                    <a:bodyPr/>
                    <a:lstStyle/>
                    <a:p>
                      <a:pPr algn="ctr"/>
                      <a:r>
                        <a:rPr lang="en-US" dirty="0"/>
                        <a:t>60,6%</a:t>
                      </a:r>
                      <a:endParaRPr lang="ru-RU" dirty="0"/>
                    </a:p>
                  </a:txBody>
                  <a:tcPr anchor="ctr"/>
                </a:tc>
                <a:tc>
                  <a:txBody>
                    <a:bodyPr/>
                    <a:lstStyle/>
                    <a:p>
                      <a:pPr algn="ctr"/>
                      <a:r>
                        <a:rPr lang="en-US" dirty="0"/>
                        <a:t>62,5%</a:t>
                      </a:r>
                      <a:endParaRPr lang="ru-RU" dirty="0"/>
                    </a:p>
                  </a:txBody>
                  <a:tcPr anchor="ctr"/>
                </a:tc>
                <a:tc>
                  <a:txBody>
                    <a:bodyPr/>
                    <a:lstStyle/>
                    <a:p>
                      <a:pPr algn="ctr"/>
                      <a:r>
                        <a:rPr lang="en-US" dirty="0"/>
                        <a:t>63,9%</a:t>
                      </a:r>
                      <a:endParaRPr lang="ru-RU" dirty="0"/>
                    </a:p>
                  </a:txBody>
                  <a:tcPr anchor="ctr"/>
                </a:tc>
                <a:tc>
                  <a:txBody>
                    <a:bodyPr/>
                    <a:lstStyle/>
                    <a:p>
                      <a:pPr algn="ctr"/>
                      <a:r>
                        <a:rPr lang="en-US" dirty="0"/>
                        <a:t>65,4%</a:t>
                      </a:r>
                      <a:endParaRPr lang="ru-RU" dirty="0"/>
                    </a:p>
                  </a:txBody>
                  <a:tcPr anchor="ctr"/>
                </a:tc>
                <a:tc>
                  <a:txBody>
                    <a:bodyPr/>
                    <a:lstStyle/>
                    <a:p>
                      <a:pPr algn="ctr"/>
                      <a:r>
                        <a:rPr lang="en-US" b="1" dirty="0"/>
                        <a:t>66,2%</a:t>
                      </a:r>
                      <a:endParaRPr lang="ru-RU" b="1" dirty="0"/>
                    </a:p>
                  </a:txBody>
                  <a:tcPr anchor="ctr"/>
                </a:tc>
                <a:tc>
                  <a:txBody>
                    <a:bodyPr/>
                    <a:lstStyle/>
                    <a:p>
                      <a:pPr algn="ctr"/>
                      <a:r>
                        <a:rPr lang="en-US" dirty="0"/>
                        <a:t>66,3%</a:t>
                      </a:r>
                      <a:endParaRPr lang="ru-RU" dirty="0"/>
                    </a:p>
                  </a:txBody>
                  <a:tcPr anchor="ctr"/>
                </a:tc>
                <a:tc>
                  <a:txBody>
                    <a:bodyPr/>
                    <a:lstStyle/>
                    <a:p>
                      <a:pPr algn="ctr"/>
                      <a:r>
                        <a:rPr lang="en-US" dirty="0"/>
                        <a:t>66,4%</a:t>
                      </a:r>
                      <a:endParaRPr lang="ru-RU" dirty="0"/>
                    </a:p>
                  </a:txBody>
                  <a:tcPr anchor="ctr"/>
                </a:tc>
                <a:tc>
                  <a:txBody>
                    <a:bodyPr/>
                    <a:lstStyle/>
                    <a:p>
                      <a:pPr algn="ctr"/>
                      <a:r>
                        <a:rPr lang="en-US" dirty="0"/>
                        <a:t>66,4%</a:t>
                      </a:r>
                      <a:endParaRPr lang="ru-RU" dirty="0"/>
                    </a:p>
                  </a:txBody>
                  <a:tcPr anchor="ctr"/>
                </a:tc>
                <a:extLst>
                  <a:ext uri="{0D108BD9-81ED-4DB2-BD59-A6C34878D82A}">
                    <a16:rowId xmlns:a16="http://schemas.microsoft.com/office/drawing/2014/main" val="3575519968"/>
                  </a:ext>
                </a:extLst>
              </a:tr>
              <a:tr h="370840">
                <a:tc>
                  <a:txBody>
                    <a:bodyPr/>
                    <a:lstStyle/>
                    <a:p>
                      <a:pPr algn="ctr"/>
                      <a:r>
                        <a:rPr lang="ru-RU" dirty="0"/>
                        <a:t>Время работы, </a:t>
                      </a:r>
                      <a:r>
                        <a:rPr lang="ru-RU" dirty="0" err="1"/>
                        <a:t>мс</a:t>
                      </a:r>
                      <a:endParaRPr lang="ru-RU" dirty="0"/>
                    </a:p>
                  </a:txBody>
                  <a:tcPr anchor="ctr"/>
                </a:tc>
                <a:tc>
                  <a:txBody>
                    <a:bodyPr/>
                    <a:lstStyle/>
                    <a:p>
                      <a:pPr algn="ctr"/>
                      <a:r>
                        <a:rPr lang="en-US" dirty="0"/>
                        <a:t>7</a:t>
                      </a:r>
                      <a:endParaRPr lang="ru-RU" dirty="0"/>
                    </a:p>
                  </a:txBody>
                  <a:tcPr anchor="ctr"/>
                </a:tc>
                <a:tc>
                  <a:txBody>
                    <a:bodyPr/>
                    <a:lstStyle/>
                    <a:p>
                      <a:pPr algn="ctr"/>
                      <a:r>
                        <a:rPr lang="en-US" dirty="0"/>
                        <a:t>7</a:t>
                      </a:r>
                      <a:endParaRPr lang="ru-RU" dirty="0"/>
                    </a:p>
                  </a:txBody>
                  <a:tcPr anchor="ctr"/>
                </a:tc>
                <a:tc>
                  <a:txBody>
                    <a:bodyPr/>
                    <a:lstStyle/>
                    <a:p>
                      <a:pPr algn="ctr"/>
                      <a:r>
                        <a:rPr lang="en-US" dirty="0"/>
                        <a:t>12</a:t>
                      </a:r>
                      <a:endParaRPr lang="ru-RU" dirty="0"/>
                    </a:p>
                  </a:txBody>
                  <a:tcPr anchor="ctr"/>
                </a:tc>
                <a:tc>
                  <a:txBody>
                    <a:bodyPr/>
                    <a:lstStyle/>
                    <a:p>
                      <a:pPr algn="ctr"/>
                      <a:r>
                        <a:rPr lang="en-US" dirty="0"/>
                        <a:t>10</a:t>
                      </a:r>
                      <a:endParaRPr lang="ru-RU" dirty="0"/>
                    </a:p>
                  </a:txBody>
                  <a:tcPr anchor="ctr"/>
                </a:tc>
                <a:tc>
                  <a:txBody>
                    <a:bodyPr/>
                    <a:lstStyle/>
                    <a:p>
                      <a:pPr algn="ctr"/>
                      <a:r>
                        <a:rPr lang="en-US" dirty="0"/>
                        <a:t>16</a:t>
                      </a:r>
                      <a:endParaRPr lang="ru-RU" dirty="0"/>
                    </a:p>
                  </a:txBody>
                  <a:tcPr anchor="ctr"/>
                </a:tc>
                <a:tc>
                  <a:txBody>
                    <a:bodyPr/>
                    <a:lstStyle/>
                    <a:p>
                      <a:pPr algn="ctr"/>
                      <a:r>
                        <a:rPr lang="en-US" b="1" dirty="0"/>
                        <a:t>26</a:t>
                      </a:r>
                      <a:endParaRPr lang="ru-RU" b="1" dirty="0"/>
                    </a:p>
                  </a:txBody>
                  <a:tcPr anchor="ctr"/>
                </a:tc>
                <a:tc>
                  <a:txBody>
                    <a:bodyPr/>
                    <a:lstStyle/>
                    <a:p>
                      <a:pPr algn="ctr"/>
                      <a:r>
                        <a:rPr lang="en-US" dirty="0"/>
                        <a:t>31</a:t>
                      </a:r>
                      <a:endParaRPr lang="ru-RU" dirty="0"/>
                    </a:p>
                  </a:txBody>
                  <a:tcPr anchor="ctr"/>
                </a:tc>
                <a:tc>
                  <a:txBody>
                    <a:bodyPr/>
                    <a:lstStyle/>
                    <a:p>
                      <a:pPr algn="ctr"/>
                      <a:r>
                        <a:rPr lang="en-US" dirty="0"/>
                        <a:t>33</a:t>
                      </a:r>
                      <a:endParaRPr lang="ru-RU" dirty="0"/>
                    </a:p>
                  </a:txBody>
                  <a:tcPr anchor="ctr"/>
                </a:tc>
                <a:tc>
                  <a:txBody>
                    <a:bodyPr/>
                    <a:lstStyle/>
                    <a:p>
                      <a:pPr algn="ctr"/>
                      <a:r>
                        <a:rPr lang="en-US" dirty="0"/>
                        <a:t>34</a:t>
                      </a:r>
                      <a:endParaRPr lang="ru-RU" dirty="0"/>
                    </a:p>
                  </a:txBody>
                  <a:tcPr anchor="ctr"/>
                </a:tc>
                <a:extLst>
                  <a:ext uri="{0D108BD9-81ED-4DB2-BD59-A6C34878D82A}">
                    <a16:rowId xmlns:a16="http://schemas.microsoft.com/office/drawing/2014/main" val="417911363"/>
                  </a:ext>
                </a:extLst>
              </a:tr>
              <a:tr h="370840">
                <a:tc>
                  <a:txBody>
                    <a:bodyPr/>
                    <a:lstStyle/>
                    <a:p>
                      <a:pPr algn="ctr"/>
                      <a:r>
                        <a:rPr lang="ru-RU" dirty="0"/>
                        <a:t>Память</a:t>
                      </a:r>
                    </a:p>
                  </a:txBody>
                  <a:tcPr anchor="ctr"/>
                </a:tc>
                <a:tc>
                  <a:txBody>
                    <a:bodyPr/>
                    <a:lstStyle/>
                    <a:p>
                      <a:pPr algn="ctr"/>
                      <a:r>
                        <a:rPr lang="ru-RU" dirty="0"/>
                        <a:t>128 Б</a:t>
                      </a:r>
                    </a:p>
                  </a:txBody>
                  <a:tcPr anchor="ctr"/>
                </a:tc>
                <a:tc>
                  <a:txBody>
                    <a:bodyPr/>
                    <a:lstStyle/>
                    <a:p>
                      <a:pPr algn="ctr"/>
                      <a:r>
                        <a:rPr lang="ru-RU" dirty="0"/>
                        <a:t>256 Б</a:t>
                      </a:r>
                    </a:p>
                  </a:txBody>
                  <a:tcPr anchor="ctr"/>
                </a:tc>
                <a:tc>
                  <a:txBody>
                    <a:bodyPr/>
                    <a:lstStyle/>
                    <a:p>
                      <a:pPr algn="ctr"/>
                      <a:r>
                        <a:rPr lang="ru-RU" dirty="0"/>
                        <a:t>512 Б</a:t>
                      </a:r>
                    </a:p>
                  </a:txBody>
                  <a:tcPr anchor="ctr"/>
                </a:tc>
                <a:tc>
                  <a:txBody>
                    <a:bodyPr/>
                    <a:lstStyle/>
                    <a:p>
                      <a:pPr algn="ctr"/>
                      <a:r>
                        <a:rPr lang="ru-RU" dirty="0"/>
                        <a:t>1кБ</a:t>
                      </a:r>
                    </a:p>
                  </a:txBody>
                  <a:tcPr anchor="ctr"/>
                </a:tc>
                <a:tc>
                  <a:txBody>
                    <a:bodyPr/>
                    <a:lstStyle/>
                    <a:p>
                      <a:pPr algn="ctr"/>
                      <a:r>
                        <a:rPr lang="ru-RU" dirty="0"/>
                        <a:t>2кБ</a:t>
                      </a:r>
                    </a:p>
                  </a:txBody>
                  <a:tcPr anchor="ctr"/>
                </a:tc>
                <a:tc>
                  <a:txBody>
                    <a:bodyPr/>
                    <a:lstStyle/>
                    <a:p>
                      <a:pPr algn="ctr"/>
                      <a:r>
                        <a:rPr lang="ru-RU" b="1" dirty="0"/>
                        <a:t>4кБ</a:t>
                      </a:r>
                    </a:p>
                  </a:txBody>
                  <a:tcPr anchor="ctr"/>
                </a:tc>
                <a:tc>
                  <a:txBody>
                    <a:bodyPr/>
                    <a:lstStyle/>
                    <a:p>
                      <a:pPr algn="ctr"/>
                      <a:r>
                        <a:rPr lang="ru-RU" dirty="0"/>
                        <a:t>8кБ</a:t>
                      </a:r>
                    </a:p>
                  </a:txBody>
                  <a:tcPr anchor="ctr"/>
                </a:tc>
                <a:tc>
                  <a:txBody>
                    <a:bodyPr/>
                    <a:lstStyle/>
                    <a:p>
                      <a:pPr algn="ctr"/>
                      <a:r>
                        <a:rPr lang="ru-RU" dirty="0"/>
                        <a:t>16кБ</a:t>
                      </a:r>
                    </a:p>
                  </a:txBody>
                  <a:tcPr anchor="ctr"/>
                </a:tc>
                <a:tc>
                  <a:txBody>
                    <a:bodyPr/>
                    <a:lstStyle/>
                    <a:p>
                      <a:pPr algn="ctr"/>
                      <a:r>
                        <a:rPr lang="ru-RU" dirty="0"/>
                        <a:t>32кБ</a:t>
                      </a:r>
                    </a:p>
                  </a:txBody>
                  <a:tcPr anchor="ctr"/>
                </a:tc>
                <a:extLst>
                  <a:ext uri="{0D108BD9-81ED-4DB2-BD59-A6C34878D82A}">
                    <a16:rowId xmlns:a16="http://schemas.microsoft.com/office/drawing/2014/main" val="2818126758"/>
                  </a:ext>
                </a:extLst>
              </a:tr>
            </a:tbl>
          </a:graphicData>
        </a:graphic>
      </p:graphicFrame>
      <p:sp>
        <p:nvSpPr>
          <p:cNvPr id="6" name="Rectangle 1">
            <a:extLst>
              <a:ext uri="{FF2B5EF4-FFF2-40B4-BE49-F238E27FC236}">
                <a16:creationId xmlns:a16="http://schemas.microsoft.com/office/drawing/2014/main" id="{2646E9F2-CCE3-D44F-8452-6F757B3B936D}"/>
              </a:ext>
            </a:extLst>
          </p:cNvPr>
          <p:cNvSpPr>
            <a:spLocks noChangeArrowheads="1"/>
          </p:cNvSpPr>
          <p:nvPr/>
        </p:nvSpPr>
        <p:spPr bwMode="auto">
          <a:xfrm>
            <a:off x="9340949" y="459486"/>
            <a:ext cx="251345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ru-RU" altLang="ru-RU" dirty="0">
                <a:solidFill>
                  <a:srgbClr val="222222"/>
                </a:solidFill>
                <a:latin typeface="Courier New" panose="02070309020205020404" pitchFamily="49" charset="0"/>
              </a:rPr>
              <a:t>.</a:t>
            </a:r>
            <a:r>
              <a:rPr lang="en-US" altLang="ru-RU" dirty="0" err="1">
                <a:solidFill>
                  <a:srgbClr val="222222"/>
                </a:solidFill>
                <a:latin typeface="Courier New" panose="02070309020205020404" pitchFamily="49" charset="0"/>
              </a:rPr>
              <a:t>gz</a:t>
            </a:r>
            <a:br>
              <a:rPr lang="en-US" altLang="ru-RU" dirty="0">
                <a:solidFill>
                  <a:srgbClr val="222222"/>
                </a:solidFill>
                <a:latin typeface="Courier New" panose="02070309020205020404" pitchFamily="49" charset="0"/>
              </a:rPr>
            </a:br>
            <a:r>
              <a:rPr lang="en-US" altLang="ru-RU" dirty="0">
                <a:solidFill>
                  <a:srgbClr val="222222"/>
                </a:solidFill>
                <a:latin typeface="Courier New" panose="02070309020205020404" pitchFamily="49" charset="0"/>
              </a:rPr>
              <a:t>.</a:t>
            </a:r>
            <a:r>
              <a:rPr lang="en-US" altLang="ru-RU" dirty="0" err="1">
                <a:solidFill>
                  <a:srgbClr val="222222"/>
                </a:solidFill>
                <a:latin typeface="Courier New" panose="02070309020205020404" pitchFamily="49" charset="0"/>
              </a:rPr>
              <a:t>tar.gz</a:t>
            </a:r>
            <a:r>
              <a:rPr lang="en-US" altLang="ru-RU" dirty="0">
                <a:solidFill>
                  <a:srgbClr val="222222"/>
                </a:solidFill>
                <a:latin typeface="Courier New" panose="02070309020205020404" pitchFamily="49" charset="0"/>
              </a:rPr>
              <a:t>, .</a:t>
            </a:r>
            <a:r>
              <a:rPr lang="en-US" altLang="ru-RU" dirty="0" err="1">
                <a:solidFill>
                  <a:srgbClr val="222222"/>
                </a:solidFill>
                <a:latin typeface="Courier New" panose="02070309020205020404" pitchFamily="49" charset="0"/>
              </a:rPr>
              <a:t>tgz</a:t>
            </a:r>
            <a:r>
              <a:rPr lang="en-US" altLang="ru-RU" dirty="0">
                <a:solidFill>
                  <a:srgbClr val="222222"/>
                </a:solidFill>
                <a:latin typeface="Courier New" panose="02070309020205020404" pitchFamily="49" charset="0"/>
              </a:rPr>
              <a:t>,</a:t>
            </a:r>
            <a:br>
              <a:rPr lang="en-US" altLang="ru-RU" dirty="0">
                <a:solidFill>
                  <a:srgbClr val="222222"/>
                </a:solidFill>
                <a:latin typeface="Courier New" panose="02070309020205020404" pitchFamily="49" charset="0"/>
              </a:rPr>
            </a:br>
            <a:r>
              <a:rPr lang="en-US" altLang="ru-RU" dirty="0">
                <a:solidFill>
                  <a:srgbClr val="222222"/>
                </a:solidFill>
                <a:latin typeface="Courier New" panose="02070309020205020404" pitchFamily="49" charset="0"/>
              </a:rPr>
              <a:t>.</a:t>
            </a:r>
            <a:r>
              <a:rPr lang="en-US" altLang="ru-RU" dirty="0" err="1">
                <a:solidFill>
                  <a:srgbClr val="222222"/>
                </a:solidFill>
                <a:latin typeface="Courier New" panose="02070309020205020404" pitchFamily="49" charset="0"/>
              </a:rPr>
              <a:t>tar.gzip</a:t>
            </a:r>
            <a:endParaRPr lang="ru-RU" altLang="ru-RU" dirty="0"/>
          </a:p>
        </p:txBody>
      </p:sp>
    </p:spTree>
    <p:extLst>
      <p:ext uri="{BB962C8B-B14F-4D97-AF65-F5344CB8AC3E}">
        <p14:creationId xmlns:p14="http://schemas.microsoft.com/office/powerpoint/2010/main" val="283526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92F06C-942B-E24D-90C7-B3C87CB488BF}"/>
              </a:ext>
            </a:extLst>
          </p:cNvPr>
          <p:cNvSpPr>
            <a:spLocks noGrp="1"/>
          </p:cNvSpPr>
          <p:nvPr>
            <p:ph type="title"/>
          </p:nvPr>
        </p:nvSpPr>
        <p:spPr/>
        <p:txBody>
          <a:bodyPr/>
          <a:lstStyle/>
          <a:p>
            <a:r>
              <a:rPr lang="en-US" dirty="0"/>
              <a:t>ZIP</a:t>
            </a:r>
            <a:endParaRPr lang="ru-RU" dirty="0"/>
          </a:p>
        </p:txBody>
      </p:sp>
      <p:sp>
        <p:nvSpPr>
          <p:cNvPr id="3" name="Объект 2">
            <a:extLst>
              <a:ext uri="{FF2B5EF4-FFF2-40B4-BE49-F238E27FC236}">
                <a16:creationId xmlns:a16="http://schemas.microsoft.com/office/drawing/2014/main" id="{B1C72C49-6574-4642-8767-04CD2C412E0A}"/>
              </a:ext>
            </a:extLst>
          </p:cNvPr>
          <p:cNvSpPr>
            <a:spLocks noGrp="1"/>
          </p:cNvSpPr>
          <p:nvPr>
            <p:ph idx="1"/>
          </p:nvPr>
        </p:nvSpPr>
        <p:spPr>
          <a:xfrm>
            <a:off x="838200" y="1559106"/>
            <a:ext cx="10515600" cy="4797244"/>
          </a:xfrm>
        </p:spPr>
        <p:txBody>
          <a:bodyPr>
            <a:normAutofit/>
          </a:bodyPr>
          <a:lstStyle/>
          <a:p>
            <a:r>
              <a:rPr lang="ru-RU" dirty="0"/>
              <a:t>Поддерживает степени сжатия от 1 (быстро и слабо) до 9 (медленно и сильно)</a:t>
            </a:r>
            <a:endParaRPr lang="en-US" dirty="0"/>
          </a:p>
          <a:p>
            <a:r>
              <a:rPr lang="ru-RU" dirty="0"/>
              <a:t>Тест: </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zip -r 7.</a:t>
            </a:r>
            <a:r>
              <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rPr>
              <a:t>zip</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i="1" dirty="0">
                <a:solidFill>
                  <a:srgbClr val="000000"/>
                </a:solidFill>
                <a:latin typeface="Menlo" panose="020B0609030804020204" pitchFamily="49" charset="0"/>
                <a:ea typeface="Calibri" panose="020F0502020204030204" pitchFamily="34" charset="0"/>
                <a:cs typeface="Times New Roman" panose="02020603050405020304" pitchFamily="18" charset="0"/>
              </a:rPr>
              <a:t>&lt;N&gt;</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-v 7.txt</a:t>
            </a:r>
            <a:endParaRPr lang="ru-RU" sz="2400" b="1" dirty="0"/>
          </a:p>
          <a:p>
            <a:endParaRPr lang="ru-RU" dirty="0"/>
          </a:p>
          <a:p>
            <a:endParaRPr lang="ru-RU" dirty="0"/>
          </a:p>
          <a:p>
            <a:endParaRPr lang="ru-RU" dirty="0"/>
          </a:p>
          <a:p>
            <a:endParaRPr lang="en-US" dirty="0"/>
          </a:p>
          <a:p>
            <a:r>
              <a:rPr lang="ru-RU" dirty="0"/>
              <a:t>Работает медленнее </a:t>
            </a:r>
            <a:r>
              <a:rPr lang="en-US" sz="2400" dirty="0" err="1">
                <a:solidFill>
                  <a:srgbClr val="000000"/>
                </a:solidFill>
                <a:latin typeface="Menlo" panose="020B0609030804020204" pitchFamily="49" charset="0"/>
                <a:cs typeface="Times New Roman" panose="02020603050405020304" pitchFamily="18" charset="0"/>
              </a:rPr>
              <a:t>gzip</a:t>
            </a:r>
            <a:endParaRPr lang="ru-RU" sz="2400" dirty="0">
              <a:solidFill>
                <a:srgbClr val="000000"/>
              </a:solidFill>
              <a:latin typeface="Menlo" panose="020B0609030804020204" pitchFamily="49"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ADB2CD90-35CE-D64C-8672-34C335D459E8}"/>
              </a:ext>
            </a:extLst>
          </p:cNvPr>
          <p:cNvSpPr>
            <a:spLocks noGrp="1"/>
          </p:cNvSpPr>
          <p:nvPr>
            <p:ph type="sldNum" sz="quarter" idx="12"/>
          </p:nvPr>
        </p:nvSpPr>
        <p:spPr/>
        <p:txBody>
          <a:bodyPr/>
          <a:lstStyle/>
          <a:p>
            <a:fld id="{7B06C374-F144-BB40-8EA1-8D49314AB8D8}" type="slidenum">
              <a:rPr lang="ru-RU" smtClean="0"/>
              <a:t>27</a:t>
            </a:fld>
            <a:endParaRPr lang="ru-RU"/>
          </a:p>
        </p:txBody>
      </p:sp>
      <p:graphicFrame>
        <p:nvGraphicFramePr>
          <p:cNvPr id="5" name="Таблица 4">
            <a:extLst>
              <a:ext uri="{FF2B5EF4-FFF2-40B4-BE49-F238E27FC236}">
                <a16:creationId xmlns:a16="http://schemas.microsoft.com/office/drawing/2014/main" id="{6F083933-FF7E-5142-9433-C2BAC64B8AE5}"/>
              </a:ext>
            </a:extLst>
          </p:cNvPr>
          <p:cNvGraphicFramePr>
            <a:graphicFrameLocks noGrp="1"/>
          </p:cNvGraphicFramePr>
          <p:nvPr>
            <p:extLst>
              <p:ext uri="{D42A27DB-BD31-4B8C-83A1-F6EECF244321}">
                <p14:modId xmlns:p14="http://schemas.microsoft.com/office/powerpoint/2010/main" val="2740382309"/>
              </p:ext>
            </p:extLst>
          </p:nvPr>
        </p:nvGraphicFramePr>
        <p:xfrm>
          <a:off x="956603" y="3132228"/>
          <a:ext cx="10275280" cy="1752600"/>
        </p:xfrm>
        <a:graphic>
          <a:graphicData uri="http://schemas.openxmlformats.org/drawingml/2006/table">
            <a:tbl>
              <a:tblPr firstRow="1" bandRow="1">
                <a:tableStyleId>{5C22544A-7EE6-4342-B048-85BDC9FD1C3A}</a:tableStyleId>
              </a:tblPr>
              <a:tblGrid>
                <a:gridCol w="2012281">
                  <a:extLst>
                    <a:ext uri="{9D8B030D-6E8A-4147-A177-3AD203B41FA5}">
                      <a16:colId xmlns:a16="http://schemas.microsoft.com/office/drawing/2014/main" val="826611098"/>
                    </a:ext>
                  </a:extLst>
                </a:gridCol>
                <a:gridCol w="918111">
                  <a:extLst>
                    <a:ext uri="{9D8B030D-6E8A-4147-A177-3AD203B41FA5}">
                      <a16:colId xmlns:a16="http://schemas.microsoft.com/office/drawing/2014/main" val="3942481856"/>
                    </a:ext>
                  </a:extLst>
                </a:gridCol>
                <a:gridCol w="918111">
                  <a:extLst>
                    <a:ext uri="{9D8B030D-6E8A-4147-A177-3AD203B41FA5}">
                      <a16:colId xmlns:a16="http://schemas.microsoft.com/office/drawing/2014/main" val="2282725538"/>
                    </a:ext>
                  </a:extLst>
                </a:gridCol>
                <a:gridCol w="918111">
                  <a:extLst>
                    <a:ext uri="{9D8B030D-6E8A-4147-A177-3AD203B41FA5}">
                      <a16:colId xmlns:a16="http://schemas.microsoft.com/office/drawing/2014/main" val="650433197"/>
                    </a:ext>
                  </a:extLst>
                </a:gridCol>
                <a:gridCol w="918111">
                  <a:extLst>
                    <a:ext uri="{9D8B030D-6E8A-4147-A177-3AD203B41FA5}">
                      <a16:colId xmlns:a16="http://schemas.microsoft.com/office/drawing/2014/main" val="1582043427"/>
                    </a:ext>
                  </a:extLst>
                </a:gridCol>
                <a:gridCol w="918111">
                  <a:extLst>
                    <a:ext uri="{9D8B030D-6E8A-4147-A177-3AD203B41FA5}">
                      <a16:colId xmlns:a16="http://schemas.microsoft.com/office/drawing/2014/main" val="1428841907"/>
                    </a:ext>
                  </a:extLst>
                </a:gridCol>
                <a:gridCol w="918111">
                  <a:extLst>
                    <a:ext uri="{9D8B030D-6E8A-4147-A177-3AD203B41FA5}">
                      <a16:colId xmlns:a16="http://schemas.microsoft.com/office/drawing/2014/main" val="769721793"/>
                    </a:ext>
                  </a:extLst>
                </a:gridCol>
                <a:gridCol w="918111">
                  <a:extLst>
                    <a:ext uri="{9D8B030D-6E8A-4147-A177-3AD203B41FA5}">
                      <a16:colId xmlns:a16="http://schemas.microsoft.com/office/drawing/2014/main" val="2150053882"/>
                    </a:ext>
                  </a:extLst>
                </a:gridCol>
                <a:gridCol w="918111">
                  <a:extLst>
                    <a:ext uri="{9D8B030D-6E8A-4147-A177-3AD203B41FA5}">
                      <a16:colId xmlns:a16="http://schemas.microsoft.com/office/drawing/2014/main" val="4139293261"/>
                    </a:ext>
                  </a:extLst>
                </a:gridCol>
                <a:gridCol w="918111">
                  <a:extLst>
                    <a:ext uri="{9D8B030D-6E8A-4147-A177-3AD203B41FA5}">
                      <a16:colId xmlns:a16="http://schemas.microsoft.com/office/drawing/2014/main" val="34012495"/>
                    </a:ext>
                  </a:extLst>
                </a:gridCol>
              </a:tblGrid>
              <a:tr h="370840">
                <a:tc>
                  <a:txBody>
                    <a:bodyPr/>
                    <a:lstStyle/>
                    <a:p>
                      <a:pPr algn="ctr"/>
                      <a:r>
                        <a:rPr lang="en-US" i="1" dirty="0"/>
                        <a:t>N </a:t>
                      </a:r>
                      <a:r>
                        <a:rPr lang="en-US" i="0" dirty="0"/>
                        <a:t>= </a:t>
                      </a:r>
                      <a:endParaRPr lang="ru-RU" i="0" dirty="0"/>
                    </a:p>
                  </a:txBody>
                  <a:tcPr anchor="ctr"/>
                </a:tc>
                <a:tc>
                  <a:txBody>
                    <a:bodyPr/>
                    <a:lstStyle/>
                    <a:p>
                      <a:pPr algn="ctr"/>
                      <a:r>
                        <a:rPr lang="ru-RU" dirty="0"/>
                        <a:t>1</a:t>
                      </a:r>
                    </a:p>
                  </a:txBody>
                  <a:tcPr anchor="ctr"/>
                </a:tc>
                <a:tc>
                  <a:txBody>
                    <a:bodyPr/>
                    <a:lstStyle/>
                    <a:p>
                      <a:pPr algn="ctr"/>
                      <a:r>
                        <a:rPr lang="ru-RU" dirty="0"/>
                        <a:t>2</a:t>
                      </a:r>
                    </a:p>
                  </a:txBody>
                  <a:tcPr anchor="ctr"/>
                </a:tc>
                <a:tc>
                  <a:txBody>
                    <a:bodyPr/>
                    <a:lstStyle/>
                    <a:p>
                      <a:pPr algn="ctr"/>
                      <a:r>
                        <a:rPr lang="ru-RU" dirty="0"/>
                        <a:t>3</a:t>
                      </a:r>
                    </a:p>
                  </a:txBody>
                  <a:tcPr anchor="ctr"/>
                </a:tc>
                <a:tc>
                  <a:txBody>
                    <a:bodyPr/>
                    <a:lstStyle/>
                    <a:p>
                      <a:pPr algn="ctr"/>
                      <a:r>
                        <a:rPr lang="ru-RU" dirty="0"/>
                        <a:t>4</a:t>
                      </a:r>
                    </a:p>
                  </a:txBody>
                  <a:tcPr anchor="ctr"/>
                </a:tc>
                <a:tc>
                  <a:txBody>
                    <a:bodyPr/>
                    <a:lstStyle/>
                    <a:p>
                      <a:pPr algn="ctr"/>
                      <a:r>
                        <a:rPr lang="ru-RU" dirty="0"/>
                        <a:t>5</a:t>
                      </a:r>
                    </a:p>
                  </a:txBody>
                  <a:tcPr anchor="ctr"/>
                </a:tc>
                <a:tc>
                  <a:txBody>
                    <a:bodyPr/>
                    <a:lstStyle/>
                    <a:p>
                      <a:pPr algn="ctr"/>
                      <a:r>
                        <a:rPr lang="ru-RU" b="1" dirty="0"/>
                        <a:t>6</a:t>
                      </a:r>
                    </a:p>
                  </a:txBody>
                  <a:tcPr anchor="ctr"/>
                </a:tc>
                <a:tc>
                  <a:txBody>
                    <a:bodyPr/>
                    <a:lstStyle/>
                    <a:p>
                      <a:pPr algn="ctr"/>
                      <a:r>
                        <a:rPr lang="ru-RU" dirty="0"/>
                        <a:t>7</a:t>
                      </a:r>
                    </a:p>
                  </a:txBody>
                  <a:tcPr anchor="ctr"/>
                </a:tc>
                <a:tc>
                  <a:txBody>
                    <a:bodyPr/>
                    <a:lstStyle/>
                    <a:p>
                      <a:pPr algn="ctr"/>
                      <a:r>
                        <a:rPr lang="ru-RU" dirty="0"/>
                        <a:t>8</a:t>
                      </a:r>
                    </a:p>
                  </a:txBody>
                  <a:tcPr anchor="ctr"/>
                </a:tc>
                <a:tc>
                  <a:txBody>
                    <a:bodyPr/>
                    <a:lstStyle/>
                    <a:p>
                      <a:pPr algn="ctr"/>
                      <a:r>
                        <a:rPr lang="ru-RU" dirty="0"/>
                        <a:t>9</a:t>
                      </a:r>
                    </a:p>
                  </a:txBody>
                  <a:tcPr anchor="ctr"/>
                </a:tc>
                <a:extLst>
                  <a:ext uri="{0D108BD9-81ED-4DB2-BD59-A6C34878D82A}">
                    <a16:rowId xmlns:a16="http://schemas.microsoft.com/office/drawing/2014/main" val="2798357647"/>
                  </a:ext>
                </a:extLst>
              </a:tr>
              <a:tr h="370840">
                <a:tc>
                  <a:txBody>
                    <a:bodyPr/>
                    <a:lstStyle/>
                    <a:p>
                      <a:pPr algn="ctr"/>
                      <a:r>
                        <a:rPr lang="ru-RU" dirty="0"/>
                        <a:t>Относительное сжатие</a:t>
                      </a:r>
                    </a:p>
                  </a:txBody>
                  <a:tcPr anchor="ctr"/>
                </a:tc>
                <a:tc>
                  <a:txBody>
                    <a:bodyPr/>
                    <a:lstStyle/>
                    <a:p>
                      <a:pPr algn="ctr"/>
                      <a:r>
                        <a:rPr lang="ru-RU" dirty="0"/>
                        <a:t>5</a:t>
                      </a:r>
                      <a:r>
                        <a:rPr lang="en-US" dirty="0"/>
                        <a:t>9%</a:t>
                      </a:r>
                      <a:endParaRPr lang="ru-RU" dirty="0"/>
                    </a:p>
                  </a:txBody>
                  <a:tcPr anchor="ctr"/>
                </a:tc>
                <a:tc>
                  <a:txBody>
                    <a:bodyPr/>
                    <a:lstStyle/>
                    <a:p>
                      <a:pPr algn="ctr"/>
                      <a:r>
                        <a:rPr lang="en-US" dirty="0"/>
                        <a:t>61%</a:t>
                      </a:r>
                      <a:endParaRPr lang="ru-RU" dirty="0"/>
                    </a:p>
                  </a:txBody>
                  <a:tcPr anchor="ctr"/>
                </a:tc>
                <a:tc>
                  <a:txBody>
                    <a:bodyPr/>
                    <a:lstStyle/>
                    <a:p>
                      <a:pPr algn="ctr"/>
                      <a:r>
                        <a:rPr lang="en-US" dirty="0"/>
                        <a:t>63%</a:t>
                      </a:r>
                      <a:endParaRPr lang="ru-RU" dirty="0"/>
                    </a:p>
                  </a:txBody>
                  <a:tcPr anchor="ctr"/>
                </a:tc>
                <a:tc>
                  <a:txBody>
                    <a:bodyPr/>
                    <a:lstStyle/>
                    <a:p>
                      <a:pPr algn="ctr"/>
                      <a:r>
                        <a:rPr lang="en-US" dirty="0"/>
                        <a:t>64%</a:t>
                      </a:r>
                      <a:endParaRPr lang="ru-RU" dirty="0"/>
                    </a:p>
                  </a:txBody>
                  <a:tcPr anchor="ctr"/>
                </a:tc>
                <a:tc>
                  <a:txBody>
                    <a:bodyPr/>
                    <a:lstStyle/>
                    <a:p>
                      <a:pPr algn="ctr"/>
                      <a:r>
                        <a:rPr lang="en-US" dirty="0"/>
                        <a:t>65%</a:t>
                      </a:r>
                      <a:endParaRPr lang="ru-RU" dirty="0"/>
                    </a:p>
                  </a:txBody>
                  <a:tcPr anchor="ctr"/>
                </a:tc>
                <a:tc>
                  <a:txBody>
                    <a:bodyPr/>
                    <a:lstStyle/>
                    <a:p>
                      <a:pPr algn="ctr"/>
                      <a:r>
                        <a:rPr lang="en-US" b="1" dirty="0"/>
                        <a:t>66%</a:t>
                      </a:r>
                      <a:endParaRPr lang="ru-RU" b="1" dirty="0"/>
                    </a:p>
                  </a:txBody>
                  <a:tcPr anchor="ctr"/>
                </a:tc>
                <a:tc>
                  <a:txBody>
                    <a:bodyPr/>
                    <a:lstStyle/>
                    <a:p>
                      <a:pPr algn="ctr"/>
                      <a:r>
                        <a:rPr lang="en-US" dirty="0"/>
                        <a:t>66%</a:t>
                      </a:r>
                      <a:endParaRPr lang="ru-RU" dirty="0"/>
                    </a:p>
                  </a:txBody>
                  <a:tcPr anchor="ctr"/>
                </a:tc>
                <a:tc>
                  <a:txBody>
                    <a:bodyPr/>
                    <a:lstStyle/>
                    <a:p>
                      <a:pPr algn="ctr"/>
                      <a:r>
                        <a:rPr lang="en-US" dirty="0"/>
                        <a:t>66%</a:t>
                      </a:r>
                      <a:endParaRPr lang="ru-RU" dirty="0"/>
                    </a:p>
                  </a:txBody>
                  <a:tcPr anchor="ctr"/>
                </a:tc>
                <a:tc>
                  <a:txBody>
                    <a:bodyPr/>
                    <a:lstStyle/>
                    <a:p>
                      <a:pPr algn="ctr"/>
                      <a:r>
                        <a:rPr lang="en-US" dirty="0"/>
                        <a:t>66%</a:t>
                      </a:r>
                      <a:endParaRPr lang="ru-RU" dirty="0"/>
                    </a:p>
                  </a:txBody>
                  <a:tcPr anchor="ctr"/>
                </a:tc>
                <a:extLst>
                  <a:ext uri="{0D108BD9-81ED-4DB2-BD59-A6C34878D82A}">
                    <a16:rowId xmlns:a16="http://schemas.microsoft.com/office/drawing/2014/main" val="3575519968"/>
                  </a:ext>
                </a:extLst>
              </a:tr>
              <a:tr h="370840">
                <a:tc>
                  <a:txBody>
                    <a:bodyPr/>
                    <a:lstStyle/>
                    <a:p>
                      <a:pPr algn="ctr"/>
                      <a:r>
                        <a:rPr lang="ru-RU" dirty="0"/>
                        <a:t>Время работы, </a:t>
                      </a:r>
                      <a:r>
                        <a:rPr lang="ru-RU" dirty="0" err="1"/>
                        <a:t>мс</a:t>
                      </a:r>
                      <a:endParaRPr lang="ru-RU" dirty="0"/>
                    </a:p>
                  </a:txBody>
                  <a:tcPr anchor="ctr"/>
                </a:tc>
                <a:tc>
                  <a:txBody>
                    <a:bodyPr/>
                    <a:lstStyle/>
                    <a:p>
                      <a:pPr algn="ctr"/>
                      <a:r>
                        <a:rPr lang="en-US" dirty="0"/>
                        <a:t>14</a:t>
                      </a:r>
                      <a:endParaRPr lang="ru-RU" dirty="0"/>
                    </a:p>
                  </a:txBody>
                  <a:tcPr anchor="ctr"/>
                </a:tc>
                <a:tc>
                  <a:txBody>
                    <a:bodyPr/>
                    <a:lstStyle/>
                    <a:p>
                      <a:pPr algn="ctr"/>
                      <a:r>
                        <a:rPr lang="en-US" dirty="0"/>
                        <a:t>15</a:t>
                      </a:r>
                      <a:endParaRPr lang="ru-RU" dirty="0"/>
                    </a:p>
                  </a:txBody>
                  <a:tcPr anchor="ctr"/>
                </a:tc>
                <a:tc>
                  <a:txBody>
                    <a:bodyPr/>
                    <a:lstStyle/>
                    <a:p>
                      <a:pPr algn="ctr"/>
                      <a:r>
                        <a:rPr lang="en-US" dirty="0"/>
                        <a:t>19</a:t>
                      </a:r>
                      <a:endParaRPr lang="ru-RU" dirty="0"/>
                    </a:p>
                  </a:txBody>
                  <a:tcPr anchor="ctr"/>
                </a:tc>
                <a:tc>
                  <a:txBody>
                    <a:bodyPr/>
                    <a:lstStyle/>
                    <a:p>
                      <a:pPr algn="ctr"/>
                      <a:r>
                        <a:rPr lang="en-US" dirty="0"/>
                        <a:t>16</a:t>
                      </a:r>
                      <a:endParaRPr lang="ru-RU" dirty="0"/>
                    </a:p>
                  </a:txBody>
                  <a:tcPr anchor="ctr"/>
                </a:tc>
                <a:tc>
                  <a:txBody>
                    <a:bodyPr/>
                    <a:lstStyle/>
                    <a:p>
                      <a:pPr algn="ctr"/>
                      <a:r>
                        <a:rPr lang="en-US" dirty="0"/>
                        <a:t>22</a:t>
                      </a:r>
                      <a:endParaRPr lang="ru-RU" dirty="0"/>
                    </a:p>
                  </a:txBody>
                  <a:tcPr anchor="ctr"/>
                </a:tc>
                <a:tc>
                  <a:txBody>
                    <a:bodyPr/>
                    <a:lstStyle/>
                    <a:p>
                      <a:pPr algn="ctr"/>
                      <a:r>
                        <a:rPr lang="en-US" b="1" dirty="0"/>
                        <a:t>32</a:t>
                      </a:r>
                      <a:endParaRPr lang="ru-RU" b="1" dirty="0"/>
                    </a:p>
                  </a:txBody>
                  <a:tcPr anchor="ctr"/>
                </a:tc>
                <a:tc>
                  <a:txBody>
                    <a:bodyPr/>
                    <a:lstStyle/>
                    <a:p>
                      <a:pPr algn="ctr"/>
                      <a:r>
                        <a:rPr lang="en-US" dirty="0"/>
                        <a:t>35</a:t>
                      </a:r>
                      <a:endParaRPr lang="ru-RU" dirty="0"/>
                    </a:p>
                  </a:txBody>
                  <a:tcPr anchor="ctr"/>
                </a:tc>
                <a:tc>
                  <a:txBody>
                    <a:bodyPr/>
                    <a:lstStyle/>
                    <a:p>
                      <a:pPr algn="ctr"/>
                      <a:r>
                        <a:rPr lang="en-US" dirty="0"/>
                        <a:t>39</a:t>
                      </a:r>
                      <a:endParaRPr lang="ru-RU" dirty="0"/>
                    </a:p>
                  </a:txBody>
                  <a:tcPr anchor="ctr"/>
                </a:tc>
                <a:tc>
                  <a:txBody>
                    <a:bodyPr/>
                    <a:lstStyle/>
                    <a:p>
                      <a:pPr algn="ctr"/>
                      <a:r>
                        <a:rPr lang="en-US" dirty="0"/>
                        <a:t>39</a:t>
                      </a:r>
                      <a:endParaRPr lang="ru-RU" dirty="0"/>
                    </a:p>
                  </a:txBody>
                  <a:tcPr anchor="ctr"/>
                </a:tc>
                <a:extLst>
                  <a:ext uri="{0D108BD9-81ED-4DB2-BD59-A6C34878D82A}">
                    <a16:rowId xmlns:a16="http://schemas.microsoft.com/office/drawing/2014/main" val="417911363"/>
                  </a:ext>
                </a:extLst>
              </a:tr>
              <a:tr h="370840">
                <a:tc>
                  <a:txBody>
                    <a:bodyPr/>
                    <a:lstStyle/>
                    <a:p>
                      <a:pPr algn="ctr"/>
                      <a:r>
                        <a:rPr lang="ru-RU" dirty="0"/>
                        <a:t>Память</a:t>
                      </a:r>
                    </a:p>
                  </a:txBody>
                  <a:tcPr anchor="ctr"/>
                </a:tc>
                <a:tc>
                  <a:txBody>
                    <a:bodyPr/>
                    <a:lstStyle/>
                    <a:p>
                      <a:pPr algn="ctr"/>
                      <a:r>
                        <a:rPr lang="ru-RU" dirty="0"/>
                        <a:t>128 Б</a:t>
                      </a:r>
                    </a:p>
                  </a:txBody>
                  <a:tcPr anchor="ctr"/>
                </a:tc>
                <a:tc>
                  <a:txBody>
                    <a:bodyPr/>
                    <a:lstStyle/>
                    <a:p>
                      <a:pPr algn="ctr"/>
                      <a:r>
                        <a:rPr lang="ru-RU" dirty="0"/>
                        <a:t>256 Б</a:t>
                      </a:r>
                    </a:p>
                  </a:txBody>
                  <a:tcPr anchor="ctr"/>
                </a:tc>
                <a:tc>
                  <a:txBody>
                    <a:bodyPr/>
                    <a:lstStyle/>
                    <a:p>
                      <a:pPr algn="ctr"/>
                      <a:r>
                        <a:rPr lang="ru-RU" dirty="0"/>
                        <a:t>512 Б</a:t>
                      </a:r>
                    </a:p>
                  </a:txBody>
                  <a:tcPr anchor="ctr"/>
                </a:tc>
                <a:tc>
                  <a:txBody>
                    <a:bodyPr/>
                    <a:lstStyle/>
                    <a:p>
                      <a:pPr algn="ctr"/>
                      <a:r>
                        <a:rPr lang="ru-RU" dirty="0"/>
                        <a:t>1кБ</a:t>
                      </a:r>
                    </a:p>
                  </a:txBody>
                  <a:tcPr anchor="ctr"/>
                </a:tc>
                <a:tc>
                  <a:txBody>
                    <a:bodyPr/>
                    <a:lstStyle/>
                    <a:p>
                      <a:pPr algn="ctr"/>
                      <a:r>
                        <a:rPr lang="ru-RU" dirty="0"/>
                        <a:t>2кБ</a:t>
                      </a:r>
                    </a:p>
                  </a:txBody>
                  <a:tcPr anchor="ctr"/>
                </a:tc>
                <a:tc>
                  <a:txBody>
                    <a:bodyPr/>
                    <a:lstStyle/>
                    <a:p>
                      <a:pPr algn="ctr"/>
                      <a:r>
                        <a:rPr lang="ru-RU" b="1" dirty="0"/>
                        <a:t>4кБ</a:t>
                      </a:r>
                    </a:p>
                  </a:txBody>
                  <a:tcPr anchor="ctr"/>
                </a:tc>
                <a:tc>
                  <a:txBody>
                    <a:bodyPr/>
                    <a:lstStyle/>
                    <a:p>
                      <a:pPr algn="ctr"/>
                      <a:r>
                        <a:rPr lang="ru-RU" dirty="0"/>
                        <a:t>8кБ</a:t>
                      </a:r>
                    </a:p>
                  </a:txBody>
                  <a:tcPr anchor="ctr"/>
                </a:tc>
                <a:tc>
                  <a:txBody>
                    <a:bodyPr/>
                    <a:lstStyle/>
                    <a:p>
                      <a:pPr algn="ctr"/>
                      <a:r>
                        <a:rPr lang="ru-RU" dirty="0"/>
                        <a:t>16кБ</a:t>
                      </a:r>
                    </a:p>
                  </a:txBody>
                  <a:tcPr anchor="ctr"/>
                </a:tc>
                <a:tc>
                  <a:txBody>
                    <a:bodyPr/>
                    <a:lstStyle/>
                    <a:p>
                      <a:pPr algn="ctr"/>
                      <a:r>
                        <a:rPr lang="ru-RU" dirty="0"/>
                        <a:t>32кБ</a:t>
                      </a:r>
                    </a:p>
                  </a:txBody>
                  <a:tcPr anchor="ctr"/>
                </a:tc>
                <a:extLst>
                  <a:ext uri="{0D108BD9-81ED-4DB2-BD59-A6C34878D82A}">
                    <a16:rowId xmlns:a16="http://schemas.microsoft.com/office/drawing/2014/main" val="1927122272"/>
                  </a:ext>
                </a:extLst>
              </a:tr>
            </a:tbl>
          </a:graphicData>
        </a:graphic>
      </p:graphicFrame>
      <p:sp>
        <p:nvSpPr>
          <p:cNvPr id="6" name="Rectangle 1">
            <a:extLst>
              <a:ext uri="{FF2B5EF4-FFF2-40B4-BE49-F238E27FC236}">
                <a16:creationId xmlns:a16="http://schemas.microsoft.com/office/drawing/2014/main" id="{2646E9F2-CCE3-D44F-8452-6F757B3B936D}"/>
              </a:ext>
            </a:extLst>
          </p:cNvPr>
          <p:cNvSpPr>
            <a:spLocks noChangeArrowheads="1"/>
          </p:cNvSpPr>
          <p:nvPr/>
        </p:nvSpPr>
        <p:spPr bwMode="auto">
          <a:xfrm>
            <a:off x="9340949" y="736484"/>
            <a:ext cx="251345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ru-RU" dirty="0">
                <a:solidFill>
                  <a:srgbClr val="222222"/>
                </a:solidFill>
                <a:latin typeface="Courier New" panose="02070309020205020404" pitchFamily="49" charset="0"/>
              </a:rPr>
              <a:t>.zip</a:t>
            </a:r>
            <a:endParaRPr lang="ru-RU" altLang="ru-RU" dirty="0"/>
          </a:p>
        </p:txBody>
      </p:sp>
    </p:spTree>
    <p:extLst>
      <p:ext uri="{BB962C8B-B14F-4D97-AF65-F5344CB8AC3E}">
        <p14:creationId xmlns:p14="http://schemas.microsoft.com/office/powerpoint/2010/main" val="41349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1801C3-C410-3D44-9494-23DFCBA1BE56}"/>
              </a:ext>
            </a:extLst>
          </p:cNvPr>
          <p:cNvSpPr>
            <a:spLocks noGrp="1"/>
          </p:cNvSpPr>
          <p:nvPr>
            <p:ph type="title"/>
          </p:nvPr>
        </p:nvSpPr>
        <p:spPr>
          <a:xfrm>
            <a:off x="838200" y="365125"/>
            <a:ext cx="10515600" cy="1325563"/>
          </a:xfrm>
        </p:spPr>
        <p:txBody>
          <a:bodyPr/>
          <a:lstStyle/>
          <a:p>
            <a:r>
              <a:rPr lang="en-US" dirty="0"/>
              <a:t>PNG: Portable Network Graphic</a:t>
            </a:r>
            <a:endParaRPr lang="ru-RU" dirty="0"/>
          </a:p>
        </p:txBody>
      </p:sp>
      <p:sp>
        <p:nvSpPr>
          <p:cNvPr id="3" name="Объект 2">
            <a:extLst>
              <a:ext uri="{FF2B5EF4-FFF2-40B4-BE49-F238E27FC236}">
                <a16:creationId xmlns:a16="http://schemas.microsoft.com/office/drawing/2014/main" id="{881D3E65-1A27-2743-8B80-B45223B3D84D}"/>
              </a:ext>
            </a:extLst>
          </p:cNvPr>
          <p:cNvSpPr>
            <a:spLocks noGrp="1"/>
          </p:cNvSpPr>
          <p:nvPr>
            <p:ph idx="1"/>
          </p:nvPr>
        </p:nvSpPr>
        <p:spPr>
          <a:xfrm>
            <a:off x="838200" y="1608420"/>
            <a:ext cx="10515600" cy="5024635"/>
          </a:xfrm>
        </p:spPr>
        <p:txBody>
          <a:bodyPr>
            <a:normAutofit/>
          </a:bodyPr>
          <a:lstStyle/>
          <a:p>
            <a:r>
              <a:rPr lang="ru-RU" dirty="0"/>
              <a:t>Сжатие без потерь: </a:t>
            </a:r>
            <a:r>
              <a:rPr lang="ru-RU" u="sng" dirty="0"/>
              <a:t>предсказание</a:t>
            </a:r>
            <a:r>
              <a:rPr lang="ru-RU" dirty="0"/>
              <a:t> + </a:t>
            </a:r>
            <a:r>
              <a:rPr lang="en-US" u="sng" dirty="0"/>
              <a:t>Deflate</a:t>
            </a:r>
          </a:p>
          <a:p>
            <a:r>
              <a:rPr lang="ru-RU" dirty="0"/>
              <a:t>Глубина цвета </a:t>
            </a:r>
            <a:r>
              <a:rPr lang="en-US" dirty="0"/>
              <a:t>Palette/Mono/RGB(A)</a:t>
            </a:r>
            <a:r>
              <a:rPr lang="ru-RU" dirty="0"/>
              <a:t>: 1</a:t>
            </a:r>
            <a:r>
              <a:rPr lang="en-US" dirty="0"/>
              <a:t>, 2, 4, 8, 16 </a:t>
            </a:r>
            <a:r>
              <a:rPr lang="ru-RU" dirty="0"/>
              <a:t>бит</a:t>
            </a:r>
            <a:r>
              <a:rPr lang="en-US" dirty="0"/>
              <a:t>/</a:t>
            </a:r>
            <a:r>
              <a:rPr lang="ru-RU" dirty="0"/>
              <a:t>компонента </a:t>
            </a:r>
          </a:p>
          <a:p>
            <a:pPr lvl="1"/>
            <a:r>
              <a:rPr lang="ru-RU" dirty="0"/>
              <a:t>до 8 бит в </a:t>
            </a:r>
            <a:r>
              <a:rPr lang="ru-RU" dirty="0" err="1"/>
              <a:t>палитровых</a:t>
            </a:r>
            <a:r>
              <a:rPr lang="ru-RU" dirty="0"/>
              <a:t> изображениях</a:t>
            </a:r>
            <a:endParaRPr lang="en-US" dirty="0"/>
          </a:p>
          <a:p>
            <a:pPr lvl="1"/>
            <a:r>
              <a:rPr lang="ru-RU" dirty="0"/>
              <a:t>до 16 бит в полутоновых изображениях </a:t>
            </a:r>
          </a:p>
          <a:p>
            <a:pPr lvl="1"/>
            <a:r>
              <a:rPr lang="ru-RU" dirty="0"/>
              <a:t>до 48</a:t>
            </a:r>
            <a:r>
              <a:rPr lang="en-US" dirty="0"/>
              <a:t>(64)</a:t>
            </a:r>
            <a:r>
              <a:rPr lang="ru-RU" dirty="0"/>
              <a:t> бит в полноцветных изображениях</a:t>
            </a:r>
            <a:r>
              <a:rPr lang="en-US" dirty="0"/>
              <a:t> (+A)</a:t>
            </a:r>
            <a:endParaRPr lang="ru-RU" dirty="0"/>
          </a:p>
          <a:p>
            <a:r>
              <a:rPr lang="ru-RU" dirty="0"/>
              <a:t>Полноценный альфа-канал (8 или 16 бит)</a:t>
            </a:r>
          </a:p>
          <a:p>
            <a:r>
              <a:rPr lang="en-US" dirty="0"/>
              <a:t>APNG: </a:t>
            </a:r>
            <a:r>
              <a:rPr lang="ru-RU" dirty="0"/>
              <a:t>поддержка анимации </a:t>
            </a:r>
          </a:p>
          <a:p>
            <a:r>
              <a:rPr lang="ru-RU" dirty="0"/>
              <a:t>Чересстрочный режим</a:t>
            </a:r>
          </a:p>
          <a:p>
            <a:endParaRPr lang="ru-RU" dirty="0"/>
          </a:p>
        </p:txBody>
      </p:sp>
      <p:sp>
        <p:nvSpPr>
          <p:cNvPr id="5" name="Номер слайда 4">
            <a:extLst>
              <a:ext uri="{FF2B5EF4-FFF2-40B4-BE49-F238E27FC236}">
                <a16:creationId xmlns:a16="http://schemas.microsoft.com/office/drawing/2014/main" id="{2A24FA2B-3B5A-BE41-9E44-4F1E0817DD31}"/>
              </a:ext>
            </a:extLst>
          </p:cNvPr>
          <p:cNvSpPr>
            <a:spLocks noGrp="1"/>
          </p:cNvSpPr>
          <p:nvPr>
            <p:ph type="sldNum" sz="quarter" idx="12"/>
          </p:nvPr>
        </p:nvSpPr>
        <p:spPr>
          <a:xfrm>
            <a:off x="8610600" y="6356350"/>
            <a:ext cx="2743200" cy="365125"/>
          </a:xfrm>
        </p:spPr>
        <p:txBody>
          <a:bodyPr/>
          <a:lstStyle/>
          <a:p>
            <a:fld id="{C11DEBBC-7C6C-4176-A375-FBDA94CD1D8B}" type="slidenum">
              <a:rPr lang="ru-RU" smtClean="0"/>
              <a:pPr/>
              <a:t>28</a:t>
            </a:fld>
            <a:endParaRPr lang="ru-RU"/>
          </a:p>
        </p:txBody>
      </p:sp>
      <p:pic>
        <p:nvPicPr>
          <p:cNvPr id="4" name="Рисунок 3">
            <a:extLst>
              <a:ext uri="{FF2B5EF4-FFF2-40B4-BE49-F238E27FC236}">
                <a16:creationId xmlns:a16="http://schemas.microsoft.com/office/drawing/2014/main" id="{DEE18D36-88BA-6947-B9C3-D2F0F8555B81}"/>
              </a:ext>
            </a:extLst>
          </p:cNvPr>
          <p:cNvPicPr>
            <a:picLocks noChangeAspect="1"/>
          </p:cNvPicPr>
          <p:nvPr/>
        </p:nvPicPr>
        <p:blipFill>
          <a:blip r:embed="rId3"/>
          <a:stretch>
            <a:fillRect/>
          </a:stretch>
        </p:blipFill>
        <p:spPr>
          <a:xfrm>
            <a:off x="8328316" y="336168"/>
            <a:ext cx="1844634" cy="1383476"/>
          </a:xfrm>
          <a:prstGeom prst="rect">
            <a:avLst/>
          </a:prstGeom>
        </p:spPr>
      </p:pic>
      <p:sp>
        <p:nvSpPr>
          <p:cNvPr id="9" name="Прямоугольник 8">
            <a:extLst>
              <a:ext uri="{FF2B5EF4-FFF2-40B4-BE49-F238E27FC236}">
                <a16:creationId xmlns:a16="http://schemas.microsoft.com/office/drawing/2014/main" id="{914D466A-F5B8-AF43-A5CD-800F1126435E}"/>
              </a:ext>
            </a:extLst>
          </p:cNvPr>
          <p:cNvSpPr/>
          <p:nvPr/>
        </p:nvSpPr>
        <p:spPr>
          <a:xfrm>
            <a:off x="10617701" y="604273"/>
            <a:ext cx="736099" cy="369332"/>
          </a:xfrm>
          <a:prstGeom prst="rect">
            <a:avLst/>
          </a:prstGeom>
        </p:spPr>
        <p:txBody>
          <a:bodyPr wrap="none">
            <a:spAutoFit/>
          </a:bodyPr>
          <a:lstStyle/>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png</a:t>
            </a:r>
            <a:endParaRPr lang="ru-RU"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20254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6972E-FD8D-AF4A-BF6F-0425C82C4117}"/>
              </a:ext>
            </a:extLst>
          </p:cNvPr>
          <p:cNvSpPr>
            <a:spLocks noGrp="1"/>
          </p:cNvSpPr>
          <p:nvPr>
            <p:ph type="title"/>
          </p:nvPr>
        </p:nvSpPr>
        <p:spPr/>
        <p:txBody>
          <a:bodyPr/>
          <a:lstStyle/>
          <a:p>
            <a:r>
              <a:rPr lang="ru-RU" dirty="0" err="1"/>
              <a:t>Чанки</a:t>
            </a:r>
            <a:r>
              <a:rPr lang="ru-RU" dirty="0"/>
              <a:t> в </a:t>
            </a:r>
            <a:r>
              <a:rPr lang="en-US" dirty="0"/>
              <a:t>PNG</a:t>
            </a:r>
            <a:endParaRPr lang="ru-RU" dirty="0"/>
          </a:p>
        </p:txBody>
      </p:sp>
      <p:sp>
        <p:nvSpPr>
          <p:cNvPr id="3" name="Объект 2">
            <a:extLst>
              <a:ext uri="{FF2B5EF4-FFF2-40B4-BE49-F238E27FC236}">
                <a16:creationId xmlns:a16="http://schemas.microsoft.com/office/drawing/2014/main" id="{7DAB0306-E9A3-9A4C-BCA8-075769BE47B7}"/>
              </a:ext>
            </a:extLst>
          </p:cNvPr>
          <p:cNvSpPr>
            <a:spLocks noGrp="1"/>
          </p:cNvSpPr>
          <p:nvPr>
            <p:ph idx="1"/>
          </p:nvPr>
        </p:nvSpPr>
        <p:spPr/>
        <p:txBody>
          <a:bodyPr>
            <a:normAutofit/>
          </a:bodyPr>
          <a:lstStyle/>
          <a:p>
            <a:r>
              <a:rPr lang="ru-RU" dirty="0"/>
              <a:t>Поток состоит из </a:t>
            </a:r>
            <a:r>
              <a:rPr lang="ru-RU" dirty="0" err="1"/>
              <a:t>чанков</a:t>
            </a:r>
            <a:r>
              <a:rPr lang="ru-RU" dirty="0"/>
              <a:t>:</a:t>
            </a:r>
          </a:p>
          <a:p>
            <a:pPr lvl="1"/>
            <a:r>
              <a:rPr lang="ru-RU" dirty="0"/>
              <a:t>параметры, само изображение, метаданные …</a:t>
            </a:r>
          </a:p>
          <a:p>
            <a:r>
              <a:rPr lang="ru-RU" dirty="0"/>
              <a:t>Критические </a:t>
            </a:r>
            <a:r>
              <a:rPr lang="ru-RU" dirty="0" err="1"/>
              <a:t>чанки</a:t>
            </a:r>
            <a:r>
              <a:rPr lang="ru-RU" dirty="0"/>
              <a:t>:</a:t>
            </a:r>
          </a:p>
          <a:p>
            <a:pPr lvl="1"/>
            <a:r>
              <a:rPr lang="en-US" dirty="0"/>
              <a:t>IHDR</a:t>
            </a:r>
            <a:r>
              <a:rPr lang="ru-RU" dirty="0"/>
              <a:t> (заголовок)</a:t>
            </a:r>
            <a:r>
              <a:rPr lang="en-US" dirty="0"/>
              <a:t>, PLTE</a:t>
            </a:r>
            <a:r>
              <a:rPr lang="ru-RU" dirty="0"/>
              <a:t> (палитра)</a:t>
            </a:r>
            <a:r>
              <a:rPr lang="en-US" dirty="0"/>
              <a:t>, IDAT</a:t>
            </a:r>
            <a:r>
              <a:rPr lang="ru-RU" dirty="0"/>
              <a:t> (пиксели)</a:t>
            </a:r>
            <a:r>
              <a:rPr lang="en-US" dirty="0"/>
              <a:t>, IEND</a:t>
            </a:r>
            <a:r>
              <a:rPr lang="ru-RU" dirty="0"/>
              <a:t> (окончание)</a:t>
            </a:r>
          </a:p>
          <a:p>
            <a:r>
              <a:rPr lang="ru-RU" dirty="0"/>
              <a:t>Остальные являются вспомогательными и могут быть пропущены. Вновь зарегистрированные </a:t>
            </a:r>
            <a:r>
              <a:rPr lang="ru-RU" dirty="0" err="1"/>
              <a:t>чанки</a:t>
            </a:r>
            <a:r>
              <a:rPr lang="ru-RU" dirty="0"/>
              <a:t>, неизвестные декодеру, просто пропускаются при чтении</a:t>
            </a:r>
          </a:p>
          <a:p>
            <a:r>
              <a:rPr lang="ru-RU" dirty="0"/>
              <a:t>При редактировании изображения неизвестные </a:t>
            </a:r>
            <a:r>
              <a:rPr lang="ru-RU" dirty="0" err="1"/>
              <a:t>чанки</a:t>
            </a:r>
            <a:r>
              <a:rPr lang="ru-RU" dirty="0"/>
              <a:t> с типом «</a:t>
            </a:r>
            <a:r>
              <a:rPr lang="en-US" dirty="0"/>
              <a:t>safe to copy</a:t>
            </a:r>
            <a:r>
              <a:rPr lang="ru-RU" dirty="0"/>
              <a:t>»</a:t>
            </a:r>
            <a:r>
              <a:rPr lang="en-US" dirty="0"/>
              <a:t> </a:t>
            </a:r>
            <a:r>
              <a:rPr lang="ru-RU" dirty="0"/>
              <a:t>могут быть скопированы без разбора, остальные должны быть отброшены</a:t>
            </a:r>
          </a:p>
        </p:txBody>
      </p:sp>
      <p:sp>
        <p:nvSpPr>
          <p:cNvPr id="4" name="Номер слайда 3">
            <a:extLst>
              <a:ext uri="{FF2B5EF4-FFF2-40B4-BE49-F238E27FC236}">
                <a16:creationId xmlns:a16="http://schemas.microsoft.com/office/drawing/2014/main" id="{4BBE7273-E9E1-4444-82A8-EC66CF854B12}"/>
              </a:ext>
            </a:extLst>
          </p:cNvPr>
          <p:cNvSpPr>
            <a:spLocks noGrp="1"/>
          </p:cNvSpPr>
          <p:nvPr>
            <p:ph type="sldNum" sz="quarter" idx="12"/>
          </p:nvPr>
        </p:nvSpPr>
        <p:spPr/>
        <p:txBody>
          <a:bodyPr/>
          <a:lstStyle/>
          <a:p>
            <a:fld id="{7B06C374-F144-BB40-8EA1-8D49314AB8D8}" type="slidenum">
              <a:rPr lang="ru-RU" smtClean="0"/>
              <a:t>29</a:t>
            </a:fld>
            <a:endParaRPr lang="ru-RU"/>
          </a:p>
        </p:txBody>
      </p:sp>
      <p:pic>
        <p:nvPicPr>
          <p:cNvPr id="5" name="Рисунок 4">
            <a:extLst>
              <a:ext uri="{FF2B5EF4-FFF2-40B4-BE49-F238E27FC236}">
                <a16:creationId xmlns:a16="http://schemas.microsoft.com/office/drawing/2014/main" id="{C612F6D2-1618-5041-A6C5-274E8D47816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76590" y="0"/>
            <a:ext cx="6823560" cy="2012950"/>
          </a:xfrm>
          <a:prstGeom prst="rect">
            <a:avLst/>
          </a:prstGeom>
        </p:spPr>
      </p:pic>
    </p:spTree>
    <p:extLst>
      <p:ext uri="{BB962C8B-B14F-4D97-AF65-F5344CB8AC3E}">
        <p14:creationId xmlns:p14="http://schemas.microsoft.com/office/powerpoint/2010/main" val="41241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96E4D4-A285-7544-A19A-CC4FC249A5DE}"/>
              </a:ext>
            </a:extLst>
          </p:cNvPr>
          <p:cNvSpPr>
            <a:spLocks noGrp="1"/>
          </p:cNvSpPr>
          <p:nvPr>
            <p:ph type="title"/>
          </p:nvPr>
        </p:nvSpPr>
        <p:spPr>
          <a:xfrm>
            <a:off x="838200" y="365125"/>
            <a:ext cx="10515600" cy="1325563"/>
          </a:xfrm>
        </p:spPr>
        <p:txBody>
          <a:bodyPr/>
          <a:lstStyle/>
          <a:p>
            <a:r>
              <a:rPr lang="ru-RU" dirty="0" err="1"/>
              <a:t>Медиаконтейнеры</a:t>
            </a:r>
            <a:r>
              <a:rPr lang="ru-RU" dirty="0"/>
              <a:t> (форматы)</a:t>
            </a:r>
          </a:p>
        </p:txBody>
      </p:sp>
      <p:sp>
        <p:nvSpPr>
          <p:cNvPr id="3" name="Объект 2">
            <a:extLst>
              <a:ext uri="{FF2B5EF4-FFF2-40B4-BE49-F238E27FC236}">
                <a16:creationId xmlns:a16="http://schemas.microsoft.com/office/drawing/2014/main" id="{B342CB8B-DB2C-1F47-8FCF-70D69B667751}"/>
              </a:ext>
            </a:extLst>
          </p:cNvPr>
          <p:cNvSpPr>
            <a:spLocks noGrp="1"/>
          </p:cNvSpPr>
          <p:nvPr>
            <p:ph idx="1"/>
          </p:nvPr>
        </p:nvSpPr>
        <p:spPr>
          <a:xfrm>
            <a:off x="838200" y="1825625"/>
            <a:ext cx="10515600" cy="4351338"/>
          </a:xfrm>
        </p:spPr>
        <p:txBody>
          <a:bodyPr>
            <a:normAutofit/>
          </a:bodyPr>
          <a:lstStyle/>
          <a:p>
            <a:r>
              <a:rPr lang="ru-RU" dirty="0"/>
              <a:t>Бывают </a:t>
            </a:r>
            <a:r>
              <a:rPr lang="ru-RU" i="1" dirty="0"/>
              <a:t>файловыми</a:t>
            </a:r>
            <a:r>
              <a:rPr lang="ru-RU" dirty="0"/>
              <a:t> (предназначенными для целиковой обработки) и </a:t>
            </a:r>
            <a:r>
              <a:rPr lang="ru-RU" i="1" dirty="0"/>
              <a:t>потоковыми</a:t>
            </a:r>
            <a:r>
              <a:rPr lang="ru-RU" dirty="0"/>
              <a:t> (для чтения с любого места)</a:t>
            </a:r>
          </a:p>
          <a:p>
            <a:r>
              <a:rPr lang="ru-RU" dirty="0"/>
              <a:t>Могут быть одноцелевыми и многоцелевыми (</a:t>
            </a:r>
            <a:r>
              <a:rPr lang="ru-RU" i="1" dirty="0" err="1"/>
              <a:t>мультимедиаконтейнеры</a:t>
            </a:r>
            <a:r>
              <a:rPr lang="ru-RU" dirty="0"/>
              <a:t>)</a:t>
            </a:r>
          </a:p>
          <a:p>
            <a:r>
              <a:rPr lang="ru-RU" dirty="0">
                <a:solidFill>
                  <a:schemeClr val="tx1">
                    <a:lumMod val="50000"/>
                    <a:lumOff val="50000"/>
                  </a:schemeClr>
                </a:solidFill>
              </a:rPr>
              <a:t>Если специфицируется также и </a:t>
            </a:r>
            <a:r>
              <a:rPr lang="ru-RU" u="sng" dirty="0">
                <a:solidFill>
                  <a:schemeClr val="tx1">
                    <a:lumMod val="50000"/>
                    <a:lumOff val="50000"/>
                  </a:schemeClr>
                </a:solidFill>
              </a:rPr>
              <a:t>процесс кодирования</a:t>
            </a:r>
            <a:r>
              <a:rPr lang="ru-RU" dirty="0">
                <a:solidFill>
                  <a:schemeClr val="tx1">
                    <a:lumMod val="50000"/>
                    <a:lumOff val="50000"/>
                  </a:schemeClr>
                </a:solidFill>
              </a:rPr>
              <a:t>, стандарт называется </a:t>
            </a:r>
            <a:r>
              <a:rPr lang="ru-RU" i="1" dirty="0">
                <a:solidFill>
                  <a:schemeClr val="tx1">
                    <a:lumMod val="50000"/>
                    <a:lumOff val="50000"/>
                  </a:schemeClr>
                </a:solidFill>
              </a:rPr>
              <a:t>единым форматом кодирования </a:t>
            </a:r>
            <a:br>
              <a:rPr lang="en-US" i="1" dirty="0">
                <a:solidFill>
                  <a:schemeClr val="tx1">
                    <a:lumMod val="50000"/>
                    <a:lumOff val="50000"/>
                  </a:schemeClr>
                </a:solidFill>
              </a:rPr>
            </a:br>
            <a:r>
              <a:rPr lang="ru-RU" i="1" dirty="0">
                <a:solidFill>
                  <a:schemeClr val="tx1">
                    <a:lumMod val="50000"/>
                    <a:lumOff val="50000"/>
                  </a:schemeClr>
                </a:solidFill>
              </a:rPr>
              <a:t>(</a:t>
            </a:r>
            <a:r>
              <a:rPr lang="en-US" i="1" dirty="0">
                <a:solidFill>
                  <a:schemeClr val="tx1">
                    <a:lumMod val="50000"/>
                    <a:lumOff val="50000"/>
                  </a:schemeClr>
                </a:solidFill>
              </a:rPr>
              <a:t>single coding format</a:t>
            </a:r>
            <a:r>
              <a:rPr lang="ru-RU" i="1" dirty="0">
                <a:solidFill>
                  <a:schemeClr val="tx1">
                    <a:lumMod val="50000"/>
                    <a:lumOff val="50000"/>
                  </a:schemeClr>
                </a:solidFill>
              </a:rPr>
              <a:t>)</a:t>
            </a:r>
          </a:p>
        </p:txBody>
      </p:sp>
      <p:sp>
        <p:nvSpPr>
          <p:cNvPr id="4" name="Номер слайда 3">
            <a:extLst>
              <a:ext uri="{FF2B5EF4-FFF2-40B4-BE49-F238E27FC236}">
                <a16:creationId xmlns:a16="http://schemas.microsoft.com/office/drawing/2014/main" id="{4828D956-355C-7341-9192-07D93E2D8D9B}"/>
              </a:ext>
            </a:extLst>
          </p:cNvPr>
          <p:cNvSpPr>
            <a:spLocks noGrp="1"/>
          </p:cNvSpPr>
          <p:nvPr>
            <p:ph type="sldNum" sz="quarter" idx="12"/>
          </p:nvPr>
        </p:nvSpPr>
        <p:spPr>
          <a:xfrm>
            <a:off x="8610600" y="6356350"/>
            <a:ext cx="2743200" cy="365125"/>
          </a:xfrm>
        </p:spPr>
        <p:txBody>
          <a:bodyPr/>
          <a:lstStyle/>
          <a:p>
            <a:fld id="{C11DEBBC-7C6C-4176-A375-FBDA94CD1D8B}" type="slidenum">
              <a:rPr lang="ru-RU" smtClean="0"/>
              <a:pPr/>
              <a:t>3</a:t>
            </a:fld>
            <a:endParaRPr lang="ru-RU"/>
          </a:p>
        </p:txBody>
      </p:sp>
    </p:spTree>
    <p:extLst>
      <p:ext uri="{BB962C8B-B14F-4D97-AF65-F5344CB8AC3E}">
        <p14:creationId xmlns:p14="http://schemas.microsoft.com/office/powerpoint/2010/main" val="3824123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DEEF15-F4DB-7E4F-97BE-7CD17AAA54CD}"/>
              </a:ext>
            </a:extLst>
          </p:cNvPr>
          <p:cNvSpPr>
            <a:spLocks noGrp="1"/>
          </p:cNvSpPr>
          <p:nvPr>
            <p:ph type="title"/>
          </p:nvPr>
        </p:nvSpPr>
        <p:spPr/>
        <p:txBody>
          <a:bodyPr/>
          <a:lstStyle/>
          <a:p>
            <a:r>
              <a:rPr lang="ru-RU" dirty="0"/>
              <a:t>Перемежение (</a:t>
            </a:r>
            <a:r>
              <a:rPr lang="en-US" dirty="0"/>
              <a:t>interlacing mode</a:t>
            </a:r>
            <a:r>
              <a:rPr lang="ru-RU" dirty="0"/>
              <a:t>) в </a:t>
            </a:r>
            <a:r>
              <a:rPr lang="en-US" dirty="0"/>
              <a:t>PNG</a:t>
            </a:r>
            <a:endParaRPr lang="ru-RU" dirty="0"/>
          </a:p>
        </p:txBody>
      </p:sp>
      <p:pic>
        <p:nvPicPr>
          <p:cNvPr id="5" name="Объект 4">
            <a:extLst>
              <a:ext uri="{FF2B5EF4-FFF2-40B4-BE49-F238E27FC236}">
                <a16:creationId xmlns:a16="http://schemas.microsoft.com/office/drawing/2014/main" id="{83935005-549F-0645-92A3-814EDA6AC207}"/>
              </a:ext>
            </a:extLst>
          </p:cNvPr>
          <p:cNvPicPr>
            <a:picLocks noGrp="1" noChangeAspect="1"/>
          </p:cNvPicPr>
          <p:nvPr>
            <p:ph idx="1"/>
          </p:nvPr>
        </p:nvPicPr>
        <p:blipFill rotWithShape="1">
          <a:blip r:embed="rId3"/>
          <a:srcRect b="36217"/>
          <a:stretch/>
        </p:blipFill>
        <p:spPr>
          <a:xfrm>
            <a:off x="838200" y="1751465"/>
            <a:ext cx="7751223" cy="4787447"/>
          </a:xfrm>
          <a:prstGeom prst="rect">
            <a:avLst/>
          </a:prstGeom>
        </p:spPr>
      </p:pic>
      <p:sp>
        <p:nvSpPr>
          <p:cNvPr id="4" name="Номер слайда 3">
            <a:extLst>
              <a:ext uri="{FF2B5EF4-FFF2-40B4-BE49-F238E27FC236}">
                <a16:creationId xmlns:a16="http://schemas.microsoft.com/office/drawing/2014/main" id="{2BEA97B9-1F7A-EB43-A5DF-A4048FD97002}"/>
              </a:ext>
            </a:extLst>
          </p:cNvPr>
          <p:cNvSpPr>
            <a:spLocks noGrp="1"/>
          </p:cNvSpPr>
          <p:nvPr>
            <p:ph type="sldNum" sz="quarter" idx="12"/>
          </p:nvPr>
        </p:nvSpPr>
        <p:spPr/>
        <p:txBody>
          <a:bodyPr/>
          <a:lstStyle/>
          <a:p>
            <a:fld id="{7B06C374-F144-BB40-8EA1-8D49314AB8D8}" type="slidenum">
              <a:rPr lang="ru-RU" smtClean="0"/>
              <a:t>30</a:t>
            </a:fld>
            <a:endParaRPr lang="ru-RU"/>
          </a:p>
        </p:txBody>
      </p:sp>
      <p:pic>
        <p:nvPicPr>
          <p:cNvPr id="6" name="Объект 4">
            <a:extLst>
              <a:ext uri="{FF2B5EF4-FFF2-40B4-BE49-F238E27FC236}">
                <a16:creationId xmlns:a16="http://schemas.microsoft.com/office/drawing/2014/main" id="{46C26598-5A6D-7843-AE27-36FB93520A95}"/>
              </a:ext>
            </a:extLst>
          </p:cNvPr>
          <p:cNvPicPr>
            <a:picLocks noChangeAspect="1"/>
          </p:cNvPicPr>
          <p:nvPr/>
        </p:nvPicPr>
        <p:blipFill rotWithShape="1">
          <a:blip r:embed="rId3"/>
          <a:srcRect l="67645" t="64160" r="2956" b="4127"/>
          <a:stretch/>
        </p:blipFill>
        <p:spPr>
          <a:xfrm>
            <a:off x="8589423" y="4219346"/>
            <a:ext cx="2278743" cy="2380343"/>
          </a:xfrm>
          <a:prstGeom prst="rect">
            <a:avLst/>
          </a:prstGeom>
        </p:spPr>
      </p:pic>
      <p:pic>
        <p:nvPicPr>
          <p:cNvPr id="7" name="Объект 4">
            <a:extLst>
              <a:ext uri="{FF2B5EF4-FFF2-40B4-BE49-F238E27FC236}">
                <a16:creationId xmlns:a16="http://schemas.microsoft.com/office/drawing/2014/main" id="{1C914ADF-C38B-D548-A69C-08BF44ADA75D}"/>
              </a:ext>
            </a:extLst>
          </p:cNvPr>
          <p:cNvPicPr>
            <a:picLocks noChangeAspect="1"/>
          </p:cNvPicPr>
          <p:nvPr/>
        </p:nvPicPr>
        <p:blipFill rotWithShape="1">
          <a:blip r:embed="rId3"/>
          <a:srcRect l="3795" t="63836" r="66806" b="4451"/>
          <a:stretch/>
        </p:blipFill>
        <p:spPr>
          <a:xfrm>
            <a:off x="8589422" y="1795234"/>
            <a:ext cx="2278743" cy="2380343"/>
          </a:xfrm>
          <a:prstGeom prst="rect">
            <a:avLst/>
          </a:prstGeom>
        </p:spPr>
      </p:pic>
    </p:spTree>
    <p:extLst>
      <p:ext uri="{BB962C8B-B14F-4D97-AF65-F5344CB8AC3E}">
        <p14:creationId xmlns:p14="http://schemas.microsoft.com/office/powerpoint/2010/main" val="106399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7C4013-270F-F044-9628-4D344D0FDDBE}"/>
              </a:ext>
            </a:extLst>
          </p:cNvPr>
          <p:cNvSpPr>
            <a:spLocks noGrp="1"/>
          </p:cNvSpPr>
          <p:nvPr>
            <p:ph type="title"/>
          </p:nvPr>
        </p:nvSpPr>
        <p:spPr/>
        <p:txBody>
          <a:bodyPr/>
          <a:lstStyle/>
          <a:p>
            <a:r>
              <a:rPr lang="en-US" dirty="0"/>
              <a:t>RAR </a:t>
            </a:r>
            <a:r>
              <a:rPr lang="ru-RU" dirty="0"/>
              <a:t>и </a:t>
            </a:r>
            <a:r>
              <a:rPr lang="en-US" dirty="0"/>
              <a:t>WinRAR (</a:t>
            </a:r>
            <a:r>
              <a:rPr lang="de-DE" dirty="0" err="1"/>
              <a:t>Roshal</a:t>
            </a:r>
            <a:r>
              <a:rPr lang="de-DE" dirty="0"/>
              <a:t> </a:t>
            </a:r>
            <a:r>
              <a:rPr lang="de-DE" dirty="0" err="1"/>
              <a:t>ARchiver</a:t>
            </a:r>
            <a:r>
              <a:rPr lang="en-US" dirty="0"/>
              <a:t>)</a:t>
            </a:r>
            <a:endParaRPr lang="ru-RU" dirty="0"/>
          </a:p>
        </p:txBody>
      </p:sp>
      <p:sp>
        <p:nvSpPr>
          <p:cNvPr id="3" name="Объект 2">
            <a:extLst>
              <a:ext uri="{FF2B5EF4-FFF2-40B4-BE49-F238E27FC236}">
                <a16:creationId xmlns:a16="http://schemas.microsoft.com/office/drawing/2014/main" id="{CC470510-383E-ED40-A7E7-2B07955C6252}"/>
              </a:ext>
            </a:extLst>
          </p:cNvPr>
          <p:cNvSpPr>
            <a:spLocks noGrp="1"/>
          </p:cNvSpPr>
          <p:nvPr>
            <p:ph idx="1"/>
          </p:nvPr>
        </p:nvSpPr>
        <p:spPr/>
        <p:txBody>
          <a:bodyPr/>
          <a:lstStyle/>
          <a:p>
            <a:pPr marL="0" indent="0">
              <a:buNone/>
            </a:pPr>
            <a:r>
              <a:rPr lang="en-US" dirty="0"/>
              <a:t>WinRAR:</a:t>
            </a:r>
          </a:p>
          <a:p>
            <a:r>
              <a:rPr lang="ru-RU" dirty="0"/>
              <a:t>имеет графический интерфейс</a:t>
            </a:r>
            <a:endParaRPr lang="en-US" dirty="0"/>
          </a:p>
          <a:p>
            <a:r>
              <a:rPr lang="ru-RU" dirty="0"/>
              <a:t>помимо </a:t>
            </a:r>
            <a:r>
              <a:rPr lang="en-US" dirty="0"/>
              <a:t>RAR, </a:t>
            </a:r>
            <a:r>
              <a:rPr lang="ru-RU" dirty="0"/>
              <a:t>сжимает </a:t>
            </a:r>
            <a:r>
              <a:rPr lang="en-US" dirty="0"/>
              <a:t>ZIP </a:t>
            </a:r>
            <a:r>
              <a:rPr lang="ru-RU" dirty="0"/>
              <a:t>и разжимает множество архивов</a:t>
            </a:r>
          </a:p>
          <a:p>
            <a:r>
              <a:rPr lang="ru-RU" dirty="0"/>
              <a:t>поддерживает шифрование </a:t>
            </a:r>
            <a:r>
              <a:rPr lang="de-DE" dirty="0"/>
              <a:t>(AES-128) </a:t>
            </a:r>
          </a:p>
          <a:p>
            <a:pPr marL="0" indent="0">
              <a:buNone/>
            </a:pPr>
            <a:r>
              <a:rPr lang="en-US" dirty="0"/>
              <a:t>RAR:</a:t>
            </a:r>
            <a:endParaRPr lang="ru-RU" dirty="0"/>
          </a:p>
          <a:p>
            <a:r>
              <a:rPr lang="ru-RU" dirty="0"/>
              <a:t>может включать корректирующий код (Рида–Соломона)</a:t>
            </a:r>
          </a:p>
        </p:txBody>
      </p:sp>
      <p:sp>
        <p:nvSpPr>
          <p:cNvPr id="4" name="Номер слайда 3">
            <a:extLst>
              <a:ext uri="{FF2B5EF4-FFF2-40B4-BE49-F238E27FC236}">
                <a16:creationId xmlns:a16="http://schemas.microsoft.com/office/drawing/2014/main" id="{BB50AA4F-4F99-534E-A9C1-C68787372926}"/>
              </a:ext>
            </a:extLst>
          </p:cNvPr>
          <p:cNvSpPr>
            <a:spLocks noGrp="1"/>
          </p:cNvSpPr>
          <p:nvPr>
            <p:ph type="sldNum" sz="quarter" idx="12"/>
          </p:nvPr>
        </p:nvSpPr>
        <p:spPr/>
        <p:txBody>
          <a:bodyPr/>
          <a:lstStyle/>
          <a:p>
            <a:fld id="{7B06C374-F144-BB40-8EA1-8D49314AB8D8}" type="slidenum">
              <a:rPr lang="ru-RU" smtClean="0"/>
              <a:t>31</a:t>
            </a:fld>
            <a:endParaRPr lang="ru-RU"/>
          </a:p>
        </p:txBody>
      </p:sp>
      <p:sp>
        <p:nvSpPr>
          <p:cNvPr id="5" name="Прямоугольник 4">
            <a:extLst>
              <a:ext uri="{FF2B5EF4-FFF2-40B4-BE49-F238E27FC236}">
                <a16:creationId xmlns:a16="http://schemas.microsoft.com/office/drawing/2014/main" id="{C3A537AE-4F1A-0847-A2F2-0B4C1130EB19}"/>
              </a:ext>
            </a:extLst>
          </p:cNvPr>
          <p:cNvSpPr/>
          <p:nvPr/>
        </p:nvSpPr>
        <p:spPr>
          <a:xfrm>
            <a:off x="10617701" y="604273"/>
            <a:ext cx="736099" cy="369332"/>
          </a:xfrm>
          <a:prstGeom prst="rect">
            <a:avLst/>
          </a:prstGeom>
        </p:spPr>
        <p:txBody>
          <a:bodyPr wrap="none">
            <a:spAutoFit/>
          </a:bodyPr>
          <a:lstStyle/>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rar</a:t>
            </a:r>
            <a:endParaRPr lang="ru-RU"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279625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DECF0-12F2-6F48-AEF3-B116B340C5F6}"/>
              </a:ext>
            </a:extLst>
          </p:cNvPr>
          <p:cNvSpPr>
            <a:spLocks noGrp="1"/>
          </p:cNvSpPr>
          <p:nvPr>
            <p:ph type="title"/>
          </p:nvPr>
        </p:nvSpPr>
        <p:spPr/>
        <p:txBody>
          <a:bodyPr/>
          <a:lstStyle/>
          <a:p>
            <a:r>
              <a:rPr lang="en-US" dirty="0"/>
              <a:t>RAR</a:t>
            </a:r>
            <a:endParaRPr lang="ru-RU" dirty="0"/>
          </a:p>
        </p:txBody>
      </p:sp>
      <p:sp>
        <p:nvSpPr>
          <p:cNvPr id="3" name="Объект 2">
            <a:extLst>
              <a:ext uri="{FF2B5EF4-FFF2-40B4-BE49-F238E27FC236}">
                <a16:creationId xmlns:a16="http://schemas.microsoft.com/office/drawing/2014/main" id="{244476B3-C56E-1940-9145-32977170D322}"/>
              </a:ext>
            </a:extLst>
          </p:cNvPr>
          <p:cNvSpPr>
            <a:spLocks noGrp="1"/>
          </p:cNvSpPr>
          <p:nvPr>
            <p:ph idx="1"/>
          </p:nvPr>
        </p:nvSpPr>
        <p:spPr/>
        <p:txBody>
          <a:bodyPr/>
          <a:lstStyle/>
          <a:p>
            <a:pPr marL="0" indent="0">
              <a:buNone/>
            </a:pPr>
            <a:r>
              <a:rPr lang="ru-RU" dirty="0"/>
              <a:t>Имеет два режима работы:</a:t>
            </a:r>
          </a:p>
          <a:p>
            <a:r>
              <a:rPr lang="ru-RU" dirty="0"/>
              <a:t>Основной подобен </a:t>
            </a:r>
            <a:r>
              <a:rPr lang="en-US" dirty="0"/>
              <a:t>Deflate</a:t>
            </a:r>
            <a:r>
              <a:rPr lang="ru-RU" dirty="0"/>
              <a:t>:</a:t>
            </a:r>
          </a:p>
          <a:p>
            <a:pPr lvl="1"/>
            <a:r>
              <a:rPr lang="en-US" dirty="0"/>
              <a:t>LZSS </a:t>
            </a:r>
            <a:r>
              <a:rPr lang="ru-RU" dirty="0"/>
              <a:t>с размером окна от 64 </a:t>
            </a:r>
            <a:r>
              <a:rPr lang="ru-RU" dirty="0" err="1"/>
              <a:t>кБ</a:t>
            </a:r>
            <a:r>
              <a:rPr lang="ru-RU" dirty="0"/>
              <a:t> до 4 МБ (по умолчанию 4 МБ) и минимальной длиной совпадения 2</a:t>
            </a:r>
          </a:p>
          <a:p>
            <a:pPr lvl="1"/>
            <a:r>
              <a:rPr lang="ru-RU" dirty="0"/>
              <a:t>Код Хаффмана</a:t>
            </a:r>
          </a:p>
          <a:p>
            <a:r>
              <a:rPr lang="ru-RU" dirty="0"/>
              <a:t>Специальный (введён в 3 версии, удалён в 5 версии):</a:t>
            </a:r>
          </a:p>
          <a:p>
            <a:pPr lvl="1"/>
            <a:r>
              <a:rPr lang="ru-RU" dirty="0"/>
              <a:t>Предобработка, зависящая от типа входных данных (большой набор фильтров для разных типов)</a:t>
            </a:r>
          </a:p>
          <a:p>
            <a:pPr lvl="1"/>
            <a:r>
              <a:rPr lang="en-US" dirty="0"/>
              <a:t>PPMD (PPMII)</a:t>
            </a:r>
            <a:endParaRPr lang="ru-RU" dirty="0"/>
          </a:p>
        </p:txBody>
      </p:sp>
      <p:sp>
        <p:nvSpPr>
          <p:cNvPr id="4" name="Номер слайда 3">
            <a:extLst>
              <a:ext uri="{FF2B5EF4-FFF2-40B4-BE49-F238E27FC236}">
                <a16:creationId xmlns:a16="http://schemas.microsoft.com/office/drawing/2014/main" id="{9B53E856-460F-C843-84A0-C53D452CC884}"/>
              </a:ext>
            </a:extLst>
          </p:cNvPr>
          <p:cNvSpPr>
            <a:spLocks noGrp="1"/>
          </p:cNvSpPr>
          <p:nvPr>
            <p:ph type="sldNum" sz="quarter" idx="12"/>
          </p:nvPr>
        </p:nvSpPr>
        <p:spPr/>
        <p:txBody>
          <a:bodyPr/>
          <a:lstStyle/>
          <a:p>
            <a:fld id="{7B06C374-F144-BB40-8EA1-8D49314AB8D8}" type="slidenum">
              <a:rPr lang="ru-RU" smtClean="0"/>
              <a:t>32</a:t>
            </a:fld>
            <a:endParaRPr lang="ru-RU"/>
          </a:p>
        </p:txBody>
      </p:sp>
    </p:spTree>
    <p:extLst>
      <p:ext uri="{BB962C8B-B14F-4D97-AF65-F5344CB8AC3E}">
        <p14:creationId xmlns:p14="http://schemas.microsoft.com/office/powerpoint/2010/main" val="47911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A20A6-75DE-8A41-902D-C1345C6F0CCA}"/>
              </a:ext>
            </a:extLst>
          </p:cNvPr>
          <p:cNvSpPr>
            <a:spLocks noGrp="1"/>
          </p:cNvSpPr>
          <p:nvPr>
            <p:ph type="title"/>
          </p:nvPr>
        </p:nvSpPr>
        <p:spPr/>
        <p:txBody>
          <a:bodyPr/>
          <a:lstStyle/>
          <a:p>
            <a:r>
              <a:rPr lang="en-US" dirty="0"/>
              <a:t>LZMA (Lempel-Ziv-Markov chain Algorithm)</a:t>
            </a:r>
            <a:endParaRPr lang="ru-RU" dirty="0"/>
          </a:p>
        </p:txBody>
      </p:sp>
      <p:sp>
        <p:nvSpPr>
          <p:cNvPr id="3" name="Объект 2">
            <a:extLst>
              <a:ext uri="{FF2B5EF4-FFF2-40B4-BE49-F238E27FC236}">
                <a16:creationId xmlns:a16="http://schemas.microsoft.com/office/drawing/2014/main" id="{3640D53E-36DE-2743-A30C-F59EF1DB23E5}"/>
              </a:ext>
            </a:extLst>
          </p:cNvPr>
          <p:cNvSpPr>
            <a:spLocks noGrp="1"/>
          </p:cNvSpPr>
          <p:nvPr>
            <p:ph idx="1"/>
          </p:nvPr>
        </p:nvSpPr>
        <p:spPr/>
        <p:txBody>
          <a:bodyPr/>
          <a:lstStyle/>
          <a:p>
            <a:r>
              <a:rPr lang="ru-RU" dirty="0"/>
              <a:t>Подобен </a:t>
            </a:r>
            <a:r>
              <a:rPr lang="en-US" dirty="0"/>
              <a:t>Deflate. LZSS + Range coding (</a:t>
            </a:r>
            <a:r>
              <a:rPr lang="ru-RU" dirty="0"/>
              <a:t>арифметический код</a:t>
            </a:r>
            <a:r>
              <a:rPr lang="en-US" dirty="0"/>
              <a:t>)</a:t>
            </a:r>
          </a:p>
          <a:p>
            <a:r>
              <a:rPr lang="ru-RU" dirty="0"/>
              <a:t>Последние 4 смещения кэшированы и находятся в коротком доступе. Варианты генерируемых пакетов </a:t>
            </a:r>
            <a:r>
              <a:rPr lang="ru-RU" dirty="0" err="1"/>
              <a:t>бинов</a:t>
            </a:r>
            <a:r>
              <a:rPr lang="ru-RU" dirty="0"/>
              <a:t>:</a:t>
            </a:r>
            <a:endParaRPr lang="en-US" dirty="0"/>
          </a:p>
        </p:txBody>
      </p:sp>
      <p:sp>
        <p:nvSpPr>
          <p:cNvPr id="4" name="Номер слайда 3">
            <a:extLst>
              <a:ext uri="{FF2B5EF4-FFF2-40B4-BE49-F238E27FC236}">
                <a16:creationId xmlns:a16="http://schemas.microsoft.com/office/drawing/2014/main" id="{44955158-42B6-924E-B775-B62A64AB2E42}"/>
              </a:ext>
            </a:extLst>
          </p:cNvPr>
          <p:cNvSpPr>
            <a:spLocks noGrp="1"/>
          </p:cNvSpPr>
          <p:nvPr>
            <p:ph type="sldNum" sz="quarter" idx="12"/>
          </p:nvPr>
        </p:nvSpPr>
        <p:spPr/>
        <p:txBody>
          <a:bodyPr/>
          <a:lstStyle/>
          <a:p>
            <a:fld id="{7B06C374-F144-BB40-8EA1-8D49314AB8D8}" type="slidenum">
              <a:rPr lang="ru-RU" smtClean="0"/>
              <a:t>33</a:t>
            </a:fld>
            <a:endParaRPr lang="ru-RU"/>
          </a:p>
        </p:txBody>
      </p:sp>
      <p:graphicFrame>
        <p:nvGraphicFramePr>
          <p:cNvPr id="5" name="Таблица 4">
            <a:extLst>
              <a:ext uri="{FF2B5EF4-FFF2-40B4-BE49-F238E27FC236}">
                <a16:creationId xmlns:a16="http://schemas.microsoft.com/office/drawing/2014/main" id="{CDD12A61-C2E4-044E-A500-EE3544636986}"/>
              </a:ext>
            </a:extLst>
          </p:cNvPr>
          <p:cNvGraphicFramePr>
            <a:graphicFrameLocks noGrp="1"/>
          </p:cNvGraphicFramePr>
          <p:nvPr>
            <p:extLst>
              <p:ext uri="{D42A27DB-BD31-4B8C-83A1-F6EECF244321}">
                <p14:modId xmlns:p14="http://schemas.microsoft.com/office/powerpoint/2010/main" val="3580114643"/>
              </p:ext>
            </p:extLst>
          </p:nvPr>
        </p:nvGraphicFramePr>
        <p:xfrm>
          <a:off x="838200" y="3285857"/>
          <a:ext cx="9881382" cy="2980800"/>
        </p:xfrm>
        <a:graphic>
          <a:graphicData uri="http://schemas.openxmlformats.org/drawingml/2006/table">
            <a:tbl>
              <a:tblPr>
                <a:tableStyleId>{616DA210-FB5B-4158-B5E0-FEB733F419BA}</a:tableStyleId>
              </a:tblPr>
              <a:tblGrid>
                <a:gridCol w="1769140">
                  <a:extLst>
                    <a:ext uri="{9D8B030D-6E8A-4147-A177-3AD203B41FA5}">
                      <a16:colId xmlns:a16="http://schemas.microsoft.com/office/drawing/2014/main" val="56391172"/>
                    </a:ext>
                  </a:extLst>
                </a:gridCol>
                <a:gridCol w="1333751">
                  <a:extLst>
                    <a:ext uri="{9D8B030D-6E8A-4147-A177-3AD203B41FA5}">
                      <a16:colId xmlns:a16="http://schemas.microsoft.com/office/drawing/2014/main" val="2500887535"/>
                    </a:ext>
                  </a:extLst>
                </a:gridCol>
                <a:gridCol w="6778491">
                  <a:extLst>
                    <a:ext uri="{9D8B030D-6E8A-4147-A177-3AD203B41FA5}">
                      <a16:colId xmlns:a16="http://schemas.microsoft.com/office/drawing/2014/main" val="1485847534"/>
                    </a:ext>
                  </a:extLst>
                </a:gridCol>
              </a:tblGrid>
              <a:tr h="136948">
                <a:tc>
                  <a:txBody>
                    <a:bodyPr/>
                    <a:lstStyle/>
                    <a:p>
                      <a:pPr algn="ctr"/>
                      <a:r>
                        <a:rPr lang="ru-RU" sz="1800" dirty="0" err="1">
                          <a:effectLst/>
                        </a:rPr>
                        <a:t>Бины</a:t>
                      </a:r>
                      <a:r>
                        <a:rPr lang="ru-RU" sz="1800" dirty="0">
                          <a:effectLst/>
                        </a:rPr>
                        <a:t> пакета</a:t>
                      </a:r>
                      <a:endParaRPr lang="de-DE" sz="1800" dirty="0">
                        <a:effectLst/>
                      </a:endParaRPr>
                    </a:p>
                  </a:txBody>
                  <a:tcPr marL="63990" marR="63990" marT="31995" marB="31995" anchor="ctr"/>
                </a:tc>
                <a:tc>
                  <a:txBody>
                    <a:bodyPr/>
                    <a:lstStyle/>
                    <a:p>
                      <a:pPr algn="ctr"/>
                      <a:r>
                        <a:rPr lang="ru-RU" sz="1800" dirty="0">
                          <a:effectLst/>
                        </a:rPr>
                        <a:t>Название пакета</a:t>
                      </a:r>
                      <a:endParaRPr lang="de-DE" sz="1800" dirty="0">
                        <a:effectLst/>
                      </a:endParaRPr>
                    </a:p>
                  </a:txBody>
                  <a:tcPr marL="63990" marR="63990" marT="31995" marB="31995" anchor="ctr"/>
                </a:tc>
                <a:tc>
                  <a:txBody>
                    <a:bodyPr/>
                    <a:lstStyle/>
                    <a:p>
                      <a:pPr algn="ctr"/>
                      <a:r>
                        <a:rPr lang="ru-RU" sz="1800" dirty="0">
                          <a:effectLst/>
                        </a:rPr>
                        <a:t>Описание пакета</a:t>
                      </a:r>
                      <a:endParaRPr lang="de-DE" sz="1800" dirty="0">
                        <a:effectLst/>
                      </a:endParaRPr>
                    </a:p>
                  </a:txBody>
                  <a:tcPr marL="63990" marR="63990" marT="31995" marB="31995" anchor="ctr"/>
                </a:tc>
                <a:extLst>
                  <a:ext uri="{0D108BD9-81ED-4DB2-BD59-A6C34878D82A}">
                    <a16:rowId xmlns:a16="http://schemas.microsoft.com/office/drawing/2014/main" val="3343366786"/>
                  </a:ext>
                </a:extLst>
              </a:tr>
              <a:tr h="123581">
                <a:tc>
                  <a:txBody>
                    <a:bodyPr/>
                    <a:lstStyle/>
                    <a:p>
                      <a:r>
                        <a:rPr lang="de-DE" sz="1800">
                          <a:effectLst/>
                        </a:rPr>
                        <a:t>0 + byteCode</a:t>
                      </a:r>
                    </a:p>
                  </a:txBody>
                  <a:tcPr marL="63990" marR="63990" marT="31995" marB="31995" anchor="ctr"/>
                </a:tc>
                <a:tc>
                  <a:txBody>
                    <a:bodyPr/>
                    <a:lstStyle/>
                    <a:p>
                      <a:r>
                        <a:rPr lang="de-DE" sz="1800">
                          <a:effectLst/>
                        </a:rPr>
                        <a:t>LIT</a:t>
                      </a:r>
                    </a:p>
                  </a:txBody>
                  <a:tcPr marL="63990" marR="63990" marT="31995" marB="31995" anchor="ctr"/>
                </a:tc>
                <a:tc>
                  <a:txBody>
                    <a:bodyPr/>
                    <a:lstStyle/>
                    <a:p>
                      <a:r>
                        <a:rPr lang="ru-RU" sz="1800" dirty="0">
                          <a:effectLst/>
                        </a:rPr>
                        <a:t>Одиночный байт (отсутствие совпадения)</a:t>
                      </a:r>
                      <a:endParaRPr lang="de-DE" sz="1800" dirty="0">
                        <a:effectLst/>
                      </a:endParaRPr>
                    </a:p>
                  </a:txBody>
                  <a:tcPr marL="63990" marR="63990" marT="31995" marB="31995" anchor="ctr"/>
                </a:tc>
                <a:extLst>
                  <a:ext uri="{0D108BD9-81ED-4DB2-BD59-A6C34878D82A}">
                    <a16:rowId xmlns:a16="http://schemas.microsoft.com/office/drawing/2014/main" val="1156022578"/>
                  </a:ext>
                </a:extLst>
              </a:tr>
              <a:tr h="123581">
                <a:tc>
                  <a:txBody>
                    <a:bodyPr/>
                    <a:lstStyle/>
                    <a:p>
                      <a:r>
                        <a:rPr lang="de-DE" sz="1800">
                          <a:effectLst/>
                        </a:rPr>
                        <a:t>1+0 + len + dist</a:t>
                      </a:r>
                    </a:p>
                  </a:txBody>
                  <a:tcPr marL="63990" marR="63990" marT="31995" marB="31995" anchor="ctr"/>
                </a:tc>
                <a:tc>
                  <a:txBody>
                    <a:bodyPr/>
                    <a:lstStyle/>
                    <a:p>
                      <a:r>
                        <a:rPr lang="de-DE" sz="1800">
                          <a:effectLst/>
                        </a:rPr>
                        <a:t>MATCH</a:t>
                      </a:r>
                    </a:p>
                  </a:txBody>
                  <a:tcPr marL="63990" marR="63990" marT="31995" marB="31995" anchor="ctr"/>
                </a:tc>
                <a:tc>
                  <a:txBody>
                    <a:bodyPr/>
                    <a:lstStyle/>
                    <a:p>
                      <a:r>
                        <a:rPr lang="ru-RU" sz="1800" dirty="0">
                          <a:effectLst/>
                        </a:rPr>
                        <a:t>Типичная последовательность </a:t>
                      </a:r>
                      <a:r>
                        <a:rPr lang="en-US" sz="1800" dirty="0">
                          <a:effectLst/>
                        </a:rPr>
                        <a:t>LZSS </a:t>
                      </a:r>
                      <a:r>
                        <a:rPr lang="ru-RU" sz="1800" dirty="0">
                          <a:effectLst/>
                        </a:rPr>
                        <a:t>из длины и смещения</a:t>
                      </a:r>
                      <a:endParaRPr lang="de-DE" sz="1800" dirty="0">
                        <a:effectLst/>
                      </a:endParaRPr>
                    </a:p>
                  </a:txBody>
                  <a:tcPr marL="63990" marR="63990" marT="31995" marB="31995" anchor="ctr"/>
                </a:tc>
                <a:extLst>
                  <a:ext uri="{0D108BD9-81ED-4DB2-BD59-A6C34878D82A}">
                    <a16:rowId xmlns:a16="http://schemas.microsoft.com/office/drawing/2014/main" val="3930465925"/>
                  </a:ext>
                </a:extLst>
              </a:tr>
              <a:tr h="132739">
                <a:tc>
                  <a:txBody>
                    <a:bodyPr/>
                    <a:lstStyle/>
                    <a:p>
                      <a:r>
                        <a:rPr lang="ru-RU" sz="1800">
                          <a:effectLst/>
                        </a:rPr>
                        <a:t>1+1+0+0</a:t>
                      </a:r>
                    </a:p>
                  </a:txBody>
                  <a:tcPr marL="63990" marR="63990" marT="31995" marB="31995" anchor="ctr"/>
                </a:tc>
                <a:tc>
                  <a:txBody>
                    <a:bodyPr/>
                    <a:lstStyle/>
                    <a:p>
                      <a:r>
                        <a:rPr lang="de-DE" sz="1800">
                          <a:effectLst/>
                        </a:rPr>
                        <a:t>SHORTREP</a:t>
                      </a:r>
                    </a:p>
                  </a:txBody>
                  <a:tcPr marL="63990" marR="63990" marT="31995" marB="31995" anchor="ctr"/>
                </a:tc>
                <a:tc>
                  <a:txBody>
                    <a:bodyPr/>
                    <a:lstStyle/>
                    <a:p>
                      <a:r>
                        <a:rPr lang="ru-RU" sz="1800" dirty="0">
                          <a:effectLst/>
                        </a:rPr>
                        <a:t>Однобайтовое совпадение с первым </a:t>
                      </a:r>
                      <a:r>
                        <a:rPr lang="en-US" sz="1800" dirty="0">
                          <a:effectLst/>
                        </a:rPr>
                        <a:t>[</a:t>
                      </a:r>
                      <a:r>
                        <a:rPr lang="ru-RU" sz="1800" dirty="0">
                          <a:effectLst/>
                        </a:rPr>
                        <a:t>с конца</a:t>
                      </a:r>
                      <a:r>
                        <a:rPr lang="en-US" sz="1800" dirty="0">
                          <a:effectLst/>
                        </a:rPr>
                        <a:t>]</a:t>
                      </a:r>
                      <a:r>
                        <a:rPr lang="ru-RU" sz="1800" dirty="0">
                          <a:effectLst/>
                        </a:rPr>
                        <a:t> смещением в кэше</a:t>
                      </a:r>
                      <a:endParaRPr lang="de-DE" sz="1800" dirty="0">
                        <a:effectLst/>
                      </a:endParaRPr>
                    </a:p>
                  </a:txBody>
                  <a:tcPr marL="63990" marR="63990" marT="31995" marB="31995" anchor="ctr"/>
                </a:tc>
                <a:extLst>
                  <a:ext uri="{0D108BD9-81ED-4DB2-BD59-A6C34878D82A}">
                    <a16:rowId xmlns:a16="http://schemas.microsoft.com/office/drawing/2014/main" val="1629546442"/>
                  </a:ext>
                </a:extLst>
              </a:tr>
              <a:tr h="132739">
                <a:tc>
                  <a:txBody>
                    <a:bodyPr/>
                    <a:lstStyle/>
                    <a:p>
                      <a:r>
                        <a:rPr lang="de-DE" sz="1800">
                          <a:effectLst/>
                        </a:rPr>
                        <a:t>1+1+0+1 + len</a:t>
                      </a:r>
                    </a:p>
                  </a:txBody>
                  <a:tcPr marL="63990" marR="63990" marT="31995" marB="31995" anchor="ctr"/>
                </a:tc>
                <a:tc>
                  <a:txBody>
                    <a:bodyPr/>
                    <a:lstStyle/>
                    <a:p>
                      <a:r>
                        <a:rPr lang="de-DE" sz="1800">
                          <a:effectLst/>
                        </a:rPr>
                        <a:t>LONGREP[0]</a:t>
                      </a:r>
                    </a:p>
                  </a:txBody>
                  <a:tcPr marL="63990" marR="63990" marT="31995" marB="31995" anchor="ctr"/>
                </a:tc>
                <a:tc>
                  <a:txBody>
                    <a:bodyPr/>
                    <a:lstStyle/>
                    <a:p>
                      <a:r>
                        <a:rPr lang="ru-RU" sz="1800" dirty="0">
                          <a:effectLst/>
                        </a:rPr>
                        <a:t>Совпадение с первым смещением в кэше длины </a:t>
                      </a:r>
                      <a:r>
                        <a:rPr lang="en-US" sz="1800" dirty="0" err="1">
                          <a:effectLst/>
                        </a:rPr>
                        <a:t>len</a:t>
                      </a:r>
                      <a:endParaRPr lang="de-DE" sz="1800" dirty="0">
                        <a:effectLst/>
                      </a:endParaRPr>
                    </a:p>
                  </a:txBody>
                  <a:tcPr marL="63990" marR="63990" marT="31995" marB="31995" anchor="ctr"/>
                </a:tc>
                <a:extLst>
                  <a:ext uri="{0D108BD9-81ED-4DB2-BD59-A6C34878D82A}">
                    <a16:rowId xmlns:a16="http://schemas.microsoft.com/office/drawing/2014/main" val="141012011"/>
                  </a:ext>
                </a:extLst>
              </a:tr>
              <a:tr h="132739">
                <a:tc>
                  <a:txBody>
                    <a:bodyPr/>
                    <a:lstStyle/>
                    <a:p>
                      <a:r>
                        <a:rPr lang="de-DE" sz="1800">
                          <a:effectLst/>
                        </a:rPr>
                        <a:t>1+1+1+0 + len</a:t>
                      </a:r>
                    </a:p>
                  </a:txBody>
                  <a:tcPr marL="63990" marR="63990" marT="31995" marB="31995" anchor="ctr"/>
                </a:tc>
                <a:tc>
                  <a:txBody>
                    <a:bodyPr/>
                    <a:lstStyle/>
                    <a:p>
                      <a:r>
                        <a:rPr lang="de-DE" sz="1800">
                          <a:effectLst/>
                        </a:rPr>
                        <a:t>LONGREP[1]</a:t>
                      </a:r>
                    </a:p>
                  </a:txBody>
                  <a:tcPr marL="63990" marR="63990" marT="31995" marB="31995" anchor="ctr"/>
                </a:tc>
                <a:tc>
                  <a:txBody>
                    <a:bodyPr/>
                    <a:lstStyle/>
                    <a:p>
                      <a:r>
                        <a:rPr lang="ru-RU" sz="1800" dirty="0">
                          <a:effectLst/>
                        </a:rPr>
                        <a:t>Совпадение со вторым смещением в кэше длины </a:t>
                      </a:r>
                      <a:r>
                        <a:rPr lang="en-US" sz="1800" dirty="0" err="1">
                          <a:effectLst/>
                        </a:rPr>
                        <a:t>len</a:t>
                      </a:r>
                      <a:endParaRPr lang="de-DE" sz="1800" dirty="0">
                        <a:effectLst/>
                      </a:endParaRPr>
                    </a:p>
                  </a:txBody>
                  <a:tcPr marL="63990" marR="63990" marT="31995" marB="31995" anchor="ctr"/>
                </a:tc>
                <a:extLst>
                  <a:ext uri="{0D108BD9-81ED-4DB2-BD59-A6C34878D82A}">
                    <a16:rowId xmlns:a16="http://schemas.microsoft.com/office/drawing/2014/main" val="1835364095"/>
                  </a:ext>
                </a:extLst>
              </a:tr>
              <a:tr h="132739">
                <a:tc>
                  <a:txBody>
                    <a:bodyPr/>
                    <a:lstStyle/>
                    <a:p>
                      <a:r>
                        <a:rPr lang="de-DE" sz="1800">
                          <a:effectLst/>
                        </a:rPr>
                        <a:t>1+1+1+1+0 + len</a:t>
                      </a:r>
                    </a:p>
                  </a:txBody>
                  <a:tcPr marL="63990" marR="63990" marT="31995" marB="31995" anchor="ctr"/>
                </a:tc>
                <a:tc>
                  <a:txBody>
                    <a:bodyPr/>
                    <a:lstStyle/>
                    <a:p>
                      <a:r>
                        <a:rPr lang="de-DE" sz="1800">
                          <a:effectLst/>
                        </a:rPr>
                        <a:t>LONGREP[2]</a:t>
                      </a:r>
                    </a:p>
                  </a:txBody>
                  <a:tcPr marL="63990" marR="63990" marT="31995" marB="31995" anchor="ctr"/>
                </a:tc>
                <a:tc>
                  <a:txBody>
                    <a:bodyPr/>
                    <a:lstStyle/>
                    <a:p>
                      <a:r>
                        <a:rPr lang="ru-RU" sz="1800" dirty="0">
                          <a:effectLst/>
                        </a:rPr>
                        <a:t>Совпадение с третьим смещением в кэше длины </a:t>
                      </a:r>
                      <a:r>
                        <a:rPr lang="en-US" sz="1800" dirty="0" err="1">
                          <a:effectLst/>
                        </a:rPr>
                        <a:t>len</a:t>
                      </a:r>
                      <a:endParaRPr lang="de-DE" sz="1800" dirty="0">
                        <a:effectLst/>
                      </a:endParaRPr>
                    </a:p>
                  </a:txBody>
                  <a:tcPr marL="63990" marR="63990" marT="31995" marB="31995" anchor="ctr"/>
                </a:tc>
                <a:extLst>
                  <a:ext uri="{0D108BD9-81ED-4DB2-BD59-A6C34878D82A}">
                    <a16:rowId xmlns:a16="http://schemas.microsoft.com/office/drawing/2014/main" val="539596137"/>
                  </a:ext>
                </a:extLst>
              </a:tr>
              <a:tr h="132739">
                <a:tc>
                  <a:txBody>
                    <a:bodyPr/>
                    <a:lstStyle/>
                    <a:p>
                      <a:r>
                        <a:rPr lang="de-DE" sz="1800">
                          <a:effectLst/>
                        </a:rPr>
                        <a:t>1+1+1+1+1 + len</a:t>
                      </a:r>
                    </a:p>
                  </a:txBody>
                  <a:tcPr marL="63990" marR="63990" marT="31995" marB="31995" anchor="ctr"/>
                </a:tc>
                <a:tc>
                  <a:txBody>
                    <a:bodyPr/>
                    <a:lstStyle/>
                    <a:p>
                      <a:r>
                        <a:rPr lang="de-DE" sz="1800" dirty="0">
                          <a:effectLst/>
                        </a:rPr>
                        <a:t>LONGREP[3]</a:t>
                      </a:r>
                    </a:p>
                  </a:txBody>
                  <a:tcPr marL="63990" marR="63990" marT="31995" marB="31995" anchor="ctr"/>
                </a:tc>
                <a:tc>
                  <a:txBody>
                    <a:bodyPr/>
                    <a:lstStyle/>
                    <a:p>
                      <a:r>
                        <a:rPr lang="ru-RU" sz="1800" dirty="0">
                          <a:effectLst/>
                        </a:rPr>
                        <a:t>Совпадение с четвёртым смещением в кэше длины </a:t>
                      </a:r>
                      <a:r>
                        <a:rPr lang="en-US" sz="1800" dirty="0" err="1">
                          <a:effectLst/>
                        </a:rPr>
                        <a:t>len</a:t>
                      </a:r>
                      <a:endParaRPr lang="de-DE" sz="1800" dirty="0">
                        <a:effectLst/>
                      </a:endParaRPr>
                    </a:p>
                  </a:txBody>
                  <a:tcPr marL="63990" marR="63990" marT="31995" marB="31995" anchor="ctr"/>
                </a:tc>
                <a:extLst>
                  <a:ext uri="{0D108BD9-81ED-4DB2-BD59-A6C34878D82A}">
                    <a16:rowId xmlns:a16="http://schemas.microsoft.com/office/drawing/2014/main" val="3598329197"/>
                  </a:ext>
                </a:extLst>
              </a:tr>
            </a:tbl>
          </a:graphicData>
        </a:graphic>
      </p:graphicFrame>
      <p:sp>
        <p:nvSpPr>
          <p:cNvPr id="6" name="Rectangle 1">
            <a:extLst>
              <a:ext uri="{FF2B5EF4-FFF2-40B4-BE49-F238E27FC236}">
                <a16:creationId xmlns:a16="http://schemas.microsoft.com/office/drawing/2014/main" id="{C82C03A2-1F44-824B-96CC-D67F7620670A}"/>
              </a:ext>
            </a:extLst>
          </p:cNvPr>
          <p:cNvSpPr>
            <a:spLocks noChangeArrowheads="1"/>
          </p:cNvSpPr>
          <p:nvPr/>
        </p:nvSpPr>
        <p:spPr bwMode="auto">
          <a:xfrm>
            <a:off x="1600249" y="20169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3934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7822C-CBCB-754D-9FF2-1CFCA35948E7}"/>
              </a:ext>
            </a:extLst>
          </p:cNvPr>
          <p:cNvSpPr>
            <a:spLocks noGrp="1"/>
          </p:cNvSpPr>
          <p:nvPr>
            <p:ph type="title"/>
          </p:nvPr>
        </p:nvSpPr>
        <p:spPr/>
        <p:txBody>
          <a:bodyPr/>
          <a:lstStyle/>
          <a:p>
            <a:r>
              <a:rPr lang="en-US" dirty="0"/>
              <a:t>LZMA: </a:t>
            </a:r>
            <a:r>
              <a:rPr lang="ru-RU" dirty="0" err="1"/>
              <a:t>конектсты</a:t>
            </a:r>
            <a:endParaRPr lang="ru-RU" dirty="0"/>
          </a:p>
        </p:txBody>
      </p:sp>
      <p:sp>
        <p:nvSpPr>
          <p:cNvPr id="3" name="Объект 2">
            <a:extLst>
              <a:ext uri="{FF2B5EF4-FFF2-40B4-BE49-F238E27FC236}">
                <a16:creationId xmlns:a16="http://schemas.microsoft.com/office/drawing/2014/main" id="{E97177F1-450E-4547-A920-8E571960792B}"/>
              </a:ext>
            </a:extLst>
          </p:cNvPr>
          <p:cNvSpPr>
            <a:spLocks noGrp="1"/>
          </p:cNvSpPr>
          <p:nvPr>
            <p:ph idx="1"/>
          </p:nvPr>
        </p:nvSpPr>
        <p:spPr/>
        <p:txBody>
          <a:bodyPr/>
          <a:lstStyle/>
          <a:p>
            <a:r>
              <a:rPr lang="ru-RU" dirty="0"/>
              <a:t>Контекст определяется состоянием, которых 12</a:t>
            </a:r>
          </a:p>
          <a:p>
            <a:r>
              <a:rPr lang="ru-RU" dirty="0"/>
              <a:t>Переходы между состояниями описываются моделью Маркова</a:t>
            </a:r>
            <a:br>
              <a:rPr lang="ru-RU" dirty="0"/>
            </a:br>
            <a:r>
              <a:rPr lang="ru-RU" dirty="0"/>
              <a:t>в зависимости от типа нового пакета</a:t>
            </a:r>
          </a:p>
          <a:p>
            <a:r>
              <a:rPr lang="ru-RU" dirty="0"/>
              <a:t>Модели для кодирования различных компонент внутри пакета различны</a:t>
            </a:r>
          </a:p>
        </p:txBody>
      </p:sp>
      <p:sp>
        <p:nvSpPr>
          <p:cNvPr id="4" name="Номер слайда 3">
            <a:extLst>
              <a:ext uri="{FF2B5EF4-FFF2-40B4-BE49-F238E27FC236}">
                <a16:creationId xmlns:a16="http://schemas.microsoft.com/office/drawing/2014/main" id="{64EB8265-16C3-8B47-88B9-AF0A950F1E0C}"/>
              </a:ext>
            </a:extLst>
          </p:cNvPr>
          <p:cNvSpPr>
            <a:spLocks noGrp="1"/>
          </p:cNvSpPr>
          <p:nvPr>
            <p:ph type="sldNum" sz="quarter" idx="12"/>
          </p:nvPr>
        </p:nvSpPr>
        <p:spPr/>
        <p:txBody>
          <a:bodyPr/>
          <a:lstStyle/>
          <a:p>
            <a:fld id="{7B06C374-F144-BB40-8EA1-8D49314AB8D8}" type="slidenum">
              <a:rPr lang="ru-RU" smtClean="0"/>
              <a:t>34</a:t>
            </a:fld>
            <a:endParaRPr lang="ru-RU"/>
          </a:p>
        </p:txBody>
      </p:sp>
    </p:spTree>
    <p:extLst>
      <p:ext uri="{BB962C8B-B14F-4D97-AF65-F5344CB8AC3E}">
        <p14:creationId xmlns:p14="http://schemas.microsoft.com/office/powerpoint/2010/main" val="2626908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6A567-D188-6A49-87A4-0916E3DFA58B}"/>
              </a:ext>
            </a:extLst>
          </p:cNvPr>
          <p:cNvSpPr>
            <a:spLocks noGrp="1"/>
          </p:cNvSpPr>
          <p:nvPr>
            <p:ph type="title"/>
          </p:nvPr>
        </p:nvSpPr>
        <p:spPr/>
        <p:txBody>
          <a:bodyPr/>
          <a:lstStyle/>
          <a:p>
            <a:r>
              <a:rPr lang="en-US" sz="4000"/>
              <a:t>XZ</a:t>
            </a:r>
            <a:endParaRPr lang="ru-RU" sz="4000" dirty="0"/>
          </a:p>
        </p:txBody>
      </p:sp>
      <p:sp>
        <p:nvSpPr>
          <p:cNvPr id="3" name="Объект 2">
            <a:extLst>
              <a:ext uri="{FF2B5EF4-FFF2-40B4-BE49-F238E27FC236}">
                <a16:creationId xmlns:a16="http://schemas.microsoft.com/office/drawing/2014/main" id="{8ABDF7DE-7473-F344-BD15-8DFA19D628DA}"/>
              </a:ext>
            </a:extLst>
          </p:cNvPr>
          <p:cNvSpPr>
            <a:spLocks noGrp="1"/>
          </p:cNvSpPr>
          <p:nvPr>
            <p:ph idx="1"/>
          </p:nvPr>
        </p:nvSpPr>
        <p:spPr>
          <a:xfrm>
            <a:off x="838200" y="1502432"/>
            <a:ext cx="10515600" cy="5111320"/>
          </a:xfrm>
        </p:spPr>
        <p:txBody>
          <a:bodyPr>
            <a:normAutofit/>
          </a:bodyPr>
          <a:lstStyle/>
          <a:p>
            <a:r>
              <a:rPr lang="ru-RU" dirty="0">
                <a:solidFill>
                  <a:srgbClr val="000000"/>
                </a:solidFill>
                <a:ea typeface="Calibri" panose="020F0502020204030204" pitchFamily="34" charset="0"/>
                <a:cs typeface="Times New Roman" panose="02020603050405020304" pitchFamily="18" charset="0"/>
              </a:rPr>
              <a:t>Базируется на </a:t>
            </a:r>
            <a:r>
              <a:rPr lang="en-US" dirty="0">
                <a:solidFill>
                  <a:srgbClr val="000000"/>
                </a:solidFill>
                <a:ea typeface="Calibri" panose="020F0502020204030204" pitchFamily="34" charset="0"/>
                <a:cs typeface="Times New Roman" panose="02020603050405020304" pitchFamily="18" charset="0"/>
              </a:rPr>
              <a:t>LZMA2</a:t>
            </a:r>
            <a:r>
              <a:rPr lang="ru-RU" dirty="0">
                <a:solidFill>
                  <a:srgbClr val="000000"/>
                </a:solidFill>
                <a:ea typeface="Calibri" panose="020F0502020204030204" pitchFamily="34" charset="0"/>
                <a:cs typeface="Times New Roman" panose="02020603050405020304" pitchFamily="18" charset="0"/>
              </a:rPr>
              <a:t>, подобном </a:t>
            </a:r>
            <a:r>
              <a:rPr lang="en-US" dirty="0">
                <a:solidFill>
                  <a:srgbClr val="000000"/>
                </a:solidFill>
                <a:ea typeface="Calibri" panose="020F0502020204030204" pitchFamily="34" charset="0"/>
                <a:cs typeface="Times New Roman" panose="02020603050405020304" pitchFamily="18" charset="0"/>
              </a:rPr>
              <a:t>LZMA, </a:t>
            </a:r>
            <a:r>
              <a:rPr lang="ru-RU" dirty="0">
                <a:solidFill>
                  <a:srgbClr val="000000"/>
                </a:solidFill>
                <a:ea typeface="Calibri" panose="020F0502020204030204" pitchFamily="34" charset="0"/>
                <a:cs typeface="Times New Roman" panose="02020603050405020304" pitchFamily="18" charset="0"/>
              </a:rPr>
              <a:t>где</a:t>
            </a:r>
            <a:r>
              <a:rPr lang="en-US" dirty="0">
                <a:solidFill>
                  <a:srgbClr val="000000"/>
                </a:solidFill>
                <a:ea typeface="Calibri" panose="020F0502020204030204" pitchFamily="34" charset="0"/>
                <a:cs typeface="Times New Roman" panose="02020603050405020304" pitchFamily="18" charset="0"/>
              </a:rPr>
              <a:t>:</a:t>
            </a:r>
          </a:p>
          <a:p>
            <a:pPr lvl="1"/>
            <a:r>
              <a:rPr lang="ru-RU" dirty="0"/>
              <a:t>поток может содержать одновременно несжатые и сжатые данные</a:t>
            </a:r>
            <a:endParaRPr lang="en-US" dirty="0"/>
          </a:p>
          <a:p>
            <a:pPr lvl="1"/>
            <a:r>
              <a:rPr lang="ru-RU" dirty="0">
                <a:solidFill>
                  <a:srgbClr val="000000"/>
                </a:solidFill>
                <a:ea typeface="Calibri" panose="020F0502020204030204" pitchFamily="34" charset="0"/>
                <a:cs typeface="Times New Roman" panose="02020603050405020304" pitchFamily="18" charset="0"/>
              </a:rPr>
              <a:t>лучшая поддержка </a:t>
            </a:r>
            <a:r>
              <a:rPr lang="ru-RU" dirty="0" err="1">
                <a:solidFill>
                  <a:srgbClr val="000000"/>
                </a:solidFill>
                <a:ea typeface="Calibri" panose="020F0502020204030204" pitchFamily="34" charset="0"/>
                <a:cs typeface="Times New Roman" panose="02020603050405020304" pitchFamily="18" charset="0"/>
              </a:rPr>
              <a:t>многопоточности</a:t>
            </a:r>
            <a:r>
              <a:rPr lang="ru-RU" dirty="0">
                <a:solidFill>
                  <a:srgbClr val="000000"/>
                </a:solidFill>
                <a:ea typeface="Calibri" panose="020F0502020204030204" pitchFamily="34" charset="0"/>
                <a:cs typeface="Times New Roman" panose="02020603050405020304" pitchFamily="18" charset="0"/>
              </a:rPr>
              <a:t> при компрессии и декомпрессии</a:t>
            </a:r>
            <a:endParaRPr lang="en-US" dirty="0">
              <a:solidFill>
                <a:srgbClr val="000000"/>
              </a:solidFill>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xz</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i="1" dirty="0">
                <a:solidFill>
                  <a:srgbClr val="000000"/>
                </a:solidFill>
                <a:latin typeface="Menlo" panose="020B0609030804020204" pitchFamily="49" charset="0"/>
                <a:ea typeface="Calibri" panose="020F0502020204030204" pitchFamily="34" charset="0"/>
                <a:cs typeface="Times New Roman" panose="02020603050405020304" pitchFamily="18" charset="0"/>
              </a:rPr>
              <a:t>&lt;N&gt;</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-v 7.txt ➔ 7.txt</a:t>
            </a:r>
            <a:r>
              <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rPr>
              <a:t>.xz</a:t>
            </a:r>
          </a:p>
          <a:p>
            <a:pPr marL="0" indent="0">
              <a:buNone/>
            </a:pPr>
            <a:endPar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buNone/>
            </a:pPr>
            <a:endPar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buNone/>
            </a:pPr>
            <a:endPar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buNone/>
            </a:pPr>
            <a:endParaRPr lang="ru-RU" sz="24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endParaRPr lang="ru-RU" sz="24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buNone/>
            </a:pPr>
            <a:r>
              <a:rPr lang="ru-RU" sz="2400" dirty="0">
                <a:solidFill>
                  <a:srgbClr val="000000"/>
                </a:solidFill>
                <a:ea typeface="Calibri" panose="020F0502020204030204" pitchFamily="34" charset="0"/>
                <a:cs typeface="Times New Roman" panose="02020603050405020304" pitchFamily="18" charset="0"/>
              </a:rPr>
              <a:t>декодирование </a:t>
            </a:r>
            <a:r>
              <a:rPr lang="en-US" sz="2400" dirty="0">
                <a:solidFill>
                  <a:srgbClr val="000000"/>
                </a:solidFill>
                <a:ea typeface="Calibri" panose="020F0502020204030204" pitchFamily="34" charset="0"/>
                <a:cs typeface="Times New Roman" panose="02020603050405020304" pitchFamily="18" charset="0"/>
              </a:rPr>
              <a:t>~ 10 </a:t>
            </a:r>
            <a:r>
              <a:rPr lang="ru-RU" sz="2400" dirty="0" err="1">
                <a:solidFill>
                  <a:srgbClr val="000000"/>
                </a:solidFill>
                <a:ea typeface="Calibri" panose="020F0502020204030204" pitchFamily="34" charset="0"/>
                <a:cs typeface="Times New Roman" panose="02020603050405020304" pitchFamily="18" charset="0"/>
              </a:rPr>
              <a:t>мс</a:t>
            </a:r>
            <a:endParaRPr lang="en-US" sz="2400" dirty="0">
              <a:solidFill>
                <a:srgbClr val="000000"/>
              </a:solidFill>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tar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c</a:t>
            </a:r>
            <a:r>
              <a:rPr lang="en-US" sz="2400" b="1"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J</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f</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output.tar.xz</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input1 input2 …</a:t>
            </a:r>
            <a:endParaRPr lang="en-US" sz="2400" i="1" dirty="0"/>
          </a:p>
        </p:txBody>
      </p:sp>
      <p:sp>
        <p:nvSpPr>
          <p:cNvPr id="4" name="Номер слайда 3">
            <a:extLst>
              <a:ext uri="{FF2B5EF4-FFF2-40B4-BE49-F238E27FC236}">
                <a16:creationId xmlns:a16="http://schemas.microsoft.com/office/drawing/2014/main" id="{928C0D51-0E40-1A43-8469-452A265DFB0A}"/>
              </a:ext>
            </a:extLst>
          </p:cNvPr>
          <p:cNvSpPr>
            <a:spLocks noGrp="1"/>
          </p:cNvSpPr>
          <p:nvPr>
            <p:ph type="sldNum" sz="quarter" idx="12"/>
          </p:nvPr>
        </p:nvSpPr>
        <p:spPr/>
        <p:txBody>
          <a:bodyPr/>
          <a:lstStyle/>
          <a:p>
            <a:pPr>
              <a:defRPr/>
            </a:pPr>
            <a:fld id="{6F4E816A-55D9-470B-B890-87BE52ECB9E1}" type="slidenum">
              <a:rPr lang="ru-RU" altLang="ru-RU" smtClean="0"/>
              <a:pPr>
                <a:defRPr/>
              </a:pPr>
              <a:t>35</a:t>
            </a:fld>
            <a:endParaRPr lang="ru-RU" altLang="ru-RU"/>
          </a:p>
        </p:txBody>
      </p:sp>
      <p:sp>
        <p:nvSpPr>
          <p:cNvPr id="5" name="Прямоугольник 4">
            <a:extLst>
              <a:ext uri="{FF2B5EF4-FFF2-40B4-BE49-F238E27FC236}">
                <a16:creationId xmlns:a16="http://schemas.microsoft.com/office/drawing/2014/main" id="{8BC13D67-A428-BA45-9B0C-581A26628D25}"/>
              </a:ext>
            </a:extLst>
          </p:cNvPr>
          <p:cNvSpPr/>
          <p:nvPr/>
        </p:nvSpPr>
        <p:spPr>
          <a:xfrm>
            <a:off x="9661098" y="686825"/>
            <a:ext cx="1425390" cy="923330"/>
          </a:xfrm>
          <a:prstGeom prst="rect">
            <a:avLst/>
          </a:prstGeom>
        </p:spPr>
        <p:txBody>
          <a:bodyPr wrap="none">
            <a:spAutoFit/>
          </a:bodyPr>
          <a:lstStyle/>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xz</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tar.xz</a:t>
            </a:r>
            <a:r>
              <a:rPr lang="en-US" dirty="0">
                <a:solidFill>
                  <a:srgbClr val="000000"/>
                </a:solidFill>
                <a:latin typeface="Courier New" panose="02070309020205020404" pitchFamily="49" charset="0"/>
              </a:rPr>
              <a:t>, </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txz</a:t>
            </a:r>
            <a:endParaRPr lang="ru-RU" dirty="0">
              <a:solidFill>
                <a:srgbClr val="000000"/>
              </a:solidFill>
              <a:latin typeface="Courier New" panose="02070309020205020404" pitchFamily="49" charset="0"/>
            </a:endParaRPr>
          </a:p>
        </p:txBody>
      </p:sp>
      <p:graphicFrame>
        <p:nvGraphicFramePr>
          <p:cNvPr id="6" name="Таблица 4">
            <a:extLst>
              <a:ext uri="{FF2B5EF4-FFF2-40B4-BE49-F238E27FC236}">
                <a16:creationId xmlns:a16="http://schemas.microsoft.com/office/drawing/2014/main" id="{16A89DBF-9AC4-B94F-9840-CD655995AC4D}"/>
              </a:ext>
            </a:extLst>
          </p:cNvPr>
          <p:cNvGraphicFramePr>
            <a:graphicFrameLocks noGrp="1"/>
          </p:cNvGraphicFramePr>
          <p:nvPr>
            <p:extLst>
              <p:ext uri="{D42A27DB-BD31-4B8C-83A1-F6EECF244321}">
                <p14:modId xmlns:p14="http://schemas.microsoft.com/office/powerpoint/2010/main" val="2923165061"/>
              </p:ext>
            </p:extLst>
          </p:nvPr>
        </p:nvGraphicFramePr>
        <p:xfrm>
          <a:off x="735038" y="3288400"/>
          <a:ext cx="10721923" cy="2123440"/>
        </p:xfrm>
        <a:graphic>
          <a:graphicData uri="http://schemas.openxmlformats.org/drawingml/2006/table">
            <a:tbl>
              <a:tblPr firstRow="1" bandRow="1">
                <a:tableStyleId>{5C22544A-7EE6-4342-B048-85BDC9FD1C3A}</a:tableStyleId>
              </a:tblPr>
              <a:tblGrid>
                <a:gridCol w="1982673">
                  <a:extLst>
                    <a:ext uri="{9D8B030D-6E8A-4147-A177-3AD203B41FA5}">
                      <a16:colId xmlns:a16="http://schemas.microsoft.com/office/drawing/2014/main" val="826611098"/>
                    </a:ext>
                  </a:extLst>
                </a:gridCol>
                <a:gridCol w="873925">
                  <a:extLst>
                    <a:ext uri="{9D8B030D-6E8A-4147-A177-3AD203B41FA5}">
                      <a16:colId xmlns:a16="http://schemas.microsoft.com/office/drawing/2014/main" val="2851978338"/>
                    </a:ext>
                  </a:extLst>
                </a:gridCol>
                <a:gridCol w="873925">
                  <a:extLst>
                    <a:ext uri="{9D8B030D-6E8A-4147-A177-3AD203B41FA5}">
                      <a16:colId xmlns:a16="http://schemas.microsoft.com/office/drawing/2014/main" val="3942481856"/>
                    </a:ext>
                  </a:extLst>
                </a:gridCol>
                <a:gridCol w="873925">
                  <a:extLst>
                    <a:ext uri="{9D8B030D-6E8A-4147-A177-3AD203B41FA5}">
                      <a16:colId xmlns:a16="http://schemas.microsoft.com/office/drawing/2014/main" val="2282725538"/>
                    </a:ext>
                  </a:extLst>
                </a:gridCol>
                <a:gridCol w="873925">
                  <a:extLst>
                    <a:ext uri="{9D8B030D-6E8A-4147-A177-3AD203B41FA5}">
                      <a16:colId xmlns:a16="http://schemas.microsoft.com/office/drawing/2014/main" val="650433197"/>
                    </a:ext>
                  </a:extLst>
                </a:gridCol>
                <a:gridCol w="873925">
                  <a:extLst>
                    <a:ext uri="{9D8B030D-6E8A-4147-A177-3AD203B41FA5}">
                      <a16:colId xmlns:a16="http://schemas.microsoft.com/office/drawing/2014/main" val="1233214028"/>
                    </a:ext>
                  </a:extLst>
                </a:gridCol>
                <a:gridCol w="873925">
                  <a:extLst>
                    <a:ext uri="{9D8B030D-6E8A-4147-A177-3AD203B41FA5}">
                      <a16:colId xmlns:a16="http://schemas.microsoft.com/office/drawing/2014/main" val="1582043427"/>
                    </a:ext>
                  </a:extLst>
                </a:gridCol>
                <a:gridCol w="873925">
                  <a:extLst>
                    <a:ext uri="{9D8B030D-6E8A-4147-A177-3AD203B41FA5}">
                      <a16:colId xmlns:a16="http://schemas.microsoft.com/office/drawing/2014/main" val="474892986"/>
                    </a:ext>
                  </a:extLst>
                </a:gridCol>
                <a:gridCol w="873925">
                  <a:extLst>
                    <a:ext uri="{9D8B030D-6E8A-4147-A177-3AD203B41FA5}">
                      <a16:colId xmlns:a16="http://schemas.microsoft.com/office/drawing/2014/main" val="3811621354"/>
                    </a:ext>
                  </a:extLst>
                </a:gridCol>
                <a:gridCol w="873925">
                  <a:extLst>
                    <a:ext uri="{9D8B030D-6E8A-4147-A177-3AD203B41FA5}">
                      <a16:colId xmlns:a16="http://schemas.microsoft.com/office/drawing/2014/main" val="4143965144"/>
                    </a:ext>
                  </a:extLst>
                </a:gridCol>
                <a:gridCol w="873925">
                  <a:extLst>
                    <a:ext uri="{9D8B030D-6E8A-4147-A177-3AD203B41FA5}">
                      <a16:colId xmlns:a16="http://schemas.microsoft.com/office/drawing/2014/main" val="2978151232"/>
                    </a:ext>
                  </a:extLst>
                </a:gridCol>
              </a:tblGrid>
              <a:tr h="370840">
                <a:tc>
                  <a:txBody>
                    <a:bodyPr/>
                    <a:lstStyle/>
                    <a:p>
                      <a:pPr algn="ctr"/>
                      <a:r>
                        <a:rPr lang="en-US" i="1" dirty="0"/>
                        <a:t>N </a:t>
                      </a:r>
                      <a:r>
                        <a:rPr lang="en-US" i="0" dirty="0"/>
                        <a:t>=</a:t>
                      </a:r>
                      <a:endParaRPr lang="ru-RU" i="0" dirty="0"/>
                    </a:p>
                  </a:txBody>
                  <a:tcPr anchor="ctr"/>
                </a:tc>
                <a:tc>
                  <a:txBody>
                    <a:bodyPr/>
                    <a:lstStyle/>
                    <a:p>
                      <a:pPr algn="ctr"/>
                      <a:r>
                        <a:rPr lang="en-US" dirty="0"/>
                        <a:t>0</a:t>
                      </a:r>
                      <a:endParaRPr lang="ru-RU" dirty="0"/>
                    </a:p>
                  </a:txBody>
                  <a:tcPr anchor="ctr"/>
                </a:tc>
                <a:tc>
                  <a:txBody>
                    <a:bodyPr/>
                    <a:lstStyle/>
                    <a:p>
                      <a:pPr algn="ctr"/>
                      <a:r>
                        <a:rPr lang="ru-RU" dirty="0"/>
                        <a:t>1</a:t>
                      </a:r>
                    </a:p>
                  </a:txBody>
                  <a:tcPr anchor="ctr"/>
                </a:tc>
                <a:tc>
                  <a:txBody>
                    <a:bodyPr/>
                    <a:lstStyle/>
                    <a:p>
                      <a:pPr algn="ctr"/>
                      <a:r>
                        <a:rPr lang="ru-RU" dirty="0"/>
                        <a:t>2</a:t>
                      </a:r>
                    </a:p>
                  </a:txBody>
                  <a:tcPr anchor="ctr"/>
                </a:tc>
                <a:tc>
                  <a:txBody>
                    <a:bodyPr/>
                    <a:lstStyle/>
                    <a:p>
                      <a:pPr algn="ctr"/>
                      <a:r>
                        <a:rPr lang="ru-RU" dirty="0"/>
                        <a:t>3</a:t>
                      </a:r>
                    </a:p>
                  </a:txBody>
                  <a:tcPr anchor="ctr"/>
                </a:tc>
                <a:tc>
                  <a:txBody>
                    <a:bodyPr/>
                    <a:lstStyle/>
                    <a:p>
                      <a:pPr algn="ctr"/>
                      <a:r>
                        <a:rPr lang="ru-RU" dirty="0"/>
                        <a:t>4</a:t>
                      </a:r>
                    </a:p>
                  </a:txBody>
                  <a:tcPr anchor="ctr"/>
                </a:tc>
                <a:tc>
                  <a:txBody>
                    <a:bodyPr/>
                    <a:lstStyle/>
                    <a:p>
                      <a:pPr algn="ctr"/>
                      <a:r>
                        <a:rPr lang="ru-RU" dirty="0"/>
                        <a:t>5</a:t>
                      </a:r>
                    </a:p>
                  </a:txBody>
                  <a:tcPr anchor="ctr"/>
                </a:tc>
                <a:tc>
                  <a:txBody>
                    <a:bodyPr/>
                    <a:lstStyle/>
                    <a:p>
                      <a:pPr algn="ctr"/>
                      <a:r>
                        <a:rPr lang="ru-RU" b="1" dirty="0"/>
                        <a:t>6</a:t>
                      </a:r>
                    </a:p>
                  </a:txBody>
                  <a:tcPr anchor="ctr"/>
                </a:tc>
                <a:tc>
                  <a:txBody>
                    <a:bodyPr/>
                    <a:lstStyle/>
                    <a:p>
                      <a:pPr algn="ctr"/>
                      <a:r>
                        <a:rPr lang="ru-RU" dirty="0"/>
                        <a:t>7</a:t>
                      </a:r>
                    </a:p>
                  </a:txBody>
                  <a:tcPr anchor="ctr"/>
                </a:tc>
                <a:tc>
                  <a:txBody>
                    <a:bodyPr/>
                    <a:lstStyle/>
                    <a:p>
                      <a:pPr algn="ctr"/>
                      <a:r>
                        <a:rPr lang="ru-RU" dirty="0"/>
                        <a:t>8</a:t>
                      </a:r>
                    </a:p>
                  </a:txBody>
                  <a:tcPr anchor="ctr"/>
                </a:tc>
                <a:tc>
                  <a:txBody>
                    <a:bodyPr/>
                    <a:lstStyle/>
                    <a:p>
                      <a:pPr algn="ctr"/>
                      <a:r>
                        <a:rPr lang="ru-RU" dirty="0"/>
                        <a:t>9</a:t>
                      </a:r>
                    </a:p>
                  </a:txBody>
                  <a:tcPr anchor="ctr"/>
                </a:tc>
                <a:extLst>
                  <a:ext uri="{0D108BD9-81ED-4DB2-BD59-A6C34878D82A}">
                    <a16:rowId xmlns:a16="http://schemas.microsoft.com/office/drawing/2014/main" val="2798357647"/>
                  </a:ext>
                </a:extLst>
              </a:tr>
              <a:tr h="370840">
                <a:tc>
                  <a:txBody>
                    <a:bodyPr/>
                    <a:lstStyle/>
                    <a:p>
                      <a:pPr algn="ctr"/>
                      <a:r>
                        <a:rPr lang="ru-RU" dirty="0"/>
                        <a:t>Относительное сжатие</a:t>
                      </a:r>
                    </a:p>
                  </a:txBody>
                  <a:tcPr anchor="ctr"/>
                </a:tc>
                <a:tc>
                  <a:txBody>
                    <a:bodyPr/>
                    <a:lstStyle/>
                    <a:p>
                      <a:pPr algn="ctr"/>
                      <a:r>
                        <a:rPr lang="en-US" dirty="0"/>
                        <a:t>67%</a:t>
                      </a:r>
                      <a:endParaRPr lang="ru-RU" dirty="0"/>
                    </a:p>
                  </a:txBody>
                  <a:tcPr anchor="ctr"/>
                </a:tc>
                <a:tc>
                  <a:txBody>
                    <a:bodyPr/>
                    <a:lstStyle/>
                    <a:p>
                      <a:pPr algn="ctr"/>
                      <a:r>
                        <a:rPr lang="ru-RU" dirty="0"/>
                        <a:t>6</a:t>
                      </a:r>
                      <a:r>
                        <a:rPr lang="en-US" dirty="0"/>
                        <a:t>6,</a:t>
                      </a:r>
                      <a:r>
                        <a:rPr lang="ru-RU" dirty="0"/>
                        <a:t>8</a:t>
                      </a:r>
                      <a:r>
                        <a:rPr lang="en-US" dirty="0"/>
                        <a:t>%</a:t>
                      </a:r>
                      <a:endParaRPr lang="ru-RU" dirty="0"/>
                    </a:p>
                  </a:txBody>
                  <a:tcPr anchor="ctr"/>
                </a:tc>
                <a:tc>
                  <a:txBody>
                    <a:bodyPr/>
                    <a:lstStyle/>
                    <a:p>
                      <a:pPr algn="ctr"/>
                      <a:r>
                        <a:rPr lang="ru-RU" dirty="0"/>
                        <a:t>68</a:t>
                      </a:r>
                      <a:r>
                        <a:rPr lang="en-US" dirty="0"/>
                        <a:t>,2%</a:t>
                      </a:r>
                      <a:endParaRPr lang="ru-RU" dirty="0"/>
                    </a:p>
                  </a:txBody>
                  <a:tcPr anchor="ctr"/>
                </a:tc>
                <a:tc>
                  <a:txBody>
                    <a:bodyPr/>
                    <a:lstStyle/>
                    <a:p>
                      <a:pPr algn="ctr"/>
                      <a:r>
                        <a:rPr lang="en-US" dirty="0"/>
                        <a:t>68,8%</a:t>
                      </a:r>
                      <a:endParaRPr lang="ru-RU" dirty="0"/>
                    </a:p>
                  </a:txBody>
                  <a:tcPr anchor="ctr"/>
                </a:tc>
                <a:tc>
                  <a:txBody>
                    <a:bodyPr/>
                    <a:lstStyle/>
                    <a:p>
                      <a:pPr algn="ctr"/>
                      <a:r>
                        <a:rPr lang="en-US" dirty="0"/>
                        <a:t>71,5%</a:t>
                      </a:r>
                      <a:endParaRPr lang="ru-RU" dirty="0"/>
                    </a:p>
                  </a:txBody>
                  <a:tcPr anchor="ctr"/>
                </a:tc>
                <a:tc gridSpan="5">
                  <a:txBody>
                    <a:bodyPr/>
                    <a:lstStyle/>
                    <a:p>
                      <a:pPr algn="ctr"/>
                      <a:r>
                        <a:rPr lang="en-US" b="1" dirty="0"/>
                        <a:t>71,9%</a:t>
                      </a:r>
                      <a:endParaRPr lang="ru-RU" b="1" dirty="0"/>
                    </a:p>
                  </a:txBody>
                  <a:tcPr anchor="ctr"/>
                </a:tc>
                <a:tc hMerge="1">
                  <a:txBody>
                    <a:bodyPr/>
                    <a:lstStyle/>
                    <a:p>
                      <a:pPr algn="ctr"/>
                      <a:endParaRPr lang="ru-RU" dirty="0"/>
                    </a:p>
                  </a:txBody>
                  <a:tcPr anchor="ctr"/>
                </a:tc>
                <a:tc hMerge="1">
                  <a:txBody>
                    <a:bodyPr/>
                    <a:lstStyle/>
                    <a:p>
                      <a:pPr algn="ctr"/>
                      <a:endParaRPr lang="ru-RU" dirty="0"/>
                    </a:p>
                  </a:txBody>
                  <a:tcPr anchor="ctr"/>
                </a:tc>
                <a:tc hMerge="1">
                  <a:txBody>
                    <a:bodyPr/>
                    <a:lstStyle/>
                    <a:p>
                      <a:pPr algn="ctr"/>
                      <a:endParaRPr lang="ru-RU" dirty="0"/>
                    </a:p>
                  </a:txBody>
                  <a:tcPr anchor="ctr"/>
                </a:tc>
                <a:tc hMerge="1">
                  <a:txBody>
                    <a:bodyPr/>
                    <a:lstStyle/>
                    <a:p>
                      <a:pPr algn="ctr"/>
                      <a:endParaRPr lang="ru-RU" dirty="0"/>
                    </a:p>
                  </a:txBody>
                  <a:tcPr anchor="ctr"/>
                </a:tc>
                <a:extLst>
                  <a:ext uri="{0D108BD9-81ED-4DB2-BD59-A6C34878D82A}">
                    <a16:rowId xmlns:a16="http://schemas.microsoft.com/office/drawing/2014/main" val="3575519968"/>
                  </a:ext>
                </a:extLst>
              </a:tr>
              <a:tr h="370840">
                <a:tc>
                  <a:txBody>
                    <a:bodyPr/>
                    <a:lstStyle/>
                    <a:p>
                      <a:pPr algn="ctr"/>
                      <a:r>
                        <a:rPr lang="ru-RU" dirty="0"/>
                        <a:t>Время работы, </a:t>
                      </a:r>
                      <a:r>
                        <a:rPr lang="ru-RU" dirty="0" err="1"/>
                        <a:t>мс</a:t>
                      </a:r>
                      <a:endParaRPr lang="ru-RU" dirty="0"/>
                    </a:p>
                  </a:txBody>
                  <a:tcPr anchor="ctr"/>
                </a:tc>
                <a:tc>
                  <a:txBody>
                    <a:bodyPr/>
                    <a:lstStyle/>
                    <a:p>
                      <a:pPr algn="ctr"/>
                      <a:r>
                        <a:rPr lang="en-US" dirty="0"/>
                        <a:t>32</a:t>
                      </a:r>
                      <a:endParaRPr lang="ru-RU" dirty="0"/>
                    </a:p>
                  </a:txBody>
                  <a:tcPr anchor="ctr"/>
                </a:tc>
                <a:tc>
                  <a:txBody>
                    <a:bodyPr/>
                    <a:lstStyle/>
                    <a:p>
                      <a:pPr algn="ctr"/>
                      <a:r>
                        <a:rPr lang="en-US" dirty="0"/>
                        <a:t>40</a:t>
                      </a:r>
                      <a:endParaRPr lang="ru-RU" dirty="0"/>
                    </a:p>
                  </a:txBody>
                  <a:tcPr anchor="ctr"/>
                </a:tc>
                <a:tc>
                  <a:txBody>
                    <a:bodyPr/>
                    <a:lstStyle/>
                    <a:p>
                      <a:pPr algn="ctr"/>
                      <a:r>
                        <a:rPr lang="en-US" dirty="0"/>
                        <a:t>50</a:t>
                      </a:r>
                      <a:endParaRPr lang="ru-RU" dirty="0"/>
                    </a:p>
                  </a:txBody>
                  <a:tcPr anchor="ctr"/>
                </a:tc>
                <a:tc>
                  <a:txBody>
                    <a:bodyPr/>
                    <a:lstStyle/>
                    <a:p>
                      <a:pPr algn="ctr"/>
                      <a:r>
                        <a:rPr lang="en-US" dirty="0"/>
                        <a:t>56</a:t>
                      </a:r>
                      <a:endParaRPr lang="ru-RU" dirty="0"/>
                    </a:p>
                  </a:txBody>
                  <a:tcPr anchor="ctr"/>
                </a:tc>
                <a:tc>
                  <a:txBody>
                    <a:bodyPr/>
                    <a:lstStyle/>
                    <a:p>
                      <a:pPr algn="ctr"/>
                      <a:r>
                        <a:rPr lang="en-US" dirty="0"/>
                        <a:t>130</a:t>
                      </a:r>
                      <a:endParaRPr lang="ru-RU" dirty="0"/>
                    </a:p>
                  </a:txBody>
                  <a:tcPr anchor="ctr"/>
                </a:tc>
                <a:tc gridSpan="5">
                  <a:txBody>
                    <a:bodyPr/>
                    <a:lstStyle/>
                    <a:p>
                      <a:pPr algn="ctr"/>
                      <a:r>
                        <a:rPr lang="en-US" b="1" dirty="0"/>
                        <a:t>135</a:t>
                      </a:r>
                      <a:endParaRPr lang="ru-RU" b="1" dirty="0"/>
                    </a:p>
                  </a:txBody>
                  <a:tcPr anchor="ctr"/>
                </a:tc>
                <a:tc hMerge="1">
                  <a:txBody>
                    <a:bodyPr/>
                    <a:lstStyle/>
                    <a:p>
                      <a:pPr algn="ctr"/>
                      <a:endParaRPr lang="ru-RU" dirty="0"/>
                    </a:p>
                  </a:txBody>
                  <a:tcPr anchor="ctr"/>
                </a:tc>
                <a:tc hMerge="1">
                  <a:txBody>
                    <a:bodyPr/>
                    <a:lstStyle/>
                    <a:p>
                      <a:pPr algn="ctr"/>
                      <a:endParaRPr lang="ru-RU" dirty="0"/>
                    </a:p>
                  </a:txBody>
                  <a:tcPr anchor="ctr"/>
                </a:tc>
                <a:tc hMerge="1">
                  <a:txBody>
                    <a:bodyPr/>
                    <a:lstStyle/>
                    <a:p>
                      <a:pPr algn="ctr"/>
                      <a:endParaRPr lang="ru-RU" dirty="0"/>
                    </a:p>
                  </a:txBody>
                  <a:tcPr anchor="ctr"/>
                </a:tc>
                <a:tc hMerge="1">
                  <a:txBody>
                    <a:bodyPr/>
                    <a:lstStyle/>
                    <a:p>
                      <a:pPr algn="ctr"/>
                      <a:endParaRPr lang="ru-RU" dirty="0"/>
                    </a:p>
                  </a:txBody>
                  <a:tcPr anchor="ctr"/>
                </a:tc>
                <a:extLst>
                  <a:ext uri="{0D108BD9-81ED-4DB2-BD59-A6C34878D82A}">
                    <a16:rowId xmlns:a16="http://schemas.microsoft.com/office/drawing/2014/main" val="417911363"/>
                  </a:ext>
                </a:extLst>
              </a:tr>
              <a:tr h="370840">
                <a:tc>
                  <a:txBody>
                    <a:bodyPr/>
                    <a:lstStyle/>
                    <a:p>
                      <a:pPr algn="ctr"/>
                      <a:r>
                        <a:rPr lang="ru-RU" dirty="0"/>
                        <a:t>Размер словаря</a:t>
                      </a:r>
                    </a:p>
                  </a:txBody>
                  <a:tcPr anchor="ctr"/>
                </a:tc>
                <a:tc>
                  <a:txBody>
                    <a:bodyPr/>
                    <a:lstStyle/>
                    <a:p>
                      <a:pPr algn="ctr"/>
                      <a:r>
                        <a:rPr lang="ru-RU" dirty="0"/>
                        <a:t>256 </a:t>
                      </a:r>
                      <a:r>
                        <a:rPr lang="ru-RU" dirty="0" err="1"/>
                        <a:t>кБ</a:t>
                      </a:r>
                      <a:endParaRPr lang="ru-RU" dirty="0"/>
                    </a:p>
                  </a:txBody>
                  <a:tcPr anchor="ctr"/>
                </a:tc>
                <a:tc>
                  <a:txBody>
                    <a:bodyPr/>
                    <a:lstStyle/>
                    <a:p>
                      <a:pPr algn="ctr"/>
                      <a:r>
                        <a:rPr lang="ru-RU" dirty="0"/>
                        <a:t>1 МБ</a:t>
                      </a:r>
                    </a:p>
                  </a:txBody>
                  <a:tcPr anchor="ctr"/>
                </a:tc>
                <a:tc>
                  <a:txBody>
                    <a:bodyPr/>
                    <a:lstStyle/>
                    <a:p>
                      <a:pPr algn="ctr"/>
                      <a:r>
                        <a:rPr lang="ru-RU" dirty="0"/>
                        <a:t>2 МБ</a:t>
                      </a:r>
                    </a:p>
                  </a:txBody>
                  <a:tcPr anchor="ctr"/>
                </a:tc>
                <a:tc>
                  <a:txBody>
                    <a:bodyPr/>
                    <a:lstStyle/>
                    <a:p>
                      <a:pPr algn="ctr"/>
                      <a:r>
                        <a:rPr lang="ru-RU" dirty="0"/>
                        <a:t>4 МБ</a:t>
                      </a:r>
                    </a:p>
                  </a:txBody>
                  <a:tcPr anchor="ctr"/>
                </a:tc>
                <a:tc>
                  <a:txBody>
                    <a:bodyPr/>
                    <a:lstStyle/>
                    <a:p>
                      <a:pPr algn="ctr"/>
                      <a:r>
                        <a:rPr lang="ru-RU" dirty="0"/>
                        <a:t>4 МБ</a:t>
                      </a:r>
                    </a:p>
                  </a:txBody>
                  <a:tcPr anchor="ctr"/>
                </a:tc>
                <a:tc>
                  <a:txBody>
                    <a:bodyPr/>
                    <a:lstStyle/>
                    <a:p>
                      <a:pPr algn="ctr"/>
                      <a:r>
                        <a:rPr lang="ru-RU" dirty="0"/>
                        <a:t>8 МБ</a:t>
                      </a:r>
                    </a:p>
                  </a:txBody>
                  <a:tcPr anchor="ctr"/>
                </a:tc>
                <a:tc>
                  <a:txBody>
                    <a:bodyPr/>
                    <a:lstStyle/>
                    <a:p>
                      <a:pPr algn="ctr"/>
                      <a:r>
                        <a:rPr lang="ru-RU" b="1" dirty="0"/>
                        <a:t>8 МБ</a:t>
                      </a:r>
                    </a:p>
                  </a:txBody>
                  <a:tcPr anchor="ctr"/>
                </a:tc>
                <a:tc>
                  <a:txBody>
                    <a:bodyPr/>
                    <a:lstStyle/>
                    <a:p>
                      <a:pPr algn="ctr"/>
                      <a:r>
                        <a:rPr lang="ru-RU" dirty="0"/>
                        <a:t>16 МБ</a:t>
                      </a:r>
                    </a:p>
                  </a:txBody>
                  <a:tcPr anchor="ctr"/>
                </a:tc>
                <a:tc>
                  <a:txBody>
                    <a:bodyPr/>
                    <a:lstStyle/>
                    <a:p>
                      <a:pPr algn="ctr"/>
                      <a:r>
                        <a:rPr lang="ru-RU" dirty="0"/>
                        <a:t>32 МБ</a:t>
                      </a:r>
                    </a:p>
                  </a:txBody>
                  <a:tcPr anchor="ctr"/>
                </a:tc>
                <a:tc>
                  <a:txBody>
                    <a:bodyPr/>
                    <a:lstStyle/>
                    <a:p>
                      <a:pPr algn="ctr"/>
                      <a:r>
                        <a:rPr lang="ru-RU" dirty="0"/>
                        <a:t>64 МБ</a:t>
                      </a:r>
                    </a:p>
                  </a:txBody>
                  <a:tcPr anchor="ctr"/>
                </a:tc>
                <a:extLst>
                  <a:ext uri="{0D108BD9-81ED-4DB2-BD59-A6C34878D82A}">
                    <a16:rowId xmlns:a16="http://schemas.microsoft.com/office/drawing/2014/main" val="21434990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kern="1200" dirty="0" err="1">
                          <a:solidFill>
                            <a:schemeClr val="dk1"/>
                          </a:solidFill>
                          <a:effectLst/>
                          <a:latin typeface="+mn-lt"/>
                          <a:ea typeface="+mn-ea"/>
                          <a:cs typeface="+mn-cs"/>
                        </a:rPr>
                        <a:t>CompCPU</a:t>
                      </a:r>
                      <a:r>
                        <a:rPr lang="ru-RU"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LZMA2</a:t>
                      </a:r>
                      <a:endParaRPr lang="de-DE" sz="1800" kern="1200" dirty="0">
                        <a:solidFill>
                          <a:schemeClr val="dk1"/>
                        </a:solidFill>
                        <a:effectLst/>
                        <a:latin typeface="+mn-lt"/>
                        <a:ea typeface="+mn-ea"/>
                        <a:cs typeface="+mn-cs"/>
                      </a:endParaRPr>
                    </a:p>
                  </a:txBody>
                  <a:tcPr anchor="ctr"/>
                </a:tc>
                <a:tc>
                  <a:txBody>
                    <a:bodyPr/>
                    <a:lstStyle/>
                    <a:p>
                      <a:pPr algn="ctr"/>
                      <a:r>
                        <a:rPr lang="ru-RU" dirty="0"/>
                        <a:t>0</a:t>
                      </a:r>
                    </a:p>
                  </a:txBody>
                  <a:tcPr anchor="ctr"/>
                </a:tc>
                <a:tc>
                  <a:txBody>
                    <a:bodyPr/>
                    <a:lstStyle/>
                    <a:p>
                      <a:pPr algn="ctr"/>
                      <a:r>
                        <a:rPr lang="ru-RU" dirty="0"/>
                        <a:t>1</a:t>
                      </a:r>
                    </a:p>
                  </a:txBody>
                  <a:tcPr anchor="ctr"/>
                </a:tc>
                <a:tc>
                  <a:txBody>
                    <a:bodyPr/>
                    <a:lstStyle/>
                    <a:p>
                      <a:pPr algn="ctr"/>
                      <a:r>
                        <a:rPr lang="ru-RU" dirty="0"/>
                        <a:t>2</a:t>
                      </a:r>
                    </a:p>
                  </a:txBody>
                  <a:tcPr anchor="ctr"/>
                </a:tc>
                <a:tc>
                  <a:txBody>
                    <a:bodyPr/>
                    <a:lstStyle/>
                    <a:p>
                      <a:pPr algn="ctr"/>
                      <a:r>
                        <a:rPr lang="ru-RU" dirty="0"/>
                        <a:t>3</a:t>
                      </a:r>
                    </a:p>
                  </a:txBody>
                  <a:tcPr anchor="ctr"/>
                </a:tc>
                <a:tc>
                  <a:txBody>
                    <a:bodyPr/>
                    <a:lstStyle/>
                    <a:p>
                      <a:pPr algn="ctr"/>
                      <a:r>
                        <a:rPr lang="ru-RU" dirty="0"/>
                        <a:t>4</a:t>
                      </a:r>
                    </a:p>
                  </a:txBody>
                  <a:tcPr anchor="ctr"/>
                </a:tc>
                <a:tc>
                  <a:txBody>
                    <a:bodyPr/>
                    <a:lstStyle/>
                    <a:p>
                      <a:pPr algn="ctr"/>
                      <a:r>
                        <a:rPr lang="ru-RU" dirty="0"/>
                        <a:t>5</a:t>
                      </a:r>
                    </a:p>
                  </a:txBody>
                  <a:tcPr anchor="ctr"/>
                </a:tc>
                <a:tc>
                  <a:txBody>
                    <a:bodyPr/>
                    <a:lstStyle/>
                    <a:p>
                      <a:pPr algn="ctr"/>
                      <a:r>
                        <a:rPr lang="ru-RU" b="1" dirty="0"/>
                        <a:t>6</a:t>
                      </a:r>
                    </a:p>
                  </a:txBody>
                  <a:tcPr anchor="ctr"/>
                </a:tc>
                <a:tc>
                  <a:txBody>
                    <a:bodyPr/>
                    <a:lstStyle/>
                    <a:p>
                      <a:pPr algn="ctr"/>
                      <a:r>
                        <a:rPr lang="ru-RU" dirty="0"/>
                        <a:t>6</a:t>
                      </a:r>
                    </a:p>
                  </a:txBody>
                  <a:tcPr anchor="ctr"/>
                </a:tc>
                <a:tc>
                  <a:txBody>
                    <a:bodyPr/>
                    <a:lstStyle/>
                    <a:p>
                      <a:pPr algn="ctr"/>
                      <a:r>
                        <a:rPr lang="ru-RU" dirty="0"/>
                        <a:t>6</a:t>
                      </a:r>
                    </a:p>
                  </a:txBody>
                  <a:tcPr anchor="ctr"/>
                </a:tc>
                <a:tc>
                  <a:txBody>
                    <a:bodyPr/>
                    <a:lstStyle/>
                    <a:p>
                      <a:pPr algn="ctr"/>
                      <a:r>
                        <a:rPr lang="ru-RU" dirty="0"/>
                        <a:t>6</a:t>
                      </a:r>
                    </a:p>
                  </a:txBody>
                  <a:tcPr anchor="ctr"/>
                </a:tc>
                <a:extLst>
                  <a:ext uri="{0D108BD9-81ED-4DB2-BD59-A6C34878D82A}">
                    <a16:rowId xmlns:a16="http://schemas.microsoft.com/office/drawing/2014/main" val="3648784541"/>
                  </a:ext>
                </a:extLst>
              </a:tr>
            </a:tbl>
          </a:graphicData>
        </a:graphic>
      </p:graphicFrame>
    </p:spTree>
    <p:extLst>
      <p:ext uri="{BB962C8B-B14F-4D97-AF65-F5344CB8AC3E}">
        <p14:creationId xmlns:p14="http://schemas.microsoft.com/office/powerpoint/2010/main" val="426571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6A567-D188-6A49-87A4-0916E3DFA58B}"/>
              </a:ext>
            </a:extLst>
          </p:cNvPr>
          <p:cNvSpPr>
            <a:spLocks noGrp="1"/>
          </p:cNvSpPr>
          <p:nvPr>
            <p:ph type="title"/>
          </p:nvPr>
        </p:nvSpPr>
        <p:spPr/>
        <p:txBody>
          <a:bodyPr/>
          <a:lstStyle/>
          <a:p>
            <a:r>
              <a:rPr lang="en-US" altLang="ru-RU" sz="4000" dirty="0"/>
              <a:t>bzip2</a:t>
            </a:r>
            <a:endParaRPr lang="ru-RU" sz="4000" dirty="0"/>
          </a:p>
        </p:txBody>
      </p:sp>
      <p:sp>
        <p:nvSpPr>
          <p:cNvPr id="3" name="Объект 2">
            <a:extLst>
              <a:ext uri="{FF2B5EF4-FFF2-40B4-BE49-F238E27FC236}">
                <a16:creationId xmlns:a16="http://schemas.microsoft.com/office/drawing/2014/main" id="{8ABDF7DE-7473-F344-BD15-8DFA19D628DA}"/>
              </a:ext>
            </a:extLst>
          </p:cNvPr>
          <p:cNvSpPr>
            <a:spLocks noGrp="1"/>
          </p:cNvSpPr>
          <p:nvPr>
            <p:ph idx="1"/>
          </p:nvPr>
        </p:nvSpPr>
        <p:spPr>
          <a:xfrm>
            <a:off x="838200" y="1646733"/>
            <a:ext cx="10515600" cy="4667250"/>
          </a:xfrm>
        </p:spPr>
        <p:txBody>
          <a:bodyPr>
            <a:normAutofit/>
          </a:bodyPr>
          <a:lstStyle/>
          <a:p>
            <a:pPr marL="514350" indent="-514350">
              <a:buFont typeface="+mj-lt"/>
              <a:buAutoNum type="arabicPeriod"/>
            </a:pPr>
            <a:r>
              <a:rPr lang="en-US" dirty="0"/>
              <a:t>RLE (</a:t>
            </a:r>
            <a:r>
              <a:rPr lang="ru-RU" dirty="0"/>
              <a:t>от 4 совпадений</a:t>
            </a:r>
            <a:r>
              <a:rPr lang="en-US" dirty="0"/>
              <a:t>)</a:t>
            </a:r>
          </a:p>
          <a:p>
            <a:pPr marL="514350" indent="-514350">
              <a:buFont typeface="+mj-lt"/>
              <a:buAutoNum type="arabicPeriod"/>
            </a:pPr>
            <a:r>
              <a:rPr lang="en-US" dirty="0"/>
              <a:t>BWT</a:t>
            </a:r>
          </a:p>
          <a:p>
            <a:pPr marL="514350" indent="-514350">
              <a:buFont typeface="+mj-lt"/>
              <a:buAutoNum type="arabicPeriod"/>
            </a:pPr>
            <a:r>
              <a:rPr lang="en-US" dirty="0"/>
              <a:t>MTF</a:t>
            </a:r>
          </a:p>
          <a:p>
            <a:pPr marL="514350" indent="-514350">
              <a:buFont typeface="+mj-lt"/>
              <a:buAutoNum type="arabicPeriod"/>
            </a:pPr>
            <a:r>
              <a:rPr lang="en-US" dirty="0"/>
              <a:t>RLE</a:t>
            </a:r>
          </a:p>
          <a:p>
            <a:pPr marL="514350" indent="-514350">
              <a:buFont typeface="+mj-lt"/>
              <a:buAutoNum type="arabicPeriod"/>
            </a:pPr>
            <a:r>
              <a:rPr lang="ru-RU" dirty="0"/>
              <a:t>Код Хаффмана</a:t>
            </a:r>
          </a:p>
          <a:p>
            <a:r>
              <a:rPr lang="ru-RU" dirty="0"/>
              <a:t>На файл может быть задано от 2 до 6 таблиц кода Хаффмана</a:t>
            </a:r>
          </a:p>
          <a:p>
            <a:r>
              <a:rPr lang="ru-RU" dirty="0"/>
              <a:t>Для блока выбирается таблица – индексируется унарным кодом</a:t>
            </a:r>
          </a:p>
          <a:p>
            <a:r>
              <a:rPr lang="ru-RU" dirty="0"/>
              <a:t>Кодирование таблиц применяет битовую маску использования символов и разностное кодирование длин кодовых слов</a:t>
            </a:r>
          </a:p>
        </p:txBody>
      </p:sp>
      <p:sp>
        <p:nvSpPr>
          <p:cNvPr id="4" name="Номер слайда 3">
            <a:extLst>
              <a:ext uri="{FF2B5EF4-FFF2-40B4-BE49-F238E27FC236}">
                <a16:creationId xmlns:a16="http://schemas.microsoft.com/office/drawing/2014/main" id="{928C0D51-0E40-1A43-8469-452A265DFB0A}"/>
              </a:ext>
            </a:extLst>
          </p:cNvPr>
          <p:cNvSpPr>
            <a:spLocks noGrp="1"/>
          </p:cNvSpPr>
          <p:nvPr>
            <p:ph type="sldNum" sz="quarter" idx="12"/>
          </p:nvPr>
        </p:nvSpPr>
        <p:spPr/>
        <p:txBody>
          <a:bodyPr/>
          <a:lstStyle/>
          <a:p>
            <a:pPr>
              <a:defRPr/>
            </a:pPr>
            <a:fld id="{6F4E816A-55D9-470B-B890-87BE52ECB9E1}" type="slidenum">
              <a:rPr lang="ru-RU" altLang="ru-RU" smtClean="0"/>
              <a:pPr>
                <a:defRPr/>
              </a:pPr>
              <a:t>36</a:t>
            </a:fld>
            <a:endParaRPr lang="ru-RU" altLang="ru-RU"/>
          </a:p>
        </p:txBody>
      </p:sp>
      <p:sp>
        <p:nvSpPr>
          <p:cNvPr id="5" name="Прямоугольник 4">
            <a:extLst>
              <a:ext uri="{FF2B5EF4-FFF2-40B4-BE49-F238E27FC236}">
                <a16:creationId xmlns:a16="http://schemas.microsoft.com/office/drawing/2014/main" id="{8BC13D67-A428-BA45-9B0C-581A26628D25}"/>
              </a:ext>
            </a:extLst>
          </p:cNvPr>
          <p:cNvSpPr/>
          <p:nvPr/>
        </p:nvSpPr>
        <p:spPr>
          <a:xfrm>
            <a:off x="8304497" y="681037"/>
            <a:ext cx="3355406" cy="923330"/>
          </a:xfrm>
          <a:prstGeom prst="rect">
            <a:avLst/>
          </a:prstGeom>
        </p:spPr>
        <p:txBody>
          <a:bodyPr wrap="none">
            <a:spAutoFit/>
          </a:bodyPr>
          <a:lstStyle/>
          <a:p>
            <a:r>
              <a:rPr lang="en-US" dirty="0">
                <a:solidFill>
                  <a:srgbClr val="000000"/>
                </a:solidFill>
                <a:latin typeface="Courier New" panose="02070309020205020404" pitchFamily="49" charset="0"/>
              </a:rPr>
              <a:t>.bz2</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.tar.bz2, </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.tb2, .</a:t>
            </a:r>
            <a:r>
              <a:rPr lang="en-US" dirty="0" err="1">
                <a:solidFill>
                  <a:srgbClr val="000000"/>
                </a:solidFill>
                <a:latin typeface="Courier New" panose="02070309020205020404" pitchFamily="49" charset="0"/>
              </a:rPr>
              <a:t>tbz</a:t>
            </a:r>
            <a:r>
              <a:rPr lang="en-US" dirty="0">
                <a:solidFill>
                  <a:srgbClr val="000000"/>
                </a:solidFill>
                <a:latin typeface="Courier New" panose="02070309020205020404" pitchFamily="49" charset="0"/>
              </a:rPr>
              <a:t>, .tbz2, .tz2</a:t>
            </a:r>
            <a:endParaRPr lang="ru-RU"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251776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6A567-D188-6A49-87A4-0916E3DFA58B}"/>
              </a:ext>
            </a:extLst>
          </p:cNvPr>
          <p:cNvSpPr>
            <a:spLocks noGrp="1"/>
          </p:cNvSpPr>
          <p:nvPr>
            <p:ph type="title"/>
          </p:nvPr>
        </p:nvSpPr>
        <p:spPr/>
        <p:txBody>
          <a:bodyPr/>
          <a:lstStyle/>
          <a:p>
            <a:r>
              <a:rPr lang="en-US" altLang="ru-RU" sz="4000" dirty="0"/>
              <a:t>bzip2</a:t>
            </a:r>
            <a:endParaRPr lang="ru-RU" sz="4000" dirty="0"/>
          </a:p>
        </p:txBody>
      </p:sp>
      <p:sp>
        <p:nvSpPr>
          <p:cNvPr id="3" name="Объект 2">
            <a:extLst>
              <a:ext uri="{FF2B5EF4-FFF2-40B4-BE49-F238E27FC236}">
                <a16:creationId xmlns:a16="http://schemas.microsoft.com/office/drawing/2014/main" id="{8ABDF7DE-7473-F344-BD15-8DFA19D628DA}"/>
              </a:ext>
            </a:extLst>
          </p:cNvPr>
          <p:cNvSpPr>
            <a:spLocks noGrp="1"/>
          </p:cNvSpPr>
          <p:nvPr>
            <p:ph idx="1"/>
          </p:nvPr>
        </p:nvSpPr>
        <p:spPr/>
        <p:txBody>
          <a:bodyPr/>
          <a:lstStyle/>
          <a:p>
            <a:r>
              <a:rPr lang="ru-RU" dirty="0">
                <a:solidFill>
                  <a:srgbClr val="000000"/>
                </a:solidFill>
                <a:ea typeface="Calibri" panose="020F0502020204030204" pitchFamily="34" charset="0"/>
                <a:cs typeface="Times New Roman" panose="02020603050405020304" pitchFamily="18" charset="0"/>
              </a:rPr>
              <a:t>Режимы сжатия определяют длину блока: </a:t>
            </a:r>
            <a:br>
              <a:rPr lang="ru-RU" dirty="0">
                <a:solidFill>
                  <a:srgbClr val="000000"/>
                </a:solidFill>
                <a:ea typeface="Calibri" panose="020F0502020204030204" pitchFamily="34" charset="0"/>
                <a:cs typeface="Times New Roman" panose="02020603050405020304" pitchFamily="18" charset="0"/>
              </a:rPr>
            </a:br>
            <a:r>
              <a:rPr lang="ru-RU" dirty="0">
                <a:solidFill>
                  <a:srgbClr val="000000"/>
                </a:solidFill>
                <a:ea typeface="Calibri" panose="020F0502020204030204" pitchFamily="34" charset="0"/>
                <a:cs typeface="Times New Roman" panose="02020603050405020304" pitchFamily="18" charset="0"/>
              </a:rPr>
              <a:t>-1 – 100 </a:t>
            </a:r>
            <a:r>
              <a:rPr lang="ru-RU" dirty="0" err="1">
                <a:solidFill>
                  <a:srgbClr val="000000"/>
                </a:solidFill>
                <a:ea typeface="Calibri" panose="020F0502020204030204" pitchFamily="34" charset="0"/>
                <a:cs typeface="Times New Roman" panose="02020603050405020304" pitchFamily="18" charset="0"/>
              </a:rPr>
              <a:t>кБ</a:t>
            </a:r>
            <a:r>
              <a:rPr lang="ru-RU" dirty="0">
                <a:solidFill>
                  <a:srgbClr val="000000"/>
                </a:solidFill>
                <a:ea typeface="Calibri" panose="020F0502020204030204" pitchFamily="34" charset="0"/>
                <a:cs typeface="Times New Roman" panose="02020603050405020304" pitchFamily="18" charset="0"/>
              </a:rPr>
              <a:t>, -2 – 200 </a:t>
            </a:r>
            <a:r>
              <a:rPr lang="ru-RU" dirty="0" err="1">
                <a:solidFill>
                  <a:srgbClr val="000000"/>
                </a:solidFill>
                <a:ea typeface="Calibri" panose="020F0502020204030204" pitchFamily="34" charset="0"/>
                <a:cs typeface="Times New Roman" panose="02020603050405020304" pitchFamily="18" charset="0"/>
              </a:rPr>
              <a:t>кБ</a:t>
            </a:r>
            <a:r>
              <a:rPr lang="ru-RU" dirty="0">
                <a:solidFill>
                  <a:srgbClr val="000000"/>
                </a:solidFill>
                <a:ea typeface="Calibri" panose="020F0502020204030204" pitchFamily="34" charset="0"/>
                <a:cs typeface="Times New Roman" panose="02020603050405020304" pitchFamily="18" charset="0"/>
              </a:rPr>
              <a:t>, …, -9 – 900 </a:t>
            </a:r>
            <a:r>
              <a:rPr lang="ru-RU" dirty="0" err="1">
                <a:solidFill>
                  <a:srgbClr val="000000"/>
                </a:solidFill>
                <a:ea typeface="Calibri" panose="020F0502020204030204" pitchFamily="34" charset="0"/>
                <a:cs typeface="Times New Roman" panose="02020603050405020304" pitchFamily="18" charset="0"/>
              </a:rPr>
              <a:t>кБ</a:t>
            </a:r>
            <a:endParaRPr lang="en-US" dirty="0">
              <a:solidFill>
                <a:srgbClr val="000000"/>
              </a:solidFill>
              <a:ea typeface="Calibri" panose="020F0502020204030204" pitchFamily="34" charset="0"/>
              <a:cs typeface="Times New Roman" panose="02020603050405020304" pitchFamily="18" charset="0"/>
            </a:endParaRPr>
          </a:p>
          <a:p>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bzip2 -</a:t>
            </a:r>
            <a:r>
              <a:rPr lang="en-US" sz="2400" i="1" dirty="0">
                <a:solidFill>
                  <a:srgbClr val="000000"/>
                </a:solidFill>
                <a:latin typeface="Menlo" panose="020B0609030804020204" pitchFamily="49" charset="0"/>
                <a:ea typeface="Calibri" panose="020F0502020204030204" pitchFamily="34" charset="0"/>
                <a:cs typeface="Times New Roman" panose="02020603050405020304" pitchFamily="18" charset="0"/>
              </a:rPr>
              <a:t>&lt;N&gt;</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-v 7.txt ➔ 7.txt</a:t>
            </a:r>
            <a:r>
              <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rPr>
              <a:t>.bz2</a:t>
            </a:r>
            <a:endParaRPr lang="ru-RU"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endParaRPr lang="ru-RU"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endParaRPr lang="ru-RU"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endPar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r>
              <a:rPr lang="ru-RU" sz="2400" dirty="0">
                <a:solidFill>
                  <a:srgbClr val="000000"/>
                </a:solidFill>
                <a:ea typeface="Calibri" panose="020F0502020204030204" pitchFamily="34" charset="0"/>
                <a:cs typeface="Times New Roman" panose="02020603050405020304" pitchFamily="18" charset="0"/>
              </a:rPr>
              <a:t>декодирование </a:t>
            </a:r>
            <a:r>
              <a:rPr lang="en-US" sz="2400" dirty="0">
                <a:solidFill>
                  <a:srgbClr val="000000"/>
                </a:solidFill>
                <a:ea typeface="Calibri" panose="020F0502020204030204" pitchFamily="34" charset="0"/>
                <a:cs typeface="Times New Roman" panose="02020603050405020304" pitchFamily="18" charset="0"/>
              </a:rPr>
              <a:t>~ 15 </a:t>
            </a:r>
            <a:r>
              <a:rPr lang="ru-RU" sz="2400" dirty="0" err="1">
                <a:solidFill>
                  <a:srgbClr val="000000"/>
                </a:solidFill>
                <a:ea typeface="Calibri" panose="020F0502020204030204" pitchFamily="34" charset="0"/>
                <a:cs typeface="Times New Roman" panose="02020603050405020304" pitchFamily="18" charset="0"/>
              </a:rPr>
              <a:t>мс</a:t>
            </a:r>
            <a:endParaRPr lang="ru-RU" sz="2400"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tar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c</a:t>
            </a:r>
            <a:r>
              <a:rPr lang="en-US" sz="2400" b="1"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j</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f</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output.tar.bz2 input1 input2 …</a:t>
            </a:r>
            <a:endParaRPr lang="en-US" sz="2400" i="1" dirty="0"/>
          </a:p>
        </p:txBody>
      </p:sp>
      <p:sp>
        <p:nvSpPr>
          <p:cNvPr id="4" name="Номер слайда 3">
            <a:extLst>
              <a:ext uri="{FF2B5EF4-FFF2-40B4-BE49-F238E27FC236}">
                <a16:creationId xmlns:a16="http://schemas.microsoft.com/office/drawing/2014/main" id="{928C0D51-0E40-1A43-8469-452A265DFB0A}"/>
              </a:ext>
            </a:extLst>
          </p:cNvPr>
          <p:cNvSpPr>
            <a:spLocks noGrp="1"/>
          </p:cNvSpPr>
          <p:nvPr>
            <p:ph type="sldNum" sz="quarter" idx="12"/>
          </p:nvPr>
        </p:nvSpPr>
        <p:spPr/>
        <p:txBody>
          <a:bodyPr/>
          <a:lstStyle/>
          <a:p>
            <a:pPr>
              <a:defRPr/>
            </a:pPr>
            <a:fld id="{6F4E816A-55D9-470B-B890-87BE52ECB9E1}" type="slidenum">
              <a:rPr lang="ru-RU" altLang="ru-RU" smtClean="0"/>
              <a:pPr>
                <a:defRPr/>
              </a:pPr>
              <a:t>37</a:t>
            </a:fld>
            <a:endParaRPr lang="ru-RU" altLang="ru-RU"/>
          </a:p>
        </p:txBody>
      </p:sp>
      <p:graphicFrame>
        <p:nvGraphicFramePr>
          <p:cNvPr id="6" name="Таблица 4">
            <a:extLst>
              <a:ext uri="{FF2B5EF4-FFF2-40B4-BE49-F238E27FC236}">
                <a16:creationId xmlns:a16="http://schemas.microsoft.com/office/drawing/2014/main" id="{6165D551-E232-CB4D-B7AE-ADFA2C302DD2}"/>
              </a:ext>
            </a:extLst>
          </p:cNvPr>
          <p:cNvGraphicFramePr>
            <a:graphicFrameLocks noGrp="1"/>
          </p:cNvGraphicFramePr>
          <p:nvPr>
            <p:extLst>
              <p:ext uri="{D42A27DB-BD31-4B8C-83A1-F6EECF244321}">
                <p14:modId xmlns:p14="http://schemas.microsoft.com/office/powerpoint/2010/main" val="2273647786"/>
              </p:ext>
            </p:extLst>
          </p:nvPr>
        </p:nvGraphicFramePr>
        <p:xfrm>
          <a:off x="1603885" y="3274256"/>
          <a:ext cx="8378315" cy="1112520"/>
        </p:xfrm>
        <a:graphic>
          <a:graphicData uri="http://schemas.openxmlformats.org/drawingml/2006/table">
            <a:tbl>
              <a:tblPr firstRow="1" bandRow="1">
                <a:tableStyleId>{5C22544A-7EE6-4342-B048-85BDC9FD1C3A}</a:tableStyleId>
              </a:tblPr>
              <a:tblGrid>
                <a:gridCol w="2914647">
                  <a:extLst>
                    <a:ext uri="{9D8B030D-6E8A-4147-A177-3AD203B41FA5}">
                      <a16:colId xmlns:a16="http://schemas.microsoft.com/office/drawing/2014/main" val="826611098"/>
                    </a:ext>
                  </a:extLst>
                </a:gridCol>
                <a:gridCol w="1365917">
                  <a:extLst>
                    <a:ext uri="{9D8B030D-6E8A-4147-A177-3AD203B41FA5}">
                      <a16:colId xmlns:a16="http://schemas.microsoft.com/office/drawing/2014/main" val="3942481856"/>
                    </a:ext>
                  </a:extLst>
                </a:gridCol>
                <a:gridCol w="1365917">
                  <a:extLst>
                    <a:ext uri="{9D8B030D-6E8A-4147-A177-3AD203B41FA5}">
                      <a16:colId xmlns:a16="http://schemas.microsoft.com/office/drawing/2014/main" val="2282725538"/>
                    </a:ext>
                  </a:extLst>
                </a:gridCol>
                <a:gridCol w="1365917">
                  <a:extLst>
                    <a:ext uri="{9D8B030D-6E8A-4147-A177-3AD203B41FA5}">
                      <a16:colId xmlns:a16="http://schemas.microsoft.com/office/drawing/2014/main" val="650433197"/>
                    </a:ext>
                  </a:extLst>
                </a:gridCol>
                <a:gridCol w="1365917">
                  <a:extLst>
                    <a:ext uri="{9D8B030D-6E8A-4147-A177-3AD203B41FA5}">
                      <a16:colId xmlns:a16="http://schemas.microsoft.com/office/drawing/2014/main" val="1582043427"/>
                    </a:ext>
                  </a:extLst>
                </a:gridCol>
              </a:tblGrid>
              <a:tr h="370840">
                <a:tc>
                  <a:txBody>
                    <a:bodyPr/>
                    <a:lstStyle/>
                    <a:p>
                      <a:pPr algn="ctr"/>
                      <a:r>
                        <a:rPr lang="en-US" i="1" dirty="0"/>
                        <a:t>N </a:t>
                      </a:r>
                      <a:r>
                        <a:rPr lang="en-US" i="0" dirty="0"/>
                        <a:t>=</a:t>
                      </a:r>
                      <a:endParaRPr lang="ru-RU" i="0" dirty="0"/>
                    </a:p>
                  </a:txBody>
                  <a:tcPr anchor="ctr"/>
                </a:tc>
                <a:tc>
                  <a:txBody>
                    <a:bodyPr/>
                    <a:lstStyle/>
                    <a:p>
                      <a:pPr algn="ctr"/>
                      <a:r>
                        <a:rPr lang="ru-RU" dirty="0"/>
                        <a:t>1</a:t>
                      </a:r>
                    </a:p>
                  </a:txBody>
                  <a:tcPr anchor="ctr"/>
                </a:tc>
                <a:tc>
                  <a:txBody>
                    <a:bodyPr/>
                    <a:lstStyle/>
                    <a:p>
                      <a:pPr algn="ctr"/>
                      <a:r>
                        <a:rPr lang="ru-RU" dirty="0"/>
                        <a:t>2</a:t>
                      </a:r>
                    </a:p>
                  </a:txBody>
                  <a:tcPr anchor="ctr"/>
                </a:tc>
                <a:tc>
                  <a:txBody>
                    <a:bodyPr/>
                    <a:lstStyle/>
                    <a:p>
                      <a:pPr algn="ctr"/>
                      <a:r>
                        <a:rPr lang="ru-RU" dirty="0"/>
                        <a:t>3</a:t>
                      </a:r>
                    </a:p>
                  </a:txBody>
                  <a:tcPr anchor="ctr"/>
                </a:tc>
                <a:tc>
                  <a:txBody>
                    <a:bodyPr/>
                    <a:lstStyle/>
                    <a:p>
                      <a:pPr algn="ctr"/>
                      <a:r>
                        <a:rPr lang="ru-RU" dirty="0"/>
                        <a:t>4</a:t>
                      </a:r>
                      <a:r>
                        <a:rPr lang="en-US" dirty="0"/>
                        <a:t>–9</a:t>
                      </a:r>
                      <a:endParaRPr lang="ru-RU" dirty="0"/>
                    </a:p>
                  </a:txBody>
                  <a:tcPr anchor="ctr"/>
                </a:tc>
                <a:extLst>
                  <a:ext uri="{0D108BD9-81ED-4DB2-BD59-A6C34878D82A}">
                    <a16:rowId xmlns:a16="http://schemas.microsoft.com/office/drawing/2014/main" val="2798357647"/>
                  </a:ext>
                </a:extLst>
              </a:tr>
              <a:tr h="370840">
                <a:tc>
                  <a:txBody>
                    <a:bodyPr/>
                    <a:lstStyle/>
                    <a:p>
                      <a:pPr algn="ctr"/>
                      <a:r>
                        <a:rPr lang="ru-RU" dirty="0"/>
                        <a:t>Относительное сжатие</a:t>
                      </a:r>
                    </a:p>
                  </a:txBody>
                  <a:tcPr anchor="ctr"/>
                </a:tc>
                <a:tc>
                  <a:txBody>
                    <a:bodyPr/>
                    <a:lstStyle/>
                    <a:p>
                      <a:pPr algn="ctr"/>
                      <a:r>
                        <a:rPr lang="ru-RU" dirty="0"/>
                        <a:t>71,</a:t>
                      </a:r>
                      <a:r>
                        <a:rPr lang="en-US" dirty="0"/>
                        <a:t>7%</a:t>
                      </a:r>
                      <a:endParaRPr lang="ru-RU" dirty="0"/>
                    </a:p>
                  </a:txBody>
                  <a:tcPr anchor="ctr"/>
                </a:tc>
                <a:tc>
                  <a:txBody>
                    <a:bodyPr/>
                    <a:lstStyle/>
                    <a:p>
                      <a:pPr algn="ctr"/>
                      <a:r>
                        <a:rPr lang="en-US" dirty="0"/>
                        <a:t>73,6%</a:t>
                      </a:r>
                      <a:endParaRPr lang="ru-RU" dirty="0"/>
                    </a:p>
                  </a:txBody>
                  <a:tcPr anchor="ctr"/>
                </a:tc>
                <a:tc>
                  <a:txBody>
                    <a:bodyPr/>
                    <a:lstStyle/>
                    <a:p>
                      <a:pPr algn="ctr"/>
                      <a:r>
                        <a:rPr lang="en-US" dirty="0"/>
                        <a:t>74,0%</a:t>
                      </a:r>
                      <a:endParaRPr lang="ru-RU" dirty="0"/>
                    </a:p>
                  </a:txBody>
                  <a:tcPr anchor="ctr"/>
                </a:tc>
                <a:tc>
                  <a:txBody>
                    <a:bodyPr/>
                    <a:lstStyle/>
                    <a:p>
                      <a:pPr algn="ctr"/>
                      <a:r>
                        <a:rPr lang="en-US" dirty="0"/>
                        <a:t>75,2%</a:t>
                      </a:r>
                      <a:endParaRPr lang="ru-RU" dirty="0"/>
                    </a:p>
                  </a:txBody>
                  <a:tcPr anchor="ctr"/>
                </a:tc>
                <a:extLst>
                  <a:ext uri="{0D108BD9-81ED-4DB2-BD59-A6C34878D82A}">
                    <a16:rowId xmlns:a16="http://schemas.microsoft.com/office/drawing/2014/main" val="3575519968"/>
                  </a:ext>
                </a:extLst>
              </a:tr>
              <a:tr h="370840">
                <a:tc>
                  <a:txBody>
                    <a:bodyPr/>
                    <a:lstStyle/>
                    <a:p>
                      <a:pPr algn="ctr"/>
                      <a:r>
                        <a:rPr lang="ru-RU" dirty="0"/>
                        <a:t>Время работы, </a:t>
                      </a:r>
                      <a:r>
                        <a:rPr lang="ru-RU" dirty="0" err="1"/>
                        <a:t>мс</a:t>
                      </a:r>
                      <a:endParaRPr lang="ru-RU" dirty="0"/>
                    </a:p>
                  </a:txBody>
                  <a:tcPr anchor="ctr"/>
                </a:tc>
                <a:tc>
                  <a:txBody>
                    <a:bodyPr/>
                    <a:lstStyle/>
                    <a:p>
                      <a:pPr algn="ctr"/>
                      <a:r>
                        <a:rPr lang="en-US" dirty="0"/>
                        <a:t>34</a:t>
                      </a:r>
                      <a:endParaRPr lang="ru-RU" dirty="0"/>
                    </a:p>
                  </a:txBody>
                  <a:tcPr anchor="ctr"/>
                </a:tc>
                <a:tc>
                  <a:txBody>
                    <a:bodyPr/>
                    <a:lstStyle/>
                    <a:p>
                      <a:pPr algn="ctr"/>
                      <a:r>
                        <a:rPr lang="en-US" dirty="0"/>
                        <a:t>32</a:t>
                      </a:r>
                      <a:endParaRPr lang="ru-RU" dirty="0"/>
                    </a:p>
                  </a:txBody>
                  <a:tcPr anchor="ctr"/>
                </a:tc>
                <a:tc>
                  <a:txBody>
                    <a:bodyPr/>
                    <a:lstStyle/>
                    <a:p>
                      <a:pPr algn="ctr"/>
                      <a:r>
                        <a:rPr lang="en-US" dirty="0"/>
                        <a:t>33</a:t>
                      </a:r>
                      <a:endParaRPr lang="ru-RU" dirty="0"/>
                    </a:p>
                  </a:txBody>
                  <a:tcPr anchor="ctr"/>
                </a:tc>
                <a:tc>
                  <a:txBody>
                    <a:bodyPr/>
                    <a:lstStyle/>
                    <a:p>
                      <a:pPr algn="ctr"/>
                      <a:r>
                        <a:rPr lang="en-US" dirty="0"/>
                        <a:t>34</a:t>
                      </a:r>
                      <a:endParaRPr lang="ru-RU" dirty="0"/>
                    </a:p>
                  </a:txBody>
                  <a:tcPr anchor="ctr"/>
                </a:tc>
                <a:extLst>
                  <a:ext uri="{0D108BD9-81ED-4DB2-BD59-A6C34878D82A}">
                    <a16:rowId xmlns:a16="http://schemas.microsoft.com/office/drawing/2014/main" val="417911363"/>
                  </a:ext>
                </a:extLst>
              </a:tr>
            </a:tbl>
          </a:graphicData>
        </a:graphic>
      </p:graphicFrame>
    </p:spTree>
    <p:extLst>
      <p:ext uri="{BB962C8B-B14F-4D97-AF65-F5344CB8AC3E}">
        <p14:creationId xmlns:p14="http://schemas.microsoft.com/office/powerpoint/2010/main" val="1163643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46B496-4824-E24D-9ECE-34E6A2C75E27}"/>
              </a:ext>
            </a:extLst>
          </p:cNvPr>
          <p:cNvSpPr>
            <a:spLocks noGrp="1"/>
          </p:cNvSpPr>
          <p:nvPr>
            <p:ph type="title"/>
          </p:nvPr>
        </p:nvSpPr>
        <p:spPr/>
        <p:txBody>
          <a:bodyPr/>
          <a:lstStyle/>
          <a:p>
            <a:r>
              <a:rPr lang="en-US" dirty="0" err="1"/>
              <a:t>Zstandard</a:t>
            </a:r>
            <a:endParaRPr lang="ru-RU" dirty="0"/>
          </a:p>
        </p:txBody>
      </p:sp>
      <p:sp>
        <p:nvSpPr>
          <p:cNvPr id="3" name="Объект 2">
            <a:extLst>
              <a:ext uri="{FF2B5EF4-FFF2-40B4-BE49-F238E27FC236}">
                <a16:creationId xmlns:a16="http://schemas.microsoft.com/office/drawing/2014/main" id="{9B9F06DF-70AF-A244-ABF3-72FD603B2857}"/>
              </a:ext>
            </a:extLst>
          </p:cNvPr>
          <p:cNvSpPr>
            <a:spLocks noGrp="1"/>
          </p:cNvSpPr>
          <p:nvPr>
            <p:ph idx="1"/>
          </p:nvPr>
        </p:nvSpPr>
        <p:spPr/>
        <p:txBody>
          <a:bodyPr/>
          <a:lstStyle/>
          <a:p>
            <a:r>
              <a:rPr lang="en-US" dirty="0"/>
              <a:t>LZ77 + ANS </a:t>
            </a:r>
            <a:r>
              <a:rPr lang="ru-RU" dirty="0"/>
              <a:t>для совпадений + Хаффман для символов</a:t>
            </a:r>
          </a:p>
          <a:p>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Menlo" panose="020B0609030804020204" pitchFamily="49" charset="0"/>
                <a:ea typeface="Calibri" panose="020F0502020204030204" pitchFamily="34" charset="0"/>
                <a:cs typeface="Times New Roman" panose="02020603050405020304" pitchFamily="18" charset="0"/>
              </a:rPr>
              <a:t>zstd</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a:t>
            </a:r>
            <a:r>
              <a:rPr lang="en-US" sz="2400" i="1" dirty="0">
                <a:solidFill>
                  <a:srgbClr val="000000"/>
                </a:solidFill>
                <a:latin typeface="Menlo" panose="020B0609030804020204" pitchFamily="49" charset="0"/>
                <a:ea typeface="Calibri" panose="020F0502020204030204" pitchFamily="34" charset="0"/>
                <a:cs typeface="Times New Roman" panose="02020603050405020304" pitchFamily="18" charset="0"/>
              </a:rPr>
              <a:t>&lt;N&gt;</a:t>
            </a:r>
            <a:r>
              <a:rPr lang="en-US" sz="2400" dirty="0">
                <a:solidFill>
                  <a:srgbClr val="000000"/>
                </a:solidFill>
                <a:latin typeface="Menlo" panose="020B0609030804020204" pitchFamily="49" charset="0"/>
                <a:ea typeface="Calibri" panose="020F0502020204030204" pitchFamily="34" charset="0"/>
                <a:cs typeface="Times New Roman" panose="02020603050405020304" pitchFamily="18" charset="0"/>
              </a:rPr>
              <a:t> -v 7.txt ➔ 7.txt</a:t>
            </a:r>
            <a:r>
              <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rPr>
              <a:t>.zst</a:t>
            </a:r>
          </a:p>
          <a:p>
            <a:endPar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endPar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endPar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endPar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a:p>
            <a:pPr marL="0" indent="0">
              <a:buNone/>
            </a:pPr>
            <a:r>
              <a:rPr lang="ru-RU" sz="2400" dirty="0">
                <a:solidFill>
                  <a:srgbClr val="000000"/>
                </a:solidFill>
                <a:ea typeface="Calibri" panose="020F0502020204030204" pitchFamily="34" charset="0"/>
                <a:cs typeface="Times New Roman" panose="02020603050405020304" pitchFamily="18" charset="0"/>
              </a:rPr>
              <a:t>декодирование </a:t>
            </a:r>
            <a:r>
              <a:rPr lang="en-US" sz="2400" dirty="0">
                <a:solidFill>
                  <a:srgbClr val="000000"/>
                </a:solidFill>
                <a:ea typeface="Calibri" panose="020F0502020204030204" pitchFamily="34" charset="0"/>
                <a:cs typeface="Times New Roman" panose="02020603050405020304" pitchFamily="18" charset="0"/>
              </a:rPr>
              <a:t>~ 2 </a:t>
            </a:r>
            <a:r>
              <a:rPr lang="ru-RU" sz="2400" dirty="0" err="1">
                <a:solidFill>
                  <a:srgbClr val="000000"/>
                </a:solidFill>
                <a:ea typeface="Calibri" panose="020F0502020204030204" pitchFamily="34" charset="0"/>
                <a:cs typeface="Times New Roman" panose="02020603050405020304" pitchFamily="18" charset="0"/>
              </a:rPr>
              <a:t>мс</a:t>
            </a:r>
            <a:endParaRPr lang="en-US" sz="2400" dirty="0">
              <a:solidFill>
                <a:srgbClr val="000000"/>
              </a:solidFill>
              <a:ea typeface="Calibri" panose="020F0502020204030204" pitchFamily="34" charset="0"/>
              <a:cs typeface="Times New Roman" panose="02020603050405020304" pitchFamily="18" charset="0"/>
            </a:endParaRPr>
          </a:p>
          <a:p>
            <a:endParaRPr lang="en-US" sz="2400" b="1" dirty="0">
              <a:solidFill>
                <a:srgbClr val="000000"/>
              </a:solidFill>
              <a:latin typeface="Menlo" panose="020B0609030804020204" pitchFamily="49" charset="0"/>
              <a:ea typeface="Calibri" panose="020F050202020403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9D65705B-62AE-1E4D-8ED1-F4F7C14A1F21}"/>
              </a:ext>
            </a:extLst>
          </p:cNvPr>
          <p:cNvSpPr>
            <a:spLocks noGrp="1"/>
          </p:cNvSpPr>
          <p:nvPr>
            <p:ph type="sldNum" sz="quarter" idx="12"/>
          </p:nvPr>
        </p:nvSpPr>
        <p:spPr/>
        <p:txBody>
          <a:bodyPr/>
          <a:lstStyle/>
          <a:p>
            <a:fld id="{7B06C374-F144-BB40-8EA1-8D49314AB8D8}" type="slidenum">
              <a:rPr lang="ru-RU" smtClean="0"/>
              <a:t>38</a:t>
            </a:fld>
            <a:endParaRPr lang="ru-RU"/>
          </a:p>
        </p:txBody>
      </p:sp>
      <p:sp>
        <p:nvSpPr>
          <p:cNvPr id="5" name="Прямоугольник 4">
            <a:extLst>
              <a:ext uri="{FF2B5EF4-FFF2-40B4-BE49-F238E27FC236}">
                <a16:creationId xmlns:a16="http://schemas.microsoft.com/office/drawing/2014/main" id="{56693E02-5AEB-1142-9AD6-FFAA3844B891}"/>
              </a:ext>
            </a:extLst>
          </p:cNvPr>
          <p:cNvSpPr/>
          <p:nvPr/>
        </p:nvSpPr>
        <p:spPr>
          <a:xfrm>
            <a:off x="9790552" y="672757"/>
            <a:ext cx="1563248" cy="923330"/>
          </a:xfrm>
          <a:prstGeom prst="rect">
            <a:avLst/>
          </a:prstGeom>
        </p:spPr>
        <p:txBody>
          <a:bodyPr wrap="none">
            <a:spAutoFit/>
          </a:bodyPr>
          <a:lstStyle/>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zst</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tar.zst</a:t>
            </a:r>
            <a:r>
              <a:rPr lang="en-US" dirty="0">
                <a:solidFill>
                  <a:srgbClr val="000000"/>
                </a:solidFill>
                <a:latin typeface="Courier New" panose="02070309020205020404" pitchFamily="49" charset="0"/>
              </a:rPr>
              <a:t>, </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tzst</a:t>
            </a:r>
            <a:endParaRPr lang="ru-RU" dirty="0">
              <a:solidFill>
                <a:srgbClr val="000000"/>
              </a:solidFill>
              <a:latin typeface="Courier New" panose="02070309020205020404" pitchFamily="49" charset="0"/>
            </a:endParaRPr>
          </a:p>
        </p:txBody>
      </p:sp>
      <p:graphicFrame>
        <p:nvGraphicFramePr>
          <p:cNvPr id="6" name="Таблица 4">
            <a:extLst>
              <a:ext uri="{FF2B5EF4-FFF2-40B4-BE49-F238E27FC236}">
                <a16:creationId xmlns:a16="http://schemas.microsoft.com/office/drawing/2014/main" id="{E6392E68-2484-AD44-AA05-37CEBD8CE0AF}"/>
              </a:ext>
            </a:extLst>
          </p:cNvPr>
          <p:cNvGraphicFramePr>
            <a:graphicFrameLocks noGrp="1"/>
          </p:cNvGraphicFramePr>
          <p:nvPr>
            <p:extLst>
              <p:ext uri="{D42A27DB-BD31-4B8C-83A1-F6EECF244321}">
                <p14:modId xmlns:p14="http://schemas.microsoft.com/office/powerpoint/2010/main" val="3727052873"/>
              </p:ext>
            </p:extLst>
          </p:nvPr>
        </p:nvGraphicFramePr>
        <p:xfrm>
          <a:off x="735038" y="2939574"/>
          <a:ext cx="10758265" cy="1651000"/>
        </p:xfrm>
        <a:graphic>
          <a:graphicData uri="http://schemas.openxmlformats.org/drawingml/2006/table">
            <a:tbl>
              <a:tblPr firstRow="1" bandRow="1">
                <a:tableStyleId>{5C22544A-7EE6-4342-B048-85BDC9FD1C3A}</a:tableStyleId>
              </a:tblPr>
              <a:tblGrid>
                <a:gridCol w="1675404">
                  <a:extLst>
                    <a:ext uri="{9D8B030D-6E8A-4147-A177-3AD203B41FA5}">
                      <a16:colId xmlns:a16="http://schemas.microsoft.com/office/drawing/2014/main" val="826611098"/>
                    </a:ext>
                  </a:extLst>
                </a:gridCol>
                <a:gridCol w="738486">
                  <a:extLst>
                    <a:ext uri="{9D8B030D-6E8A-4147-A177-3AD203B41FA5}">
                      <a16:colId xmlns:a16="http://schemas.microsoft.com/office/drawing/2014/main" val="3942481856"/>
                    </a:ext>
                  </a:extLst>
                </a:gridCol>
                <a:gridCol w="738486">
                  <a:extLst>
                    <a:ext uri="{9D8B030D-6E8A-4147-A177-3AD203B41FA5}">
                      <a16:colId xmlns:a16="http://schemas.microsoft.com/office/drawing/2014/main" val="2282725538"/>
                    </a:ext>
                  </a:extLst>
                </a:gridCol>
                <a:gridCol w="738486">
                  <a:extLst>
                    <a:ext uri="{9D8B030D-6E8A-4147-A177-3AD203B41FA5}">
                      <a16:colId xmlns:a16="http://schemas.microsoft.com/office/drawing/2014/main" val="650433197"/>
                    </a:ext>
                  </a:extLst>
                </a:gridCol>
                <a:gridCol w="738486">
                  <a:extLst>
                    <a:ext uri="{9D8B030D-6E8A-4147-A177-3AD203B41FA5}">
                      <a16:colId xmlns:a16="http://schemas.microsoft.com/office/drawing/2014/main" val="2545829736"/>
                    </a:ext>
                  </a:extLst>
                </a:gridCol>
                <a:gridCol w="738486">
                  <a:extLst>
                    <a:ext uri="{9D8B030D-6E8A-4147-A177-3AD203B41FA5}">
                      <a16:colId xmlns:a16="http://schemas.microsoft.com/office/drawing/2014/main" val="3797667114"/>
                    </a:ext>
                  </a:extLst>
                </a:gridCol>
                <a:gridCol w="738486">
                  <a:extLst>
                    <a:ext uri="{9D8B030D-6E8A-4147-A177-3AD203B41FA5}">
                      <a16:colId xmlns:a16="http://schemas.microsoft.com/office/drawing/2014/main" val="3078747508"/>
                    </a:ext>
                  </a:extLst>
                </a:gridCol>
                <a:gridCol w="738486">
                  <a:extLst>
                    <a:ext uri="{9D8B030D-6E8A-4147-A177-3AD203B41FA5}">
                      <a16:colId xmlns:a16="http://schemas.microsoft.com/office/drawing/2014/main" val="227541122"/>
                    </a:ext>
                  </a:extLst>
                </a:gridCol>
                <a:gridCol w="738486">
                  <a:extLst>
                    <a:ext uri="{9D8B030D-6E8A-4147-A177-3AD203B41FA5}">
                      <a16:colId xmlns:a16="http://schemas.microsoft.com/office/drawing/2014/main" val="1323946234"/>
                    </a:ext>
                  </a:extLst>
                </a:gridCol>
                <a:gridCol w="825670">
                  <a:extLst>
                    <a:ext uri="{9D8B030D-6E8A-4147-A177-3AD203B41FA5}">
                      <a16:colId xmlns:a16="http://schemas.microsoft.com/office/drawing/2014/main" val="1948035496"/>
                    </a:ext>
                  </a:extLst>
                </a:gridCol>
                <a:gridCol w="787791">
                  <a:extLst>
                    <a:ext uri="{9D8B030D-6E8A-4147-A177-3AD203B41FA5}">
                      <a16:colId xmlns:a16="http://schemas.microsoft.com/office/drawing/2014/main" val="1821388344"/>
                    </a:ext>
                  </a:extLst>
                </a:gridCol>
                <a:gridCol w="773723">
                  <a:extLst>
                    <a:ext uri="{9D8B030D-6E8A-4147-A177-3AD203B41FA5}">
                      <a16:colId xmlns:a16="http://schemas.microsoft.com/office/drawing/2014/main" val="4225586433"/>
                    </a:ext>
                  </a:extLst>
                </a:gridCol>
                <a:gridCol w="787789">
                  <a:extLst>
                    <a:ext uri="{9D8B030D-6E8A-4147-A177-3AD203B41FA5}">
                      <a16:colId xmlns:a16="http://schemas.microsoft.com/office/drawing/2014/main" val="2300088030"/>
                    </a:ext>
                  </a:extLst>
                </a:gridCol>
              </a:tblGrid>
              <a:tr h="370840">
                <a:tc>
                  <a:txBody>
                    <a:bodyPr/>
                    <a:lstStyle/>
                    <a:p>
                      <a:pPr algn="ctr"/>
                      <a:r>
                        <a:rPr lang="en-US" i="1" dirty="0"/>
                        <a:t>N </a:t>
                      </a:r>
                      <a:r>
                        <a:rPr lang="en-US" i="0" dirty="0"/>
                        <a:t>=</a:t>
                      </a:r>
                      <a:endParaRPr lang="ru-RU" i="0" dirty="0"/>
                    </a:p>
                  </a:txBody>
                  <a:tcPr anchor="ctr"/>
                </a:tc>
                <a:tc>
                  <a:txBody>
                    <a:bodyPr/>
                    <a:lstStyle/>
                    <a:p>
                      <a:pPr algn="ctr"/>
                      <a:r>
                        <a:rPr lang="ru-RU" dirty="0"/>
                        <a:t>1</a:t>
                      </a:r>
                    </a:p>
                  </a:txBody>
                  <a:tcPr anchor="ctr"/>
                </a:tc>
                <a:tc>
                  <a:txBody>
                    <a:bodyPr/>
                    <a:lstStyle/>
                    <a:p>
                      <a:pPr algn="ctr"/>
                      <a:r>
                        <a:rPr lang="ru-RU" dirty="0"/>
                        <a:t>2</a:t>
                      </a:r>
                    </a:p>
                  </a:txBody>
                  <a:tcPr anchor="ctr"/>
                </a:tc>
                <a:tc>
                  <a:txBody>
                    <a:bodyPr/>
                    <a:lstStyle/>
                    <a:p>
                      <a:pPr algn="ctr"/>
                      <a:r>
                        <a:rPr lang="ru-RU" b="1" dirty="0"/>
                        <a:t>3</a:t>
                      </a:r>
                    </a:p>
                  </a:txBody>
                  <a:tcPr anchor="ctr"/>
                </a:tc>
                <a:tc>
                  <a:txBody>
                    <a:bodyPr/>
                    <a:lstStyle/>
                    <a:p>
                      <a:pPr algn="ctr"/>
                      <a:r>
                        <a:rPr lang="en-US" dirty="0"/>
                        <a:t>4</a:t>
                      </a:r>
                      <a:endParaRPr lang="ru-RU" dirty="0"/>
                    </a:p>
                  </a:txBody>
                  <a:tcPr anchor="ctr"/>
                </a:tc>
                <a:tc>
                  <a:txBody>
                    <a:bodyPr/>
                    <a:lstStyle/>
                    <a:p>
                      <a:pPr algn="ctr"/>
                      <a:r>
                        <a:rPr lang="en-US" dirty="0"/>
                        <a:t>5-6</a:t>
                      </a:r>
                      <a:endParaRPr lang="ru-RU" dirty="0"/>
                    </a:p>
                  </a:txBody>
                  <a:tcPr anchor="ctr"/>
                </a:tc>
                <a:tc>
                  <a:txBody>
                    <a:bodyPr/>
                    <a:lstStyle/>
                    <a:p>
                      <a:pPr algn="ctr"/>
                      <a:r>
                        <a:rPr lang="en-US" dirty="0"/>
                        <a:t>7-8</a:t>
                      </a:r>
                      <a:endParaRPr lang="ru-RU" dirty="0"/>
                    </a:p>
                  </a:txBody>
                  <a:tcPr anchor="ctr"/>
                </a:tc>
                <a:tc>
                  <a:txBody>
                    <a:bodyPr/>
                    <a:lstStyle/>
                    <a:p>
                      <a:pPr algn="ctr"/>
                      <a:r>
                        <a:rPr lang="en-US" dirty="0"/>
                        <a:t>9-11</a:t>
                      </a:r>
                      <a:endParaRPr lang="ru-RU" dirty="0"/>
                    </a:p>
                  </a:txBody>
                  <a:tcPr anchor="ctr"/>
                </a:tc>
                <a:tc>
                  <a:txBody>
                    <a:bodyPr/>
                    <a:lstStyle/>
                    <a:p>
                      <a:pPr algn="ctr"/>
                      <a:r>
                        <a:rPr lang="en-US" dirty="0"/>
                        <a:t>12</a:t>
                      </a:r>
                      <a:endParaRPr lang="ru-RU" dirty="0"/>
                    </a:p>
                  </a:txBody>
                  <a:tcPr anchor="ctr"/>
                </a:tc>
                <a:tc>
                  <a:txBody>
                    <a:bodyPr/>
                    <a:lstStyle/>
                    <a:p>
                      <a:pPr algn="ctr"/>
                      <a:r>
                        <a:rPr lang="en-US" dirty="0"/>
                        <a:t>13-15</a:t>
                      </a:r>
                      <a:endParaRPr lang="ru-RU" dirty="0"/>
                    </a:p>
                  </a:txBody>
                  <a:tcPr anchor="ctr"/>
                </a:tc>
                <a:tc>
                  <a:txBody>
                    <a:bodyPr/>
                    <a:lstStyle/>
                    <a:p>
                      <a:pPr algn="ctr"/>
                      <a:r>
                        <a:rPr lang="en-US" b="1" dirty="0"/>
                        <a:t>16-17</a:t>
                      </a:r>
                      <a:endParaRPr lang="ru-RU" b="1" dirty="0"/>
                    </a:p>
                  </a:txBody>
                  <a:tcPr anchor="ctr"/>
                </a:tc>
                <a:tc>
                  <a:txBody>
                    <a:bodyPr/>
                    <a:lstStyle/>
                    <a:p>
                      <a:pPr algn="ctr"/>
                      <a:r>
                        <a:rPr lang="en-US" dirty="0"/>
                        <a:t>18</a:t>
                      </a:r>
                      <a:endParaRPr lang="ru-RU" dirty="0"/>
                    </a:p>
                  </a:txBody>
                  <a:tcPr anchor="ctr"/>
                </a:tc>
                <a:tc>
                  <a:txBody>
                    <a:bodyPr/>
                    <a:lstStyle/>
                    <a:p>
                      <a:pPr algn="ctr"/>
                      <a:r>
                        <a:rPr lang="en-US" dirty="0"/>
                        <a:t>19-22</a:t>
                      </a:r>
                      <a:endParaRPr lang="ru-RU" dirty="0"/>
                    </a:p>
                  </a:txBody>
                  <a:tcPr anchor="ctr"/>
                </a:tc>
                <a:extLst>
                  <a:ext uri="{0D108BD9-81ED-4DB2-BD59-A6C34878D82A}">
                    <a16:rowId xmlns:a16="http://schemas.microsoft.com/office/drawing/2014/main" val="2798357647"/>
                  </a:ext>
                </a:extLst>
              </a:tr>
              <a:tr h="370840">
                <a:tc>
                  <a:txBody>
                    <a:bodyPr/>
                    <a:lstStyle/>
                    <a:p>
                      <a:pPr algn="ctr"/>
                      <a:r>
                        <a:rPr lang="ru-RU" dirty="0"/>
                        <a:t>Относительное сжатие</a:t>
                      </a:r>
                      <a:r>
                        <a:rPr lang="en-US" dirty="0"/>
                        <a:t>, %</a:t>
                      </a:r>
                      <a:endParaRPr lang="ru-RU" dirty="0"/>
                    </a:p>
                  </a:txBody>
                  <a:tcPr anchor="ctr"/>
                </a:tc>
                <a:tc>
                  <a:txBody>
                    <a:bodyPr/>
                    <a:lstStyle/>
                    <a:p>
                      <a:pPr algn="ctr"/>
                      <a:r>
                        <a:rPr lang="en-US" dirty="0"/>
                        <a:t>63,0</a:t>
                      </a:r>
                      <a:endParaRPr lang="ru-RU" dirty="0"/>
                    </a:p>
                  </a:txBody>
                  <a:tcPr anchor="ctr"/>
                </a:tc>
                <a:tc>
                  <a:txBody>
                    <a:bodyPr/>
                    <a:lstStyle/>
                    <a:p>
                      <a:pPr algn="ctr"/>
                      <a:r>
                        <a:rPr lang="en-US" dirty="0"/>
                        <a:t>64,7</a:t>
                      </a:r>
                      <a:endParaRPr lang="ru-RU" dirty="0"/>
                    </a:p>
                  </a:txBody>
                  <a:tcPr anchor="ctr"/>
                </a:tc>
                <a:tc>
                  <a:txBody>
                    <a:bodyPr/>
                    <a:lstStyle/>
                    <a:p>
                      <a:pPr algn="ctr"/>
                      <a:r>
                        <a:rPr lang="en-US" b="1" dirty="0"/>
                        <a:t>66,4</a:t>
                      </a:r>
                      <a:endParaRPr lang="ru-RU" b="1" dirty="0"/>
                    </a:p>
                  </a:txBody>
                  <a:tcPr anchor="ctr"/>
                </a:tc>
                <a:tc>
                  <a:txBody>
                    <a:bodyPr/>
                    <a:lstStyle/>
                    <a:p>
                      <a:pPr algn="ctr"/>
                      <a:r>
                        <a:rPr lang="en-US" b="0" dirty="0"/>
                        <a:t>66,6</a:t>
                      </a:r>
                      <a:endParaRPr lang="ru-RU" b="0" dirty="0"/>
                    </a:p>
                  </a:txBody>
                  <a:tcPr anchor="ctr"/>
                </a:tc>
                <a:tc>
                  <a:txBody>
                    <a:bodyPr/>
                    <a:lstStyle/>
                    <a:p>
                      <a:pPr algn="ctr"/>
                      <a:r>
                        <a:rPr lang="en-US" b="0" dirty="0"/>
                        <a:t>67,0</a:t>
                      </a:r>
                      <a:endParaRPr lang="ru-RU" b="0" dirty="0"/>
                    </a:p>
                  </a:txBody>
                  <a:tcPr anchor="ctr"/>
                </a:tc>
                <a:tc>
                  <a:txBody>
                    <a:bodyPr/>
                    <a:lstStyle/>
                    <a:p>
                      <a:pPr algn="ctr"/>
                      <a:r>
                        <a:rPr lang="en-US" b="0" dirty="0"/>
                        <a:t>68,8</a:t>
                      </a:r>
                      <a:endParaRPr lang="ru-RU" b="0" dirty="0"/>
                    </a:p>
                  </a:txBody>
                  <a:tcPr anchor="ctr"/>
                </a:tc>
                <a:tc>
                  <a:txBody>
                    <a:bodyPr/>
                    <a:lstStyle/>
                    <a:p>
                      <a:pPr algn="ctr"/>
                      <a:r>
                        <a:rPr lang="en-US" b="0" dirty="0"/>
                        <a:t>69,3</a:t>
                      </a:r>
                      <a:endParaRPr lang="ru-RU" b="0" dirty="0"/>
                    </a:p>
                  </a:txBody>
                  <a:tcPr anchor="ctr"/>
                </a:tc>
                <a:tc>
                  <a:txBody>
                    <a:bodyPr/>
                    <a:lstStyle/>
                    <a:p>
                      <a:pPr algn="ctr"/>
                      <a:r>
                        <a:rPr lang="en-US" b="0" dirty="0"/>
                        <a:t>69,6</a:t>
                      </a:r>
                      <a:endParaRPr lang="ru-RU"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70,0</a:t>
                      </a:r>
                      <a:endParaRPr lang="ru-RU" b="0" dirty="0"/>
                    </a:p>
                  </a:txBody>
                  <a:tcPr anchor="ctr"/>
                </a:tc>
                <a:tc>
                  <a:txBody>
                    <a:bodyPr/>
                    <a:lstStyle/>
                    <a:p>
                      <a:pPr algn="ctr"/>
                      <a:r>
                        <a:rPr lang="en-US" b="0" dirty="0"/>
                        <a:t>71,3</a:t>
                      </a:r>
                      <a:endParaRPr lang="ru-RU" b="0" dirty="0"/>
                    </a:p>
                  </a:txBody>
                  <a:tcPr anchor="ctr"/>
                </a:tc>
                <a:tc>
                  <a:txBody>
                    <a:bodyPr/>
                    <a:lstStyle/>
                    <a:p>
                      <a:pPr algn="ctr"/>
                      <a:r>
                        <a:rPr lang="en-US" b="0" dirty="0"/>
                        <a:t>71,6</a:t>
                      </a:r>
                      <a:endParaRPr lang="ru-RU" b="0" dirty="0"/>
                    </a:p>
                  </a:txBody>
                  <a:tcPr anchor="ctr"/>
                </a:tc>
                <a:tc>
                  <a:txBody>
                    <a:bodyPr/>
                    <a:lstStyle/>
                    <a:p>
                      <a:pPr algn="ctr"/>
                      <a:r>
                        <a:rPr lang="en-US" b="0" dirty="0"/>
                        <a:t>71,6</a:t>
                      </a:r>
                      <a:endParaRPr lang="ru-RU" b="0" dirty="0"/>
                    </a:p>
                  </a:txBody>
                  <a:tcPr anchor="ctr"/>
                </a:tc>
                <a:extLst>
                  <a:ext uri="{0D108BD9-81ED-4DB2-BD59-A6C34878D82A}">
                    <a16:rowId xmlns:a16="http://schemas.microsoft.com/office/drawing/2014/main" val="3575519968"/>
                  </a:ext>
                </a:extLst>
              </a:tr>
              <a:tr h="370840">
                <a:tc>
                  <a:txBody>
                    <a:bodyPr/>
                    <a:lstStyle/>
                    <a:p>
                      <a:pPr algn="ctr"/>
                      <a:r>
                        <a:rPr lang="ru-RU" dirty="0"/>
                        <a:t>Время работы, </a:t>
                      </a:r>
                      <a:r>
                        <a:rPr lang="ru-RU" dirty="0" err="1"/>
                        <a:t>мс</a:t>
                      </a:r>
                      <a:endParaRPr lang="ru-RU" dirty="0"/>
                    </a:p>
                  </a:txBody>
                  <a:tcPr anchor="ctr"/>
                </a:tc>
                <a:tc>
                  <a:txBody>
                    <a:bodyPr/>
                    <a:lstStyle/>
                    <a:p>
                      <a:pPr algn="ctr"/>
                      <a:r>
                        <a:rPr lang="en-US" dirty="0"/>
                        <a:t>4</a:t>
                      </a:r>
                      <a:endParaRPr lang="ru-RU" dirty="0"/>
                    </a:p>
                  </a:txBody>
                  <a:tcPr anchor="ctr"/>
                </a:tc>
                <a:tc>
                  <a:txBody>
                    <a:bodyPr/>
                    <a:lstStyle/>
                    <a:p>
                      <a:pPr algn="ctr"/>
                      <a:r>
                        <a:rPr lang="ru-RU" dirty="0"/>
                        <a:t>4</a:t>
                      </a:r>
                    </a:p>
                  </a:txBody>
                  <a:tcPr anchor="ctr"/>
                </a:tc>
                <a:tc>
                  <a:txBody>
                    <a:bodyPr/>
                    <a:lstStyle/>
                    <a:p>
                      <a:pPr algn="ctr"/>
                      <a:r>
                        <a:rPr lang="en-US" b="1" dirty="0"/>
                        <a:t>4</a:t>
                      </a:r>
                      <a:endParaRPr lang="ru-RU" b="1" dirty="0"/>
                    </a:p>
                  </a:txBody>
                  <a:tcPr anchor="ctr"/>
                </a:tc>
                <a:tc>
                  <a:txBody>
                    <a:bodyPr/>
                    <a:lstStyle/>
                    <a:p>
                      <a:pPr algn="ctr"/>
                      <a:r>
                        <a:rPr lang="en-US" b="0" dirty="0"/>
                        <a:t>5</a:t>
                      </a:r>
                      <a:endParaRPr lang="ru-RU" b="0" dirty="0"/>
                    </a:p>
                  </a:txBody>
                  <a:tcPr anchor="ctr"/>
                </a:tc>
                <a:tc>
                  <a:txBody>
                    <a:bodyPr/>
                    <a:lstStyle/>
                    <a:p>
                      <a:pPr algn="ctr"/>
                      <a:r>
                        <a:rPr lang="en-US" b="0" dirty="0"/>
                        <a:t>10</a:t>
                      </a:r>
                      <a:endParaRPr lang="ru-RU" b="0" dirty="0"/>
                    </a:p>
                  </a:txBody>
                  <a:tcPr anchor="ctr"/>
                </a:tc>
                <a:tc>
                  <a:txBody>
                    <a:bodyPr/>
                    <a:lstStyle/>
                    <a:p>
                      <a:pPr algn="ctr"/>
                      <a:r>
                        <a:rPr lang="en-US" b="0" dirty="0"/>
                        <a:t>14</a:t>
                      </a:r>
                      <a:endParaRPr lang="ru-RU" b="0" dirty="0"/>
                    </a:p>
                  </a:txBody>
                  <a:tcPr anchor="ctr"/>
                </a:tc>
                <a:tc>
                  <a:txBody>
                    <a:bodyPr/>
                    <a:lstStyle/>
                    <a:p>
                      <a:pPr algn="ctr"/>
                      <a:r>
                        <a:rPr lang="en-US" b="0" dirty="0"/>
                        <a:t>20</a:t>
                      </a:r>
                      <a:endParaRPr lang="ru-RU" b="0" dirty="0"/>
                    </a:p>
                  </a:txBody>
                  <a:tcPr anchor="ctr"/>
                </a:tc>
                <a:tc>
                  <a:txBody>
                    <a:bodyPr/>
                    <a:lstStyle/>
                    <a:p>
                      <a:pPr algn="ctr"/>
                      <a:r>
                        <a:rPr lang="en-US" b="0" dirty="0"/>
                        <a:t>34</a:t>
                      </a:r>
                      <a:endParaRPr lang="ru-RU" b="0" dirty="0"/>
                    </a:p>
                  </a:txBody>
                  <a:tcPr anchor="ctr"/>
                </a:tc>
                <a:tc>
                  <a:txBody>
                    <a:bodyPr/>
                    <a:lstStyle/>
                    <a:p>
                      <a:pPr algn="ctr"/>
                      <a:r>
                        <a:rPr lang="en-US" b="0" dirty="0"/>
                        <a:t>42-55</a:t>
                      </a:r>
                      <a:endParaRPr lang="ru-RU" b="0" dirty="0"/>
                    </a:p>
                  </a:txBody>
                  <a:tcPr anchor="ctr"/>
                </a:tc>
                <a:tc>
                  <a:txBody>
                    <a:bodyPr/>
                    <a:lstStyle/>
                    <a:p>
                      <a:pPr algn="ctr"/>
                      <a:r>
                        <a:rPr lang="en-US" b="0" dirty="0"/>
                        <a:t>73</a:t>
                      </a:r>
                      <a:endParaRPr lang="ru-RU" b="0" dirty="0"/>
                    </a:p>
                  </a:txBody>
                  <a:tcPr anchor="ctr"/>
                </a:tc>
                <a:tc>
                  <a:txBody>
                    <a:bodyPr/>
                    <a:lstStyle/>
                    <a:p>
                      <a:pPr algn="ctr"/>
                      <a:r>
                        <a:rPr lang="en-US" b="0" dirty="0"/>
                        <a:t>100</a:t>
                      </a:r>
                      <a:endParaRPr lang="ru-RU" b="0" dirty="0"/>
                    </a:p>
                  </a:txBody>
                  <a:tcPr anchor="ctr"/>
                </a:tc>
                <a:tc>
                  <a:txBody>
                    <a:bodyPr/>
                    <a:lstStyle/>
                    <a:p>
                      <a:pPr algn="ctr"/>
                      <a:r>
                        <a:rPr lang="en-US" b="0" dirty="0"/>
                        <a:t>130</a:t>
                      </a:r>
                      <a:endParaRPr lang="ru-RU" b="0" dirty="0"/>
                    </a:p>
                  </a:txBody>
                  <a:tcPr anchor="ctr"/>
                </a:tc>
                <a:extLst>
                  <a:ext uri="{0D108BD9-81ED-4DB2-BD59-A6C34878D82A}">
                    <a16:rowId xmlns:a16="http://schemas.microsoft.com/office/drawing/2014/main" val="417911363"/>
                  </a:ext>
                </a:extLst>
              </a:tr>
            </a:tbl>
          </a:graphicData>
        </a:graphic>
      </p:graphicFrame>
    </p:spTree>
    <p:extLst>
      <p:ext uri="{BB962C8B-B14F-4D97-AF65-F5344CB8AC3E}">
        <p14:creationId xmlns:p14="http://schemas.microsoft.com/office/powerpoint/2010/main" val="1998323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55508-196A-4D43-B6F9-1587B75C29CD}"/>
              </a:ext>
            </a:extLst>
          </p:cNvPr>
          <p:cNvSpPr>
            <a:spLocks noGrp="1"/>
          </p:cNvSpPr>
          <p:nvPr>
            <p:ph type="title"/>
          </p:nvPr>
        </p:nvSpPr>
        <p:spPr/>
        <p:txBody>
          <a:bodyPr/>
          <a:lstStyle/>
          <a:p>
            <a:r>
              <a:rPr lang="en-US" dirty="0" err="1"/>
              <a:t>Zstandard</a:t>
            </a:r>
            <a:endParaRPr lang="ru-RU" dirty="0"/>
          </a:p>
        </p:txBody>
      </p:sp>
      <p:sp>
        <p:nvSpPr>
          <p:cNvPr id="3" name="Объект 2">
            <a:extLst>
              <a:ext uri="{FF2B5EF4-FFF2-40B4-BE49-F238E27FC236}">
                <a16:creationId xmlns:a16="http://schemas.microsoft.com/office/drawing/2014/main" id="{E243B882-EC61-934A-B567-60433BD3B2CE}"/>
              </a:ext>
            </a:extLst>
          </p:cNvPr>
          <p:cNvSpPr>
            <a:spLocks noGrp="1"/>
          </p:cNvSpPr>
          <p:nvPr>
            <p:ph idx="1"/>
          </p:nvPr>
        </p:nvSpPr>
        <p:spPr/>
        <p:txBody>
          <a:bodyPr/>
          <a:lstStyle/>
          <a:p>
            <a:r>
              <a:rPr lang="en-US" dirty="0"/>
              <a:t>Arch Linux </a:t>
            </a:r>
            <a:r>
              <a:rPr lang="ru-RU" dirty="0"/>
              <a:t>в 2020</a:t>
            </a:r>
            <a:r>
              <a:rPr lang="en-US" dirty="0"/>
              <a:t> </a:t>
            </a:r>
            <a:r>
              <a:rPr lang="ru-RU" dirty="0"/>
              <a:t>перешёл с </a:t>
            </a:r>
            <a:r>
              <a:rPr lang="en-US" dirty="0"/>
              <a:t>XZ </a:t>
            </a:r>
            <a:r>
              <a:rPr lang="ru-RU" dirty="0"/>
              <a:t>на </a:t>
            </a:r>
            <a:r>
              <a:rPr lang="en-US" dirty="0" err="1"/>
              <a:t>Zstandard</a:t>
            </a:r>
            <a:r>
              <a:rPr lang="ru-RU" dirty="0"/>
              <a:t> для сжатия пакетов. Используется уровень 20: </a:t>
            </a:r>
          </a:p>
          <a:p>
            <a:pPr lvl="1"/>
            <a:r>
              <a:rPr lang="ru-RU" dirty="0"/>
              <a:t>сжатие того же уровня</a:t>
            </a:r>
          </a:p>
          <a:p>
            <a:pPr lvl="1"/>
            <a:r>
              <a:rPr lang="ru-RU" dirty="0"/>
              <a:t>скорость запаковки того же уровня</a:t>
            </a:r>
          </a:p>
          <a:p>
            <a:pPr lvl="1"/>
            <a:r>
              <a:rPr lang="ru-RU" dirty="0"/>
              <a:t>распаковка в 14 раз быстрее</a:t>
            </a:r>
          </a:p>
          <a:p>
            <a:r>
              <a:rPr lang="en-US" dirty="0"/>
              <a:t>Fedora </a:t>
            </a:r>
            <a:r>
              <a:rPr lang="ru-RU" dirty="0"/>
              <a:t>перешла в 2019 году</a:t>
            </a:r>
          </a:p>
          <a:p>
            <a:r>
              <a:rPr lang="ru-RU" dirty="0"/>
              <a:t>Аналогичные изменения ждут </a:t>
            </a:r>
            <a:r>
              <a:rPr lang="en-US" dirty="0"/>
              <a:t>Ubuntu</a:t>
            </a:r>
            <a:endParaRPr lang="ru-RU" dirty="0"/>
          </a:p>
        </p:txBody>
      </p:sp>
      <p:sp>
        <p:nvSpPr>
          <p:cNvPr id="4" name="Номер слайда 3">
            <a:extLst>
              <a:ext uri="{FF2B5EF4-FFF2-40B4-BE49-F238E27FC236}">
                <a16:creationId xmlns:a16="http://schemas.microsoft.com/office/drawing/2014/main" id="{CF6BF601-5FDD-6748-B67C-1FCFA6EE75D1}"/>
              </a:ext>
            </a:extLst>
          </p:cNvPr>
          <p:cNvSpPr>
            <a:spLocks noGrp="1"/>
          </p:cNvSpPr>
          <p:nvPr>
            <p:ph type="sldNum" sz="quarter" idx="12"/>
          </p:nvPr>
        </p:nvSpPr>
        <p:spPr/>
        <p:txBody>
          <a:bodyPr/>
          <a:lstStyle/>
          <a:p>
            <a:fld id="{7B06C374-F144-BB40-8EA1-8D49314AB8D8}" type="slidenum">
              <a:rPr lang="ru-RU" smtClean="0"/>
              <a:t>39</a:t>
            </a:fld>
            <a:endParaRPr lang="ru-RU"/>
          </a:p>
        </p:txBody>
      </p:sp>
    </p:spTree>
    <p:extLst>
      <p:ext uri="{BB962C8B-B14F-4D97-AF65-F5344CB8AC3E}">
        <p14:creationId xmlns:p14="http://schemas.microsoft.com/office/powerpoint/2010/main" val="144749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2F9A52-6212-6949-97CC-DE6B7375FA40}"/>
              </a:ext>
            </a:extLst>
          </p:cNvPr>
          <p:cNvSpPr>
            <a:spLocks noGrp="1"/>
          </p:cNvSpPr>
          <p:nvPr>
            <p:ph type="title"/>
          </p:nvPr>
        </p:nvSpPr>
        <p:spPr/>
        <p:txBody>
          <a:bodyPr/>
          <a:lstStyle/>
          <a:p>
            <a:pPr algn="ctr"/>
            <a:r>
              <a:rPr lang="ru-RU" dirty="0" err="1"/>
              <a:t>Медиаконтейнер</a:t>
            </a:r>
            <a:r>
              <a:rPr lang="en-US" dirty="0"/>
              <a:t>	vs	</a:t>
            </a:r>
            <a:r>
              <a:rPr lang="ru-RU" dirty="0"/>
              <a:t>расширение файла</a:t>
            </a:r>
          </a:p>
        </p:txBody>
      </p:sp>
      <p:sp>
        <p:nvSpPr>
          <p:cNvPr id="3" name="Объект 2">
            <a:extLst>
              <a:ext uri="{FF2B5EF4-FFF2-40B4-BE49-F238E27FC236}">
                <a16:creationId xmlns:a16="http://schemas.microsoft.com/office/drawing/2014/main" id="{B7158A33-1262-2047-A3AF-36DB0958F45C}"/>
              </a:ext>
            </a:extLst>
          </p:cNvPr>
          <p:cNvSpPr>
            <a:spLocks noGrp="1"/>
          </p:cNvSpPr>
          <p:nvPr>
            <p:ph idx="1"/>
          </p:nvPr>
        </p:nvSpPr>
        <p:spPr/>
        <p:txBody>
          <a:bodyPr/>
          <a:lstStyle/>
          <a:p>
            <a:r>
              <a:rPr lang="ru-RU" dirty="0"/>
              <a:t>Чаще всего расширение сигнализирует о типе контейнера</a:t>
            </a:r>
          </a:p>
          <a:p>
            <a:r>
              <a:rPr lang="ru-RU" dirty="0"/>
              <a:t>Один </a:t>
            </a:r>
            <a:r>
              <a:rPr lang="ru-RU" dirty="0" err="1"/>
              <a:t>медиаконтейнер</a:t>
            </a:r>
            <a:r>
              <a:rPr lang="ru-RU" dirty="0"/>
              <a:t> может иметь несколько вариантов расширения, различающих тип данных. Примеры: </a:t>
            </a:r>
          </a:p>
          <a:p>
            <a:pPr lvl="1"/>
            <a:r>
              <a:rPr lang="en-US" dirty="0"/>
              <a:t>RIFF ➝</a:t>
            </a:r>
            <a:r>
              <a:rPr lang="ru-RU" dirty="0"/>
              <a:t> </a:t>
            </a:r>
            <a:r>
              <a:rPr lang="en-US" i="1" dirty="0"/>
              <a:t>.wav </a:t>
            </a:r>
            <a:r>
              <a:rPr lang="ru-RU" dirty="0"/>
              <a:t>для несжатого аудио, </a:t>
            </a:r>
            <a:r>
              <a:rPr lang="en-US" i="1" dirty="0"/>
              <a:t>.</a:t>
            </a:r>
            <a:r>
              <a:rPr lang="en-US" i="1" dirty="0" err="1"/>
              <a:t>avi</a:t>
            </a:r>
            <a:r>
              <a:rPr lang="en-US" i="1" dirty="0"/>
              <a:t> </a:t>
            </a:r>
            <a:r>
              <a:rPr lang="ru-RU" dirty="0"/>
              <a:t>для сжатого видео со звуком</a:t>
            </a:r>
          </a:p>
          <a:p>
            <a:pPr lvl="1"/>
            <a:r>
              <a:rPr lang="en-US" dirty="0"/>
              <a:t>ASF ➝ </a:t>
            </a:r>
            <a:r>
              <a:rPr lang="en-US" i="1" dirty="0"/>
              <a:t>.</a:t>
            </a:r>
            <a:r>
              <a:rPr lang="en-US" i="1" dirty="0" err="1"/>
              <a:t>wma</a:t>
            </a:r>
            <a:r>
              <a:rPr lang="ru-RU" dirty="0"/>
              <a:t> для аудио</a:t>
            </a:r>
            <a:r>
              <a:rPr lang="en-US" dirty="0"/>
              <a:t>, .</a:t>
            </a:r>
            <a:r>
              <a:rPr lang="en-US" i="1" dirty="0" err="1"/>
              <a:t>wmv</a:t>
            </a:r>
            <a:r>
              <a:rPr lang="ru-RU" dirty="0"/>
              <a:t> для видео со звуком</a:t>
            </a:r>
          </a:p>
          <a:p>
            <a:r>
              <a:rPr lang="ru-RU" dirty="0"/>
              <a:t>Встречается разделение расширение по выбору кодека или его параметров:</a:t>
            </a:r>
          </a:p>
          <a:p>
            <a:pPr lvl="1"/>
            <a:r>
              <a:rPr lang="en-US" dirty="0"/>
              <a:t>BMP</a:t>
            </a:r>
            <a:r>
              <a:rPr lang="ru-RU" dirty="0"/>
              <a:t> помимо </a:t>
            </a:r>
            <a:r>
              <a:rPr lang="en-US" dirty="0"/>
              <a:t>.</a:t>
            </a:r>
            <a:r>
              <a:rPr lang="en-US" i="1" dirty="0"/>
              <a:t>bmp</a:t>
            </a:r>
            <a:r>
              <a:rPr lang="en-US" dirty="0"/>
              <a:t> </a:t>
            </a:r>
            <a:r>
              <a:rPr lang="ru-RU" dirty="0"/>
              <a:t>имеет вариацию для режима </a:t>
            </a:r>
            <a:r>
              <a:rPr lang="en-US" dirty="0"/>
              <a:t>RLE: .</a:t>
            </a:r>
            <a:r>
              <a:rPr lang="en-US" i="1" dirty="0" err="1"/>
              <a:t>rle</a:t>
            </a:r>
            <a:endParaRPr lang="ru-RU" i="1" dirty="0"/>
          </a:p>
          <a:p>
            <a:r>
              <a:rPr lang="ru-RU" dirty="0"/>
              <a:t>Встречается привязка к методу кодирования</a:t>
            </a:r>
            <a:r>
              <a:rPr lang="en-US" dirty="0"/>
              <a:t> (</a:t>
            </a:r>
            <a:r>
              <a:rPr lang="ru-RU" dirty="0"/>
              <a:t>пример далее</a:t>
            </a:r>
            <a:r>
              <a:rPr lang="en-US" dirty="0"/>
              <a:t>)</a:t>
            </a:r>
            <a:endParaRPr lang="ru-RU" dirty="0"/>
          </a:p>
        </p:txBody>
      </p:sp>
      <p:sp>
        <p:nvSpPr>
          <p:cNvPr id="5" name="Номер слайда 4">
            <a:extLst>
              <a:ext uri="{FF2B5EF4-FFF2-40B4-BE49-F238E27FC236}">
                <a16:creationId xmlns:a16="http://schemas.microsoft.com/office/drawing/2014/main" id="{1B2B9FCC-8703-654E-98C7-DECEAB1FF447}"/>
              </a:ext>
            </a:extLst>
          </p:cNvPr>
          <p:cNvSpPr>
            <a:spLocks noGrp="1"/>
          </p:cNvSpPr>
          <p:nvPr>
            <p:ph type="sldNum" sz="quarter" idx="12"/>
          </p:nvPr>
        </p:nvSpPr>
        <p:spPr/>
        <p:txBody>
          <a:bodyPr/>
          <a:lstStyle/>
          <a:p>
            <a:fld id="{7B06C374-F144-BB40-8EA1-8D49314AB8D8}" type="slidenum">
              <a:rPr lang="ru-RU" smtClean="0"/>
              <a:t>4</a:t>
            </a:fld>
            <a:endParaRPr lang="ru-RU"/>
          </a:p>
        </p:txBody>
      </p:sp>
    </p:spTree>
    <p:extLst>
      <p:ext uri="{BB962C8B-B14F-4D97-AF65-F5344CB8AC3E}">
        <p14:creationId xmlns:p14="http://schemas.microsoft.com/office/powerpoint/2010/main" val="166349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B6A3-574B-184B-9BAB-97947691D948}"/>
              </a:ext>
            </a:extLst>
          </p:cNvPr>
          <p:cNvSpPr>
            <a:spLocks noGrp="1"/>
          </p:cNvSpPr>
          <p:nvPr>
            <p:ph type="title"/>
          </p:nvPr>
        </p:nvSpPr>
        <p:spPr/>
        <p:txBody>
          <a:bodyPr/>
          <a:lstStyle/>
          <a:p>
            <a:r>
              <a:rPr lang="en-US" dirty="0"/>
              <a:t>7-Zip (7z)</a:t>
            </a:r>
            <a:endParaRPr lang="ru-RU" dirty="0"/>
          </a:p>
        </p:txBody>
      </p:sp>
      <p:sp>
        <p:nvSpPr>
          <p:cNvPr id="3" name="Объект 2">
            <a:extLst>
              <a:ext uri="{FF2B5EF4-FFF2-40B4-BE49-F238E27FC236}">
                <a16:creationId xmlns:a16="http://schemas.microsoft.com/office/drawing/2014/main" id="{A3498B5B-298C-1247-907A-9E9FBC81BB0E}"/>
              </a:ext>
            </a:extLst>
          </p:cNvPr>
          <p:cNvSpPr>
            <a:spLocks noGrp="1"/>
          </p:cNvSpPr>
          <p:nvPr>
            <p:ph idx="1"/>
          </p:nvPr>
        </p:nvSpPr>
        <p:spPr>
          <a:xfrm>
            <a:off x="838200" y="1556728"/>
            <a:ext cx="10515600" cy="4802187"/>
          </a:xfrm>
        </p:spPr>
        <p:txBody>
          <a:bodyPr>
            <a:normAutofit fontScale="92500" lnSpcReduction="10000"/>
          </a:bodyPr>
          <a:lstStyle/>
          <a:p>
            <a:pPr marL="0" indent="0">
              <a:buNone/>
            </a:pPr>
            <a:r>
              <a:rPr lang="en-US" dirty="0"/>
              <a:t>7z – </a:t>
            </a:r>
            <a:r>
              <a:rPr lang="ru-RU" dirty="0"/>
              <a:t>универсальный файловый контейнер, поддерживающий множество алгоритмов архивации, шифрования и предобработки</a:t>
            </a:r>
          </a:p>
          <a:p>
            <a:pPr marL="0" indent="0">
              <a:buNone/>
            </a:pPr>
            <a:r>
              <a:rPr lang="ru-RU" dirty="0"/>
              <a:t>Предобработка:</a:t>
            </a:r>
          </a:p>
          <a:p>
            <a:r>
              <a:rPr lang="en-US" dirty="0"/>
              <a:t>BCJ/BCJ2 – </a:t>
            </a:r>
            <a:r>
              <a:rPr lang="ru-RU" dirty="0"/>
              <a:t>предобработка исполняемых файлов</a:t>
            </a:r>
          </a:p>
          <a:p>
            <a:r>
              <a:rPr lang="ru-RU" dirty="0"/>
              <a:t>Дельта-фильтр – для аудио/визуальной информации</a:t>
            </a:r>
          </a:p>
          <a:p>
            <a:pPr marL="0" indent="0">
              <a:buNone/>
            </a:pPr>
            <a:r>
              <a:rPr lang="ru-RU" dirty="0"/>
              <a:t>Сжатие:</a:t>
            </a:r>
          </a:p>
          <a:p>
            <a:r>
              <a:rPr lang="en-US" dirty="0"/>
              <a:t>LZMA/LZMA2</a:t>
            </a:r>
          </a:p>
          <a:p>
            <a:r>
              <a:rPr lang="en-US" dirty="0"/>
              <a:t>bzip2</a:t>
            </a:r>
          </a:p>
          <a:p>
            <a:r>
              <a:rPr lang="en-US" dirty="0"/>
              <a:t>PPMD (PPMII)</a:t>
            </a:r>
          </a:p>
          <a:p>
            <a:r>
              <a:rPr lang="en-US" dirty="0"/>
              <a:t>Deflate (</a:t>
            </a:r>
            <a:r>
              <a:rPr lang="ru-RU" dirty="0"/>
              <a:t>с некоторыми правками</a:t>
            </a:r>
            <a:r>
              <a:rPr lang="en-US" dirty="0"/>
              <a:t>)</a:t>
            </a:r>
            <a:endParaRPr lang="ru-RU" dirty="0"/>
          </a:p>
          <a:p>
            <a:pPr marL="0" indent="0">
              <a:buNone/>
            </a:pPr>
            <a:r>
              <a:rPr lang="de-DE" dirty="0"/>
              <a:t>7-Zip ZS</a:t>
            </a:r>
            <a:r>
              <a:rPr lang="ru-RU" dirty="0"/>
              <a:t> включает также </a:t>
            </a:r>
            <a:r>
              <a:rPr lang="en-US" dirty="0" err="1"/>
              <a:t>Zstandard</a:t>
            </a:r>
            <a:endParaRPr lang="ru-RU" dirty="0"/>
          </a:p>
        </p:txBody>
      </p:sp>
      <p:sp>
        <p:nvSpPr>
          <p:cNvPr id="4" name="Номер слайда 3">
            <a:extLst>
              <a:ext uri="{FF2B5EF4-FFF2-40B4-BE49-F238E27FC236}">
                <a16:creationId xmlns:a16="http://schemas.microsoft.com/office/drawing/2014/main" id="{DC638804-AB6E-534F-8A22-B0FBD97F2B42}"/>
              </a:ext>
            </a:extLst>
          </p:cNvPr>
          <p:cNvSpPr>
            <a:spLocks noGrp="1"/>
          </p:cNvSpPr>
          <p:nvPr>
            <p:ph type="sldNum" sz="quarter" idx="12"/>
          </p:nvPr>
        </p:nvSpPr>
        <p:spPr/>
        <p:txBody>
          <a:bodyPr/>
          <a:lstStyle/>
          <a:p>
            <a:fld id="{7B06C374-F144-BB40-8EA1-8D49314AB8D8}" type="slidenum">
              <a:rPr lang="ru-RU" smtClean="0"/>
              <a:t>40</a:t>
            </a:fld>
            <a:endParaRPr lang="ru-RU"/>
          </a:p>
        </p:txBody>
      </p:sp>
      <p:sp>
        <p:nvSpPr>
          <p:cNvPr id="5" name="Прямоугольник 4">
            <a:extLst>
              <a:ext uri="{FF2B5EF4-FFF2-40B4-BE49-F238E27FC236}">
                <a16:creationId xmlns:a16="http://schemas.microsoft.com/office/drawing/2014/main" id="{8970D594-5768-244F-BA43-E9BC0620630A}"/>
              </a:ext>
            </a:extLst>
          </p:cNvPr>
          <p:cNvSpPr/>
          <p:nvPr/>
        </p:nvSpPr>
        <p:spPr>
          <a:xfrm>
            <a:off x="9661098" y="686825"/>
            <a:ext cx="598241" cy="369332"/>
          </a:xfrm>
          <a:prstGeom prst="rect">
            <a:avLst/>
          </a:prstGeom>
        </p:spPr>
        <p:txBody>
          <a:bodyPr wrap="none">
            <a:spAutoFit/>
          </a:bodyPr>
          <a:lstStyle/>
          <a:p>
            <a:r>
              <a:rPr lang="en-US" dirty="0">
                <a:solidFill>
                  <a:srgbClr val="000000"/>
                </a:solidFill>
                <a:latin typeface="Courier New" panose="02070309020205020404" pitchFamily="49" charset="0"/>
              </a:rPr>
              <a:t>.7z</a:t>
            </a:r>
            <a:endParaRPr lang="ru-RU"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4140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04DDEC-662D-BF4B-8496-81CB08AE95F8}"/>
              </a:ext>
            </a:extLst>
          </p:cNvPr>
          <p:cNvSpPr>
            <a:spLocks noGrp="1"/>
          </p:cNvSpPr>
          <p:nvPr>
            <p:ph type="title"/>
          </p:nvPr>
        </p:nvSpPr>
        <p:spPr/>
        <p:txBody>
          <a:bodyPr/>
          <a:lstStyle/>
          <a:p>
            <a:r>
              <a:rPr lang="ru-RU" dirty="0"/>
              <a:t>Пример для кодирования </a:t>
            </a:r>
            <a:r>
              <a:rPr lang="en-US" dirty="0"/>
              <a:t>JPEG</a:t>
            </a:r>
            <a:endParaRPr lang="ru-RU" dirty="0"/>
          </a:p>
        </p:txBody>
      </p:sp>
      <p:sp>
        <p:nvSpPr>
          <p:cNvPr id="3" name="Объект 2">
            <a:extLst>
              <a:ext uri="{FF2B5EF4-FFF2-40B4-BE49-F238E27FC236}">
                <a16:creationId xmlns:a16="http://schemas.microsoft.com/office/drawing/2014/main" id="{9CC903DD-F966-884A-BAA6-479D4E8B7FD8}"/>
              </a:ext>
            </a:extLst>
          </p:cNvPr>
          <p:cNvSpPr>
            <a:spLocks noGrp="1"/>
          </p:cNvSpPr>
          <p:nvPr>
            <p:ph idx="1"/>
          </p:nvPr>
        </p:nvSpPr>
        <p:spPr>
          <a:xfrm>
            <a:off x="838200" y="5079510"/>
            <a:ext cx="10515600" cy="1325564"/>
          </a:xfrm>
        </p:spPr>
        <p:txBody>
          <a:bodyPr/>
          <a:lstStyle/>
          <a:p>
            <a:pPr marL="0" indent="0">
              <a:buNone/>
            </a:pPr>
            <a:r>
              <a:rPr lang="de-DE" sz="2000" dirty="0">
                <a:solidFill>
                  <a:srgbClr val="000000"/>
                </a:solidFill>
                <a:latin typeface="Menlo" panose="020B0609030804020204" pitchFamily="49" charset="0"/>
                <a:cs typeface="Times New Roman" panose="02020603050405020304" pitchFamily="18" charset="0"/>
              </a:rPr>
              <a:t>$ </a:t>
            </a:r>
            <a:r>
              <a:rPr lang="de-DE" sz="2000" dirty="0" err="1">
                <a:solidFill>
                  <a:srgbClr val="000000"/>
                </a:solidFill>
                <a:latin typeface="Menlo" panose="020B0609030804020204" pitchFamily="49" charset="0"/>
                <a:cs typeface="Times New Roman" panose="02020603050405020304" pitchFamily="18" charset="0"/>
              </a:rPr>
              <a:t>xxd</a:t>
            </a:r>
            <a:r>
              <a:rPr lang="de-DE" sz="2000" dirty="0">
                <a:solidFill>
                  <a:srgbClr val="000000"/>
                </a:solidFill>
                <a:latin typeface="Menlo" panose="020B0609030804020204" pitchFamily="49" charset="0"/>
                <a:cs typeface="Times New Roman" panose="02020603050405020304" pitchFamily="18" charset="0"/>
              </a:rPr>
              <a:t> –l 16 </a:t>
            </a:r>
            <a:r>
              <a:rPr lang="de-DE" sz="2000" dirty="0" err="1">
                <a:solidFill>
                  <a:srgbClr val="000000"/>
                </a:solidFill>
                <a:latin typeface="Menlo" panose="020B0609030804020204" pitchFamily="49" charset="0"/>
                <a:cs typeface="Times New Roman" panose="02020603050405020304" pitchFamily="18" charset="0"/>
              </a:rPr>
              <a:t>image.jpg</a:t>
            </a:r>
            <a:endParaRPr lang="de-DE" sz="2000" dirty="0">
              <a:solidFill>
                <a:srgbClr val="000000"/>
              </a:solidFill>
              <a:latin typeface="Menlo" panose="020B0609030804020204" pitchFamily="49" charset="0"/>
              <a:cs typeface="Times New Roman" panose="02020603050405020304" pitchFamily="18" charset="0"/>
            </a:endParaRPr>
          </a:p>
          <a:p>
            <a:pPr marL="0" indent="0">
              <a:buNone/>
            </a:pPr>
            <a:r>
              <a:rPr lang="de-DE" sz="2000" dirty="0">
                <a:solidFill>
                  <a:srgbClr val="000000"/>
                </a:solidFill>
                <a:latin typeface="Menlo" panose="020B0609030804020204" pitchFamily="49" charset="0"/>
                <a:cs typeface="Times New Roman" panose="02020603050405020304" pitchFamily="18" charset="0"/>
              </a:rPr>
              <a:t>00000000: </a:t>
            </a:r>
            <a:r>
              <a:rPr lang="de-DE" sz="2000" b="1" dirty="0">
                <a:solidFill>
                  <a:srgbClr val="000000"/>
                </a:solidFill>
                <a:latin typeface="Menlo" panose="020B0609030804020204" pitchFamily="49" charset="0"/>
                <a:cs typeface="Times New Roman" panose="02020603050405020304" pitchFamily="18" charset="0"/>
              </a:rPr>
              <a:t>ffd8 ffe0</a:t>
            </a:r>
            <a:r>
              <a:rPr lang="de-DE" sz="2000" dirty="0">
                <a:solidFill>
                  <a:srgbClr val="000000"/>
                </a:solidFill>
                <a:latin typeface="Menlo" panose="020B0609030804020204" pitchFamily="49" charset="0"/>
                <a:cs typeface="Times New Roman" panose="02020603050405020304" pitchFamily="18" charset="0"/>
              </a:rPr>
              <a:t> 0010 </a:t>
            </a:r>
            <a:r>
              <a:rPr lang="de-DE" sz="2000" u="sng" dirty="0">
                <a:solidFill>
                  <a:srgbClr val="000000"/>
                </a:solidFill>
                <a:latin typeface="Menlo" panose="020B0609030804020204" pitchFamily="49" charset="0"/>
                <a:cs typeface="Times New Roman" panose="02020603050405020304" pitchFamily="18" charset="0"/>
              </a:rPr>
              <a:t>4a46 4946</a:t>
            </a:r>
            <a:r>
              <a:rPr lang="de-DE" sz="2000" dirty="0">
                <a:solidFill>
                  <a:srgbClr val="000000"/>
                </a:solidFill>
                <a:latin typeface="Menlo" panose="020B0609030804020204" pitchFamily="49" charset="0"/>
                <a:cs typeface="Times New Roman" panose="02020603050405020304" pitchFamily="18" charset="0"/>
              </a:rPr>
              <a:t> 0001 0101 012c  ......</a:t>
            </a:r>
            <a:r>
              <a:rPr lang="de-DE" sz="2000" u="sng" dirty="0">
                <a:solidFill>
                  <a:srgbClr val="000000"/>
                </a:solidFill>
                <a:latin typeface="Menlo" panose="020B0609030804020204" pitchFamily="49" charset="0"/>
                <a:cs typeface="Times New Roman" panose="02020603050405020304" pitchFamily="18" charset="0"/>
              </a:rPr>
              <a:t>JFIF</a:t>
            </a:r>
            <a:r>
              <a:rPr lang="de-DE" sz="2000" dirty="0">
                <a:solidFill>
                  <a:srgbClr val="000000"/>
                </a:solidFill>
                <a:latin typeface="Menlo" panose="020B0609030804020204" pitchFamily="49" charset="0"/>
                <a:cs typeface="Times New Roman" panose="02020603050405020304" pitchFamily="18" charset="0"/>
              </a:rPr>
              <a:t>.....,</a:t>
            </a:r>
          </a:p>
          <a:p>
            <a:pPr marL="0" indent="0">
              <a:buNone/>
            </a:pPr>
            <a:r>
              <a:rPr lang="de-DE" sz="2000" dirty="0">
                <a:solidFill>
                  <a:srgbClr val="000000"/>
                </a:solidFill>
                <a:latin typeface="Menlo" panose="020B0609030804020204" pitchFamily="49" charset="0"/>
                <a:cs typeface="Times New Roman" panose="02020603050405020304" pitchFamily="18" charset="0"/>
              </a:rPr>
              <a:t>00000000: </a:t>
            </a:r>
            <a:r>
              <a:rPr lang="de-DE" sz="2000" b="1" dirty="0">
                <a:solidFill>
                  <a:srgbClr val="000000"/>
                </a:solidFill>
                <a:latin typeface="Menlo" panose="020B0609030804020204" pitchFamily="49" charset="0"/>
                <a:cs typeface="Times New Roman" panose="02020603050405020304" pitchFamily="18" charset="0"/>
              </a:rPr>
              <a:t>ffd8 ffe1</a:t>
            </a:r>
            <a:r>
              <a:rPr lang="de-DE" sz="2000" dirty="0">
                <a:solidFill>
                  <a:srgbClr val="000000"/>
                </a:solidFill>
                <a:latin typeface="Menlo" panose="020B0609030804020204" pitchFamily="49" charset="0"/>
                <a:cs typeface="Times New Roman" panose="02020603050405020304" pitchFamily="18" charset="0"/>
              </a:rPr>
              <a:t> </a:t>
            </a:r>
            <a:r>
              <a:rPr lang="de-DE" sz="2000" dirty="0" err="1">
                <a:solidFill>
                  <a:srgbClr val="000000"/>
                </a:solidFill>
                <a:latin typeface="Menlo" panose="020B0609030804020204" pitchFamily="49" charset="0"/>
                <a:cs typeface="Times New Roman" panose="02020603050405020304" pitchFamily="18" charset="0"/>
              </a:rPr>
              <a:t>fffe</a:t>
            </a:r>
            <a:r>
              <a:rPr lang="de-DE" sz="2000" dirty="0">
                <a:solidFill>
                  <a:srgbClr val="000000"/>
                </a:solidFill>
                <a:latin typeface="Menlo" panose="020B0609030804020204" pitchFamily="49" charset="0"/>
                <a:cs typeface="Times New Roman" panose="02020603050405020304" pitchFamily="18" charset="0"/>
              </a:rPr>
              <a:t> </a:t>
            </a:r>
            <a:r>
              <a:rPr lang="de-DE" sz="2000" u="sng" dirty="0">
                <a:solidFill>
                  <a:srgbClr val="000000"/>
                </a:solidFill>
                <a:latin typeface="Menlo" panose="020B0609030804020204" pitchFamily="49" charset="0"/>
                <a:cs typeface="Times New Roman" panose="02020603050405020304" pitchFamily="18" charset="0"/>
              </a:rPr>
              <a:t>4578 6966</a:t>
            </a:r>
            <a:r>
              <a:rPr lang="de-DE" sz="2000" dirty="0">
                <a:solidFill>
                  <a:srgbClr val="000000"/>
                </a:solidFill>
                <a:latin typeface="Menlo" panose="020B0609030804020204" pitchFamily="49" charset="0"/>
                <a:cs typeface="Times New Roman" panose="02020603050405020304" pitchFamily="18" charset="0"/>
              </a:rPr>
              <a:t> 0000 4d4d 002a  ......</a:t>
            </a:r>
            <a:r>
              <a:rPr lang="de-DE" sz="2000" u="sng" dirty="0" err="1">
                <a:solidFill>
                  <a:srgbClr val="000000"/>
                </a:solidFill>
                <a:latin typeface="Menlo" panose="020B0609030804020204" pitchFamily="49" charset="0"/>
                <a:cs typeface="Times New Roman" panose="02020603050405020304" pitchFamily="18" charset="0"/>
              </a:rPr>
              <a:t>Exif</a:t>
            </a:r>
            <a:r>
              <a:rPr lang="de-DE" sz="2000" dirty="0">
                <a:solidFill>
                  <a:srgbClr val="000000"/>
                </a:solidFill>
                <a:latin typeface="Menlo" panose="020B0609030804020204" pitchFamily="49" charset="0"/>
                <a:cs typeface="Times New Roman" panose="02020603050405020304" pitchFamily="18" charset="0"/>
              </a:rPr>
              <a:t>..MM.*</a:t>
            </a:r>
          </a:p>
          <a:p>
            <a:pPr marL="0" indent="0">
              <a:buNone/>
            </a:pPr>
            <a:endParaRPr lang="de-DE" sz="2000" dirty="0">
              <a:solidFill>
                <a:srgbClr val="000000"/>
              </a:solidFill>
              <a:latin typeface="Menlo" panose="020B0609030804020204" pitchFamily="49"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4FF48020-900C-F248-B30F-66C812A85F36}"/>
              </a:ext>
            </a:extLst>
          </p:cNvPr>
          <p:cNvSpPr/>
          <p:nvPr/>
        </p:nvSpPr>
        <p:spPr>
          <a:xfrm>
            <a:off x="1306286" y="2679454"/>
            <a:ext cx="2496457" cy="667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b="1" dirty="0"/>
              <a:t>Кодирование </a:t>
            </a:r>
            <a:r>
              <a:rPr lang="en-US" sz="2000" b="1" dirty="0"/>
              <a:t>JPEG</a:t>
            </a:r>
            <a:endParaRPr lang="ru-RU" sz="2000" b="1" dirty="0"/>
          </a:p>
        </p:txBody>
      </p:sp>
      <p:sp>
        <p:nvSpPr>
          <p:cNvPr id="6" name="Прямоугольник 5">
            <a:extLst>
              <a:ext uri="{FF2B5EF4-FFF2-40B4-BE49-F238E27FC236}">
                <a16:creationId xmlns:a16="http://schemas.microsoft.com/office/drawing/2014/main" id="{271853B4-67FA-414D-B935-02C276F87CB2}"/>
              </a:ext>
            </a:extLst>
          </p:cNvPr>
          <p:cNvSpPr/>
          <p:nvPr/>
        </p:nvSpPr>
        <p:spPr>
          <a:xfrm>
            <a:off x="4963886" y="1636258"/>
            <a:ext cx="2681513" cy="667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b="1" dirty="0"/>
              <a:t>Формат </a:t>
            </a:r>
            <a:r>
              <a:rPr lang="en-US" sz="2000" b="1" dirty="0"/>
              <a:t>SPIFF</a:t>
            </a:r>
            <a:br>
              <a:rPr lang="en-US" sz="2000" b="1" dirty="0"/>
            </a:br>
            <a:r>
              <a:rPr lang="en-US" sz="2000" dirty="0"/>
              <a:t>(</a:t>
            </a:r>
            <a:r>
              <a:rPr lang="ru-RU" sz="2000" dirty="0"/>
              <a:t>не применяется</a:t>
            </a:r>
            <a:r>
              <a:rPr lang="en-US" sz="2000" dirty="0"/>
              <a:t>)</a:t>
            </a:r>
            <a:endParaRPr lang="ru-RU" sz="2000" dirty="0"/>
          </a:p>
        </p:txBody>
      </p:sp>
      <p:sp>
        <p:nvSpPr>
          <p:cNvPr id="9" name="Прямоугольник 8">
            <a:extLst>
              <a:ext uri="{FF2B5EF4-FFF2-40B4-BE49-F238E27FC236}">
                <a16:creationId xmlns:a16="http://schemas.microsoft.com/office/drawing/2014/main" id="{25A06400-10D3-DC43-A299-ADF7EFF97594}"/>
              </a:ext>
            </a:extLst>
          </p:cNvPr>
          <p:cNvSpPr/>
          <p:nvPr/>
        </p:nvSpPr>
        <p:spPr>
          <a:xfrm>
            <a:off x="6909300" y="2266055"/>
            <a:ext cx="736099" cy="369332"/>
          </a:xfrm>
          <a:prstGeom prst="rect">
            <a:avLst/>
          </a:prstGeom>
        </p:spPr>
        <p:txBody>
          <a:bodyPr wrap="none">
            <a:spAutoFit/>
          </a:bodyPr>
          <a:lstStyle/>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spf</a:t>
            </a:r>
            <a:endParaRPr lang="ru-RU" dirty="0"/>
          </a:p>
        </p:txBody>
      </p:sp>
      <p:sp>
        <p:nvSpPr>
          <p:cNvPr id="10" name="Прямоугольник 9">
            <a:extLst>
              <a:ext uri="{FF2B5EF4-FFF2-40B4-BE49-F238E27FC236}">
                <a16:creationId xmlns:a16="http://schemas.microsoft.com/office/drawing/2014/main" id="{284DCF12-8273-2A44-AE15-3B8703D15500}"/>
              </a:ext>
            </a:extLst>
          </p:cNvPr>
          <p:cNvSpPr/>
          <p:nvPr/>
        </p:nvSpPr>
        <p:spPr>
          <a:xfrm>
            <a:off x="4963886" y="2688279"/>
            <a:ext cx="2681513" cy="667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b="1" dirty="0"/>
              <a:t>Формат </a:t>
            </a:r>
            <a:r>
              <a:rPr lang="en-US" sz="2000" b="1" dirty="0"/>
              <a:t>JFIF</a:t>
            </a:r>
            <a:endParaRPr lang="ru-RU" sz="2000" dirty="0"/>
          </a:p>
        </p:txBody>
      </p:sp>
      <p:sp>
        <p:nvSpPr>
          <p:cNvPr id="11" name="Прямоугольник 10">
            <a:extLst>
              <a:ext uri="{FF2B5EF4-FFF2-40B4-BE49-F238E27FC236}">
                <a16:creationId xmlns:a16="http://schemas.microsoft.com/office/drawing/2014/main" id="{AE980D3B-7182-3445-BB83-00D0D8C17249}"/>
              </a:ext>
            </a:extLst>
          </p:cNvPr>
          <p:cNvSpPr/>
          <p:nvPr/>
        </p:nvSpPr>
        <p:spPr>
          <a:xfrm>
            <a:off x="4963886" y="3745631"/>
            <a:ext cx="2681513" cy="895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b="1" dirty="0"/>
              <a:t>Формат </a:t>
            </a:r>
            <a:r>
              <a:rPr lang="en-US" sz="2000" b="1" dirty="0"/>
              <a:t>EXIF</a:t>
            </a:r>
            <a:r>
              <a:rPr lang="en-US" sz="2000" dirty="0"/>
              <a:t> </a:t>
            </a:r>
            <a:br>
              <a:rPr lang="en-US" sz="2000" dirty="0"/>
            </a:br>
            <a:r>
              <a:rPr lang="en-US" sz="2000" dirty="0"/>
              <a:t>(</a:t>
            </a:r>
            <a:r>
              <a:rPr lang="ru-RU" sz="2000" dirty="0"/>
              <a:t>не обязательно </a:t>
            </a:r>
            <a:r>
              <a:rPr lang="en-US" sz="2000" dirty="0"/>
              <a:t>JPEG) +</a:t>
            </a:r>
            <a:r>
              <a:rPr lang="ru-RU" sz="2000" dirty="0"/>
              <a:t> метаданные</a:t>
            </a:r>
          </a:p>
        </p:txBody>
      </p:sp>
      <p:sp>
        <p:nvSpPr>
          <p:cNvPr id="12" name="Прямоугольник 11">
            <a:extLst>
              <a:ext uri="{FF2B5EF4-FFF2-40B4-BE49-F238E27FC236}">
                <a16:creationId xmlns:a16="http://schemas.microsoft.com/office/drawing/2014/main" id="{4E3780FE-999E-3846-9789-EDB9E0DAE50C}"/>
              </a:ext>
            </a:extLst>
          </p:cNvPr>
          <p:cNvSpPr/>
          <p:nvPr/>
        </p:nvSpPr>
        <p:spPr>
          <a:xfrm>
            <a:off x="5365257" y="3324442"/>
            <a:ext cx="2390398" cy="369332"/>
          </a:xfrm>
          <a:prstGeom prst="rect">
            <a:avLst/>
          </a:prstGeom>
        </p:spPr>
        <p:txBody>
          <a:bodyPr wrap="none">
            <a:spAutoFit/>
          </a:bodyPr>
          <a:lstStyle/>
          <a:p>
            <a:r>
              <a:rPr lang="de-DE" dirty="0" err="1">
                <a:solidFill>
                  <a:srgbClr val="000000"/>
                </a:solidFill>
                <a:latin typeface="Courier New" panose="02070309020205020404" pitchFamily="49" charset="0"/>
              </a:rPr>
              <a:t>jif</a:t>
            </a:r>
            <a:r>
              <a:rPr lang="de-DE" dirty="0">
                <a:solidFill>
                  <a:srgbClr val="000000"/>
                </a:solidFill>
                <a:latin typeface="Courier New" panose="02070309020205020404" pitchFamily="49" charset="0"/>
              </a:rPr>
              <a:t>, .</a:t>
            </a:r>
            <a:r>
              <a:rPr lang="de-DE" dirty="0" err="1">
                <a:solidFill>
                  <a:srgbClr val="000000"/>
                </a:solidFill>
                <a:latin typeface="Courier New" panose="02070309020205020404" pitchFamily="49" charset="0"/>
              </a:rPr>
              <a:t>jfif</a:t>
            </a:r>
            <a:r>
              <a:rPr lang="de-DE" dirty="0">
                <a:solidFill>
                  <a:srgbClr val="000000"/>
                </a:solidFill>
                <a:latin typeface="Courier New" panose="02070309020205020404" pitchFamily="49" charset="0"/>
              </a:rPr>
              <a:t>, .</a:t>
            </a:r>
            <a:r>
              <a:rPr lang="de-DE" dirty="0" err="1">
                <a:solidFill>
                  <a:srgbClr val="000000"/>
                </a:solidFill>
                <a:latin typeface="Courier New" panose="02070309020205020404" pitchFamily="49" charset="0"/>
              </a:rPr>
              <a:t>jfi</a:t>
            </a:r>
            <a:endParaRPr lang="ru-RU" dirty="0"/>
          </a:p>
        </p:txBody>
      </p:sp>
      <p:sp>
        <p:nvSpPr>
          <p:cNvPr id="13" name="Прямоугольник 12">
            <a:extLst>
              <a:ext uri="{FF2B5EF4-FFF2-40B4-BE49-F238E27FC236}">
                <a16:creationId xmlns:a16="http://schemas.microsoft.com/office/drawing/2014/main" id="{394D0D26-B82E-EC4B-B432-43430C7132A8}"/>
              </a:ext>
            </a:extLst>
          </p:cNvPr>
          <p:cNvSpPr/>
          <p:nvPr/>
        </p:nvSpPr>
        <p:spPr>
          <a:xfrm>
            <a:off x="8546145" y="2828616"/>
            <a:ext cx="2528256" cy="369332"/>
          </a:xfrm>
          <a:prstGeom prst="rect">
            <a:avLst/>
          </a:prstGeom>
        </p:spPr>
        <p:txBody>
          <a:bodyPr wrap="none">
            <a:spAutoFit/>
          </a:bodyPr>
          <a:lstStyle/>
          <a:p>
            <a:r>
              <a:rPr lang="de-DE" dirty="0">
                <a:solidFill>
                  <a:srgbClr val="000000"/>
                </a:solidFill>
                <a:latin typeface="Courier New" panose="02070309020205020404" pitchFamily="49" charset="0"/>
              </a:rPr>
              <a:t>.</a:t>
            </a:r>
            <a:r>
              <a:rPr lang="de-DE" dirty="0" err="1">
                <a:solidFill>
                  <a:srgbClr val="000000"/>
                </a:solidFill>
                <a:latin typeface="Courier New" panose="02070309020205020404" pitchFamily="49" charset="0"/>
              </a:rPr>
              <a:t>jpg</a:t>
            </a:r>
            <a:r>
              <a:rPr lang="de-DE" dirty="0">
                <a:solidFill>
                  <a:srgbClr val="000000"/>
                </a:solidFill>
                <a:latin typeface="Courier New" panose="02070309020205020404" pitchFamily="49" charset="0"/>
              </a:rPr>
              <a:t>, .</a:t>
            </a:r>
            <a:r>
              <a:rPr lang="de-DE" dirty="0" err="1">
                <a:solidFill>
                  <a:srgbClr val="000000"/>
                </a:solidFill>
                <a:latin typeface="Courier New" panose="02070309020205020404" pitchFamily="49" charset="0"/>
              </a:rPr>
              <a:t>jpeg</a:t>
            </a:r>
            <a:r>
              <a:rPr lang="de-DE" dirty="0">
                <a:solidFill>
                  <a:srgbClr val="000000"/>
                </a:solidFill>
                <a:latin typeface="Courier New" panose="02070309020205020404" pitchFamily="49" charset="0"/>
              </a:rPr>
              <a:t>, .</a:t>
            </a:r>
            <a:r>
              <a:rPr lang="de-DE" dirty="0" err="1">
                <a:solidFill>
                  <a:srgbClr val="000000"/>
                </a:solidFill>
                <a:latin typeface="Courier New" panose="02070309020205020404" pitchFamily="49" charset="0"/>
              </a:rPr>
              <a:t>jpe</a:t>
            </a:r>
            <a:endParaRPr lang="ru-RU" dirty="0">
              <a:solidFill>
                <a:srgbClr val="000000"/>
              </a:solidFill>
              <a:latin typeface="Courier New" panose="02070309020205020404" pitchFamily="49" charset="0"/>
            </a:endParaRPr>
          </a:p>
        </p:txBody>
      </p:sp>
      <p:cxnSp>
        <p:nvCxnSpPr>
          <p:cNvPr id="15" name="Прямая со стрелкой 14">
            <a:extLst>
              <a:ext uri="{FF2B5EF4-FFF2-40B4-BE49-F238E27FC236}">
                <a16:creationId xmlns:a16="http://schemas.microsoft.com/office/drawing/2014/main" id="{46D2B04A-CE2A-D947-8812-A9E9C8180300}"/>
              </a:ext>
            </a:extLst>
          </p:cNvPr>
          <p:cNvCxnSpPr>
            <a:stCxn id="5" idx="3"/>
            <a:endCxn id="6" idx="1"/>
          </p:cNvCxnSpPr>
          <p:nvPr/>
        </p:nvCxnSpPr>
        <p:spPr>
          <a:xfrm flipV="1">
            <a:off x="3802743" y="1970087"/>
            <a:ext cx="1161143" cy="1043196"/>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921A8F0F-2004-FC40-8321-2466DE07CACA}"/>
              </a:ext>
            </a:extLst>
          </p:cNvPr>
          <p:cNvCxnSpPr>
            <a:stCxn id="5" idx="3"/>
            <a:endCxn id="10" idx="1"/>
          </p:cNvCxnSpPr>
          <p:nvPr/>
        </p:nvCxnSpPr>
        <p:spPr>
          <a:xfrm>
            <a:off x="3802743" y="3013283"/>
            <a:ext cx="1161143" cy="882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05EC035D-8AE2-EF4A-99E0-732DDA9DE561}"/>
              </a:ext>
            </a:extLst>
          </p:cNvPr>
          <p:cNvCxnSpPr>
            <a:cxnSpLocks/>
            <a:stCxn id="5" idx="3"/>
            <a:endCxn id="11" idx="1"/>
          </p:cNvCxnSpPr>
          <p:nvPr/>
        </p:nvCxnSpPr>
        <p:spPr>
          <a:xfrm>
            <a:off x="3802743" y="3013283"/>
            <a:ext cx="1161143" cy="11798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1" name="Прямоугольник 20">
            <a:extLst>
              <a:ext uri="{FF2B5EF4-FFF2-40B4-BE49-F238E27FC236}">
                <a16:creationId xmlns:a16="http://schemas.microsoft.com/office/drawing/2014/main" id="{97FACFC6-34D0-1744-AA21-9A33C1B422B9}"/>
              </a:ext>
            </a:extLst>
          </p:cNvPr>
          <p:cNvSpPr/>
          <p:nvPr/>
        </p:nvSpPr>
        <p:spPr>
          <a:xfrm>
            <a:off x="6771442" y="4620150"/>
            <a:ext cx="873957" cy="369332"/>
          </a:xfrm>
          <a:prstGeom prst="rect">
            <a:avLst/>
          </a:prstGeom>
        </p:spPr>
        <p:txBody>
          <a:bodyPr wrap="none">
            <a:spAutoFit/>
          </a:bodyPr>
          <a:lstStyle/>
          <a:p>
            <a:r>
              <a:rPr lang="de-DE"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exif</a:t>
            </a:r>
            <a:endParaRPr lang="ru-RU" dirty="0">
              <a:solidFill>
                <a:srgbClr val="000000"/>
              </a:solidFill>
              <a:latin typeface="Courier New" panose="02070309020205020404" pitchFamily="49" charset="0"/>
            </a:endParaRPr>
          </a:p>
        </p:txBody>
      </p:sp>
      <p:cxnSp>
        <p:nvCxnSpPr>
          <p:cNvPr id="25" name="Прямая со стрелкой 24">
            <a:extLst>
              <a:ext uri="{FF2B5EF4-FFF2-40B4-BE49-F238E27FC236}">
                <a16:creationId xmlns:a16="http://schemas.microsoft.com/office/drawing/2014/main" id="{1647B12E-7CED-4C44-8532-0D47E75E63F4}"/>
              </a:ext>
            </a:extLst>
          </p:cNvPr>
          <p:cNvCxnSpPr>
            <a:cxnSpLocks/>
            <a:stCxn id="6" idx="3"/>
          </p:cNvCxnSpPr>
          <p:nvPr/>
        </p:nvCxnSpPr>
        <p:spPr>
          <a:xfrm>
            <a:off x="7645399" y="1970087"/>
            <a:ext cx="900746" cy="92566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D53B56D1-5BAB-8A49-8430-12247F3FEE19}"/>
              </a:ext>
            </a:extLst>
          </p:cNvPr>
          <p:cNvCxnSpPr>
            <a:stCxn id="10" idx="3"/>
            <a:endCxn id="13" idx="1"/>
          </p:cNvCxnSpPr>
          <p:nvPr/>
        </p:nvCxnSpPr>
        <p:spPr>
          <a:xfrm flipV="1">
            <a:off x="7645399" y="3013282"/>
            <a:ext cx="900746" cy="88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a:extLst>
              <a:ext uri="{FF2B5EF4-FFF2-40B4-BE49-F238E27FC236}">
                <a16:creationId xmlns:a16="http://schemas.microsoft.com/office/drawing/2014/main" id="{A82CBB23-564C-5B43-BBB4-EAB3A42CEA0A}"/>
              </a:ext>
            </a:extLst>
          </p:cNvPr>
          <p:cNvCxnSpPr>
            <a:cxnSpLocks/>
            <a:stCxn id="11" idx="3"/>
          </p:cNvCxnSpPr>
          <p:nvPr/>
        </p:nvCxnSpPr>
        <p:spPr>
          <a:xfrm flipV="1">
            <a:off x="7645399" y="3162444"/>
            <a:ext cx="900746" cy="103072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Номер слайда 33">
            <a:extLst>
              <a:ext uri="{FF2B5EF4-FFF2-40B4-BE49-F238E27FC236}">
                <a16:creationId xmlns:a16="http://schemas.microsoft.com/office/drawing/2014/main" id="{254FE951-F00F-9F4A-BE44-0DFA4D2D3316}"/>
              </a:ext>
            </a:extLst>
          </p:cNvPr>
          <p:cNvSpPr>
            <a:spLocks noGrp="1"/>
          </p:cNvSpPr>
          <p:nvPr>
            <p:ph type="sldNum" sz="quarter" idx="12"/>
          </p:nvPr>
        </p:nvSpPr>
        <p:spPr/>
        <p:txBody>
          <a:bodyPr/>
          <a:lstStyle/>
          <a:p>
            <a:fld id="{7B06C374-F144-BB40-8EA1-8D49314AB8D8}" type="slidenum">
              <a:rPr lang="ru-RU" smtClean="0"/>
              <a:t>5</a:t>
            </a:fld>
            <a:endParaRPr lang="ru-RU"/>
          </a:p>
        </p:txBody>
      </p:sp>
    </p:spTree>
    <p:extLst>
      <p:ext uri="{BB962C8B-B14F-4D97-AF65-F5344CB8AC3E}">
        <p14:creationId xmlns:p14="http://schemas.microsoft.com/office/powerpoint/2010/main" val="174033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65125"/>
            <a:ext cx="10515600" cy="1325563"/>
          </a:xfrm>
        </p:spPr>
        <p:txBody>
          <a:bodyPr/>
          <a:lstStyle/>
          <a:p>
            <a:r>
              <a:rPr lang="ru-RU" dirty="0"/>
              <a:t>Растровые форматы</a:t>
            </a:r>
          </a:p>
        </p:txBody>
      </p:sp>
      <p:sp>
        <p:nvSpPr>
          <p:cNvPr id="5" name="Объект 4"/>
          <p:cNvSpPr>
            <a:spLocks noGrp="1"/>
          </p:cNvSpPr>
          <p:nvPr>
            <p:ph idx="1"/>
          </p:nvPr>
        </p:nvSpPr>
        <p:spPr>
          <a:xfrm>
            <a:off x="838200" y="1825624"/>
            <a:ext cx="10515600" cy="4530725"/>
          </a:xfrm>
        </p:spPr>
        <p:txBody>
          <a:bodyPr>
            <a:normAutofit/>
          </a:bodyPr>
          <a:lstStyle/>
          <a:p>
            <a:pPr marL="0" indent="0">
              <a:buNone/>
            </a:pPr>
            <a:r>
              <a:rPr lang="ru-RU" sz="2400" dirty="0"/>
              <a:t>Формат использует подмножество возможностей стандарта кодирования и определяет параметры кодирования для данного объекта:</a:t>
            </a:r>
          </a:p>
          <a:p>
            <a:r>
              <a:rPr lang="ru-RU" sz="2400" dirty="0"/>
              <a:t>Возможность поддержки альфа-канала</a:t>
            </a:r>
          </a:p>
          <a:p>
            <a:r>
              <a:rPr lang="ru-RU" sz="2400" dirty="0"/>
              <a:t>Цветовое представление (полноцветное / оттенки серого / </a:t>
            </a:r>
            <a:r>
              <a:rPr lang="ru-RU" sz="2400" dirty="0" err="1"/>
              <a:t>палитровое</a:t>
            </a:r>
            <a:r>
              <a:rPr lang="ru-RU" sz="2400" dirty="0"/>
              <a:t> …)</a:t>
            </a:r>
          </a:p>
          <a:p>
            <a:r>
              <a:rPr lang="ru-RU" sz="2400" dirty="0"/>
              <a:t>Глубина цвета (в битах)</a:t>
            </a:r>
          </a:p>
          <a:p>
            <a:r>
              <a:rPr lang="ru-RU" sz="2400" dirty="0"/>
              <a:t>Сжатие (без сжатия / без потерь / с потерями)</a:t>
            </a:r>
          </a:p>
          <a:p>
            <a:r>
              <a:rPr lang="ru-RU" sz="2400" dirty="0"/>
              <a:t>Выбор степени сжатия</a:t>
            </a:r>
          </a:p>
          <a:p>
            <a:r>
              <a:rPr lang="ru-RU" sz="2400" dirty="0"/>
              <a:t>Выбор количества слоёв (прогрессивный режим)</a:t>
            </a:r>
          </a:p>
          <a:p>
            <a:r>
              <a:rPr lang="ru-RU" sz="2400" dirty="0"/>
              <a:t>Включение нескольких объектов в один файл</a:t>
            </a:r>
          </a:p>
          <a:p>
            <a:r>
              <a:rPr lang="ru-RU" sz="2400" dirty="0"/>
              <a:t>Включение метаданных</a:t>
            </a:r>
          </a:p>
        </p:txBody>
      </p:sp>
      <p:sp>
        <p:nvSpPr>
          <p:cNvPr id="2" name="Номер слайда 1">
            <a:extLst>
              <a:ext uri="{FF2B5EF4-FFF2-40B4-BE49-F238E27FC236}">
                <a16:creationId xmlns:a16="http://schemas.microsoft.com/office/drawing/2014/main" id="{3A01646B-C37A-DD43-91D2-2FD5BC960259}"/>
              </a:ext>
            </a:extLst>
          </p:cNvPr>
          <p:cNvSpPr>
            <a:spLocks noGrp="1"/>
          </p:cNvSpPr>
          <p:nvPr>
            <p:ph type="sldNum" sz="quarter" idx="12"/>
          </p:nvPr>
        </p:nvSpPr>
        <p:spPr>
          <a:xfrm>
            <a:off x="8610600" y="6356350"/>
            <a:ext cx="2743200" cy="365125"/>
          </a:xfrm>
        </p:spPr>
        <p:txBody>
          <a:bodyPr/>
          <a:lstStyle/>
          <a:p>
            <a:fld id="{C11DEBBC-7C6C-4176-A375-FBDA94CD1D8B}" type="slidenum">
              <a:rPr lang="ru-RU" smtClean="0"/>
              <a:pPr/>
              <a:t>6</a:t>
            </a:fld>
            <a:endParaRPr lang="ru-RU"/>
          </a:p>
        </p:txBody>
      </p:sp>
      <p:pic>
        <p:nvPicPr>
          <p:cNvPr id="3074" name="Picture 2" descr="Картинки по запросу альфа-канал"/>
          <p:cNvPicPr>
            <a:picLocks noChangeAspect="1" noChangeArrowheads="1"/>
          </p:cNvPicPr>
          <p:nvPr/>
        </p:nvPicPr>
        <p:blipFill rotWithShape="1">
          <a:blip r:embed="rId3">
            <a:extLst>
              <a:ext uri="{28A0092B-C50C-407E-A947-70E740481C1C}">
                <a14:useLocalDpi xmlns:a14="http://schemas.microsoft.com/office/drawing/2010/main" val="0"/>
              </a:ext>
            </a:extLst>
          </a:blip>
          <a:srcRect l="1162" t="5213" r="841" b="2788"/>
          <a:stretch/>
        </p:blipFill>
        <p:spPr bwMode="auto">
          <a:xfrm>
            <a:off x="7260405" y="175220"/>
            <a:ext cx="4454304" cy="151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8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BMP</a:t>
            </a:r>
            <a:r>
              <a:rPr lang="ru-RU" dirty="0"/>
              <a:t>: </a:t>
            </a:r>
            <a:r>
              <a:rPr lang="en-US" b="1" dirty="0"/>
              <a:t>B</a:t>
            </a:r>
            <a:r>
              <a:rPr lang="en-US" dirty="0"/>
              <a:t>it</a:t>
            </a:r>
            <a:r>
              <a:rPr lang="en-US" b="1" dirty="0"/>
              <a:t>m</a:t>
            </a:r>
            <a:r>
              <a:rPr lang="en-US" dirty="0"/>
              <a:t>ap </a:t>
            </a:r>
            <a:r>
              <a:rPr lang="en-US" b="1" dirty="0"/>
              <a:t>P</a:t>
            </a:r>
            <a:r>
              <a:rPr lang="en-US" dirty="0"/>
              <a:t>icture</a:t>
            </a:r>
            <a:r>
              <a:rPr lang="ru-RU" dirty="0"/>
              <a:t> –</a:t>
            </a:r>
            <a:br>
              <a:rPr lang="ru-RU" dirty="0"/>
            </a:br>
            <a:r>
              <a:rPr lang="ru-RU" dirty="0"/>
              <a:t>	</a:t>
            </a:r>
            <a:r>
              <a:rPr lang="ru-RU" i="1" dirty="0"/>
              <a:t>«растровое изображение»</a:t>
            </a:r>
          </a:p>
        </p:txBody>
      </p:sp>
      <p:sp>
        <p:nvSpPr>
          <p:cNvPr id="3" name="Объект 2"/>
          <p:cNvSpPr>
            <a:spLocks noGrp="1"/>
          </p:cNvSpPr>
          <p:nvPr>
            <p:ph idx="1"/>
          </p:nvPr>
        </p:nvSpPr>
        <p:spPr>
          <a:xfrm>
            <a:off x="1370054" y="1944932"/>
            <a:ext cx="9451891" cy="4547943"/>
          </a:xfrm>
        </p:spPr>
        <p:txBody>
          <a:bodyPr>
            <a:normAutofit/>
          </a:bodyPr>
          <a:lstStyle/>
          <a:p>
            <a:r>
              <a:rPr lang="ru-RU" sz="3200" dirty="0"/>
              <a:t>Возможны </a:t>
            </a:r>
            <a:r>
              <a:rPr lang="ru-RU" sz="3200" dirty="0" err="1"/>
              <a:t>битности</a:t>
            </a:r>
            <a:r>
              <a:rPr lang="en-US" sz="3200" dirty="0"/>
              <a:t>:</a:t>
            </a:r>
            <a:r>
              <a:rPr lang="ru-RU" sz="3200" dirty="0"/>
              <a:t> </a:t>
            </a:r>
            <a:endParaRPr lang="en-US" sz="3200" dirty="0"/>
          </a:p>
          <a:p>
            <a:pPr lvl="1"/>
            <a:r>
              <a:rPr lang="ru-RU" sz="2800" b="1" dirty="0"/>
              <a:t>1</a:t>
            </a:r>
            <a:r>
              <a:rPr lang="ru-RU" sz="2800" dirty="0"/>
              <a:t>, </a:t>
            </a:r>
            <a:r>
              <a:rPr lang="ru-RU" sz="2800" b="1" dirty="0"/>
              <a:t>2</a:t>
            </a:r>
            <a:r>
              <a:rPr lang="ru-RU" sz="2800" dirty="0"/>
              <a:t>, </a:t>
            </a:r>
            <a:r>
              <a:rPr lang="ru-RU" sz="2800" b="1" dirty="0"/>
              <a:t>4</a:t>
            </a:r>
            <a:r>
              <a:rPr lang="ru-RU" sz="2800" dirty="0"/>
              <a:t>, </a:t>
            </a:r>
            <a:r>
              <a:rPr lang="ru-RU" sz="2800" b="1" dirty="0"/>
              <a:t>8</a:t>
            </a:r>
            <a:r>
              <a:rPr lang="ru-RU" sz="2800" dirty="0"/>
              <a:t> (</a:t>
            </a:r>
            <a:r>
              <a:rPr lang="ru-RU" sz="2800" dirty="0" err="1"/>
              <a:t>палитровые</a:t>
            </a:r>
            <a:r>
              <a:rPr lang="ru-RU" sz="2800" dirty="0"/>
              <a:t>)</a:t>
            </a:r>
            <a:endParaRPr lang="en-US" sz="2800" dirty="0"/>
          </a:p>
          <a:p>
            <a:pPr lvl="1"/>
            <a:r>
              <a:rPr lang="ru-RU" sz="2800" dirty="0"/>
              <a:t>16, </a:t>
            </a:r>
            <a:r>
              <a:rPr lang="ru-RU" sz="2800" b="1" dirty="0"/>
              <a:t>24</a:t>
            </a:r>
            <a:r>
              <a:rPr lang="ru-RU" sz="2800" dirty="0"/>
              <a:t>, 32, 48, 64</a:t>
            </a:r>
            <a:r>
              <a:rPr lang="en-US" sz="2800" dirty="0"/>
              <a:t> </a:t>
            </a:r>
            <a:r>
              <a:rPr lang="ru-RU" sz="2800" dirty="0"/>
              <a:t>(полноцветные: </a:t>
            </a:r>
            <a:r>
              <a:rPr lang="en-US" sz="2800" b="1" dirty="0"/>
              <a:t>RGB</a:t>
            </a:r>
            <a:r>
              <a:rPr lang="ru-RU" sz="2800" dirty="0"/>
              <a:t>/</a:t>
            </a:r>
            <a:r>
              <a:rPr lang="en-US" sz="2800" dirty="0"/>
              <a:t>ARGB</a:t>
            </a:r>
            <a:r>
              <a:rPr lang="ru-RU" sz="2800" dirty="0"/>
              <a:t>)</a:t>
            </a:r>
          </a:p>
          <a:p>
            <a:r>
              <a:rPr lang="ru-RU" sz="3200" dirty="0"/>
              <a:t>«Базовый»</a:t>
            </a:r>
            <a:r>
              <a:rPr lang="en-US" sz="3200" dirty="0"/>
              <a:t> BMP </a:t>
            </a:r>
            <a:r>
              <a:rPr lang="ru-RU" sz="3200" dirty="0"/>
              <a:t>ничего не сжимает</a:t>
            </a:r>
            <a:endParaRPr lang="en-US" sz="3200" dirty="0"/>
          </a:p>
          <a:p>
            <a:r>
              <a:rPr lang="ru-RU" sz="3200" dirty="0"/>
              <a:t>Новые версии (3, 4, 5) позволяют вводить:</a:t>
            </a:r>
          </a:p>
          <a:p>
            <a:pPr lvl="1"/>
            <a:r>
              <a:rPr lang="en-US" sz="2800" dirty="0"/>
              <a:t>v3: </a:t>
            </a:r>
            <a:r>
              <a:rPr lang="ru-RU" sz="2800" dirty="0"/>
              <a:t>сжатие без потерь: </a:t>
            </a:r>
            <a:r>
              <a:rPr lang="en-US" sz="2800" dirty="0"/>
              <a:t>RLE </a:t>
            </a:r>
            <a:r>
              <a:rPr lang="ru-RU" sz="2800" dirty="0"/>
              <a:t>для </a:t>
            </a:r>
            <a:r>
              <a:rPr lang="ru-RU" sz="2800" dirty="0" err="1"/>
              <a:t>битностей</a:t>
            </a:r>
            <a:r>
              <a:rPr lang="ru-RU" sz="2800" dirty="0"/>
              <a:t> 4, 8</a:t>
            </a:r>
          </a:p>
          <a:p>
            <a:pPr lvl="1"/>
            <a:r>
              <a:rPr lang="en-US" sz="2800" dirty="0"/>
              <a:t>v3: </a:t>
            </a:r>
            <a:r>
              <a:rPr lang="ru-RU" sz="2800" dirty="0"/>
              <a:t>поддержку альфа-канала (</a:t>
            </a:r>
            <a:r>
              <a:rPr lang="ru-RU" sz="2800" dirty="0" err="1"/>
              <a:t>битности</a:t>
            </a:r>
            <a:r>
              <a:rPr lang="ru-RU" sz="2800" dirty="0"/>
              <a:t> 16, 32)</a:t>
            </a:r>
          </a:p>
          <a:p>
            <a:pPr lvl="1"/>
            <a:r>
              <a:rPr lang="en-US" sz="2800" dirty="0"/>
              <a:t>v4: </a:t>
            </a:r>
            <a:r>
              <a:rPr lang="ru-RU" sz="2800" dirty="0"/>
              <a:t>маски каналов (</a:t>
            </a:r>
            <a:r>
              <a:rPr lang="ru-RU" sz="2800" dirty="0" err="1"/>
              <a:t>битности</a:t>
            </a:r>
            <a:r>
              <a:rPr lang="ru-RU" sz="2800" dirty="0"/>
              <a:t> 16, 32)</a:t>
            </a:r>
          </a:p>
        </p:txBody>
      </p:sp>
      <p:sp>
        <p:nvSpPr>
          <p:cNvPr id="4" name="Rectangle 1"/>
          <p:cNvSpPr>
            <a:spLocks noChangeArrowheads="1"/>
          </p:cNvSpPr>
          <p:nvPr/>
        </p:nvSpPr>
        <p:spPr bwMode="auto">
          <a:xfrm>
            <a:off x="9423681" y="501505"/>
            <a:ext cx="239094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ru-RU" altLang="ru-RU" dirty="0">
                <a:solidFill>
                  <a:srgbClr val="222222"/>
                </a:solidFill>
                <a:latin typeface="Courier New" panose="02070309020205020404" pitchFamily="49" charset="0"/>
              </a:rPr>
              <a:t>.</a:t>
            </a:r>
            <a:r>
              <a:rPr lang="ru-RU" altLang="ru-RU" dirty="0" err="1">
                <a:solidFill>
                  <a:srgbClr val="222222"/>
                </a:solidFill>
                <a:latin typeface="Courier New" panose="02070309020205020404" pitchFamily="49" charset="0"/>
              </a:rPr>
              <a:t>bmp</a:t>
            </a:r>
            <a:r>
              <a:rPr lang="ru-RU" altLang="ru-RU" dirty="0">
                <a:solidFill>
                  <a:srgbClr val="222222"/>
                </a:solidFill>
              </a:rPr>
              <a:t>, </a:t>
            </a:r>
            <a:r>
              <a:rPr lang="ru-RU" altLang="ru-RU" dirty="0">
                <a:solidFill>
                  <a:srgbClr val="222222"/>
                </a:solidFill>
                <a:latin typeface="Courier New" panose="02070309020205020404" pitchFamily="49" charset="0"/>
              </a:rPr>
              <a:t>.</a:t>
            </a:r>
            <a:r>
              <a:rPr lang="ru-RU" altLang="ru-RU" dirty="0" err="1">
                <a:solidFill>
                  <a:srgbClr val="222222"/>
                </a:solidFill>
                <a:latin typeface="Courier New" panose="02070309020205020404" pitchFamily="49" charset="0"/>
              </a:rPr>
              <a:t>dib</a:t>
            </a:r>
            <a:r>
              <a:rPr lang="ru-RU" altLang="ru-RU" dirty="0">
                <a:solidFill>
                  <a:srgbClr val="222222"/>
                </a:solidFill>
                <a:cs typeface="Arial" panose="020B0604020202020204" pitchFamily="34" charset="0"/>
              </a:rPr>
              <a:t>, </a:t>
            </a:r>
            <a:r>
              <a:rPr lang="ru-RU" altLang="ru-RU" dirty="0">
                <a:solidFill>
                  <a:srgbClr val="222222"/>
                </a:solidFill>
                <a:latin typeface="Courier New" panose="02070309020205020404" pitchFamily="49" charset="0"/>
              </a:rPr>
              <a:t>.</a:t>
            </a:r>
            <a:r>
              <a:rPr lang="ru-RU" altLang="ru-RU" dirty="0" err="1">
                <a:solidFill>
                  <a:srgbClr val="222222"/>
                </a:solidFill>
                <a:latin typeface="Courier New" panose="02070309020205020404" pitchFamily="49" charset="0"/>
              </a:rPr>
              <a:t>rle</a:t>
            </a:r>
            <a:r>
              <a:rPr lang="ru-RU" altLang="ru-RU" dirty="0"/>
              <a:t> </a:t>
            </a:r>
          </a:p>
        </p:txBody>
      </p:sp>
      <p:sp>
        <p:nvSpPr>
          <p:cNvPr id="5" name="Номер слайда 4">
            <a:extLst>
              <a:ext uri="{FF2B5EF4-FFF2-40B4-BE49-F238E27FC236}">
                <a16:creationId xmlns:a16="http://schemas.microsoft.com/office/drawing/2014/main" id="{EF9C6EF1-58F5-9C4F-8E4F-515A41FF3BDE}"/>
              </a:ext>
            </a:extLst>
          </p:cNvPr>
          <p:cNvSpPr>
            <a:spLocks noGrp="1"/>
          </p:cNvSpPr>
          <p:nvPr>
            <p:ph type="sldNum" sz="quarter" idx="12"/>
          </p:nvPr>
        </p:nvSpPr>
        <p:spPr/>
        <p:txBody>
          <a:bodyPr/>
          <a:lstStyle/>
          <a:p>
            <a:fld id="{C11DEBBC-7C6C-4176-A375-FBDA94CD1D8B}" type="slidenum">
              <a:rPr lang="ru-RU" smtClean="0"/>
              <a:t>7</a:t>
            </a:fld>
            <a:endParaRPr lang="ru-RU"/>
          </a:p>
        </p:txBody>
      </p:sp>
    </p:spTree>
    <p:extLst>
      <p:ext uri="{BB962C8B-B14F-4D97-AF65-F5344CB8AC3E}">
        <p14:creationId xmlns:p14="http://schemas.microsoft.com/office/powerpoint/2010/main" val="85775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928C3-7A9B-3240-96C3-0DA97FBA63F7}"/>
              </a:ext>
            </a:extLst>
          </p:cNvPr>
          <p:cNvSpPr>
            <a:spLocks noGrp="1"/>
          </p:cNvSpPr>
          <p:nvPr>
            <p:ph type="title"/>
          </p:nvPr>
        </p:nvSpPr>
        <p:spPr/>
        <p:txBody>
          <a:bodyPr/>
          <a:lstStyle/>
          <a:p>
            <a:r>
              <a:rPr lang="ru-RU" dirty="0"/>
              <a:t>Растровая графика: маски каналов</a:t>
            </a:r>
          </a:p>
        </p:txBody>
      </p:sp>
      <p:sp>
        <p:nvSpPr>
          <p:cNvPr id="3" name="Объект 2">
            <a:extLst>
              <a:ext uri="{FF2B5EF4-FFF2-40B4-BE49-F238E27FC236}">
                <a16:creationId xmlns:a16="http://schemas.microsoft.com/office/drawing/2014/main" id="{7112A257-CCAF-6840-913B-3B7985C164E6}"/>
              </a:ext>
            </a:extLst>
          </p:cNvPr>
          <p:cNvSpPr>
            <a:spLocks noGrp="1"/>
          </p:cNvSpPr>
          <p:nvPr>
            <p:ph idx="1"/>
          </p:nvPr>
        </p:nvSpPr>
        <p:spPr>
          <a:xfrm>
            <a:off x="838200" y="1524000"/>
            <a:ext cx="10515600" cy="5062538"/>
          </a:xfrm>
        </p:spPr>
        <p:txBody>
          <a:bodyPr>
            <a:normAutofit/>
          </a:bodyPr>
          <a:lstStyle/>
          <a:p>
            <a:r>
              <a:rPr lang="ru-RU" dirty="0"/>
              <a:t>Ранее широко применялись схемы полноцветного представления 8 или 16 битами, где деление бит между цветами неравномерно</a:t>
            </a:r>
          </a:p>
          <a:p>
            <a:r>
              <a:rPr lang="ru-RU" dirty="0"/>
              <a:t>Обычно цвета распределяют согласно чувствительности человеческого глаза к составляющим:</a:t>
            </a:r>
          </a:p>
          <a:p>
            <a:pPr marL="0" indent="0" algn="ctr">
              <a:buNone/>
            </a:pPr>
            <a:r>
              <a:rPr lang="ru-RU" dirty="0"/>
              <a:t> </a:t>
            </a:r>
            <a:r>
              <a:rPr lang="en-US" dirty="0"/>
              <a:t>G &gt; R &gt; B</a:t>
            </a:r>
            <a:endParaRPr lang="ru-RU" dirty="0"/>
          </a:p>
          <a:p>
            <a:r>
              <a:rPr lang="ru-RU" dirty="0"/>
              <a:t>Например</a:t>
            </a:r>
            <a:r>
              <a:rPr lang="en-US" dirty="0"/>
              <a:t> (R/G/B)</a:t>
            </a:r>
            <a:r>
              <a:rPr lang="ru-RU" dirty="0"/>
              <a:t>: 8 бит</a:t>
            </a:r>
            <a:r>
              <a:rPr lang="en-US" dirty="0"/>
              <a:t>: 3/3/2, 16 </a:t>
            </a:r>
            <a:r>
              <a:rPr lang="ru-RU" dirty="0"/>
              <a:t>бит</a:t>
            </a:r>
            <a:r>
              <a:rPr lang="en-US" dirty="0"/>
              <a:t>: 5/6/5</a:t>
            </a:r>
          </a:p>
          <a:p>
            <a:r>
              <a:rPr lang="ru-RU" dirty="0"/>
              <a:t>Битовые маски для </a:t>
            </a:r>
            <a:r>
              <a:rPr lang="en-US" dirty="0">
                <a:solidFill>
                  <a:srgbClr val="C00000"/>
                </a:solidFill>
              </a:rPr>
              <a:t>111</a:t>
            </a:r>
            <a:r>
              <a:rPr lang="en-US" dirty="0">
                <a:solidFill>
                  <a:srgbClr val="00B050"/>
                </a:solidFill>
              </a:rPr>
              <a:t>111</a:t>
            </a:r>
            <a:r>
              <a:rPr lang="en-US" dirty="0">
                <a:solidFill>
                  <a:srgbClr val="002060"/>
                </a:solidFill>
              </a:rPr>
              <a:t>11</a:t>
            </a:r>
            <a:r>
              <a:rPr lang="ru-RU" dirty="0">
                <a:solidFill>
                  <a:srgbClr val="002060"/>
                </a:solidFill>
              </a:rPr>
              <a:t> </a:t>
            </a:r>
            <a:r>
              <a:rPr lang="en-US" dirty="0"/>
              <a:t>(R/G/B) </a:t>
            </a:r>
            <a:r>
              <a:rPr lang="ru-RU" dirty="0"/>
              <a:t>: </a:t>
            </a:r>
          </a:p>
          <a:p>
            <a:pPr marL="0" indent="0" algn="ctr">
              <a:buNone/>
            </a:pPr>
            <a:r>
              <a:rPr lang="en-US" dirty="0"/>
              <a:t>0x60</a:t>
            </a:r>
            <a:r>
              <a:rPr lang="ru-RU" dirty="0"/>
              <a:t> (11100000)</a:t>
            </a:r>
            <a:r>
              <a:rPr lang="en-US" dirty="0"/>
              <a:t> / 0x1c</a:t>
            </a:r>
            <a:r>
              <a:rPr lang="ru-RU" dirty="0"/>
              <a:t> (00011100)</a:t>
            </a:r>
            <a:r>
              <a:rPr lang="en-US" dirty="0"/>
              <a:t> / 0x03</a:t>
            </a:r>
            <a:r>
              <a:rPr lang="ru-RU" dirty="0"/>
              <a:t> (00000011)</a:t>
            </a:r>
          </a:p>
          <a:p>
            <a:r>
              <a:rPr lang="ru-RU" dirty="0"/>
              <a:t>Может быть определена в заголовке изображения</a:t>
            </a:r>
          </a:p>
          <a:p>
            <a:r>
              <a:rPr lang="ru-RU" dirty="0"/>
              <a:t>Также может участвовать альфа-канал (</a:t>
            </a:r>
            <a:r>
              <a:rPr lang="en-US" dirty="0"/>
              <a:t>A</a:t>
            </a:r>
            <a:r>
              <a:rPr lang="ru-RU" dirty="0"/>
              <a:t>)</a:t>
            </a:r>
            <a:endParaRPr lang="en-US" dirty="0"/>
          </a:p>
        </p:txBody>
      </p:sp>
      <p:sp>
        <p:nvSpPr>
          <p:cNvPr id="4" name="Номер слайда 3">
            <a:extLst>
              <a:ext uri="{FF2B5EF4-FFF2-40B4-BE49-F238E27FC236}">
                <a16:creationId xmlns:a16="http://schemas.microsoft.com/office/drawing/2014/main" id="{36E86584-687F-6943-9D85-5CF2A5DCE068}"/>
              </a:ext>
            </a:extLst>
          </p:cNvPr>
          <p:cNvSpPr>
            <a:spLocks noGrp="1"/>
          </p:cNvSpPr>
          <p:nvPr>
            <p:ph type="sldNum" sz="quarter" idx="12"/>
          </p:nvPr>
        </p:nvSpPr>
        <p:spPr/>
        <p:txBody>
          <a:bodyPr/>
          <a:lstStyle/>
          <a:p>
            <a:fld id="{D79991DA-AED9-4F7A-9614-989DF257C31D}" type="slidenum">
              <a:rPr lang="ru-RU" smtClean="0"/>
              <a:t>8</a:t>
            </a:fld>
            <a:endParaRPr lang="ru-RU"/>
          </a:p>
        </p:txBody>
      </p:sp>
    </p:spTree>
    <p:extLst>
      <p:ext uri="{BB962C8B-B14F-4D97-AF65-F5344CB8AC3E}">
        <p14:creationId xmlns:p14="http://schemas.microsoft.com/office/powerpoint/2010/main" val="28858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F5844-2C33-AA45-9B5B-D250217AF80A}"/>
              </a:ext>
            </a:extLst>
          </p:cNvPr>
          <p:cNvSpPr>
            <a:spLocks noGrp="1"/>
          </p:cNvSpPr>
          <p:nvPr>
            <p:ph type="title"/>
          </p:nvPr>
        </p:nvSpPr>
        <p:spPr/>
        <p:txBody>
          <a:bodyPr/>
          <a:lstStyle/>
          <a:p>
            <a:pPr algn="ctr"/>
            <a:r>
              <a:rPr lang="en-US" dirty="0"/>
              <a:t>RLE </a:t>
            </a:r>
            <a:r>
              <a:rPr lang="ru-RU" dirty="0"/>
              <a:t>в </a:t>
            </a:r>
            <a:r>
              <a:rPr lang="en-US" dirty="0"/>
              <a:t>BMP</a:t>
            </a:r>
            <a:r>
              <a:rPr lang="ru-RU" dirty="0"/>
              <a:t>: 8 бит/пиксель</a:t>
            </a:r>
          </a:p>
        </p:txBody>
      </p:sp>
      <p:sp>
        <p:nvSpPr>
          <p:cNvPr id="3" name="Объект 2">
            <a:extLst>
              <a:ext uri="{FF2B5EF4-FFF2-40B4-BE49-F238E27FC236}">
                <a16:creationId xmlns:a16="http://schemas.microsoft.com/office/drawing/2014/main" id="{9D9F779A-0CB7-834C-961C-A90050903A18}"/>
              </a:ext>
            </a:extLst>
          </p:cNvPr>
          <p:cNvSpPr>
            <a:spLocks noGrp="1"/>
          </p:cNvSpPr>
          <p:nvPr>
            <p:ph idx="1"/>
          </p:nvPr>
        </p:nvSpPr>
        <p:spPr>
          <a:xfrm>
            <a:off x="838200" y="1690688"/>
            <a:ext cx="10515600" cy="4935399"/>
          </a:xfrm>
        </p:spPr>
        <p:txBody>
          <a:bodyPr>
            <a:normAutofit/>
          </a:bodyPr>
          <a:lstStyle/>
          <a:p>
            <a:r>
              <a:rPr lang="en-US" dirty="0"/>
              <a:t>xx</a:t>
            </a:r>
            <a:r>
              <a:rPr lang="en-US" baseline="-25000" dirty="0"/>
              <a:t>16 </a:t>
            </a:r>
            <a:r>
              <a:rPr lang="en-US" dirty="0"/>
              <a:t>yy</a:t>
            </a:r>
            <a:r>
              <a:rPr lang="en-US" baseline="-25000" dirty="0"/>
              <a:t>16</a:t>
            </a:r>
            <a:r>
              <a:rPr lang="ru-RU" dirty="0"/>
              <a:t> – </a:t>
            </a:r>
            <a:r>
              <a:rPr lang="en-US" dirty="0"/>
              <a:t>X </a:t>
            </a:r>
            <a:r>
              <a:rPr lang="ru-RU" dirty="0"/>
              <a:t>повторений пикселя </a:t>
            </a:r>
            <a:r>
              <a:rPr lang="en-US" dirty="0"/>
              <a:t>Y</a:t>
            </a:r>
            <a:r>
              <a:rPr lang="ru-RU" dirty="0"/>
              <a:t> (</a:t>
            </a:r>
            <a:r>
              <a:rPr lang="en-US" dirty="0"/>
              <a:t>X &gt; 0</a:t>
            </a:r>
            <a:r>
              <a:rPr lang="ru-RU" dirty="0"/>
              <a:t>) – режим по умолчанию</a:t>
            </a:r>
            <a:endParaRPr lang="en-US" dirty="0"/>
          </a:p>
          <a:p>
            <a:pPr marL="0" indent="0">
              <a:buNone/>
            </a:pPr>
            <a:r>
              <a:rPr lang="en-US" dirty="0"/>
              <a:t>00</a:t>
            </a:r>
            <a:r>
              <a:rPr lang="en-US" baseline="-25000" dirty="0"/>
              <a:t>16</a:t>
            </a:r>
            <a:r>
              <a:rPr lang="en-US" dirty="0"/>
              <a:t> </a:t>
            </a:r>
            <a:r>
              <a:rPr lang="ru-RU" dirty="0"/>
              <a:t>играет роль </a:t>
            </a:r>
            <a:r>
              <a:rPr lang="en-US" dirty="0"/>
              <a:t>𝜀</a:t>
            </a:r>
            <a:r>
              <a:rPr lang="ru-RU" dirty="0"/>
              <a:t>-символа:</a:t>
            </a:r>
          </a:p>
          <a:p>
            <a:r>
              <a:rPr lang="en-US" dirty="0"/>
              <a:t>00</a:t>
            </a:r>
            <a:r>
              <a:rPr lang="en-US" baseline="-25000" dirty="0"/>
              <a:t>16 </a:t>
            </a:r>
            <a:r>
              <a:rPr lang="en-US" dirty="0"/>
              <a:t>00</a:t>
            </a:r>
            <a:r>
              <a:rPr lang="en-US" baseline="-25000" dirty="0"/>
              <a:t>16</a:t>
            </a:r>
            <a:r>
              <a:rPr lang="ru-RU" dirty="0"/>
              <a:t> –</a:t>
            </a:r>
            <a:r>
              <a:rPr lang="en-US" dirty="0"/>
              <a:t> </a:t>
            </a:r>
            <a:r>
              <a:rPr lang="ru-RU" dirty="0"/>
              <a:t>конец строки</a:t>
            </a:r>
            <a:r>
              <a:rPr lang="en-US" dirty="0"/>
              <a:t>*</a:t>
            </a:r>
            <a:endParaRPr lang="ru-RU" dirty="0"/>
          </a:p>
          <a:p>
            <a:r>
              <a:rPr lang="en-US" dirty="0"/>
              <a:t>00</a:t>
            </a:r>
            <a:r>
              <a:rPr lang="en-US" baseline="-25000" dirty="0"/>
              <a:t>16 </a:t>
            </a:r>
            <a:r>
              <a:rPr lang="en-US" dirty="0"/>
              <a:t>0</a:t>
            </a:r>
            <a:r>
              <a:rPr lang="ru-RU" dirty="0"/>
              <a:t>1</a:t>
            </a:r>
            <a:r>
              <a:rPr lang="en-US" baseline="-25000" dirty="0"/>
              <a:t>16</a:t>
            </a:r>
            <a:r>
              <a:rPr lang="ru-RU" dirty="0"/>
              <a:t> –</a:t>
            </a:r>
            <a:r>
              <a:rPr lang="en-US" dirty="0"/>
              <a:t> </a:t>
            </a:r>
            <a:r>
              <a:rPr lang="ru-RU" dirty="0"/>
              <a:t>конец изображения</a:t>
            </a:r>
            <a:r>
              <a:rPr lang="en-US" dirty="0"/>
              <a:t>*</a:t>
            </a:r>
          </a:p>
          <a:p>
            <a:r>
              <a:rPr lang="en-US" dirty="0"/>
              <a:t>00</a:t>
            </a:r>
            <a:r>
              <a:rPr lang="en-US" baseline="-25000" dirty="0"/>
              <a:t>16 </a:t>
            </a:r>
            <a:r>
              <a:rPr lang="en-US" dirty="0"/>
              <a:t>0</a:t>
            </a:r>
            <a:r>
              <a:rPr lang="ru-RU" dirty="0"/>
              <a:t>2</a:t>
            </a:r>
            <a:r>
              <a:rPr lang="en-US" baseline="-25000" dirty="0"/>
              <a:t>16</a:t>
            </a:r>
            <a:r>
              <a:rPr lang="ru-RU" dirty="0"/>
              <a:t> </a:t>
            </a:r>
            <a:r>
              <a:rPr lang="en-US" dirty="0"/>
              <a:t>rr</a:t>
            </a:r>
            <a:r>
              <a:rPr lang="en-US" baseline="-25000" dirty="0"/>
              <a:t>16 </a:t>
            </a:r>
            <a:r>
              <a:rPr lang="en-US" dirty="0"/>
              <a:t>cc</a:t>
            </a:r>
            <a:r>
              <a:rPr lang="en-US" baseline="-25000" dirty="0"/>
              <a:t>16</a:t>
            </a:r>
            <a:r>
              <a:rPr lang="ru-RU" dirty="0"/>
              <a:t> –</a:t>
            </a:r>
            <a:r>
              <a:rPr lang="en-US" dirty="0"/>
              <a:t> </a:t>
            </a:r>
            <a:r>
              <a:rPr lang="ru-RU" dirty="0"/>
              <a:t>смещение на </a:t>
            </a:r>
            <a:r>
              <a:rPr lang="en-US" dirty="0"/>
              <a:t>R </a:t>
            </a:r>
            <a:r>
              <a:rPr lang="ru-RU" dirty="0"/>
              <a:t>строк вверх и </a:t>
            </a:r>
            <a:r>
              <a:rPr lang="en-US" dirty="0"/>
              <a:t>C </a:t>
            </a:r>
            <a:r>
              <a:rPr lang="ru-RU" dirty="0"/>
              <a:t>строк вправо</a:t>
            </a:r>
            <a:r>
              <a:rPr lang="en-US" dirty="0"/>
              <a:t>*</a:t>
            </a:r>
          </a:p>
          <a:p>
            <a:r>
              <a:rPr lang="en-US" dirty="0"/>
              <a:t>00</a:t>
            </a:r>
            <a:r>
              <a:rPr lang="en-US" baseline="-25000" dirty="0"/>
              <a:t>16 </a:t>
            </a:r>
            <a:r>
              <a:rPr lang="en-US" dirty="0"/>
              <a:t>zz</a:t>
            </a:r>
            <a:r>
              <a:rPr lang="en-US" baseline="-25000" dirty="0"/>
              <a:t>16</a:t>
            </a:r>
            <a:r>
              <a:rPr lang="ru-RU" dirty="0"/>
              <a:t> –</a:t>
            </a:r>
            <a:r>
              <a:rPr lang="en-US" dirty="0"/>
              <a:t> </a:t>
            </a:r>
            <a:r>
              <a:rPr lang="ru-RU" dirty="0"/>
              <a:t>передача </a:t>
            </a:r>
            <a:r>
              <a:rPr lang="en-US" dirty="0"/>
              <a:t>Z </a:t>
            </a:r>
            <a:r>
              <a:rPr lang="ru-RU" dirty="0"/>
              <a:t>последующих пикселей в несжатом виде </a:t>
            </a:r>
            <a:br>
              <a:rPr lang="en-US" dirty="0"/>
            </a:br>
            <a:r>
              <a:rPr lang="en-US" dirty="0"/>
              <a:t>		</a:t>
            </a:r>
            <a:r>
              <a:rPr lang="ru-RU" dirty="0"/>
              <a:t>(</a:t>
            </a:r>
            <a:r>
              <a:rPr lang="en-US" dirty="0"/>
              <a:t>Z &gt; 2</a:t>
            </a:r>
            <a:r>
              <a:rPr lang="ru-RU" dirty="0"/>
              <a:t>)</a:t>
            </a:r>
          </a:p>
          <a:p>
            <a:pPr marL="0" indent="0">
              <a:buNone/>
            </a:pPr>
            <a:br>
              <a:rPr lang="ru-RU" i="1" dirty="0"/>
            </a:br>
            <a:r>
              <a:rPr lang="en-US" i="1" dirty="0"/>
              <a:t>*</a:t>
            </a:r>
            <a:r>
              <a:rPr lang="ru-RU" i="1" dirty="0"/>
              <a:t>Обычно пропущенные пиксели зарисовываются цветом с индексом 0, но эта интерпретация не прописана стандартом</a:t>
            </a:r>
          </a:p>
        </p:txBody>
      </p:sp>
      <p:sp>
        <p:nvSpPr>
          <p:cNvPr id="4" name="Номер слайда 3">
            <a:extLst>
              <a:ext uri="{FF2B5EF4-FFF2-40B4-BE49-F238E27FC236}">
                <a16:creationId xmlns:a16="http://schemas.microsoft.com/office/drawing/2014/main" id="{3B33FFEE-4531-4A4E-9FDB-9805CE8BD8F5}"/>
              </a:ext>
            </a:extLst>
          </p:cNvPr>
          <p:cNvSpPr>
            <a:spLocks noGrp="1"/>
          </p:cNvSpPr>
          <p:nvPr>
            <p:ph type="sldNum" sz="quarter" idx="12"/>
          </p:nvPr>
        </p:nvSpPr>
        <p:spPr/>
        <p:txBody>
          <a:bodyPr/>
          <a:lstStyle/>
          <a:p>
            <a:fld id="{D79991DA-AED9-4F7A-9614-989DF257C31D}" type="slidenum">
              <a:rPr lang="ru-RU" smtClean="0"/>
              <a:t>9</a:t>
            </a:fld>
            <a:endParaRPr lang="ru-RU"/>
          </a:p>
        </p:txBody>
      </p:sp>
    </p:spTree>
    <p:extLst>
      <p:ext uri="{BB962C8B-B14F-4D97-AF65-F5344CB8AC3E}">
        <p14:creationId xmlns:p14="http://schemas.microsoft.com/office/powerpoint/2010/main" val="3901393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5199</Words>
  <Application>Microsoft Macintosh PowerPoint</Application>
  <PresentationFormat>Широкоэкранный</PresentationFormat>
  <Paragraphs>834</Paragraphs>
  <Slides>40</Slides>
  <Notes>28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40</vt:i4>
      </vt:variant>
    </vt:vector>
  </HeadingPairs>
  <TitlesOfParts>
    <vt:vector size="47" baseType="lpstr">
      <vt:lpstr>Arial</vt:lpstr>
      <vt:lpstr>Calibri</vt:lpstr>
      <vt:lpstr>Calibri Light</vt:lpstr>
      <vt:lpstr>Courier New</vt:lpstr>
      <vt:lpstr>Menlo</vt:lpstr>
      <vt:lpstr>PT Mono</vt:lpstr>
      <vt:lpstr>Тема Office</vt:lpstr>
      <vt:lpstr>Статистическое кодирование</vt:lpstr>
      <vt:lpstr>Кодирование vs медиаконтейнер</vt:lpstr>
      <vt:lpstr>Медиаконтейнеры (форматы)</vt:lpstr>
      <vt:lpstr>Медиаконтейнер vs расширение файла</vt:lpstr>
      <vt:lpstr>Пример для кодирования JPEG</vt:lpstr>
      <vt:lpstr>Растровые форматы</vt:lpstr>
      <vt:lpstr>BMP: Bitmap Picture –  «растровое изображение»</vt:lpstr>
      <vt:lpstr>Растровая графика: маски каналов</vt:lpstr>
      <vt:lpstr>RLE в BMP: 8 бит/пиксель</vt:lpstr>
      <vt:lpstr>RLE в BMP: 8 бит/пиксель</vt:lpstr>
      <vt:lpstr>Структура файла BMP: BITMAPFILEHEADER</vt:lpstr>
      <vt:lpstr>Структура файла BMP: BITMAPINFO</vt:lpstr>
      <vt:lpstr>Структура файла BMP: Color table</vt:lpstr>
      <vt:lpstr>Структура файла BMP: Pixel array</vt:lpstr>
      <vt:lpstr>Compress (UNIX utility)</vt:lpstr>
      <vt:lpstr>Tar (утилита)</vt:lpstr>
      <vt:lpstr>GIF: Graphics Interchange Format «Формат обмена изображениями»</vt:lpstr>
      <vt:lpstr>Сжатие в GIF</vt:lpstr>
      <vt:lpstr>Deflate</vt:lpstr>
      <vt:lpstr>Deflate</vt:lpstr>
      <vt:lpstr>Deflate</vt:lpstr>
      <vt:lpstr>Deflate с кодируемой таблицей</vt:lpstr>
      <vt:lpstr>Канонический код Хаффмана</vt:lpstr>
      <vt:lpstr>Кодирование таблицы в Deflate</vt:lpstr>
      <vt:lpstr>Пример</vt:lpstr>
      <vt:lpstr>Gzip</vt:lpstr>
      <vt:lpstr>ZIP</vt:lpstr>
      <vt:lpstr>PNG: Portable Network Graphic</vt:lpstr>
      <vt:lpstr>Чанки в PNG</vt:lpstr>
      <vt:lpstr>Перемежение (interlacing mode) в PNG</vt:lpstr>
      <vt:lpstr>RAR и WinRAR (Roshal ARchiver)</vt:lpstr>
      <vt:lpstr>RAR</vt:lpstr>
      <vt:lpstr>LZMA (Lempel-Ziv-Markov chain Algorithm)</vt:lpstr>
      <vt:lpstr>LZMA: конектсты</vt:lpstr>
      <vt:lpstr>XZ</vt:lpstr>
      <vt:lpstr>bzip2</vt:lpstr>
      <vt:lpstr>bzip2</vt:lpstr>
      <vt:lpstr>Zstandard</vt:lpstr>
      <vt:lpstr>Zstandard</vt:lpstr>
      <vt:lpstr>7-Zip (7z)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Растровая графика:  полноцветное представление</dc:title>
  <dc:creator>Version 6</dc:creator>
  <cp:lastModifiedBy>Version 6</cp:lastModifiedBy>
  <cp:revision>11</cp:revision>
  <dcterms:created xsi:type="dcterms:W3CDTF">2021-10-26T20:48:31Z</dcterms:created>
  <dcterms:modified xsi:type="dcterms:W3CDTF">2021-11-23T08:55:00Z</dcterms:modified>
</cp:coreProperties>
</file>