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60"/>
  </p:notesMasterIdLst>
  <p:sldIdLst>
    <p:sldId id="417" r:id="rId2"/>
    <p:sldId id="418" r:id="rId3"/>
    <p:sldId id="368" r:id="rId4"/>
    <p:sldId id="374" r:id="rId5"/>
    <p:sldId id="419" r:id="rId6"/>
    <p:sldId id="377" r:id="rId7"/>
    <p:sldId id="378" r:id="rId8"/>
    <p:sldId id="379" r:id="rId9"/>
    <p:sldId id="380" r:id="rId10"/>
    <p:sldId id="381" r:id="rId11"/>
    <p:sldId id="292" r:id="rId12"/>
    <p:sldId id="382" r:id="rId13"/>
    <p:sldId id="288" r:id="rId14"/>
    <p:sldId id="289" r:id="rId15"/>
    <p:sldId id="356" r:id="rId16"/>
    <p:sldId id="357" r:id="rId17"/>
    <p:sldId id="359" r:id="rId18"/>
    <p:sldId id="358" r:id="rId19"/>
    <p:sldId id="360" r:id="rId20"/>
    <p:sldId id="361" r:id="rId21"/>
    <p:sldId id="290" r:id="rId22"/>
    <p:sldId id="291" r:id="rId23"/>
    <p:sldId id="363" r:id="rId24"/>
    <p:sldId id="362" r:id="rId25"/>
    <p:sldId id="420" r:id="rId26"/>
    <p:sldId id="384" r:id="rId27"/>
    <p:sldId id="385" r:id="rId28"/>
    <p:sldId id="424" r:id="rId29"/>
    <p:sldId id="394" r:id="rId30"/>
    <p:sldId id="405" r:id="rId31"/>
    <p:sldId id="422" r:id="rId32"/>
    <p:sldId id="423" r:id="rId33"/>
    <p:sldId id="425" r:id="rId34"/>
    <p:sldId id="426" r:id="rId35"/>
    <p:sldId id="427" r:id="rId36"/>
    <p:sldId id="428" r:id="rId37"/>
    <p:sldId id="388" r:id="rId38"/>
    <p:sldId id="387" r:id="rId39"/>
    <p:sldId id="429" r:id="rId40"/>
    <p:sldId id="389" r:id="rId41"/>
    <p:sldId id="404" r:id="rId42"/>
    <p:sldId id="407" r:id="rId43"/>
    <p:sldId id="408" r:id="rId44"/>
    <p:sldId id="409" r:id="rId45"/>
    <p:sldId id="410" r:id="rId46"/>
    <p:sldId id="411" r:id="rId47"/>
    <p:sldId id="412" r:id="rId48"/>
    <p:sldId id="413" r:id="rId49"/>
    <p:sldId id="421" r:id="rId50"/>
    <p:sldId id="395" r:id="rId51"/>
    <p:sldId id="396" r:id="rId52"/>
    <p:sldId id="397" r:id="rId53"/>
    <p:sldId id="398" r:id="rId54"/>
    <p:sldId id="399" r:id="rId55"/>
    <p:sldId id="414" r:id="rId56"/>
    <p:sldId id="401" r:id="rId57"/>
    <p:sldId id="400" r:id="rId58"/>
    <p:sldId id="341"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Статистическое моделирование" id="{C1C7E7B5-B046-F144-81AB-4FF17578940A}">
          <p14:sldIdLst>
            <p14:sldId id="417"/>
            <p14:sldId id="418"/>
            <p14:sldId id="368"/>
            <p14:sldId id="374"/>
          </p14:sldIdLst>
        </p14:section>
        <p14:section name="PPM" id="{2A645759-AB6D-8C4B-BE94-331F9EAAEF4E}">
          <p14:sldIdLst>
            <p14:sldId id="419"/>
            <p14:sldId id="377"/>
            <p14:sldId id="378"/>
            <p14:sldId id="379"/>
            <p14:sldId id="380"/>
            <p14:sldId id="381"/>
            <p14:sldId id="292"/>
            <p14:sldId id="382"/>
            <p14:sldId id="288"/>
            <p14:sldId id="289"/>
            <p14:sldId id="356"/>
            <p14:sldId id="357"/>
            <p14:sldId id="359"/>
            <p14:sldId id="358"/>
            <p14:sldId id="360"/>
            <p14:sldId id="361"/>
            <p14:sldId id="290"/>
            <p14:sldId id="291"/>
            <p14:sldId id="363"/>
            <p14:sldId id="362"/>
            <p14:sldId id="420"/>
            <p14:sldId id="384"/>
            <p14:sldId id="385"/>
          </p14:sldIdLst>
        </p14:section>
        <p14:section name="CTW" id="{48ED75C5-6DD8-024F-8135-2D5EC2C67F3B}">
          <p14:sldIdLst>
            <p14:sldId id="424"/>
            <p14:sldId id="394"/>
            <p14:sldId id="405"/>
            <p14:sldId id="422"/>
            <p14:sldId id="423"/>
            <p14:sldId id="425"/>
            <p14:sldId id="426"/>
            <p14:sldId id="427"/>
            <p14:sldId id="428"/>
            <p14:sldId id="388"/>
            <p14:sldId id="387"/>
            <p14:sldId id="429"/>
            <p14:sldId id="389"/>
            <p14:sldId id="404"/>
            <p14:sldId id="407"/>
            <p14:sldId id="408"/>
            <p14:sldId id="409"/>
            <p14:sldId id="410"/>
            <p14:sldId id="411"/>
            <p14:sldId id="412"/>
            <p14:sldId id="413"/>
            <p14:sldId id="421"/>
            <p14:sldId id="395"/>
          </p14:sldIdLst>
        </p14:section>
        <p14:section name="DMC (не входит в программу)" id="{3D193678-B34F-844C-97E1-2E033918AB8A}">
          <p14:sldIdLst>
            <p14:sldId id="396"/>
            <p14:sldId id="397"/>
            <p14:sldId id="398"/>
            <p14:sldId id="399"/>
            <p14:sldId id="414"/>
            <p14:sldId id="401"/>
            <p14:sldId id="400"/>
          </p14:sldIdLst>
        </p14:section>
        <p14:section name="Метод нейронных сетей" id="{E60C0457-AEBB-5744-AD8A-2ADC81ACA065}">
          <p14:sldIdLst>
            <p14:sldId id="3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82"/>
    <p:restoredTop sz="88409"/>
  </p:normalViewPr>
  <p:slideViewPr>
    <p:cSldViewPr snapToGrid="0" snapToObjects="1">
      <p:cViewPr varScale="1">
        <p:scale>
          <a:sx n="96" d="100"/>
          <a:sy n="96" d="100"/>
        </p:scale>
        <p:origin x="84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34732D-5C55-6841-A1C3-684430FE21B7}" type="datetimeFigureOut">
              <a:rPr lang="ru-RU" smtClean="0"/>
              <a:t>04.11.2021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EBF7C-1929-E646-B56E-F5A67319E5D3}" type="slidenum">
              <a:rPr lang="ru-RU" smtClean="0"/>
              <a:t>‹#›</a:t>
            </a:fld>
            <a:endParaRPr lang="ru-RU"/>
          </a:p>
        </p:txBody>
      </p:sp>
    </p:spTree>
    <p:extLst>
      <p:ext uri="{BB962C8B-B14F-4D97-AF65-F5344CB8AC3E}">
        <p14:creationId xmlns:p14="http://schemas.microsoft.com/office/powerpoint/2010/main" val="145618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457200" indent="-457200">
              <a:buAutoNum type="arabicPeriod"/>
            </a:pPr>
            <a:r>
              <a:rPr lang="de-DE" sz="1200" dirty="0"/>
              <a:t>David Salomon, G. </a:t>
            </a:r>
            <a:r>
              <a:rPr lang="de-DE" sz="1200" dirty="0" err="1"/>
              <a:t>Motta</a:t>
            </a:r>
            <a:r>
              <a:rPr lang="de-DE" sz="1200" dirty="0"/>
              <a:t>, D. Bryant Data </a:t>
            </a:r>
            <a:r>
              <a:rPr lang="de-DE" sz="1200" dirty="0" err="1"/>
              <a:t>Compression</a:t>
            </a:r>
            <a:r>
              <a:rPr lang="de-DE" sz="1200" dirty="0"/>
              <a:t> The </a:t>
            </a:r>
            <a:r>
              <a:rPr lang="de-DE" sz="1200" dirty="0" err="1"/>
              <a:t>Complete</a:t>
            </a:r>
            <a:r>
              <a:rPr lang="de-DE" sz="1200" dirty="0"/>
              <a:t> Reference 2006</a:t>
            </a:r>
            <a:endParaRPr lang="ru-RU" sz="1200" dirty="0"/>
          </a:p>
          <a:p>
            <a:pPr marL="457200" indent="-457200">
              <a:buAutoNum type="arabicPeriod"/>
            </a:pPr>
            <a:r>
              <a:rPr lang="ru-RU" sz="1200" dirty="0" err="1"/>
              <a:t>Дворкович</a:t>
            </a:r>
            <a:r>
              <a:rPr lang="ru-RU" sz="1200" dirty="0"/>
              <a:t> В.П., </a:t>
            </a:r>
            <a:r>
              <a:rPr lang="ru-RU" sz="1200" dirty="0" err="1"/>
              <a:t>Дворкович</a:t>
            </a:r>
            <a:r>
              <a:rPr lang="ru-RU" sz="1200" dirty="0"/>
              <a:t> А.В. Цифровые видеоинформационные системы (теория и практика). - М.: </a:t>
            </a:r>
            <a:r>
              <a:rPr lang="ru-RU" sz="1200" dirty="0" err="1"/>
              <a:t>Техносфера</a:t>
            </a:r>
            <a:r>
              <a:rPr lang="ru-RU" sz="1200" dirty="0"/>
              <a:t>, 2012. - 1008 с</a:t>
            </a:r>
          </a:p>
          <a:p>
            <a:pPr marL="457200" indent="-457200">
              <a:buAutoNum type="arabicPeriod"/>
            </a:pPr>
            <a:r>
              <a:rPr lang="ru-RU" sz="1200" dirty="0" err="1"/>
              <a:t>Семенюк</a:t>
            </a:r>
            <a:r>
              <a:rPr lang="ru-RU" sz="1200" dirty="0"/>
              <a:t> В.В. Экономное кодирование дискретной информации. - СПб.: ИТМО, 2001.</a:t>
            </a:r>
          </a:p>
          <a:p>
            <a:pPr marL="457200" indent="-457200">
              <a:buAutoNum type="arabicPeriod"/>
            </a:pPr>
            <a:r>
              <a:rPr lang="en-US" sz="1200" dirty="0"/>
              <a:t>Alexander O’Neill, Marcus </a:t>
            </a:r>
            <a:r>
              <a:rPr lang="en-US" sz="1200" dirty="0" err="1"/>
              <a:t>Hutter</a:t>
            </a:r>
            <a:r>
              <a:rPr lang="en-US" sz="1200" dirty="0"/>
              <a:t>, Wen Shao, Peter </a:t>
            </a:r>
            <a:r>
              <a:rPr lang="en-US" sz="1200" dirty="0" err="1"/>
              <a:t>Sunehag</a:t>
            </a:r>
            <a:r>
              <a:rPr lang="en-US" sz="1200" dirty="0"/>
              <a:t>. Adaptive Context Tree Weighting. – Proceedings of the Data Compression conference – January, 2012.</a:t>
            </a:r>
          </a:p>
          <a:p>
            <a:pPr marL="457200" indent="-457200">
              <a:buAutoNum type="arabicPeriod"/>
            </a:pPr>
            <a:r>
              <a:rPr lang="en-US" sz="1200" dirty="0"/>
              <a:t>G. V. Cormack, R. N. S. </a:t>
            </a:r>
            <a:r>
              <a:rPr lang="en-US" sz="1200" dirty="0" err="1"/>
              <a:t>Horspool</a:t>
            </a:r>
            <a:r>
              <a:rPr lang="en-US" sz="1200" dirty="0"/>
              <a:t>. Data Compression Using Dynamic Markov Modeling. – The Computer Journal, vol. 30, </a:t>
            </a:r>
            <a:r>
              <a:rPr lang="ru-RU" sz="1200" dirty="0"/>
              <a:t>№6</a:t>
            </a:r>
            <a:r>
              <a:rPr lang="en-US" sz="1200" dirty="0"/>
              <a:t>. – 1987.</a:t>
            </a:r>
            <a:endParaRPr lang="ru-RU" sz="1200" dirty="0"/>
          </a:p>
        </p:txBody>
      </p:sp>
      <p:sp>
        <p:nvSpPr>
          <p:cNvPr id="4" name="Номер слайда 3"/>
          <p:cNvSpPr>
            <a:spLocks noGrp="1"/>
          </p:cNvSpPr>
          <p:nvPr>
            <p:ph type="sldNum" sz="quarter" idx="10"/>
          </p:nvPr>
        </p:nvSpPr>
        <p:spPr/>
        <p:txBody>
          <a:bodyPr/>
          <a:lstStyle/>
          <a:p>
            <a:fld id="{58A8ECD3-2CF3-4219-BFB2-4920794D235E}" type="slidenum">
              <a:rPr lang="ru-RU" smtClean="0"/>
              <a:t>1</a:t>
            </a:fld>
            <a:endParaRPr lang="ru-RU"/>
          </a:p>
        </p:txBody>
      </p:sp>
    </p:spTree>
    <p:extLst>
      <p:ext uri="{BB962C8B-B14F-4D97-AF65-F5344CB8AC3E}">
        <p14:creationId xmlns:p14="http://schemas.microsoft.com/office/powerpoint/2010/main" val="721681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altLang="ru-RU" sz="1200" i="0" dirty="0"/>
              <a:t>Штрихи говорят о пересчёте в связи</a:t>
            </a:r>
            <a:r>
              <a:rPr lang="ru-RU" altLang="ru-RU" sz="1200" i="0" baseline="0" dirty="0"/>
              <a:t> с знаниями о символах, которые точно не передаются</a:t>
            </a:r>
            <a:endParaRPr lang="ru-RU" altLang="ru-RU" sz="12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ru-RU" sz="1200" i="1" dirty="0"/>
              <a:t>I</a:t>
            </a:r>
            <a:r>
              <a:rPr lang="en-US" altLang="ru-RU" sz="1200" dirty="0"/>
              <a:t> </a:t>
            </a:r>
            <a:r>
              <a:rPr lang="ru-RU" altLang="ru-RU" sz="1200" dirty="0"/>
              <a:t>= </a:t>
            </a:r>
            <a:r>
              <a:rPr lang="ru-RU" altLang="ru-RU" sz="1200" dirty="0">
                <a:sym typeface="Symbol" panose="05050102010706020507" pitchFamily="18" charset="2"/>
              </a:rPr>
              <a:t></a:t>
            </a:r>
            <a:r>
              <a:rPr lang="ru-RU" altLang="ru-RU" sz="1200" dirty="0"/>
              <a:t>34,47 + 149,83</a:t>
            </a:r>
            <a:r>
              <a:rPr lang="ru-RU" altLang="ru-RU" sz="1200" dirty="0">
                <a:sym typeface="Symbol" panose="05050102010706020507" pitchFamily="18" charset="2"/>
              </a:rPr>
              <a:t></a:t>
            </a:r>
            <a:r>
              <a:rPr lang="ru-RU" altLang="ru-RU" sz="1200" dirty="0"/>
              <a:t> = 185 бит</a:t>
            </a:r>
          </a:p>
          <a:p>
            <a:endParaRPr lang="ru-RU" dirty="0"/>
          </a:p>
          <a:p>
            <a:r>
              <a:rPr lang="ru-RU" dirty="0"/>
              <a:t>Пример для ограничения длины 8</a:t>
            </a:r>
          </a:p>
        </p:txBody>
      </p:sp>
      <p:sp>
        <p:nvSpPr>
          <p:cNvPr id="4" name="Номер слайда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8526D85-8F04-4F3F-8FE3-2A59F0DC45D6}" type="slidenum">
              <a:rPr kumimoji="0" lang="ru-RU"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ru-RU"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2664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E0EBF7C-1929-E646-B56E-F5A67319E5D3}" type="slidenum">
              <a:rPr lang="ru-RU" smtClean="0"/>
              <a:t>14</a:t>
            </a:fld>
            <a:endParaRPr lang="ru-RU"/>
          </a:p>
        </p:txBody>
      </p:sp>
    </p:spTree>
    <p:extLst>
      <p:ext uri="{BB962C8B-B14F-4D97-AF65-F5344CB8AC3E}">
        <p14:creationId xmlns:p14="http://schemas.microsoft.com/office/powerpoint/2010/main" val="214594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самом деле, всегда, если модель некоторого порядка пуста, в ней вероятность </a:t>
            </a:r>
            <a:r>
              <a:rPr lang="ru-RU" dirty="0" err="1"/>
              <a:t>эксейп</a:t>
            </a:r>
            <a:r>
              <a:rPr lang="ru-RU" dirty="0"/>
              <a:t>-символа равна единице, то есть его кодирование не удлиняет выходного кода (и не меняет состояния арифметика) и безусловно происходит переход вниз до непустой модели. Поэтому на слайдах мы будем рассматривать модели от высшей из непустых (при заданном контексте), в начале это всегда -1</a:t>
            </a:r>
          </a:p>
        </p:txBody>
      </p:sp>
      <p:sp>
        <p:nvSpPr>
          <p:cNvPr id="4" name="Номер слайда 3"/>
          <p:cNvSpPr>
            <a:spLocks noGrp="1"/>
          </p:cNvSpPr>
          <p:nvPr>
            <p:ph type="sldNum" sz="quarter" idx="5"/>
          </p:nvPr>
        </p:nvSpPr>
        <p:spPr/>
        <p:txBody>
          <a:bodyPr/>
          <a:lstStyle/>
          <a:p>
            <a:fld id="{3E0EBF7C-1929-E646-B56E-F5A67319E5D3}" type="slidenum">
              <a:rPr lang="ru-RU" smtClean="0"/>
              <a:t>15</a:t>
            </a:fld>
            <a:endParaRPr lang="ru-RU"/>
          </a:p>
        </p:txBody>
      </p:sp>
    </p:spTree>
    <p:extLst>
      <p:ext uri="{BB962C8B-B14F-4D97-AF65-F5344CB8AC3E}">
        <p14:creationId xmlns:p14="http://schemas.microsoft.com/office/powerpoint/2010/main" val="2808320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Здесь 0 – первая непустая модель</a:t>
            </a:r>
          </a:p>
        </p:txBody>
      </p:sp>
      <p:sp>
        <p:nvSpPr>
          <p:cNvPr id="4" name="Номер слайда 3"/>
          <p:cNvSpPr>
            <a:spLocks noGrp="1"/>
          </p:cNvSpPr>
          <p:nvPr>
            <p:ph type="sldNum" sz="quarter" idx="5"/>
          </p:nvPr>
        </p:nvSpPr>
        <p:spPr/>
        <p:txBody>
          <a:bodyPr/>
          <a:lstStyle/>
          <a:p>
            <a:fld id="{3E0EBF7C-1929-E646-B56E-F5A67319E5D3}" type="slidenum">
              <a:rPr lang="ru-RU" smtClean="0"/>
              <a:t>16</a:t>
            </a:fld>
            <a:endParaRPr lang="ru-RU"/>
          </a:p>
        </p:txBody>
      </p:sp>
    </p:spTree>
    <p:extLst>
      <p:ext uri="{BB962C8B-B14F-4D97-AF65-F5344CB8AC3E}">
        <p14:creationId xmlns:p14="http://schemas.microsoft.com/office/powerpoint/2010/main" val="4075540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Здесь впервые встречается контекст, для которого модель первого уровня </a:t>
            </a:r>
            <a:r>
              <a:rPr lang="ru-RU" dirty="0" err="1"/>
              <a:t>непуста</a:t>
            </a:r>
            <a:r>
              <a:rPr lang="ru-RU" dirty="0"/>
              <a:t>, однако совпадения в ней не найдено, поэтому идём ниже</a:t>
            </a:r>
          </a:p>
        </p:txBody>
      </p:sp>
      <p:sp>
        <p:nvSpPr>
          <p:cNvPr id="4" name="Номер слайда 3"/>
          <p:cNvSpPr>
            <a:spLocks noGrp="1"/>
          </p:cNvSpPr>
          <p:nvPr>
            <p:ph type="sldNum" sz="quarter" idx="5"/>
          </p:nvPr>
        </p:nvSpPr>
        <p:spPr/>
        <p:txBody>
          <a:bodyPr/>
          <a:lstStyle/>
          <a:p>
            <a:fld id="{3E0EBF7C-1929-E646-B56E-F5A67319E5D3}" type="slidenum">
              <a:rPr lang="ru-RU" smtClean="0"/>
              <a:t>18</a:t>
            </a:fld>
            <a:endParaRPr lang="ru-RU"/>
          </a:p>
        </p:txBody>
      </p:sp>
    </p:spTree>
    <p:extLst>
      <p:ext uri="{BB962C8B-B14F-4D97-AF65-F5344CB8AC3E}">
        <p14:creationId xmlns:p14="http://schemas.microsoft.com/office/powerpoint/2010/main" val="380203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8526D85-8F04-4F3F-8FE3-2A59F0DC45D6}" type="slidenum">
              <a:rPr kumimoji="0" lang="ru-RU"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ru-RU"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4926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err="1"/>
              <a:t>А_дворе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8526D85-8F04-4F3F-8FE3-2A59F0DC45D6}" type="slidenum">
              <a:rPr kumimoji="0" lang="ru-RU"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ru-RU"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03564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Оптимум на длине около 5-6, эти значения обычно и применяются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самом деле, можно использовать и неограниченную исходно длину контекста, однако на практике это требует существенного </a:t>
            </a:r>
            <a:r>
              <a:rPr lang="ru-RU" dirty="0" err="1"/>
              <a:t>усложения</a:t>
            </a:r>
            <a:r>
              <a:rPr lang="ru-RU" dirty="0"/>
              <a:t> структур хранения и дополнительной памяти. Подобное улучшение даёт дополнительно около 6</a:t>
            </a:r>
            <a:r>
              <a:rPr lang="en-US" dirty="0"/>
              <a:t>%</a:t>
            </a:r>
            <a:r>
              <a:rPr lang="ru-RU" dirty="0"/>
              <a:t> сжатия относительно </a:t>
            </a:r>
            <a:r>
              <a:rPr lang="en-US" dirty="0"/>
              <a:t>PPMC</a:t>
            </a:r>
            <a:endParaRPr lang="ru-RU" dirty="0"/>
          </a:p>
          <a:p>
            <a:endParaRPr lang="ru-RU" dirty="0"/>
          </a:p>
        </p:txBody>
      </p:sp>
      <p:sp>
        <p:nvSpPr>
          <p:cNvPr id="4" name="Номер слайда 3"/>
          <p:cNvSpPr>
            <a:spLocks noGrp="1"/>
          </p:cNvSpPr>
          <p:nvPr>
            <p:ph type="sldNum" sz="quarter" idx="5"/>
          </p:nvPr>
        </p:nvSpPr>
        <p:spPr/>
        <p:txBody>
          <a:bodyPr/>
          <a:lstStyle/>
          <a:p>
            <a:fld id="{3E0EBF7C-1929-E646-B56E-F5A67319E5D3}" type="slidenum">
              <a:rPr lang="ru-RU" smtClean="0"/>
              <a:t>25</a:t>
            </a:fld>
            <a:endParaRPr lang="ru-RU"/>
          </a:p>
        </p:txBody>
      </p:sp>
    </p:spTree>
    <p:extLst>
      <p:ext uri="{BB962C8B-B14F-4D97-AF65-F5344CB8AC3E}">
        <p14:creationId xmlns:p14="http://schemas.microsoft.com/office/powerpoint/2010/main" val="2789295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r>
                  <a:rPr lang="ru-RU" dirty="0"/>
                  <a:t>Суффиксом последовательности </a:t>
                </a:r>
                <a14:m>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𝑢</m:t>
                        </m:r>
                      </m:e>
                      <m:sub>
                        <m:r>
                          <a:rPr lang="en-US">
                            <a:latin typeface="Cambria Math" panose="02040503050406030204" pitchFamily="18" charset="0"/>
                          </a:rPr>
                          <m:t>−</m:t>
                        </m:r>
                        <m:r>
                          <a:rPr lang="en-US">
                            <a:latin typeface="Cambria Math" panose="02040503050406030204" pitchFamily="18" charset="0"/>
                          </a:rPr>
                          <m:t>𝑙</m:t>
                        </m:r>
                        <m:r>
                          <a:rPr lang="en-US">
                            <a:latin typeface="Cambria Math" panose="02040503050406030204" pitchFamily="18" charset="0"/>
                          </a:rPr>
                          <m:t>+1</m:t>
                        </m:r>
                      </m:sub>
                    </m:sSub>
                    <m:sSub>
                      <m:sSubPr>
                        <m:ctrlPr>
                          <a:rPr lang="ru-RU" i="1">
                            <a:latin typeface="Cambria Math" panose="02040503050406030204" pitchFamily="18" charset="0"/>
                          </a:rPr>
                        </m:ctrlPr>
                      </m:sSubPr>
                      <m:e>
                        <m:r>
                          <a:rPr lang="en-US">
                            <a:latin typeface="Cambria Math" panose="02040503050406030204" pitchFamily="18" charset="0"/>
                          </a:rPr>
                          <m:t>𝑢</m:t>
                        </m:r>
                      </m:e>
                      <m:sub>
                        <m:r>
                          <a:rPr lang="en-US">
                            <a:latin typeface="Cambria Math" panose="02040503050406030204" pitchFamily="18" charset="0"/>
                          </a:rPr>
                          <m:t>−</m:t>
                        </m:r>
                        <m:r>
                          <a:rPr lang="en-US">
                            <a:latin typeface="Cambria Math" panose="02040503050406030204" pitchFamily="18" charset="0"/>
                          </a:rPr>
                          <m:t>𝑙</m:t>
                        </m:r>
                        <m:r>
                          <a:rPr lang="en-US">
                            <a:latin typeface="Cambria Math" panose="02040503050406030204" pitchFamily="18" charset="0"/>
                          </a:rPr>
                          <m:t>+2</m:t>
                        </m:r>
                      </m:sub>
                    </m:sSub>
                    <m:sSub>
                      <m:sSubPr>
                        <m:ctrlPr>
                          <a:rPr lang="ru-RU" i="1">
                            <a:latin typeface="Cambria Math" panose="02040503050406030204" pitchFamily="18" charset="0"/>
                          </a:rPr>
                        </m:ctrlPr>
                      </m:sSubPr>
                      <m:e>
                        <m:r>
                          <a:rPr lang="en-US">
                            <a:latin typeface="Cambria Math" panose="02040503050406030204" pitchFamily="18" charset="0"/>
                          </a:rPr>
                          <m:t>𝑢</m:t>
                        </m:r>
                      </m:e>
                      <m:sub>
                        <m:r>
                          <a:rPr lang="en-US">
                            <a:latin typeface="Cambria Math" panose="02040503050406030204" pitchFamily="18" charset="0"/>
                          </a:rPr>
                          <m:t>−</m:t>
                        </m:r>
                        <m:r>
                          <a:rPr lang="en-US">
                            <a:latin typeface="Cambria Math" panose="02040503050406030204" pitchFamily="18" charset="0"/>
                          </a:rPr>
                          <m:t>𝑙</m:t>
                        </m:r>
                        <m:r>
                          <a:rPr lang="en-US">
                            <a:latin typeface="Cambria Math" panose="02040503050406030204" pitchFamily="18" charset="0"/>
                          </a:rPr>
                          <m:t>+3</m:t>
                        </m:r>
                      </m:sub>
                    </m:sSub>
                    <m:r>
                      <a:rPr lang="ru-RU">
                        <a:latin typeface="Cambria Math" panose="02040503050406030204" pitchFamily="18" charset="0"/>
                      </a:rPr>
                      <m:t>…</m:t>
                    </m:r>
                    <m:sSub>
                      <m:sSubPr>
                        <m:ctrlPr>
                          <a:rPr lang="ru-RU" i="1">
                            <a:latin typeface="Cambria Math" panose="02040503050406030204" pitchFamily="18" charset="0"/>
                          </a:rPr>
                        </m:ctrlPr>
                      </m:sSubPr>
                      <m:e>
                        <m:r>
                          <a:rPr lang="en-US">
                            <a:latin typeface="Cambria Math" panose="02040503050406030204" pitchFamily="18" charset="0"/>
                          </a:rPr>
                          <m:t>𝑢</m:t>
                        </m:r>
                      </m:e>
                      <m:sub>
                        <m:r>
                          <a:rPr lang="en-US">
                            <a:latin typeface="Cambria Math" panose="02040503050406030204" pitchFamily="18" charset="0"/>
                          </a:rPr>
                          <m:t>0</m:t>
                        </m:r>
                      </m:sub>
                    </m:sSub>
                  </m:oMath>
                </a14:m>
                <a:r>
                  <a:rPr lang="ru-RU" dirty="0"/>
                  <a:t> </a:t>
                </a:r>
                <a:r>
                  <a:rPr lang="en-US" dirty="0"/>
                  <a:t> </a:t>
                </a:r>
                <a:r>
                  <a:rPr lang="ru-RU" dirty="0"/>
                  <a:t>длины </a:t>
                </a:r>
                <a14:m>
                  <m:oMath xmlns:m="http://schemas.openxmlformats.org/officeDocument/2006/math">
                    <m:r>
                      <a:rPr lang="en-US">
                        <a:latin typeface="Cambria Math" panose="02040503050406030204" pitchFamily="18" charset="0"/>
                      </a:rPr>
                      <m:t>𝑙</m:t>
                    </m:r>
                    <m:r>
                      <a:rPr lang="en-US">
                        <a:latin typeface="Cambria Math" panose="02040503050406030204" pitchFamily="18" charset="0"/>
                      </a:rPr>
                      <m:t> </m:t>
                    </m:r>
                  </m:oMath>
                </a14:m>
                <a:r>
                  <a:rPr lang="ru-RU" dirty="0"/>
                  <a:t>называется такая последовательность </a:t>
                </a:r>
                <a14:m>
                  <m:oMath xmlns:m="http://schemas.openxmlformats.org/officeDocument/2006/math">
                    <m:sSubSup>
                      <m:sSubSupPr>
                        <m:ctrlPr>
                          <a:rPr lang="ru-RU" i="1">
                            <a:latin typeface="Cambria Math" panose="02040503050406030204" pitchFamily="18" charset="0"/>
                          </a:rPr>
                        </m:ctrlPr>
                      </m:sSubSupPr>
                      <m:e>
                        <m:r>
                          <a:rPr lang="en-US">
                            <a:latin typeface="Cambria Math" panose="02040503050406030204" pitchFamily="18" charset="0"/>
                          </a:rPr>
                          <m:t>𝑢</m:t>
                        </m:r>
                      </m:e>
                      <m:sub>
                        <m:r>
                          <a:rPr lang="en-US">
                            <a:latin typeface="Cambria Math" panose="02040503050406030204" pitchFamily="18" charset="0"/>
                          </a:rPr>
                          <m:t>−</m:t>
                        </m:r>
                        <m:r>
                          <a:rPr lang="en-US">
                            <a:latin typeface="Cambria Math" panose="02040503050406030204" pitchFamily="18" charset="0"/>
                          </a:rPr>
                          <m:t>𝑘</m:t>
                        </m:r>
                        <m:r>
                          <a:rPr lang="en-US">
                            <a:latin typeface="Cambria Math" panose="02040503050406030204" pitchFamily="18" charset="0"/>
                          </a:rPr>
                          <m:t>+1</m:t>
                        </m:r>
                      </m:sub>
                      <m:sup>
                        <m:r>
                          <a:rPr lang="en-US">
                            <a:latin typeface="Cambria Math" panose="02040503050406030204" pitchFamily="18" charset="0"/>
                          </a:rPr>
                          <m:t>′</m:t>
                        </m:r>
                      </m:sup>
                    </m:sSubSup>
                    <m:sSubSup>
                      <m:sSubSupPr>
                        <m:ctrlPr>
                          <a:rPr lang="ru-RU" i="1">
                            <a:latin typeface="Cambria Math" panose="02040503050406030204" pitchFamily="18" charset="0"/>
                          </a:rPr>
                        </m:ctrlPr>
                      </m:sSubSupPr>
                      <m:e>
                        <m:r>
                          <a:rPr lang="en-US">
                            <a:latin typeface="Cambria Math" panose="02040503050406030204" pitchFamily="18" charset="0"/>
                          </a:rPr>
                          <m:t>𝑢</m:t>
                        </m:r>
                      </m:e>
                      <m:sub>
                        <m:r>
                          <a:rPr lang="en-US">
                            <a:latin typeface="Cambria Math" panose="02040503050406030204" pitchFamily="18" charset="0"/>
                          </a:rPr>
                          <m:t>−</m:t>
                        </m:r>
                        <m:r>
                          <a:rPr lang="en-US">
                            <a:latin typeface="Cambria Math" panose="02040503050406030204" pitchFamily="18" charset="0"/>
                          </a:rPr>
                          <m:t>𝑘</m:t>
                        </m:r>
                        <m:r>
                          <a:rPr lang="en-US">
                            <a:latin typeface="Cambria Math" panose="02040503050406030204" pitchFamily="18" charset="0"/>
                          </a:rPr>
                          <m:t>+2</m:t>
                        </m:r>
                      </m:sub>
                      <m:sup>
                        <m:r>
                          <a:rPr lang="en-US">
                            <a:latin typeface="Cambria Math" panose="02040503050406030204" pitchFamily="18" charset="0"/>
                          </a:rPr>
                          <m:t>′</m:t>
                        </m:r>
                      </m:sup>
                    </m:sSubSup>
                    <m:sSubSup>
                      <m:sSubSupPr>
                        <m:ctrlPr>
                          <a:rPr lang="ru-RU" i="1">
                            <a:latin typeface="Cambria Math" panose="02040503050406030204" pitchFamily="18" charset="0"/>
                          </a:rPr>
                        </m:ctrlPr>
                      </m:sSubSupPr>
                      <m:e>
                        <m:r>
                          <a:rPr lang="en-US">
                            <a:latin typeface="Cambria Math" panose="02040503050406030204" pitchFamily="18" charset="0"/>
                          </a:rPr>
                          <m:t>𝑢</m:t>
                        </m:r>
                      </m:e>
                      <m:sub>
                        <m:r>
                          <a:rPr lang="en-US">
                            <a:latin typeface="Cambria Math" panose="02040503050406030204" pitchFamily="18" charset="0"/>
                          </a:rPr>
                          <m:t>−</m:t>
                        </m:r>
                        <m:r>
                          <a:rPr lang="en-US">
                            <a:latin typeface="Cambria Math" panose="02040503050406030204" pitchFamily="18" charset="0"/>
                          </a:rPr>
                          <m:t>𝑘</m:t>
                        </m:r>
                        <m:r>
                          <a:rPr lang="en-US">
                            <a:latin typeface="Cambria Math" panose="02040503050406030204" pitchFamily="18" charset="0"/>
                          </a:rPr>
                          <m:t>+3</m:t>
                        </m:r>
                      </m:sub>
                      <m:sup>
                        <m:r>
                          <a:rPr lang="en-US">
                            <a:latin typeface="Cambria Math" panose="02040503050406030204" pitchFamily="18" charset="0"/>
                          </a:rPr>
                          <m:t>′</m:t>
                        </m:r>
                      </m:sup>
                    </m:sSubSup>
                  </m:oMath>
                </a14:m>
                <a:r>
                  <a:rPr lang="en-US" dirty="0"/>
                  <a:t>…</a:t>
                </a:r>
                <a14:m>
                  <m:oMath xmlns:m="http://schemas.openxmlformats.org/officeDocument/2006/math">
                    <m:sSubSup>
                      <m:sSubSupPr>
                        <m:ctrlPr>
                          <a:rPr lang="ru-RU" i="1">
                            <a:latin typeface="Cambria Math" panose="02040503050406030204" pitchFamily="18" charset="0"/>
                          </a:rPr>
                        </m:ctrlPr>
                      </m:sSubSupPr>
                      <m:e>
                        <m:r>
                          <a:rPr lang="en-US">
                            <a:latin typeface="Cambria Math" panose="02040503050406030204" pitchFamily="18" charset="0"/>
                          </a:rPr>
                          <m:t>𝑢</m:t>
                        </m:r>
                      </m:e>
                      <m:sub>
                        <m:r>
                          <a:rPr lang="en-US">
                            <a:latin typeface="Cambria Math" panose="02040503050406030204" pitchFamily="18" charset="0"/>
                          </a:rPr>
                          <m:t>0</m:t>
                        </m:r>
                      </m:sub>
                      <m:sup>
                        <m:r>
                          <a:rPr lang="en-US">
                            <a:latin typeface="Cambria Math" panose="02040503050406030204" pitchFamily="18" charset="0"/>
                          </a:rPr>
                          <m:t>′</m:t>
                        </m:r>
                      </m:sup>
                    </m:sSubSup>
                  </m:oMath>
                </a14:m>
                <a:r>
                  <a:rPr lang="ru-RU" dirty="0"/>
                  <a:t> длины </a:t>
                </a:r>
                <a14:m>
                  <m:oMath xmlns:m="http://schemas.openxmlformats.org/officeDocument/2006/math">
                    <m:r>
                      <a:rPr lang="en-US">
                        <a:latin typeface="Cambria Math" panose="02040503050406030204" pitchFamily="18" charset="0"/>
                      </a:rPr>
                      <m:t>𝑘</m:t>
                    </m:r>
                    <m:r>
                      <a:rPr lang="ru-RU">
                        <a:latin typeface="Cambria Math" panose="02040503050406030204" pitchFamily="18" charset="0"/>
                      </a:rPr>
                      <m:t>,</m:t>
                    </m:r>
                  </m:oMath>
                </a14:m>
                <a:r>
                  <a:rPr lang="ru-RU" dirty="0"/>
                  <a:t> для которой справедливы следующие утверждения:</a:t>
                </a:r>
              </a:p>
              <a:p>
                <a:pPr lvl="1"/>
                <a:r>
                  <a:rPr lang="en-US" dirty="0"/>
                  <a:t> </a:t>
                </a:r>
                <a14:m>
                  <m:oMath xmlns:m="http://schemas.openxmlformats.org/officeDocument/2006/math">
                    <m:r>
                      <a:rPr lang="en-US">
                        <a:latin typeface="Cambria Math" panose="02040503050406030204" pitchFamily="18" charset="0"/>
                      </a:rPr>
                      <m:t>𝑙</m:t>
                    </m:r>
                    <m:r>
                      <a:rPr lang="en-US">
                        <a:latin typeface="Cambria Math" panose="02040503050406030204" pitchFamily="18" charset="0"/>
                      </a:rPr>
                      <m:t>≥</m:t>
                    </m:r>
                    <m:r>
                      <a:rPr lang="en-US">
                        <a:latin typeface="Cambria Math" panose="02040503050406030204" pitchFamily="18" charset="0"/>
                      </a:rPr>
                      <m:t>𝑘</m:t>
                    </m:r>
                  </m:oMath>
                </a14:m>
                <a:endParaRPr lang="en-US" dirty="0"/>
              </a:p>
              <a:p>
                <a:pPr lvl="1"/>
                <a:r>
                  <a:rPr lang="en-US" dirty="0"/>
                  <a:t> </a:t>
                </a:r>
                <a14:m>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𝑢</m:t>
                        </m:r>
                      </m:e>
                      <m:sub>
                        <m:r>
                          <a:rPr lang="en-US">
                            <a:latin typeface="Cambria Math" panose="02040503050406030204" pitchFamily="18" charset="0"/>
                          </a:rPr>
                          <m:t>−</m:t>
                        </m:r>
                        <m:r>
                          <a:rPr lang="en-US">
                            <a:latin typeface="Cambria Math" panose="02040503050406030204" pitchFamily="18" charset="0"/>
                          </a:rPr>
                          <m:t>𝑖</m:t>
                        </m:r>
                      </m:sub>
                      <m:sup>
                        <m:r>
                          <a:rPr lang="en-US">
                            <a:latin typeface="Cambria Math" panose="02040503050406030204" pitchFamily="18" charset="0"/>
                          </a:rPr>
                          <m:t>′</m:t>
                        </m:r>
                      </m:sup>
                    </m:sSubSup>
                  </m:oMath>
                </a14:m>
                <a:r>
                  <a:rPr lang="en-US" dirty="0"/>
                  <a:t>=</a:t>
                </a:r>
                <a14:m>
                  <m:oMath xmlns:m="http://schemas.openxmlformats.org/officeDocument/2006/math">
                    <m:sSub>
                      <m:sSubPr>
                        <m:ctrlPr>
                          <a:rPr lang="en-US" i="1" dirty="0">
                            <a:latin typeface="Cambria Math" panose="02040503050406030204" pitchFamily="18" charset="0"/>
                          </a:rPr>
                        </m:ctrlPr>
                      </m:sSubPr>
                      <m:e>
                        <m:r>
                          <a:rPr lang="en-US" dirty="0">
                            <a:latin typeface="Cambria Math" panose="02040503050406030204" pitchFamily="18" charset="0"/>
                          </a:rPr>
                          <m:t> </m:t>
                        </m:r>
                        <m:r>
                          <a:rPr lang="en-US" dirty="0">
                            <a:latin typeface="Cambria Math" panose="02040503050406030204" pitchFamily="18" charset="0"/>
                          </a:rPr>
                          <m:t>𝑢</m:t>
                        </m:r>
                      </m:e>
                      <m:sub>
                        <m:r>
                          <a:rPr lang="en-US" dirty="0">
                            <a:latin typeface="Cambria Math" panose="02040503050406030204" pitchFamily="18" charset="0"/>
                          </a:rPr>
                          <m:t>−</m:t>
                        </m:r>
                        <m:r>
                          <a:rPr lang="en-US" dirty="0">
                            <a:latin typeface="Cambria Math" panose="02040503050406030204" pitchFamily="18" charset="0"/>
                          </a:rPr>
                          <m:t>𝑖</m:t>
                        </m:r>
                      </m:sub>
                    </m:sSub>
                  </m:oMath>
                </a14:m>
                <a:r>
                  <a:rPr lang="en-US" dirty="0"/>
                  <a:t> </a:t>
                </a:r>
                <a:r>
                  <a:rPr lang="ru-RU" dirty="0"/>
                  <a:t> для любого </a:t>
                </a:r>
                <a14:m>
                  <m:oMath xmlns:m="http://schemas.openxmlformats.org/officeDocument/2006/math">
                    <m:r>
                      <a:rPr lang="en-US">
                        <a:latin typeface="Cambria Math" panose="02040503050406030204" pitchFamily="18" charset="0"/>
                      </a:rPr>
                      <m:t>𝑖</m:t>
                    </m:r>
                    <m:r>
                      <a:rPr lang="en-US">
                        <a:latin typeface="Cambria Math" panose="02040503050406030204" pitchFamily="18" charset="0"/>
                      </a:rPr>
                      <m:t>∊(0;</m:t>
                    </m:r>
                    <m:r>
                      <a:rPr lang="en-US">
                        <a:latin typeface="Cambria Math" panose="02040503050406030204" pitchFamily="18" charset="0"/>
                      </a:rPr>
                      <m:t>𝑘</m:t>
                    </m:r>
                    <m:r>
                      <a:rPr lang="en-US">
                        <a:latin typeface="Cambria Math" panose="02040503050406030204" pitchFamily="18" charset="0"/>
                      </a:rPr>
                      <m:t>−1)</m:t>
                    </m:r>
                  </m:oMath>
                </a14:m>
                <a:endParaRPr lang="en-US" dirty="0"/>
              </a:p>
              <a:p>
                <a:pPr lvl="1"/>
                <a:endParaRPr lang="ru-RU" dirty="0"/>
              </a:p>
              <a:p>
                <a:endParaRPr lang="ru-RU" dirty="0"/>
              </a:p>
              <a:p>
                <a:endParaRPr lang="ru-RU" dirty="0"/>
              </a:p>
            </p:txBody>
          </p:sp>
        </mc:Choice>
        <mc:Fallback xmlns="">
          <p:sp>
            <p:nvSpPr>
              <p:cNvPr id="3" name="Заметки 2"/>
              <p:cNvSpPr>
                <a:spLocks noGrp="1"/>
              </p:cNvSpPr>
              <p:nvPr>
                <p:ph type="body" idx="1"/>
              </p:nvPr>
            </p:nvSpPr>
            <p:spPr/>
            <p:txBody>
              <a:bodyPr/>
              <a:lstStyle/>
              <a:p>
                <a:r>
                  <a:rPr lang="ru-RU" dirty="0"/>
                  <a:t>Суффиксом последовательности </a:t>
                </a:r>
                <a:r>
                  <a:rPr lang="en-US" i="0">
                    <a:latin typeface="Cambria Math" panose="02040503050406030204" pitchFamily="18" charset="0"/>
                  </a:rPr>
                  <a:t>𝑢</a:t>
                </a:r>
                <a:r>
                  <a:rPr lang="ru-RU" i="0">
                    <a:latin typeface="Cambria Math" panose="02040503050406030204" pitchFamily="18" charset="0"/>
                  </a:rPr>
                  <a:t>_(</a:t>
                </a:r>
                <a:r>
                  <a:rPr lang="en-US" i="0">
                    <a:latin typeface="Cambria Math" panose="02040503050406030204" pitchFamily="18" charset="0"/>
                  </a:rPr>
                  <a:t>−𝑙+1</a:t>
                </a:r>
                <a:r>
                  <a:rPr lang="ru-RU" i="0">
                    <a:latin typeface="Cambria Math" panose="02040503050406030204" pitchFamily="18" charset="0"/>
                  </a:rPr>
                  <a:t>) </a:t>
                </a:r>
                <a:r>
                  <a:rPr lang="en-US" i="0">
                    <a:latin typeface="Cambria Math" panose="02040503050406030204" pitchFamily="18" charset="0"/>
                  </a:rPr>
                  <a:t>𝑢</a:t>
                </a:r>
                <a:r>
                  <a:rPr lang="ru-RU" i="0">
                    <a:latin typeface="Cambria Math" panose="02040503050406030204" pitchFamily="18" charset="0"/>
                  </a:rPr>
                  <a:t>_(</a:t>
                </a:r>
                <a:r>
                  <a:rPr lang="en-US" i="0">
                    <a:latin typeface="Cambria Math" panose="02040503050406030204" pitchFamily="18" charset="0"/>
                  </a:rPr>
                  <a:t>−𝑙+2</a:t>
                </a:r>
                <a:r>
                  <a:rPr lang="ru-RU" i="0">
                    <a:latin typeface="Cambria Math" panose="02040503050406030204" pitchFamily="18" charset="0"/>
                  </a:rPr>
                  <a:t>) </a:t>
                </a:r>
                <a:r>
                  <a:rPr lang="en-US" i="0">
                    <a:latin typeface="Cambria Math" panose="02040503050406030204" pitchFamily="18" charset="0"/>
                  </a:rPr>
                  <a:t>𝑢</a:t>
                </a:r>
                <a:r>
                  <a:rPr lang="ru-RU" i="0">
                    <a:latin typeface="Cambria Math" panose="02040503050406030204" pitchFamily="18" charset="0"/>
                  </a:rPr>
                  <a:t>_(</a:t>
                </a:r>
                <a:r>
                  <a:rPr lang="en-US" i="0">
                    <a:latin typeface="Cambria Math" panose="02040503050406030204" pitchFamily="18" charset="0"/>
                  </a:rPr>
                  <a:t>−𝑙+3</a:t>
                </a:r>
                <a:r>
                  <a:rPr lang="ru-RU" i="0">
                    <a:latin typeface="Cambria Math" panose="02040503050406030204" pitchFamily="18" charset="0"/>
                  </a:rPr>
                  <a:t>)…</a:t>
                </a:r>
                <a:r>
                  <a:rPr lang="en-US" i="0">
                    <a:latin typeface="Cambria Math" panose="02040503050406030204" pitchFamily="18" charset="0"/>
                  </a:rPr>
                  <a:t>𝑢</a:t>
                </a:r>
                <a:r>
                  <a:rPr lang="ru-RU" i="0">
                    <a:latin typeface="Cambria Math" panose="02040503050406030204" pitchFamily="18" charset="0"/>
                  </a:rPr>
                  <a:t>_</a:t>
                </a:r>
                <a:r>
                  <a:rPr lang="en-US" i="0">
                    <a:latin typeface="Cambria Math" panose="02040503050406030204" pitchFamily="18" charset="0"/>
                  </a:rPr>
                  <a:t>0</a:t>
                </a:r>
                <a:r>
                  <a:rPr lang="ru-RU" dirty="0"/>
                  <a:t> </a:t>
                </a:r>
                <a:r>
                  <a:rPr lang="en-US" dirty="0"/>
                  <a:t> </a:t>
                </a:r>
                <a:r>
                  <a:rPr lang="ru-RU" dirty="0"/>
                  <a:t>длины </a:t>
                </a:r>
                <a:r>
                  <a:rPr lang="en-US" i="0">
                    <a:latin typeface="Cambria Math" panose="02040503050406030204" pitchFamily="18" charset="0"/>
                  </a:rPr>
                  <a:t>𝑙 </a:t>
                </a:r>
                <a:r>
                  <a:rPr lang="ru-RU" dirty="0"/>
                  <a:t>называется такая последовательность </a:t>
                </a:r>
                <a:r>
                  <a:rPr lang="en-US" i="0">
                    <a:latin typeface="Cambria Math" panose="02040503050406030204" pitchFamily="18" charset="0"/>
                  </a:rPr>
                  <a:t>𝑢</a:t>
                </a:r>
                <a:r>
                  <a:rPr lang="ru-RU" i="0">
                    <a:latin typeface="Cambria Math" panose="02040503050406030204" pitchFamily="18" charset="0"/>
                  </a:rPr>
                  <a:t>_(</a:t>
                </a:r>
                <a:r>
                  <a:rPr lang="en-US" i="0">
                    <a:latin typeface="Cambria Math" panose="02040503050406030204" pitchFamily="18" charset="0"/>
                  </a:rPr>
                  <a:t>−𝑘+1</a:t>
                </a:r>
                <a:r>
                  <a:rPr lang="ru-RU" i="0">
                    <a:latin typeface="Cambria Math" panose="02040503050406030204" pitchFamily="18" charset="0"/>
                  </a:rPr>
                  <a:t>)</a:t>
                </a:r>
                <a:r>
                  <a:rPr lang="en-US" i="0">
                    <a:latin typeface="Cambria Math" panose="02040503050406030204" pitchFamily="18" charset="0"/>
                  </a:rPr>
                  <a:t>^′</a:t>
                </a:r>
                <a:r>
                  <a:rPr lang="ru-RU" i="0">
                    <a:latin typeface="Cambria Math" panose="02040503050406030204" pitchFamily="18" charset="0"/>
                  </a:rPr>
                  <a:t> </a:t>
                </a:r>
                <a:r>
                  <a:rPr lang="en-US" i="0">
                    <a:latin typeface="Cambria Math" panose="02040503050406030204" pitchFamily="18" charset="0"/>
                  </a:rPr>
                  <a:t>𝑢</a:t>
                </a:r>
                <a:r>
                  <a:rPr lang="ru-RU" i="0">
                    <a:latin typeface="Cambria Math" panose="02040503050406030204" pitchFamily="18" charset="0"/>
                  </a:rPr>
                  <a:t>_(</a:t>
                </a:r>
                <a:r>
                  <a:rPr lang="en-US" i="0">
                    <a:latin typeface="Cambria Math" panose="02040503050406030204" pitchFamily="18" charset="0"/>
                  </a:rPr>
                  <a:t>−𝑘+2</a:t>
                </a:r>
                <a:r>
                  <a:rPr lang="ru-RU" i="0">
                    <a:latin typeface="Cambria Math" panose="02040503050406030204" pitchFamily="18" charset="0"/>
                  </a:rPr>
                  <a:t>)</a:t>
                </a:r>
                <a:r>
                  <a:rPr lang="en-US" i="0">
                    <a:latin typeface="Cambria Math" panose="02040503050406030204" pitchFamily="18" charset="0"/>
                  </a:rPr>
                  <a:t>^′</a:t>
                </a:r>
                <a:r>
                  <a:rPr lang="ru-RU" i="0">
                    <a:latin typeface="Cambria Math" panose="02040503050406030204" pitchFamily="18" charset="0"/>
                  </a:rPr>
                  <a:t> </a:t>
                </a:r>
                <a:r>
                  <a:rPr lang="en-US" i="0">
                    <a:latin typeface="Cambria Math" panose="02040503050406030204" pitchFamily="18" charset="0"/>
                  </a:rPr>
                  <a:t>𝑢</a:t>
                </a:r>
                <a:r>
                  <a:rPr lang="ru-RU" i="0">
                    <a:latin typeface="Cambria Math" panose="02040503050406030204" pitchFamily="18" charset="0"/>
                  </a:rPr>
                  <a:t>_(</a:t>
                </a:r>
                <a:r>
                  <a:rPr lang="en-US" i="0">
                    <a:latin typeface="Cambria Math" panose="02040503050406030204" pitchFamily="18" charset="0"/>
                  </a:rPr>
                  <a:t>−𝑘+3</a:t>
                </a:r>
                <a:r>
                  <a:rPr lang="ru-RU" i="0">
                    <a:latin typeface="Cambria Math" panose="02040503050406030204" pitchFamily="18" charset="0"/>
                  </a:rPr>
                  <a:t>)</a:t>
                </a:r>
                <a:r>
                  <a:rPr lang="en-US" i="0">
                    <a:latin typeface="Cambria Math" panose="02040503050406030204" pitchFamily="18" charset="0"/>
                  </a:rPr>
                  <a:t>^′</a:t>
                </a:r>
                <a:r>
                  <a:rPr lang="en-US" dirty="0"/>
                  <a:t>…</a:t>
                </a:r>
                <a:r>
                  <a:rPr lang="en-US" i="0">
                    <a:latin typeface="Cambria Math" panose="02040503050406030204" pitchFamily="18" charset="0"/>
                  </a:rPr>
                  <a:t>𝑢</a:t>
                </a:r>
                <a:r>
                  <a:rPr lang="ru-RU" i="0">
                    <a:latin typeface="Cambria Math" panose="02040503050406030204" pitchFamily="18" charset="0"/>
                  </a:rPr>
                  <a:t>_</a:t>
                </a:r>
                <a:r>
                  <a:rPr lang="en-US" i="0">
                    <a:latin typeface="Cambria Math" panose="02040503050406030204" pitchFamily="18" charset="0"/>
                  </a:rPr>
                  <a:t>0^′</a:t>
                </a:r>
                <a:r>
                  <a:rPr lang="ru-RU" dirty="0"/>
                  <a:t> длины </a:t>
                </a:r>
                <a:r>
                  <a:rPr lang="en-US" i="0">
                    <a:latin typeface="Cambria Math" panose="02040503050406030204" pitchFamily="18" charset="0"/>
                  </a:rPr>
                  <a:t>𝑘</a:t>
                </a:r>
                <a:r>
                  <a:rPr lang="ru-RU" i="0">
                    <a:latin typeface="Cambria Math" panose="02040503050406030204" pitchFamily="18" charset="0"/>
                  </a:rPr>
                  <a:t>,</a:t>
                </a:r>
                <a:r>
                  <a:rPr lang="ru-RU" dirty="0"/>
                  <a:t> для которой справедливы следующие утверждения:</a:t>
                </a:r>
              </a:p>
              <a:p>
                <a:pPr lvl="1"/>
                <a:r>
                  <a:rPr lang="en-US" dirty="0"/>
                  <a:t> </a:t>
                </a:r>
                <a:r>
                  <a:rPr lang="en-US" i="0">
                    <a:latin typeface="Cambria Math" panose="02040503050406030204" pitchFamily="18" charset="0"/>
                  </a:rPr>
                  <a:t>𝑙≥𝑘</a:t>
                </a:r>
                <a:endParaRPr lang="en-US" dirty="0"/>
              </a:p>
              <a:p>
                <a:pPr lvl="1"/>
                <a:r>
                  <a:rPr lang="en-US" dirty="0"/>
                  <a:t> </a:t>
                </a:r>
                <a:r>
                  <a:rPr lang="en-US" i="0">
                    <a:latin typeface="Cambria Math" panose="02040503050406030204" pitchFamily="18" charset="0"/>
                  </a:rPr>
                  <a:t>𝑢_(−𝑖)^′</a:t>
                </a:r>
                <a:r>
                  <a:rPr lang="en-US" dirty="0"/>
                  <a:t>=</a:t>
                </a:r>
                <a:r>
                  <a:rPr lang="en-US" i="0" dirty="0">
                    <a:latin typeface="Cambria Math" panose="02040503050406030204" pitchFamily="18" charset="0"/>
                  </a:rPr>
                  <a:t>〖 𝑢〗_(−𝑖)</a:t>
                </a:r>
                <a:r>
                  <a:rPr lang="en-US" dirty="0"/>
                  <a:t> </a:t>
                </a:r>
                <a:r>
                  <a:rPr lang="ru-RU" dirty="0"/>
                  <a:t> для любого </a:t>
                </a:r>
                <a:r>
                  <a:rPr lang="en-US" i="0">
                    <a:latin typeface="Cambria Math" panose="02040503050406030204" pitchFamily="18" charset="0"/>
                  </a:rPr>
                  <a:t>𝑖∊(0;𝑘−1)</a:t>
                </a:r>
                <a:endParaRPr lang="en-US" dirty="0"/>
              </a:p>
              <a:p>
                <a:pPr lvl="1"/>
                <a:endParaRPr lang="ru-RU" dirty="0"/>
              </a:p>
              <a:p>
                <a:endParaRPr lang="ru-RU" dirty="0"/>
              </a:p>
              <a:p>
                <a:endParaRPr lang="ru-RU" dirty="0"/>
              </a:p>
            </p:txBody>
          </p:sp>
        </mc:Fallback>
      </mc:AlternateContent>
      <p:sp>
        <p:nvSpPr>
          <p:cNvPr id="4" name="Номер слайда 3"/>
          <p:cNvSpPr>
            <a:spLocks noGrp="1"/>
          </p:cNvSpPr>
          <p:nvPr>
            <p:ph type="sldNum" sz="quarter" idx="5"/>
          </p:nvPr>
        </p:nvSpPr>
        <p:spPr/>
        <p:txBody>
          <a:bodyPr/>
          <a:lstStyle/>
          <a:p>
            <a:fld id="{3E0EBF7C-1929-E646-B56E-F5A67319E5D3}" type="slidenum">
              <a:rPr lang="ru-RU" smtClean="0"/>
              <a:t>28</a:t>
            </a:fld>
            <a:endParaRPr lang="ru-RU"/>
          </a:p>
        </p:txBody>
      </p:sp>
    </p:spTree>
    <p:extLst>
      <p:ext uri="{BB962C8B-B14F-4D97-AF65-F5344CB8AC3E}">
        <p14:creationId xmlns:p14="http://schemas.microsoft.com/office/powerpoint/2010/main" val="3685451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Могли бы = имело бы смысл, так как предполагается, что контекст не внесёт определённости дополнительно к простому частотному анализу</a:t>
            </a:r>
          </a:p>
        </p:txBody>
      </p:sp>
      <p:sp>
        <p:nvSpPr>
          <p:cNvPr id="4" name="Номер слайда 3"/>
          <p:cNvSpPr>
            <a:spLocks noGrp="1"/>
          </p:cNvSpPr>
          <p:nvPr>
            <p:ph type="sldNum" sz="quarter" idx="5"/>
          </p:nvPr>
        </p:nvSpPr>
        <p:spPr/>
        <p:txBody>
          <a:bodyPr/>
          <a:lstStyle/>
          <a:p>
            <a:fld id="{3E0EBF7C-1929-E646-B56E-F5A67319E5D3}" type="slidenum">
              <a:rPr lang="ru-RU" smtClean="0"/>
              <a:t>29</a:t>
            </a:fld>
            <a:endParaRPr lang="ru-RU"/>
          </a:p>
        </p:txBody>
      </p:sp>
    </p:spTree>
    <p:extLst>
      <p:ext uri="{BB962C8B-B14F-4D97-AF65-F5344CB8AC3E}">
        <p14:creationId xmlns:p14="http://schemas.microsoft.com/office/powerpoint/2010/main" val="532938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Моделирование</a:t>
            </a:r>
            <a:r>
              <a:rPr lang="ru-RU" baseline="0" dirty="0"/>
              <a:t> (восстановление модели источника)</a:t>
            </a:r>
          </a:p>
          <a:p>
            <a:pPr lvl="0"/>
            <a:r>
              <a:rPr lang="ru-RU" dirty="0">
                <a:latin typeface="+mn-lt"/>
              </a:rPr>
              <a:t>Контекстом принято называть последовательность символов непосредственно предшествующих некоторому символу в сообщении</a:t>
            </a:r>
          </a:p>
          <a:p>
            <a:pPr lvl="0"/>
            <a:r>
              <a:rPr lang="ru-RU" dirty="0">
                <a:latin typeface="+mn-lt"/>
              </a:rPr>
              <a:t>Порядок контекста = длина контекста</a:t>
            </a:r>
          </a:p>
        </p:txBody>
      </p:sp>
      <p:sp>
        <p:nvSpPr>
          <p:cNvPr id="4" name="Номер слайда 3"/>
          <p:cNvSpPr>
            <a:spLocks noGrp="1"/>
          </p:cNvSpPr>
          <p:nvPr>
            <p:ph type="sldNum" sz="quarter" idx="10"/>
          </p:nvPr>
        </p:nvSpPr>
        <p:spPr/>
        <p:txBody>
          <a:bodyPr/>
          <a:lstStyle/>
          <a:p>
            <a:fld id="{08526D85-8F04-4F3F-8FE3-2A59F0DC45D6}" type="slidenum">
              <a:rPr lang="ru-RU" smtClean="0"/>
              <a:t>2</a:t>
            </a:fld>
            <a:endParaRPr lang="ru-RU"/>
          </a:p>
        </p:txBody>
      </p:sp>
    </p:spTree>
    <p:extLst>
      <p:ext uri="{BB962C8B-B14F-4D97-AF65-F5344CB8AC3E}">
        <p14:creationId xmlns:p14="http://schemas.microsoft.com/office/powerpoint/2010/main" val="1779332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indent="0">
                  <a:buNone/>
                </a:pPr>
                <a:r>
                  <a:rPr lang="ru-RU" dirty="0"/>
                  <a:t>Опираясь на данное свойство и то, что вероятность двоичной последовательности связана условными вероятностями:</a:t>
                </a:r>
              </a:p>
              <a:p>
                <a:pPr marL="0" indent="0">
                  <a:buNone/>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r>
                                <a:rPr lang="en-US">
                                  <a:latin typeface="Cambria Math" panose="02040503050406030204" pitchFamily="18" charset="0"/>
                                </a:rPr>
                                <m:t>𝑛</m:t>
                              </m:r>
                            </m:sub>
                          </m:sSub>
                        </m:e>
                      </m:d>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𝑛</m:t>
                              </m:r>
                            </m:sub>
                          </m:sSub>
                        </m:e>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d>
                                <m:dPr>
                                  <m:ctrlPr>
                                    <a:rPr lang="en-US" i="1">
                                      <a:latin typeface="Cambria Math" panose="02040503050406030204" pitchFamily="18" charset="0"/>
                                    </a:rPr>
                                  </m:ctrlPr>
                                </m:dPr>
                                <m:e>
                                  <m:r>
                                    <a:rPr lang="en-US">
                                      <a:latin typeface="Cambria Math" panose="02040503050406030204" pitchFamily="18" charset="0"/>
                                    </a:rPr>
                                    <m:t>𝑛</m:t>
                                  </m:r>
                                  <m:r>
                                    <a:rPr lang="en-US">
                                      <a:latin typeface="Cambria Math" panose="02040503050406030204" pitchFamily="18" charset="0"/>
                                    </a:rPr>
                                    <m:t>−1</m:t>
                                  </m:r>
                                </m:e>
                              </m:d>
                            </m:sub>
                          </m:sSub>
                        </m:e>
                      </m:d>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d>
                                <m:dPr>
                                  <m:ctrlPr>
                                    <a:rPr lang="en-US" i="1">
                                      <a:latin typeface="Cambria Math" panose="02040503050406030204" pitchFamily="18" charset="0"/>
                                    </a:rPr>
                                  </m:ctrlPr>
                                </m:dPr>
                                <m:e>
                                  <m:r>
                                    <a:rPr lang="en-US">
                                      <a:latin typeface="Cambria Math" panose="02040503050406030204" pitchFamily="18" charset="0"/>
                                    </a:rPr>
                                    <m:t>𝑛</m:t>
                                  </m:r>
                                  <m:r>
                                    <a:rPr lang="en-US">
                                      <a:latin typeface="Cambria Math" panose="02040503050406030204" pitchFamily="18" charset="0"/>
                                    </a:rPr>
                                    <m:t>−1</m:t>
                                  </m:r>
                                </m:e>
                              </m:d>
                            </m:sub>
                          </m:sSub>
                        </m:e>
                      </m:d>
                      <m:r>
                        <a:rPr lang="ru-RU" b="0" i="0" smtClean="0">
                          <a:latin typeface="Cambria Math" panose="02040503050406030204" pitchFamily="18" charset="0"/>
                        </a:rPr>
                        <m:t>,</m:t>
                      </m:r>
                    </m:oMath>
                  </m:oMathPara>
                </a14:m>
                <a:endParaRPr lang="ru-RU" dirty="0"/>
              </a:p>
              <a:p>
                <a:pPr marL="0" indent="0">
                  <a:buNone/>
                </a:pPr>
                <a:r>
                  <a:rPr lang="ru-RU" dirty="0"/>
                  <a:t>для любого </a:t>
                </a:r>
                <a:r>
                  <a:rPr lang="en-US" dirty="0"/>
                  <a:t>n </a:t>
                </a:r>
                <a:r>
                  <a:rPr lang="ru-RU" dirty="0"/>
                  <a:t>в любой последовательности </a:t>
                </a:r>
                <a14:m>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𝑛</m:t>
                        </m:r>
                      </m:sub>
                    </m:sSub>
                  </m:oMath>
                </a14:m>
                <a:r>
                  <a:rPr lang="ru-RU" dirty="0"/>
                  <a:t>, получаем следующую формулу вероятности последовательности из </a:t>
                </a:r>
                <a14:m>
                  <m:oMath xmlns:m="http://schemas.openxmlformats.org/officeDocument/2006/math">
                    <m:r>
                      <a:rPr lang="en-US">
                        <a:latin typeface="Cambria Math" panose="02040503050406030204" pitchFamily="18" charset="0"/>
                      </a:rPr>
                      <m:t>𝑎</m:t>
                    </m:r>
                    <m:r>
                      <a:rPr lang="ru-RU">
                        <a:latin typeface="Cambria Math" panose="02040503050406030204" pitchFamily="18" charset="0"/>
                      </a:rPr>
                      <m:t> </m:t>
                    </m:r>
                  </m:oMath>
                </a14:m>
                <a:r>
                  <a:rPr lang="ru-RU" dirty="0"/>
                  <a:t>нулей и </a:t>
                </a:r>
                <a14:m>
                  <m:oMath xmlns:m="http://schemas.openxmlformats.org/officeDocument/2006/math">
                    <m:r>
                      <a:rPr lang="en-US">
                        <a:latin typeface="Cambria Math" panose="02040503050406030204" pitchFamily="18" charset="0"/>
                      </a:rPr>
                      <m:t>𝑏</m:t>
                    </m:r>
                    <m:r>
                      <a:rPr lang="ru-RU">
                        <a:latin typeface="Cambria Math" panose="02040503050406030204" pitchFamily="18" charset="0"/>
                      </a:rPr>
                      <m:t> </m:t>
                    </m:r>
                  </m:oMath>
                </a14:m>
                <a:r>
                  <a:rPr lang="ru-RU" dirty="0"/>
                  <a:t>единиц:</a:t>
                </a:r>
              </a:p>
              <a:p>
                <a:pPr marL="0" indent="0">
                  <a:buNone/>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ru-RU" i="1">
                              <a:latin typeface="Cambria Math" panose="02040503050406030204" pitchFamily="18" charset="0"/>
                            </a:rPr>
                          </m:ctrlPr>
                        </m:dPr>
                        <m:e>
                          <m:r>
                            <a:rPr lang="en-US">
                              <a:latin typeface="Cambria Math" panose="02040503050406030204" pitchFamily="18" charset="0"/>
                            </a:rPr>
                            <m:t>𝑎</m:t>
                          </m:r>
                          <m:r>
                            <a:rPr lang="en-US">
                              <a:latin typeface="Cambria Math" panose="02040503050406030204" pitchFamily="18" charset="0"/>
                            </a:rPr>
                            <m:t>,</m:t>
                          </m:r>
                          <m:r>
                            <a:rPr lang="en-US">
                              <a:latin typeface="Cambria Math" panose="02040503050406030204" pitchFamily="18" charset="0"/>
                            </a:rPr>
                            <m:t>𝑏</m:t>
                          </m:r>
                        </m:e>
                      </m:d>
                      <m:r>
                        <a:rPr lang="en-US">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3</m:t>
                                  </m:r>
                                </m:num>
                                <m:den>
                                  <m:r>
                                    <a:rPr lang="en-US">
                                      <a:latin typeface="Cambria Math" panose="02040503050406030204" pitchFamily="18" charset="0"/>
                                    </a:rPr>
                                    <m:t>2</m:t>
                                  </m:r>
                                </m:den>
                              </m:f>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𝑎</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e>
                              </m:d>
                            </m:e>
                          </m:d>
                          <m:r>
                            <a:rPr lang="en-US">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3</m:t>
                                  </m:r>
                                </m:num>
                                <m:den>
                                  <m:r>
                                    <a:rPr lang="en-US">
                                      <a:latin typeface="Cambria Math" panose="02040503050406030204" pitchFamily="18" charset="0"/>
                                    </a:rPr>
                                    <m:t>2</m:t>
                                  </m:r>
                                </m:den>
                              </m:f>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𝑏</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e>
                              </m:d>
                            </m:e>
                          </m:d>
                        </m:num>
                        <m:den>
                          <m:r>
                            <a:rPr lang="en-US">
                              <a:latin typeface="Cambria Math" panose="02040503050406030204" pitchFamily="18" charset="0"/>
                            </a:rPr>
                            <m:t>1⋅2⋅…⋅</m:t>
                          </m:r>
                          <m:d>
                            <m:dPr>
                              <m:ctrlPr>
                                <a:rPr lang="en-US" i="1">
                                  <a:latin typeface="Cambria Math" panose="02040503050406030204" pitchFamily="18" charset="0"/>
                                </a:rPr>
                              </m:ctrlPr>
                            </m:dPr>
                            <m:e>
                              <m:r>
                                <a:rPr lang="en-US">
                                  <a:latin typeface="Cambria Math" panose="02040503050406030204" pitchFamily="18" charset="0"/>
                                </a:rPr>
                                <m:t>𝑎</m:t>
                              </m:r>
                              <m:r>
                                <a:rPr lang="en-US">
                                  <a:latin typeface="Cambria Math" panose="02040503050406030204" pitchFamily="18" charset="0"/>
                                </a:rPr>
                                <m:t>+</m:t>
                              </m:r>
                              <m:r>
                                <a:rPr lang="en-US">
                                  <a:latin typeface="Cambria Math" panose="02040503050406030204" pitchFamily="18" charset="0"/>
                                </a:rPr>
                                <m:t>𝑏</m:t>
                              </m:r>
                            </m:e>
                          </m:d>
                        </m:den>
                      </m:f>
                    </m:oMath>
                  </m:oMathPara>
                </a14:m>
                <a:endParaRPr lang="ru-RU" dirty="0"/>
              </a:p>
              <a:p>
                <a:endParaRPr lang="ru-RU" dirty="0"/>
              </a:p>
            </p:txBody>
          </p:sp>
        </mc:Choice>
        <mc:Fallback xmlns="">
          <p:sp>
            <p:nvSpPr>
              <p:cNvPr id="3" name="Заметки 2"/>
              <p:cNvSpPr>
                <a:spLocks noGrp="1"/>
              </p:cNvSpPr>
              <p:nvPr>
                <p:ph type="body" idx="1"/>
              </p:nvPr>
            </p:nvSpPr>
            <p:spPr/>
            <p:txBody>
              <a:bodyPr/>
              <a:lstStyle/>
              <a:p>
                <a:pPr marL="0" indent="0">
                  <a:buNone/>
                </a:pPr>
                <a:r>
                  <a:rPr lang="ru-RU" dirty="0"/>
                  <a:t>Опираясь на данное свойство и то, что вероятность двоичной последовательности связана условными вероятностями:</a:t>
                </a:r>
              </a:p>
              <a:p>
                <a:pPr marL="0" indent="0">
                  <a:buNone/>
                </a:pPr>
                <a:r>
                  <a:rPr lang="en-US" i="0">
                    <a:latin typeface="Cambria Math" panose="02040503050406030204" pitchFamily="18" charset="0"/>
                  </a:rPr>
                  <a:t>𝑃</a:t>
                </a:r>
                <a:r>
                  <a:rPr lang="ru-RU" i="0">
                    <a:latin typeface="Cambria Math" panose="02040503050406030204" pitchFamily="18" charset="0"/>
                  </a:rPr>
                  <a:t>_</a:t>
                </a:r>
                <a:r>
                  <a:rPr lang="en-US" i="0">
                    <a:latin typeface="Cambria Math" panose="02040503050406030204" pitchFamily="18" charset="0"/>
                  </a:rPr>
                  <a:t>𝑒 (𝑥_(1:𝑛) )=𝑃_𝑒 (𝑥_𝑛│𝑥_(1:(𝑛−1) ) )×𝑃_𝑒 (𝑥_(1:(𝑛−1) ) )</a:t>
                </a:r>
                <a:r>
                  <a:rPr lang="ru-RU" b="0" i="0">
                    <a:latin typeface="Cambria Math" panose="02040503050406030204" pitchFamily="18" charset="0"/>
                  </a:rPr>
                  <a:t>,</a:t>
                </a:r>
                <a:endParaRPr lang="ru-RU" dirty="0"/>
              </a:p>
              <a:p>
                <a:pPr marL="0" indent="0">
                  <a:buNone/>
                </a:pPr>
                <a:r>
                  <a:rPr lang="ru-RU" dirty="0"/>
                  <a:t>для любого </a:t>
                </a:r>
                <a:r>
                  <a:rPr lang="en-US" dirty="0"/>
                  <a:t>n </a:t>
                </a:r>
                <a:r>
                  <a:rPr lang="ru-RU" dirty="0"/>
                  <a:t>в любой последовательности </a:t>
                </a:r>
                <a:r>
                  <a:rPr lang="en-US" i="0">
                    <a:latin typeface="Cambria Math" panose="02040503050406030204" pitchFamily="18" charset="0"/>
                  </a:rPr>
                  <a:t>𝑥</a:t>
                </a:r>
                <a:r>
                  <a:rPr lang="ru-RU" i="0">
                    <a:latin typeface="Cambria Math" panose="02040503050406030204" pitchFamily="18" charset="0"/>
                  </a:rPr>
                  <a:t>_</a:t>
                </a:r>
                <a:r>
                  <a:rPr lang="en-US" i="0">
                    <a:latin typeface="Cambria Math" panose="02040503050406030204" pitchFamily="18" charset="0"/>
                  </a:rPr>
                  <a:t>𝑛</a:t>
                </a:r>
                <a:r>
                  <a:rPr lang="ru-RU" dirty="0"/>
                  <a:t>, получаем следующую формулу вероятности последовательности из </a:t>
                </a:r>
                <a:r>
                  <a:rPr lang="en-US" i="0">
                    <a:latin typeface="Cambria Math" panose="02040503050406030204" pitchFamily="18" charset="0"/>
                  </a:rPr>
                  <a:t>𝑎</a:t>
                </a:r>
                <a:r>
                  <a:rPr lang="ru-RU" i="0">
                    <a:latin typeface="Cambria Math" panose="02040503050406030204" pitchFamily="18" charset="0"/>
                  </a:rPr>
                  <a:t> </a:t>
                </a:r>
                <a:r>
                  <a:rPr lang="ru-RU" dirty="0"/>
                  <a:t>нулей и </a:t>
                </a:r>
                <a:r>
                  <a:rPr lang="en-US" i="0">
                    <a:latin typeface="Cambria Math" panose="02040503050406030204" pitchFamily="18" charset="0"/>
                  </a:rPr>
                  <a:t>𝑏</a:t>
                </a:r>
                <a:r>
                  <a:rPr lang="ru-RU" i="0">
                    <a:latin typeface="Cambria Math" panose="02040503050406030204" pitchFamily="18" charset="0"/>
                  </a:rPr>
                  <a:t> </a:t>
                </a:r>
                <a:r>
                  <a:rPr lang="ru-RU" dirty="0"/>
                  <a:t>единиц:</a:t>
                </a:r>
              </a:p>
              <a:p>
                <a:pPr marL="0" indent="0">
                  <a:buNone/>
                </a:pPr>
                <a:r>
                  <a:rPr lang="en-US" i="0">
                    <a:latin typeface="Cambria Math" panose="02040503050406030204" pitchFamily="18" charset="0"/>
                  </a:rPr>
                  <a:t>𝑃</a:t>
                </a:r>
                <a:r>
                  <a:rPr lang="ru-RU" i="0">
                    <a:latin typeface="Cambria Math" panose="02040503050406030204" pitchFamily="18" charset="0"/>
                  </a:rPr>
                  <a:t>_</a:t>
                </a:r>
                <a:r>
                  <a:rPr lang="en-US" i="0">
                    <a:latin typeface="Cambria Math" panose="02040503050406030204" pitchFamily="18" charset="0"/>
                  </a:rPr>
                  <a:t>𝑒</a:t>
                </a:r>
                <a:r>
                  <a:rPr lang="ru-RU" i="0">
                    <a:latin typeface="Cambria Math" panose="02040503050406030204" pitchFamily="18" charset="0"/>
                  </a:rPr>
                  <a:t> (</a:t>
                </a:r>
                <a:r>
                  <a:rPr lang="en-US" i="0">
                    <a:latin typeface="Cambria Math" panose="02040503050406030204" pitchFamily="18" charset="0"/>
                  </a:rPr>
                  <a:t>𝑎,𝑏)=([1/2⋅3/2⋅…⋅(𝑎−1/2)]⋅[1/2⋅3/2⋅…⋅(𝑏−1/2)])/(1⋅2⋅…⋅(𝑎+𝑏) )</a:t>
                </a:r>
                <a:endParaRPr lang="ru-RU" dirty="0"/>
              </a:p>
              <a:p>
                <a:endParaRPr lang="ru-RU" dirty="0"/>
              </a:p>
            </p:txBody>
          </p:sp>
        </mc:Fallback>
      </mc:AlternateContent>
      <p:sp>
        <p:nvSpPr>
          <p:cNvPr id="4" name="Номер слайда 3"/>
          <p:cNvSpPr>
            <a:spLocks noGrp="1"/>
          </p:cNvSpPr>
          <p:nvPr>
            <p:ph type="sldNum" sz="quarter" idx="5"/>
          </p:nvPr>
        </p:nvSpPr>
        <p:spPr/>
        <p:txBody>
          <a:bodyPr/>
          <a:lstStyle/>
          <a:p>
            <a:fld id="{3E0EBF7C-1929-E646-B56E-F5A67319E5D3}" type="slidenum">
              <a:rPr lang="ru-RU" smtClean="0"/>
              <a:t>30</a:t>
            </a:fld>
            <a:endParaRPr lang="ru-RU"/>
          </a:p>
        </p:txBody>
      </p:sp>
    </p:spTree>
    <p:extLst>
      <p:ext uri="{BB962C8B-B14F-4D97-AF65-F5344CB8AC3E}">
        <p14:creationId xmlns:p14="http://schemas.microsoft.com/office/powerpoint/2010/main" val="1310631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r>
                  <a:rPr lang="ru-RU" dirty="0" err="1"/>
                  <a:t>Формульно</a:t>
                </a:r>
                <a:r>
                  <a:rPr lang="ru-RU" dirty="0"/>
                  <a:t> оценку можно эквивалентно записать вот так:</a:t>
                </a:r>
              </a:p>
              <a:p>
                <a:pPr marL="0" indent="0" algn="ctr">
                  <a:buNone/>
                </a:pPr>
                <a14:m>
                  <m:oMath xmlns:m="http://schemas.openxmlformats.org/officeDocument/2006/math">
                    <m:sSub>
                      <m:sSubPr>
                        <m:ctrlPr>
                          <a:rPr lang="ru-RU" i="1" smtClean="0">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ru-RU" i="1">
                            <a:latin typeface="Cambria Math" panose="02040503050406030204" pitchFamily="18" charset="0"/>
                          </a:rPr>
                        </m:ctrlPr>
                      </m:dPr>
                      <m:e>
                        <m:sSub>
                          <m:sSubPr>
                            <m:ctrlPr>
                              <a:rPr lang="ru-RU" i="1">
                                <a:latin typeface="Cambria Math" panose="02040503050406030204" pitchFamily="18" charset="0"/>
                              </a:rPr>
                            </m:ctrlPr>
                          </m:sSubPr>
                          <m:e>
                            <m:r>
                              <a:rPr lang="en-US">
                                <a:latin typeface="Cambria Math" panose="02040503050406030204" pitchFamily="18" charset="0"/>
                              </a:rPr>
                              <m:t>𝑎</m:t>
                            </m:r>
                          </m:e>
                          <m:sub>
                            <m:r>
                              <a:rPr lang="en-US">
                                <a:latin typeface="Cambria Math" panose="02040503050406030204" pitchFamily="18" charset="0"/>
                              </a:rPr>
                              <m:t>𝑠</m:t>
                            </m:r>
                          </m:sub>
                        </m:sSub>
                        <m:r>
                          <a:rPr lang="ru-RU">
                            <a:latin typeface="Cambria Math" panose="02040503050406030204" pitchFamily="18" charset="0"/>
                          </a:rPr>
                          <m:t>,</m:t>
                        </m:r>
                        <m:sSub>
                          <m:sSubPr>
                            <m:ctrlPr>
                              <a:rPr lang="ru-RU"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𝑠</m:t>
                            </m:r>
                          </m:sub>
                        </m:sSub>
                      </m:e>
                    </m:d>
                    <m:r>
                      <a:rPr lang="ru-RU">
                        <a:latin typeface="Cambria Math" panose="02040503050406030204" pitchFamily="18" charset="0"/>
                      </a:rPr>
                      <m:t>=</m:t>
                    </m:r>
                    <m:nary>
                      <m:naryPr>
                        <m:limLoc m:val="undOvr"/>
                        <m:ctrlPr>
                          <a:rPr lang="ru-RU" i="1">
                            <a:latin typeface="Cambria Math" panose="02040503050406030204" pitchFamily="18" charset="0"/>
                          </a:rPr>
                        </m:ctrlPr>
                      </m:naryPr>
                      <m:sub>
                        <m:r>
                          <m:rPr>
                            <m:brk m:alnAt="24"/>
                          </m:rPr>
                          <a:rPr lang="en-US">
                            <a:latin typeface="Cambria Math" panose="02040503050406030204" pitchFamily="18" charset="0"/>
                          </a:rPr>
                          <m:t>0</m:t>
                        </m:r>
                      </m:sub>
                      <m:sup>
                        <m:r>
                          <a:rPr lang="en-US">
                            <a:latin typeface="Cambria Math" panose="02040503050406030204" pitchFamily="18" charset="0"/>
                          </a:rPr>
                          <m:t>1</m:t>
                        </m:r>
                      </m:sup>
                      <m:e>
                        <m:f>
                          <m:fPr>
                            <m:ctrlPr>
                              <a:rPr lang="ru-RU" i="1">
                                <a:latin typeface="Cambria Math" panose="02040503050406030204" pitchFamily="18" charset="0"/>
                              </a:rPr>
                            </m:ctrlPr>
                          </m:fPr>
                          <m:num>
                            <m:r>
                              <a:rPr lang="en-US">
                                <a:latin typeface="Cambria Math" panose="02040503050406030204" pitchFamily="18" charset="0"/>
                              </a:rPr>
                              <m:t>1</m:t>
                            </m:r>
                          </m:num>
                          <m:den>
                            <m:r>
                              <m:rPr>
                                <m:sty m:val="p"/>
                              </m:rPr>
                              <a:rPr lang="el-GR">
                                <a:latin typeface="Cambria Math" panose="02040503050406030204" pitchFamily="18" charset="0"/>
                              </a:rPr>
                              <m:t>π</m:t>
                            </m:r>
                            <m:rad>
                              <m:radPr>
                                <m:degHide m:val="on"/>
                                <m:ctrlPr>
                                  <a:rPr lang="ru-RU" i="1">
                                    <a:latin typeface="Cambria Math" panose="02040503050406030204" pitchFamily="18" charset="0"/>
                                  </a:rPr>
                                </m:ctrlPr>
                              </m:radPr>
                              <m:deg/>
                              <m:e>
                                <m:r>
                                  <a:rPr lang="en-US">
                                    <a:latin typeface="Cambria Math" panose="02040503050406030204" pitchFamily="18" charset="0"/>
                                  </a:rPr>
                                  <m:t>(1−</m:t>
                                </m:r>
                                <m:r>
                                  <m:rPr>
                                    <m:sty m:val="p"/>
                                  </m:rPr>
                                  <a:rPr lang="el-GR">
                                    <a:latin typeface="Cambria Math" panose="02040503050406030204" pitchFamily="18" charset="0"/>
                                  </a:rPr>
                                  <m:t>θ</m:t>
                                </m:r>
                                <m:r>
                                  <a:rPr lang="en-US">
                                    <a:latin typeface="Cambria Math" panose="02040503050406030204" pitchFamily="18" charset="0"/>
                                  </a:rPr>
                                  <m:t>)</m:t>
                                </m:r>
                                <m:r>
                                  <m:rPr>
                                    <m:sty m:val="p"/>
                                  </m:rPr>
                                  <a:rPr lang="el-GR">
                                    <a:latin typeface="Cambria Math" panose="02040503050406030204" pitchFamily="18" charset="0"/>
                                  </a:rPr>
                                  <m:t>θ</m:t>
                                </m:r>
                              </m:e>
                            </m:rad>
                          </m:den>
                        </m:f>
                        <m:sSup>
                          <m:sSupPr>
                            <m:ctrlPr>
                              <a:rPr lang="ru-RU" i="1">
                                <a:latin typeface="Cambria Math" panose="02040503050406030204" pitchFamily="18" charset="0"/>
                              </a:rPr>
                            </m:ctrlPr>
                          </m:sSupPr>
                          <m:e>
                            <m:r>
                              <a:rPr lang="en-US">
                                <a:latin typeface="Cambria Math" panose="02040503050406030204" pitchFamily="18" charset="0"/>
                              </a:rPr>
                              <m:t>(1−</m:t>
                            </m:r>
                            <m:r>
                              <m:rPr>
                                <m:sty m:val="p"/>
                              </m:rPr>
                              <a:rPr lang="el-GR">
                                <a:latin typeface="Cambria Math" panose="02040503050406030204" pitchFamily="18" charset="0"/>
                              </a:rPr>
                              <m:t>θ</m:t>
                            </m:r>
                            <m:r>
                              <a:rPr lang="en-US">
                                <a:latin typeface="Cambria Math" panose="02040503050406030204" pitchFamily="18" charset="0"/>
                              </a:rPr>
                              <m:t>)</m:t>
                            </m:r>
                          </m:e>
                          <m:sup>
                            <m:r>
                              <a:rPr lang="en-US">
                                <a:latin typeface="Cambria Math" panose="02040503050406030204" pitchFamily="18" charset="0"/>
                              </a:rPr>
                              <m:t>𝑎</m:t>
                            </m:r>
                          </m:sup>
                        </m:sSup>
                        <m:sSup>
                          <m:sSupPr>
                            <m:ctrlPr>
                              <a:rPr lang="ru-RU" i="1">
                                <a:latin typeface="Cambria Math" panose="02040503050406030204" pitchFamily="18" charset="0"/>
                              </a:rPr>
                            </m:ctrlPr>
                          </m:sSupPr>
                          <m:e>
                            <m:r>
                              <m:rPr>
                                <m:sty m:val="p"/>
                              </m:rPr>
                              <a:rPr lang="el-GR">
                                <a:latin typeface="Cambria Math" panose="02040503050406030204" pitchFamily="18" charset="0"/>
                              </a:rPr>
                              <m:t>θ</m:t>
                            </m:r>
                          </m:e>
                          <m:sup>
                            <m:r>
                              <a:rPr lang="en-US">
                                <a:latin typeface="Cambria Math" panose="02040503050406030204" pitchFamily="18" charset="0"/>
                              </a:rPr>
                              <m:t>𝑏</m:t>
                            </m:r>
                          </m:sup>
                        </m:sSup>
                        <m:r>
                          <m:rPr>
                            <m:sty m:val="p"/>
                          </m:rPr>
                          <a:rPr lang="en-US">
                            <a:latin typeface="Cambria Math" panose="02040503050406030204" pitchFamily="18" charset="0"/>
                          </a:rPr>
                          <m:t>d</m:t>
                        </m:r>
                        <m:r>
                          <m:rPr>
                            <m:sty m:val="p"/>
                          </m:rPr>
                          <a:rPr lang="el-GR">
                            <a:latin typeface="Cambria Math" panose="02040503050406030204" pitchFamily="18" charset="0"/>
                          </a:rPr>
                          <m:t>θ</m:t>
                        </m:r>
                      </m:e>
                    </m:nary>
                  </m:oMath>
                </a14:m>
                <a:r>
                  <a:rPr lang="ru-RU" dirty="0"/>
                  <a:t> </a:t>
                </a:r>
              </a:p>
              <a:p>
                <a:pPr marL="0" indent="0">
                  <a:buNone/>
                </a:pPr>
                <a:r>
                  <a:rPr lang="en-US" dirty="0"/>
                  <a:t>– </a:t>
                </a:r>
                <a:r>
                  <a:rPr lang="ru-RU" dirty="0"/>
                  <a:t>оценка Кричевского-Трофимова</a:t>
                </a:r>
              </a:p>
              <a:p>
                <a:endParaRPr lang="ru-RU" dirty="0"/>
              </a:p>
            </p:txBody>
          </p:sp>
        </mc:Choice>
        <mc:Fallback xmlns="">
          <p:sp>
            <p:nvSpPr>
              <p:cNvPr id="3" name="Заметки 2"/>
              <p:cNvSpPr>
                <a:spLocks noGrp="1"/>
              </p:cNvSpPr>
              <p:nvPr>
                <p:ph type="body" idx="1"/>
              </p:nvPr>
            </p:nvSpPr>
            <p:spPr/>
            <p:txBody>
              <a:bodyPr/>
              <a:lstStyle/>
              <a:p>
                <a:r>
                  <a:rPr lang="ru-RU" dirty="0" err="1"/>
                  <a:t>Формульно</a:t>
                </a:r>
                <a:r>
                  <a:rPr lang="ru-RU" dirty="0"/>
                  <a:t> оценку можно эквивалентно записать вот так:</a:t>
                </a:r>
              </a:p>
              <a:p>
                <a:pPr marL="0" indent="0" algn="ctr">
                  <a:buNone/>
                </a:pPr>
                <a:r>
                  <a:rPr lang="en-US" i="0">
                    <a:latin typeface="Cambria Math" panose="02040503050406030204" pitchFamily="18" charset="0"/>
                  </a:rPr>
                  <a:t>𝑃</a:t>
                </a:r>
                <a:r>
                  <a:rPr lang="ru-RU" i="0">
                    <a:latin typeface="Cambria Math" panose="02040503050406030204" pitchFamily="18" charset="0"/>
                  </a:rPr>
                  <a:t>_</a:t>
                </a:r>
                <a:r>
                  <a:rPr lang="en-US" i="0">
                    <a:latin typeface="Cambria Math" panose="02040503050406030204" pitchFamily="18" charset="0"/>
                  </a:rPr>
                  <a:t>𝑒</a:t>
                </a:r>
                <a:r>
                  <a:rPr lang="ru-RU" i="0">
                    <a:latin typeface="Cambria Math" panose="02040503050406030204" pitchFamily="18" charset="0"/>
                  </a:rPr>
                  <a:t> (</a:t>
                </a:r>
                <a:r>
                  <a:rPr lang="en-US" i="0">
                    <a:latin typeface="Cambria Math" panose="02040503050406030204" pitchFamily="18" charset="0"/>
                  </a:rPr>
                  <a:t>𝑎</a:t>
                </a:r>
                <a:r>
                  <a:rPr lang="ru-RU" i="0">
                    <a:latin typeface="Cambria Math" panose="02040503050406030204" pitchFamily="18" charset="0"/>
                  </a:rPr>
                  <a:t>_</a:t>
                </a:r>
                <a:r>
                  <a:rPr lang="en-US" i="0">
                    <a:latin typeface="Cambria Math" panose="02040503050406030204" pitchFamily="18" charset="0"/>
                  </a:rPr>
                  <a:t>𝑠</a:t>
                </a:r>
                <a:r>
                  <a:rPr lang="ru-RU" i="0">
                    <a:latin typeface="Cambria Math" panose="02040503050406030204" pitchFamily="18" charset="0"/>
                  </a:rPr>
                  <a:t>,</a:t>
                </a:r>
                <a:r>
                  <a:rPr lang="en-US" i="0">
                    <a:latin typeface="Cambria Math" panose="02040503050406030204" pitchFamily="18" charset="0"/>
                  </a:rPr>
                  <a:t>𝑏</a:t>
                </a:r>
                <a:r>
                  <a:rPr lang="ru-RU" i="0">
                    <a:latin typeface="Cambria Math" panose="02040503050406030204" pitchFamily="18" charset="0"/>
                  </a:rPr>
                  <a:t>_</a:t>
                </a:r>
                <a:r>
                  <a:rPr lang="en-US" i="0">
                    <a:latin typeface="Cambria Math" panose="02040503050406030204" pitchFamily="18" charset="0"/>
                  </a:rPr>
                  <a:t>𝑠 )</a:t>
                </a:r>
                <a:r>
                  <a:rPr lang="ru-RU" i="0">
                    <a:latin typeface="Cambria Math" panose="02040503050406030204" pitchFamily="18" charset="0"/>
                  </a:rPr>
                  <a:t>=∫1</a:t>
                </a:r>
                <a:r>
                  <a:rPr lang="en-US" i="0">
                    <a:latin typeface="Cambria Math" panose="02040503050406030204" pitchFamily="18" charset="0"/>
                  </a:rPr>
                  <a:t>_0^1</a:t>
                </a:r>
                <a:r>
                  <a:rPr lang="el-GR" i="0">
                    <a:latin typeface="Cambria Math" panose="02040503050406030204" pitchFamily="18" charset="0"/>
                  </a:rPr>
                  <a:t>▒</a:t>
                </a:r>
                <a:r>
                  <a:rPr lang="en-US" i="0">
                    <a:latin typeface="Cambria Math" panose="02040503050406030204" pitchFamily="18" charset="0"/>
                  </a:rPr>
                  <a:t>〖1</a:t>
                </a:r>
                <a:r>
                  <a:rPr lang="ru-RU" i="0">
                    <a:latin typeface="Cambria Math" panose="02040503050406030204" pitchFamily="18" charset="0"/>
                  </a:rPr>
                  <a:t>/(</a:t>
                </a:r>
                <a:r>
                  <a:rPr lang="el-GR" i="0">
                    <a:latin typeface="Cambria Math" panose="02040503050406030204" pitchFamily="18" charset="0"/>
                  </a:rPr>
                  <a:t>π</a:t>
                </a:r>
                <a:r>
                  <a:rPr lang="ru-RU" i="0">
                    <a:latin typeface="Cambria Math" panose="02040503050406030204" pitchFamily="18" charset="0"/>
                  </a:rPr>
                  <a:t>√(</a:t>
                </a:r>
                <a:r>
                  <a:rPr lang="en-US" i="0">
                    <a:latin typeface="Cambria Math" panose="02040503050406030204" pitchFamily="18" charset="0"/>
                  </a:rPr>
                  <a:t>(1−</a:t>
                </a:r>
                <a:r>
                  <a:rPr lang="el-GR" i="0">
                    <a:latin typeface="Cambria Math" panose="02040503050406030204" pitchFamily="18" charset="0"/>
                  </a:rPr>
                  <a:t>θ</a:t>
                </a:r>
                <a:r>
                  <a:rPr lang="en-US" i="0">
                    <a:latin typeface="Cambria Math" panose="02040503050406030204" pitchFamily="18" charset="0"/>
                  </a:rPr>
                  <a:t>)</a:t>
                </a:r>
                <a:r>
                  <a:rPr lang="el-GR" i="0">
                    <a:latin typeface="Cambria Math" panose="02040503050406030204" pitchFamily="18" charset="0"/>
                  </a:rPr>
                  <a:t>θ</a:t>
                </a:r>
                <a:r>
                  <a:rPr lang="ru-RU" i="0">
                    <a:latin typeface="Cambria Math" panose="02040503050406030204" pitchFamily="18" charset="0"/>
                  </a:rPr>
                  <a:t>)) 〖</a:t>
                </a:r>
                <a:r>
                  <a:rPr lang="en-US" i="0">
                    <a:latin typeface="Cambria Math" panose="02040503050406030204" pitchFamily="18" charset="0"/>
                  </a:rPr>
                  <a:t>(1−</a:t>
                </a:r>
                <a:r>
                  <a:rPr lang="el-GR" i="0">
                    <a:latin typeface="Cambria Math" panose="02040503050406030204" pitchFamily="18" charset="0"/>
                  </a:rPr>
                  <a:t>θ</a:t>
                </a:r>
                <a:r>
                  <a:rPr lang="en-US" i="0">
                    <a:latin typeface="Cambria Math" panose="02040503050406030204" pitchFamily="18" charset="0"/>
                  </a:rPr>
                  <a:t>)</a:t>
                </a:r>
                <a:r>
                  <a:rPr lang="ru-RU" i="0">
                    <a:latin typeface="Cambria Math" panose="02040503050406030204" pitchFamily="18" charset="0"/>
                  </a:rPr>
                  <a:t>〗^</a:t>
                </a:r>
                <a:r>
                  <a:rPr lang="en-US" i="0">
                    <a:latin typeface="Cambria Math" panose="02040503050406030204" pitchFamily="18" charset="0"/>
                  </a:rPr>
                  <a:t>𝑎</a:t>
                </a:r>
                <a:r>
                  <a:rPr lang="ru-RU" i="0">
                    <a:latin typeface="Cambria Math" panose="02040503050406030204" pitchFamily="18" charset="0"/>
                  </a:rPr>
                  <a:t> </a:t>
                </a:r>
                <a:r>
                  <a:rPr lang="el-GR" i="0">
                    <a:latin typeface="Cambria Math" panose="02040503050406030204" pitchFamily="18" charset="0"/>
                  </a:rPr>
                  <a:t>θ</a:t>
                </a:r>
                <a:r>
                  <a:rPr lang="ru-RU" i="0">
                    <a:latin typeface="Cambria Math" panose="02040503050406030204" pitchFamily="18" charset="0"/>
                  </a:rPr>
                  <a:t>^</a:t>
                </a:r>
                <a:r>
                  <a:rPr lang="en-US" i="0">
                    <a:latin typeface="Cambria Math" panose="02040503050406030204" pitchFamily="18" charset="0"/>
                  </a:rPr>
                  <a:t>𝑏 d</a:t>
                </a:r>
                <a:r>
                  <a:rPr lang="el-GR" i="0">
                    <a:latin typeface="Cambria Math" panose="02040503050406030204" pitchFamily="18" charset="0"/>
                  </a:rPr>
                  <a:t>θ</a:t>
                </a:r>
                <a:r>
                  <a:rPr lang="en-US" i="0">
                    <a:latin typeface="Cambria Math" panose="02040503050406030204" pitchFamily="18" charset="0"/>
                  </a:rPr>
                  <a:t>〗</a:t>
                </a:r>
                <a:r>
                  <a:rPr lang="ru-RU" dirty="0"/>
                  <a:t> </a:t>
                </a:r>
              </a:p>
              <a:p>
                <a:pPr marL="0" indent="0">
                  <a:buNone/>
                </a:pPr>
                <a:r>
                  <a:rPr lang="en-US" dirty="0"/>
                  <a:t>– </a:t>
                </a:r>
                <a:r>
                  <a:rPr lang="ru-RU" dirty="0"/>
                  <a:t>оценка Кричевского-Трофимова</a:t>
                </a:r>
              </a:p>
              <a:p>
                <a:endParaRPr lang="ru-RU" dirty="0"/>
              </a:p>
            </p:txBody>
          </p:sp>
        </mc:Fallback>
      </mc:AlternateContent>
      <p:sp>
        <p:nvSpPr>
          <p:cNvPr id="4" name="Номер слайда 3"/>
          <p:cNvSpPr>
            <a:spLocks noGrp="1"/>
          </p:cNvSpPr>
          <p:nvPr>
            <p:ph type="sldNum" sz="quarter" idx="5"/>
          </p:nvPr>
        </p:nvSpPr>
        <p:spPr/>
        <p:txBody>
          <a:bodyPr/>
          <a:lstStyle/>
          <a:p>
            <a:fld id="{3E0EBF7C-1929-E646-B56E-F5A67319E5D3}" type="slidenum">
              <a:rPr lang="ru-RU" smtClean="0"/>
              <a:t>31</a:t>
            </a:fld>
            <a:endParaRPr lang="ru-RU"/>
          </a:p>
        </p:txBody>
      </p:sp>
    </p:spTree>
    <p:extLst>
      <p:ext uri="{BB962C8B-B14F-4D97-AF65-F5344CB8AC3E}">
        <p14:creationId xmlns:p14="http://schemas.microsoft.com/office/powerpoint/2010/main" val="723645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Как видно, при постоянной длине (на диагонали) вероятность тем выше, чем </a:t>
            </a:r>
            <a:r>
              <a:rPr lang="ru-RU" dirty="0" err="1"/>
              <a:t>неравномернее</a:t>
            </a:r>
            <a:r>
              <a:rPr lang="ru-RU" dirty="0"/>
              <a:t> распределение. Сумма на любой диагонали = 1</a:t>
            </a:r>
            <a:br>
              <a:rPr lang="ru-RU" dirty="0"/>
            </a:br>
            <a:r>
              <a:rPr lang="ru-RU" dirty="0"/>
              <a:t>Опечатка: </a:t>
            </a:r>
            <a:r>
              <a:rPr lang="en-US" dirty="0"/>
              <a:t>P(3,0)=5/16</a:t>
            </a:r>
            <a:endParaRPr lang="ru-RU" dirty="0"/>
          </a:p>
        </p:txBody>
      </p:sp>
      <p:sp>
        <p:nvSpPr>
          <p:cNvPr id="4" name="Номер слайда 3"/>
          <p:cNvSpPr>
            <a:spLocks noGrp="1"/>
          </p:cNvSpPr>
          <p:nvPr>
            <p:ph type="sldNum" sz="quarter" idx="5"/>
          </p:nvPr>
        </p:nvSpPr>
        <p:spPr/>
        <p:txBody>
          <a:bodyPr/>
          <a:lstStyle/>
          <a:p>
            <a:fld id="{3E0EBF7C-1929-E646-B56E-F5A67319E5D3}" type="slidenum">
              <a:rPr lang="ru-RU" smtClean="0"/>
              <a:t>32</a:t>
            </a:fld>
            <a:endParaRPr lang="ru-RU"/>
          </a:p>
        </p:txBody>
      </p:sp>
    </p:spTree>
    <p:extLst>
      <p:ext uri="{BB962C8B-B14F-4D97-AF65-F5344CB8AC3E}">
        <p14:creationId xmlns:p14="http://schemas.microsoft.com/office/powerpoint/2010/main" val="2811766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E0EBF7C-1929-E646-B56E-F5A67319E5D3}" type="slidenum">
              <a:rPr lang="ru-RU" smtClean="0"/>
              <a:t>33</a:t>
            </a:fld>
            <a:endParaRPr lang="ru-RU"/>
          </a:p>
        </p:txBody>
      </p:sp>
    </p:spTree>
    <p:extLst>
      <p:ext uri="{BB962C8B-B14F-4D97-AF65-F5344CB8AC3E}">
        <p14:creationId xmlns:p14="http://schemas.microsoft.com/office/powerpoint/2010/main" val="2515045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Интересно и существенно, что в этом методе мы перестраиваем структуру, пересчитывая параметры с использованием нового бита, однако это нужно для получения его вероятности. На декодере можно произвести те же операции для нового бита 0, получив границу разделения отрезка. Если код оказался выше границы, значит мы ошиблись и нужно было декодировать 1. Однако по сути декодеру нужна не условная вероятность, а совместная, её метод и получил в чистом виде</a:t>
            </a:r>
          </a:p>
        </p:txBody>
      </p:sp>
      <p:sp>
        <p:nvSpPr>
          <p:cNvPr id="4" name="Номер слайда 3"/>
          <p:cNvSpPr>
            <a:spLocks noGrp="1"/>
          </p:cNvSpPr>
          <p:nvPr>
            <p:ph type="sldNum" sz="quarter" idx="5"/>
          </p:nvPr>
        </p:nvSpPr>
        <p:spPr/>
        <p:txBody>
          <a:bodyPr/>
          <a:lstStyle/>
          <a:p>
            <a:fld id="{3E0EBF7C-1929-E646-B56E-F5A67319E5D3}" type="slidenum">
              <a:rPr lang="ru-RU" smtClean="0"/>
              <a:t>34</a:t>
            </a:fld>
            <a:endParaRPr lang="ru-RU"/>
          </a:p>
        </p:txBody>
      </p:sp>
    </p:spTree>
    <p:extLst>
      <p:ext uri="{BB962C8B-B14F-4D97-AF65-F5344CB8AC3E}">
        <p14:creationId xmlns:p14="http://schemas.microsoft.com/office/powerpoint/2010/main" val="497135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E0EBF7C-1929-E646-B56E-F5A67319E5D3}" type="slidenum">
              <a:rPr lang="ru-RU" smtClean="0"/>
              <a:t>40</a:t>
            </a:fld>
            <a:endParaRPr lang="ru-RU"/>
          </a:p>
        </p:txBody>
      </p:sp>
    </p:spTree>
    <p:extLst>
      <p:ext uri="{BB962C8B-B14F-4D97-AF65-F5344CB8AC3E}">
        <p14:creationId xmlns:p14="http://schemas.microsoft.com/office/powerpoint/2010/main" val="133204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Строже говоря, если источник описывается </a:t>
            </a:r>
            <a:r>
              <a:rPr lang="ru-RU" dirty="0" err="1"/>
              <a:t>марковской</a:t>
            </a:r>
            <a:r>
              <a:rPr lang="ru-RU" dirty="0"/>
              <a:t> моделью порядка </a:t>
            </a:r>
            <a:r>
              <a:rPr lang="en-US" dirty="0"/>
              <a:t>D, </a:t>
            </a:r>
            <a:r>
              <a:rPr lang="ru-RU" dirty="0"/>
              <a:t>то идеальным вариантом является чистая модель порядка </a:t>
            </a:r>
            <a:r>
              <a:rPr lang="en-US" dirty="0"/>
              <a:t>D. </a:t>
            </a:r>
            <a:r>
              <a:rPr lang="ru-RU" dirty="0"/>
              <a:t>На практике очень глубокий контекст приводит к плохому сбору статистики, поэтому модели порядков ниже могут давать результаты лучше. Поэтому мы взвешиваем модели, но предпочтение можно отдать более глубоким уровням, делая гамму меньше.</a:t>
            </a:r>
          </a:p>
        </p:txBody>
      </p:sp>
      <p:sp>
        <p:nvSpPr>
          <p:cNvPr id="4" name="Номер слайда 3"/>
          <p:cNvSpPr>
            <a:spLocks noGrp="1"/>
          </p:cNvSpPr>
          <p:nvPr>
            <p:ph type="sldNum" sz="quarter" idx="5"/>
          </p:nvPr>
        </p:nvSpPr>
        <p:spPr/>
        <p:txBody>
          <a:bodyPr/>
          <a:lstStyle/>
          <a:p>
            <a:fld id="{3E0EBF7C-1929-E646-B56E-F5A67319E5D3}" type="slidenum">
              <a:rPr lang="ru-RU" smtClean="0"/>
              <a:t>41</a:t>
            </a:fld>
            <a:endParaRPr lang="ru-RU"/>
          </a:p>
        </p:txBody>
      </p:sp>
    </p:spTree>
    <p:extLst>
      <p:ext uri="{BB962C8B-B14F-4D97-AF65-F5344CB8AC3E}">
        <p14:creationId xmlns:p14="http://schemas.microsoft.com/office/powerpoint/2010/main" val="421102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2700" indent="-12700">
              <a:spcBef>
                <a:spcPct val="0"/>
              </a:spcBef>
              <a:spcAft>
                <a:spcPts val="600"/>
              </a:spcAft>
              <a:buNone/>
            </a:pPr>
            <a:r>
              <a:rPr lang="ru-RU" altLang="ru-RU" dirty="0"/>
              <a:t>Для оценки вероятностей появления символов на выходе информационного источника применяется искусственная нейронная сеть.</a:t>
            </a:r>
          </a:p>
          <a:p>
            <a:pPr marL="12700" indent="-12700">
              <a:spcBef>
                <a:spcPct val="0"/>
              </a:spcBef>
              <a:spcAft>
                <a:spcPts val="600"/>
              </a:spcAft>
              <a:buNone/>
            </a:pPr>
            <a:r>
              <a:rPr lang="ru-RU" altLang="ru-RU" dirty="0"/>
              <a:t>Чаще всего используется многослойная нейронная сеть, обладающая одним нейроном выходного слоя на каждый символ информационного алфавита. На выходах этих нейронов формируются сигналы, определяющие вероятности появления различных символов в текущем контексте.</a:t>
            </a:r>
          </a:p>
          <a:p>
            <a:pPr marL="12700" indent="-12700">
              <a:spcBef>
                <a:spcPct val="0"/>
              </a:spcBef>
              <a:spcAft>
                <a:spcPts val="600"/>
              </a:spcAft>
              <a:buNone/>
            </a:pPr>
            <a:r>
              <a:rPr lang="ru-RU" altLang="ru-RU" dirty="0"/>
              <a:t>Преимуществом данного решения энтропийного кодирования является возможность адаптации системы к обрабатываемой информации с применением фиксированного объема памяти. Этот метод обладает высокой эффективностью, но очень низкой производительностью.</a:t>
            </a:r>
          </a:p>
          <a:p>
            <a:endParaRPr lang="ru-RU" dirty="0"/>
          </a:p>
        </p:txBody>
      </p:sp>
      <p:sp>
        <p:nvSpPr>
          <p:cNvPr id="4" name="Номер слайда 3"/>
          <p:cNvSpPr>
            <a:spLocks noGrp="1"/>
          </p:cNvSpPr>
          <p:nvPr>
            <p:ph type="sldNum" sz="quarter" idx="5"/>
          </p:nvPr>
        </p:nvSpPr>
        <p:spPr/>
        <p:txBody>
          <a:bodyPr/>
          <a:lstStyle/>
          <a:p>
            <a:fld id="{3E0EBF7C-1929-E646-B56E-F5A67319E5D3}" type="slidenum">
              <a:rPr lang="ru-RU" smtClean="0"/>
              <a:t>58</a:t>
            </a:fld>
            <a:endParaRPr lang="ru-RU"/>
          </a:p>
        </p:txBody>
      </p:sp>
    </p:spTree>
    <p:extLst>
      <p:ext uri="{BB962C8B-B14F-4D97-AF65-F5344CB8AC3E}">
        <p14:creationId xmlns:p14="http://schemas.microsoft.com/office/powerpoint/2010/main" val="1169967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Моделирование</a:t>
            </a:r>
            <a:r>
              <a:rPr lang="ru-RU" baseline="0" dirty="0"/>
              <a:t> (восстановление модели источника)</a:t>
            </a:r>
            <a:endParaRPr lang="ru-RU" dirty="0"/>
          </a:p>
        </p:txBody>
      </p:sp>
      <p:sp>
        <p:nvSpPr>
          <p:cNvPr id="4" name="Номер слайда 3"/>
          <p:cNvSpPr>
            <a:spLocks noGrp="1"/>
          </p:cNvSpPr>
          <p:nvPr>
            <p:ph type="sldNum" sz="quarter" idx="10"/>
          </p:nvPr>
        </p:nvSpPr>
        <p:spPr/>
        <p:txBody>
          <a:bodyPr/>
          <a:lstStyle/>
          <a:p>
            <a:fld id="{08526D85-8F04-4F3F-8FE3-2A59F0DC45D6}" type="slidenum">
              <a:rPr lang="ru-RU" smtClean="0"/>
              <a:t>3</a:t>
            </a:fld>
            <a:endParaRPr lang="ru-RU"/>
          </a:p>
        </p:txBody>
      </p:sp>
    </p:spTree>
    <p:extLst>
      <p:ext uri="{BB962C8B-B14F-4D97-AF65-F5344CB8AC3E}">
        <p14:creationId xmlns:p14="http://schemas.microsoft.com/office/powerpoint/2010/main" val="2245456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eaLnBrk="1" hangingPunct="1">
                  <a:spcBef>
                    <a:spcPct val="0"/>
                  </a:spcBef>
                  <a:buFontTx/>
                  <a:buNone/>
                </a:pPr>
                <a:r>
                  <a:rPr lang="en-US" altLang="ru-RU" sz="1200" dirty="0"/>
                  <a:t>Prediction by Partial Matching</a:t>
                </a:r>
                <a:r>
                  <a:rPr lang="ru-RU" altLang="ru-RU" sz="1200" dirty="0"/>
                  <a:t> - предсказание по частичному совпадению</a:t>
                </a:r>
              </a:p>
              <a:p>
                <a:pPr eaLnBrk="1" hangingPunct="1">
                  <a:spcBef>
                    <a:spcPct val="0"/>
                  </a:spcBef>
                  <a:buFontTx/>
                  <a:buNone/>
                </a:pPr>
                <a:r>
                  <a:rPr lang="ru-RU" altLang="ru-RU" sz="1200" dirty="0"/>
                  <a:t>Вероятность появления символа всегда оценивается в текущем контексте какого-то одного порядка</a:t>
                </a:r>
              </a:p>
              <a:p>
                <a:pPr eaLnBrk="1" hangingPunct="1">
                  <a:spcBef>
                    <a:spcPct val="0"/>
                  </a:spcBef>
                  <a:buFontTx/>
                  <a:buNone/>
                </a:pPr>
                <a:r>
                  <a:rPr lang="ru-RU" altLang="ru-RU" sz="1200" dirty="0"/>
                  <a:t>Порядком контекста называется длина последовательности символов в контексте</a:t>
                </a:r>
              </a:p>
              <a:p>
                <a:pPr eaLnBrk="1" hangingPunct="1">
                  <a:spcBef>
                    <a:spcPct val="0"/>
                  </a:spcBef>
                  <a:buFontTx/>
                  <a:buNone/>
                </a:pPr>
                <a:endParaRPr lang="en-US" altLang="ru-RU" sz="1200" dirty="0"/>
              </a:p>
              <a:p>
                <a:pPr eaLnBrk="1" hangingPunct="1">
                  <a:spcBef>
                    <a:spcPct val="0"/>
                  </a:spcBef>
                  <a:buFontTx/>
                  <a:buNone/>
                </a:pPr>
                <a:r>
                  <a:rPr lang="ru-RU" altLang="ru-RU" sz="1200" dirty="0"/>
                  <a:t>Предположим, что к текущему моменту передана последовательность из </a:t>
                </a:r>
                <a14:m>
                  <m:oMath xmlns:m="http://schemas.openxmlformats.org/officeDocument/2006/math">
                    <m:r>
                      <a:rPr lang="ru-RU" altLang="ru-RU" sz="1200" i="1" dirty="0" smtClean="0">
                        <a:latin typeface="Cambria Math" panose="02040503050406030204" pitchFamily="18" charset="0"/>
                      </a:rPr>
                      <m:t>𝑛</m:t>
                    </m:r>
                  </m:oMath>
                </a14:m>
                <a:r>
                  <a:rPr lang="ru-RU" altLang="ru-RU" sz="1200" dirty="0"/>
                  <a:t> символов источника информации</a:t>
                </a:r>
                <a:r>
                  <a:rPr lang="en-US" altLang="ru-RU" sz="1200" dirty="0"/>
                  <a:t> </a:t>
                </a:r>
                <a14:m>
                  <m:oMath xmlns:m="http://schemas.openxmlformats.org/officeDocument/2006/math">
                    <m:sSubSup>
                      <m:sSubSupPr>
                        <m:ctrlPr>
                          <a:rPr lang="en-US" altLang="ru-RU" sz="1200" b="1" i="1" smtClean="0">
                            <a:latin typeface="Cambria Math" panose="02040503050406030204" pitchFamily="18" charset="0"/>
                          </a:rPr>
                        </m:ctrlPr>
                      </m:sSubSupPr>
                      <m:e>
                        <m:acc>
                          <m:accPr>
                            <m:chr m:val="̅"/>
                            <m:ctrlPr>
                              <a:rPr lang="en-US" altLang="ru-RU" sz="1200" b="1" i="1" smtClean="0">
                                <a:latin typeface="Cambria Math" panose="02040503050406030204" pitchFamily="18" charset="0"/>
                              </a:rPr>
                            </m:ctrlPr>
                          </m:accPr>
                          <m:e>
                            <m:r>
                              <a:rPr lang="en-US" altLang="ru-RU" sz="1200" b="1" i="1" smtClean="0">
                                <a:latin typeface="Cambria Math" panose="02040503050406030204" pitchFamily="18" charset="0"/>
                              </a:rPr>
                              <m:t>𝒙</m:t>
                            </m:r>
                          </m:e>
                        </m:acc>
                      </m:e>
                      <m:sub>
                        <m:r>
                          <a:rPr lang="en-US" altLang="ru-RU" sz="1200" b="0" i="1" smtClean="0">
                            <a:latin typeface="Cambria Math" panose="02040503050406030204" pitchFamily="18" charset="0"/>
                          </a:rPr>
                          <m:t>1</m:t>
                        </m:r>
                      </m:sub>
                      <m:sup>
                        <m:r>
                          <a:rPr lang="en-US" altLang="ru-RU" sz="1200" b="0" i="1" smtClean="0">
                            <a:latin typeface="Cambria Math" panose="02040503050406030204" pitchFamily="18" charset="0"/>
                          </a:rPr>
                          <m:t>𝑛</m:t>
                        </m:r>
                      </m:sup>
                    </m:sSubSup>
                    <m:r>
                      <a:rPr lang="en-US" altLang="ru-RU" sz="1200" b="0" i="1" smtClean="0">
                        <a:latin typeface="Cambria Math" panose="02040503050406030204" pitchFamily="18" charset="0"/>
                      </a:rPr>
                      <m:t>=(</m:t>
                    </m:r>
                    <m:sSub>
                      <m:sSubPr>
                        <m:ctrlPr>
                          <a:rPr lang="en-US" altLang="ru-RU" sz="1200" b="0" i="1" smtClean="0">
                            <a:latin typeface="Cambria Math" panose="02040503050406030204" pitchFamily="18" charset="0"/>
                          </a:rPr>
                        </m:ctrlPr>
                      </m:sSubPr>
                      <m:e>
                        <m:r>
                          <a:rPr lang="en-US" altLang="ru-RU" sz="1200" b="0" i="1" smtClean="0">
                            <a:latin typeface="Cambria Math" panose="02040503050406030204" pitchFamily="18" charset="0"/>
                          </a:rPr>
                          <m:t>𝑥</m:t>
                        </m:r>
                      </m:e>
                      <m:sub>
                        <m:r>
                          <a:rPr lang="en-US" altLang="ru-RU" sz="1200" b="0" i="1" smtClean="0">
                            <a:latin typeface="Cambria Math" panose="02040503050406030204" pitchFamily="18" charset="0"/>
                          </a:rPr>
                          <m:t>1</m:t>
                        </m:r>
                      </m:sub>
                    </m:sSub>
                    <m:r>
                      <a:rPr lang="en-US" altLang="ru-RU" sz="1200" b="0" i="1" smtClean="0">
                        <a:latin typeface="Cambria Math" panose="02040503050406030204" pitchFamily="18" charset="0"/>
                      </a:rPr>
                      <m:t>,…,</m:t>
                    </m:r>
                    <m:sSub>
                      <m:sSubPr>
                        <m:ctrlPr>
                          <a:rPr lang="en-US" altLang="ru-RU" sz="1200" b="0" i="1" smtClean="0">
                            <a:latin typeface="Cambria Math" panose="02040503050406030204" pitchFamily="18" charset="0"/>
                          </a:rPr>
                        </m:ctrlPr>
                      </m:sSubPr>
                      <m:e>
                        <m:r>
                          <a:rPr lang="en-US" altLang="ru-RU" sz="1200" b="0" i="1" smtClean="0">
                            <a:latin typeface="Cambria Math" panose="02040503050406030204" pitchFamily="18" charset="0"/>
                          </a:rPr>
                          <m:t>𝑥</m:t>
                        </m:r>
                      </m:e>
                      <m:sub>
                        <m:r>
                          <a:rPr lang="en-US" altLang="ru-RU" sz="1200" b="0" i="1" smtClean="0">
                            <a:latin typeface="Cambria Math" panose="02040503050406030204" pitchFamily="18" charset="0"/>
                          </a:rPr>
                          <m:t>𝑛</m:t>
                        </m:r>
                      </m:sub>
                    </m:sSub>
                    <m:r>
                      <a:rPr lang="en-US" altLang="ru-RU" sz="1200" b="0" i="1" smtClean="0">
                        <a:latin typeface="Cambria Math" panose="02040503050406030204" pitchFamily="18" charset="0"/>
                      </a:rPr>
                      <m:t>)</m:t>
                    </m:r>
                  </m:oMath>
                </a14:m>
                <a:r>
                  <a:rPr lang="en-US" altLang="ru-RU" sz="1200" dirty="0"/>
                  <a:t>,</a:t>
                </a:r>
                <a:r>
                  <a:rPr lang="ru-RU" altLang="ru-RU" sz="1200" dirty="0"/>
                  <a:t> и следует передать символ</a:t>
                </a:r>
                <a:r>
                  <a:rPr lang="en-US" altLang="ru-RU" sz="1200" dirty="0"/>
                  <a:t> </a:t>
                </a:r>
                <a14:m>
                  <m:oMath xmlns:m="http://schemas.openxmlformats.org/officeDocument/2006/math">
                    <m:sSub>
                      <m:sSubPr>
                        <m:ctrlPr>
                          <a:rPr lang="en-US" altLang="ru-RU" sz="1200" b="0" i="1" dirty="0" smtClean="0">
                            <a:latin typeface="Cambria Math" panose="02040503050406030204" pitchFamily="18" charset="0"/>
                          </a:rPr>
                        </m:ctrlPr>
                      </m:sSubPr>
                      <m:e>
                        <m:r>
                          <a:rPr lang="en-US" altLang="ru-RU" sz="1200" i="1" dirty="0" smtClean="0">
                            <a:latin typeface="Cambria Math" panose="02040503050406030204" pitchFamily="18" charset="0"/>
                          </a:rPr>
                          <m:t>𝑥</m:t>
                        </m:r>
                      </m:e>
                      <m:sub>
                        <m:r>
                          <a:rPr lang="en-US" altLang="ru-RU" sz="1200" b="0" i="1" dirty="0" smtClean="0">
                            <a:latin typeface="Cambria Math" panose="02040503050406030204" pitchFamily="18" charset="0"/>
                          </a:rPr>
                          <m:t>𝑛</m:t>
                        </m:r>
                        <m:r>
                          <a:rPr lang="en-US" altLang="ru-RU" sz="1200" b="0" i="1" dirty="0" smtClean="0">
                            <a:latin typeface="Cambria Math" panose="02040503050406030204" pitchFamily="18" charset="0"/>
                          </a:rPr>
                          <m:t>+1</m:t>
                        </m:r>
                      </m:sub>
                    </m:sSub>
                  </m:oMath>
                </a14:m>
                <a:r>
                  <a:rPr lang="en-US" altLang="ru-RU" sz="1200" i="1" dirty="0"/>
                  <a:t>.</a:t>
                </a:r>
                <a:endParaRPr lang="ru-RU" altLang="ru-RU" sz="1200" i="1" dirty="0"/>
              </a:p>
              <a:p>
                <a:pPr eaLnBrk="1" hangingPunct="1">
                  <a:spcBef>
                    <a:spcPct val="0"/>
                  </a:spcBef>
                  <a:buFontTx/>
                  <a:buNone/>
                </a:pPr>
                <a:r>
                  <a:rPr lang="ru-RU" altLang="ru-RU" sz="1200" dirty="0"/>
                  <a:t>Сначала для оценки вероятности появления символа используется контекст достаточно высокого порядка (длина</a:t>
                </a:r>
                <a:r>
                  <a:rPr lang="ru-RU" altLang="ru-RU" sz="1200" baseline="0" dirty="0"/>
                  <a:t> контекста ограничивается некоторым значением</a:t>
                </a:r>
                <a:r>
                  <a:rPr lang="ru-RU" altLang="ru-RU" sz="1200" dirty="0"/>
                  <a:t>)</a:t>
                </a:r>
                <a:endParaRPr lang="en-US" altLang="ru-RU" sz="1200" dirty="0"/>
              </a:p>
              <a:p>
                <a:pPr eaLnBrk="1" hangingPunct="1">
                  <a:spcBef>
                    <a:spcPct val="0"/>
                  </a:spcBef>
                  <a:buFontTx/>
                  <a:buNone/>
                </a:pPr>
                <a:r>
                  <a:rPr lang="ru-RU" altLang="ru-RU" sz="1200" dirty="0"/>
                  <a:t>Для всех возможных значений символа </a:t>
                </a:r>
                <a14:m>
                  <m:oMath xmlns:m="http://schemas.openxmlformats.org/officeDocument/2006/math">
                    <m:sSub>
                      <m:sSubPr>
                        <m:ctrlPr>
                          <a:rPr lang="en-US" altLang="ru-RU" sz="1200" i="1" dirty="0">
                            <a:latin typeface="Cambria Math" panose="02040503050406030204" pitchFamily="18" charset="0"/>
                          </a:rPr>
                        </m:ctrlPr>
                      </m:sSubPr>
                      <m:e>
                        <m:r>
                          <a:rPr lang="en-US" altLang="ru-RU" sz="1200" i="1" dirty="0">
                            <a:latin typeface="Cambria Math" panose="02040503050406030204" pitchFamily="18" charset="0"/>
                          </a:rPr>
                          <m:t>𝑥</m:t>
                        </m:r>
                      </m:e>
                      <m:sub>
                        <m:r>
                          <a:rPr lang="en-US" altLang="ru-RU" sz="1200" i="1" dirty="0">
                            <a:latin typeface="Cambria Math" panose="02040503050406030204" pitchFamily="18" charset="0"/>
                          </a:rPr>
                          <m:t>𝑛</m:t>
                        </m:r>
                        <m:r>
                          <a:rPr lang="en-US" altLang="ru-RU" sz="1200" i="1" dirty="0">
                            <a:latin typeface="Cambria Math" panose="02040503050406030204" pitchFamily="18" charset="0"/>
                          </a:rPr>
                          <m:t>+1</m:t>
                        </m:r>
                      </m:sub>
                    </m:sSub>
                  </m:oMath>
                </a14:m>
                <a:r>
                  <a:rPr lang="en-US" altLang="ru-RU" sz="1200" dirty="0"/>
                  <a:t> </a:t>
                </a:r>
                <a:r>
                  <a:rPr lang="ru-RU" altLang="ru-RU" sz="1200" dirty="0"/>
                  <a:t>вычисляются условные вероятности появления этого символа при уже известном контексте, определяемом последовательностью</a:t>
                </a:r>
                <a:r>
                  <a:rPr lang="en-US" altLang="ru-RU" sz="1200" dirty="0"/>
                  <a:t> </a:t>
                </a:r>
                <a14:m>
                  <m:oMath xmlns:m="http://schemas.openxmlformats.org/officeDocument/2006/math">
                    <m:sSubSup>
                      <m:sSubSupPr>
                        <m:ctrlPr>
                          <a:rPr lang="en-US" altLang="ru-RU" sz="1200" b="1" i="1">
                            <a:latin typeface="Cambria Math" panose="02040503050406030204" pitchFamily="18" charset="0"/>
                          </a:rPr>
                        </m:ctrlPr>
                      </m:sSubSupPr>
                      <m:e>
                        <m:acc>
                          <m:accPr>
                            <m:chr m:val="̅"/>
                            <m:ctrlPr>
                              <a:rPr lang="en-US" altLang="ru-RU" sz="1200" b="1" i="1">
                                <a:latin typeface="Cambria Math" panose="02040503050406030204" pitchFamily="18" charset="0"/>
                              </a:rPr>
                            </m:ctrlPr>
                          </m:accPr>
                          <m:e>
                            <m:r>
                              <a:rPr lang="en-US" altLang="ru-RU" sz="1200" b="1" i="1">
                                <a:latin typeface="Cambria Math" panose="02040503050406030204" pitchFamily="18" charset="0"/>
                              </a:rPr>
                              <m:t>𝒙</m:t>
                            </m:r>
                          </m:e>
                        </m:acc>
                      </m:e>
                      <m:sub>
                        <m:r>
                          <a:rPr lang="en-US" altLang="ru-RU" sz="1200" i="1">
                            <a:latin typeface="Cambria Math" panose="02040503050406030204" pitchFamily="18" charset="0"/>
                          </a:rPr>
                          <m:t>𝑛</m:t>
                        </m:r>
                        <m:r>
                          <a:rPr lang="en-US" altLang="ru-RU" sz="1200" i="1">
                            <a:latin typeface="Cambria Math" panose="02040503050406030204" pitchFamily="18" charset="0"/>
                          </a:rPr>
                          <m:t>−</m:t>
                        </m:r>
                        <m:r>
                          <a:rPr lang="en-US" altLang="ru-RU" sz="1200" i="1">
                            <a:latin typeface="Cambria Math" panose="02040503050406030204" pitchFamily="18" charset="0"/>
                          </a:rPr>
                          <m:t>𝑑</m:t>
                        </m:r>
                        <m:r>
                          <a:rPr lang="en-US" altLang="ru-RU" sz="1200" i="1">
                            <a:latin typeface="Cambria Math" panose="02040503050406030204" pitchFamily="18" charset="0"/>
                          </a:rPr>
                          <m:t>+1</m:t>
                        </m:r>
                      </m:sub>
                      <m:sup>
                        <m:r>
                          <a:rPr lang="en-US" altLang="ru-RU" sz="1200" i="1">
                            <a:latin typeface="Cambria Math" panose="02040503050406030204" pitchFamily="18" charset="0"/>
                          </a:rPr>
                          <m:t>𝑛</m:t>
                        </m:r>
                      </m:sup>
                    </m:sSubSup>
                    <m:r>
                      <a:rPr lang="en-US" altLang="ru-RU" sz="1200" i="1">
                        <a:latin typeface="Cambria Math" panose="02040503050406030204" pitchFamily="18" charset="0"/>
                      </a:rPr>
                      <m:t>=(</m:t>
                    </m:r>
                    <m:sSub>
                      <m:sSubPr>
                        <m:ctrlPr>
                          <a:rPr lang="en-US" altLang="ru-RU" sz="1200" i="1">
                            <a:latin typeface="Cambria Math" panose="02040503050406030204" pitchFamily="18" charset="0"/>
                          </a:rPr>
                        </m:ctrlPr>
                      </m:sSubPr>
                      <m:e>
                        <m:r>
                          <a:rPr lang="en-US" altLang="ru-RU" sz="1200" i="1">
                            <a:latin typeface="Cambria Math" panose="02040503050406030204" pitchFamily="18" charset="0"/>
                          </a:rPr>
                          <m:t>𝑥</m:t>
                        </m:r>
                      </m:e>
                      <m:sub>
                        <m:r>
                          <a:rPr lang="en-US" altLang="ru-RU" sz="1200" b="0" i="1" smtClean="0">
                            <a:latin typeface="Cambria Math" panose="02040503050406030204" pitchFamily="18" charset="0"/>
                          </a:rPr>
                          <m:t>𝑛</m:t>
                        </m:r>
                        <m:r>
                          <a:rPr lang="en-US" altLang="ru-RU" sz="1200" b="0" i="1" smtClean="0">
                            <a:latin typeface="Cambria Math" panose="02040503050406030204" pitchFamily="18" charset="0"/>
                          </a:rPr>
                          <m:t>−</m:t>
                        </m:r>
                        <m:r>
                          <a:rPr lang="en-US" altLang="ru-RU" sz="1200" b="0" i="1" smtClean="0">
                            <a:latin typeface="Cambria Math" panose="02040503050406030204" pitchFamily="18" charset="0"/>
                          </a:rPr>
                          <m:t>𝑑</m:t>
                        </m:r>
                        <m:r>
                          <a:rPr lang="en-US" altLang="ru-RU" sz="1200" b="0" i="1" smtClean="0">
                            <a:latin typeface="Cambria Math" panose="02040503050406030204" pitchFamily="18" charset="0"/>
                          </a:rPr>
                          <m:t>+1</m:t>
                        </m:r>
                      </m:sub>
                    </m:sSub>
                    <m:r>
                      <a:rPr lang="en-US" altLang="ru-RU" sz="1200" i="1">
                        <a:latin typeface="Cambria Math" panose="02040503050406030204" pitchFamily="18" charset="0"/>
                      </a:rPr>
                      <m:t>,…,</m:t>
                    </m:r>
                    <m:sSub>
                      <m:sSubPr>
                        <m:ctrlPr>
                          <a:rPr lang="en-US" altLang="ru-RU" sz="1200" i="1">
                            <a:latin typeface="Cambria Math" panose="02040503050406030204" pitchFamily="18" charset="0"/>
                          </a:rPr>
                        </m:ctrlPr>
                      </m:sSubPr>
                      <m:e>
                        <m:r>
                          <a:rPr lang="en-US" altLang="ru-RU" sz="1200" i="1">
                            <a:latin typeface="Cambria Math" panose="02040503050406030204" pitchFamily="18" charset="0"/>
                          </a:rPr>
                          <m:t>𝑥</m:t>
                        </m:r>
                      </m:e>
                      <m:sub>
                        <m:r>
                          <a:rPr lang="en-US" altLang="ru-RU" sz="1200" i="1">
                            <a:latin typeface="Cambria Math" panose="02040503050406030204" pitchFamily="18" charset="0"/>
                          </a:rPr>
                          <m:t>𝑛</m:t>
                        </m:r>
                      </m:sub>
                    </m:sSub>
                    <m:r>
                      <a:rPr lang="en-US" altLang="ru-RU" sz="1200" i="1">
                        <a:latin typeface="Cambria Math" panose="02040503050406030204" pitchFamily="18" charset="0"/>
                      </a:rPr>
                      <m:t>)</m:t>
                    </m:r>
                  </m:oMath>
                </a14:m>
                <a:r>
                  <a:rPr lang="en-US" altLang="ru-RU" sz="1200" dirty="0"/>
                  <a:t>,</a:t>
                </a:r>
                <a:r>
                  <a:rPr lang="ru-RU" altLang="ru-RU" sz="1200" dirty="0"/>
                  <a:t> наибольшей длины </a:t>
                </a:r>
                <a14:m>
                  <m:oMath xmlns:m="http://schemas.openxmlformats.org/officeDocument/2006/math">
                    <m:r>
                      <a:rPr lang="en-US" altLang="ru-RU" sz="1200" i="1" dirty="0" smtClean="0">
                        <a:latin typeface="Cambria Math" panose="02040503050406030204" pitchFamily="18" charset="0"/>
                      </a:rPr>
                      <m:t>𝑑</m:t>
                    </m:r>
                  </m:oMath>
                </a14:m>
                <a:r>
                  <a:rPr lang="ru-RU" altLang="ru-RU" sz="1200" dirty="0"/>
                  <a:t>, не превышающей заданного значения </a:t>
                </a:r>
                <a14:m>
                  <m:oMath xmlns:m="http://schemas.openxmlformats.org/officeDocument/2006/math">
                    <m:r>
                      <a:rPr lang="ru-RU" altLang="ru-RU" sz="1200" i="1" dirty="0" smtClean="0">
                        <a:latin typeface="Cambria Math" panose="02040503050406030204" pitchFamily="18" charset="0"/>
                      </a:rPr>
                      <m:t>𝐷</m:t>
                    </m:r>
                  </m:oMath>
                </a14:m>
                <a:r>
                  <a:rPr lang="ru-RU" altLang="ru-RU" sz="1200" dirty="0"/>
                  <a:t>. При этом выбираемая последовательность</a:t>
                </a:r>
                <a:r>
                  <a:rPr lang="en-US" altLang="ru-RU" sz="1200" dirty="0"/>
                  <a:t> </a:t>
                </a:r>
                <a14:m>
                  <m:oMath xmlns:m="http://schemas.openxmlformats.org/officeDocument/2006/math">
                    <m:sSubSup>
                      <m:sSubSupPr>
                        <m:ctrlPr>
                          <a:rPr lang="en-US" altLang="ru-RU" sz="1200" b="1" i="1">
                            <a:latin typeface="Cambria Math" panose="02040503050406030204" pitchFamily="18" charset="0"/>
                          </a:rPr>
                        </m:ctrlPr>
                      </m:sSubSupPr>
                      <m:e>
                        <m:acc>
                          <m:accPr>
                            <m:chr m:val="̅"/>
                            <m:ctrlPr>
                              <a:rPr lang="en-US" altLang="ru-RU" sz="1200" b="1" i="1">
                                <a:latin typeface="Cambria Math" panose="02040503050406030204" pitchFamily="18" charset="0"/>
                              </a:rPr>
                            </m:ctrlPr>
                          </m:accPr>
                          <m:e>
                            <m:r>
                              <a:rPr lang="en-US" altLang="ru-RU" sz="1200" b="1" i="1">
                                <a:latin typeface="Cambria Math" panose="02040503050406030204" pitchFamily="18" charset="0"/>
                              </a:rPr>
                              <m:t>𝒙</m:t>
                            </m:r>
                          </m:e>
                        </m:acc>
                      </m:e>
                      <m:sub>
                        <m:r>
                          <a:rPr lang="en-US" altLang="ru-RU" sz="1200" b="0" i="1">
                            <a:latin typeface="Cambria Math" panose="02040503050406030204" pitchFamily="18" charset="0"/>
                          </a:rPr>
                          <m:t>𝑛</m:t>
                        </m:r>
                        <m:r>
                          <a:rPr lang="en-US" altLang="ru-RU" sz="1200" b="0" i="1">
                            <a:latin typeface="Cambria Math" panose="02040503050406030204" pitchFamily="18" charset="0"/>
                          </a:rPr>
                          <m:t>−</m:t>
                        </m:r>
                        <m:r>
                          <a:rPr lang="en-US" altLang="ru-RU" sz="1200" b="0" i="1">
                            <a:latin typeface="Cambria Math" panose="02040503050406030204" pitchFamily="18" charset="0"/>
                          </a:rPr>
                          <m:t>𝑑</m:t>
                        </m:r>
                        <m:r>
                          <a:rPr lang="en-US" altLang="ru-RU" sz="1200" b="0" i="1" smtClean="0">
                            <a:latin typeface="Cambria Math" panose="02040503050406030204" pitchFamily="18" charset="0"/>
                          </a:rPr>
                          <m:t>+</m:t>
                        </m:r>
                        <m:r>
                          <a:rPr lang="en-US" altLang="ru-RU" sz="1200" b="0" i="1">
                            <a:latin typeface="Cambria Math" panose="02040503050406030204" pitchFamily="18" charset="0"/>
                          </a:rPr>
                          <m:t>1</m:t>
                        </m:r>
                      </m:sub>
                      <m:sup>
                        <m:r>
                          <a:rPr lang="en-US" altLang="ru-RU" sz="1200" b="0" i="1">
                            <a:latin typeface="Cambria Math" panose="02040503050406030204" pitchFamily="18" charset="0"/>
                          </a:rPr>
                          <m:t>𝑛</m:t>
                        </m:r>
                      </m:sup>
                    </m:sSubSup>
                  </m:oMath>
                </a14:m>
                <a:r>
                  <a:rPr lang="en-US" altLang="ru-RU" sz="1200" dirty="0"/>
                  <a:t> </a:t>
                </a:r>
                <a:r>
                  <a:rPr lang="ru-RU" altLang="ru-RU" sz="1200" dirty="0"/>
                  <a:t>такова, что последовательность символов  уже встречалась в переданной информации </a:t>
                </a:r>
                <a14:m>
                  <m:oMath xmlns:m="http://schemas.openxmlformats.org/officeDocument/2006/math">
                    <m:sSubSup>
                      <m:sSubSupPr>
                        <m:ctrlPr>
                          <a:rPr lang="en-US" altLang="ru-RU" sz="1200" b="1" i="1">
                            <a:latin typeface="Cambria Math" panose="02040503050406030204" pitchFamily="18" charset="0"/>
                          </a:rPr>
                        </m:ctrlPr>
                      </m:sSubSupPr>
                      <m:e>
                        <m:acc>
                          <m:accPr>
                            <m:chr m:val="̅"/>
                            <m:ctrlPr>
                              <a:rPr lang="en-US" altLang="ru-RU" sz="1200" b="1" i="1">
                                <a:latin typeface="Cambria Math" panose="02040503050406030204" pitchFamily="18" charset="0"/>
                              </a:rPr>
                            </m:ctrlPr>
                          </m:accPr>
                          <m:e>
                            <m:r>
                              <a:rPr lang="en-US" altLang="ru-RU" sz="1200" b="1" i="1">
                                <a:latin typeface="Cambria Math" panose="02040503050406030204" pitchFamily="18" charset="0"/>
                              </a:rPr>
                              <m:t>𝒙</m:t>
                            </m:r>
                          </m:e>
                        </m:acc>
                      </m:e>
                      <m:sub>
                        <m:r>
                          <a:rPr lang="en-US" altLang="ru-RU" sz="1200" i="1">
                            <a:latin typeface="Cambria Math" panose="02040503050406030204" pitchFamily="18" charset="0"/>
                          </a:rPr>
                          <m:t>1</m:t>
                        </m:r>
                      </m:sub>
                      <m:sup>
                        <m:r>
                          <a:rPr lang="en-US" altLang="ru-RU" sz="1200" i="1">
                            <a:latin typeface="Cambria Math" panose="02040503050406030204" pitchFamily="18" charset="0"/>
                          </a:rPr>
                          <m:t>𝑛</m:t>
                        </m:r>
                      </m:sup>
                    </m:sSubSup>
                  </m:oMath>
                </a14:m>
                <a:r>
                  <a:rPr lang="ru-RU" altLang="ru-RU" sz="1200" dirty="0"/>
                  <a:t>.</a:t>
                </a:r>
              </a:p>
              <a:p>
                <a:pPr eaLnBrk="1" hangingPunct="1">
                  <a:spcBef>
                    <a:spcPct val="0"/>
                  </a:spcBef>
                  <a:buFontTx/>
                  <a:buNone/>
                </a:pPr>
                <a:r>
                  <a:rPr lang="ru-RU" altLang="ru-RU" sz="1200" dirty="0"/>
                  <a:t>Значение символа </a:t>
                </a:r>
                <a14:m>
                  <m:oMath xmlns:m="http://schemas.openxmlformats.org/officeDocument/2006/math">
                    <m:sSub>
                      <m:sSubPr>
                        <m:ctrlPr>
                          <a:rPr lang="en-US" altLang="ru-RU" sz="1200" i="1" dirty="0">
                            <a:latin typeface="Cambria Math" panose="02040503050406030204" pitchFamily="18" charset="0"/>
                          </a:rPr>
                        </m:ctrlPr>
                      </m:sSubPr>
                      <m:e>
                        <m:r>
                          <a:rPr lang="en-US" altLang="ru-RU" sz="1200" i="1" dirty="0">
                            <a:latin typeface="Cambria Math" panose="02040503050406030204" pitchFamily="18" charset="0"/>
                          </a:rPr>
                          <m:t>𝑥</m:t>
                        </m:r>
                      </m:e>
                      <m:sub>
                        <m:r>
                          <a:rPr lang="en-US" altLang="ru-RU" sz="1200" i="1" dirty="0">
                            <a:latin typeface="Cambria Math" panose="02040503050406030204" pitchFamily="18" charset="0"/>
                          </a:rPr>
                          <m:t>𝑛</m:t>
                        </m:r>
                        <m:r>
                          <a:rPr lang="en-US" altLang="ru-RU" sz="1200" i="1" dirty="0">
                            <a:latin typeface="Cambria Math" panose="02040503050406030204" pitchFamily="18" charset="0"/>
                          </a:rPr>
                          <m:t>+1</m:t>
                        </m:r>
                      </m:sub>
                    </m:sSub>
                  </m:oMath>
                </a14:m>
                <a:r>
                  <a:rPr lang="en-US" altLang="ru-RU" sz="1200" dirty="0"/>
                  <a:t> </a:t>
                </a:r>
                <a:r>
                  <a:rPr lang="ru-RU" altLang="ru-RU" sz="1200" dirty="0"/>
                  <a:t>кодируется арифметическим кодом в соответствии с вычисленным условным распределением вероятностей и с учетом длины контекста </a:t>
                </a:r>
                <a14:m>
                  <m:oMath xmlns:m="http://schemas.openxmlformats.org/officeDocument/2006/math">
                    <m:r>
                      <a:rPr lang="en-US" altLang="ru-RU" sz="1200" i="1" dirty="0" smtClean="0">
                        <a:latin typeface="Cambria Math" panose="02040503050406030204" pitchFamily="18" charset="0"/>
                      </a:rPr>
                      <m:t>𝑑</m:t>
                    </m:r>
                    <m:r>
                      <a:rPr lang="ru-RU" altLang="ru-RU" sz="1200" i="1" dirty="0" smtClean="0">
                        <a:latin typeface="Cambria Math" panose="02040503050406030204" pitchFamily="18" charset="0"/>
                      </a:rPr>
                      <m:t>≤</m:t>
                    </m:r>
                    <m:r>
                      <a:rPr lang="ru-RU" altLang="ru-RU" sz="1200" i="1" dirty="0" smtClean="0">
                        <a:latin typeface="Cambria Math" panose="02040503050406030204" pitchFamily="18" charset="0"/>
                      </a:rPr>
                      <m:t>𝐷</m:t>
                    </m:r>
                  </m:oMath>
                </a14:m>
                <a:r>
                  <a:rPr lang="ru-RU" altLang="ru-RU" sz="1200" dirty="0"/>
                  <a:t>.</a:t>
                </a:r>
              </a:p>
              <a:p>
                <a:pPr eaLnBrk="1" hangingPunct="1">
                  <a:spcBef>
                    <a:spcPct val="0"/>
                  </a:spcBef>
                  <a:buFontTx/>
                  <a:buNone/>
                </a:pPr>
                <a:r>
                  <a:rPr lang="ru-RU" altLang="ru-RU" sz="1200" dirty="0"/>
                  <a:t>Оценивается условная вероятность </a:t>
                </a:r>
                <a14:m>
                  <m:oMath xmlns:m="http://schemas.openxmlformats.org/officeDocument/2006/math">
                    <m:acc>
                      <m:accPr>
                        <m:chr m:val="̂"/>
                        <m:ctrlPr>
                          <a:rPr lang="ru-RU" altLang="ru-RU" sz="1200" i="1" smtClean="0">
                            <a:latin typeface="Cambria Math" panose="02040503050406030204" pitchFamily="18" charset="0"/>
                          </a:rPr>
                        </m:ctrlPr>
                      </m:accPr>
                      <m:e>
                        <m:r>
                          <a:rPr lang="en-US" altLang="ru-RU" sz="1200" b="0" i="1" smtClean="0">
                            <a:latin typeface="Cambria Math" panose="02040503050406030204" pitchFamily="18" charset="0"/>
                          </a:rPr>
                          <m:t>𝑝</m:t>
                        </m:r>
                      </m:e>
                    </m:acc>
                    <m:d>
                      <m:dPr>
                        <m:ctrlPr>
                          <a:rPr lang="en-US" altLang="ru-RU" sz="1200" b="0" i="1" smtClean="0">
                            <a:latin typeface="Cambria Math" panose="02040503050406030204" pitchFamily="18" charset="0"/>
                          </a:rPr>
                        </m:ctrlPr>
                      </m:dPr>
                      <m:e>
                        <m:r>
                          <a:rPr lang="en-US" altLang="ru-RU" sz="1200" b="0" i="1" smtClean="0">
                            <a:latin typeface="Cambria Math" panose="02040503050406030204" pitchFamily="18" charset="0"/>
                          </a:rPr>
                          <m:t>𝑎</m:t>
                        </m:r>
                      </m:e>
                      <m:e>
                        <m:acc>
                          <m:accPr>
                            <m:chr m:val="̅"/>
                            <m:ctrlPr>
                              <a:rPr lang="en-US" altLang="ru-RU" sz="1200" b="1" i="1" smtClean="0">
                                <a:latin typeface="Cambria Math" panose="02040503050406030204" pitchFamily="18" charset="0"/>
                              </a:rPr>
                            </m:ctrlPr>
                          </m:accPr>
                          <m:e>
                            <m:r>
                              <a:rPr lang="en-US" altLang="ru-RU" sz="1200" b="1" i="1" smtClean="0">
                                <a:latin typeface="Cambria Math" panose="02040503050406030204" pitchFamily="18" charset="0"/>
                              </a:rPr>
                              <m:t>𝑪</m:t>
                            </m:r>
                          </m:e>
                        </m:acc>
                      </m:e>
                    </m:d>
                  </m:oMath>
                </a14:m>
                <a:r>
                  <a:rPr lang="ru-RU" altLang="ru-RU" sz="1200" dirty="0"/>
                  <a:t> появления символа </a:t>
                </a:r>
                <a14:m>
                  <m:oMath xmlns:m="http://schemas.openxmlformats.org/officeDocument/2006/math">
                    <m:sSub>
                      <m:sSubPr>
                        <m:ctrlPr>
                          <a:rPr lang="en-US" altLang="ru-RU" sz="1200" i="1" dirty="0">
                            <a:latin typeface="Cambria Math" panose="02040503050406030204" pitchFamily="18" charset="0"/>
                          </a:rPr>
                        </m:ctrlPr>
                      </m:sSubPr>
                      <m:e>
                        <m:r>
                          <a:rPr lang="en-US" altLang="ru-RU" sz="1200" i="1" dirty="0">
                            <a:latin typeface="Cambria Math" panose="02040503050406030204" pitchFamily="18" charset="0"/>
                          </a:rPr>
                          <m:t>𝑥</m:t>
                        </m:r>
                      </m:e>
                      <m:sub>
                        <m:r>
                          <a:rPr lang="en-US" altLang="ru-RU" sz="1200" i="1" dirty="0">
                            <a:latin typeface="Cambria Math" panose="02040503050406030204" pitchFamily="18" charset="0"/>
                          </a:rPr>
                          <m:t>𝑛</m:t>
                        </m:r>
                        <m:r>
                          <a:rPr lang="en-US" altLang="ru-RU" sz="1200" i="1" dirty="0">
                            <a:latin typeface="Cambria Math" panose="02040503050406030204" pitchFamily="18" charset="0"/>
                          </a:rPr>
                          <m:t>+1</m:t>
                        </m:r>
                      </m:sub>
                    </m:sSub>
                    <m:r>
                      <a:rPr lang="en-US" altLang="ru-RU" sz="1200" b="0" i="1" dirty="0" smtClean="0">
                        <a:latin typeface="Cambria Math" panose="02040503050406030204" pitchFamily="18" charset="0"/>
                      </a:rPr>
                      <m:t>=</m:t>
                    </m:r>
                    <m:r>
                      <a:rPr lang="en-US" altLang="ru-RU" sz="1200" b="0" i="1" dirty="0" smtClean="0">
                        <a:latin typeface="Cambria Math" panose="02040503050406030204" pitchFamily="18" charset="0"/>
                      </a:rPr>
                      <m:t>𝑎</m:t>
                    </m:r>
                    <m:r>
                      <a:rPr lang="en-US" altLang="ru-RU" sz="1200" b="0" i="1" dirty="0" smtClean="0">
                        <a:latin typeface="Cambria Math" panose="02040503050406030204" pitchFamily="18" charset="0"/>
                      </a:rPr>
                      <m:t> </m:t>
                    </m:r>
                  </m:oMath>
                </a14:m>
                <a:r>
                  <a:rPr lang="ru-RU" altLang="ru-RU" sz="1200" dirty="0"/>
                  <a:t>после контекста</a:t>
                </a:r>
                <a:r>
                  <a:rPr lang="en-US" altLang="ru-RU" sz="1200" dirty="0"/>
                  <a:t> </a:t>
                </a:r>
                <a14:m>
                  <m:oMath xmlns:m="http://schemas.openxmlformats.org/officeDocument/2006/math">
                    <m:sSubSup>
                      <m:sSubSupPr>
                        <m:ctrlPr>
                          <a:rPr lang="en-US" altLang="ru-RU" sz="1200" b="1" i="1">
                            <a:latin typeface="Cambria Math" panose="02040503050406030204" pitchFamily="18" charset="0"/>
                          </a:rPr>
                        </m:ctrlPr>
                      </m:sSubSupPr>
                      <m:e>
                        <m:acc>
                          <m:accPr>
                            <m:chr m:val="̅"/>
                            <m:ctrlPr>
                              <a:rPr lang="en-US" altLang="ru-RU" sz="1200" b="1" i="1">
                                <a:latin typeface="Cambria Math" panose="02040503050406030204" pitchFamily="18" charset="0"/>
                              </a:rPr>
                            </m:ctrlPr>
                          </m:accPr>
                          <m:e>
                            <m:r>
                              <a:rPr lang="en-US" altLang="ru-RU" sz="1200" b="1" i="1">
                                <a:latin typeface="Cambria Math" panose="02040503050406030204" pitchFamily="18" charset="0"/>
                              </a:rPr>
                              <m:t>𝒙</m:t>
                            </m:r>
                          </m:e>
                        </m:acc>
                      </m:e>
                      <m:sub>
                        <m:r>
                          <a:rPr lang="en-US" altLang="ru-RU" sz="1200" i="1">
                            <a:latin typeface="Cambria Math" panose="02040503050406030204" pitchFamily="18" charset="0"/>
                          </a:rPr>
                          <m:t>𝑛</m:t>
                        </m:r>
                        <m:r>
                          <a:rPr lang="en-US" altLang="ru-RU" sz="1200" i="1">
                            <a:latin typeface="Cambria Math" panose="02040503050406030204" pitchFamily="18" charset="0"/>
                          </a:rPr>
                          <m:t>−</m:t>
                        </m:r>
                        <m:r>
                          <a:rPr lang="en-US" altLang="ru-RU" sz="1200" i="1">
                            <a:latin typeface="Cambria Math" panose="02040503050406030204" pitchFamily="18" charset="0"/>
                          </a:rPr>
                          <m:t>𝑑</m:t>
                        </m:r>
                        <m:r>
                          <a:rPr lang="en-US" altLang="ru-RU" sz="1200" i="1">
                            <a:latin typeface="Cambria Math" panose="02040503050406030204" pitchFamily="18" charset="0"/>
                          </a:rPr>
                          <m:t>+1</m:t>
                        </m:r>
                      </m:sub>
                      <m:sup>
                        <m:r>
                          <a:rPr lang="en-US" altLang="ru-RU" sz="1200" i="1">
                            <a:latin typeface="Cambria Math" panose="02040503050406030204" pitchFamily="18" charset="0"/>
                          </a:rPr>
                          <m:t>𝑛</m:t>
                        </m:r>
                      </m:sup>
                    </m:sSubSup>
                    <m:r>
                      <a:rPr lang="en-US" altLang="ru-RU" sz="1200" i="1">
                        <a:latin typeface="Cambria Math" panose="02040503050406030204" pitchFamily="18" charset="0"/>
                      </a:rPr>
                      <m:t>=</m:t>
                    </m:r>
                    <m:d>
                      <m:dPr>
                        <m:ctrlPr>
                          <a:rPr lang="en-US" altLang="ru-RU" sz="1200" i="1">
                            <a:latin typeface="Cambria Math" panose="02040503050406030204" pitchFamily="18" charset="0"/>
                          </a:rPr>
                        </m:ctrlPr>
                      </m:dPr>
                      <m:e>
                        <m:sSub>
                          <m:sSubPr>
                            <m:ctrlPr>
                              <a:rPr lang="en-US" altLang="ru-RU" sz="1200" i="1">
                                <a:latin typeface="Cambria Math" panose="02040503050406030204" pitchFamily="18" charset="0"/>
                              </a:rPr>
                            </m:ctrlPr>
                          </m:sSubPr>
                          <m:e>
                            <m:r>
                              <a:rPr lang="en-US" altLang="ru-RU" sz="1200" i="1">
                                <a:latin typeface="Cambria Math" panose="02040503050406030204" pitchFamily="18" charset="0"/>
                              </a:rPr>
                              <m:t>𝑥</m:t>
                            </m:r>
                          </m:e>
                          <m:sub>
                            <m:r>
                              <a:rPr lang="en-US" altLang="ru-RU" sz="1200" i="1">
                                <a:latin typeface="Cambria Math" panose="02040503050406030204" pitchFamily="18" charset="0"/>
                              </a:rPr>
                              <m:t>𝑛</m:t>
                            </m:r>
                            <m:r>
                              <a:rPr lang="en-US" altLang="ru-RU" sz="1200" i="1">
                                <a:latin typeface="Cambria Math" panose="02040503050406030204" pitchFamily="18" charset="0"/>
                              </a:rPr>
                              <m:t>−</m:t>
                            </m:r>
                            <m:r>
                              <a:rPr lang="en-US" altLang="ru-RU" sz="1200" i="1">
                                <a:latin typeface="Cambria Math" panose="02040503050406030204" pitchFamily="18" charset="0"/>
                              </a:rPr>
                              <m:t>𝑑</m:t>
                            </m:r>
                            <m:r>
                              <a:rPr lang="en-US" altLang="ru-RU" sz="1200" i="1">
                                <a:latin typeface="Cambria Math" panose="02040503050406030204" pitchFamily="18" charset="0"/>
                              </a:rPr>
                              <m:t>+1</m:t>
                            </m:r>
                          </m:sub>
                        </m:sSub>
                        <m:r>
                          <a:rPr lang="en-US" altLang="ru-RU" sz="1200" i="1">
                            <a:latin typeface="Cambria Math" panose="02040503050406030204" pitchFamily="18" charset="0"/>
                          </a:rPr>
                          <m:t>,…,</m:t>
                        </m:r>
                        <m:sSub>
                          <m:sSubPr>
                            <m:ctrlPr>
                              <a:rPr lang="en-US" altLang="ru-RU" sz="1200" i="1">
                                <a:latin typeface="Cambria Math" panose="02040503050406030204" pitchFamily="18" charset="0"/>
                              </a:rPr>
                            </m:ctrlPr>
                          </m:sSubPr>
                          <m:e>
                            <m:r>
                              <a:rPr lang="en-US" altLang="ru-RU" sz="1200" i="1">
                                <a:latin typeface="Cambria Math" panose="02040503050406030204" pitchFamily="18" charset="0"/>
                              </a:rPr>
                              <m:t>𝑥</m:t>
                            </m:r>
                          </m:e>
                          <m:sub>
                            <m:r>
                              <a:rPr lang="en-US" altLang="ru-RU" sz="1200" i="1">
                                <a:latin typeface="Cambria Math" panose="02040503050406030204" pitchFamily="18" charset="0"/>
                              </a:rPr>
                              <m:t>𝑛</m:t>
                            </m:r>
                          </m:sub>
                        </m:sSub>
                      </m:e>
                    </m:d>
                    <m:r>
                      <a:rPr lang="en-US" altLang="ru-RU" sz="1200" b="0" i="1" smtClean="0">
                        <a:latin typeface="Cambria Math" panose="02040503050406030204" pitchFamily="18" charset="0"/>
                      </a:rPr>
                      <m:t>=</m:t>
                    </m:r>
                    <m:acc>
                      <m:accPr>
                        <m:chr m:val="̅"/>
                        <m:ctrlPr>
                          <a:rPr lang="en-US" altLang="ru-RU" sz="1200" b="0" i="1" smtClean="0">
                            <a:latin typeface="Cambria Math" panose="02040503050406030204" pitchFamily="18" charset="0"/>
                          </a:rPr>
                        </m:ctrlPr>
                      </m:accPr>
                      <m:e>
                        <m:r>
                          <a:rPr lang="en-US" altLang="ru-RU" sz="1200" b="1" i="1" smtClean="0">
                            <a:latin typeface="Cambria Math" panose="02040503050406030204" pitchFamily="18" charset="0"/>
                          </a:rPr>
                          <m:t>𝒄</m:t>
                        </m:r>
                      </m:e>
                    </m:acc>
                  </m:oMath>
                </a14:m>
                <a:r>
                  <a:rPr lang="ru-RU" altLang="ru-RU" sz="1200" dirty="0"/>
                  <a:t>. </a:t>
                </a:r>
              </a:p>
            </p:txBody>
          </p:sp>
        </mc:Choice>
        <mc:Fallback xmlns="">
          <p:sp>
            <p:nvSpPr>
              <p:cNvPr id="3" name="Заметки 2"/>
              <p:cNvSpPr>
                <a:spLocks noGrp="1"/>
              </p:cNvSpPr>
              <p:nvPr>
                <p:ph type="body" idx="1"/>
              </p:nvPr>
            </p:nvSpPr>
            <p:spPr/>
            <p:txBody>
              <a:bodyPr/>
              <a:lstStyle/>
              <a:p>
                <a:pPr eaLnBrk="1" hangingPunct="1">
                  <a:spcBef>
                    <a:spcPct val="0"/>
                  </a:spcBef>
                  <a:buFontTx/>
                  <a:buNone/>
                </a:pPr>
                <a:r>
                  <a:rPr lang="en-US" altLang="ru-RU" sz="1200" dirty="0" smtClean="0"/>
                  <a:t>Prediction by Partial Matching</a:t>
                </a:r>
                <a:r>
                  <a:rPr lang="ru-RU" altLang="ru-RU" sz="1200" dirty="0" smtClean="0"/>
                  <a:t> - предсказание по частичному совпадению</a:t>
                </a:r>
              </a:p>
              <a:p>
                <a:pPr eaLnBrk="1" hangingPunct="1">
                  <a:spcBef>
                    <a:spcPct val="0"/>
                  </a:spcBef>
                  <a:buFontTx/>
                  <a:buNone/>
                </a:pPr>
                <a:r>
                  <a:rPr lang="ru-RU" altLang="ru-RU" sz="1200" dirty="0" smtClean="0"/>
                  <a:t>Вероятность появления символа всегда оценивается в текущем контексте какого-то одного порядка</a:t>
                </a:r>
              </a:p>
              <a:p>
                <a:pPr eaLnBrk="1" hangingPunct="1">
                  <a:spcBef>
                    <a:spcPct val="0"/>
                  </a:spcBef>
                  <a:buFontTx/>
                  <a:buNone/>
                </a:pPr>
                <a:r>
                  <a:rPr lang="ru-RU" altLang="ru-RU" sz="1200" dirty="0" smtClean="0"/>
                  <a:t>Порядком контекста называется длина последовательности символов в контексте</a:t>
                </a:r>
              </a:p>
              <a:p>
                <a:pPr eaLnBrk="1" hangingPunct="1">
                  <a:spcBef>
                    <a:spcPct val="0"/>
                  </a:spcBef>
                  <a:buFontTx/>
                  <a:buNone/>
                </a:pPr>
                <a:endParaRPr lang="en-US" altLang="ru-RU" sz="1200" dirty="0" smtClean="0"/>
              </a:p>
              <a:p>
                <a:pPr eaLnBrk="1" hangingPunct="1">
                  <a:spcBef>
                    <a:spcPct val="0"/>
                  </a:spcBef>
                  <a:buFontTx/>
                  <a:buNone/>
                </a:pPr>
                <a:r>
                  <a:rPr lang="ru-RU" altLang="ru-RU" sz="1200" dirty="0" smtClean="0"/>
                  <a:t>Предположим, что к текущему моменту передана последовательность из </a:t>
                </a:r>
                <a:r>
                  <a:rPr lang="ru-RU" altLang="ru-RU" sz="1200" i="0" dirty="0" smtClean="0">
                    <a:latin typeface="Cambria Math" panose="02040503050406030204" pitchFamily="18" charset="0"/>
                  </a:rPr>
                  <a:t>𝑛</a:t>
                </a:r>
                <a:r>
                  <a:rPr lang="ru-RU" altLang="ru-RU" sz="1200" dirty="0" smtClean="0"/>
                  <a:t> символов источника информации</a:t>
                </a:r>
                <a:r>
                  <a:rPr lang="en-US" altLang="ru-RU" sz="1200" dirty="0" smtClean="0"/>
                  <a:t> </a:t>
                </a:r>
                <a:r>
                  <a:rPr lang="en-US" altLang="ru-RU" sz="1200" b="1" i="0" smtClean="0">
                    <a:latin typeface="Cambria Math" panose="02040503050406030204" pitchFamily="18" charset="0"/>
                  </a:rPr>
                  <a:t>𝒙 ̅_</a:t>
                </a:r>
                <a:r>
                  <a:rPr lang="en-US" altLang="ru-RU" sz="1200" b="0" i="0" smtClean="0">
                    <a:latin typeface="Cambria Math" panose="02040503050406030204" pitchFamily="18" charset="0"/>
                  </a:rPr>
                  <a:t>1^𝑛=(𝑥_1,…,𝑥_𝑛)</a:t>
                </a:r>
                <a:r>
                  <a:rPr lang="en-US" altLang="ru-RU" sz="1200" dirty="0" smtClean="0"/>
                  <a:t>,</a:t>
                </a:r>
                <a:r>
                  <a:rPr lang="ru-RU" altLang="ru-RU" sz="1200" dirty="0" smtClean="0"/>
                  <a:t> и следует передать символ</a:t>
                </a:r>
                <a:r>
                  <a:rPr lang="en-US" altLang="ru-RU" sz="1200" dirty="0" smtClean="0"/>
                  <a:t> </a:t>
                </a:r>
                <a:r>
                  <a:rPr lang="en-US" altLang="ru-RU" sz="1200" i="0" dirty="0" smtClean="0">
                    <a:latin typeface="Cambria Math" panose="02040503050406030204" pitchFamily="18" charset="0"/>
                  </a:rPr>
                  <a:t>𝑥</a:t>
                </a:r>
                <a:r>
                  <a:rPr lang="en-US" altLang="ru-RU" sz="1200" b="0" i="0" dirty="0" smtClean="0">
                    <a:latin typeface="Cambria Math" panose="02040503050406030204" pitchFamily="18" charset="0"/>
                  </a:rPr>
                  <a:t>_(𝑛+1)</a:t>
                </a:r>
                <a:r>
                  <a:rPr lang="en-US" altLang="ru-RU" sz="1200" i="1" dirty="0" smtClean="0"/>
                  <a:t>.</a:t>
                </a:r>
                <a:endParaRPr lang="ru-RU" altLang="ru-RU" sz="1200" i="1" dirty="0" smtClean="0"/>
              </a:p>
              <a:p>
                <a:pPr eaLnBrk="1" hangingPunct="1">
                  <a:spcBef>
                    <a:spcPct val="0"/>
                  </a:spcBef>
                  <a:buFontTx/>
                  <a:buNone/>
                </a:pPr>
                <a:r>
                  <a:rPr lang="ru-RU" altLang="ru-RU" sz="1200" dirty="0" smtClean="0"/>
                  <a:t>Сначала для оценки вероятности появления символа используется контекст достаточно высокого порядка (длина</a:t>
                </a:r>
                <a:r>
                  <a:rPr lang="ru-RU" altLang="ru-RU" sz="1200" baseline="0" dirty="0" smtClean="0"/>
                  <a:t> контекста ограничивается некоторым значением</a:t>
                </a:r>
                <a:r>
                  <a:rPr lang="ru-RU" altLang="ru-RU" sz="1200" dirty="0" smtClean="0"/>
                  <a:t>)</a:t>
                </a:r>
                <a:endParaRPr lang="en-US" altLang="ru-RU" sz="1200" dirty="0" smtClean="0"/>
              </a:p>
              <a:p>
                <a:pPr eaLnBrk="1" hangingPunct="1">
                  <a:spcBef>
                    <a:spcPct val="0"/>
                  </a:spcBef>
                  <a:buFontTx/>
                  <a:buNone/>
                </a:pPr>
                <a:r>
                  <a:rPr lang="ru-RU" altLang="ru-RU" sz="1200" dirty="0" smtClean="0"/>
                  <a:t>Для </a:t>
                </a:r>
                <a:r>
                  <a:rPr lang="ru-RU" altLang="ru-RU" sz="1200" dirty="0" smtClean="0"/>
                  <a:t>всех возможных значений символа </a:t>
                </a:r>
                <a:r>
                  <a:rPr lang="en-US" altLang="ru-RU" sz="1200" i="0" dirty="0">
                    <a:latin typeface="Cambria Math" panose="02040503050406030204" pitchFamily="18" charset="0"/>
                  </a:rPr>
                  <a:t>𝑥_(𝑛+1)</a:t>
                </a:r>
                <a:r>
                  <a:rPr lang="en-US" altLang="ru-RU" sz="1200" dirty="0" smtClean="0"/>
                  <a:t> </a:t>
                </a:r>
                <a:r>
                  <a:rPr lang="ru-RU" altLang="ru-RU" sz="1200" dirty="0" smtClean="0"/>
                  <a:t>вычисляются условные вероятности появления этого символа при уже известном контексте, определяемом последовательностью</a:t>
                </a:r>
                <a:r>
                  <a:rPr lang="en-US" altLang="ru-RU" sz="1200" dirty="0" smtClean="0"/>
                  <a:t> </a:t>
                </a:r>
                <a:r>
                  <a:rPr lang="en-US" altLang="ru-RU" sz="1200" b="1" i="0">
                    <a:latin typeface="Cambria Math" panose="02040503050406030204" pitchFamily="18" charset="0"/>
                  </a:rPr>
                  <a:t>𝒙 ̅_(</a:t>
                </a:r>
                <a:r>
                  <a:rPr lang="en-US" altLang="ru-RU" sz="1200" i="0">
                    <a:latin typeface="Cambria Math" panose="02040503050406030204" pitchFamily="18" charset="0"/>
                  </a:rPr>
                  <a:t>𝑛−𝑑+1</a:t>
                </a:r>
                <a:r>
                  <a:rPr lang="en-US" altLang="ru-RU" sz="1200" b="1" i="0">
                    <a:latin typeface="Cambria Math" panose="02040503050406030204" pitchFamily="18" charset="0"/>
                  </a:rPr>
                  <a:t>)^</a:t>
                </a:r>
                <a:r>
                  <a:rPr lang="en-US" altLang="ru-RU" sz="1200" i="0">
                    <a:latin typeface="Cambria Math" panose="02040503050406030204" pitchFamily="18" charset="0"/>
                  </a:rPr>
                  <a:t>𝑛=(𝑥_(</a:t>
                </a:r>
                <a:r>
                  <a:rPr lang="en-US" altLang="ru-RU" sz="1200" b="0" i="0" smtClean="0">
                    <a:latin typeface="Cambria Math" panose="02040503050406030204" pitchFamily="18" charset="0"/>
                  </a:rPr>
                  <a:t>𝑛−𝑑+1</a:t>
                </a:r>
                <a:r>
                  <a:rPr lang="en-US" altLang="ru-RU" sz="1200" b="0" i="0">
                    <a:latin typeface="Cambria Math" panose="02040503050406030204" pitchFamily="18" charset="0"/>
                  </a:rPr>
                  <a:t>)</a:t>
                </a:r>
                <a:r>
                  <a:rPr lang="en-US" altLang="ru-RU" sz="1200" i="0">
                    <a:latin typeface="Cambria Math" panose="02040503050406030204" pitchFamily="18" charset="0"/>
                  </a:rPr>
                  <a:t>,…,𝑥_𝑛)</a:t>
                </a:r>
                <a:r>
                  <a:rPr lang="en-US" altLang="ru-RU" sz="1200" dirty="0"/>
                  <a:t>,</a:t>
                </a:r>
                <a:r>
                  <a:rPr lang="ru-RU" altLang="ru-RU" sz="1200" dirty="0" smtClean="0"/>
                  <a:t> наибольшей длины </a:t>
                </a:r>
                <a:r>
                  <a:rPr lang="en-US" altLang="ru-RU" sz="1200" i="0" dirty="0" smtClean="0">
                    <a:latin typeface="Cambria Math" panose="02040503050406030204" pitchFamily="18" charset="0"/>
                  </a:rPr>
                  <a:t>𝑑</a:t>
                </a:r>
                <a:r>
                  <a:rPr lang="ru-RU" altLang="ru-RU" sz="1200" dirty="0" smtClean="0"/>
                  <a:t>, не превышающей заданного значения </a:t>
                </a:r>
                <a:r>
                  <a:rPr lang="ru-RU" altLang="ru-RU" sz="1200" i="0" dirty="0" smtClean="0">
                    <a:latin typeface="Cambria Math" panose="02040503050406030204" pitchFamily="18" charset="0"/>
                  </a:rPr>
                  <a:t>𝐷</a:t>
                </a:r>
                <a:r>
                  <a:rPr lang="ru-RU" altLang="ru-RU" sz="1200" dirty="0" smtClean="0"/>
                  <a:t>. При этом выбираемая последовательность</a:t>
                </a:r>
                <a:r>
                  <a:rPr lang="en-US" altLang="ru-RU" sz="1200" dirty="0" smtClean="0"/>
                  <a:t> </a:t>
                </a:r>
                <a:r>
                  <a:rPr lang="en-US" altLang="ru-RU" sz="1200" b="1" i="0">
                    <a:latin typeface="Cambria Math" panose="02040503050406030204" pitchFamily="18" charset="0"/>
                  </a:rPr>
                  <a:t>𝒙 ̅_(</a:t>
                </a:r>
                <a:r>
                  <a:rPr lang="en-US" altLang="ru-RU" sz="1200" b="0" i="0">
                    <a:latin typeface="Cambria Math" panose="02040503050406030204" pitchFamily="18" charset="0"/>
                  </a:rPr>
                  <a:t>𝑛−𝑑</a:t>
                </a:r>
                <a:r>
                  <a:rPr lang="en-US" altLang="ru-RU" sz="1200" b="0" i="0" smtClean="0">
                    <a:latin typeface="Cambria Math" panose="02040503050406030204" pitchFamily="18" charset="0"/>
                  </a:rPr>
                  <a:t>+</a:t>
                </a:r>
                <a:r>
                  <a:rPr lang="en-US" altLang="ru-RU" sz="1200" b="0" i="0">
                    <a:latin typeface="Cambria Math" panose="02040503050406030204" pitchFamily="18" charset="0"/>
                  </a:rPr>
                  <a:t>1</a:t>
                </a:r>
                <a:r>
                  <a:rPr lang="en-US" altLang="ru-RU" sz="1200" b="1" i="0">
                    <a:latin typeface="Cambria Math" panose="02040503050406030204" pitchFamily="18" charset="0"/>
                  </a:rPr>
                  <a:t>)</a:t>
                </a:r>
                <a:r>
                  <a:rPr lang="en-US" altLang="ru-RU" sz="1200" b="0" i="0">
                    <a:latin typeface="Cambria Math" panose="02040503050406030204" pitchFamily="18" charset="0"/>
                  </a:rPr>
                  <a:t>^𝑛</a:t>
                </a:r>
                <a:r>
                  <a:rPr lang="en-US" altLang="ru-RU" sz="1200" dirty="0" smtClean="0"/>
                  <a:t> </a:t>
                </a:r>
                <a:r>
                  <a:rPr lang="ru-RU" altLang="ru-RU" sz="1200" dirty="0" smtClean="0"/>
                  <a:t>такова, что последовательность символов  уже встречалась в переданной информации </a:t>
                </a:r>
                <a:r>
                  <a:rPr lang="en-US" altLang="ru-RU" sz="1200" b="1" i="0">
                    <a:latin typeface="Cambria Math" panose="02040503050406030204" pitchFamily="18" charset="0"/>
                  </a:rPr>
                  <a:t>𝒙 ̅_</a:t>
                </a:r>
                <a:r>
                  <a:rPr lang="en-US" altLang="ru-RU" sz="1200" i="0">
                    <a:latin typeface="Cambria Math" panose="02040503050406030204" pitchFamily="18" charset="0"/>
                  </a:rPr>
                  <a:t>1^𝑛</a:t>
                </a:r>
                <a:r>
                  <a:rPr lang="ru-RU" altLang="ru-RU" sz="1200" dirty="0" smtClean="0"/>
                  <a:t>.</a:t>
                </a:r>
              </a:p>
              <a:p>
                <a:pPr eaLnBrk="1" hangingPunct="1">
                  <a:spcBef>
                    <a:spcPct val="0"/>
                  </a:spcBef>
                  <a:buFontTx/>
                  <a:buNone/>
                </a:pPr>
                <a:r>
                  <a:rPr lang="ru-RU" altLang="ru-RU" sz="1200" dirty="0" smtClean="0"/>
                  <a:t>Значение символа </a:t>
                </a:r>
                <a:r>
                  <a:rPr lang="en-US" altLang="ru-RU" sz="1200" i="0" dirty="0">
                    <a:latin typeface="Cambria Math" panose="02040503050406030204" pitchFamily="18" charset="0"/>
                  </a:rPr>
                  <a:t>𝑥_(𝑛+1)</a:t>
                </a:r>
                <a:r>
                  <a:rPr lang="en-US" altLang="ru-RU" sz="1200" dirty="0" smtClean="0"/>
                  <a:t> </a:t>
                </a:r>
                <a:r>
                  <a:rPr lang="ru-RU" altLang="ru-RU" sz="1200" dirty="0" smtClean="0"/>
                  <a:t>кодируется арифметическим кодом в соответствии с вычисленным условным распределением вероятностей и с учетом длины контекста </a:t>
                </a:r>
                <a:r>
                  <a:rPr lang="en-US" altLang="ru-RU" sz="1200" i="0" dirty="0" smtClean="0">
                    <a:latin typeface="Cambria Math" panose="02040503050406030204" pitchFamily="18" charset="0"/>
                  </a:rPr>
                  <a:t>𝑑</a:t>
                </a:r>
                <a:r>
                  <a:rPr lang="ru-RU" altLang="ru-RU" sz="1200" i="0" dirty="0" smtClean="0">
                    <a:latin typeface="Cambria Math" panose="02040503050406030204" pitchFamily="18" charset="0"/>
                  </a:rPr>
                  <a:t>≤𝐷</a:t>
                </a:r>
                <a:r>
                  <a:rPr lang="ru-RU" altLang="ru-RU" sz="1200" dirty="0" smtClean="0"/>
                  <a:t>.</a:t>
                </a:r>
              </a:p>
              <a:p>
                <a:pPr eaLnBrk="1" hangingPunct="1">
                  <a:spcBef>
                    <a:spcPct val="0"/>
                  </a:spcBef>
                  <a:buFontTx/>
                  <a:buNone/>
                </a:pPr>
                <a:r>
                  <a:rPr lang="ru-RU" altLang="ru-RU" sz="1200" dirty="0" smtClean="0"/>
                  <a:t>Оценивается условная вероятность </a:t>
                </a:r>
                <a:r>
                  <a:rPr lang="en-US" altLang="ru-RU" sz="1200" b="0" i="0" smtClean="0">
                    <a:latin typeface="Cambria Math" panose="02040503050406030204" pitchFamily="18" charset="0"/>
                  </a:rPr>
                  <a:t>𝑝</a:t>
                </a:r>
                <a:r>
                  <a:rPr lang="ru-RU" altLang="ru-RU" sz="1200" b="0" i="0" smtClean="0">
                    <a:latin typeface="Cambria Math" panose="02040503050406030204" pitchFamily="18" charset="0"/>
                  </a:rPr>
                  <a:t> ̂</a:t>
                </a:r>
                <a:r>
                  <a:rPr lang="en-US" altLang="ru-RU" sz="1200" b="0" i="0" smtClean="0">
                    <a:latin typeface="Cambria Math" panose="02040503050406030204" pitchFamily="18" charset="0"/>
                  </a:rPr>
                  <a:t>(𝑎│</a:t>
                </a:r>
                <a:r>
                  <a:rPr lang="en-US" altLang="ru-RU" sz="1200" b="1" i="0" smtClean="0">
                    <a:latin typeface="Cambria Math" panose="02040503050406030204" pitchFamily="18" charset="0"/>
                  </a:rPr>
                  <a:t>𝑪 ̅</a:t>
                </a:r>
                <a:r>
                  <a:rPr lang="en-US" altLang="ru-RU" sz="1200" b="0" i="0" smtClean="0">
                    <a:latin typeface="Cambria Math" panose="02040503050406030204" pitchFamily="18" charset="0"/>
                  </a:rPr>
                  <a:t> )</a:t>
                </a:r>
                <a:r>
                  <a:rPr lang="ru-RU" altLang="ru-RU" sz="1200" dirty="0" smtClean="0"/>
                  <a:t> появления символа </a:t>
                </a:r>
                <a:r>
                  <a:rPr lang="en-US" altLang="ru-RU" sz="1200" i="0" dirty="0">
                    <a:latin typeface="Cambria Math" panose="02040503050406030204" pitchFamily="18" charset="0"/>
                  </a:rPr>
                  <a:t>𝑥_(𝑛+1)</a:t>
                </a:r>
                <a:r>
                  <a:rPr lang="en-US" altLang="ru-RU" sz="1200" b="0" i="0" dirty="0" smtClean="0">
                    <a:latin typeface="Cambria Math" panose="02040503050406030204" pitchFamily="18" charset="0"/>
                  </a:rPr>
                  <a:t>=𝑎 </a:t>
                </a:r>
                <a:r>
                  <a:rPr lang="ru-RU" altLang="ru-RU" sz="1200" dirty="0" smtClean="0"/>
                  <a:t>после контекста</a:t>
                </a:r>
                <a:r>
                  <a:rPr lang="en-US" altLang="ru-RU" sz="1200" dirty="0" smtClean="0"/>
                  <a:t> </a:t>
                </a:r>
                <a:r>
                  <a:rPr lang="en-US" altLang="ru-RU" sz="1200" b="1" i="0">
                    <a:latin typeface="Cambria Math" panose="02040503050406030204" pitchFamily="18" charset="0"/>
                  </a:rPr>
                  <a:t>𝒙 ̅_(</a:t>
                </a:r>
                <a:r>
                  <a:rPr lang="en-US" altLang="ru-RU" sz="1200" i="0">
                    <a:latin typeface="Cambria Math" panose="02040503050406030204" pitchFamily="18" charset="0"/>
                  </a:rPr>
                  <a:t>𝑛−𝑑+1</a:t>
                </a:r>
                <a:r>
                  <a:rPr lang="en-US" altLang="ru-RU" sz="1200" b="1" i="0">
                    <a:latin typeface="Cambria Math" panose="02040503050406030204" pitchFamily="18" charset="0"/>
                  </a:rPr>
                  <a:t>)^</a:t>
                </a:r>
                <a:r>
                  <a:rPr lang="en-US" altLang="ru-RU" sz="1200" i="0">
                    <a:latin typeface="Cambria Math" panose="02040503050406030204" pitchFamily="18" charset="0"/>
                  </a:rPr>
                  <a:t>𝑛=(𝑥_(𝑛−𝑑+1),…,𝑥_𝑛 )</a:t>
                </a:r>
                <a:r>
                  <a:rPr lang="en-US" altLang="ru-RU" sz="1200" b="0" i="0" smtClean="0">
                    <a:latin typeface="Cambria Math" panose="02040503050406030204" pitchFamily="18" charset="0"/>
                  </a:rPr>
                  <a:t>=</a:t>
                </a:r>
                <a:r>
                  <a:rPr lang="en-US" altLang="ru-RU" sz="1200" b="1" i="0" smtClean="0">
                    <a:latin typeface="Cambria Math" panose="02040503050406030204" pitchFamily="18" charset="0"/>
                  </a:rPr>
                  <a:t>𝒄</a:t>
                </a:r>
                <a:r>
                  <a:rPr lang="en-US" altLang="ru-RU" sz="1200" b="0" i="0" smtClean="0">
                    <a:latin typeface="Cambria Math" panose="02040503050406030204" pitchFamily="18" charset="0"/>
                  </a:rPr>
                  <a:t> ̅</a:t>
                </a:r>
                <a:r>
                  <a:rPr lang="ru-RU" altLang="ru-RU" sz="1200" dirty="0" smtClean="0"/>
                  <a:t>. </a:t>
                </a:r>
                <a:endParaRPr lang="ru-RU" altLang="ru-RU" sz="1200" dirty="0" smtClean="0"/>
              </a:p>
            </p:txBody>
          </p:sp>
        </mc:Fallback>
      </mc:AlternateContent>
      <p:sp>
        <p:nvSpPr>
          <p:cNvPr id="4" name="Номер слайда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8526D85-8F04-4F3F-8FE3-2A59F0DC45D6}" type="slidenum">
              <a:rPr kumimoji="0" lang="ru-RU"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ru-RU"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98910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eaLnBrk="1" hangingPunct="1">
                  <a:spcBef>
                    <a:spcPct val="0"/>
                  </a:spcBef>
                  <a:buFontTx/>
                  <a:buNone/>
                </a:pPr>
                <a:r>
                  <a:rPr lang="ru-RU" altLang="ru-RU" sz="1200" dirty="0"/>
                  <a:t>Если кодируемый символ ранее в выбранном контексте не встречался, то кодирующее устройство генерирует код служебного символа перехода к контекстной модели следующего по убыванию порядка</a:t>
                </a:r>
                <a:endParaRPr lang="en-US" altLang="ru-RU" sz="1200" dirty="0"/>
              </a:p>
              <a:p>
                <a:pPr marL="0" marR="0" lvl="0" indent="0" algn="l" defTabSz="914400" rtl="0" eaLnBrk="1" fontAlgn="auto" latinLnBrk="0" hangingPunct="1">
                  <a:lnSpc>
                    <a:spcPct val="100000"/>
                  </a:lnSpc>
                  <a:spcBef>
                    <a:spcPct val="0"/>
                  </a:spcBef>
                  <a:spcAft>
                    <a:spcPts val="0"/>
                  </a:spcAft>
                  <a:buClrTx/>
                  <a:buSzTx/>
                  <a:buFontTx/>
                  <a:buNone/>
                  <a:tabLst/>
                  <a:defRPr/>
                </a:pPr>
                <a:r>
                  <a:rPr lang="ru-RU" altLang="ru-RU" sz="1200" dirty="0"/>
                  <a:t>В случае, если эта условная вероятность оказывается равной нулю, используется символ </a:t>
                </a:r>
                <a:r>
                  <a:rPr lang="ru-RU" altLang="ru-RU" sz="1200" i="1" dirty="0" err="1"/>
                  <a:t>esc</a:t>
                </a:r>
                <a:r>
                  <a:rPr lang="ru-RU" altLang="ru-RU" sz="1200" dirty="0"/>
                  <a:t> с вычисленной определенным образом вероятностью его появления, и длина контекста </a:t>
                </a:r>
                <a14:m>
                  <m:oMath xmlns:m="http://schemas.openxmlformats.org/officeDocument/2006/math">
                    <m:r>
                      <a:rPr lang="en-US" altLang="ru-RU" sz="1200" i="1" dirty="0" smtClean="0">
                        <a:latin typeface="Cambria Math" panose="02040503050406030204" pitchFamily="18" charset="0"/>
                      </a:rPr>
                      <m:t>𝑑</m:t>
                    </m:r>
                  </m:oMath>
                </a14:m>
                <a:r>
                  <a:rPr lang="ru-RU" altLang="ru-RU" sz="1200" dirty="0"/>
                  <a:t> сокращается на единицу. </a:t>
                </a:r>
              </a:p>
            </p:txBody>
          </p:sp>
        </mc:Choice>
        <mc:Fallback xmlns="">
          <p:sp>
            <p:nvSpPr>
              <p:cNvPr id="3" name="Заметки 2"/>
              <p:cNvSpPr>
                <a:spLocks noGrp="1"/>
              </p:cNvSpPr>
              <p:nvPr>
                <p:ph type="body" idx="1"/>
              </p:nvPr>
            </p:nvSpPr>
            <p:spPr/>
            <p:txBody>
              <a:bodyPr/>
              <a:lstStyle/>
              <a:p>
                <a:pPr eaLnBrk="1" hangingPunct="1">
                  <a:spcBef>
                    <a:spcPct val="0"/>
                  </a:spcBef>
                  <a:buFontTx/>
                  <a:buNone/>
                </a:pPr>
                <a:r>
                  <a:rPr lang="ru-RU" altLang="ru-RU" sz="1200" dirty="0" smtClean="0"/>
                  <a:t>Если кодируемый символ ранее в выбранном контексте не встречался, то кодирующее устройство генерирует код служебного символа перехода к контекстной модели следующего по убыванию порядка</a:t>
                </a:r>
                <a:endParaRPr lang="en-US" altLang="ru-RU" sz="1200" dirty="0" smtClean="0"/>
              </a:p>
              <a:p>
                <a:pPr marL="0" marR="0" lvl="0" indent="0" algn="l" defTabSz="914400" rtl="0" eaLnBrk="1" fontAlgn="auto" latinLnBrk="0" hangingPunct="1">
                  <a:lnSpc>
                    <a:spcPct val="100000"/>
                  </a:lnSpc>
                  <a:spcBef>
                    <a:spcPct val="0"/>
                  </a:spcBef>
                  <a:spcAft>
                    <a:spcPts val="0"/>
                  </a:spcAft>
                  <a:buClrTx/>
                  <a:buSzTx/>
                  <a:buFontTx/>
                  <a:buNone/>
                  <a:tabLst/>
                  <a:defRPr/>
                </a:pPr>
                <a:r>
                  <a:rPr lang="ru-RU" altLang="ru-RU" sz="1200" dirty="0" smtClean="0"/>
                  <a:t>В случае, если эта условная вероятность оказывается равной нулю, используется символ </a:t>
                </a:r>
                <a:r>
                  <a:rPr lang="ru-RU" altLang="ru-RU" sz="1200" i="1" dirty="0" err="1" smtClean="0"/>
                  <a:t>esc</a:t>
                </a:r>
                <a:r>
                  <a:rPr lang="ru-RU" altLang="ru-RU" sz="1200" dirty="0" smtClean="0"/>
                  <a:t> с вычисленной определенным образом вероятностью его появления, и длина контекста </a:t>
                </a:r>
                <a:r>
                  <a:rPr lang="en-US" altLang="ru-RU" sz="1200" i="0" dirty="0" smtClean="0">
                    <a:latin typeface="Cambria Math" panose="02040503050406030204" pitchFamily="18" charset="0"/>
                  </a:rPr>
                  <a:t>𝑑</a:t>
                </a:r>
                <a:r>
                  <a:rPr lang="ru-RU" altLang="ru-RU" sz="1200" dirty="0" smtClean="0"/>
                  <a:t> сокращается на единицу. </a:t>
                </a:r>
                <a:endParaRPr lang="ru-RU" altLang="ru-RU" sz="1200" dirty="0" smtClean="0"/>
              </a:p>
            </p:txBody>
          </p:sp>
        </mc:Fallback>
      </mc:AlternateContent>
      <p:sp>
        <p:nvSpPr>
          <p:cNvPr id="4" name="Номер слайда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8526D85-8F04-4F3F-8FE3-2A59F0DC45D6}" type="slidenum">
              <a:rPr kumimoji="0" lang="ru-RU"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ru-RU"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65339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altLang="ru-RU" sz="1200" dirty="0"/>
              <a:t>Рекурсия продолжается до тех пор, пока символ не будет передан, либо длина контекста не окажется равной нулю.</a:t>
            </a:r>
          </a:p>
          <a:p>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8526D85-8F04-4F3F-8FE3-2A59F0DC45D6}" type="slidenum">
              <a:rPr kumimoji="0" lang="ru-RU"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ru-RU"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34035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eaLnBrk="1" hangingPunct="1">
              <a:spcBef>
                <a:spcPct val="0"/>
              </a:spcBef>
              <a:buFontTx/>
              <a:buNone/>
            </a:pPr>
            <a:r>
              <a:rPr lang="ru-RU" altLang="ru-RU" sz="1200" dirty="0"/>
              <a:t>Для гарантии завершения процесса переходов вводится дополнительная модель «минус первого» порядка, при котором появление всех символов информационного алфавита оценивается с равной вероятностью</a:t>
            </a:r>
          </a:p>
          <a:p>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8526D85-8F04-4F3F-8FE3-2A59F0DC45D6}" type="slidenum">
              <a:rPr kumimoji="0" lang="ru-RU"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ru-RU"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78044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14:m>
                  <m:oMath xmlns:m="http://schemas.openxmlformats.org/officeDocument/2006/math">
                    <m:sSub>
                      <m:sSubPr>
                        <m:ctrlPr>
                          <a:rPr lang="en-US" altLang="ru-RU" sz="1200" i="1" smtClean="0">
                            <a:latin typeface="Cambria Math" panose="02040503050406030204" pitchFamily="18" charset="0"/>
                            <a:ea typeface="Cambria Math" panose="02040503050406030204" pitchFamily="18" charset="0"/>
                          </a:rPr>
                        </m:ctrlPr>
                      </m:sSubPr>
                      <m:e>
                        <m:r>
                          <a:rPr lang="en-US" altLang="ru-RU" sz="1200" i="1">
                            <a:latin typeface="Cambria Math" panose="02040503050406030204" pitchFamily="18" charset="0"/>
                            <a:ea typeface="Cambria Math" panose="02040503050406030204" pitchFamily="18" charset="0"/>
                          </a:rPr>
                          <m:t>𝑁</m:t>
                        </m:r>
                      </m:e>
                      <m:sub>
                        <m:r>
                          <a:rPr lang="en-US" altLang="ru-RU" sz="1200" i="1">
                            <a:latin typeface="Cambria Math" panose="02040503050406030204" pitchFamily="18" charset="0"/>
                            <a:ea typeface="Cambria Math" panose="02040503050406030204" pitchFamily="18" charset="0"/>
                          </a:rPr>
                          <m:t>𝑛</m:t>
                        </m:r>
                      </m:sub>
                    </m:sSub>
                    <m:d>
                      <m:dPr>
                        <m:ctrlPr>
                          <a:rPr lang="en-US" altLang="ru-RU" sz="1200" i="1">
                            <a:latin typeface="Cambria Math" panose="02040503050406030204" pitchFamily="18" charset="0"/>
                            <a:ea typeface="Cambria Math" panose="02040503050406030204" pitchFamily="18" charset="0"/>
                          </a:rPr>
                        </m:ctrlPr>
                      </m:dPr>
                      <m:e>
                        <m:acc>
                          <m:accPr>
                            <m:chr m:val="̅"/>
                            <m:ctrlPr>
                              <a:rPr lang="ru-RU" altLang="ru-RU" sz="1200" b="1" i="1">
                                <a:latin typeface="Cambria Math" panose="02040503050406030204" pitchFamily="18" charset="0"/>
                                <a:ea typeface="Cambria Math" panose="02040503050406030204" pitchFamily="18" charset="0"/>
                              </a:rPr>
                            </m:ctrlPr>
                          </m:accPr>
                          <m:e>
                            <m:r>
                              <a:rPr lang="en-US" altLang="ru-RU" sz="1200" b="1" i="1">
                                <a:latin typeface="Cambria Math" panose="02040503050406030204" pitchFamily="18" charset="0"/>
                                <a:ea typeface="Cambria Math" panose="02040503050406030204" pitchFamily="18" charset="0"/>
                              </a:rPr>
                              <m:t>𝒄</m:t>
                            </m:r>
                          </m:e>
                        </m:acc>
                        <m:r>
                          <a:rPr lang="en-US" altLang="ru-RU" sz="1200" b="0" i="1" smtClean="0">
                            <a:latin typeface="Cambria Math" panose="02040503050406030204" pitchFamily="18" charset="0"/>
                            <a:ea typeface="Cambria Math" panose="02040503050406030204" pitchFamily="18" charset="0"/>
                          </a:rPr>
                          <m:t>⋅</m:t>
                        </m:r>
                      </m:e>
                    </m:d>
                  </m:oMath>
                </a14:m>
                <a:r>
                  <a:rPr lang="ru-RU" dirty="0"/>
                  <a:t> учитывает возникновения последовательности </a:t>
                </a:r>
                <a:r>
                  <a:rPr lang="ru-RU" dirty="0" err="1"/>
                  <a:t>цэ</a:t>
                </a:r>
                <a:r>
                  <a:rPr lang="ru-RU" dirty="0"/>
                  <a:t> именно в</a:t>
                </a:r>
                <a:r>
                  <a:rPr lang="ru-RU" baseline="0" dirty="0"/>
                  <a:t> качестве контекста, то есть текущее возникновение в качестве контекста для нового символа не считается</a:t>
                </a:r>
              </a:p>
              <a:p>
                <a:endParaRPr lang="ru-RU" baseline="0" dirty="0"/>
              </a:p>
              <a:p>
                <a:r>
                  <a:rPr lang="ru-RU" baseline="0" dirty="0"/>
                  <a:t>Модель </a:t>
                </a:r>
                <a:r>
                  <a:rPr lang="en-US" baseline="0" dirty="0"/>
                  <a:t>A </a:t>
                </a:r>
                <a:r>
                  <a:rPr lang="ru-RU" baseline="0" dirty="0"/>
                  <a:t>предполагает выделение </a:t>
                </a:r>
                <a:r>
                  <a:rPr lang="ru-RU" baseline="0" dirty="0" err="1"/>
                  <a:t>эксейп</a:t>
                </a:r>
                <a:r>
                  <a:rPr lang="ru-RU" baseline="0" dirty="0"/>
                  <a:t>-символу частоты 1, соответственно его вероятность безусловно падает</a:t>
                </a:r>
              </a:p>
              <a:p>
                <a:r>
                  <a:rPr lang="ru-RU" baseline="0" dirty="0"/>
                  <a:t>Остальные модели повышают его вероятность кратно числу встреченных символов: чем чаще встречалась ситуация, что в контексте впервые встречен (а затем добавлен) символ, тем более вероятно ожидать, что такая ситуация повторится</a:t>
                </a:r>
                <a:r>
                  <a:rPr lang="en-US" baseline="0" dirty="0"/>
                  <a:t> (</a:t>
                </a:r>
                <a:r>
                  <a:rPr lang="ru-RU" baseline="0" dirty="0"/>
                  <a:t>можно считать, что у </a:t>
                </a:r>
                <a:r>
                  <a:rPr lang="en-US" baseline="0" dirty="0"/>
                  <a:t>esc </a:t>
                </a:r>
                <a:r>
                  <a:rPr lang="ru-RU" baseline="0" dirty="0"/>
                  <a:t>тоже накапливается частота</a:t>
                </a:r>
                <a:r>
                  <a:rPr lang="en-US" baseline="0" dirty="0"/>
                  <a:t>)</a:t>
                </a:r>
                <a:r>
                  <a:rPr lang="ru-RU" baseline="0" dirty="0"/>
                  <a:t>. Таким изменением получаем модель</a:t>
                </a:r>
                <a:r>
                  <a:rPr lang="en-US" baseline="0" dirty="0"/>
                  <a:t> C</a:t>
                </a:r>
              </a:p>
              <a:p>
                <a:r>
                  <a:rPr lang="ru-RU" baseline="0" dirty="0"/>
                  <a:t>Модель </a:t>
                </a:r>
                <a:r>
                  <a:rPr lang="en-US" baseline="0" dirty="0"/>
                  <a:t>B</a:t>
                </a:r>
                <a:r>
                  <a:rPr lang="ru-RU" baseline="0" dirty="0"/>
                  <a:t> расценивает однократное появление как случайность и не приписывает вероятности символу (не добавляет в модель)</a:t>
                </a:r>
              </a:p>
              <a:p>
                <a:r>
                  <a:rPr lang="ru-RU" baseline="0" dirty="0"/>
                  <a:t>Модель </a:t>
                </a:r>
                <a:r>
                  <a:rPr lang="en-US" baseline="0" dirty="0"/>
                  <a:t>D </a:t>
                </a:r>
                <a:r>
                  <a:rPr lang="ru-RU" baseline="0" dirty="0"/>
                  <a:t>– это компромисс между </a:t>
                </a:r>
                <a:r>
                  <a:rPr lang="en-US" baseline="0" dirty="0"/>
                  <a:t>B </a:t>
                </a:r>
                <a:r>
                  <a:rPr lang="ru-RU" baseline="0" dirty="0"/>
                  <a:t>и </a:t>
                </a:r>
                <a:r>
                  <a:rPr lang="en-US" baseline="0" dirty="0"/>
                  <a:t>C: </a:t>
                </a:r>
                <a:r>
                  <a:rPr lang="ru-RU" baseline="0" dirty="0"/>
                  <a:t>из вероятности вычитается не 1, а ½, поэтому встреченный единожды имеет вероятность в текущей модели, но маленькую</a:t>
                </a:r>
              </a:p>
              <a:p>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PPMP</a:t>
                </a:r>
                <a:r>
                  <a:rPr lang="ru-RU" dirty="0"/>
                  <a:t> – оценка вероятности</a:t>
                </a:r>
                <a:r>
                  <a:rPr lang="el-GR" dirty="0">
                    <a:solidFill>
                      <a:srgbClr val="000000"/>
                    </a:solidFill>
                    <a:ea typeface="Cambria Math" panose="02040503050406030204" pitchFamily="18" charset="0"/>
                    <a:cs typeface="Times New Roman" panose="02020603050405020304" pitchFamily="18" charset="0"/>
                  </a:rPr>
                  <a:t> </a:t>
                </a:r>
                <a14:m>
                  <m:oMath xmlns:m="http://schemas.openxmlformats.org/officeDocument/2006/math">
                    <m:r>
                      <a:rPr lang="el-GR"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ru-RU" dirty="0"/>
                  <a:t> с помощью распределения Пуассона</a:t>
                </a:r>
              </a:p>
              <a:p>
                <a:r>
                  <a:rPr lang="en-US" baseline="0" dirty="0"/>
                  <a:t>PPMX – </a:t>
                </a:r>
                <a:r>
                  <a:rPr lang="ru-RU" baseline="0" dirty="0"/>
                  <a:t>её приближение, ограниченное первым членом в сумме</a:t>
                </a:r>
                <a:br>
                  <a:rPr lang="ru-RU" baseline="0" dirty="0"/>
                </a:br>
                <a:r>
                  <a:rPr lang="ru-RU" baseline="0" dirty="0"/>
                  <a:t>(подробнее можно найти в </a:t>
                </a:r>
                <a:r>
                  <a:rPr lang="ru-RU" baseline="0" dirty="0" err="1"/>
                  <a:t>Сэломоне</a:t>
                </a:r>
                <a:r>
                  <a:rPr lang="ru-RU" baseline="0" dirty="0"/>
                  <a:t>)</a:t>
                </a:r>
              </a:p>
              <a:p>
                <a:endParaRPr lang="ru-RU" baseline="0" dirty="0"/>
              </a:p>
              <a:p>
                <a:r>
                  <a:rPr lang="ru-RU" dirty="0"/>
                  <a:t>Эти сложные варианты дают лучшие, но немногим, результаты относительно предыдущих. </a:t>
                </a:r>
              </a:p>
              <a:p>
                <a:r>
                  <a:rPr lang="ru-RU" dirty="0"/>
                  <a:t>Версии </a:t>
                </a:r>
                <a:r>
                  <a:rPr lang="en-US" dirty="0"/>
                  <a:t>C </a:t>
                </a:r>
                <a:r>
                  <a:rPr lang="ru-RU" dirty="0"/>
                  <a:t>и </a:t>
                </a:r>
                <a:r>
                  <a:rPr lang="en-US" dirty="0"/>
                  <a:t>D </a:t>
                </a:r>
                <a:r>
                  <a:rPr lang="ru-RU" dirty="0"/>
                  <a:t>чуть лучше, чем </a:t>
                </a:r>
                <a:r>
                  <a:rPr lang="en-US" dirty="0"/>
                  <a:t>A </a:t>
                </a:r>
                <a:r>
                  <a:rPr lang="ru-RU" dirty="0"/>
                  <a:t>и </a:t>
                </a:r>
                <a:r>
                  <a:rPr lang="en-US" dirty="0"/>
                  <a:t>B</a:t>
                </a:r>
              </a:p>
              <a:p>
                <a:r>
                  <a:rPr lang="ru-RU" dirty="0"/>
                  <a:t>В целом результаты различаются слабо, главное – основа метода</a:t>
                </a:r>
              </a:p>
              <a:p>
                <a:endParaRPr lang="ru-RU" dirty="0"/>
              </a:p>
            </p:txBody>
          </p:sp>
        </mc:Choice>
        <mc:Fallback xmlns="">
          <p:sp>
            <p:nvSpPr>
              <p:cNvPr id="3" name="Заметки 2"/>
              <p:cNvSpPr>
                <a:spLocks noGrp="1"/>
              </p:cNvSpPr>
              <p:nvPr>
                <p:ph type="body" idx="1"/>
              </p:nvPr>
            </p:nvSpPr>
            <p:spPr/>
            <p:txBody>
              <a:bodyPr/>
              <a:lstStyle/>
              <a:p>
                <a:r>
                  <a:rPr lang="en-US" altLang="ru-RU" sz="1200" i="0">
                    <a:latin typeface="Cambria Math" panose="02040503050406030204" pitchFamily="18" charset="0"/>
                    <a:ea typeface="Cambria Math" panose="02040503050406030204" pitchFamily="18" charset="0"/>
                  </a:rPr>
                  <a:t>𝑁</a:t>
                </a:r>
                <a:r>
                  <a:rPr lang="en-US" altLang="ru-RU" sz="1200" i="0" smtClean="0">
                    <a:latin typeface="Cambria Math" panose="02040503050406030204" pitchFamily="18" charset="0"/>
                    <a:ea typeface="Cambria Math" panose="02040503050406030204" pitchFamily="18" charset="0"/>
                  </a:rPr>
                  <a:t>_</a:t>
                </a:r>
                <a:r>
                  <a:rPr lang="en-US" altLang="ru-RU" sz="1200" i="0">
                    <a:latin typeface="Cambria Math" panose="02040503050406030204" pitchFamily="18" charset="0"/>
                    <a:ea typeface="Cambria Math" panose="02040503050406030204" pitchFamily="18" charset="0"/>
                  </a:rPr>
                  <a:t>𝑛 (</a:t>
                </a:r>
                <a:r>
                  <a:rPr lang="en-US" altLang="ru-RU" sz="1200" b="1" i="0">
                    <a:latin typeface="Cambria Math" panose="02040503050406030204" pitchFamily="18" charset="0"/>
                    <a:ea typeface="Cambria Math" panose="02040503050406030204" pitchFamily="18" charset="0"/>
                  </a:rPr>
                  <a:t>𝒄</a:t>
                </a:r>
                <a:r>
                  <a:rPr lang="ru-RU" altLang="ru-RU" sz="1200" b="1" i="0">
                    <a:latin typeface="Cambria Math" panose="02040503050406030204" pitchFamily="18" charset="0"/>
                    <a:ea typeface="Cambria Math" panose="02040503050406030204" pitchFamily="18" charset="0"/>
                  </a:rPr>
                  <a:t> ̅</a:t>
                </a:r>
                <a:r>
                  <a:rPr lang="en-US" altLang="ru-RU" sz="1200" b="0" i="0" smtClean="0">
                    <a:latin typeface="Cambria Math" panose="02040503050406030204" pitchFamily="18" charset="0"/>
                    <a:ea typeface="Cambria Math" panose="02040503050406030204" pitchFamily="18" charset="0"/>
                  </a:rPr>
                  <a:t>⋅)</a:t>
                </a:r>
                <a:r>
                  <a:rPr lang="ru-RU" dirty="0" smtClean="0"/>
                  <a:t> учитывает возникновения последовательности </a:t>
                </a:r>
                <a:r>
                  <a:rPr lang="ru-RU" dirty="0" err="1" smtClean="0"/>
                  <a:t>цэ</a:t>
                </a:r>
                <a:r>
                  <a:rPr lang="ru-RU" dirty="0" smtClean="0"/>
                  <a:t> именно в</a:t>
                </a:r>
                <a:r>
                  <a:rPr lang="ru-RU" baseline="0" dirty="0" smtClean="0"/>
                  <a:t> качестве контекста, то есть текущее возникновение в качестве контекста для нового символа не считается</a:t>
                </a:r>
                <a:endParaRPr lang="ru-RU" dirty="0"/>
              </a:p>
            </p:txBody>
          </p:sp>
        </mc:Fallback>
      </mc:AlternateContent>
      <p:sp>
        <p:nvSpPr>
          <p:cNvPr id="4" name="Номер слайда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8526D85-8F04-4F3F-8FE3-2A59F0DC45D6}" type="slidenum">
              <a:rPr kumimoji="0" lang="ru-RU"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ru-RU"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7322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eaLnBrk="1" hangingPunct="1">
              <a:spcBef>
                <a:spcPct val="0"/>
              </a:spcBef>
              <a:buFontTx/>
              <a:buNone/>
            </a:pPr>
            <a:r>
              <a:rPr lang="ru-RU" altLang="ru-RU" sz="1200" dirty="0"/>
              <a:t>Поскольку</a:t>
            </a:r>
            <a:r>
              <a:rPr lang="ru-RU" altLang="ru-RU" sz="1200" baseline="0" dirty="0"/>
              <a:t> на предыдущем уровне был закодирован </a:t>
            </a:r>
            <a:r>
              <a:rPr lang="en-US" altLang="ru-RU" sz="1200" i="1" baseline="0" dirty="0"/>
              <a:t>esc</a:t>
            </a:r>
            <a:r>
              <a:rPr lang="en-US" altLang="ru-RU" sz="1200" baseline="0" dirty="0"/>
              <a:t>, </a:t>
            </a:r>
            <a:r>
              <a:rPr lang="ru-RU" altLang="ru-RU" sz="1200" baseline="0" dirty="0"/>
              <a:t>кодируемый символ не </a:t>
            </a:r>
            <a:r>
              <a:rPr lang="en-US" altLang="ru-RU" sz="1200" i="1" baseline="0" dirty="0"/>
              <a:t>a </a:t>
            </a:r>
            <a:r>
              <a:rPr lang="ru-RU" altLang="ru-RU" sz="1200" i="0" baseline="0" dirty="0"/>
              <a:t>и не </a:t>
            </a:r>
            <a:r>
              <a:rPr lang="en-US" altLang="ru-RU" sz="1200" i="1" baseline="0" dirty="0"/>
              <a:t>d</a:t>
            </a:r>
            <a:r>
              <a:rPr lang="ru-RU" altLang="ru-RU" sz="1200" i="0" baseline="0" dirty="0"/>
              <a:t>. Их нужно исключить из рассмотрения, будто их и не было.</a:t>
            </a:r>
          </a:p>
          <a:p>
            <a:pPr eaLnBrk="1" hangingPunct="1">
              <a:spcBef>
                <a:spcPct val="0"/>
              </a:spcBef>
              <a:buFontTx/>
              <a:buNone/>
            </a:pPr>
            <a:r>
              <a:rPr lang="ru-RU" altLang="ru-RU" sz="1200" i="0" baseline="0" dirty="0"/>
              <a:t>Символы, которые уже кодировались, уже окажутся хотя бы на 0 уровне, поэтому исключаются из -1.</a:t>
            </a:r>
            <a:endParaRPr lang="ru-RU" altLang="ru-RU" sz="1200" dirty="0"/>
          </a:p>
          <a:p>
            <a:pPr eaLnBrk="1" hangingPunct="1">
              <a:spcBef>
                <a:spcPct val="0"/>
              </a:spcBef>
              <a:buFontTx/>
              <a:buNone/>
            </a:pPr>
            <a:endParaRPr lang="ru-RU" altLang="ru-RU" sz="1200" dirty="0"/>
          </a:p>
          <a:p>
            <a:pPr eaLnBrk="1" hangingPunct="1">
              <a:spcBef>
                <a:spcPct val="0"/>
              </a:spcBef>
              <a:buFontTx/>
              <a:buNone/>
            </a:pPr>
            <a:r>
              <a:rPr lang="ru-RU" altLang="ru-RU" sz="1200" dirty="0"/>
              <a:t>Для</a:t>
            </a:r>
            <a:r>
              <a:rPr lang="ru-RU" altLang="ru-RU" sz="1200" baseline="0" dirty="0"/>
              <a:t> хранения всей этой информации нужно много оперативной памяти</a:t>
            </a:r>
            <a:endParaRPr lang="ru-RU" altLang="ru-RU" sz="1200" dirty="0"/>
          </a:p>
        </p:txBody>
      </p:sp>
      <p:sp>
        <p:nvSpPr>
          <p:cNvPr id="4" name="Номер слайда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8526D85-8F04-4F3F-8FE3-2A59F0DC45D6}" type="slidenum">
              <a:rPr kumimoji="0" lang="ru-RU"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ru-RU"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26367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3244A44-C94D-D941-9A6A-8B6C5110BBAD}" type="datetime1">
              <a:rPr lang="ru-RU" smtClean="0"/>
              <a:t>04.11.2021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A3EC805-9DBA-F645-ADD7-E51826B72CA2}" type="slidenum">
              <a:rPr lang="ru-RU" smtClean="0"/>
              <a:t>‹#›</a:t>
            </a:fld>
            <a:endParaRPr lang="ru-RU"/>
          </a:p>
        </p:txBody>
      </p:sp>
    </p:spTree>
    <p:extLst>
      <p:ext uri="{BB962C8B-B14F-4D97-AF65-F5344CB8AC3E}">
        <p14:creationId xmlns:p14="http://schemas.microsoft.com/office/powerpoint/2010/main" val="168367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1281178-1BF9-B24C-88C6-8034E6DF4F2C}" type="datetime1">
              <a:rPr lang="ru-RU" smtClean="0"/>
              <a:t>04.11.2021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A3EC805-9DBA-F645-ADD7-E51826B72CA2}" type="slidenum">
              <a:rPr lang="ru-RU" smtClean="0"/>
              <a:t>‹#›</a:t>
            </a:fld>
            <a:endParaRPr lang="ru-RU"/>
          </a:p>
        </p:txBody>
      </p:sp>
    </p:spTree>
    <p:extLst>
      <p:ext uri="{BB962C8B-B14F-4D97-AF65-F5344CB8AC3E}">
        <p14:creationId xmlns:p14="http://schemas.microsoft.com/office/powerpoint/2010/main" val="160501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D73E5E3-8E3E-AE46-9B95-68171FB92668}" type="datetime1">
              <a:rPr lang="ru-RU" smtClean="0"/>
              <a:t>04.11.2021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A3EC805-9DBA-F645-ADD7-E51826B72CA2}" type="slidenum">
              <a:rPr lang="ru-RU" smtClean="0"/>
              <a:t>‹#›</a:t>
            </a:fld>
            <a:endParaRPr lang="ru-RU"/>
          </a:p>
        </p:txBody>
      </p:sp>
    </p:spTree>
    <p:extLst>
      <p:ext uri="{BB962C8B-B14F-4D97-AF65-F5344CB8AC3E}">
        <p14:creationId xmlns:p14="http://schemas.microsoft.com/office/powerpoint/2010/main" val="2276070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A40A6B-0B02-CA4D-9B3B-B38634EAE513}" type="datetime1">
              <a:rPr lang="ru-RU" smtClean="0"/>
              <a:t>04.11.2021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A3EC805-9DBA-F645-ADD7-E51826B72CA2}" type="slidenum">
              <a:rPr lang="ru-RU" smtClean="0"/>
              <a:t>‹#›</a:t>
            </a:fld>
            <a:endParaRPr lang="ru-RU"/>
          </a:p>
        </p:txBody>
      </p:sp>
    </p:spTree>
    <p:extLst>
      <p:ext uri="{BB962C8B-B14F-4D97-AF65-F5344CB8AC3E}">
        <p14:creationId xmlns:p14="http://schemas.microsoft.com/office/powerpoint/2010/main" val="123610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2C08D67-41C3-C042-A493-DA80DA267953}" type="datetime1">
              <a:rPr lang="ru-RU" smtClean="0"/>
              <a:t>04.11.2021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A3EC805-9DBA-F645-ADD7-E51826B72CA2}" type="slidenum">
              <a:rPr lang="ru-RU" smtClean="0"/>
              <a:t>‹#›</a:t>
            </a:fld>
            <a:endParaRPr lang="ru-RU"/>
          </a:p>
        </p:txBody>
      </p:sp>
    </p:spTree>
    <p:extLst>
      <p:ext uri="{BB962C8B-B14F-4D97-AF65-F5344CB8AC3E}">
        <p14:creationId xmlns:p14="http://schemas.microsoft.com/office/powerpoint/2010/main" val="263576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0709349-0C3F-2D4E-B445-A0AF6B3A4E1E}" type="datetime1">
              <a:rPr lang="ru-RU" smtClean="0"/>
              <a:t>04.11.2021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A3EC805-9DBA-F645-ADD7-E51826B72CA2}" type="slidenum">
              <a:rPr lang="ru-RU" smtClean="0"/>
              <a:t>‹#›</a:t>
            </a:fld>
            <a:endParaRPr lang="ru-RU"/>
          </a:p>
        </p:txBody>
      </p:sp>
    </p:spTree>
    <p:extLst>
      <p:ext uri="{BB962C8B-B14F-4D97-AF65-F5344CB8AC3E}">
        <p14:creationId xmlns:p14="http://schemas.microsoft.com/office/powerpoint/2010/main" val="2802309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20008B8-68F5-0641-89CD-40D5ED84B8DD}" type="datetime1">
              <a:rPr lang="ru-RU" smtClean="0"/>
              <a:t>04.11.2021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A3EC805-9DBA-F645-ADD7-E51826B72CA2}" type="slidenum">
              <a:rPr lang="ru-RU" smtClean="0"/>
              <a:t>‹#›</a:t>
            </a:fld>
            <a:endParaRPr lang="ru-RU"/>
          </a:p>
        </p:txBody>
      </p:sp>
    </p:spTree>
    <p:extLst>
      <p:ext uri="{BB962C8B-B14F-4D97-AF65-F5344CB8AC3E}">
        <p14:creationId xmlns:p14="http://schemas.microsoft.com/office/powerpoint/2010/main" val="3823087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5EC4214-4E07-B046-B12C-C0C3CBE69B69}" type="datetime1">
              <a:rPr lang="ru-RU" smtClean="0"/>
              <a:t>04.11.2021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A3EC805-9DBA-F645-ADD7-E51826B72CA2}" type="slidenum">
              <a:rPr lang="ru-RU" smtClean="0"/>
              <a:t>‹#›</a:t>
            </a:fld>
            <a:endParaRPr lang="ru-RU"/>
          </a:p>
        </p:txBody>
      </p:sp>
    </p:spTree>
    <p:extLst>
      <p:ext uri="{BB962C8B-B14F-4D97-AF65-F5344CB8AC3E}">
        <p14:creationId xmlns:p14="http://schemas.microsoft.com/office/powerpoint/2010/main" val="401306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E4D80-345C-B14A-8639-A38B6AF3138F}" type="datetime1">
              <a:rPr lang="ru-RU" smtClean="0"/>
              <a:t>04.11.2021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A3EC805-9DBA-F645-ADD7-E51826B72CA2}" type="slidenum">
              <a:rPr lang="ru-RU" smtClean="0"/>
              <a:t>‹#›</a:t>
            </a:fld>
            <a:endParaRPr lang="ru-RU"/>
          </a:p>
        </p:txBody>
      </p:sp>
    </p:spTree>
    <p:extLst>
      <p:ext uri="{BB962C8B-B14F-4D97-AF65-F5344CB8AC3E}">
        <p14:creationId xmlns:p14="http://schemas.microsoft.com/office/powerpoint/2010/main" val="33282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883DEEC-32E7-D24A-9018-244F017A87A9}" type="datetime1">
              <a:rPr lang="ru-RU" smtClean="0"/>
              <a:t>04.11.2021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A3EC805-9DBA-F645-ADD7-E51826B72CA2}" type="slidenum">
              <a:rPr lang="ru-RU" smtClean="0"/>
              <a:t>‹#›</a:t>
            </a:fld>
            <a:endParaRPr lang="ru-RU"/>
          </a:p>
        </p:txBody>
      </p:sp>
    </p:spTree>
    <p:extLst>
      <p:ext uri="{BB962C8B-B14F-4D97-AF65-F5344CB8AC3E}">
        <p14:creationId xmlns:p14="http://schemas.microsoft.com/office/powerpoint/2010/main" val="210923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3ACFF5F-5B66-A146-8FBE-44E63E3E1B74}" type="datetime1">
              <a:rPr lang="ru-RU" smtClean="0"/>
              <a:t>04.11.2021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A3EC805-9DBA-F645-ADD7-E51826B72CA2}" type="slidenum">
              <a:rPr lang="ru-RU" smtClean="0"/>
              <a:t>‹#›</a:t>
            </a:fld>
            <a:endParaRPr lang="ru-RU"/>
          </a:p>
        </p:txBody>
      </p:sp>
    </p:spTree>
    <p:extLst>
      <p:ext uri="{BB962C8B-B14F-4D97-AF65-F5344CB8AC3E}">
        <p14:creationId xmlns:p14="http://schemas.microsoft.com/office/powerpoint/2010/main" val="21582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89D35-B01C-224F-8062-ABF536CEECFE}" type="datetime1">
              <a:rPr lang="ru-RU" smtClean="0"/>
              <a:t>04.11.2021</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EC805-9DBA-F645-ADD7-E51826B72CA2}" type="slidenum">
              <a:rPr lang="ru-RU" smtClean="0"/>
              <a:t>‹#›</a:t>
            </a:fld>
            <a:endParaRPr lang="ru-RU"/>
          </a:p>
        </p:txBody>
      </p:sp>
    </p:spTree>
    <p:extLst>
      <p:ext uri="{BB962C8B-B14F-4D97-AF65-F5344CB8AC3E}">
        <p14:creationId xmlns:p14="http://schemas.microsoft.com/office/powerpoint/2010/main" val="33239419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image" Target="../media/image41.png"/><Relationship Id="rId3"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40.png"/><Relationship Id="rId2" Type="http://schemas.openxmlformats.org/officeDocument/2006/relationships/notesSlide" Target="../notesSlides/notesSlide8.xml"/><Relationship Id="rId16" Type="http://schemas.openxmlformats.org/officeDocument/2006/relationships/image" Target="../media/image31.png"/><Relationship Id="rId1" Type="http://schemas.openxmlformats.org/officeDocument/2006/relationships/slideLayout" Target="../slideLayouts/slideLayout2.xml"/><Relationship Id="rId11" Type="http://schemas.openxmlformats.org/officeDocument/2006/relationships/image" Target="../media/image330.png"/><Relationship Id="rId15" Type="http://schemas.openxmlformats.org/officeDocument/2006/relationships/image" Target="../media/image30.png"/><Relationship Id="rId14" Type="http://schemas.openxmlformats.org/officeDocument/2006/relationships/image" Target="../media/image37.png"/></Relationships>
</file>

<file path=ppt/slides/_rels/slide12.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45.png"/><Relationship Id="rId7" Type="http://schemas.openxmlformats.org/officeDocument/2006/relationships/image" Target="../media/image42.png"/><Relationship Id="rId12" Type="http://schemas.openxmlformats.org/officeDocument/2006/relationships/image" Target="../media/image16.png"/><Relationship Id="rId2" Type="http://schemas.openxmlformats.org/officeDocument/2006/relationships/notesSlide" Target="../notesSlides/notesSlide9.xml"/><Relationship Id="rId16"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44.png"/><Relationship Id="rId5" Type="http://schemas.openxmlformats.org/officeDocument/2006/relationships/image" Target="../media/image810.png"/><Relationship Id="rId15" Type="http://schemas.openxmlformats.org/officeDocument/2006/relationships/image" Target="../media/image120.png"/><Relationship Id="rId10" Type="http://schemas.openxmlformats.org/officeDocument/2006/relationships/image" Target="../media/image43.png"/><Relationship Id="rId4" Type="http://schemas.openxmlformats.org/officeDocument/2006/relationships/image" Target="../media/image710.png"/><Relationship Id="rId9" Type="http://schemas.openxmlformats.org/officeDocument/2006/relationships/image" Target="../media/image13.png"/><Relationship Id="rId14" Type="http://schemas.openxmlformats.org/officeDocument/2006/relationships/image" Target="../media/image46.png"/></Relationships>
</file>

<file path=ppt/slides/_rels/slide13.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10.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2.png"/><Relationship Id="rId5" Type="http://schemas.openxmlformats.org/officeDocument/2006/relationships/image" Target="../media/image1.wmf"/><Relationship Id="rId10"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2.png"/><Relationship Id="rId7"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2.png"/><Relationship Id="rId7"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7" Type="http://schemas.openxmlformats.org/officeDocument/2006/relationships/image" Target="../media/image5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8" Type="http://schemas.openxmlformats.org/officeDocument/2006/relationships/image" Target="../media/image56.png"/><Relationship Id="rId7"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58.png"/><Relationship Id="rId10" Type="http://schemas.openxmlformats.org/officeDocument/2006/relationships/image" Target="../media/image61.png"/><Relationship Id="rId4" Type="http://schemas.openxmlformats.org/officeDocument/2006/relationships/image" Target="../media/image57.png"/><Relationship Id="rId9" Type="http://schemas.openxmlformats.org/officeDocument/2006/relationships/image" Target="../media/image60.png"/></Relationships>
</file>

<file path=ppt/slides/_rels/slide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6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48.png"/><Relationship Id="rId3" Type="http://schemas.openxmlformats.org/officeDocument/2006/relationships/image" Target="../media/image620.png"/><Relationship Id="rId7" Type="http://schemas.openxmlformats.org/officeDocument/2006/relationships/image" Target="../media/image630.png"/><Relationship Id="rId12" Type="http://schemas.openxmlformats.org/officeDocument/2006/relationships/image" Target="../media/image68.png"/><Relationship Id="rId2" Type="http://schemas.openxmlformats.org/officeDocument/2006/relationships/notesSlide" Target="../notesSlides/notesSlide15.xml"/><Relationship Id="rId1" Type="http://schemas.openxmlformats.org/officeDocument/2006/relationships/slideLayout" Target="../slideLayouts/slideLayout2.xml"/><Relationship Id="rId11" Type="http://schemas.openxmlformats.org/officeDocument/2006/relationships/image" Target="../media/image67.png"/><Relationship Id="rId10" Type="http://schemas.openxmlformats.org/officeDocument/2006/relationships/image" Target="../media/image66.png"/><Relationship Id="rId4" Type="http://schemas.openxmlformats.org/officeDocument/2006/relationships/image" Target="../media/image33.png"/><Relationship Id="rId9" Type="http://schemas.openxmlformats.org/officeDocument/2006/relationships/image" Target="../media/image65.png"/><Relationship Id="rId1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36.png"/><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1.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75.png"/><Relationship Id="rId7" Type="http://schemas.openxmlformats.org/officeDocument/2006/relationships/image" Target="../media/image7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73.png"/><Relationship Id="rId5" Type="http://schemas.openxmlformats.org/officeDocument/2006/relationships/image" Target="../media/image77.png"/><Relationship Id="rId10" Type="http://schemas.openxmlformats.org/officeDocument/2006/relationships/image" Target="../media/image71.png"/><Relationship Id="rId9" Type="http://schemas.openxmlformats.org/officeDocument/2006/relationships/image" Target="../media/image76.png"/></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30.png"/><Relationship Id="rId2" Type="http://schemas.openxmlformats.org/officeDocument/2006/relationships/image" Target="../media/image9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22.png"/><Relationship Id="rId4" Type="http://schemas.openxmlformats.org/officeDocument/2006/relationships/image" Target="../media/image10.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a:t>Статистическое кодирование</a:t>
            </a:r>
            <a:endParaRPr lang="ru-RU" dirty="0"/>
          </a:p>
        </p:txBody>
      </p:sp>
      <p:sp>
        <p:nvSpPr>
          <p:cNvPr id="3" name="Подзаголовок 2"/>
          <p:cNvSpPr>
            <a:spLocks noGrp="1"/>
          </p:cNvSpPr>
          <p:nvPr>
            <p:ph type="subTitle" idx="1"/>
          </p:nvPr>
        </p:nvSpPr>
        <p:spPr>
          <a:xfrm>
            <a:off x="2667000" y="4267199"/>
            <a:ext cx="6858000" cy="1688757"/>
          </a:xfrm>
        </p:spPr>
        <p:txBody>
          <a:bodyPr>
            <a:normAutofit/>
          </a:bodyPr>
          <a:lstStyle/>
          <a:p>
            <a:r>
              <a:rPr lang="ru-RU" sz="3200" dirty="0"/>
              <a:t>Статистическое моделирование</a:t>
            </a:r>
          </a:p>
        </p:txBody>
      </p:sp>
    </p:spTree>
    <p:extLst>
      <p:ext uri="{BB962C8B-B14F-4D97-AF65-F5344CB8AC3E}">
        <p14:creationId xmlns:p14="http://schemas.microsoft.com/office/powerpoint/2010/main" val="730138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65125"/>
            <a:ext cx="10515600" cy="1325563"/>
          </a:xfrm>
        </p:spPr>
        <p:txBody>
          <a:bodyPr>
            <a:normAutofit/>
          </a:bodyPr>
          <a:lstStyle/>
          <a:p>
            <a:r>
              <a:rPr lang="ru-RU" altLang="ru-RU" dirty="0"/>
              <a:t>Метод </a:t>
            </a:r>
            <a:r>
              <a:rPr lang="en-US" altLang="ru-RU" dirty="0"/>
              <a:t>PPM</a:t>
            </a:r>
            <a:endParaRPr lang="ru-RU" altLang="ru-RU" dirty="0"/>
          </a:p>
        </p:txBody>
      </p:sp>
      <mc:AlternateContent xmlns:mc="http://schemas.openxmlformats.org/markup-compatibility/2006" xmlns:a14="http://schemas.microsoft.com/office/drawing/2010/main">
        <mc:Choice Requires="a14">
          <p:sp>
            <p:nvSpPr>
              <p:cNvPr id="5" name="Объект 4">
                <a:extLst>
                  <a:ext uri="{FF2B5EF4-FFF2-40B4-BE49-F238E27FC236}">
                    <a16:creationId xmlns:a16="http://schemas.microsoft.com/office/drawing/2014/main" id="{E112222E-7931-7F45-A4B6-794799319A4D}"/>
                  </a:ext>
                </a:extLst>
              </p:cNvPr>
              <p:cNvSpPr>
                <a:spLocks noGrp="1"/>
              </p:cNvSpPr>
              <p:nvPr>
                <p:ph idx="1"/>
              </p:nvPr>
            </p:nvSpPr>
            <p:spPr/>
            <p:txBody>
              <a:bodyPr>
                <a:normAutofit fontScale="85000" lnSpcReduction="20000"/>
              </a:bodyPr>
              <a:lstStyle/>
              <a:p>
                <a:pPr marL="457200" indent="-457200" fontAlgn="base">
                  <a:lnSpc>
                    <a:spcPct val="110000"/>
                  </a:lnSpc>
                  <a:spcBef>
                    <a:spcPts val="1200"/>
                  </a:spcBef>
                  <a:spcAft>
                    <a:spcPct val="0"/>
                  </a:spcAft>
                  <a:buFont typeface="+mj-lt"/>
                  <a:buAutoNum type="alphaLcParenR" startAt="4"/>
                  <a:defRPr/>
                </a:pPr>
                <a14:m>
                  <m:oMath xmlns:m="http://schemas.openxmlformats.org/officeDocument/2006/math">
                    <m:r>
                      <m:rPr>
                        <m:nor/>
                      </m:rPr>
                      <a:rPr lang="en-US" altLang="ru-RU" dirty="0">
                        <a:solidFill>
                          <a:srgbClr val="000000"/>
                        </a:solidFill>
                        <a:latin typeface="Cambria Math" panose="02040503050406030204" pitchFamily="18" charset="0"/>
                        <a:ea typeface="Cambria Math" panose="02040503050406030204" pitchFamily="18" charset="0"/>
                      </a:rPr>
                      <m:t>"</m:t>
                    </m:r>
                    <m:r>
                      <a:rPr lang="en-US" altLang="ru-RU" i="1" dirty="0">
                        <a:solidFill>
                          <a:srgbClr val="000000"/>
                        </a:solidFill>
                        <a:latin typeface="Cambria Math" panose="02040503050406030204" pitchFamily="18" charset="0"/>
                        <a:ea typeface="Cambria Math" panose="02040503050406030204" pitchFamily="18" charset="0"/>
                      </a:rPr>
                      <m:t>𝑓</m:t>
                    </m:r>
                    <m:r>
                      <m:rPr>
                        <m:nor/>
                      </m:rPr>
                      <a:rPr lang="en-US" altLang="ru-RU" dirty="0">
                        <a:solidFill>
                          <a:srgbClr val="000000"/>
                        </a:solidFill>
                        <a:latin typeface="Cambria Math" panose="02040503050406030204" pitchFamily="18" charset="0"/>
                        <a:ea typeface="Cambria Math" panose="02040503050406030204" pitchFamily="18" charset="0"/>
                      </a:rPr>
                      <m:t>"</m:t>
                    </m:r>
                  </m:oMath>
                </a14:m>
                <a:r>
                  <a:rPr lang="en-US" altLang="ru-RU" dirty="0">
                    <a:solidFill>
                      <a:srgbClr val="000000"/>
                    </a:solidFill>
                    <a:latin typeface="Cambria Math" panose="02040503050406030204" pitchFamily="18" charset="0"/>
                    <a:ea typeface="Cambria Math" panose="02040503050406030204" pitchFamily="18" charset="0"/>
                  </a:rPr>
                  <a:t> : </a:t>
                </a:r>
                <a:endParaRPr lang="ru-RU" altLang="ru-RU" dirty="0">
                  <a:solidFill>
                    <a:srgbClr val="000000"/>
                  </a:solidFill>
                  <a:latin typeface="Cambria Math" panose="02040503050406030204" pitchFamily="18" charset="0"/>
                  <a:ea typeface="Cambria Math" panose="02040503050406030204" pitchFamily="18" charset="0"/>
                </a:endParaRPr>
              </a:p>
              <a:p>
                <a:pPr marL="0" indent="0" fontAlgn="base">
                  <a:lnSpc>
                    <a:spcPct val="110000"/>
                  </a:lnSpc>
                  <a:spcBef>
                    <a:spcPts val="1200"/>
                  </a:spcBef>
                  <a:spcAft>
                    <a:spcPct val="0"/>
                  </a:spcAft>
                  <a:buNone/>
                  <a:defRPr/>
                </a:pPr>
                <a14:m>
                  <m:oMath xmlns:m="http://schemas.openxmlformats.org/officeDocument/2006/math">
                    <m:sSub>
                      <m:sSubPr>
                        <m:ctrlPr>
                          <a:rPr lang="en-US" altLang="ru-RU" i="1">
                            <a:solidFill>
                              <a:srgbClr val="000000"/>
                            </a:solidFill>
                            <a:latin typeface="Cambria Math" panose="02040503050406030204" pitchFamily="18" charset="0"/>
                            <a:ea typeface="Cambria Math" panose="02040503050406030204" pitchFamily="18" charset="0"/>
                          </a:rPr>
                        </m:ctrlPr>
                      </m:sSubPr>
                      <m:e>
                        <m:r>
                          <a:rPr lang="en-US" altLang="ru-RU" i="1">
                            <a:solidFill>
                              <a:srgbClr val="000000"/>
                            </a:solidFill>
                            <a:latin typeface="Cambria Math" panose="02040503050406030204" pitchFamily="18" charset="0"/>
                            <a:ea typeface="Cambria Math" panose="02040503050406030204" pitchFamily="18" charset="0"/>
                          </a:rPr>
                          <m:t>𝑁</m:t>
                        </m:r>
                      </m:e>
                      <m:sub>
                        <m:r>
                          <a:rPr lang="en-US" altLang="ru-RU" i="1">
                            <a:solidFill>
                              <a:srgbClr val="000000"/>
                            </a:solidFill>
                            <a:latin typeface="Cambria Math" panose="02040503050406030204" pitchFamily="18" charset="0"/>
                            <a:ea typeface="Cambria Math" panose="02040503050406030204" pitchFamily="18" charset="0"/>
                          </a:rPr>
                          <m:t>𝑛</m:t>
                        </m:r>
                      </m:sub>
                    </m:sSub>
                    <m:d>
                      <m:dPr>
                        <m:ctrlPr>
                          <a:rPr lang="en-US" altLang="ru-RU" i="1">
                            <a:solidFill>
                              <a:srgbClr val="000000"/>
                            </a:solidFill>
                            <a:latin typeface="Cambria Math" panose="02040503050406030204" pitchFamily="18" charset="0"/>
                            <a:ea typeface="Cambria Math" panose="02040503050406030204" pitchFamily="18" charset="0"/>
                          </a:rPr>
                        </m:ctrlPr>
                      </m:dPr>
                      <m:e>
                        <m:sSub>
                          <m:sSubPr>
                            <m:ctrlPr>
                              <a:rPr lang="ru-RU" altLang="ru-RU" i="1">
                                <a:solidFill>
                                  <a:srgbClr val="000000"/>
                                </a:solidFill>
                                <a:latin typeface="Cambria Math" panose="02040503050406030204" pitchFamily="18" charset="0"/>
                                <a:ea typeface="Cambria Math" panose="02040503050406030204" pitchFamily="18" charset="0"/>
                              </a:rPr>
                            </m:ctrlPr>
                          </m:sSubPr>
                          <m:e>
                            <m:acc>
                              <m:accPr>
                                <m:chr m:val="̅"/>
                                <m:ctrlPr>
                                  <a:rPr lang="ru-RU" altLang="ru-RU" i="1">
                                    <a:solidFill>
                                      <a:srgbClr val="000000"/>
                                    </a:solidFill>
                                    <a:latin typeface="Cambria Math" panose="02040503050406030204" pitchFamily="18" charset="0"/>
                                    <a:ea typeface="Cambria Math" panose="02040503050406030204" pitchFamily="18" charset="0"/>
                                  </a:rPr>
                                </m:ctrlPr>
                              </m:accPr>
                              <m:e>
                                <m:r>
                                  <a:rPr lang="en-US" altLang="ru-RU" i="1">
                                    <a:solidFill>
                                      <a:srgbClr val="000000"/>
                                    </a:solidFill>
                                    <a:latin typeface="Cambria Math" panose="02040503050406030204" pitchFamily="18" charset="0"/>
                                    <a:ea typeface="Cambria Math" panose="02040503050406030204" pitchFamily="18" charset="0"/>
                                  </a:rPr>
                                  <m:t>𝑐</m:t>
                                </m:r>
                              </m:e>
                            </m:acc>
                          </m:e>
                          <m:sub>
                            <m:r>
                              <a:rPr lang="ru-RU" altLang="ru-RU" i="1">
                                <a:solidFill>
                                  <a:srgbClr val="000000"/>
                                </a:solidFill>
                                <a:latin typeface="Cambria Math" panose="02040503050406030204" pitchFamily="18" charset="0"/>
                                <a:ea typeface="Cambria Math" panose="02040503050406030204" pitchFamily="18" charset="0"/>
                              </a:rPr>
                              <m:t>2</m:t>
                            </m:r>
                          </m:sub>
                        </m:sSub>
                        <m:r>
                          <a:rPr lang="en-US" altLang="ru-RU" i="1">
                            <a:solidFill>
                              <a:srgbClr val="000000"/>
                            </a:solidFill>
                            <a:latin typeface="Cambria Math" panose="02040503050406030204" pitchFamily="18" charset="0"/>
                            <a:ea typeface="Cambria Math" panose="02040503050406030204" pitchFamily="18" charset="0"/>
                          </a:rPr>
                          <m:t>𝑓</m:t>
                        </m:r>
                      </m:e>
                    </m:d>
                    <m:r>
                      <a:rPr lang="en-US" altLang="ru-RU" i="1">
                        <a:solidFill>
                          <a:srgbClr val="000000"/>
                        </a:solidFill>
                        <a:latin typeface="Cambria Math" panose="02040503050406030204" pitchFamily="18" charset="0"/>
                        <a:ea typeface="Cambria Math" panose="02040503050406030204" pitchFamily="18" charset="0"/>
                      </a:rPr>
                      <m:t>=0 →</m:t>
                    </m:r>
                    <m:r>
                      <a:rPr lang="en-US" altLang="ru-RU" i="1">
                        <a:solidFill>
                          <a:srgbClr val="000000"/>
                        </a:solidFill>
                        <a:latin typeface="Cambria Math" panose="02040503050406030204" pitchFamily="18" charset="0"/>
                        <a:ea typeface="Cambria Math" panose="02040503050406030204" pitchFamily="18" charset="0"/>
                      </a:rPr>
                      <m:t>𝜀</m:t>
                    </m:r>
                  </m:oMath>
                </a14:m>
                <a:r>
                  <a:rPr lang="en-US" altLang="ru-RU" dirty="0">
                    <a:solidFill>
                      <a:srgbClr val="000000"/>
                    </a:solidFill>
                    <a:latin typeface="Cambria Math" panose="02040503050406030204" pitchFamily="18" charset="0"/>
                    <a:ea typeface="Cambria Math" panose="02040503050406030204" pitchFamily="18" charset="0"/>
                  </a:rPr>
                  <a:t> </a:t>
                </a:r>
                <a:r>
                  <a:rPr lang="ru-RU" altLang="ru-RU" dirty="0">
                    <a:solidFill>
                      <a:srgbClr val="000000"/>
                    </a:solidFill>
                    <a:latin typeface="Cambria Math" panose="02040503050406030204" pitchFamily="18" charset="0"/>
                    <a:ea typeface="Cambria Math" panose="02040503050406030204" pitchFamily="18" charset="0"/>
                  </a:rPr>
                  <a:t> </a:t>
                </a:r>
                <a:r>
                  <a:rPr lang="en-US" altLang="ru-RU" dirty="0">
                    <a:solidFill>
                      <a:srgbClr val="000000"/>
                    </a:solidFill>
                    <a:latin typeface="Cambria Math" panose="02040503050406030204" pitchFamily="18" charset="0"/>
                    <a:ea typeface="Cambria Math" panose="02040503050406030204" pitchFamily="18" charset="0"/>
                  </a:rPr>
                  <a:t>(</a:t>
                </a:r>
                <a:r>
                  <a:rPr lang="ru-RU" altLang="ru-RU" dirty="0">
                    <a:solidFill>
                      <a:srgbClr val="000000"/>
                    </a:solidFill>
                    <a:latin typeface="Cambria Math" panose="02040503050406030204" pitchFamily="18" charset="0"/>
                    <a:ea typeface="Cambria Math" panose="02040503050406030204" pitchFamily="18" charset="0"/>
                  </a:rPr>
                  <a:t>переход к контекстной модели </a:t>
                </a:r>
                <a:r>
                  <a:rPr lang="en-US" altLang="ru-RU" dirty="0">
                    <a:solidFill>
                      <a:srgbClr val="000000"/>
                    </a:solidFill>
                    <a:latin typeface="Cambria Math" panose="02040503050406030204" pitchFamily="18" charset="0"/>
                    <a:ea typeface="Cambria Math" panose="02040503050406030204" pitchFamily="18" charset="0"/>
                  </a:rPr>
                  <a:t>1-</a:t>
                </a:r>
                <a:r>
                  <a:rPr lang="ru-RU" altLang="ru-RU" dirty="0" err="1">
                    <a:solidFill>
                      <a:srgbClr val="000000"/>
                    </a:solidFill>
                    <a:latin typeface="Cambria Math" panose="02040503050406030204" pitchFamily="18" charset="0"/>
                    <a:ea typeface="Cambria Math" panose="02040503050406030204" pitchFamily="18" charset="0"/>
                  </a:rPr>
                  <a:t>го</a:t>
                </a:r>
                <a:r>
                  <a:rPr lang="ru-RU" altLang="ru-RU" dirty="0">
                    <a:solidFill>
                      <a:srgbClr val="000000"/>
                    </a:solidFill>
                    <a:latin typeface="Cambria Math" panose="02040503050406030204" pitchFamily="18" charset="0"/>
                    <a:ea typeface="Cambria Math" panose="02040503050406030204" pitchFamily="18" charset="0"/>
                  </a:rPr>
                  <a:t> порядка</a:t>
                </a:r>
                <a:r>
                  <a:rPr lang="en-US" altLang="ru-RU" dirty="0">
                    <a:solidFill>
                      <a:srgbClr val="000000"/>
                    </a:solidFill>
                    <a:latin typeface="Cambria Math" panose="02040503050406030204" pitchFamily="18" charset="0"/>
                    <a:ea typeface="Cambria Math" panose="02040503050406030204" pitchFamily="18" charset="0"/>
                  </a:rPr>
                  <a:t>)</a:t>
                </a:r>
                <a:br>
                  <a:rPr lang="ru-RU" altLang="ru-RU" dirty="0">
                    <a:solidFill>
                      <a:srgbClr val="000000"/>
                    </a:solidFill>
                    <a:latin typeface="Cambria Math" panose="02040503050406030204" pitchFamily="18" charset="0"/>
                    <a:ea typeface="Cambria Math" panose="02040503050406030204" pitchFamily="18" charset="0"/>
                  </a:rPr>
                </a:br>
                <a14:m>
                  <m:oMath xmlns:m="http://schemas.openxmlformats.org/officeDocument/2006/math">
                    <m:sSub>
                      <m:sSubPr>
                        <m:ctrlPr>
                          <a:rPr lang="en-US" altLang="ru-RU" i="1">
                            <a:solidFill>
                              <a:srgbClr val="000000"/>
                            </a:solidFill>
                            <a:latin typeface="Cambria Math" panose="02040503050406030204" pitchFamily="18" charset="0"/>
                            <a:ea typeface="Cambria Math" panose="02040503050406030204" pitchFamily="18" charset="0"/>
                          </a:rPr>
                        </m:ctrlPr>
                      </m:sSubPr>
                      <m:e>
                        <m:r>
                          <a:rPr lang="en-US" altLang="ru-RU" i="1">
                            <a:solidFill>
                              <a:srgbClr val="000000"/>
                            </a:solidFill>
                            <a:latin typeface="Cambria Math" panose="02040503050406030204" pitchFamily="18" charset="0"/>
                            <a:ea typeface="Cambria Math" panose="02040503050406030204" pitchFamily="18" charset="0"/>
                          </a:rPr>
                          <m:t>𝑁</m:t>
                        </m:r>
                      </m:e>
                      <m:sub>
                        <m:r>
                          <a:rPr lang="en-US" altLang="ru-RU" i="1">
                            <a:solidFill>
                              <a:srgbClr val="000000"/>
                            </a:solidFill>
                            <a:latin typeface="Cambria Math" panose="02040503050406030204" pitchFamily="18" charset="0"/>
                            <a:ea typeface="Cambria Math" panose="02040503050406030204" pitchFamily="18" charset="0"/>
                          </a:rPr>
                          <m:t>𝑛</m:t>
                        </m:r>
                      </m:sub>
                    </m:sSub>
                    <m:d>
                      <m:dPr>
                        <m:ctrlPr>
                          <a:rPr lang="en-US" altLang="ru-RU" i="1">
                            <a:solidFill>
                              <a:srgbClr val="000000"/>
                            </a:solidFill>
                            <a:latin typeface="Cambria Math" panose="02040503050406030204" pitchFamily="18" charset="0"/>
                            <a:ea typeface="Cambria Math" panose="02040503050406030204" pitchFamily="18" charset="0"/>
                          </a:rPr>
                        </m:ctrlPr>
                      </m:dPr>
                      <m:e>
                        <m:sSub>
                          <m:sSubPr>
                            <m:ctrlPr>
                              <a:rPr lang="ru-RU" altLang="ru-RU" i="1">
                                <a:solidFill>
                                  <a:srgbClr val="000000"/>
                                </a:solidFill>
                                <a:latin typeface="Cambria Math" panose="02040503050406030204" pitchFamily="18" charset="0"/>
                                <a:ea typeface="Cambria Math" panose="02040503050406030204" pitchFamily="18" charset="0"/>
                              </a:rPr>
                            </m:ctrlPr>
                          </m:sSubPr>
                          <m:e>
                            <m:acc>
                              <m:accPr>
                                <m:chr m:val="̅"/>
                                <m:ctrlPr>
                                  <a:rPr lang="ru-RU" altLang="ru-RU" i="1">
                                    <a:solidFill>
                                      <a:srgbClr val="000000"/>
                                    </a:solidFill>
                                    <a:latin typeface="Cambria Math" panose="02040503050406030204" pitchFamily="18" charset="0"/>
                                    <a:ea typeface="Cambria Math" panose="02040503050406030204" pitchFamily="18" charset="0"/>
                                  </a:rPr>
                                </m:ctrlPr>
                              </m:accPr>
                              <m:e>
                                <m:r>
                                  <a:rPr lang="en-US" altLang="ru-RU" i="1">
                                    <a:solidFill>
                                      <a:srgbClr val="000000"/>
                                    </a:solidFill>
                                    <a:latin typeface="Cambria Math" panose="02040503050406030204" pitchFamily="18" charset="0"/>
                                    <a:ea typeface="Cambria Math" panose="02040503050406030204" pitchFamily="18" charset="0"/>
                                  </a:rPr>
                                  <m:t>𝑐</m:t>
                                </m:r>
                              </m:e>
                            </m:acc>
                          </m:e>
                          <m:sub>
                            <m:r>
                              <a:rPr lang="en-US" altLang="ru-RU" i="1">
                                <a:solidFill>
                                  <a:srgbClr val="000000"/>
                                </a:solidFill>
                                <a:latin typeface="Cambria Math" panose="02040503050406030204" pitchFamily="18" charset="0"/>
                                <a:ea typeface="Cambria Math" panose="02040503050406030204" pitchFamily="18" charset="0"/>
                              </a:rPr>
                              <m:t>1</m:t>
                            </m:r>
                          </m:sub>
                        </m:sSub>
                        <m:r>
                          <a:rPr lang="en-US" altLang="ru-RU" i="1">
                            <a:solidFill>
                              <a:srgbClr val="000000"/>
                            </a:solidFill>
                            <a:latin typeface="Cambria Math" panose="02040503050406030204" pitchFamily="18" charset="0"/>
                            <a:ea typeface="Cambria Math" panose="02040503050406030204" pitchFamily="18" charset="0"/>
                          </a:rPr>
                          <m:t>𝑓</m:t>
                        </m:r>
                      </m:e>
                    </m:d>
                    <m:r>
                      <a:rPr lang="en-US" altLang="ru-RU" i="1">
                        <a:solidFill>
                          <a:srgbClr val="000000"/>
                        </a:solidFill>
                        <a:latin typeface="Cambria Math" panose="02040503050406030204" pitchFamily="18" charset="0"/>
                        <a:ea typeface="Cambria Math" panose="02040503050406030204" pitchFamily="18" charset="0"/>
                      </a:rPr>
                      <m:t>=0 →</m:t>
                    </m:r>
                    <m:r>
                      <a:rPr lang="en-US" altLang="ru-RU" i="1">
                        <a:solidFill>
                          <a:srgbClr val="000000"/>
                        </a:solidFill>
                        <a:latin typeface="Cambria Math" panose="02040503050406030204" pitchFamily="18" charset="0"/>
                        <a:ea typeface="Cambria Math" panose="02040503050406030204" pitchFamily="18" charset="0"/>
                      </a:rPr>
                      <m:t>𝜀</m:t>
                    </m:r>
                  </m:oMath>
                </a14:m>
                <a:r>
                  <a:rPr lang="en-US" altLang="ru-RU" dirty="0">
                    <a:solidFill>
                      <a:srgbClr val="000000"/>
                    </a:solidFill>
                    <a:latin typeface="Cambria Math" panose="02040503050406030204" pitchFamily="18" charset="0"/>
                    <a:ea typeface="Cambria Math" panose="02040503050406030204" pitchFamily="18" charset="0"/>
                  </a:rPr>
                  <a:t> </a:t>
                </a:r>
                <a:r>
                  <a:rPr lang="ru-RU" altLang="ru-RU" dirty="0">
                    <a:solidFill>
                      <a:srgbClr val="000000"/>
                    </a:solidFill>
                    <a:latin typeface="Cambria Math" panose="02040503050406030204" pitchFamily="18" charset="0"/>
                    <a:ea typeface="Cambria Math" panose="02040503050406030204" pitchFamily="18" charset="0"/>
                  </a:rPr>
                  <a:t> </a:t>
                </a:r>
                <a:r>
                  <a:rPr lang="en-US" altLang="ru-RU" dirty="0">
                    <a:solidFill>
                      <a:srgbClr val="000000"/>
                    </a:solidFill>
                    <a:latin typeface="Cambria Math" panose="02040503050406030204" pitchFamily="18" charset="0"/>
                    <a:ea typeface="Cambria Math" panose="02040503050406030204" pitchFamily="18" charset="0"/>
                  </a:rPr>
                  <a:t>(</a:t>
                </a:r>
                <a:r>
                  <a:rPr lang="ru-RU" altLang="ru-RU" dirty="0">
                    <a:solidFill>
                      <a:srgbClr val="000000"/>
                    </a:solidFill>
                    <a:latin typeface="Cambria Math" panose="02040503050406030204" pitchFamily="18" charset="0"/>
                    <a:ea typeface="Cambria Math" panose="02040503050406030204" pitchFamily="18" charset="0"/>
                  </a:rPr>
                  <a:t>переход к контекстной модели 0-го порядка</a:t>
                </a:r>
                <a:r>
                  <a:rPr lang="en-US" altLang="ru-RU" dirty="0">
                    <a:solidFill>
                      <a:srgbClr val="000000"/>
                    </a:solidFill>
                    <a:latin typeface="Cambria Math" panose="02040503050406030204" pitchFamily="18" charset="0"/>
                    <a:ea typeface="Cambria Math" panose="02040503050406030204" pitchFamily="18" charset="0"/>
                  </a:rPr>
                  <a:t>)</a:t>
                </a:r>
                <a:br>
                  <a:rPr lang="ru-RU" altLang="ru-RU" dirty="0">
                    <a:solidFill>
                      <a:srgbClr val="000000"/>
                    </a:solidFill>
                    <a:latin typeface="Cambria Math" panose="02040503050406030204" pitchFamily="18" charset="0"/>
                    <a:ea typeface="Cambria Math" panose="02040503050406030204" pitchFamily="18" charset="0"/>
                  </a:rPr>
                </a:br>
                <a14:m>
                  <m:oMath xmlns:m="http://schemas.openxmlformats.org/officeDocument/2006/math">
                    <m:sSub>
                      <m:sSubPr>
                        <m:ctrlPr>
                          <a:rPr lang="en-US" altLang="ru-RU" i="1">
                            <a:solidFill>
                              <a:srgbClr val="000000"/>
                            </a:solidFill>
                            <a:latin typeface="Cambria Math" panose="02040503050406030204" pitchFamily="18" charset="0"/>
                            <a:ea typeface="Cambria Math" panose="02040503050406030204" pitchFamily="18" charset="0"/>
                          </a:rPr>
                        </m:ctrlPr>
                      </m:sSubPr>
                      <m:e>
                        <m:r>
                          <a:rPr lang="en-US" altLang="ru-RU" i="1">
                            <a:solidFill>
                              <a:srgbClr val="000000"/>
                            </a:solidFill>
                            <a:latin typeface="Cambria Math" panose="02040503050406030204" pitchFamily="18" charset="0"/>
                            <a:ea typeface="Cambria Math" panose="02040503050406030204" pitchFamily="18" charset="0"/>
                          </a:rPr>
                          <m:t>𝑁</m:t>
                        </m:r>
                      </m:e>
                      <m:sub>
                        <m:r>
                          <a:rPr lang="en-US" altLang="ru-RU" i="1">
                            <a:solidFill>
                              <a:srgbClr val="000000"/>
                            </a:solidFill>
                            <a:latin typeface="Cambria Math" panose="02040503050406030204" pitchFamily="18" charset="0"/>
                            <a:ea typeface="Cambria Math" panose="02040503050406030204" pitchFamily="18" charset="0"/>
                          </a:rPr>
                          <m:t>𝑛</m:t>
                        </m:r>
                      </m:sub>
                    </m:sSub>
                    <m:d>
                      <m:dPr>
                        <m:ctrlPr>
                          <a:rPr lang="en-US" altLang="ru-RU" i="1">
                            <a:solidFill>
                              <a:srgbClr val="000000"/>
                            </a:solidFill>
                            <a:latin typeface="Cambria Math" panose="02040503050406030204" pitchFamily="18" charset="0"/>
                            <a:ea typeface="Cambria Math" panose="02040503050406030204" pitchFamily="18" charset="0"/>
                          </a:rPr>
                        </m:ctrlPr>
                      </m:dPr>
                      <m:e>
                        <m:sSub>
                          <m:sSubPr>
                            <m:ctrlPr>
                              <a:rPr lang="ru-RU" altLang="ru-RU" i="1">
                                <a:solidFill>
                                  <a:srgbClr val="000000"/>
                                </a:solidFill>
                                <a:latin typeface="Cambria Math" panose="02040503050406030204" pitchFamily="18" charset="0"/>
                                <a:ea typeface="Cambria Math" panose="02040503050406030204" pitchFamily="18" charset="0"/>
                              </a:rPr>
                            </m:ctrlPr>
                          </m:sSubPr>
                          <m:e>
                            <m:acc>
                              <m:accPr>
                                <m:chr m:val="̅"/>
                                <m:ctrlPr>
                                  <a:rPr lang="ru-RU" altLang="ru-RU" i="1">
                                    <a:solidFill>
                                      <a:srgbClr val="000000"/>
                                    </a:solidFill>
                                    <a:latin typeface="Cambria Math" panose="02040503050406030204" pitchFamily="18" charset="0"/>
                                    <a:ea typeface="Cambria Math" panose="02040503050406030204" pitchFamily="18" charset="0"/>
                                  </a:rPr>
                                </m:ctrlPr>
                              </m:accPr>
                              <m:e>
                                <m:r>
                                  <a:rPr lang="en-US" altLang="ru-RU" i="1">
                                    <a:solidFill>
                                      <a:srgbClr val="000000"/>
                                    </a:solidFill>
                                    <a:latin typeface="Cambria Math" panose="02040503050406030204" pitchFamily="18" charset="0"/>
                                    <a:ea typeface="Cambria Math" panose="02040503050406030204" pitchFamily="18" charset="0"/>
                                  </a:rPr>
                                  <m:t>𝑐</m:t>
                                </m:r>
                              </m:e>
                            </m:acc>
                          </m:e>
                          <m:sub>
                            <m:r>
                              <a:rPr lang="en-US" altLang="ru-RU" i="1">
                                <a:solidFill>
                                  <a:srgbClr val="000000"/>
                                </a:solidFill>
                                <a:latin typeface="Cambria Math" panose="02040503050406030204" pitchFamily="18" charset="0"/>
                                <a:ea typeface="Cambria Math" panose="02040503050406030204" pitchFamily="18" charset="0"/>
                              </a:rPr>
                              <m:t>0</m:t>
                            </m:r>
                          </m:sub>
                        </m:sSub>
                        <m:r>
                          <a:rPr lang="en-US" altLang="ru-RU" i="1">
                            <a:solidFill>
                              <a:srgbClr val="000000"/>
                            </a:solidFill>
                            <a:latin typeface="Cambria Math" panose="02040503050406030204" pitchFamily="18" charset="0"/>
                            <a:ea typeface="Cambria Math" panose="02040503050406030204" pitchFamily="18" charset="0"/>
                          </a:rPr>
                          <m:t>𝑓</m:t>
                        </m:r>
                      </m:e>
                    </m:d>
                    <m:r>
                      <a:rPr lang="en-US" altLang="ru-RU" i="1">
                        <a:solidFill>
                          <a:srgbClr val="000000"/>
                        </a:solidFill>
                        <a:latin typeface="Cambria Math" panose="02040503050406030204" pitchFamily="18" charset="0"/>
                        <a:ea typeface="Cambria Math" panose="02040503050406030204" pitchFamily="18" charset="0"/>
                      </a:rPr>
                      <m:t>=0 →</m:t>
                    </m:r>
                    <m:r>
                      <a:rPr lang="en-US" altLang="ru-RU" i="1">
                        <a:solidFill>
                          <a:srgbClr val="000000"/>
                        </a:solidFill>
                        <a:latin typeface="Cambria Math" panose="02040503050406030204" pitchFamily="18" charset="0"/>
                        <a:ea typeface="Cambria Math" panose="02040503050406030204" pitchFamily="18" charset="0"/>
                      </a:rPr>
                      <m:t>𝜀</m:t>
                    </m:r>
                  </m:oMath>
                </a14:m>
                <a:r>
                  <a:rPr lang="en-US" altLang="ru-RU" dirty="0">
                    <a:solidFill>
                      <a:srgbClr val="000000"/>
                    </a:solidFill>
                    <a:latin typeface="Cambria Math" panose="02040503050406030204" pitchFamily="18" charset="0"/>
                    <a:ea typeface="Cambria Math" panose="02040503050406030204" pitchFamily="18" charset="0"/>
                  </a:rPr>
                  <a:t> </a:t>
                </a:r>
                <a:r>
                  <a:rPr lang="ru-RU" altLang="ru-RU" dirty="0">
                    <a:solidFill>
                      <a:srgbClr val="000000"/>
                    </a:solidFill>
                    <a:latin typeface="Cambria Math" panose="02040503050406030204" pitchFamily="18" charset="0"/>
                    <a:ea typeface="Cambria Math" panose="02040503050406030204" pitchFamily="18" charset="0"/>
                  </a:rPr>
                  <a:t> </a:t>
                </a:r>
                <a:r>
                  <a:rPr lang="en-US" altLang="ru-RU" dirty="0">
                    <a:solidFill>
                      <a:srgbClr val="000000"/>
                    </a:solidFill>
                    <a:latin typeface="Cambria Math" panose="02040503050406030204" pitchFamily="18" charset="0"/>
                    <a:ea typeface="Cambria Math" panose="02040503050406030204" pitchFamily="18" charset="0"/>
                  </a:rPr>
                  <a:t>(</a:t>
                </a:r>
                <a:r>
                  <a:rPr lang="ru-RU" altLang="ru-RU" dirty="0">
                    <a:solidFill>
                      <a:srgbClr val="000000"/>
                    </a:solidFill>
                    <a:latin typeface="Cambria Math" panose="02040503050406030204" pitchFamily="18" charset="0"/>
                    <a:ea typeface="Cambria Math" panose="02040503050406030204" pitchFamily="18" charset="0"/>
                  </a:rPr>
                  <a:t>переход к контекстной модели </a:t>
                </a:r>
                <a:r>
                  <a:rPr lang="en-US" altLang="ru-RU" dirty="0">
                    <a:solidFill>
                      <a:srgbClr val="000000"/>
                    </a:solidFill>
                    <a:latin typeface="Cambria Math" panose="02040503050406030204" pitchFamily="18" charset="0"/>
                    <a:ea typeface="Cambria Math" panose="02040503050406030204" pitchFamily="18" charset="0"/>
                  </a:rPr>
                  <a:t>-1</a:t>
                </a:r>
                <a:r>
                  <a:rPr lang="ru-RU" altLang="ru-RU" dirty="0">
                    <a:solidFill>
                      <a:srgbClr val="000000"/>
                    </a:solidFill>
                    <a:latin typeface="Cambria Math" panose="02040503050406030204" pitchFamily="18" charset="0"/>
                    <a:ea typeface="Cambria Math" panose="02040503050406030204" pitchFamily="18" charset="0"/>
                  </a:rPr>
                  <a:t>-го порядка</a:t>
                </a:r>
                <a:r>
                  <a:rPr lang="en-US" altLang="ru-RU" dirty="0">
                    <a:solidFill>
                      <a:srgbClr val="000000"/>
                    </a:solidFill>
                    <a:latin typeface="Cambria Math" panose="02040503050406030204" pitchFamily="18" charset="0"/>
                    <a:ea typeface="Cambria Math" panose="02040503050406030204" pitchFamily="18" charset="0"/>
                  </a:rPr>
                  <a:t>)</a:t>
                </a:r>
              </a:p>
              <a:p>
                <a:pPr fontAlgn="base">
                  <a:lnSpc>
                    <a:spcPct val="110000"/>
                  </a:lnSpc>
                  <a:spcBef>
                    <a:spcPts val="1200"/>
                  </a:spcBef>
                  <a:spcAft>
                    <a:spcPct val="0"/>
                  </a:spcAft>
                  <a:buNone/>
                  <a:defRPr/>
                </a:pPr>
                <a:endParaRPr lang="en-US" altLang="ru-RU" i="1" dirty="0">
                  <a:solidFill>
                    <a:srgbClr val="000000"/>
                  </a:solidFill>
                  <a:latin typeface="Cambria Math" panose="02040503050406030204" pitchFamily="18" charset="0"/>
                  <a:ea typeface="Cambria Math" panose="02040503050406030204" pitchFamily="18" charset="0"/>
                </a:endParaRPr>
              </a:p>
              <a:p>
                <a:pPr marL="269875" indent="-269875" fontAlgn="base">
                  <a:lnSpc>
                    <a:spcPct val="110000"/>
                  </a:lnSpc>
                  <a:spcBef>
                    <a:spcPts val="1200"/>
                  </a:spcBef>
                  <a:spcAft>
                    <a:spcPct val="0"/>
                  </a:spcAft>
                  <a:buNone/>
                  <a:defRPr/>
                </a:pPr>
                <a:r>
                  <a:rPr lang="ru-RU" altLang="ru-RU" dirty="0">
                    <a:solidFill>
                      <a:srgbClr val="000000"/>
                    </a:solidFill>
                    <a:latin typeface="Cambria Math" panose="02040503050406030204" pitchFamily="18" charset="0"/>
                    <a:ea typeface="Cambria Math" panose="02040503050406030204" pitchFamily="18" charset="0"/>
                  </a:rPr>
                  <a:t>В модель порядка -1 внесены </a:t>
                </a:r>
                <a:br>
                  <a:rPr lang="en-US" altLang="ru-RU" dirty="0">
                    <a:solidFill>
                      <a:srgbClr val="000000"/>
                    </a:solidFill>
                    <a:latin typeface="Cambria Math" panose="02040503050406030204" pitchFamily="18" charset="0"/>
                    <a:ea typeface="Cambria Math" panose="02040503050406030204" pitchFamily="18" charset="0"/>
                  </a:rPr>
                </a:br>
                <a:r>
                  <a:rPr lang="en-US" altLang="ru-RU" dirty="0">
                    <a:solidFill>
                      <a:srgbClr val="000000"/>
                    </a:solidFill>
                    <a:latin typeface="Cambria Math" panose="02040503050406030204" pitchFamily="18" charset="0"/>
                    <a:ea typeface="Cambria Math" panose="02040503050406030204" pitchFamily="18" charset="0"/>
                  </a:rPr>
                  <a:t> </a:t>
                </a:r>
                <a:r>
                  <a:rPr lang="ru-RU" altLang="ru-RU" dirty="0">
                    <a:solidFill>
                      <a:srgbClr val="000000"/>
                    </a:solidFill>
                    <a:latin typeface="Cambria Math" panose="02040503050406030204" pitchFamily="18" charset="0"/>
                    <a:ea typeface="Cambria Math" panose="02040503050406030204" pitchFamily="18" charset="0"/>
                  </a:rPr>
                  <a:t>все символы алфавита </a:t>
                </a:r>
                <a:br>
                  <a:rPr lang="en-US" altLang="ru-RU" dirty="0">
                    <a:solidFill>
                      <a:srgbClr val="000000"/>
                    </a:solidFill>
                    <a:latin typeface="Cambria Math" panose="02040503050406030204" pitchFamily="18" charset="0"/>
                    <a:ea typeface="Cambria Math" panose="02040503050406030204" pitchFamily="18" charset="0"/>
                  </a:rPr>
                </a:br>
                <a:r>
                  <a:rPr lang="ru-RU" altLang="ru-RU" dirty="0">
                    <a:solidFill>
                      <a:srgbClr val="000000"/>
                    </a:solidFill>
                    <a:latin typeface="Cambria Math" panose="02040503050406030204" pitchFamily="18" charset="0"/>
                    <a:ea typeface="Cambria Math" panose="02040503050406030204" pitchFamily="18" charset="0"/>
                  </a:rPr>
                  <a:t>с равной вероятностью</a:t>
                </a:r>
                <a:endParaRPr lang="en-US" altLang="ru-RU" dirty="0">
                  <a:solidFill>
                    <a:srgbClr val="000000"/>
                  </a:solidFill>
                  <a:latin typeface="Cambria Math" panose="02040503050406030204" pitchFamily="18" charset="0"/>
                  <a:ea typeface="Cambria Math" panose="02040503050406030204" pitchFamily="18" charset="0"/>
                </a:endParaRPr>
              </a:p>
              <a:p>
                <a:pPr marL="269875" indent="-269875" fontAlgn="base">
                  <a:lnSpc>
                    <a:spcPct val="110000"/>
                  </a:lnSpc>
                  <a:spcBef>
                    <a:spcPts val="1200"/>
                  </a:spcBef>
                  <a:spcAft>
                    <a:spcPct val="0"/>
                  </a:spcAft>
                  <a:buNone/>
                  <a:defRPr/>
                </a:pPr>
                <a:endParaRPr lang="en-US" altLang="ru-RU" dirty="0">
                  <a:solidFill>
                    <a:srgbClr val="000000"/>
                  </a:solidFill>
                  <a:latin typeface="Cambria Math" panose="02040503050406030204" pitchFamily="18" charset="0"/>
                  <a:ea typeface="Cambria Math" panose="02040503050406030204" pitchFamily="18" charset="0"/>
                </a:endParaRPr>
              </a:p>
              <a:p>
                <a:pPr marL="269875" indent="-269875" fontAlgn="base">
                  <a:lnSpc>
                    <a:spcPct val="110000"/>
                  </a:lnSpc>
                  <a:spcBef>
                    <a:spcPts val="1200"/>
                  </a:spcBef>
                  <a:spcAft>
                    <a:spcPct val="0"/>
                  </a:spcAft>
                  <a:buNone/>
                  <a:defRPr/>
                </a:pPr>
                <a:r>
                  <a:rPr lang="en-US" altLang="ru-RU" dirty="0">
                    <a:solidFill>
                      <a:srgbClr val="000000"/>
                    </a:solidFill>
                    <a:ea typeface="Cambria Math" panose="02040503050406030204" pitchFamily="18" charset="0"/>
                  </a:rPr>
                  <a:t>		</a:t>
                </a:r>
                <a14:m>
                  <m:oMath xmlns:m="http://schemas.openxmlformats.org/officeDocument/2006/math">
                    <m:r>
                      <a:rPr lang="en-US" altLang="ru-RU" i="1">
                        <a:solidFill>
                          <a:srgbClr val="000000"/>
                        </a:solidFill>
                        <a:latin typeface="Cambria Math" panose="02040503050406030204" pitchFamily="18" charset="0"/>
                        <a:ea typeface="Cambria Math" panose="02040503050406030204" pitchFamily="18" charset="0"/>
                      </a:rPr>
                      <m:t>→"</m:t>
                    </m:r>
                    <m:r>
                      <a:rPr lang="en-US" altLang="ru-RU" i="1">
                        <a:solidFill>
                          <a:srgbClr val="000000"/>
                        </a:solidFill>
                        <a:latin typeface="Cambria Math" panose="02040503050406030204" pitchFamily="18" charset="0"/>
                        <a:ea typeface="Cambria Math" panose="02040503050406030204" pitchFamily="18" charset="0"/>
                      </a:rPr>
                      <m:t>𝑓</m:t>
                    </m:r>
                    <m:r>
                      <a:rPr lang="en-US" altLang="ru-RU" i="1">
                        <a:solidFill>
                          <a:srgbClr val="000000"/>
                        </a:solidFill>
                        <a:latin typeface="Cambria Math" panose="02040503050406030204" pitchFamily="18" charset="0"/>
                        <a:ea typeface="Cambria Math" panose="02040503050406030204" pitchFamily="18" charset="0"/>
                      </a:rPr>
                      <m:t>"</m:t>
                    </m:r>
                  </m:oMath>
                </a14:m>
                <a:endParaRPr lang="en-US" altLang="ru-RU" dirty="0">
                  <a:solidFill>
                    <a:srgbClr val="000000"/>
                  </a:solidFill>
                  <a:latin typeface="Cambria Math" panose="02040503050406030204" pitchFamily="18" charset="0"/>
                  <a:ea typeface="Cambria Math" panose="02040503050406030204" pitchFamily="18" charset="0"/>
                </a:endParaRPr>
              </a:p>
            </p:txBody>
          </p:sp>
        </mc:Choice>
        <mc:Fallback xmlns="">
          <p:sp>
            <p:nvSpPr>
              <p:cNvPr id="5" name="Объект 4">
                <a:extLst>
                  <a:ext uri="{FF2B5EF4-FFF2-40B4-BE49-F238E27FC236}">
                    <a16:creationId xmlns:a16="http://schemas.microsoft.com/office/drawing/2014/main" id="{E112222E-7931-7F45-A4B6-794799319A4D}"/>
                  </a:ext>
                </a:extLst>
              </p:cNvPr>
              <p:cNvSpPr>
                <a:spLocks noGrp="1" noRot="1" noChangeAspect="1" noMove="1" noResize="1" noEditPoints="1" noAdjustHandles="1" noChangeArrowheads="1" noChangeShapeType="1" noTextEdit="1"/>
              </p:cNvSpPr>
              <p:nvPr>
                <p:ph idx="1"/>
              </p:nvPr>
            </p:nvSpPr>
            <p:spPr>
              <a:blipFill>
                <a:blip r:embed="rId3"/>
                <a:stretch>
                  <a:fillRect l="-965" t="-1744"/>
                </a:stretch>
              </a:blipFill>
            </p:spPr>
            <p:txBody>
              <a:bodyPr/>
              <a:lstStyle/>
              <a:p>
                <a:r>
                  <a:rPr lang="ru-RU">
                    <a:noFill/>
                  </a:rPr>
                  <a:t> </a:t>
                </a:r>
              </a:p>
            </p:txBody>
          </p:sp>
        </mc:Fallback>
      </mc:AlternateContent>
      <p:sp>
        <p:nvSpPr>
          <p:cNvPr id="7" name="Номер слайда 6">
            <a:extLst>
              <a:ext uri="{FF2B5EF4-FFF2-40B4-BE49-F238E27FC236}">
                <a16:creationId xmlns:a16="http://schemas.microsoft.com/office/drawing/2014/main" id="{22FC153B-C8B8-4699-9308-399E0A7E81B3}"/>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10</a:t>
            </a:fld>
            <a:endParaRPr lang="ru-RU" altLang="ru-RU"/>
          </a:p>
        </p:txBody>
      </p:sp>
      <p:sp>
        <p:nvSpPr>
          <p:cNvPr id="3075" name="Rectangle 4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6" name="Rectangle 4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7" name="Rectangle 5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8" name="Rectangle 5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9" name="Rectangle 5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0" name="Rectangle 5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1" name="Rectangle 5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4"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5"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grpSp>
        <p:nvGrpSpPr>
          <p:cNvPr id="3095" name="Группа 3094"/>
          <p:cNvGrpSpPr/>
          <p:nvPr/>
        </p:nvGrpSpPr>
        <p:grpSpPr>
          <a:xfrm>
            <a:off x="6548739" y="3736632"/>
            <a:ext cx="4388763" cy="2490027"/>
            <a:chOff x="3567613" y="3284984"/>
            <a:chExt cx="4388763" cy="2490027"/>
          </a:xfrm>
        </p:grpSpPr>
        <mc:AlternateContent xmlns:mc="http://schemas.openxmlformats.org/markup-compatibility/2006" xmlns:a14="http://schemas.microsoft.com/office/drawing/2010/main">
          <mc:Choice Requires="a14">
            <p:sp>
              <p:nvSpPr>
                <p:cNvPr id="4" name="TextBox 3"/>
                <p:cNvSpPr txBox="1"/>
                <p:nvPr/>
              </p:nvSpPr>
              <p:spPr>
                <a:xfrm>
                  <a:off x="3567613" y="3635062"/>
                  <a:ext cx="3633535" cy="494494"/>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𝑏</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m:t>
                                    </m:r>
                                    <m:r>
                                      <a:rPr lang="en-US" altLang="ru-RU" sz="2000" b="1" i="1">
                                        <a:solidFill>
                                          <a:srgbClr val="000000"/>
                                        </a:solidFill>
                                        <a:latin typeface="Cambria Math" panose="02040503050406030204" pitchFamily="18" charset="0"/>
                                        <a:ea typeface="Cambria Math" panose="02040503050406030204" pitchFamily="18" charset="0"/>
                                      </a:rPr>
                                      <m:t>𝟏</m:t>
                                    </m:r>
                                  </m:sub>
                                </m:sSub>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type m:val="skw"/>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26</m:t>
                                </m:r>
                              </m:den>
                            </m:f>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567613" y="3635062"/>
                  <a:ext cx="3633535" cy="494494"/>
                </a:xfrm>
                <a:prstGeom prst="rect">
                  <a:avLst/>
                </a:prstGeom>
                <a:blipFill>
                  <a:blip r:embed="rId4"/>
                  <a:stretch>
                    <a:fillRect t="-117500" b="-18750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567614" y="3978073"/>
                  <a:ext cx="3273494" cy="802271"/>
                </a:xfrm>
                <a:prstGeom prst="rect">
                  <a:avLst/>
                </a:prstGeom>
                <a:noFill/>
              </p:spPr>
              <p:txBody>
                <a:bodyPr wrap="square" rtlCol="0">
                  <a:spAutoFit/>
                </a:bodyPr>
                <a:lstStyle/>
                <a:p>
                  <a:pPr algn="ct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𝑐</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𝑐</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m:t>
                                    </m:r>
                                    <m:r>
                                      <a:rPr lang="en-US" altLang="ru-RU" sz="2000" b="1" i="1">
                                        <a:solidFill>
                                          <a:srgbClr val="000000"/>
                                        </a:solidFill>
                                        <a:latin typeface="Cambria Math" panose="02040503050406030204" pitchFamily="18" charset="0"/>
                                        <a:ea typeface="Cambria Math" panose="02040503050406030204" pitchFamily="18" charset="0"/>
                                      </a:rPr>
                                      <m:t>𝟏</m:t>
                                    </m:r>
                                  </m:sub>
                                </m:sSub>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type m:val="skw"/>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26</m:t>
                                </m:r>
                              </m:den>
                            </m:f>
                          </m:e>
                        </m:d>
                      </m:oMath>
                    </m:oMathPara>
                  </a14:m>
                  <a:endParaRPr lang="en-US" altLang="ru-RU" sz="2000" i="1" dirty="0">
                    <a:solidFill>
                      <a:srgbClr val="000000"/>
                    </a:solidFill>
                    <a:latin typeface="Cambria Math" panose="02040503050406030204" pitchFamily="18" charset="0"/>
                    <a:ea typeface="Cambria Math" panose="02040503050406030204" pitchFamily="18" charset="0"/>
                  </a:endParaRPr>
                </a:p>
                <a:p>
                  <a:pPr algn="ctr" defTabSz="914400" eaLnBrk="0" fontAlgn="base" hangingPunct="0">
                    <a:spcBef>
                      <a:spcPct val="0"/>
                    </a:spcBef>
                    <a:spcAft>
                      <a:spcPct val="0"/>
                    </a:spcAft>
                    <a:defRPr/>
                  </a:pPr>
                  <a14:m>
                    <m:oMathPara xmlns:m="http://schemas.openxmlformats.org/officeDocument/2006/math">
                      <m:oMathParaPr>
                        <m:jc m:val="center"/>
                      </m:oMathParaPr>
                      <m:oMath xmlns:m="http://schemas.openxmlformats.org/officeDocument/2006/math">
                        <m:r>
                          <a:rPr lang="en-US" altLang="ru-RU" sz="2000" i="1">
                            <a:solidFill>
                              <a:srgbClr val="000000"/>
                            </a:solidFill>
                            <a:latin typeface="Cambria Math" panose="02040503050406030204" pitchFamily="18" charset="0"/>
                            <a:ea typeface="Cambria Math" panose="02040503050406030204" pitchFamily="18" charset="0"/>
                          </a:rPr>
                          <m:t>⋮</m:t>
                        </m:r>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3567614" y="3978073"/>
                  <a:ext cx="3273494" cy="802271"/>
                </a:xfrm>
                <a:prstGeom prst="rect">
                  <a:avLst/>
                </a:prstGeom>
                <a:blipFill>
                  <a:blip r:embed="rId5"/>
                  <a:stretch>
                    <a:fillRect t="-73438" b="-7968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567614" y="5280517"/>
                  <a:ext cx="4388762" cy="494494"/>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𝑧</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𝑧</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m:t>
                                    </m:r>
                                    <m:r>
                                      <a:rPr lang="en-US" altLang="ru-RU" sz="2000" b="1" i="1">
                                        <a:solidFill>
                                          <a:srgbClr val="000000"/>
                                        </a:solidFill>
                                        <a:latin typeface="Cambria Math" panose="02040503050406030204" pitchFamily="18" charset="0"/>
                                        <a:ea typeface="Cambria Math" panose="02040503050406030204" pitchFamily="18" charset="0"/>
                                      </a:rPr>
                                      <m:t>𝟏</m:t>
                                    </m:r>
                                  </m:sub>
                                </m:sSub>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type m:val="skw"/>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26</m:t>
                                </m:r>
                              </m:den>
                            </m:f>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567614" y="5280517"/>
                  <a:ext cx="4388762" cy="494494"/>
                </a:xfrm>
                <a:prstGeom prst="rect">
                  <a:avLst/>
                </a:prstGeom>
                <a:blipFill>
                  <a:blip r:embed="rId6"/>
                  <a:stretch>
                    <a:fillRect t="-120000" b="-18750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567614" y="3284984"/>
                  <a:ext cx="3956714" cy="494494"/>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𝑎</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𝑎</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m:t>
                                    </m:r>
                                    <m:r>
                                      <a:rPr lang="en-US" altLang="ru-RU" sz="2000" b="1" i="1">
                                        <a:solidFill>
                                          <a:srgbClr val="000000"/>
                                        </a:solidFill>
                                        <a:latin typeface="Cambria Math" panose="02040503050406030204" pitchFamily="18" charset="0"/>
                                        <a:ea typeface="Cambria Math" panose="02040503050406030204" pitchFamily="18" charset="0"/>
                                      </a:rPr>
                                      <m:t>𝟏</m:t>
                                    </m:r>
                                  </m:sub>
                                </m:sSub>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type m:val="skw"/>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26</m:t>
                                </m:r>
                              </m:den>
                            </m:f>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567614" y="3284984"/>
                  <a:ext cx="3956714" cy="494494"/>
                </a:xfrm>
                <a:prstGeom prst="rect">
                  <a:avLst/>
                </a:prstGeom>
                <a:blipFill>
                  <a:blip r:embed="rId7"/>
                  <a:stretch>
                    <a:fillRect t="-120000" b="-18750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567614" y="4602924"/>
                  <a:ext cx="3273494" cy="802271"/>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m:t>
                                    </m:r>
                                    <m:r>
                                      <a:rPr lang="en-US" altLang="ru-RU" sz="2000" b="1" i="1">
                                        <a:solidFill>
                                          <a:srgbClr val="000000"/>
                                        </a:solidFill>
                                        <a:latin typeface="Cambria Math" panose="02040503050406030204" pitchFamily="18" charset="0"/>
                                        <a:ea typeface="Cambria Math" panose="02040503050406030204" pitchFamily="18" charset="0"/>
                                      </a:rPr>
                                      <m:t>𝟏</m:t>
                                    </m:r>
                                  </m:sub>
                                </m:sSub>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type m:val="skw"/>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26</m:t>
                                </m:r>
                              </m:den>
                            </m:f>
                          </m:e>
                        </m:d>
                      </m:oMath>
                    </m:oMathPara>
                  </a14:m>
                  <a:endParaRPr lang="en-US" altLang="ru-RU" sz="2000" i="1" dirty="0">
                    <a:solidFill>
                      <a:srgbClr val="000000"/>
                    </a:solidFill>
                    <a:latin typeface="Times New Roman" panose="02020603050405020304" pitchFamily="18" charset="0"/>
                    <a:ea typeface="Cambria Math" panose="02040503050406030204" pitchFamily="18" charset="0"/>
                  </a:endParaRPr>
                </a:p>
                <a:p>
                  <a:pPr defTabSz="914400" eaLnBrk="0" fontAlgn="base" hangingPunct="0">
                    <a:spcBef>
                      <a:spcPct val="0"/>
                    </a:spcBef>
                    <a:spcAft>
                      <a:spcPct val="0"/>
                    </a:spcAft>
                    <a:defRPr/>
                  </a:pPr>
                  <a14:m>
                    <m:oMathPara xmlns:m="http://schemas.openxmlformats.org/officeDocument/2006/math">
                      <m:oMathParaPr>
                        <m:jc m:val="center"/>
                      </m:oMathParaPr>
                      <m:oMath xmlns:m="http://schemas.openxmlformats.org/officeDocument/2006/math">
                        <m:r>
                          <a:rPr lang="en-US" altLang="ru-RU" sz="2000" i="1">
                            <a:solidFill>
                              <a:srgbClr val="000000"/>
                            </a:solidFill>
                            <a:latin typeface="Cambria Math" panose="02040503050406030204" pitchFamily="18" charset="0"/>
                            <a:ea typeface="Cambria Math" panose="02040503050406030204" pitchFamily="18" charset="0"/>
                          </a:rPr>
                          <m:t>⋮</m:t>
                        </m:r>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567614" y="4602924"/>
                  <a:ext cx="3273494" cy="802271"/>
                </a:xfrm>
                <a:prstGeom prst="rect">
                  <a:avLst/>
                </a:prstGeom>
                <a:blipFill>
                  <a:blip r:embed="rId8"/>
                  <a:stretch>
                    <a:fillRect l="-772" t="-72308" b="-76923"/>
                  </a:stretch>
                </a:blipFill>
              </p:spPr>
              <p:txBody>
                <a:bodyPr/>
                <a:lstStyle/>
                <a:p>
                  <a:r>
                    <a:rPr lang="ru-RU">
                      <a:noFill/>
                    </a:rPr>
                    <a:t> </a:t>
                  </a:r>
                </a:p>
              </p:txBody>
            </p:sp>
          </mc:Fallback>
        </mc:AlternateContent>
      </p:grpSp>
    </p:spTree>
    <p:extLst>
      <p:ext uri="{BB962C8B-B14F-4D97-AF65-F5344CB8AC3E}">
        <p14:creationId xmlns:p14="http://schemas.microsoft.com/office/powerpoint/2010/main" val="86893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365125"/>
            <a:ext cx="10515600" cy="1325563"/>
          </a:xfrm>
        </p:spPr>
        <p:txBody>
          <a:bodyPr>
            <a:normAutofit/>
          </a:bodyPr>
          <a:lstStyle/>
          <a:p>
            <a:r>
              <a:rPr lang="ru-RU" altLang="ru-RU" dirty="0"/>
              <a:t>Метод </a:t>
            </a:r>
            <a:r>
              <a:rPr lang="en-US" altLang="ru-RU" dirty="0"/>
              <a:t>PPM</a:t>
            </a:r>
            <a:r>
              <a:rPr lang="ru-RU" altLang="ru-RU" dirty="0"/>
              <a:t>: разновидности</a:t>
            </a:r>
          </a:p>
        </p:txBody>
      </p:sp>
      <p:sp>
        <p:nvSpPr>
          <p:cNvPr id="10" name="Номер слайда 9">
            <a:extLst>
              <a:ext uri="{FF2B5EF4-FFF2-40B4-BE49-F238E27FC236}">
                <a16:creationId xmlns:a16="http://schemas.microsoft.com/office/drawing/2014/main" id="{2E3DC370-F5AA-4A61-8A18-07A41E0495FE}"/>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11</a:t>
            </a:fld>
            <a:endParaRPr lang="ru-RU" altLang="ru-RU"/>
          </a:p>
        </p:txBody>
      </p:sp>
      <p:sp>
        <p:nvSpPr>
          <p:cNvPr id="5123" name="Rectangle 4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5124" name="Rectangle 4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5125" name="Rectangle 5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5126" name="Rectangle 5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5127" name="Rectangle 5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5128" name="Rectangle 5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5129" name="Rectangle 5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5130" name="Прямоугольник 63"/>
          <p:cNvSpPr>
            <a:spLocks noChangeArrowheads="1"/>
          </p:cNvSpPr>
          <p:nvPr/>
        </p:nvSpPr>
        <p:spPr bwMode="auto">
          <a:xfrm>
            <a:off x="1007171" y="1439624"/>
            <a:ext cx="102723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914400" fontAlgn="base">
              <a:spcBef>
                <a:spcPct val="0"/>
              </a:spcBef>
              <a:spcAft>
                <a:spcPct val="0"/>
              </a:spcAft>
              <a:buNone/>
              <a:defRPr/>
            </a:pPr>
            <a:r>
              <a:rPr lang="ru-RU" altLang="ru-RU" sz="2000" dirty="0">
                <a:solidFill>
                  <a:srgbClr val="000000"/>
                </a:solidFill>
              </a:rPr>
              <a:t>Варианты метода различаются способом оценки вероятностей:</a:t>
            </a:r>
          </a:p>
        </p:txBody>
      </p:sp>
      <p:sp>
        <p:nvSpPr>
          <p:cNvPr id="5131"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513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5133"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5134"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5135"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5136" name="Rectangle 2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mc:AlternateContent xmlns:mc="http://schemas.openxmlformats.org/markup-compatibility/2006" xmlns:a14="http://schemas.microsoft.com/office/drawing/2010/main">
        <mc:Choice Requires="a14">
          <p:sp>
            <p:nvSpPr>
              <p:cNvPr id="5142" name="Прямоугольник 63"/>
              <p:cNvSpPr>
                <a:spLocks noChangeArrowheads="1"/>
              </p:cNvSpPr>
              <p:nvPr/>
            </p:nvSpPr>
            <p:spPr bwMode="auto">
              <a:xfrm>
                <a:off x="1806576" y="5301209"/>
                <a:ext cx="8682038" cy="13542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985838" indent="-985838" defTabSz="914400" fontAlgn="base">
                  <a:spcBef>
                    <a:spcPct val="0"/>
                  </a:spcBef>
                  <a:spcAft>
                    <a:spcPts val="600"/>
                  </a:spcAft>
                  <a:buNone/>
                  <a:defRPr/>
                </a:pPr>
                <a14:m>
                  <m:oMath xmlns:m="http://schemas.openxmlformats.org/officeDocument/2006/math">
                    <m:sSub>
                      <m:sSubPr>
                        <m:ctrlPr>
                          <a:rPr lang="en-US" altLang="ru-RU" sz="1800" i="1" smtClean="0">
                            <a:solidFill>
                              <a:srgbClr val="000000"/>
                            </a:solidFill>
                            <a:latin typeface="Cambria Math" panose="02040503050406030204" pitchFamily="18" charset="0"/>
                            <a:ea typeface="Cambria Math" panose="02040503050406030204" pitchFamily="18" charset="0"/>
                          </a:rPr>
                        </m:ctrlPr>
                      </m:sSubPr>
                      <m:e>
                        <m:r>
                          <a:rPr lang="en-US" altLang="ru-RU" sz="1800" i="1">
                            <a:solidFill>
                              <a:srgbClr val="000000"/>
                            </a:solidFill>
                            <a:latin typeface="Cambria Math" panose="02040503050406030204" pitchFamily="18" charset="0"/>
                            <a:ea typeface="Cambria Math" panose="02040503050406030204" pitchFamily="18" charset="0"/>
                          </a:rPr>
                          <m:t>𝑁</m:t>
                        </m:r>
                      </m:e>
                      <m:sub>
                        <m:r>
                          <a:rPr lang="en-US" altLang="ru-RU" sz="1800" i="1">
                            <a:solidFill>
                              <a:srgbClr val="000000"/>
                            </a:solidFill>
                            <a:latin typeface="Cambria Math" panose="02040503050406030204" pitchFamily="18" charset="0"/>
                            <a:ea typeface="Cambria Math" panose="02040503050406030204" pitchFamily="18" charset="0"/>
                          </a:rPr>
                          <m:t>𝑛</m:t>
                        </m:r>
                      </m:sub>
                    </m:sSub>
                    <m:d>
                      <m:dPr>
                        <m:ctrlPr>
                          <a:rPr lang="en-US" altLang="ru-RU" sz="1800" i="1">
                            <a:solidFill>
                              <a:srgbClr val="000000"/>
                            </a:solidFill>
                            <a:latin typeface="Cambria Math" panose="02040503050406030204" pitchFamily="18" charset="0"/>
                            <a:ea typeface="Cambria Math" panose="02040503050406030204" pitchFamily="18" charset="0"/>
                          </a:rPr>
                        </m:ctrlPr>
                      </m:dPr>
                      <m:e>
                        <m:acc>
                          <m:accPr>
                            <m:chr m:val="̅"/>
                            <m:ctrlPr>
                              <a:rPr lang="ru-RU" altLang="ru-RU" sz="1800" b="1" i="1">
                                <a:solidFill>
                                  <a:srgbClr val="000000"/>
                                </a:solidFill>
                                <a:latin typeface="Cambria Math" panose="02040503050406030204" pitchFamily="18" charset="0"/>
                                <a:ea typeface="Cambria Math" panose="02040503050406030204" pitchFamily="18" charset="0"/>
                              </a:rPr>
                            </m:ctrlPr>
                          </m:accPr>
                          <m:e>
                            <m:r>
                              <a:rPr lang="en-US" altLang="ru-RU" sz="1800" b="1" i="1">
                                <a:solidFill>
                                  <a:srgbClr val="000000"/>
                                </a:solidFill>
                                <a:latin typeface="Cambria Math" panose="02040503050406030204" pitchFamily="18" charset="0"/>
                                <a:ea typeface="Cambria Math" panose="02040503050406030204" pitchFamily="18" charset="0"/>
                              </a:rPr>
                              <m:t>𝒄</m:t>
                            </m:r>
                          </m:e>
                        </m:acc>
                        <m:r>
                          <a:rPr lang="en-US" altLang="ru-RU" sz="1800" i="1">
                            <a:solidFill>
                              <a:srgbClr val="000000"/>
                            </a:solidFill>
                            <a:latin typeface="Cambria Math" panose="02040503050406030204" pitchFamily="18" charset="0"/>
                            <a:ea typeface="Cambria Math" panose="02040503050406030204" pitchFamily="18" charset="0"/>
                          </a:rPr>
                          <m:t>𝑎</m:t>
                        </m:r>
                      </m:e>
                    </m:d>
                  </m:oMath>
                </a14:m>
                <a:r>
                  <a:rPr lang="en-US" altLang="ru-RU" sz="1800" dirty="0">
                    <a:solidFill>
                      <a:srgbClr val="000000"/>
                    </a:solidFill>
                  </a:rPr>
                  <a:t> – </a:t>
                </a:r>
                <a:r>
                  <a:rPr lang="ru-RU" altLang="ru-RU" sz="1800" dirty="0">
                    <a:solidFill>
                      <a:srgbClr val="000000"/>
                    </a:solidFill>
                  </a:rPr>
                  <a:t>кол-во появлений </a:t>
                </a:r>
                <a14:m>
                  <m:oMath xmlns:m="http://schemas.openxmlformats.org/officeDocument/2006/math">
                    <m:r>
                      <a:rPr lang="en-US" altLang="ru-RU" sz="1800" i="1">
                        <a:solidFill>
                          <a:srgbClr val="000000"/>
                        </a:solidFill>
                        <a:latin typeface="Cambria Math" panose="02040503050406030204" pitchFamily="18" charset="0"/>
                      </a:rPr>
                      <m:t>𝑎</m:t>
                    </m:r>
                  </m:oMath>
                </a14:m>
                <a:r>
                  <a:rPr lang="en-US" altLang="ru-RU" sz="1800" dirty="0">
                    <a:solidFill>
                      <a:srgbClr val="000000"/>
                    </a:solidFill>
                  </a:rPr>
                  <a:t> </a:t>
                </a:r>
                <a:r>
                  <a:rPr lang="ru-RU" altLang="ru-RU" sz="1800" dirty="0">
                    <a:solidFill>
                      <a:srgbClr val="000000"/>
                    </a:solidFill>
                  </a:rPr>
                  <a:t>в последовательности длины </a:t>
                </a:r>
                <a14:m>
                  <m:oMath xmlns:m="http://schemas.openxmlformats.org/officeDocument/2006/math">
                    <m:r>
                      <a:rPr lang="en-US" altLang="ru-RU" sz="1800" i="1" dirty="0">
                        <a:solidFill>
                          <a:srgbClr val="000000"/>
                        </a:solidFill>
                        <a:latin typeface="Cambria Math" panose="02040503050406030204" pitchFamily="18" charset="0"/>
                      </a:rPr>
                      <m:t>𝑛</m:t>
                    </m:r>
                  </m:oMath>
                </a14:m>
                <a:r>
                  <a:rPr lang="en-US" altLang="ru-RU" sz="1800" dirty="0">
                    <a:solidFill>
                      <a:srgbClr val="000000"/>
                    </a:solidFill>
                  </a:rPr>
                  <a:t> </a:t>
                </a:r>
                <a:r>
                  <a:rPr lang="ru-RU" altLang="ru-RU" sz="1800" dirty="0">
                    <a:solidFill>
                      <a:srgbClr val="000000"/>
                    </a:solidFill>
                  </a:rPr>
                  <a:t>в контексте</a:t>
                </a:r>
                <a:r>
                  <a:rPr lang="en-US" altLang="ru-RU" sz="1800" dirty="0">
                    <a:solidFill>
                      <a:srgbClr val="000000"/>
                    </a:solidFill>
                  </a:rPr>
                  <a:t> </a:t>
                </a:r>
                <a14:m>
                  <m:oMath xmlns:m="http://schemas.openxmlformats.org/officeDocument/2006/math">
                    <m:acc>
                      <m:accPr>
                        <m:chr m:val="̅"/>
                        <m:ctrlPr>
                          <a:rPr lang="ru-RU" altLang="ru-RU" sz="1800" b="1" i="1">
                            <a:solidFill>
                              <a:srgbClr val="000000"/>
                            </a:solidFill>
                            <a:latin typeface="Cambria Math" panose="02040503050406030204" pitchFamily="18" charset="0"/>
                          </a:rPr>
                        </m:ctrlPr>
                      </m:accPr>
                      <m:e>
                        <m:r>
                          <a:rPr lang="en-US" altLang="ru-RU" sz="1800" b="1" i="1">
                            <a:solidFill>
                              <a:srgbClr val="000000"/>
                            </a:solidFill>
                            <a:latin typeface="Cambria Math" panose="02040503050406030204" pitchFamily="18" charset="0"/>
                          </a:rPr>
                          <m:t>𝒄</m:t>
                        </m:r>
                      </m:e>
                    </m:acc>
                  </m:oMath>
                </a14:m>
                <a:r>
                  <a:rPr lang="en-US" altLang="ru-RU" sz="1800" dirty="0">
                    <a:solidFill>
                      <a:srgbClr val="000000"/>
                    </a:solidFill>
                  </a:rPr>
                  <a:t> </a:t>
                </a:r>
                <a:endParaRPr lang="ru-RU" altLang="ru-RU" sz="1800" dirty="0">
                  <a:solidFill>
                    <a:srgbClr val="000000"/>
                  </a:solidFill>
                </a:endParaRPr>
              </a:p>
              <a:p>
                <a:pPr marL="985838" indent="-985838" defTabSz="914400" fontAlgn="base">
                  <a:spcBef>
                    <a:spcPct val="0"/>
                  </a:spcBef>
                  <a:spcAft>
                    <a:spcPts val="600"/>
                  </a:spcAft>
                  <a:buNone/>
                  <a:defRPr/>
                </a:pPr>
                <a14:m>
                  <m:oMath xmlns:m="http://schemas.openxmlformats.org/officeDocument/2006/math">
                    <m:sSub>
                      <m:sSubPr>
                        <m:ctrlPr>
                          <a:rPr lang="en-US" altLang="ru-RU" sz="1800" i="1">
                            <a:solidFill>
                              <a:srgbClr val="000000"/>
                            </a:solidFill>
                            <a:latin typeface="Cambria Math" panose="02040503050406030204" pitchFamily="18" charset="0"/>
                            <a:ea typeface="Cambria Math" panose="02040503050406030204" pitchFamily="18" charset="0"/>
                          </a:rPr>
                        </m:ctrlPr>
                      </m:sSubPr>
                      <m:e>
                        <m:r>
                          <a:rPr lang="en-US" altLang="ru-RU" sz="1800" i="1">
                            <a:solidFill>
                              <a:srgbClr val="000000"/>
                            </a:solidFill>
                            <a:latin typeface="Cambria Math" panose="02040503050406030204" pitchFamily="18" charset="0"/>
                            <a:ea typeface="Cambria Math" panose="02040503050406030204" pitchFamily="18" charset="0"/>
                          </a:rPr>
                          <m:t>𝑁</m:t>
                        </m:r>
                      </m:e>
                      <m:sub>
                        <m:r>
                          <a:rPr lang="en-US" altLang="ru-RU" sz="1800" i="1">
                            <a:solidFill>
                              <a:srgbClr val="000000"/>
                            </a:solidFill>
                            <a:latin typeface="Cambria Math" panose="02040503050406030204" pitchFamily="18" charset="0"/>
                            <a:ea typeface="Cambria Math" panose="02040503050406030204" pitchFamily="18" charset="0"/>
                          </a:rPr>
                          <m:t>𝑛</m:t>
                        </m:r>
                      </m:sub>
                    </m:sSub>
                    <m:d>
                      <m:dPr>
                        <m:ctrlPr>
                          <a:rPr lang="en-US" altLang="ru-RU" sz="1800" i="1">
                            <a:solidFill>
                              <a:srgbClr val="000000"/>
                            </a:solidFill>
                            <a:latin typeface="Cambria Math" panose="02040503050406030204" pitchFamily="18" charset="0"/>
                            <a:ea typeface="Cambria Math" panose="02040503050406030204" pitchFamily="18" charset="0"/>
                          </a:rPr>
                        </m:ctrlPr>
                      </m:dPr>
                      <m:e>
                        <m:acc>
                          <m:accPr>
                            <m:chr m:val="̅"/>
                            <m:ctrlPr>
                              <a:rPr lang="ru-RU" altLang="ru-RU" sz="1800" b="1" i="1">
                                <a:solidFill>
                                  <a:srgbClr val="000000"/>
                                </a:solidFill>
                                <a:latin typeface="Cambria Math" panose="02040503050406030204" pitchFamily="18" charset="0"/>
                                <a:ea typeface="Cambria Math" panose="02040503050406030204" pitchFamily="18" charset="0"/>
                              </a:rPr>
                            </m:ctrlPr>
                          </m:accPr>
                          <m:e>
                            <m:r>
                              <a:rPr lang="en-US" altLang="ru-RU" sz="1800" b="1" i="1">
                                <a:solidFill>
                                  <a:srgbClr val="000000"/>
                                </a:solidFill>
                                <a:latin typeface="Cambria Math" panose="02040503050406030204" pitchFamily="18" charset="0"/>
                                <a:ea typeface="Cambria Math" panose="02040503050406030204" pitchFamily="18" charset="0"/>
                              </a:rPr>
                              <m:t>𝒄</m:t>
                            </m:r>
                          </m:e>
                        </m:acc>
                        <m:r>
                          <a:rPr lang="en-US" altLang="ru-RU" sz="1800" i="1">
                            <a:solidFill>
                              <a:srgbClr val="000000"/>
                            </a:solidFill>
                            <a:latin typeface="Cambria Math" panose="02040503050406030204" pitchFamily="18" charset="0"/>
                            <a:ea typeface="Cambria Math" panose="02040503050406030204" pitchFamily="18" charset="0"/>
                          </a:rPr>
                          <m:t>⋅</m:t>
                        </m:r>
                      </m:e>
                    </m:d>
                  </m:oMath>
                </a14:m>
                <a:r>
                  <a:rPr lang="en-US" altLang="ru-RU" sz="1800" dirty="0">
                    <a:solidFill>
                      <a:srgbClr val="000000"/>
                    </a:solidFill>
                  </a:rPr>
                  <a:t> – </a:t>
                </a:r>
                <a:r>
                  <a:rPr lang="ru-RU" altLang="ru-RU" sz="1800" dirty="0">
                    <a:solidFill>
                      <a:srgbClr val="000000"/>
                    </a:solidFill>
                  </a:rPr>
                  <a:t>количество появлений контекста </a:t>
                </a:r>
                <a14:m>
                  <m:oMath xmlns:m="http://schemas.openxmlformats.org/officeDocument/2006/math">
                    <m:acc>
                      <m:accPr>
                        <m:chr m:val="̅"/>
                        <m:ctrlPr>
                          <a:rPr lang="ru-RU" altLang="ru-RU" sz="1800" b="1" i="1">
                            <a:solidFill>
                              <a:srgbClr val="000000"/>
                            </a:solidFill>
                            <a:latin typeface="Cambria Math" panose="02040503050406030204" pitchFamily="18" charset="0"/>
                          </a:rPr>
                        </m:ctrlPr>
                      </m:accPr>
                      <m:e>
                        <m:r>
                          <a:rPr lang="en-US" altLang="ru-RU" sz="1800" b="1" i="1">
                            <a:solidFill>
                              <a:srgbClr val="000000"/>
                            </a:solidFill>
                            <a:latin typeface="Cambria Math" panose="02040503050406030204" pitchFamily="18" charset="0"/>
                          </a:rPr>
                          <m:t>𝒄</m:t>
                        </m:r>
                      </m:e>
                    </m:acc>
                  </m:oMath>
                </a14:m>
                <a:r>
                  <a:rPr lang="en-US" altLang="ru-RU" sz="1800" dirty="0">
                    <a:solidFill>
                      <a:srgbClr val="000000"/>
                    </a:solidFill>
                  </a:rPr>
                  <a:t> </a:t>
                </a:r>
                <a:r>
                  <a:rPr lang="ru-RU" altLang="ru-RU" sz="1800" dirty="0">
                    <a:solidFill>
                      <a:srgbClr val="000000"/>
                    </a:solidFill>
                  </a:rPr>
                  <a:t>в последовательности длины </a:t>
                </a:r>
                <a14:m>
                  <m:oMath xmlns:m="http://schemas.openxmlformats.org/officeDocument/2006/math">
                    <m:r>
                      <a:rPr lang="en-US" altLang="ru-RU" sz="1800" i="1" dirty="0">
                        <a:solidFill>
                          <a:srgbClr val="000000"/>
                        </a:solidFill>
                        <a:latin typeface="Cambria Math" panose="02040503050406030204" pitchFamily="18" charset="0"/>
                      </a:rPr>
                      <m:t>𝑛</m:t>
                    </m:r>
                  </m:oMath>
                </a14:m>
                <a:endParaRPr lang="ru-RU" altLang="ru-RU" sz="1800" dirty="0">
                  <a:solidFill>
                    <a:srgbClr val="000000"/>
                  </a:solidFill>
                </a:endParaRPr>
              </a:p>
              <a:p>
                <a:pPr marL="985838" indent="-985838" defTabSz="914400" fontAlgn="base">
                  <a:spcBef>
                    <a:spcPct val="0"/>
                  </a:spcBef>
                  <a:spcAft>
                    <a:spcPts val="600"/>
                  </a:spcAft>
                  <a:buNone/>
                  <a:defRPr/>
                </a:pPr>
                <a14:m>
                  <m:oMath xmlns:m="http://schemas.openxmlformats.org/officeDocument/2006/math">
                    <m:sSub>
                      <m:sSubPr>
                        <m:ctrlPr>
                          <a:rPr lang="en-US" altLang="ru-RU" sz="1800" i="1">
                            <a:solidFill>
                              <a:srgbClr val="000000"/>
                            </a:solidFill>
                            <a:latin typeface="Cambria Math" panose="02040503050406030204" pitchFamily="18" charset="0"/>
                            <a:ea typeface="Cambria Math" panose="02040503050406030204" pitchFamily="18" charset="0"/>
                          </a:rPr>
                        </m:ctrlPr>
                      </m:sSubPr>
                      <m:e>
                        <m:r>
                          <a:rPr lang="en-US" altLang="ru-RU" sz="1800" i="1">
                            <a:solidFill>
                              <a:srgbClr val="000000"/>
                            </a:solidFill>
                            <a:latin typeface="Cambria Math" panose="02040503050406030204" pitchFamily="18" charset="0"/>
                            <a:ea typeface="Cambria Math" panose="02040503050406030204" pitchFamily="18" charset="0"/>
                          </a:rPr>
                          <m:t>𝑀</m:t>
                        </m:r>
                      </m:e>
                      <m:sub>
                        <m:r>
                          <a:rPr lang="en-US" altLang="ru-RU" sz="1800" i="1">
                            <a:solidFill>
                              <a:srgbClr val="000000"/>
                            </a:solidFill>
                            <a:latin typeface="Cambria Math" panose="02040503050406030204" pitchFamily="18" charset="0"/>
                            <a:ea typeface="Cambria Math" panose="02040503050406030204" pitchFamily="18" charset="0"/>
                          </a:rPr>
                          <m:t>𝑛</m:t>
                        </m:r>
                      </m:sub>
                    </m:sSub>
                    <m:d>
                      <m:dPr>
                        <m:ctrlPr>
                          <a:rPr lang="en-US" altLang="ru-RU" sz="1800" i="1">
                            <a:solidFill>
                              <a:srgbClr val="000000"/>
                            </a:solidFill>
                            <a:latin typeface="Cambria Math" panose="02040503050406030204" pitchFamily="18" charset="0"/>
                            <a:ea typeface="Cambria Math" panose="02040503050406030204" pitchFamily="18" charset="0"/>
                          </a:rPr>
                        </m:ctrlPr>
                      </m:dPr>
                      <m:e>
                        <m:acc>
                          <m:accPr>
                            <m:chr m:val="̅"/>
                            <m:ctrlPr>
                              <a:rPr lang="ru-RU" altLang="ru-RU" sz="1800" b="1" i="1">
                                <a:solidFill>
                                  <a:srgbClr val="000000"/>
                                </a:solidFill>
                                <a:latin typeface="Cambria Math" panose="02040503050406030204" pitchFamily="18" charset="0"/>
                                <a:ea typeface="Cambria Math" panose="02040503050406030204" pitchFamily="18" charset="0"/>
                              </a:rPr>
                            </m:ctrlPr>
                          </m:accPr>
                          <m:e>
                            <m:r>
                              <a:rPr lang="en-US" altLang="ru-RU" sz="1800" b="1" i="1">
                                <a:solidFill>
                                  <a:srgbClr val="000000"/>
                                </a:solidFill>
                                <a:latin typeface="Cambria Math" panose="02040503050406030204" pitchFamily="18" charset="0"/>
                                <a:ea typeface="Cambria Math" panose="02040503050406030204" pitchFamily="18" charset="0"/>
                              </a:rPr>
                              <m:t>𝒄</m:t>
                            </m:r>
                          </m:e>
                        </m:acc>
                      </m:e>
                    </m:d>
                  </m:oMath>
                </a14:m>
                <a:r>
                  <a:rPr lang="en-US" altLang="ru-RU" sz="1800" dirty="0">
                    <a:solidFill>
                      <a:srgbClr val="000000"/>
                    </a:solidFill>
                  </a:rPr>
                  <a:t>  – </a:t>
                </a:r>
                <a:r>
                  <a:rPr lang="ru-RU" altLang="ru-RU" sz="1800" dirty="0">
                    <a:solidFill>
                      <a:srgbClr val="000000"/>
                    </a:solidFill>
                  </a:rPr>
                  <a:t>количество различных символов, появившихся в последовательности длины </a:t>
                </a:r>
                <a14:m>
                  <m:oMath xmlns:m="http://schemas.openxmlformats.org/officeDocument/2006/math">
                    <m:r>
                      <a:rPr lang="en-US" altLang="ru-RU" sz="1800" i="1" dirty="0">
                        <a:solidFill>
                          <a:srgbClr val="000000"/>
                        </a:solidFill>
                        <a:latin typeface="Cambria Math" panose="02040503050406030204" pitchFamily="18" charset="0"/>
                      </a:rPr>
                      <m:t>𝑛</m:t>
                    </m:r>
                  </m:oMath>
                </a14:m>
                <a:r>
                  <a:rPr lang="en-US" altLang="ru-RU" sz="1800" dirty="0">
                    <a:solidFill>
                      <a:srgbClr val="000000"/>
                    </a:solidFill>
                  </a:rPr>
                  <a:t> </a:t>
                </a:r>
                <a:r>
                  <a:rPr lang="ru-RU" altLang="ru-RU" sz="1800" dirty="0">
                    <a:solidFill>
                      <a:srgbClr val="000000"/>
                    </a:solidFill>
                  </a:rPr>
                  <a:t>вслед за контекстом</a:t>
                </a:r>
                <a:r>
                  <a:rPr lang="en-US" altLang="ru-RU" sz="1800" dirty="0">
                    <a:solidFill>
                      <a:srgbClr val="000000"/>
                    </a:solidFill>
                  </a:rPr>
                  <a:t> </a:t>
                </a:r>
                <a14:m>
                  <m:oMath xmlns:m="http://schemas.openxmlformats.org/officeDocument/2006/math">
                    <m:acc>
                      <m:accPr>
                        <m:chr m:val="̅"/>
                        <m:ctrlPr>
                          <a:rPr lang="ru-RU" altLang="ru-RU" sz="1800" b="1" i="1">
                            <a:solidFill>
                              <a:srgbClr val="000000"/>
                            </a:solidFill>
                            <a:latin typeface="Cambria Math" panose="02040503050406030204" pitchFamily="18" charset="0"/>
                          </a:rPr>
                        </m:ctrlPr>
                      </m:accPr>
                      <m:e>
                        <m:r>
                          <a:rPr lang="en-US" altLang="ru-RU" sz="1800" b="1" i="1">
                            <a:solidFill>
                              <a:srgbClr val="000000"/>
                            </a:solidFill>
                            <a:latin typeface="Cambria Math" panose="02040503050406030204" pitchFamily="18" charset="0"/>
                          </a:rPr>
                          <m:t>𝒄</m:t>
                        </m:r>
                      </m:e>
                    </m:acc>
                  </m:oMath>
                </a14:m>
                <a:endParaRPr lang="ru-RU" altLang="ru-RU" sz="1800" dirty="0">
                  <a:solidFill>
                    <a:srgbClr val="000000"/>
                  </a:solidFill>
                </a:endParaRPr>
              </a:p>
            </p:txBody>
          </p:sp>
        </mc:Choice>
        <mc:Fallback xmlns="">
          <p:sp>
            <p:nvSpPr>
              <p:cNvPr id="5142" name="Прямоугольник 63"/>
              <p:cNvSpPr>
                <a:spLocks noRot="1" noChangeAspect="1" noMove="1" noResize="1" noEditPoints="1" noAdjustHandles="1" noChangeArrowheads="1" noChangeShapeType="1" noTextEdit="1"/>
              </p:cNvSpPr>
              <p:nvPr/>
            </p:nvSpPr>
            <p:spPr bwMode="auto">
              <a:xfrm>
                <a:off x="1806576" y="5301209"/>
                <a:ext cx="8682038" cy="1354217"/>
              </a:xfrm>
              <a:prstGeom prst="rect">
                <a:avLst/>
              </a:prstGeom>
              <a:blipFill>
                <a:blip r:embed="rId3"/>
                <a:stretch>
                  <a:fillRect t="-1852" b="-55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noFill/>
                  </a:rPr>
                  <a:t> </a:t>
                </a:r>
              </a:p>
            </p:txBody>
          </p:sp>
        </mc:Fallback>
      </mc:AlternateContent>
      <p:grpSp>
        <p:nvGrpSpPr>
          <p:cNvPr id="4" name="Группа 3"/>
          <p:cNvGrpSpPr/>
          <p:nvPr/>
        </p:nvGrpSpPr>
        <p:grpSpPr>
          <a:xfrm>
            <a:off x="1806576" y="1989330"/>
            <a:ext cx="3168712" cy="1420081"/>
            <a:chOff x="-481180" y="2055008"/>
            <a:chExt cx="3168712" cy="1420081"/>
          </a:xfrm>
        </p:grpSpPr>
        <p:grpSp>
          <p:nvGrpSpPr>
            <p:cNvPr id="3" name="Группа 2"/>
            <p:cNvGrpSpPr/>
            <p:nvPr/>
          </p:nvGrpSpPr>
          <p:grpSpPr>
            <a:xfrm>
              <a:off x="346827" y="2055008"/>
              <a:ext cx="2340705" cy="1420081"/>
              <a:chOff x="-2473867" y="922273"/>
              <a:chExt cx="2340705" cy="1420081"/>
            </a:xfrm>
          </p:grpSpPr>
          <mc:AlternateContent xmlns:mc="http://schemas.openxmlformats.org/markup-compatibility/2006" xmlns:a14="http://schemas.microsoft.com/office/drawing/2010/main">
            <mc:Choice Requires="a14">
              <p:sp>
                <p:nvSpPr>
                  <p:cNvPr id="2" name="TextBox 1"/>
                  <p:cNvSpPr txBox="1"/>
                  <p:nvPr/>
                </p:nvSpPr>
                <p:spPr>
                  <a:xfrm>
                    <a:off x="-2473867" y="922273"/>
                    <a:ext cx="2340705" cy="64921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𝑝</m:t>
                              </m:r>
                            </m:e>
                          </m:acc>
                          <m:d>
                            <m:dPr>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rPr>
                                <m:t>𝑎</m:t>
                              </m:r>
                            </m:e>
                            <m:e>
                              <m:acc>
                                <m:accPr>
                                  <m:chr m:val="̅"/>
                                  <m:ctrlPr>
                                    <a:rPr lang="en-US" sz="2000"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e>
                          </m:d>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𝑎</m:t>
                                  </m:r>
                                </m:e>
                              </m:d>
                            </m:num>
                            <m:den>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m:t>
                                  </m:r>
                                </m:e>
                              </m:d>
                              <m:r>
                                <a:rPr lang="en-US" sz="2000" i="1">
                                  <a:solidFill>
                                    <a:srgbClr val="000000"/>
                                  </a:solidFill>
                                  <a:latin typeface="Cambria Math" panose="02040503050406030204" pitchFamily="18" charset="0"/>
                                </a:rPr>
                                <m:t>+1</m:t>
                              </m:r>
                            </m:den>
                          </m:f>
                        </m:oMath>
                      </m:oMathPara>
                    </a14:m>
                    <a:endParaRPr lang="ru-RU" sz="2000" dirty="0">
                      <a:solidFill>
                        <a:srgbClr val="000000"/>
                      </a:solidFill>
                      <a:latin typeface="Arial" panose="020B0604020202020204"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473867" y="922273"/>
                    <a:ext cx="2340705" cy="649217"/>
                  </a:xfrm>
                  <a:prstGeom prst="rect">
                    <a:avLst/>
                  </a:prstGeom>
                  <a:blipFill rotWithShape="0">
                    <a:blip r:embed="rId11"/>
                    <a:stretch>
                      <a:fillRect b="-94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461972" y="1712245"/>
                    <a:ext cx="2316916" cy="630109"/>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𝑝</m:t>
                              </m:r>
                            </m:e>
                          </m:acc>
                          <m:d>
                            <m:dPr>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ea typeface="Cambria Math" panose="02040503050406030204" pitchFamily="18" charset="0"/>
                                </a:rPr>
                                <m:t>𝜀</m:t>
                              </m:r>
                            </m:e>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e>
                          </m:d>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1</m:t>
                              </m:r>
                            </m:num>
                            <m:den>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m:t>
                                  </m:r>
                                </m:e>
                              </m:d>
                              <m:r>
                                <a:rPr lang="en-US" sz="2000" i="1">
                                  <a:solidFill>
                                    <a:srgbClr val="000000"/>
                                  </a:solidFill>
                                  <a:latin typeface="Cambria Math" panose="02040503050406030204" pitchFamily="18" charset="0"/>
                                </a:rPr>
                                <m:t>+1</m:t>
                              </m:r>
                            </m:den>
                          </m:f>
                        </m:oMath>
                      </m:oMathPara>
                    </a14:m>
                    <a:endParaRPr lang="ru-RU" sz="2000" dirty="0">
                      <a:solidFill>
                        <a:srgbClr val="000000"/>
                      </a:solidFill>
                      <a:latin typeface="Arial" panose="020B060402020202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2461972" y="1712245"/>
                    <a:ext cx="2316916" cy="630109"/>
                  </a:xfrm>
                  <a:prstGeom prst="rect">
                    <a:avLst/>
                  </a:prstGeom>
                  <a:blipFill rotWithShape="0">
                    <a:blip r:embed="rId12"/>
                    <a:stretch>
                      <a:fillRect/>
                    </a:stretch>
                  </a:blipFill>
                </p:spPr>
                <p:txBody>
                  <a:bodyPr/>
                  <a:lstStyle/>
                  <a:p>
                    <a:r>
                      <a:rPr lang="ru-RU">
                        <a:noFill/>
                      </a:rPr>
                      <a:t> </a:t>
                    </a:r>
                  </a:p>
                </p:txBody>
              </p:sp>
            </mc:Fallback>
          </mc:AlternateContent>
        </p:grpSp>
        <p:sp>
          <p:nvSpPr>
            <p:cNvPr id="28" name="Прямоугольник 63"/>
            <p:cNvSpPr>
              <a:spLocks noChangeArrowheads="1"/>
            </p:cNvSpPr>
            <p:nvPr/>
          </p:nvSpPr>
          <p:spPr bwMode="auto">
            <a:xfrm>
              <a:off x="-481180" y="2612277"/>
              <a:ext cx="15531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r>
                <a:rPr lang="en-US" altLang="ru-RU" sz="2000" dirty="0">
                  <a:solidFill>
                    <a:srgbClr val="000000"/>
                  </a:solidFill>
                  <a:latin typeface="Cambria Math" panose="02040503050406030204" pitchFamily="18" charset="0"/>
                  <a:ea typeface="Cambria Math" panose="02040503050406030204" pitchFamily="18" charset="0"/>
                </a:rPr>
                <a:t>PPMA:</a:t>
              </a:r>
              <a:endParaRPr lang="ru-RU" altLang="ru-RU" sz="2000" dirty="0">
                <a:solidFill>
                  <a:srgbClr val="000000"/>
                </a:solidFill>
                <a:latin typeface="Cambria Math" panose="02040503050406030204" pitchFamily="18" charset="0"/>
                <a:ea typeface="Cambria Math" panose="02040503050406030204" pitchFamily="18" charset="0"/>
              </a:endParaRPr>
            </a:p>
          </p:txBody>
        </p:sp>
      </p:grpSp>
      <p:grpSp>
        <p:nvGrpSpPr>
          <p:cNvPr id="26" name="Группа 25"/>
          <p:cNvGrpSpPr/>
          <p:nvPr/>
        </p:nvGrpSpPr>
        <p:grpSpPr>
          <a:xfrm>
            <a:off x="1806901" y="3674656"/>
            <a:ext cx="3726104" cy="1439189"/>
            <a:chOff x="-514806" y="2055008"/>
            <a:chExt cx="3726104" cy="1439189"/>
          </a:xfrm>
        </p:grpSpPr>
        <p:grpSp>
          <p:nvGrpSpPr>
            <p:cNvPr id="29" name="Группа 28"/>
            <p:cNvGrpSpPr/>
            <p:nvPr/>
          </p:nvGrpSpPr>
          <p:grpSpPr>
            <a:xfrm>
              <a:off x="318090" y="2055008"/>
              <a:ext cx="2893208" cy="1439189"/>
              <a:chOff x="-2502604" y="922273"/>
              <a:chExt cx="2893208" cy="1439189"/>
            </a:xfrm>
          </p:grpSpPr>
          <mc:AlternateContent xmlns:mc="http://schemas.openxmlformats.org/markup-compatibility/2006" xmlns:a14="http://schemas.microsoft.com/office/drawing/2010/main">
            <mc:Choice Requires="a14">
              <p:sp>
                <p:nvSpPr>
                  <p:cNvPr id="31" name="TextBox 30"/>
                  <p:cNvSpPr txBox="1"/>
                  <p:nvPr/>
                </p:nvSpPr>
                <p:spPr>
                  <a:xfrm>
                    <a:off x="-2502604" y="922273"/>
                    <a:ext cx="2876365" cy="64921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𝑝</m:t>
                              </m:r>
                            </m:e>
                          </m:acc>
                          <m:d>
                            <m:dPr>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rPr>
                                <m:t>𝑎</m:t>
                              </m:r>
                            </m:e>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e>
                          </m:d>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𝑎</m:t>
                                  </m:r>
                                </m:e>
                              </m:d>
                            </m:num>
                            <m:den>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m:t>
                                  </m:r>
                                </m:e>
                              </m:d>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𝑀</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e>
                              </m:d>
                            </m:den>
                          </m:f>
                        </m:oMath>
                      </m:oMathPara>
                    </a14:m>
                    <a:endParaRPr lang="ru-RU" sz="2000" dirty="0">
                      <a:solidFill>
                        <a:srgbClr val="000000"/>
                      </a:solidFill>
                      <a:latin typeface="Arial" panose="020B0604020202020204" pitchFamily="34"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2502604" y="922273"/>
                    <a:ext cx="2876365" cy="649217"/>
                  </a:xfrm>
                  <a:prstGeom prst="rect">
                    <a:avLst/>
                  </a:prstGeom>
                  <a:blipFill rotWithShape="0">
                    <a:blip r:embed="rId1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461972" y="1712245"/>
                    <a:ext cx="2852576" cy="64921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𝑝</m:t>
                              </m:r>
                            </m:e>
                          </m:acc>
                          <m:d>
                            <m:dPr>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ea typeface="Cambria Math" panose="02040503050406030204" pitchFamily="18" charset="0"/>
                                </a:rPr>
                                <m:t>𝜀</m:t>
                              </m:r>
                            </m:e>
                            <m:e>
                              <m:acc>
                                <m:accPr>
                                  <m:chr m:val="̅"/>
                                  <m:ctrlPr>
                                    <a:rPr lang="en-US" sz="2000"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e>
                          </m:d>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𝑀</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e>
                              </m:d>
                            </m:num>
                            <m:den>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m:t>
                                  </m:r>
                                </m:e>
                              </m:d>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𝑀</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e>
                              </m:d>
                            </m:den>
                          </m:f>
                        </m:oMath>
                      </m:oMathPara>
                    </a14:m>
                    <a:endParaRPr lang="ru-RU" sz="2000" dirty="0">
                      <a:solidFill>
                        <a:srgbClr val="000000"/>
                      </a:solidFill>
                      <a:latin typeface="Arial" panose="020B0604020202020204" pitchFamily="34"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2461972" y="1712245"/>
                    <a:ext cx="2852576" cy="649217"/>
                  </a:xfrm>
                  <a:prstGeom prst="rect">
                    <a:avLst/>
                  </a:prstGeom>
                  <a:blipFill rotWithShape="0">
                    <a:blip r:embed="rId14"/>
                    <a:stretch>
                      <a:fillRect b="-943"/>
                    </a:stretch>
                  </a:blipFill>
                </p:spPr>
                <p:txBody>
                  <a:bodyPr/>
                  <a:lstStyle/>
                  <a:p>
                    <a:r>
                      <a:rPr lang="ru-RU">
                        <a:noFill/>
                      </a:rPr>
                      <a:t> </a:t>
                    </a:r>
                  </a:p>
                </p:txBody>
              </p:sp>
            </mc:Fallback>
          </mc:AlternateContent>
        </p:grpSp>
        <p:sp>
          <p:nvSpPr>
            <p:cNvPr id="30" name="Прямоугольник 63"/>
            <p:cNvSpPr>
              <a:spLocks noChangeArrowheads="1"/>
            </p:cNvSpPr>
            <p:nvPr/>
          </p:nvSpPr>
          <p:spPr bwMode="auto">
            <a:xfrm>
              <a:off x="-514806" y="2651427"/>
              <a:ext cx="15531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r>
                <a:rPr lang="en-US" altLang="ru-RU" sz="2000" dirty="0">
                  <a:solidFill>
                    <a:srgbClr val="000000"/>
                  </a:solidFill>
                  <a:latin typeface="Cambria Math" panose="02040503050406030204" pitchFamily="18" charset="0"/>
                  <a:ea typeface="Cambria Math" panose="02040503050406030204" pitchFamily="18" charset="0"/>
                </a:rPr>
                <a:t>PPMC:</a:t>
              </a:r>
              <a:endParaRPr lang="ru-RU" altLang="ru-RU" sz="2000" dirty="0">
                <a:solidFill>
                  <a:srgbClr val="000000"/>
                </a:solidFill>
                <a:latin typeface="Cambria Math" panose="02040503050406030204" pitchFamily="18" charset="0"/>
                <a:ea typeface="Cambria Math" panose="02040503050406030204" pitchFamily="18" charset="0"/>
              </a:endParaRPr>
            </a:p>
          </p:txBody>
        </p:sp>
      </p:grpSp>
      <p:cxnSp>
        <p:nvCxnSpPr>
          <p:cNvPr id="6" name="Прямая соединительная линия 5"/>
          <p:cNvCxnSpPr/>
          <p:nvPr/>
        </p:nvCxnSpPr>
        <p:spPr>
          <a:xfrm>
            <a:off x="5645676" y="1871147"/>
            <a:ext cx="0" cy="3360589"/>
          </a:xfrm>
          <a:prstGeom prst="line">
            <a:avLst/>
          </a:prstGeom>
          <a:ln w="31750" cmpd="dbl"/>
        </p:spPr>
        <p:style>
          <a:lnRef idx="1">
            <a:schemeClr val="dk1"/>
          </a:lnRef>
          <a:fillRef idx="0">
            <a:schemeClr val="dk1"/>
          </a:fillRef>
          <a:effectRef idx="0">
            <a:schemeClr val="dk1"/>
          </a:effectRef>
          <a:fontRef idx="minor">
            <a:schemeClr val="tx1"/>
          </a:fontRef>
        </p:style>
      </p:cxnSp>
      <p:grpSp>
        <p:nvGrpSpPr>
          <p:cNvPr id="33" name="Группа 32"/>
          <p:cNvGrpSpPr/>
          <p:nvPr/>
        </p:nvGrpSpPr>
        <p:grpSpPr>
          <a:xfrm>
            <a:off x="5727477" y="2048897"/>
            <a:ext cx="4693428" cy="1419943"/>
            <a:chOff x="-486214" y="2086833"/>
            <a:chExt cx="4693428" cy="1419943"/>
          </a:xfrm>
        </p:grpSpPr>
        <p:grpSp>
          <p:nvGrpSpPr>
            <p:cNvPr id="34" name="Группа 33"/>
            <p:cNvGrpSpPr/>
            <p:nvPr/>
          </p:nvGrpSpPr>
          <p:grpSpPr>
            <a:xfrm>
              <a:off x="430988" y="2086833"/>
              <a:ext cx="3776226" cy="1419943"/>
              <a:chOff x="-2389706" y="954098"/>
              <a:chExt cx="3776226" cy="1419943"/>
            </a:xfrm>
          </p:grpSpPr>
          <mc:AlternateContent xmlns:mc="http://schemas.openxmlformats.org/markup-compatibility/2006" xmlns:a14="http://schemas.microsoft.com/office/drawing/2010/main">
            <mc:Choice Requires="a14">
              <p:sp>
                <p:nvSpPr>
                  <p:cNvPr id="36" name="TextBox 35"/>
                  <p:cNvSpPr txBox="1"/>
                  <p:nvPr/>
                </p:nvSpPr>
                <p:spPr>
                  <a:xfrm>
                    <a:off x="-2389706" y="954098"/>
                    <a:ext cx="3776226" cy="64921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sz="2000" i="1" smtClean="0">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𝑝</m:t>
                              </m:r>
                            </m:e>
                          </m:acc>
                          <m:d>
                            <m:dPr>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rPr>
                                <m:t>𝑎</m:t>
                              </m:r>
                            </m:e>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e>
                          </m:d>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𝑎</m:t>
                                  </m:r>
                                </m:e>
                              </m:d>
                              <m:r>
                                <a:rPr lang="en-US" sz="2000" i="1">
                                  <a:solidFill>
                                    <a:srgbClr val="000000"/>
                                  </a:solidFill>
                                  <a:latin typeface="Cambria Math" panose="02040503050406030204" pitchFamily="18" charset="0"/>
                                </a:rPr>
                                <m:t>−1</m:t>
                              </m:r>
                            </m:num>
                            <m:den>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m:t>
                                  </m:r>
                                </m:e>
                              </m:d>
                            </m:den>
                          </m:f>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𝑎</m:t>
                              </m:r>
                            </m:e>
                          </m:d>
                          <m:r>
                            <a:rPr lang="en-US" sz="2000" i="1">
                              <a:solidFill>
                                <a:srgbClr val="000000"/>
                              </a:solidFill>
                              <a:latin typeface="Cambria Math" panose="02040503050406030204" pitchFamily="18" charset="0"/>
                            </a:rPr>
                            <m:t>&gt;1</m:t>
                          </m:r>
                        </m:oMath>
                      </m:oMathPara>
                    </a14:m>
                    <a:endParaRPr lang="ru-RU" sz="2000" dirty="0">
                      <a:solidFill>
                        <a:srgbClr val="000000"/>
                      </a:solidFill>
                      <a:latin typeface="Arial" panose="020B0604020202020204"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2389706" y="954098"/>
                    <a:ext cx="3776226" cy="649217"/>
                  </a:xfrm>
                  <a:prstGeom prst="rect">
                    <a:avLst/>
                  </a:prstGeom>
                  <a:blipFill>
                    <a:blip r:embed="rId15"/>
                    <a:stretch>
                      <a:fillRect l="-1007" r="-1007" b="-769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382668" y="1724824"/>
                    <a:ext cx="3283591" cy="64921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sz="2000" i="1" smtClean="0">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𝑝</m:t>
                              </m:r>
                            </m:e>
                          </m:acc>
                          <m:d>
                            <m:dPr>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ea typeface="Cambria Math" panose="02040503050406030204" pitchFamily="18" charset="0"/>
                                </a:rPr>
                                <m:t>𝜀</m:t>
                              </m:r>
                            </m:e>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e>
                          </m:d>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𝑀</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e>
                              </m:d>
                            </m:num>
                            <m:den>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m:t>
                                  </m:r>
                                </m:e>
                              </m:d>
                            </m:den>
                          </m:f>
                          <m:r>
                            <a:rPr lang="en-US" sz="2000">
                              <a:solidFill>
                                <a:srgbClr val="000000"/>
                              </a:solidFill>
                              <a:latin typeface="Cambria Math" panose="020405030504060302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𝑎</m:t>
                              </m:r>
                            </m:e>
                          </m:d>
                          <m:r>
                            <a:rPr lang="en-US" sz="2000" b="0" i="1" smtClean="0">
                              <a:solidFill>
                                <a:srgbClr val="000000"/>
                              </a:solidFill>
                              <a:latin typeface="Cambria Math" panose="02040503050406030204" pitchFamily="18" charset="0"/>
                            </a:rPr>
                            <m:t>≤</m:t>
                          </m:r>
                          <m:r>
                            <a:rPr lang="ru-RU" sz="2000" b="0" i="1" smtClean="0">
                              <a:solidFill>
                                <a:srgbClr val="000000"/>
                              </a:solidFill>
                              <a:latin typeface="Cambria Math" panose="02040503050406030204" pitchFamily="18" charset="0"/>
                            </a:rPr>
                            <m:t>1</m:t>
                          </m:r>
                        </m:oMath>
                      </m:oMathPara>
                    </a14:m>
                    <a:endParaRPr lang="ru-RU" sz="2000" dirty="0">
                      <a:solidFill>
                        <a:srgbClr val="000000"/>
                      </a:solidFill>
                      <a:latin typeface="Arial" panose="020B0604020202020204" pitchFamily="34"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2382668" y="1724824"/>
                    <a:ext cx="3283591" cy="649217"/>
                  </a:xfrm>
                  <a:prstGeom prst="rect">
                    <a:avLst/>
                  </a:prstGeom>
                  <a:blipFill>
                    <a:blip r:embed="rId16"/>
                    <a:stretch>
                      <a:fillRect l="-1154" r="-769" b="-5769"/>
                    </a:stretch>
                  </a:blipFill>
                </p:spPr>
                <p:txBody>
                  <a:bodyPr/>
                  <a:lstStyle/>
                  <a:p>
                    <a:r>
                      <a:rPr lang="ru-RU">
                        <a:noFill/>
                      </a:rPr>
                      <a:t> </a:t>
                    </a:r>
                  </a:p>
                </p:txBody>
              </p:sp>
            </mc:Fallback>
          </mc:AlternateContent>
        </p:grpSp>
        <p:sp>
          <p:nvSpPr>
            <p:cNvPr id="35" name="Прямоугольник 63"/>
            <p:cNvSpPr>
              <a:spLocks noChangeArrowheads="1"/>
            </p:cNvSpPr>
            <p:nvPr/>
          </p:nvSpPr>
          <p:spPr bwMode="auto">
            <a:xfrm>
              <a:off x="-486214" y="2550023"/>
              <a:ext cx="15531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r>
                <a:rPr lang="en-US" altLang="ru-RU" sz="2000" dirty="0">
                  <a:solidFill>
                    <a:srgbClr val="000000"/>
                  </a:solidFill>
                  <a:latin typeface="Cambria Math" panose="02040503050406030204" pitchFamily="18" charset="0"/>
                  <a:ea typeface="Cambria Math" panose="02040503050406030204" pitchFamily="18" charset="0"/>
                </a:rPr>
                <a:t>PPMB:</a:t>
              </a:r>
              <a:endParaRPr lang="ru-RU" altLang="ru-RU" sz="2000" dirty="0">
                <a:solidFill>
                  <a:srgbClr val="000000"/>
                </a:solidFill>
                <a:latin typeface="Cambria Math" panose="02040503050406030204" pitchFamily="18" charset="0"/>
                <a:ea typeface="Cambria Math" panose="02040503050406030204" pitchFamily="18" charset="0"/>
              </a:endParaRPr>
            </a:p>
          </p:txBody>
        </p:sp>
      </p:grpSp>
      <p:grpSp>
        <p:nvGrpSpPr>
          <p:cNvPr id="43" name="Группа 42"/>
          <p:cNvGrpSpPr/>
          <p:nvPr/>
        </p:nvGrpSpPr>
        <p:grpSpPr>
          <a:xfrm>
            <a:off x="5775192" y="3611492"/>
            <a:ext cx="4698301" cy="1550072"/>
            <a:chOff x="-932023" y="1992307"/>
            <a:chExt cx="4698301" cy="1550072"/>
          </a:xfrm>
        </p:grpSpPr>
        <p:grpSp>
          <p:nvGrpSpPr>
            <p:cNvPr id="44" name="Группа 43"/>
            <p:cNvGrpSpPr/>
            <p:nvPr/>
          </p:nvGrpSpPr>
          <p:grpSpPr>
            <a:xfrm>
              <a:off x="-9948" y="1992307"/>
              <a:ext cx="3776226" cy="1550072"/>
              <a:chOff x="-2830642" y="859572"/>
              <a:chExt cx="3776226" cy="1550072"/>
            </a:xfrm>
          </p:grpSpPr>
          <mc:AlternateContent xmlns:mc="http://schemas.openxmlformats.org/markup-compatibility/2006" xmlns:a14="http://schemas.microsoft.com/office/drawing/2010/main">
            <mc:Choice Requires="a14">
              <p:sp>
                <p:nvSpPr>
                  <p:cNvPr id="46" name="TextBox 45"/>
                  <p:cNvSpPr txBox="1"/>
                  <p:nvPr/>
                </p:nvSpPr>
                <p:spPr>
                  <a:xfrm>
                    <a:off x="-2830642" y="859572"/>
                    <a:ext cx="3776226" cy="829522"/>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𝑝</m:t>
                              </m:r>
                            </m:e>
                          </m:acc>
                          <m:d>
                            <m:dPr>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rPr>
                                <m:t>𝑎</m:t>
                              </m:r>
                            </m:e>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e>
                          </m:d>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𝑎</m:t>
                                  </m:r>
                                </m:e>
                              </m:d>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1</m:t>
                                  </m:r>
                                </m:num>
                                <m:den>
                                  <m:r>
                                    <a:rPr lang="en-US" sz="2000" i="1">
                                      <a:solidFill>
                                        <a:srgbClr val="000000"/>
                                      </a:solidFill>
                                      <a:latin typeface="Cambria Math" panose="02040503050406030204" pitchFamily="18" charset="0"/>
                                    </a:rPr>
                                    <m:t>2</m:t>
                                  </m:r>
                                </m:den>
                              </m:f>
                            </m:num>
                            <m:den>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m:t>
                                  </m:r>
                                </m:e>
                              </m:d>
                            </m:den>
                          </m:f>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𝑎</m:t>
                              </m:r>
                            </m:e>
                          </m:d>
                          <m:r>
                            <a:rPr lang="en-US" sz="2000" i="1">
                              <a:solidFill>
                                <a:srgbClr val="000000"/>
                              </a:solidFill>
                              <a:latin typeface="Cambria Math" panose="02040503050406030204" pitchFamily="18" charset="0"/>
                            </a:rPr>
                            <m:t>&gt;0</m:t>
                          </m:r>
                        </m:oMath>
                      </m:oMathPara>
                    </a14:m>
                    <a:endParaRPr lang="ru-RU" sz="2000" dirty="0">
                      <a:solidFill>
                        <a:srgbClr val="000000"/>
                      </a:solidFill>
                      <a:latin typeface="Arial" panose="020B0604020202020204" pitchFamily="34"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2830642" y="859572"/>
                    <a:ext cx="3776226" cy="829522"/>
                  </a:xfrm>
                  <a:prstGeom prst="rect">
                    <a:avLst/>
                  </a:prstGeom>
                  <a:blipFill rotWithShape="0">
                    <a:blip r:embed="rId17"/>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2830642" y="1760427"/>
                    <a:ext cx="3493585" cy="64921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𝑝</m:t>
                              </m:r>
                            </m:e>
                          </m:acc>
                          <m:d>
                            <m:dPr>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ea typeface="Cambria Math" panose="02040503050406030204" pitchFamily="18" charset="0"/>
                                </a:rPr>
                                <m:t>𝜀</m:t>
                              </m:r>
                            </m:e>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e>
                          </m:d>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𝑀</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e>
                              </m:d>
                            </m:num>
                            <m:den>
                              <m:r>
                                <a:rPr lang="en-US" sz="2000" i="1">
                                  <a:solidFill>
                                    <a:srgbClr val="000000"/>
                                  </a:solidFill>
                                  <a:latin typeface="Cambria Math" panose="02040503050406030204" pitchFamily="18" charset="0"/>
                                </a:rPr>
                                <m:t>2</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m:t>
                                  </m:r>
                                </m:e>
                              </m:d>
                            </m:den>
                          </m:f>
                          <m:r>
                            <a:rPr lang="en-US" sz="2000">
                              <a:solidFill>
                                <a:srgbClr val="000000"/>
                              </a:solidFill>
                              <a:latin typeface="Cambria Math" panose="020405030504060302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𝑁</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acc>
                                <m:accPr>
                                  <m:chr m:val="̅"/>
                                  <m:ctrlPr>
                                    <a:rPr lang="en-US" sz="2000" b="1" i="1">
                                      <a:solidFill>
                                        <a:srgbClr val="000000"/>
                                      </a:solidFill>
                                      <a:latin typeface="Cambria Math" panose="02040503050406030204" pitchFamily="18" charset="0"/>
                                    </a:rPr>
                                  </m:ctrlPr>
                                </m:accPr>
                                <m:e>
                                  <m:r>
                                    <a:rPr lang="en-US" sz="2000" b="1" i="1">
                                      <a:solidFill>
                                        <a:srgbClr val="000000"/>
                                      </a:solidFill>
                                      <a:latin typeface="Cambria Math" panose="02040503050406030204" pitchFamily="18" charset="0"/>
                                    </a:rPr>
                                    <m:t>𝒄</m:t>
                                  </m:r>
                                </m:e>
                              </m:acc>
                              <m:r>
                                <a:rPr lang="en-US" sz="2000" i="1">
                                  <a:solidFill>
                                    <a:srgbClr val="000000"/>
                                  </a:solidFill>
                                  <a:latin typeface="Cambria Math" panose="02040503050406030204" pitchFamily="18" charset="0"/>
                                </a:rPr>
                                <m:t>𝑎</m:t>
                              </m:r>
                            </m:e>
                          </m:d>
                          <m:r>
                            <a:rPr lang="en-US" sz="2000" i="1">
                              <a:solidFill>
                                <a:srgbClr val="000000"/>
                              </a:solidFill>
                              <a:latin typeface="Cambria Math" panose="02040503050406030204" pitchFamily="18" charset="0"/>
                            </a:rPr>
                            <m:t>=0</m:t>
                          </m:r>
                        </m:oMath>
                      </m:oMathPara>
                    </a14:m>
                    <a:endParaRPr lang="ru-RU" sz="2000" dirty="0">
                      <a:solidFill>
                        <a:srgbClr val="000000"/>
                      </a:solidFill>
                      <a:latin typeface="Arial" panose="020B0604020202020204" pitchFamily="34"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2830642" y="1760427"/>
                    <a:ext cx="3493585" cy="649217"/>
                  </a:xfrm>
                  <a:prstGeom prst="rect">
                    <a:avLst/>
                  </a:prstGeom>
                  <a:blipFill rotWithShape="0">
                    <a:blip r:embed="rId18"/>
                    <a:stretch>
                      <a:fillRect b="-943"/>
                    </a:stretch>
                  </a:blipFill>
                </p:spPr>
                <p:txBody>
                  <a:bodyPr/>
                  <a:lstStyle/>
                  <a:p>
                    <a:r>
                      <a:rPr lang="ru-RU">
                        <a:noFill/>
                      </a:rPr>
                      <a:t> </a:t>
                    </a:r>
                  </a:p>
                </p:txBody>
              </p:sp>
            </mc:Fallback>
          </mc:AlternateContent>
        </p:grpSp>
        <p:sp>
          <p:nvSpPr>
            <p:cNvPr id="45" name="Прямоугольник 63"/>
            <p:cNvSpPr>
              <a:spLocks noChangeArrowheads="1"/>
            </p:cNvSpPr>
            <p:nvPr/>
          </p:nvSpPr>
          <p:spPr bwMode="auto">
            <a:xfrm>
              <a:off x="-932023" y="2656175"/>
              <a:ext cx="15531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r>
                <a:rPr lang="en-US" altLang="ru-RU" sz="2000" dirty="0">
                  <a:solidFill>
                    <a:srgbClr val="000000"/>
                  </a:solidFill>
                  <a:latin typeface="Cambria Math" panose="02040503050406030204" pitchFamily="18" charset="0"/>
                  <a:ea typeface="Cambria Math" panose="02040503050406030204" pitchFamily="18" charset="0"/>
                </a:rPr>
                <a:t>PPMD:</a:t>
              </a:r>
              <a:endParaRPr lang="ru-RU" altLang="ru-RU" sz="2000" dirty="0">
                <a:solidFill>
                  <a:srgbClr val="000000"/>
                </a:solidFill>
                <a:latin typeface="Cambria Math" panose="02040503050406030204" pitchFamily="18" charset="0"/>
                <a:ea typeface="Cambria Math" panose="02040503050406030204" pitchFamily="18" charset="0"/>
              </a:endParaRPr>
            </a:p>
          </p:txBody>
        </p:sp>
      </p:grpSp>
      <p:cxnSp>
        <p:nvCxnSpPr>
          <p:cNvPr id="48" name="Прямая соединительная линия 47"/>
          <p:cNvCxnSpPr/>
          <p:nvPr/>
        </p:nvCxnSpPr>
        <p:spPr>
          <a:xfrm flipH="1">
            <a:off x="1973269" y="3528268"/>
            <a:ext cx="8447637" cy="0"/>
          </a:xfrm>
          <a:prstGeom prst="line">
            <a:avLst/>
          </a:prstGeom>
          <a:ln w="31750" cmpd="dbl"/>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0822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65125"/>
            <a:ext cx="10515600" cy="1325563"/>
          </a:xfrm>
        </p:spPr>
        <p:txBody>
          <a:bodyPr>
            <a:normAutofit/>
          </a:bodyPr>
          <a:lstStyle/>
          <a:p>
            <a:r>
              <a:rPr lang="ru-RU" altLang="ru-RU"/>
              <a:t>Метод </a:t>
            </a:r>
            <a:r>
              <a:rPr lang="en-US" altLang="ru-RU"/>
              <a:t>PPM</a:t>
            </a:r>
            <a:endParaRPr lang="ru-RU" altLang="ru-RU" dirty="0"/>
          </a:p>
        </p:txBody>
      </p:sp>
      <p:sp>
        <p:nvSpPr>
          <p:cNvPr id="4" name="Объект 3">
            <a:extLst>
              <a:ext uri="{FF2B5EF4-FFF2-40B4-BE49-F238E27FC236}">
                <a16:creationId xmlns:a16="http://schemas.microsoft.com/office/drawing/2014/main" id="{252590D1-865A-BF4B-A024-3C3D0116A479}"/>
              </a:ext>
            </a:extLst>
          </p:cNvPr>
          <p:cNvSpPr>
            <a:spLocks noGrp="1"/>
          </p:cNvSpPr>
          <p:nvPr>
            <p:ph idx="1"/>
          </p:nvPr>
        </p:nvSpPr>
        <p:spPr>
          <a:xfrm>
            <a:off x="838200" y="1570180"/>
            <a:ext cx="10515600" cy="4786169"/>
          </a:xfrm>
        </p:spPr>
        <p:txBody>
          <a:bodyPr>
            <a:normAutofit fontScale="77500" lnSpcReduction="20000"/>
          </a:bodyPr>
          <a:lstStyle/>
          <a:p>
            <a:pPr marL="12700" indent="-12700" fontAlgn="base">
              <a:lnSpc>
                <a:spcPct val="120000"/>
              </a:lnSpc>
              <a:spcBef>
                <a:spcPts val="1200"/>
              </a:spcBef>
              <a:spcAft>
                <a:spcPct val="0"/>
              </a:spcAft>
              <a:buNone/>
              <a:defRPr/>
            </a:pPr>
            <a:r>
              <a:rPr lang="ru-RU" altLang="ru-RU" b="1" dirty="0">
                <a:solidFill>
                  <a:srgbClr val="000000"/>
                </a:solidFill>
                <a:latin typeface="Cambria Math" panose="02040503050406030204" pitchFamily="18" charset="0"/>
                <a:ea typeface="Cambria Math" panose="02040503050406030204" pitchFamily="18" charset="0"/>
              </a:rPr>
              <a:t>Повышение определённости: «правило исключений»</a:t>
            </a:r>
          </a:p>
          <a:p>
            <a:pPr marL="12700" indent="-12700" fontAlgn="base">
              <a:lnSpc>
                <a:spcPct val="120000"/>
              </a:lnSpc>
              <a:spcBef>
                <a:spcPts val="1200"/>
              </a:spcBef>
              <a:spcAft>
                <a:spcPct val="0"/>
              </a:spcAft>
              <a:buNone/>
              <a:defRPr/>
            </a:pPr>
            <a:r>
              <a:rPr lang="ru-RU" altLang="ru-RU" dirty="0">
                <a:solidFill>
                  <a:srgbClr val="000000"/>
                </a:solidFill>
                <a:latin typeface="Cambria Math" panose="02040503050406030204" pitchFamily="18" charset="0"/>
                <a:ea typeface="Cambria Math" panose="02040503050406030204" pitchFamily="18" charset="0"/>
              </a:rPr>
              <a:t>Пусть кодируется символ </a:t>
            </a:r>
            <a:r>
              <a:rPr lang="en-US" altLang="ru-RU" dirty="0">
                <a:solidFill>
                  <a:srgbClr val="000000"/>
                </a:solidFill>
                <a:latin typeface="Cambria Math" panose="02040503050406030204" pitchFamily="18" charset="0"/>
                <a:ea typeface="Cambria Math" panose="02040503050406030204" pitchFamily="18" charset="0"/>
              </a:rPr>
              <a:t>b</a:t>
            </a:r>
            <a:br>
              <a:rPr lang="ru-RU" altLang="ru-RU" dirty="0">
                <a:solidFill>
                  <a:srgbClr val="000000"/>
                </a:solidFill>
                <a:latin typeface="Cambria Math" panose="02040503050406030204" pitchFamily="18" charset="0"/>
                <a:ea typeface="Cambria Math" panose="02040503050406030204" pitchFamily="18" charset="0"/>
              </a:rPr>
            </a:br>
            <a:r>
              <a:rPr lang="ru-RU" altLang="ru-RU" dirty="0">
                <a:solidFill>
                  <a:srgbClr val="000000"/>
                </a:solidFill>
                <a:latin typeface="Cambria Math" panose="02040503050406030204" pitchFamily="18" charset="0"/>
                <a:ea typeface="Cambria Math" panose="02040503050406030204" pitchFamily="18" charset="0"/>
              </a:rPr>
              <a:t>Контекстная модель уровня 2: </a:t>
            </a:r>
          </a:p>
          <a:p>
            <a:pPr marL="12700" indent="-12700" fontAlgn="base">
              <a:lnSpc>
                <a:spcPct val="120000"/>
              </a:lnSpc>
              <a:spcBef>
                <a:spcPts val="1200"/>
              </a:spcBef>
              <a:spcAft>
                <a:spcPct val="0"/>
              </a:spcAft>
              <a:buNone/>
              <a:defRPr/>
            </a:pPr>
            <a:endParaRPr lang="ru-RU" altLang="ru-RU" dirty="0">
              <a:solidFill>
                <a:srgbClr val="000000"/>
              </a:solidFill>
              <a:latin typeface="Cambria Math" panose="02040503050406030204" pitchFamily="18" charset="0"/>
              <a:ea typeface="Cambria Math" panose="02040503050406030204" pitchFamily="18" charset="0"/>
            </a:endParaRPr>
          </a:p>
          <a:p>
            <a:pPr marL="12700" indent="-12700" fontAlgn="base">
              <a:lnSpc>
                <a:spcPct val="120000"/>
              </a:lnSpc>
              <a:spcBef>
                <a:spcPts val="1200"/>
              </a:spcBef>
              <a:spcAft>
                <a:spcPct val="0"/>
              </a:spcAft>
              <a:buNone/>
              <a:defRPr/>
            </a:pPr>
            <a:endParaRPr lang="ru-RU" altLang="ru-RU" dirty="0">
              <a:solidFill>
                <a:srgbClr val="000000"/>
              </a:solidFill>
              <a:latin typeface="Cambria Math" panose="02040503050406030204" pitchFamily="18" charset="0"/>
              <a:ea typeface="Cambria Math" panose="02040503050406030204" pitchFamily="18" charset="0"/>
            </a:endParaRPr>
          </a:p>
          <a:p>
            <a:pPr marL="12700" indent="-12700" fontAlgn="base">
              <a:lnSpc>
                <a:spcPct val="120000"/>
              </a:lnSpc>
              <a:spcBef>
                <a:spcPts val="1200"/>
              </a:spcBef>
              <a:spcAft>
                <a:spcPct val="0"/>
              </a:spcAft>
              <a:buNone/>
              <a:defRPr/>
            </a:pPr>
            <a:r>
              <a:rPr lang="ru-RU" altLang="ru-RU" dirty="0">
                <a:solidFill>
                  <a:srgbClr val="000000"/>
                </a:solidFill>
                <a:latin typeface="Cambria Math" panose="02040503050406030204" pitchFamily="18" charset="0"/>
                <a:ea typeface="Cambria Math" panose="02040503050406030204" pitchFamily="18" charset="0"/>
              </a:rPr>
              <a:t>Контекстная модель уровня 1: </a:t>
            </a:r>
            <a:endParaRPr lang="en-US" altLang="ru-RU" dirty="0">
              <a:solidFill>
                <a:srgbClr val="000000"/>
              </a:solidFill>
              <a:latin typeface="Cambria Math" panose="02040503050406030204" pitchFamily="18" charset="0"/>
              <a:ea typeface="Cambria Math" panose="02040503050406030204" pitchFamily="18" charset="0"/>
            </a:endParaRPr>
          </a:p>
          <a:p>
            <a:pPr marL="12700" indent="-12700" fontAlgn="base">
              <a:lnSpc>
                <a:spcPct val="120000"/>
              </a:lnSpc>
              <a:spcBef>
                <a:spcPts val="1200"/>
              </a:spcBef>
              <a:spcAft>
                <a:spcPct val="0"/>
              </a:spcAft>
              <a:buNone/>
              <a:defRPr/>
            </a:pPr>
            <a:endParaRPr lang="en-US" altLang="ru-RU" dirty="0">
              <a:solidFill>
                <a:srgbClr val="000000"/>
              </a:solidFill>
              <a:latin typeface="Cambria Math" panose="02040503050406030204" pitchFamily="18" charset="0"/>
              <a:ea typeface="Cambria Math" panose="02040503050406030204" pitchFamily="18" charset="0"/>
            </a:endParaRPr>
          </a:p>
          <a:p>
            <a:pPr marL="12700" indent="-12700" fontAlgn="base">
              <a:lnSpc>
                <a:spcPct val="120000"/>
              </a:lnSpc>
              <a:spcBef>
                <a:spcPts val="1200"/>
              </a:spcBef>
              <a:spcAft>
                <a:spcPct val="0"/>
              </a:spcAft>
              <a:buNone/>
              <a:defRPr/>
            </a:pPr>
            <a:endParaRPr lang="ru-RU" altLang="ru-RU" dirty="0">
              <a:solidFill>
                <a:srgbClr val="000000"/>
              </a:solidFill>
              <a:latin typeface="Cambria Math" panose="02040503050406030204" pitchFamily="18" charset="0"/>
              <a:ea typeface="Cambria Math" panose="02040503050406030204" pitchFamily="18" charset="0"/>
            </a:endParaRPr>
          </a:p>
          <a:p>
            <a:pPr marL="12700" indent="-12700" fontAlgn="base">
              <a:lnSpc>
                <a:spcPct val="120000"/>
              </a:lnSpc>
              <a:spcBef>
                <a:spcPts val="1200"/>
              </a:spcBef>
              <a:spcAft>
                <a:spcPct val="0"/>
              </a:spcAft>
              <a:buNone/>
              <a:defRPr/>
            </a:pPr>
            <a:endParaRPr lang="en-US" altLang="ru-RU" dirty="0">
              <a:solidFill>
                <a:srgbClr val="000000"/>
              </a:solidFill>
              <a:latin typeface="Cambria Math" panose="02040503050406030204" pitchFamily="18" charset="0"/>
              <a:ea typeface="Cambria Math" panose="02040503050406030204" pitchFamily="18" charset="0"/>
            </a:endParaRPr>
          </a:p>
          <a:p>
            <a:pPr marL="12700" indent="-12700" fontAlgn="base">
              <a:lnSpc>
                <a:spcPct val="120000"/>
              </a:lnSpc>
              <a:spcBef>
                <a:spcPts val="1200"/>
              </a:spcBef>
              <a:spcAft>
                <a:spcPct val="0"/>
              </a:spcAft>
              <a:buNone/>
              <a:defRPr/>
            </a:pPr>
            <a:r>
              <a:rPr lang="ru-RU" altLang="ru-RU" dirty="0">
                <a:solidFill>
                  <a:srgbClr val="000000"/>
                </a:solidFill>
                <a:latin typeface="Cambria Math" panose="02040503050406030204" pitchFamily="18" charset="0"/>
                <a:ea typeface="Cambria Math" panose="02040503050406030204" pitchFamily="18" charset="0"/>
              </a:rPr>
              <a:t>Также из уровня -1 исключаются символы, встретившиеся в тексте</a:t>
            </a:r>
            <a:endParaRPr lang="ru-RU" altLang="ru-RU" b="1" dirty="0">
              <a:solidFill>
                <a:srgbClr val="000000"/>
              </a:solidFill>
              <a:latin typeface="Cambria Math" panose="02040503050406030204" pitchFamily="18" charset="0"/>
              <a:ea typeface="Cambria Math" panose="02040503050406030204" pitchFamily="18" charset="0"/>
            </a:endParaRPr>
          </a:p>
        </p:txBody>
      </p:sp>
      <p:sp>
        <p:nvSpPr>
          <p:cNvPr id="6" name="Номер слайда 5">
            <a:extLst>
              <a:ext uri="{FF2B5EF4-FFF2-40B4-BE49-F238E27FC236}">
                <a16:creationId xmlns:a16="http://schemas.microsoft.com/office/drawing/2014/main" id="{F52BE224-FC25-47C7-BAFE-7313BE661ACB}"/>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12</a:t>
            </a:fld>
            <a:endParaRPr lang="ru-RU" altLang="ru-RU" dirty="0"/>
          </a:p>
        </p:txBody>
      </p:sp>
      <p:sp>
        <p:nvSpPr>
          <p:cNvPr id="3075" name="Rectangle 4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6" name="Rectangle 4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7" name="Rectangle 5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8" name="Rectangle 5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9" name="Rectangle 5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0" name="Rectangle 5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1" name="Rectangle 5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4"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5"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grpSp>
        <p:nvGrpSpPr>
          <p:cNvPr id="20" name="Группа 19"/>
          <p:cNvGrpSpPr/>
          <p:nvPr/>
        </p:nvGrpSpPr>
        <p:grpSpPr>
          <a:xfrm>
            <a:off x="4223792" y="2697787"/>
            <a:ext cx="4971656" cy="1171404"/>
            <a:chOff x="3131840" y="4005064"/>
            <a:chExt cx="4971656" cy="1171404"/>
          </a:xfrm>
        </p:grpSpPr>
        <p:grpSp>
          <p:nvGrpSpPr>
            <p:cNvPr id="21" name="Группа 20"/>
            <p:cNvGrpSpPr/>
            <p:nvPr/>
          </p:nvGrpSpPr>
          <p:grpSpPr>
            <a:xfrm>
              <a:off x="3131840" y="4005064"/>
              <a:ext cx="2016224" cy="1171404"/>
              <a:chOff x="3131840" y="3878077"/>
              <a:chExt cx="2016224" cy="1171404"/>
            </a:xfrm>
          </p:grpSpPr>
          <mc:AlternateContent xmlns:mc="http://schemas.openxmlformats.org/markup-compatibility/2006" xmlns:a14="http://schemas.microsoft.com/office/drawing/2010/main">
            <mc:Choice Requires="a14">
              <p:sp>
                <p:nvSpPr>
                  <p:cNvPr id="27" name="TextBox 26"/>
                  <p:cNvSpPr txBox="1"/>
                  <p:nvPr/>
                </p:nvSpPr>
                <p:spPr>
                  <a:xfrm>
                    <a:off x="3131840" y="4240901"/>
                    <a:ext cx="392716" cy="400110"/>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𝑏𝑐</m:t>
                          </m:r>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131840" y="4240901"/>
                    <a:ext cx="392716" cy="400110"/>
                  </a:xfrm>
                  <a:prstGeom prst="rect">
                    <a:avLst/>
                  </a:prstGeom>
                  <a:blipFill rotWithShape="0">
                    <a:blip r:embed="rId4"/>
                    <a:stretch>
                      <a:fillRect r="-1250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711630" y="3878077"/>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𝑎</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𝑎</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𝟐</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711630" y="3878077"/>
                    <a:ext cx="1436434" cy="439736"/>
                  </a:xfrm>
                  <a:prstGeom prst="rect">
                    <a:avLst/>
                  </a:prstGeom>
                  <a:blipFill rotWithShape="0">
                    <a:blip r:embed="rId5"/>
                    <a:stretch>
                      <a:fillRect r="-47234" b="-2778"/>
                    </a:stretch>
                  </a:blipFill>
                </p:spPr>
                <p:txBody>
                  <a:bodyPr/>
                  <a:lstStyle/>
                  <a:p>
                    <a:r>
                      <a:rPr lang="ru-RU">
                        <a:noFill/>
                      </a:rPr>
                      <a:t> </a:t>
                    </a:r>
                  </a:p>
                </p:txBody>
              </p:sp>
            </mc:Fallback>
          </mc:AlternateContent>
          <p:cxnSp>
            <p:nvCxnSpPr>
              <p:cNvPr id="29" name="Прямая со стрелкой 28"/>
              <p:cNvCxnSpPr>
                <a:stCxn id="27" idx="3"/>
                <a:endCxn id="28" idx="1"/>
              </p:cNvCxnSpPr>
              <p:nvPr/>
            </p:nvCxnSpPr>
            <p:spPr>
              <a:xfrm flipV="1">
                <a:off x="3524556" y="4097945"/>
                <a:ext cx="187074" cy="343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3711630" y="4221088"/>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𝑑</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𝑑</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𝟐</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3711630" y="4221088"/>
                    <a:ext cx="1436434" cy="439736"/>
                  </a:xfrm>
                  <a:prstGeom prst="rect">
                    <a:avLst/>
                  </a:prstGeom>
                  <a:blipFill rotWithShape="0">
                    <a:blip r:embed="rId6"/>
                    <a:stretch>
                      <a:fillRect r="-48511" b="-416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711630" y="4609745"/>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l-GR"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𝜀</m:t>
                          </m:r>
                          <m: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ru-RU"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𝜀</m:t>
                                  </m:r>
                                </m:e>
                                <m:e>
                                  <m:sSub>
                                    <m:sSubPr>
                                      <m:ctrlPr>
                                        <a:rPr lang="en-US" altLang="ru-RU" sz="2000" b="1" i="1">
                                          <a:solidFill>
                                            <a:srgbClr val="FF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FF0000"/>
                                              </a:solidFill>
                                              <a:latin typeface="Cambria Math" panose="02040503050406030204" pitchFamily="18" charset="0"/>
                                              <a:ea typeface="Cambria Math" panose="02040503050406030204" pitchFamily="18" charset="0"/>
                                            </a:rPr>
                                          </m:ctrlPr>
                                        </m:accPr>
                                        <m:e>
                                          <m:r>
                                            <a:rPr lang="en-US" altLang="ru-RU" sz="2000" b="1" i="1">
                                              <a:solidFill>
                                                <a:srgbClr val="FF0000"/>
                                              </a:solidFill>
                                              <a:latin typeface="Cambria Math" panose="02040503050406030204" pitchFamily="18" charset="0"/>
                                              <a:ea typeface="Cambria Math" panose="02040503050406030204" pitchFamily="18" charset="0"/>
                                            </a:rPr>
                                            <m:t>𝒄</m:t>
                                          </m:r>
                                        </m:e>
                                      </m:acc>
                                    </m:e>
                                    <m:sub>
                                      <m:r>
                                        <a:rPr lang="en-US" altLang="ru-RU" sz="2000" b="1" i="1">
                                          <a:solidFill>
                                            <a:srgbClr val="FF0000"/>
                                          </a:solidFill>
                                          <a:latin typeface="Cambria Math" panose="02040503050406030204" pitchFamily="18" charset="0"/>
                                          <a:ea typeface="Cambria Math" panose="02040503050406030204" pitchFamily="18" charset="0"/>
                                        </a:rPr>
                                        <m:t>𝟐</m:t>
                                      </m:r>
                                    </m:sub>
                                  </m:sSub>
                                </m:e>
                              </m:d>
                            </m:e>
                          </m:d>
                        </m:oMath>
                      </m:oMathPara>
                    </a14:m>
                    <a:endParaRPr lang="ru-RU" sz="2000" i="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711630" y="4609745"/>
                    <a:ext cx="1436434" cy="439736"/>
                  </a:xfrm>
                  <a:prstGeom prst="rect">
                    <a:avLst/>
                  </a:prstGeom>
                  <a:blipFill rotWithShape="0">
                    <a:blip r:embed="rId7"/>
                    <a:stretch>
                      <a:fillRect r="-44915" b="-2778"/>
                    </a:stretch>
                  </a:blipFill>
                </p:spPr>
                <p:txBody>
                  <a:bodyPr/>
                  <a:lstStyle/>
                  <a:p>
                    <a:r>
                      <a:rPr lang="ru-RU">
                        <a:noFill/>
                      </a:rPr>
                      <a:t> </a:t>
                    </a:r>
                  </a:p>
                </p:txBody>
              </p:sp>
            </mc:Fallback>
          </mc:AlternateContent>
          <p:cxnSp>
            <p:nvCxnSpPr>
              <p:cNvPr id="32" name="Прямая со стрелкой 31"/>
              <p:cNvCxnSpPr>
                <a:stCxn id="27" idx="3"/>
                <a:endCxn id="30" idx="1"/>
              </p:cNvCxnSpPr>
              <p:nvPr/>
            </p:nvCxnSpPr>
            <p:spPr>
              <a:xfrm>
                <a:off x="3524556" y="4440956"/>
                <a:ext cx="1870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Прямая со стрелкой 32"/>
              <p:cNvCxnSpPr>
                <a:stCxn id="27" idx="3"/>
                <a:endCxn id="31" idx="1"/>
              </p:cNvCxnSpPr>
              <p:nvPr/>
            </p:nvCxnSpPr>
            <p:spPr>
              <a:xfrm>
                <a:off x="3524556" y="4440956"/>
                <a:ext cx="187074" cy="3886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5" name="Прямоугольник 24"/>
                <p:cNvSpPr/>
                <p:nvPr/>
              </p:nvSpPr>
              <p:spPr>
                <a:xfrm>
                  <a:off x="6159951" y="4359672"/>
                  <a:ext cx="1943545" cy="400110"/>
                </a:xfrm>
                <a:prstGeom prst="rect">
                  <a:avLst/>
                </a:prstGeom>
              </p:spPr>
              <p:txBody>
                <a:bodyPr wrap="none">
                  <a:spAutoFit/>
                </a:bodyPr>
                <a:lstStyle/>
                <a:p>
                  <a:pPr marL="269875" indent="-269875" defTabSz="914400" fontAlgn="base">
                    <a:spcBef>
                      <a:spcPct val="0"/>
                    </a:spcBef>
                    <a:spcAft>
                      <a:spcPct val="0"/>
                    </a:spcAft>
                    <a:defRPr/>
                  </a:pPr>
                  <a14:m>
                    <m:oMathPara xmlns:m="http://schemas.openxmlformats.org/officeDocument/2006/math">
                      <m:oMathParaPr>
                        <m:jc m:val="left"/>
                      </m:oMathParaPr>
                      <m:oMath xmlns:m="http://schemas.openxmlformats.org/officeDocument/2006/math">
                        <m:sSub>
                          <m:sSubPr>
                            <m:ctrlPr>
                              <a:rPr lang="en-US" altLang="ru-RU" sz="2000" i="1">
                                <a:solidFill>
                                  <a:srgbClr val="000000"/>
                                </a:solidFill>
                                <a:latin typeface="Cambria Math" panose="02040503050406030204" pitchFamily="18" charset="0"/>
                                <a:ea typeface="Cambria Math" panose="02040503050406030204" pitchFamily="18" charset="0"/>
                              </a:rPr>
                            </m:ctrlPr>
                          </m:sSubPr>
                          <m:e>
                            <m:r>
                              <a:rPr lang="en-US" altLang="ru-RU" sz="2000" i="1">
                                <a:solidFill>
                                  <a:srgbClr val="000000"/>
                                </a:solidFill>
                                <a:latin typeface="Cambria Math" panose="02040503050406030204" pitchFamily="18" charset="0"/>
                                <a:ea typeface="Cambria Math" panose="02040503050406030204" pitchFamily="18" charset="0"/>
                              </a:rPr>
                              <m:t>𝑁</m:t>
                            </m:r>
                          </m:e>
                          <m:sub>
                            <m:r>
                              <a:rPr lang="en-US" altLang="ru-RU" sz="2000" i="1">
                                <a:solidFill>
                                  <a:srgbClr val="000000"/>
                                </a:solidFill>
                                <a:latin typeface="Cambria Math" panose="02040503050406030204" pitchFamily="18" charset="0"/>
                                <a:ea typeface="Cambria Math" panose="02040503050406030204" pitchFamily="18" charset="0"/>
                              </a:rPr>
                              <m:t>𝑛</m:t>
                            </m:r>
                          </m:sub>
                        </m:sSub>
                        <m:d>
                          <m:dPr>
                            <m:ctrlPr>
                              <a:rPr lang="en-US" altLang="ru-RU" sz="2000" i="1">
                                <a:solidFill>
                                  <a:srgbClr val="000000"/>
                                </a:solidFill>
                                <a:latin typeface="Cambria Math" panose="02040503050406030204" pitchFamily="18" charset="0"/>
                                <a:ea typeface="Cambria Math" panose="02040503050406030204" pitchFamily="18" charset="0"/>
                              </a:rPr>
                            </m:ctrlPr>
                          </m:dPr>
                          <m:e>
                            <m:sSub>
                              <m:sSubPr>
                                <m:ctrlPr>
                                  <a:rPr lang="ru-RU"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ru-RU" altLang="ru-RU" sz="2000" b="1" i="1">
                                    <a:solidFill>
                                      <a:srgbClr val="000000"/>
                                    </a:solidFill>
                                    <a:latin typeface="Cambria Math" panose="02040503050406030204" pitchFamily="18" charset="0"/>
                                    <a:ea typeface="Cambria Math" panose="02040503050406030204" pitchFamily="18" charset="0"/>
                                  </a:rPr>
                                  <m:t>𝟐</m:t>
                                </m:r>
                              </m:sub>
                            </m:sSub>
                            <m:r>
                              <a:rPr lang="ru-RU" altLang="ru-RU" sz="2000" b="1" i="1">
                                <a:solidFill>
                                  <a:srgbClr val="000000"/>
                                </a:solidFill>
                                <a:latin typeface="Cambria Math" panose="02040503050406030204" pitchFamily="18" charset="0"/>
                                <a:ea typeface="Cambria Math" panose="02040503050406030204" pitchFamily="18" charset="0"/>
                              </a:rPr>
                              <m:t>∙</m:t>
                            </m:r>
                          </m:e>
                        </m:d>
                        <m:r>
                          <a:rPr lang="en-US" altLang="ru-RU" sz="2000" i="1">
                            <a:solidFill>
                              <a:srgbClr val="000000"/>
                            </a:solidFill>
                            <a:latin typeface="Cambria Math" panose="02040503050406030204" pitchFamily="18" charset="0"/>
                            <a:ea typeface="Cambria Math" panose="02040503050406030204" pitchFamily="18" charset="0"/>
                          </a:rPr>
                          <m:t>=3 </m:t>
                        </m:r>
                      </m:oMath>
                    </m:oMathPara>
                  </a14:m>
                  <a:endParaRPr lang="en-US" altLang="ru-RU" sz="2000" dirty="0">
                    <a:solidFill>
                      <a:srgbClr val="000000"/>
                    </a:solidFill>
                    <a:latin typeface="Cambria Math" panose="02040503050406030204" pitchFamily="18" charset="0"/>
                    <a:ea typeface="Cambria Math" panose="02040503050406030204" pitchFamily="18" charset="0"/>
                  </a:endParaRPr>
                </a:p>
              </p:txBody>
            </p:sp>
          </mc:Choice>
          <mc:Fallback xmlns="">
            <p:sp>
              <p:nvSpPr>
                <p:cNvPr id="3087" name="Прямоугольник 3086"/>
                <p:cNvSpPr>
                  <a:spLocks noRot="1" noChangeAspect="1" noMove="1" noResize="1" noEditPoints="1" noAdjustHandles="1" noChangeArrowheads="1" noChangeShapeType="1" noTextEdit="1"/>
                </p:cNvSpPr>
                <p:nvPr/>
              </p:nvSpPr>
              <p:spPr>
                <a:xfrm>
                  <a:off x="6159951" y="4359672"/>
                  <a:ext cx="1943545" cy="400110"/>
                </a:xfrm>
                <a:prstGeom prst="rect">
                  <a:avLst/>
                </a:prstGeom>
                <a:blipFill rotWithShape="0">
                  <a:blip r:embed="rId8"/>
                  <a:stretch>
                    <a:fillRect b="-4545"/>
                  </a:stretch>
                </a:blipFill>
              </p:spPr>
              <p:txBody>
                <a:bodyPr/>
                <a:lstStyle/>
                <a:p>
                  <a:r>
                    <a:rPr lang="ru-RU">
                      <a:noFill/>
                    </a:rPr>
                    <a:t> </a:t>
                  </a:r>
                </a:p>
              </p:txBody>
            </p:sp>
          </mc:Fallback>
        </mc:AlternateContent>
      </p:grpSp>
      <p:grpSp>
        <p:nvGrpSpPr>
          <p:cNvPr id="34" name="Группа 33"/>
          <p:cNvGrpSpPr/>
          <p:nvPr/>
        </p:nvGrpSpPr>
        <p:grpSpPr>
          <a:xfrm>
            <a:off x="4295801" y="4365104"/>
            <a:ext cx="5426655" cy="1521482"/>
            <a:chOff x="2984098" y="3007477"/>
            <a:chExt cx="5426655" cy="1521482"/>
          </a:xfrm>
        </p:grpSpPr>
        <mc:AlternateContent xmlns:mc="http://schemas.openxmlformats.org/markup-compatibility/2006" xmlns:a14="http://schemas.microsoft.com/office/drawing/2010/main">
          <mc:Choice Requires="a14">
            <p:sp>
              <p:nvSpPr>
                <p:cNvPr id="35" name="TextBox 34"/>
                <p:cNvSpPr txBox="1"/>
                <p:nvPr/>
              </p:nvSpPr>
              <p:spPr>
                <a:xfrm>
                  <a:off x="2984098" y="3530083"/>
                  <a:ext cx="392716" cy="400110"/>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𝑐</m:t>
                        </m:r>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984098" y="3530083"/>
                  <a:ext cx="392716" cy="400110"/>
                </a:xfrm>
                <a:prstGeom prst="rect">
                  <a:avLst/>
                </a:prstGeom>
                <a:blipFill rotWithShape="0">
                  <a:blip r:embed="rId9"/>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563888" y="3357555"/>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e>
                        </m:d>
                        <m: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𝑏</m:t>
                                </m:r>
                              </m:e>
                              <m:e>
                                <m:sSub>
                                  <m:sSubPr>
                                    <m:ctrlPr>
                                      <a:rPr lang="en-US" altLang="ru-RU" sz="2000" b="1" i="1">
                                        <a:solidFill>
                                          <a:srgbClr val="FF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FF0000"/>
                                            </a:solidFill>
                                            <a:latin typeface="Cambria Math" panose="02040503050406030204" pitchFamily="18" charset="0"/>
                                            <a:ea typeface="Cambria Math" panose="02040503050406030204" pitchFamily="18" charset="0"/>
                                          </a:rPr>
                                        </m:ctrlPr>
                                      </m:accPr>
                                      <m:e>
                                        <m:r>
                                          <a:rPr lang="en-US" altLang="ru-RU" sz="2000" b="1" i="1">
                                            <a:solidFill>
                                              <a:srgbClr val="FF0000"/>
                                            </a:solidFill>
                                            <a:latin typeface="Cambria Math" panose="02040503050406030204" pitchFamily="18" charset="0"/>
                                            <a:ea typeface="Cambria Math" panose="02040503050406030204" pitchFamily="18" charset="0"/>
                                          </a:rPr>
                                          <m:t>𝒄</m:t>
                                        </m:r>
                                      </m:e>
                                    </m:acc>
                                  </m:e>
                                  <m:sub>
                                    <m:r>
                                      <a:rPr lang="en-US" altLang="ru-RU" sz="2000" b="1" i="1">
                                        <a:solidFill>
                                          <a:srgbClr val="FF0000"/>
                                        </a:solidFill>
                                        <a:latin typeface="Cambria Math" panose="02040503050406030204" pitchFamily="18" charset="0"/>
                                        <a:ea typeface="Cambria Math" panose="02040503050406030204" pitchFamily="18" charset="0"/>
                                      </a:rPr>
                                      <m:t>𝟏</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3563888" y="3357555"/>
                  <a:ext cx="1436434" cy="439736"/>
                </a:xfrm>
                <a:prstGeom prst="rect">
                  <a:avLst/>
                </a:prstGeom>
                <a:blipFill rotWithShape="0">
                  <a:blip r:embed="rId10"/>
                  <a:stretch>
                    <a:fillRect r="-46809" b="-2740"/>
                  </a:stretch>
                </a:blipFill>
              </p:spPr>
              <p:txBody>
                <a:bodyPr/>
                <a:lstStyle/>
                <a:p>
                  <a:r>
                    <a:rPr lang="ru-RU">
                      <a:noFill/>
                    </a:rPr>
                    <a:t> </a:t>
                  </a:r>
                </a:p>
              </p:txBody>
            </p:sp>
          </mc:Fallback>
        </mc:AlternateContent>
        <p:cxnSp>
          <p:nvCxnSpPr>
            <p:cNvPr id="37" name="Прямая со стрелкой 36"/>
            <p:cNvCxnSpPr>
              <a:stCxn id="35" idx="3"/>
              <a:endCxn id="36" idx="1"/>
            </p:cNvCxnSpPr>
            <p:nvPr/>
          </p:nvCxnSpPr>
          <p:spPr>
            <a:xfrm flipV="1">
              <a:off x="3376814" y="3577423"/>
              <a:ext cx="187074" cy="1527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3563888" y="3700566"/>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𝑑</m:t>
                        </m:r>
                        <m: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e>
                        </m:d>
                        <m: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𝑑</m:t>
                                </m:r>
                              </m:e>
                              <m:e>
                                <m:sSub>
                                  <m:sSubPr>
                                    <m:ctrlPr>
                                      <a:rPr lang="en-US" altLang="ru-RU" sz="2000" b="1" i="1" strike="sngStrike">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strike="sngStrike">
                                            <a:solidFill>
                                              <a:srgbClr val="000000"/>
                                            </a:solidFill>
                                            <a:latin typeface="Cambria Math" panose="02040503050406030204" pitchFamily="18" charset="0"/>
                                            <a:ea typeface="Cambria Math" panose="02040503050406030204" pitchFamily="18" charset="0"/>
                                          </a:rPr>
                                        </m:ctrlPr>
                                      </m:accPr>
                                      <m:e>
                                        <m:r>
                                          <a:rPr lang="en-US" altLang="ru-RU" sz="2000" b="1" i="1" strike="sngStrike">
                                            <a:solidFill>
                                              <a:srgbClr val="000000"/>
                                            </a:solidFill>
                                            <a:latin typeface="Cambria Math" panose="02040503050406030204" pitchFamily="18" charset="0"/>
                                            <a:ea typeface="Cambria Math" panose="02040503050406030204" pitchFamily="18" charset="0"/>
                                          </a:rPr>
                                          <m:t>𝒄</m:t>
                                        </m:r>
                                      </m:e>
                                    </m:acc>
                                  </m:e>
                                  <m:sub>
                                    <m:r>
                                      <a:rPr lang="en-US" altLang="ru-RU" sz="2000" b="1" i="1" strike="sngStrike">
                                        <a:solidFill>
                                          <a:srgbClr val="000000"/>
                                        </a:solidFill>
                                        <a:latin typeface="Cambria Math" panose="02040503050406030204" pitchFamily="18" charset="0"/>
                                        <a:ea typeface="Cambria Math" panose="02040503050406030204" pitchFamily="18" charset="0"/>
                                      </a:rPr>
                                      <m:t>𝟏</m:t>
                                    </m:r>
                                  </m:sub>
                                </m:sSub>
                              </m:e>
                            </m:d>
                          </m:e>
                        </m:d>
                      </m:oMath>
                    </m:oMathPara>
                  </a14:m>
                  <a:endParaRPr lang="ru-RU" sz="2000" i="1" strike="sngStrike"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3563888" y="3700566"/>
                  <a:ext cx="1436434" cy="439736"/>
                </a:xfrm>
                <a:prstGeom prst="rect">
                  <a:avLst/>
                </a:prstGeom>
                <a:blipFill rotWithShape="0">
                  <a:blip r:embed="rId11"/>
                  <a:stretch>
                    <a:fillRect r="-48511" b="-277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3563888" y="4089223"/>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l-GR"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𝜀</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𝜀</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𝟏</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563888" y="4089223"/>
                  <a:ext cx="1436434" cy="439736"/>
                </a:xfrm>
                <a:prstGeom prst="rect">
                  <a:avLst/>
                </a:prstGeom>
                <a:blipFill rotWithShape="0">
                  <a:blip r:embed="rId12"/>
                  <a:stretch>
                    <a:fillRect r="-45532" b="-4167"/>
                  </a:stretch>
                </a:blipFill>
              </p:spPr>
              <p:txBody>
                <a:bodyPr/>
                <a:lstStyle/>
                <a:p>
                  <a:r>
                    <a:rPr lang="ru-RU">
                      <a:noFill/>
                    </a:rPr>
                    <a:t> </a:t>
                  </a:r>
                </a:p>
              </p:txBody>
            </p:sp>
          </mc:Fallback>
        </mc:AlternateContent>
        <p:cxnSp>
          <p:nvCxnSpPr>
            <p:cNvPr id="40" name="Прямая со стрелкой 39"/>
            <p:cNvCxnSpPr>
              <a:stCxn id="35" idx="3"/>
              <a:endCxn id="38" idx="1"/>
            </p:cNvCxnSpPr>
            <p:nvPr/>
          </p:nvCxnSpPr>
          <p:spPr>
            <a:xfrm>
              <a:off x="3376814" y="3730138"/>
              <a:ext cx="187074" cy="190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Прямая со стрелкой 40"/>
            <p:cNvCxnSpPr>
              <a:stCxn id="35" idx="3"/>
              <a:endCxn id="39" idx="1"/>
            </p:cNvCxnSpPr>
            <p:nvPr/>
          </p:nvCxnSpPr>
          <p:spPr>
            <a:xfrm>
              <a:off x="3376814" y="3730138"/>
              <a:ext cx="187074" cy="578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3563888" y="3007477"/>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𝑎</m:t>
                        </m:r>
                        <m: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e>
                        </m:d>
                        <m: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strike="sngStrike"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𝑎</m:t>
                                </m:r>
                              </m:e>
                              <m:e>
                                <m:sSub>
                                  <m:sSubPr>
                                    <m:ctrlPr>
                                      <a:rPr lang="en-US" altLang="ru-RU" sz="2000" b="1" i="1" strike="sngStrike">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strike="sngStrike">
                                            <a:solidFill>
                                              <a:srgbClr val="000000"/>
                                            </a:solidFill>
                                            <a:latin typeface="Cambria Math" panose="02040503050406030204" pitchFamily="18" charset="0"/>
                                            <a:ea typeface="Cambria Math" panose="02040503050406030204" pitchFamily="18" charset="0"/>
                                          </a:rPr>
                                        </m:ctrlPr>
                                      </m:accPr>
                                      <m:e>
                                        <m:r>
                                          <a:rPr lang="en-US" altLang="ru-RU" sz="2000" b="1" i="1" strike="sngStrike">
                                            <a:solidFill>
                                              <a:srgbClr val="000000"/>
                                            </a:solidFill>
                                            <a:latin typeface="Cambria Math" panose="02040503050406030204" pitchFamily="18" charset="0"/>
                                            <a:ea typeface="Cambria Math" panose="02040503050406030204" pitchFamily="18" charset="0"/>
                                          </a:rPr>
                                          <m:t>𝒄</m:t>
                                        </m:r>
                                      </m:e>
                                    </m:acc>
                                  </m:e>
                                  <m:sub>
                                    <m:r>
                                      <a:rPr lang="en-US" altLang="ru-RU" sz="2000" b="1" i="1" strike="sngStrike">
                                        <a:solidFill>
                                          <a:srgbClr val="000000"/>
                                        </a:solidFill>
                                        <a:latin typeface="Cambria Math" panose="02040503050406030204" pitchFamily="18" charset="0"/>
                                        <a:ea typeface="Cambria Math" panose="02040503050406030204" pitchFamily="18" charset="0"/>
                                      </a:rPr>
                                      <m:t>𝟏</m:t>
                                    </m:r>
                                  </m:sub>
                                </m:sSub>
                              </m:e>
                            </m:d>
                          </m:e>
                        </m:d>
                      </m:oMath>
                    </m:oMathPara>
                  </a14:m>
                  <a:endParaRPr lang="ru-RU" sz="2000" i="1" strike="sngStrike"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3563888" y="3007477"/>
                  <a:ext cx="1436434" cy="439736"/>
                </a:xfrm>
                <a:prstGeom prst="rect">
                  <a:avLst/>
                </a:prstGeom>
                <a:blipFill rotWithShape="0">
                  <a:blip r:embed="rId13"/>
                  <a:stretch>
                    <a:fillRect r="-47660" b="-416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3" name="Прямоугольник 42"/>
                <p:cNvSpPr/>
                <p:nvPr/>
              </p:nvSpPr>
              <p:spPr>
                <a:xfrm>
                  <a:off x="6156225" y="3712163"/>
                  <a:ext cx="2254528" cy="400110"/>
                </a:xfrm>
                <a:prstGeom prst="rect">
                  <a:avLst/>
                </a:prstGeom>
              </p:spPr>
              <p:txBody>
                <a:bodyPr wrap="none">
                  <a:spAutoFit/>
                </a:bodyPr>
                <a:lstStyle/>
                <a:p>
                  <a:pPr marL="269875" indent="-269875" defTabSz="914400" fontAlgn="base">
                    <a:spcBef>
                      <a:spcPct val="0"/>
                    </a:spcBef>
                    <a:spcAft>
                      <a:spcPct val="0"/>
                    </a:spcAft>
                    <a:defRPr/>
                  </a:pPr>
                  <a14:m>
                    <m:oMathPara xmlns:m="http://schemas.openxmlformats.org/officeDocument/2006/math">
                      <m:oMathParaPr>
                        <m:jc m:val="left"/>
                      </m:oMathParaPr>
                      <m:oMath xmlns:m="http://schemas.openxmlformats.org/officeDocument/2006/math">
                        <m:sSub>
                          <m:sSubPr>
                            <m:ctrlPr>
                              <a:rPr lang="en-US" altLang="ru-RU" sz="2000" i="1">
                                <a:solidFill>
                                  <a:srgbClr val="000000"/>
                                </a:solidFill>
                                <a:latin typeface="Cambria Math" panose="02040503050406030204" pitchFamily="18" charset="0"/>
                                <a:ea typeface="Cambria Math" panose="02040503050406030204" pitchFamily="18" charset="0"/>
                              </a:rPr>
                            </m:ctrlPr>
                          </m:sSubPr>
                          <m:e>
                            <m:r>
                              <a:rPr lang="en-US" altLang="ru-RU" sz="2000" i="1">
                                <a:solidFill>
                                  <a:srgbClr val="000000"/>
                                </a:solidFill>
                                <a:latin typeface="Cambria Math" panose="02040503050406030204" pitchFamily="18" charset="0"/>
                                <a:ea typeface="Cambria Math" panose="02040503050406030204" pitchFamily="18" charset="0"/>
                              </a:rPr>
                              <m:t>𝑁</m:t>
                            </m:r>
                          </m:e>
                          <m:sub>
                            <m:r>
                              <a:rPr lang="en-US" altLang="ru-RU" sz="2000" i="1">
                                <a:solidFill>
                                  <a:srgbClr val="000000"/>
                                </a:solidFill>
                                <a:latin typeface="Cambria Math" panose="02040503050406030204" pitchFamily="18" charset="0"/>
                                <a:ea typeface="Cambria Math" panose="02040503050406030204" pitchFamily="18" charset="0"/>
                              </a:rPr>
                              <m:t>𝑛</m:t>
                            </m:r>
                          </m:sub>
                        </m:sSub>
                        <m:d>
                          <m:dPr>
                            <m:ctrlPr>
                              <a:rPr lang="en-US" altLang="ru-RU" sz="2000" i="1">
                                <a:solidFill>
                                  <a:srgbClr val="000000"/>
                                </a:solidFill>
                                <a:latin typeface="Cambria Math" panose="02040503050406030204" pitchFamily="18" charset="0"/>
                                <a:ea typeface="Cambria Math" panose="02040503050406030204" pitchFamily="18" charset="0"/>
                              </a:rPr>
                            </m:ctrlPr>
                          </m:dPr>
                          <m:e>
                            <m:sSub>
                              <m:sSubPr>
                                <m:ctrlPr>
                                  <a:rPr lang="ru-RU"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𝟏</m:t>
                                </m:r>
                              </m:sub>
                            </m:sSub>
                            <m:r>
                              <a:rPr lang="en-US" altLang="ru-RU" sz="2000" i="1">
                                <a:solidFill>
                                  <a:srgbClr val="000000"/>
                                </a:solidFill>
                                <a:latin typeface="Cambria Math" panose="02040503050406030204" pitchFamily="18" charset="0"/>
                                <a:ea typeface="Cambria Math" panose="02040503050406030204" pitchFamily="18" charset="0"/>
                              </a:rPr>
                              <m:t>⋅</m:t>
                            </m:r>
                          </m:e>
                        </m:d>
                        <m:r>
                          <a:rPr lang="en-US" altLang="ru-RU" sz="2000" i="1">
                            <a:solidFill>
                              <a:srgbClr val="000000"/>
                            </a:solidFill>
                            <a:latin typeface="Cambria Math" panose="02040503050406030204" pitchFamily="18" charset="0"/>
                            <a:ea typeface="Cambria Math" panose="02040503050406030204" pitchFamily="18" charset="0"/>
                          </a:rPr>
                          <m:t>=</m:t>
                        </m:r>
                        <m:r>
                          <a:rPr lang="ru-RU" altLang="ru-RU" sz="2000" strike="sngStrike">
                            <a:solidFill>
                              <a:srgbClr val="000000"/>
                            </a:solidFill>
                            <a:latin typeface="Cambria Math" panose="02040503050406030204" pitchFamily="18" charset="0"/>
                            <a:ea typeface="Cambria Math" panose="02040503050406030204" pitchFamily="18" charset="0"/>
                          </a:rPr>
                          <m:t> </m:t>
                        </m:r>
                        <m:r>
                          <a:rPr lang="en-US" altLang="ru-RU" sz="2000" strike="sngStrike">
                            <a:solidFill>
                              <a:srgbClr val="000000"/>
                            </a:solidFill>
                            <a:latin typeface="Cambria Math" panose="02040503050406030204" pitchFamily="18" charset="0"/>
                            <a:ea typeface="Cambria Math" panose="02040503050406030204" pitchFamily="18" charset="0"/>
                          </a:rPr>
                          <m:t>4</m:t>
                        </m:r>
                        <m:r>
                          <a:rPr lang="ru-RU" altLang="ru-RU" sz="2000" strike="sngStrike">
                            <a:solidFill>
                              <a:srgbClr val="000000"/>
                            </a:solidFill>
                            <a:latin typeface="Cambria Math" panose="02040503050406030204" pitchFamily="18" charset="0"/>
                            <a:ea typeface="Cambria Math" panose="02040503050406030204" pitchFamily="18" charset="0"/>
                          </a:rPr>
                          <m:t> </m:t>
                        </m:r>
                        <m:r>
                          <a:rPr lang="ru-RU" altLang="ru-RU" sz="2000" i="1">
                            <a:solidFill>
                              <a:srgbClr val="000000"/>
                            </a:solidFill>
                            <a:latin typeface="Cambria Math" panose="02040503050406030204" pitchFamily="18" charset="0"/>
                            <a:ea typeface="Cambria Math" panose="02040503050406030204" pitchFamily="18" charset="0"/>
                          </a:rPr>
                          <m:t> 1</m:t>
                        </m:r>
                        <m:r>
                          <a:rPr lang="en-US" altLang="ru-RU" sz="2000" i="1">
                            <a:solidFill>
                              <a:srgbClr val="000000"/>
                            </a:solidFill>
                            <a:latin typeface="Cambria Math" panose="02040503050406030204" pitchFamily="18" charset="0"/>
                            <a:ea typeface="Cambria Math" panose="02040503050406030204" pitchFamily="18" charset="0"/>
                          </a:rPr>
                          <m:t> </m:t>
                        </m:r>
                      </m:oMath>
                    </m:oMathPara>
                  </a14:m>
                  <a:endParaRPr lang="en-US" altLang="ru-RU" sz="2000" dirty="0">
                    <a:solidFill>
                      <a:srgbClr val="000000"/>
                    </a:solidFill>
                    <a:latin typeface="Cambria Math" panose="02040503050406030204" pitchFamily="18" charset="0"/>
                    <a:ea typeface="Cambria Math" panose="02040503050406030204" pitchFamily="18" charset="0"/>
                  </a:endParaRPr>
                </a:p>
              </p:txBody>
            </p:sp>
          </mc:Choice>
          <mc:Fallback xmlns="">
            <p:sp>
              <p:nvSpPr>
                <p:cNvPr id="43" name="Прямоугольник 42"/>
                <p:cNvSpPr>
                  <a:spLocks noRot="1" noChangeAspect="1" noMove="1" noResize="1" noEditPoints="1" noAdjustHandles="1" noChangeArrowheads="1" noChangeShapeType="1" noTextEdit="1"/>
                </p:cNvSpPr>
                <p:nvPr/>
              </p:nvSpPr>
              <p:spPr>
                <a:xfrm>
                  <a:off x="6156225" y="3712163"/>
                  <a:ext cx="2254528" cy="400110"/>
                </a:xfrm>
                <a:prstGeom prst="rect">
                  <a:avLst/>
                </a:prstGeom>
                <a:blipFill rotWithShape="0">
                  <a:blip r:embed="rId14"/>
                  <a:stretch>
                    <a:fillRect b="-4615"/>
                  </a:stretch>
                </a:blipFill>
              </p:spPr>
              <p:txBody>
                <a:bodyPr/>
                <a:lstStyle/>
                <a:p>
                  <a:r>
                    <a:rPr lang="ru-RU">
                      <a:noFill/>
                    </a:rPr>
                    <a:t> </a:t>
                  </a:r>
                </a:p>
              </p:txBody>
            </p:sp>
          </mc:Fallback>
        </mc:AlternateContent>
        <p:cxnSp>
          <p:nvCxnSpPr>
            <p:cNvPr id="44" name="Прямая со стрелкой 43"/>
            <p:cNvCxnSpPr>
              <a:stCxn id="35" idx="3"/>
              <a:endCxn id="42" idx="1"/>
            </p:cNvCxnSpPr>
            <p:nvPr/>
          </p:nvCxnSpPr>
          <p:spPr>
            <a:xfrm flipV="1">
              <a:off x="3376814" y="3227345"/>
              <a:ext cx="187074" cy="502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45" name="Прямоугольник 44"/>
              <p:cNvSpPr/>
              <p:nvPr/>
            </p:nvSpPr>
            <p:spPr>
              <a:xfrm>
                <a:off x="7252007" y="3400921"/>
                <a:ext cx="1851148" cy="400110"/>
              </a:xfrm>
              <a:prstGeom prst="rect">
                <a:avLst/>
              </a:prstGeom>
            </p:spPr>
            <p:txBody>
              <a:bodyPr wrap="none">
                <a:spAutoFit/>
              </a:bodyPr>
              <a:lstStyle/>
              <a:p>
                <a:pPr marL="269875" indent="-269875" defTabSz="914400" fontAlgn="base">
                  <a:spcBef>
                    <a:spcPct val="0"/>
                  </a:spcBef>
                  <a:spcAft>
                    <a:spcPct val="0"/>
                  </a:spcAft>
                  <a:defRPr/>
                </a:pPr>
                <a14:m>
                  <m:oMathPara xmlns:m="http://schemas.openxmlformats.org/officeDocument/2006/math">
                    <m:oMathParaPr>
                      <m:jc m:val="left"/>
                    </m:oMathParaPr>
                    <m:oMath xmlns:m="http://schemas.openxmlformats.org/officeDocument/2006/math">
                      <m:sSub>
                        <m:sSubPr>
                          <m:ctrlPr>
                            <a:rPr lang="en-US" altLang="ru-RU" sz="2000" i="1">
                              <a:solidFill>
                                <a:srgbClr val="000000"/>
                              </a:solidFill>
                              <a:latin typeface="Cambria Math" panose="02040503050406030204" pitchFamily="18" charset="0"/>
                              <a:ea typeface="Cambria Math" panose="02040503050406030204" pitchFamily="18" charset="0"/>
                            </a:rPr>
                          </m:ctrlPr>
                        </m:sSubPr>
                        <m:e>
                          <m:r>
                            <a:rPr lang="en-US" altLang="ru-RU" sz="2000" i="1">
                              <a:solidFill>
                                <a:srgbClr val="000000"/>
                              </a:solidFill>
                              <a:latin typeface="Cambria Math" panose="02040503050406030204" pitchFamily="18" charset="0"/>
                              <a:ea typeface="Cambria Math" panose="02040503050406030204" pitchFamily="18" charset="0"/>
                            </a:rPr>
                            <m:t>𝑀</m:t>
                          </m:r>
                        </m:e>
                        <m:sub>
                          <m:r>
                            <a:rPr lang="en-US" altLang="ru-RU" sz="2000" i="1">
                              <a:solidFill>
                                <a:srgbClr val="000000"/>
                              </a:solidFill>
                              <a:latin typeface="Cambria Math" panose="02040503050406030204" pitchFamily="18" charset="0"/>
                              <a:ea typeface="Cambria Math" panose="02040503050406030204" pitchFamily="18" charset="0"/>
                            </a:rPr>
                            <m:t>𝑛</m:t>
                          </m:r>
                        </m:sub>
                      </m:sSub>
                      <m:d>
                        <m:dPr>
                          <m:ctrlPr>
                            <a:rPr lang="en-US" altLang="ru-RU" sz="2000" i="1">
                              <a:solidFill>
                                <a:srgbClr val="000000"/>
                              </a:solidFill>
                              <a:latin typeface="Cambria Math" panose="02040503050406030204" pitchFamily="18" charset="0"/>
                              <a:ea typeface="Cambria Math" panose="02040503050406030204" pitchFamily="18" charset="0"/>
                            </a:rPr>
                          </m:ctrlPr>
                        </m:dPr>
                        <m:e>
                          <m:sSub>
                            <m:sSubPr>
                              <m:ctrlPr>
                                <a:rPr lang="ru-RU"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ru-RU" altLang="ru-RU" sz="2000" b="1" i="1">
                                  <a:solidFill>
                                    <a:srgbClr val="000000"/>
                                  </a:solidFill>
                                  <a:latin typeface="Cambria Math" panose="02040503050406030204" pitchFamily="18" charset="0"/>
                                  <a:ea typeface="Cambria Math" panose="02040503050406030204" pitchFamily="18" charset="0"/>
                                </a:rPr>
                                <m:t>𝟐</m:t>
                              </m:r>
                            </m:sub>
                          </m:sSub>
                        </m:e>
                      </m:d>
                      <m:r>
                        <a:rPr lang="en-US" altLang="ru-RU" sz="2000" i="1">
                          <a:solidFill>
                            <a:srgbClr val="000000"/>
                          </a:solidFill>
                          <a:latin typeface="Cambria Math" panose="02040503050406030204" pitchFamily="18" charset="0"/>
                          <a:ea typeface="Cambria Math" panose="02040503050406030204" pitchFamily="18" charset="0"/>
                        </a:rPr>
                        <m:t>=2 </m:t>
                      </m:r>
                    </m:oMath>
                  </m:oMathPara>
                </a14:m>
                <a:endParaRPr lang="en-US" altLang="ru-RU" sz="2000" dirty="0">
                  <a:solidFill>
                    <a:srgbClr val="000000"/>
                  </a:solidFill>
                  <a:latin typeface="Cambria Math" panose="02040503050406030204" pitchFamily="18" charset="0"/>
                  <a:ea typeface="Cambria Math" panose="02040503050406030204" pitchFamily="18" charset="0"/>
                </a:endParaRPr>
              </a:p>
            </p:txBody>
          </p:sp>
        </mc:Choice>
        <mc:Fallback xmlns="">
          <p:sp>
            <p:nvSpPr>
              <p:cNvPr id="45" name="Прямоугольник 44"/>
              <p:cNvSpPr>
                <a:spLocks noRot="1" noChangeAspect="1" noMove="1" noResize="1" noEditPoints="1" noAdjustHandles="1" noChangeArrowheads="1" noChangeShapeType="1" noTextEdit="1"/>
              </p:cNvSpPr>
              <p:nvPr/>
            </p:nvSpPr>
            <p:spPr>
              <a:xfrm>
                <a:off x="7252007" y="3400921"/>
                <a:ext cx="1851148" cy="400110"/>
              </a:xfrm>
              <a:prstGeom prst="rect">
                <a:avLst/>
              </a:prstGeom>
              <a:blipFill>
                <a:blip r:embed="rId15"/>
                <a:stretch>
                  <a:fillRect b="-1818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6" name="Прямоугольник 45"/>
              <p:cNvSpPr/>
              <p:nvPr/>
            </p:nvSpPr>
            <p:spPr>
              <a:xfrm>
                <a:off x="7467927" y="5432230"/>
                <a:ext cx="2162130" cy="400110"/>
              </a:xfrm>
              <a:prstGeom prst="rect">
                <a:avLst/>
              </a:prstGeom>
            </p:spPr>
            <p:txBody>
              <a:bodyPr wrap="none">
                <a:spAutoFit/>
              </a:bodyPr>
              <a:lstStyle/>
              <a:p>
                <a:pPr marL="269875" indent="-269875" defTabSz="914400" fontAlgn="base">
                  <a:spcBef>
                    <a:spcPct val="0"/>
                  </a:spcBef>
                  <a:spcAft>
                    <a:spcPct val="0"/>
                  </a:spcAft>
                  <a:defRPr/>
                </a:pPr>
                <a14:m>
                  <m:oMathPara xmlns:m="http://schemas.openxmlformats.org/officeDocument/2006/math">
                    <m:oMathParaPr>
                      <m:jc m:val="left"/>
                    </m:oMathParaPr>
                    <m:oMath xmlns:m="http://schemas.openxmlformats.org/officeDocument/2006/math">
                      <m:sSub>
                        <m:sSubPr>
                          <m:ctrlPr>
                            <a:rPr lang="en-US" altLang="ru-RU" sz="2000" i="1">
                              <a:solidFill>
                                <a:srgbClr val="000000"/>
                              </a:solidFill>
                              <a:latin typeface="Cambria Math" panose="02040503050406030204" pitchFamily="18" charset="0"/>
                              <a:ea typeface="Cambria Math" panose="02040503050406030204" pitchFamily="18" charset="0"/>
                            </a:rPr>
                          </m:ctrlPr>
                        </m:sSubPr>
                        <m:e>
                          <m:r>
                            <a:rPr lang="en-US" altLang="ru-RU" sz="2000" i="1">
                              <a:solidFill>
                                <a:srgbClr val="000000"/>
                              </a:solidFill>
                              <a:latin typeface="Cambria Math" panose="02040503050406030204" pitchFamily="18" charset="0"/>
                              <a:ea typeface="Cambria Math" panose="02040503050406030204" pitchFamily="18" charset="0"/>
                            </a:rPr>
                            <m:t>𝑀</m:t>
                          </m:r>
                        </m:e>
                        <m:sub>
                          <m:r>
                            <a:rPr lang="en-US" altLang="ru-RU" sz="2000" i="1">
                              <a:solidFill>
                                <a:srgbClr val="000000"/>
                              </a:solidFill>
                              <a:latin typeface="Cambria Math" panose="02040503050406030204" pitchFamily="18" charset="0"/>
                              <a:ea typeface="Cambria Math" panose="02040503050406030204" pitchFamily="18" charset="0"/>
                            </a:rPr>
                            <m:t>𝑛</m:t>
                          </m:r>
                        </m:sub>
                      </m:sSub>
                      <m:d>
                        <m:dPr>
                          <m:ctrlPr>
                            <a:rPr lang="en-US" altLang="ru-RU" sz="2000" i="1">
                              <a:solidFill>
                                <a:srgbClr val="000000"/>
                              </a:solidFill>
                              <a:latin typeface="Cambria Math" panose="02040503050406030204" pitchFamily="18" charset="0"/>
                              <a:ea typeface="Cambria Math" panose="02040503050406030204" pitchFamily="18" charset="0"/>
                            </a:rPr>
                          </m:ctrlPr>
                        </m:dPr>
                        <m:e>
                          <m:sSub>
                            <m:sSubPr>
                              <m:ctrlPr>
                                <a:rPr lang="ru-RU"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𝟏</m:t>
                              </m:r>
                            </m:sub>
                          </m:sSub>
                        </m:e>
                      </m:d>
                      <m:r>
                        <a:rPr lang="en-US" altLang="ru-RU" sz="2000" i="1">
                          <a:solidFill>
                            <a:srgbClr val="000000"/>
                          </a:solidFill>
                          <a:latin typeface="Cambria Math" panose="02040503050406030204" pitchFamily="18" charset="0"/>
                          <a:ea typeface="Cambria Math" panose="02040503050406030204" pitchFamily="18" charset="0"/>
                        </a:rPr>
                        <m:t>=</m:t>
                      </m:r>
                      <m:r>
                        <a:rPr lang="en-US" altLang="ru-RU" sz="2000" i="1" strike="sngStrike">
                          <a:solidFill>
                            <a:srgbClr val="000000"/>
                          </a:solidFill>
                          <a:latin typeface="Cambria Math" panose="02040503050406030204" pitchFamily="18" charset="0"/>
                          <a:ea typeface="Cambria Math" panose="02040503050406030204" pitchFamily="18" charset="0"/>
                        </a:rPr>
                        <m:t> 3 </m:t>
                      </m:r>
                      <m:r>
                        <a:rPr lang="en-US" altLang="ru-RU" sz="2000" i="1">
                          <a:solidFill>
                            <a:srgbClr val="000000"/>
                          </a:solidFill>
                          <a:latin typeface="Cambria Math" panose="02040503050406030204" pitchFamily="18" charset="0"/>
                          <a:ea typeface="Cambria Math" panose="02040503050406030204" pitchFamily="18" charset="0"/>
                        </a:rPr>
                        <m:t> 1 </m:t>
                      </m:r>
                    </m:oMath>
                  </m:oMathPara>
                </a14:m>
                <a:endParaRPr lang="en-US" altLang="ru-RU" sz="2000" dirty="0">
                  <a:solidFill>
                    <a:srgbClr val="000000"/>
                  </a:solidFill>
                  <a:latin typeface="Cambria Math" panose="02040503050406030204" pitchFamily="18" charset="0"/>
                  <a:ea typeface="Cambria Math" panose="02040503050406030204" pitchFamily="18" charset="0"/>
                </a:endParaRPr>
              </a:p>
            </p:txBody>
          </p:sp>
        </mc:Choice>
        <mc:Fallback xmlns="">
          <p:sp>
            <p:nvSpPr>
              <p:cNvPr id="46" name="Прямоугольник 45"/>
              <p:cNvSpPr>
                <a:spLocks noRot="1" noChangeAspect="1" noMove="1" noResize="1" noEditPoints="1" noAdjustHandles="1" noChangeArrowheads="1" noChangeShapeType="1" noTextEdit="1"/>
              </p:cNvSpPr>
              <p:nvPr/>
            </p:nvSpPr>
            <p:spPr>
              <a:xfrm>
                <a:off x="7467927" y="5432230"/>
                <a:ext cx="2162130" cy="400110"/>
              </a:xfrm>
              <a:prstGeom prst="rect">
                <a:avLst/>
              </a:prstGeom>
              <a:blipFill>
                <a:blip r:embed="rId16"/>
                <a:stretch>
                  <a:fillRect b="-18182"/>
                </a:stretch>
              </a:blipFill>
            </p:spPr>
            <p:txBody>
              <a:bodyPr/>
              <a:lstStyle/>
              <a:p>
                <a:r>
                  <a:rPr lang="ru-RU">
                    <a:noFill/>
                  </a:rPr>
                  <a:t> </a:t>
                </a:r>
              </a:p>
            </p:txBody>
          </p:sp>
        </mc:Fallback>
      </mc:AlternateContent>
    </p:spTree>
    <p:extLst>
      <p:ext uri="{BB962C8B-B14F-4D97-AF65-F5344CB8AC3E}">
        <p14:creationId xmlns:p14="http://schemas.microsoft.com/office/powerpoint/2010/main" val="4070151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365125"/>
            <a:ext cx="10515600" cy="1325563"/>
          </a:xfrm>
        </p:spPr>
        <p:txBody>
          <a:bodyPr>
            <a:normAutofit/>
          </a:bodyPr>
          <a:lstStyle/>
          <a:p>
            <a:r>
              <a:rPr lang="ru-RU" altLang="ru-RU" dirty="0"/>
              <a:t>Метод </a:t>
            </a:r>
            <a:r>
              <a:rPr lang="en-US" altLang="ru-RU" dirty="0"/>
              <a:t>PPM</a:t>
            </a:r>
            <a:r>
              <a:rPr lang="ru-RU" altLang="ru-RU" dirty="0"/>
              <a:t>А</a:t>
            </a:r>
          </a:p>
        </p:txBody>
      </p:sp>
      <p:sp>
        <p:nvSpPr>
          <p:cNvPr id="6" name="Номер слайда 5">
            <a:extLst>
              <a:ext uri="{FF2B5EF4-FFF2-40B4-BE49-F238E27FC236}">
                <a16:creationId xmlns:a16="http://schemas.microsoft.com/office/drawing/2014/main" id="{5A769A3A-0F31-4E51-B7F5-A95ABC859F2D}"/>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13</a:t>
            </a:fld>
            <a:endParaRPr lang="ru-RU" altLang="ru-RU"/>
          </a:p>
        </p:txBody>
      </p:sp>
      <p:sp>
        <p:nvSpPr>
          <p:cNvPr id="6147" name="Rectangle 4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6148" name="Rectangle 4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6149" name="Rectangle 5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6150" name="Rectangle 5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6151" name="Rectangle 5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6152" name="Rectangle 5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6153" name="Rectangle 5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615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615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6156"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6157"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graphicFrame>
        <p:nvGraphicFramePr>
          <p:cNvPr id="6158" name="Object 1"/>
          <p:cNvGraphicFramePr>
            <a:graphicFrameLocks noChangeAspect="1"/>
          </p:cNvGraphicFramePr>
          <p:nvPr>
            <p:extLst>
              <p:ext uri="{D42A27DB-BD31-4B8C-83A1-F6EECF244321}">
                <p14:modId xmlns:p14="http://schemas.microsoft.com/office/powerpoint/2010/main" val="2106250760"/>
              </p:ext>
            </p:extLst>
          </p:nvPr>
        </p:nvGraphicFramePr>
        <p:xfrm>
          <a:off x="905152" y="1871147"/>
          <a:ext cx="3825875" cy="1327150"/>
        </p:xfrm>
        <a:graphic>
          <a:graphicData uri="http://schemas.openxmlformats.org/presentationml/2006/ole">
            <mc:AlternateContent xmlns:mc="http://schemas.openxmlformats.org/markup-compatibility/2006">
              <mc:Choice xmlns:v="urn:schemas-microsoft-com:vml" Requires="v">
                <p:oleObj spid="_x0000_s5226" name="Формула" r:id="rId4" imgW="2552700" imgH="889000" progId="Equation.3">
                  <p:embed/>
                </p:oleObj>
              </mc:Choice>
              <mc:Fallback>
                <p:oleObj name="Формула" r:id="rId4" imgW="2552700" imgH="889000" progId="Equation.3">
                  <p:embed/>
                  <p:pic>
                    <p:nvPicPr>
                      <p:cNvPr id="6158"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152" y="1871147"/>
                        <a:ext cx="3825875"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15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9783" y="1117770"/>
            <a:ext cx="6661633" cy="462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0"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graphicFrame>
        <p:nvGraphicFramePr>
          <p:cNvPr id="6161" name="Object 8"/>
          <p:cNvGraphicFramePr>
            <a:graphicFrameLocks noChangeAspect="1"/>
          </p:cNvGraphicFramePr>
          <p:nvPr>
            <p:extLst>
              <p:ext uri="{D42A27DB-BD31-4B8C-83A1-F6EECF244321}">
                <p14:modId xmlns:p14="http://schemas.microsoft.com/office/powerpoint/2010/main" val="3683581606"/>
              </p:ext>
            </p:extLst>
          </p:nvPr>
        </p:nvGraphicFramePr>
        <p:xfrm>
          <a:off x="1602064" y="3318391"/>
          <a:ext cx="2432050" cy="682625"/>
        </p:xfrm>
        <a:graphic>
          <a:graphicData uri="http://schemas.openxmlformats.org/presentationml/2006/ole">
            <mc:AlternateContent xmlns:mc="http://schemas.openxmlformats.org/markup-compatibility/2006">
              <mc:Choice xmlns:v="urn:schemas-microsoft-com:vml" Requires="v">
                <p:oleObj spid="_x0000_s5227" name="Формула" r:id="rId7" imgW="1625600" imgH="457200" progId="Equation.3">
                  <p:embed/>
                </p:oleObj>
              </mc:Choice>
              <mc:Fallback>
                <p:oleObj name="Формула" r:id="rId7" imgW="1625600" imgH="457200" progId="Equation.3">
                  <p:embed/>
                  <p:pic>
                    <p:nvPicPr>
                      <p:cNvPr id="6161"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2064" y="3318391"/>
                        <a:ext cx="24320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62" name="Rectangle 1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graphicFrame>
        <p:nvGraphicFramePr>
          <p:cNvPr id="21" name="Object 18"/>
          <p:cNvGraphicFramePr>
            <a:graphicFrameLocks noChangeAspect="1"/>
          </p:cNvGraphicFramePr>
          <p:nvPr>
            <p:extLst>
              <p:ext uri="{D42A27DB-BD31-4B8C-83A1-F6EECF244321}">
                <p14:modId xmlns:p14="http://schemas.microsoft.com/office/powerpoint/2010/main" val="1359531937"/>
              </p:ext>
            </p:extLst>
          </p:nvPr>
        </p:nvGraphicFramePr>
        <p:xfrm>
          <a:off x="638728" y="4593743"/>
          <a:ext cx="4095750" cy="666750"/>
        </p:xfrm>
        <a:graphic>
          <a:graphicData uri="http://schemas.openxmlformats.org/presentationml/2006/ole">
            <mc:AlternateContent xmlns:mc="http://schemas.openxmlformats.org/markup-compatibility/2006">
              <mc:Choice xmlns:v="urn:schemas-microsoft-com:vml" Requires="v">
                <p:oleObj spid="_x0000_s5228" name="Формула" r:id="rId9" imgW="2755900" imgH="444500" progId="Equation.3">
                  <p:embed/>
                </p:oleObj>
              </mc:Choice>
              <mc:Fallback>
                <p:oleObj name="Формула" r:id="rId9" imgW="2755900" imgH="444500" progId="Equation.3">
                  <p:embed/>
                  <p:pic>
                    <p:nvPicPr>
                      <p:cNvPr id="21"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8728" y="4593743"/>
                        <a:ext cx="40957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Прямоугольник 19"/>
          <p:cNvSpPr>
            <a:spLocks noChangeArrowheads="1"/>
          </p:cNvSpPr>
          <p:nvPr/>
        </p:nvSpPr>
        <p:spPr bwMode="auto">
          <a:xfrm>
            <a:off x="1064178" y="5241443"/>
            <a:ext cx="3309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r>
              <a:rPr lang="en-US" altLang="ru-RU" sz="1800" i="1" dirty="0">
                <a:solidFill>
                  <a:srgbClr val="000000"/>
                </a:solidFill>
              </a:rPr>
              <a:t>I</a:t>
            </a:r>
            <a:r>
              <a:rPr lang="en-US" altLang="ru-RU" sz="1800" dirty="0">
                <a:solidFill>
                  <a:srgbClr val="000000"/>
                </a:solidFill>
              </a:rPr>
              <a:t> </a:t>
            </a:r>
            <a:r>
              <a:rPr lang="ru-RU" altLang="ru-RU" sz="1800" dirty="0">
                <a:solidFill>
                  <a:srgbClr val="000000"/>
                </a:solidFill>
              </a:rPr>
              <a:t>= </a:t>
            </a:r>
            <a:r>
              <a:rPr lang="ru-RU" altLang="ru-RU" sz="1800" dirty="0">
                <a:solidFill>
                  <a:srgbClr val="000000"/>
                </a:solidFill>
                <a:sym typeface="Symbol" panose="05050102010706020507" pitchFamily="18" charset="2"/>
              </a:rPr>
              <a:t></a:t>
            </a:r>
            <a:r>
              <a:rPr lang="ru-RU" altLang="ru-RU" sz="1800" dirty="0">
                <a:solidFill>
                  <a:srgbClr val="000000"/>
                </a:solidFill>
              </a:rPr>
              <a:t>34,47 + 149,83</a:t>
            </a:r>
            <a:r>
              <a:rPr lang="ru-RU" altLang="ru-RU" sz="1800" dirty="0">
                <a:solidFill>
                  <a:srgbClr val="000000"/>
                </a:solidFill>
                <a:sym typeface="Symbol" panose="05050102010706020507" pitchFamily="18" charset="2"/>
              </a:rPr>
              <a:t></a:t>
            </a:r>
            <a:r>
              <a:rPr lang="ru-RU" altLang="ru-RU" sz="1800" dirty="0">
                <a:solidFill>
                  <a:srgbClr val="000000"/>
                </a:solidFill>
              </a:rPr>
              <a:t> = 185 бит</a:t>
            </a:r>
          </a:p>
        </p:txBody>
      </p:sp>
    </p:spTree>
    <p:extLst>
      <p:ext uri="{BB962C8B-B14F-4D97-AF65-F5344CB8AC3E}">
        <p14:creationId xmlns:p14="http://schemas.microsoft.com/office/powerpoint/2010/main" val="2772770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365125"/>
            <a:ext cx="10515600" cy="1325563"/>
          </a:xfrm>
        </p:spPr>
        <p:txBody>
          <a:bodyPr>
            <a:normAutofit/>
          </a:bodyPr>
          <a:lstStyle/>
          <a:p>
            <a:r>
              <a:rPr lang="ru-RU" altLang="ru-RU" dirty="0"/>
              <a:t>Метод </a:t>
            </a:r>
            <a:r>
              <a:rPr lang="en-US" altLang="ru-RU" dirty="0"/>
              <a:t>PPM</a:t>
            </a:r>
            <a:r>
              <a:rPr lang="ru-RU" altLang="ru-RU" dirty="0"/>
              <a:t>А</a:t>
            </a:r>
          </a:p>
        </p:txBody>
      </p:sp>
      <p:sp>
        <p:nvSpPr>
          <p:cNvPr id="4" name="Объект 3">
            <a:extLst>
              <a:ext uri="{FF2B5EF4-FFF2-40B4-BE49-F238E27FC236}">
                <a16:creationId xmlns:a16="http://schemas.microsoft.com/office/drawing/2014/main" id="{1D0DFBA6-8629-E848-B569-147DEEA594A6}"/>
              </a:ext>
            </a:extLst>
          </p:cNvPr>
          <p:cNvSpPr>
            <a:spLocks noGrp="1"/>
          </p:cNvSpPr>
          <p:nvPr>
            <p:ph idx="1"/>
          </p:nvPr>
        </p:nvSpPr>
        <p:spPr/>
        <p:txBody>
          <a:bodyPr/>
          <a:lstStyle/>
          <a:p>
            <a:endParaRPr lang="ru-RU"/>
          </a:p>
        </p:txBody>
      </p:sp>
      <p:sp>
        <p:nvSpPr>
          <p:cNvPr id="6" name="Номер слайда 5">
            <a:extLst>
              <a:ext uri="{FF2B5EF4-FFF2-40B4-BE49-F238E27FC236}">
                <a16:creationId xmlns:a16="http://schemas.microsoft.com/office/drawing/2014/main" id="{B94508C6-B0A8-4F6F-9558-59EA9C51B5AE}"/>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14</a:t>
            </a:fld>
            <a:endParaRPr lang="ru-RU" altLang="ru-RU"/>
          </a:p>
        </p:txBody>
      </p:sp>
      <p:sp>
        <p:nvSpPr>
          <p:cNvPr id="7171" name="Rectangle 4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7172" name="Rectangle 4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7173" name="Rectangle 5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7174" name="Rectangle 5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7175" name="Rectangle 5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7176" name="Rectangle 5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7177" name="Rectangle 5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7178"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7179"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7180"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7181"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pic>
        <p:nvPicPr>
          <p:cNvPr id="71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890" y="738187"/>
            <a:ext cx="775335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338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838200" y="365125"/>
            <a:ext cx="10515600" cy="1325563"/>
          </a:xfrm>
        </p:spPr>
        <p:txBody>
          <a:bodyPr/>
          <a:lstStyle/>
          <a:p>
            <a:r>
              <a:rPr lang="ru-RU" altLang="ru-RU" dirty="0"/>
              <a:t>Метод </a:t>
            </a:r>
            <a:r>
              <a:rPr lang="en-US" altLang="ru-RU" dirty="0"/>
              <a:t>PPM</a:t>
            </a:r>
            <a:r>
              <a:rPr lang="ru-RU" altLang="ru-RU" dirty="0"/>
              <a:t>А</a:t>
            </a:r>
          </a:p>
        </p:txBody>
      </p:sp>
      <p:sp>
        <p:nvSpPr>
          <p:cNvPr id="15" name="Номер слайда 14">
            <a:extLst>
              <a:ext uri="{FF2B5EF4-FFF2-40B4-BE49-F238E27FC236}">
                <a16:creationId xmlns:a16="http://schemas.microsoft.com/office/drawing/2014/main" id="{91F8F17C-4EE6-4CB8-A170-50849F9FCA9C}"/>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15</a:t>
            </a:fld>
            <a:endParaRPr lang="ru-RU" altLang="ru-RU"/>
          </a:p>
        </p:txBody>
      </p:sp>
      <p:pic>
        <p:nvPicPr>
          <p:cNvPr id="7"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84090"/>
          <a:stretch/>
        </p:blipFill>
        <p:spPr bwMode="auto">
          <a:xfrm>
            <a:off x="1815547" y="1772364"/>
            <a:ext cx="8560906" cy="944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Таблица 8"/>
          <p:cNvGraphicFramePr>
            <a:graphicFrameLocks noGrp="1"/>
          </p:cNvGraphicFramePr>
          <p:nvPr>
            <p:extLst>
              <p:ext uri="{D42A27DB-BD31-4B8C-83A1-F6EECF244321}">
                <p14:modId xmlns:p14="http://schemas.microsoft.com/office/powerpoint/2010/main" val="3349118550"/>
              </p:ext>
            </p:extLst>
          </p:nvPr>
        </p:nvGraphicFramePr>
        <p:xfrm>
          <a:off x="3287687" y="3151948"/>
          <a:ext cx="2208246" cy="1123263"/>
        </p:xfrm>
        <a:graphic>
          <a:graphicData uri="http://schemas.openxmlformats.org/drawingml/2006/table">
            <a:tbl>
              <a:tblPr firstRow="1" lastRow="1" bandRow="1">
                <a:tableStyleId>{93296810-A885-4BE3-A3E7-6D5BEEA58F35}</a:tableStyleId>
              </a:tblPr>
              <a:tblGrid>
                <a:gridCol w="1104123">
                  <a:extLst>
                    <a:ext uri="{9D8B030D-6E8A-4147-A177-3AD203B41FA5}">
                      <a16:colId xmlns:a16="http://schemas.microsoft.com/office/drawing/2014/main" val="20000"/>
                    </a:ext>
                  </a:extLst>
                </a:gridCol>
                <a:gridCol w="1104123">
                  <a:extLst>
                    <a:ext uri="{9D8B030D-6E8A-4147-A177-3AD203B41FA5}">
                      <a16:colId xmlns:a16="http://schemas.microsoft.com/office/drawing/2014/main" val="20001"/>
                    </a:ext>
                  </a:extLst>
                </a:gridCol>
              </a:tblGrid>
              <a:tr h="374421">
                <a:tc>
                  <a:txBody>
                    <a:bodyPr/>
                    <a:lstStyle/>
                    <a:p>
                      <a:pPr algn="ctr"/>
                      <a:r>
                        <a:rPr lang="ru-RU" sz="1600" dirty="0"/>
                        <a:t>Символ</a:t>
                      </a:r>
                    </a:p>
                  </a:txBody>
                  <a:tcPr/>
                </a:tc>
                <a:tc>
                  <a:txBody>
                    <a:bodyPr/>
                    <a:lstStyle/>
                    <a:p>
                      <a:pPr algn="ctr"/>
                      <a:r>
                        <a:rPr lang="ru-RU" sz="1600" dirty="0"/>
                        <a:t>Кол-во</a:t>
                      </a:r>
                    </a:p>
                  </a:txBody>
                  <a:tcPr/>
                </a:tc>
                <a:extLst>
                  <a:ext uri="{0D108BD9-81ED-4DB2-BD59-A6C34878D82A}">
                    <a16:rowId xmlns:a16="http://schemas.microsoft.com/office/drawing/2014/main" val="10000"/>
                  </a:ext>
                </a:extLst>
              </a:tr>
              <a:tr h="374421">
                <a:tc>
                  <a:txBody>
                    <a:bodyPr/>
                    <a:lstStyle/>
                    <a:p>
                      <a:pPr algn="ctr"/>
                      <a:r>
                        <a:rPr lang="ru-RU" sz="1600" dirty="0"/>
                        <a:t>(-)</a:t>
                      </a:r>
                    </a:p>
                  </a:txBody>
                  <a:tcPr/>
                </a:tc>
                <a:tc>
                  <a:txBody>
                    <a:bodyPr/>
                    <a:lstStyle/>
                    <a:p>
                      <a:pPr algn="ctr"/>
                      <a:r>
                        <a:rPr lang="ru-RU" sz="1600" dirty="0"/>
                        <a:t>(-)</a:t>
                      </a:r>
                    </a:p>
                  </a:txBody>
                  <a:tcPr/>
                </a:tc>
                <a:extLst>
                  <a:ext uri="{0D108BD9-81ED-4DB2-BD59-A6C34878D82A}">
                    <a16:rowId xmlns:a16="http://schemas.microsoft.com/office/drawing/2014/main" val="10001"/>
                  </a:ext>
                </a:extLst>
              </a:tr>
              <a:tr h="374421">
                <a:tc>
                  <a:txBody>
                    <a:bodyPr/>
                    <a:lstStyle/>
                    <a:p>
                      <a:pPr algn="ctr"/>
                      <a:r>
                        <a:rPr lang="en-US" sz="1600" dirty="0"/>
                        <a:t>(0)</a:t>
                      </a:r>
                      <a:endParaRPr lang="ru-RU" sz="1600" dirty="0"/>
                    </a:p>
                  </a:txBody>
                  <a:tcPr/>
                </a:tc>
                <a:tc>
                  <a:txBody>
                    <a:bodyPr/>
                    <a:lstStyle/>
                    <a:p>
                      <a:pPr algn="ctr"/>
                      <a:r>
                        <a:rPr lang="en-US" sz="1600" dirty="0"/>
                        <a:t>0</a:t>
                      </a:r>
                      <a:endParaRPr lang="ru-RU" sz="1600" dirty="0"/>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3758528" y="2781174"/>
            <a:ext cx="1266565"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0</a:t>
            </a:r>
          </a:p>
        </p:txBody>
      </p:sp>
      <p:graphicFrame>
        <p:nvGraphicFramePr>
          <p:cNvPr id="13" name="Таблица 12"/>
          <p:cNvGraphicFramePr>
            <a:graphicFrameLocks noGrp="1"/>
          </p:cNvGraphicFramePr>
          <p:nvPr>
            <p:extLst>
              <p:ext uri="{D42A27DB-BD31-4B8C-83A1-F6EECF244321}">
                <p14:modId xmlns:p14="http://schemas.microsoft.com/office/powerpoint/2010/main" val="2513987438"/>
              </p:ext>
            </p:extLst>
          </p:nvPr>
        </p:nvGraphicFramePr>
        <p:xfrm>
          <a:off x="6791756" y="3150507"/>
          <a:ext cx="1104123" cy="2620947"/>
        </p:xfrm>
        <a:graphic>
          <a:graphicData uri="http://schemas.openxmlformats.org/drawingml/2006/table">
            <a:tbl>
              <a:tblPr firstRow="1" lastRow="1" bandRow="1">
                <a:tableStyleId>{93296810-A885-4BE3-A3E7-6D5BEEA58F35}</a:tableStyleId>
              </a:tblPr>
              <a:tblGrid>
                <a:gridCol w="1104123">
                  <a:extLst>
                    <a:ext uri="{9D8B030D-6E8A-4147-A177-3AD203B41FA5}">
                      <a16:colId xmlns:a16="http://schemas.microsoft.com/office/drawing/2014/main" val="20000"/>
                    </a:ext>
                  </a:extLst>
                </a:gridCol>
              </a:tblGrid>
              <a:tr h="374421">
                <a:tc>
                  <a:txBody>
                    <a:bodyPr/>
                    <a:lstStyle/>
                    <a:p>
                      <a:pPr algn="ctr"/>
                      <a:r>
                        <a:rPr lang="ru-RU" sz="1600" dirty="0"/>
                        <a:t>Символ</a:t>
                      </a:r>
                    </a:p>
                  </a:txBody>
                  <a:tcPr/>
                </a:tc>
                <a:extLst>
                  <a:ext uri="{0D108BD9-81ED-4DB2-BD59-A6C34878D82A}">
                    <a16:rowId xmlns:a16="http://schemas.microsoft.com/office/drawing/2014/main" val="10000"/>
                  </a:ext>
                </a:extLst>
              </a:tr>
              <a:tr h="374421">
                <a:tc>
                  <a:txBody>
                    <a:bodyPr/>
                    <a:lstStyle/>
                    <a:p>
                      <a:pPr algn="ctr"/>
                      <a:r>
                        <a:rPr lang="ru-RU" sz="1600" dirty="0"/>
                        <a:t>а</a:t>
                      </a:r>
                    </a:p>
                  </a:txBody>
                  <a:tcPr/>
                </a:tc>
                <a:extLst>
                  <a:ext uri="{0D108BD9-81ED-4DB2-BD59-A6C34878D82A}">
                    <a16:rowId xmlns:a16="http://schemas.microsoft.com/office/drawing/2014/main" val="10001"/>
                  </a:ext>
                </a:extLst>
              </a:tr>
              <a:tr h="374421">
                <a:tc>
                  <a:txBody>
                    <a:bodyPr/>
                    <a:lstStyle/>
                    <a:p>
                      <a:pPr algn="ctr"/>
                      <a:r>
                        <a:rPr lang="ru-RU" sz="1600" dirty="0"/>
                        <a:t>б</a:t>
                      </a:r>
                    </a:p>
                  </a:txBody>
                  <a:tcPr/>
                </a:tc>
                <a:extLst>
                  <a:ext uri="{0D108BD9-81ED-4DB2-BD59-A6C34878D82A}">
                    <a16:rowId xmlns:a16="http://schemas.microsoft.com/office/drawing/2014/main" val="10002"/>
                  </a:ext>
                </a:extLst>
              </a:tr>
              <a:tr h="374421">
                <a:tc>
                  <a:txBody>
                    <a:bodyPr/>
                    <a:lstStyle/>
                    <a:p>
                      <a:pPr algn="ctr"/>
                      <a:r>
                        <a:rPr lang="ru-RU" sz="1600" dirty="0"/>
                        <a:t>…</a:t>
                      </a:r>
                    </a:p>
                  </a:txBody>
                  <a:tcPr/>
                </a:tc>
                <a:extLst>
                  <a:ext uri="{0D108BD9-81ED-4DB2-BD59-A6C34878D82A}">
                    <a16:rowId xmlns:a16="http://schemas.microsoft.com/office/drawing/2014/main" val="10003"/>
                  </a:ext>
                </a:extLst>
              </a:tr>
              <a:tr h="374421">
                <a:tc>
                  <a:txBody>
                    <a:bodyPr/>
                    <a:lstStyle/>
                    <a:p>
                      <a:pPr algn="ctr"/>
                      <a:r>
                        <a:rPr lang="ru-RU" sz="1600" dirty="0"/>
                        <a:t>н</a:t>
                      </a:r>
                    </a:p>
                  </a:txBody>
                  <a:tcPr/>
                </a:tc>
                <a:extLst>
                  <a:ext uri="{0D108BD9-81ED-4DB2-BD59-A6C34878D82A}">
                    <a16:rowId xmlns:a16="http://schemas.microsoft.com/office/drawing/2014/main" val="10004"/>
                  </a:ext>
                </a:extLst>
              </a:tr>
              <a:tr h="374421">
                <a:tc>
                  <a:txBody>
                    <a:bodyPr/>
                    <a:lstStyle/>
                    <a:p>
                      <a:pPr algn="ctr"/>
                      <a:r>
                        <a:rPr lang="ru-RU" sz="1600" dirty="0"/>
                        <a:t>…</a:t>
                      </a:r>
                    </a:p>
                  </a:txBody>
                  <a:tcPr/>
                </a:tc>
                <a:extLst>
                  <a:ext uri="{0D108BD9-81ED-4DB2-BD59-A6C34878D82A}">
                    <a16:rowId xmlns:a16="http://schemas.microsoft.com/office/drawing/2014/main" val="10005"/>
                  </a:ext>
                </a:extLst>
              </a:tr>
              <a:tr h="374421">
                <a:tc>
                  <a:txBody>
                    <a:bodyPr/>
                    <a:lstStyle/>
                    <a:p>
                      <a:pPr algn="ctr"/>
                      <a:r>
                        <a:rPr lang="en-US" sz="1600" dirty="0"/>
                        <a:t>(256)</a:t>
                      </a:r>
                      <a:endParaRPr lang="ru-RU" sz="1600" dirty="0"/>
                    </a:p>
                  </a:txBody>
                  <a:tcPr/>
                </a:tc>
                <a:extLst>
                  <a:ext uri="{0D108BD9-81ED-4DB2-BD59-A6C34878D82A}">
                    <a16:rowId xmlns:a16="http://schemas.microsoft.com/office/drawing/2014/main" val="10006"/>
                  </a:ext>
                </a:extLst>
              </a:tr>
            </a:tbl>
          </a:graphicData>
        </a:graphic>
      </p:graphicFrame>
      <p:sp>
        <p:nvSpPr>
          <p:cNvPr id="14" name="TextBox 13"/>
          <p:cNvSpPr txBox="1"/>
          <p:nvPr/>
        </p:nvSpPr>
        <p:spPr>
          <a:xfrm>
            <a:off x="6672064" y="2768102"/>
            <a:ext cx="1343509"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-1</a:t>
            </a:r>
          </a:p>
        </p:txBody>
      </p:sp>
      <mc:AlternateContent xmlns:mc="http://schemas.openxmlformats.org/markup-compatibility/2006" xmlns:a14="http://schemas.microsoft.com/office/drawing/2010/main">
        <mc:Choice Requires="a14">
          <p:sp>
            <p:nvSpPr>
              <p:cNvPr id="3" name="Прямоугольник 2"/>
              <p:cNvSpPr/>
              <p:nvPr/>
            </p:nvSpPr>
            <p:spPr>
              <a:xfrm>
                <a:off x="3788925" y="4332836"/>
                <a:ext cx="1304203" cy="369332"/>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r>
                        <a:rPr lang="ru-RU" i="1">
                          <a:solidFill>
                            <a:srgbClr val="000000"/>
                          </a:solidFill>
                          <a:latin typeface="Cambria Math" panose="02040503050406030204" pitchFamily="18" charset="0"/>
                        </a:rPr>
                        <m:t>1</m:t>
                      </m:r>
                    </m:oMath>
                  </m:oMathPara>
                </a14:m>
                <a:endParaRPr lang="ru-RU" dirty="0">
                  <a:solidFill>
                    <a:srgbClr val="000000"/>
                  </a:solidFill>
                  <a:latin typeface="Arial" panose="020B0604020202020204" pitchFamily="34" charset="0"/>
                </a:endParaRPr>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3788925" y="4332836"/>
                <a:ext cx="1304203" cy="369332"/>
              </a:xfrm>
              <a:prstGeom prst="rect">
                <a:avLst/>
              </a:prstGeom>
              <a:blipFill>
                <a:blip r:embed="rId4"/>
                <a:stretch>
                  <a:fillRect b="-1000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p:cNvSpPr/>
              <p:nvPr/>
            </p:nvSpPr>
            <p:spPr>
              <a:xfrm>
                <a:off x="7914134" y="4476852"/>
                <a:ext cx="1583832" cy="612796"/>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ru-RU">
                              <a:solidFill>
                                <a:srgbClr val="000000"/>
                              </a:solidFill>
                              <a:latin typeface="Cambria Math" panose="02040503050406030204" pitchFamily="18" charset="0"/>
                            </a:rPr>
                            <m:t>н</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ru-RU"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256</m:t>
                          </m:r>
                        </m:den>
                      </m:f>
                    </m:oMath>
                  </m:oMathPara>
                </a14:m>
                <a:endParaRPr lang="ru-RU" dirty="0">
                  <a:solidFill>
                    <a:srgbClr val="000000"/>
                  </a:solidFill>
                  <a:latin typeface="Arial" panose="020B0604020202020204" pitchFamily="34" charset="0"/>
                </a:endParaRPr>
              </a:p>
            </p:txBody>
          </p:sp>
        </mc:Choice>
        <mc:Fallback xmlns="">
          <p:sp>
            <p:nvSpPr>
              <p:cNvPr id="11" name="Прямоугольник 10"/>
              <p:cNvSpPr>
                <a:spLocks noRot="1" noChangeAspect="1" noMove="1" noResize="1" noEditPoints="1" noAdjustHandles="1" noChangeArrowheads="1" noChangeShapeType="1" noTextEdit="1"/>
              </p:cNvSpPr>
              <p:nvPr/>
            </p:nvSpPr>
            <p:spPr>
              <a:xfrm>
                <a:off x="7914134" y="4476852"/>
                <a:ext cx="1583832" cy="612796"/>
              </a:xfrm>
              <a:prstGeom prst="rect">
                <a:avLst/>
              </a:prstGeom>
              <a:blipFill>
                <a:blip r:embed="rId5"/>
                <a:stretch>
                  <a:fillRect b="-408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8452231" y="452797"/>
                <a:ext cx="2112245" cy="58432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𝑎</m:t>
                          </m:r>
                        </m:e>
                        <m:e>
                          <m:acc>
                            <m:accPr>
                              <m:chr m:val="̅"/>
                              <m:ctrlPr>
                                <a:rPr lang="en-US"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𝑎</m:t>
                              </m:r>
                            </m:e>
                          </m:d>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r>
                            <a:rPr lang="en-US" i="1">
                              <a:solidFill>
                                <a:srgbClr val="000000"/>
                              </a:solidFill>
                              <a:latin typeface="Cambria Math" panose="02040503050406030204" pitchFamily="18" charset="0"/>
                            </a:rPr>
                            <m:t>+1</m:t>
                          </m:r>
                        </m:den>
                      </m:f>
                    </m:oMath>
                  </m:oMathPara>
                </a14:m>
                <a:endParaRPr lang="ru-RU" dirty="0">
                  <a:solidFill>
                    <a:srgbClr val="000000"/>
                  </a:solidFill>
                  <a:latin typeface="Arial" panose="020B060402020202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452231" y="452797"/>
                <a:ext cx="2112245" cy="584327"/>
              </a:xfrm>
              <a:prstGeom prst="rect">
                <a:avLst/>
              </a:prstGeom>
              <a:blipFill>
                <a:blip r:embed="rId6"/>
                <a:stretch>
                  <a:fillRect l="-2395" r="-1796" b="-638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452231" y="1013073"/>
                <a:ext cx="2091470" cy="56720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r>
                            <a:rPr lang="en-US" i="1">
                              <a:solidFill>
                                <a:srgbClr val="000000"/>
                              </a:solidFill>
                              <a:latin typeface="Cambria Math" panose="02040503050406030204" pitchFamily="18" charset="0"/>
                            </a:rPr>
                            <m:t>+1</m:t>
                          </m:r>
                        </m:den>
                      </m:f>
                    </m:oMath>
                  </m:oMathPara>
                </a14:m>
                <a:endParaRPr lang="ru-RU" dirty="0">
                  <a:solidFill>
                    <a:srgbClr val="000000"/>
                  </a:solidFill>
                  <a:latin typeface="Arial" panose="020B0604020202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8452231" y="1013073"/>
                <a:ext cx="2091470" cy="567207"/>
              </a:xfrm>
              <a:prstGeom prst="rect">
                <a:avLst/>
              </a:prstGeom>
              <a:blipFill>
                <a:blip r:embed="rId7"/>
                <a:stretch>
                  <a:fillRect l="-2410" t="-4348" r="-1807" b="-434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5" name="Объект 5">
                <a:extLst>
                  <a:ext uri="{FF2B5EF4-FFF2-40B4-BE49-F238E27FC236}">
                    <a16:creationId xmlns:a16="http://schemas.microsoft.com/office/drawing/2014/main" id="{D6B64BAA-98B5-A34F-A9C2-B6B639F36DCE}"/>
                  </a:ext>
                </a:extLst>
              </p:cNvPr>
              <p:cNvSpPr>
                <a:spLocks noGrp="1"/>
              </p:cNvSpPr>
              <p:nvPr>
                <p:ph idx="1"/>
              </p:nvPr>
            </p:nvSpPr>
            <p:spPr>
              <a:xfrm>
                <a:off x="3648550" y="4947840"/>
                <a:ext cx="4367023" cy="1545035"/>
              </a:xfrm>
            </p:spPr>
            <p:txBody>
              <a:bodyPr/>
              <a:lstStyle/>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𝑎</m:t>
                      </m:r>
                      <m:r>
                        <a:rPr lang="en-US" sz="2000" i="1" smtClean="0">
                          <a:latin typeface="Cambria Math" panose="02040503050406030204" pitchFamily="18" charset="0"/>
                        </a:rPr>
                        <m:t>=</m:t>
                      </m:r>
                      <m:r>
                        <m:rPr>
                          <m:nor/>
                        </m:rPr>
                        <a:rPr lang="en-US" sz="2000">
                          <a:latin typeface="Cambria Math" panose="02040503050406030204" pitchFamily="18" charset="0"/>
                        </a:rPr>
                        <m:t>"</m:t>
                      </m:r>
                      <m:r>
                        <m:rPr>
                          <m:nor/>
                        </m:rPr>
                        <a:rPr lang="ru-RU" sz="2000">
                          <a:latin typeface="Cambria Math" panose="02040503050406030204" pitchFamily="18" charset="0"/>
                        </a:rPr>
                        <m:t>н</m:t>
                      </m:r>
                      <m:r>
                        <a:rPr lang="en-US" sz="2000" i="1">
                          <a:latin typeface="Cambria Math" panose="02040503050406030204" pitchFamily="18" charset="0"/>
                        </a:rPr>
                        <m:t>"</m:t>
                      </m:r>
                    </m:oMath>
                  </m:oMathPara>
                </a14:m>
                <a:endParaRPr lang="en-US" sz="2000" dirty="0"/>
              </a:p>
              <a:p>
                <a:pPr marL="0" indent="0">
                  <a:buNone/>
                </a:pPr>
                <a14:m>
                  <m:oMathPara xmlns:m="http://schemas.openxmlformats.org/officeDocument/2006/math">
                    <m:oMathParaPr>
                      <m:jc m:val="left"/>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𝑐</m:t>
                          </m:r>
                        </m:e>
                      </m:acc>
                      <m:r>
                        <a:rPr lang="en-US" sz="2000" i="1">
                          <a:latin typeface="Cambria Math" panose="02040503050406030204" pitchFamily="18" charset="0"/>
                        </a:rPr>
                        <m:t>=#</m:t>
                      </m:r>
                    </m:oMath>
                  </m:oMathPara>
                </a14:m>
                <a:endParaRPr lang="en-US" sz="2000" dirty="0"/>
              </a:p>
              <a:p>
                <a:pPr marL="0" indent="0">
                  <a:buNone/>
                </a:pPr>
                <a:endParaRPr lang="en-US" sz="2000" dirty="0"/>
              </a:p>
              <a:p>
                <a:pPr marL="0" indent="0">
                  <a:buNone/>
                </a:pPr>
                <a14:m>
                  <m:oMathPara xmlns:m="http://schemas.openxmlformats.org/officeDocument/2006/math">
                    <m:oMathParaPr>
                      <m:jc m:val="left"/>
                    </m:oMathParaPr>
                    <m:oMath xmlns:m="http://schemas.openxmlformats.org/officeDocument/2006/math">
                      <m:r>
                        <a:rPr lang="en-US" sz="2000" i="1">
                          <a:solidFill>
                            <a:srgbClr val="FF0000"/>
                          </a:solidFill>
                          <a:latin typeface="Cambria Math" panose="02040503050406030204" pitchFamily="18" charset="0"/>
                        </a:rPr>
                        <m:t>𝜀</m:t>
                      </m:r>
                      <m:r>
                        <a:rPr lang="en-US" sz="2000" i="1">
                          <a:solidFill>
                            <a:srgbClr val="FF0000"/>
                          </a:solidFill>
                          <a:latin typeface="Cambria Math" panose="02040503050406030204" pitchFamily="18" charset="0"/>
                        </a:rPr>
                        <m:t>→"н"</m:t>
                      </m:r>
                    </m:oMath>
                  </m:oMathPara>
                </a14:m>
                <a:endParaRPr lang="en-US" sz="2000" dirty="0">
                  <a:solidFill>
                    <a:srgbClr val="FF0000"/>
                  </a:solidFill>
                </a:endParaRPr>
              </a:p>
            </p:txBody>
          </p:sp>
        </mc:Choice>
        <mc:Fallback xmlns="">
          <p:sp>
            <p:nvSpPr>
              <p:cNvPr id="25" name="Объект 5">
                <a:extLst>
                  <a:ext uri="{FF2B5EF4-FFF2-40B4-BE49-F238E27FC236}">
                    <a16:creationId xmlns:a16="http://schemas.microsoft.com/office/drawing/2014/main" id="{D6B64BAA-98B5-A34F-A9C2-B6B639F36DCE}"/>
                  </a:ext>
                </a:extLst>
              </p:cNvPr>
              <p:cNvSpPr>
                <a:spLocks noGrp="1" noRot="1" noChangeAspect="1" noMove="1" noResize="1" noEditPoints="1" noAdjustHandles="1" noChangeArrowheads="1" noChangeShapeType="1" noTextEdit="1"/>
              </p:cNvSpPr>
              <p:nvPr>
                <p:ph idx="1"/>
              </p:nvPr>
            </p:nvSpPr>
            <p:spPr>
              <a:xfrm>
                <a:off x="3648550" y="4947840"/>
                <a:ext cx="4367023" cy="1545035"/>
              </a:xfrm>
              <a:blipFill>
                <a:blip r:embed="rId8"/>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735793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a:spLocks noGrp="1" noChangeArrowheads="1"/>
          </p:cNvSpPr>
          <p:nvPr>
            <p:ph type="title"/>
          </p:nvPr>
        </p:nvSpPr>
        <p:spPr>
          <a:xfrm>
            <a:off x="838200" y="365125"/>
            <a:ext cx="10515600" cy="1325563"/>
          </a:xfrm>
        </p:spPr>
        <p:txBody>
          <a:bodyPr/>
          <a:lstStyle/>
          <a:p>
            <a:r>
              <a:rPr lang="ru-RU" altLang="ru-RU" dirty="0"/>
              <a:t>Метод </a:t>
            </a:r>
            <a:r>
              <a:rPr lang="en-US" altLang="ru-RU" dirty="0"/>
              <a:t>PPM</a:t>
            </a:r>
            <a:r>
              <a:rPr lang="ru-RU" altLang="ru-RU" dirty="0"/>
              <a:t>А</a:t>
            </a:r>
          </a:p>
        </p:txBody>
      </p:sp>
      <p:sp>
        <p:nvSpPr>
          <p:cNvPr id="12" name="Номер слайда 11">
            <a:extLst>
              <a:ext uri="{FF2B5EF4-FFF2-40B4-BE49-F238E27FC236}">
                <a16:creationId xmlns:a16="http://schemas.microsoft.com/office/drawing/2014/main" id="{91939ECC-E7CD-4E1F-897B-2C77E848F5BF}"/>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16</a:t>
            </a:fld>
            <a:endParaRPr lang="ru-RU" altLang="ru-RU"/>
          </a:p>
        </p:txBody>
      </p:sp>
      <p:pic>
        <p:nvPicPr>
          <p:cNvPr id="7"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79322"/>
          <a:stretch/>
        </p:blipFill>
        <p:spPr bwMode="auto">
          <a:xfrm>
            <a:off x="1908312" y="1679966"/>
            <a:ext cx="8375376" cy="1201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Таблица 8"/>
          <p:cNvGraphicFramePr>
            <a:graphicFrameLocks noGrp="1"/>
          </p:cNvGraphicFramePr>
          <p:nvPr>
            <p:extLst>
              <p:ext uri="{D42A27DB-BD31-4B8C-83A1-F6EECF244321}">
                <p14:modId xmlns:p14="http://schemas.microsoft.com/office/powerpoint/2010/main" val="162632609"/>
              </p:ext>
            </p:extLst>
          </p:nvPr>
        </p:nvGraphicFramePr>
        <p:xfrm>
          <a:off x="3287688" y="3296208"/>
          <a:ext cx="2208246" cy="1123263"/>
        </p:xfrm>
        <a:graphic>
          <a:graphicData uri="http://schemas.openxmlformats.org/drawingml/2006/table">
            <a:tbl>
              <a:tblPr firstRow="1" lastRow="1" bandRow="1">
                <a:tableStyleId>{93296810-A885-4BE3-A3E7-6D5BEEA58F35}</a:tableStyleId>
              </a:tblPr>
              <a:tblGrid>
                <a:gridCol w="1104123">
                  <a:extLst>
                    <a:ext uri="{9D8B030D-6E8A-4147-A177-3AD203B41FA5}">
                      <a16:colId xmlns:a16="http://schemas.microsoft.com/office/drawing/2014/main" val="20000"/>
                    </a:ext>
                  </a:extLst>
                </a:gridCol>
                <a:gridCol w="1104123">
                  <a:extLst>
                    <a:ext uri="{9D8B030D-6E8A-4147-A177-3AD203B41FA5}">
                      <a16:colId xmlns:a16="http://schemas.microsoft.com/office/drawing/2014/main" val="20001"/>
                    </a:ext>
                  </a:extLst>
                </a:gridCol>
              </a:tblGrid>
              <a:tr h="374421">
                <a:tc>
                  <a:txBody>
                    <a:bodyPr/>
                    <a:lstStyle/>
                    <a:p>
                      <a:pPr algn="ctr"/>
                      <a:r>
                        <a:rPr lang="ru-RU" sz="1600" dirty="0"/>
                        <a:t>Символ</a:t>
                      </a:r>
                    </a:p>
                  </a:txBody>
                  <a:tcPr/>
                </a:tc>
                <a:tc>
                  <a:txBody>
                    <a:bodyPr/>
                    <a:lstStyle/>
                    <a:p>
                      <a:pPr algn="ctr"/>
                      <a:r>
                        <a:rPr lang="ru-RU" sz="1600" dirty="0"/>
                        <a:t>Кол-во</a:t>
                      </a:r>
                    </a:p>
                  </a:txBody>
                  <a:tcPr/>
                </a:tc>
                <a:extLst>
                  <a:ext uri="{0D108BD9-81ED-4DB2-BD59-A6C34878D82A}">
                    <a16:rowId xmlns:a16="http://schemas.microsoft.com/office/drawing/2014/main" val="10000"/>
                  </a:ext>
                </a:extLst>
              </a:tr>
              <a:tr h="374421">
                <a:tc>
                  <a:txBody>
                    <a:bodyPr/>
                    <a:lstStyle/>
                    <a:p>
                      <a:pPr algn="ctr"/>
                      <a:r>
                        <a:rPr lang="ru-RU" sz="1600" dirty="0"/>
                        <a:t>н</a:t>
                      </a:r>
                    </a:p>
                  </a:txBody>
                  <a:tcPr/>
                </a:tc>
                <a:tc>
                  <a:txBody>
                    <a:bodyPr/>
                    <a:lstStyle/>
                    <a:p>
                      <a:pPr algn="ctr"/>
                      <a:r>
                        <a:rPr lang="ru-RU" sz="1600" dirty="0"/>
                        <a:t>1</a:t>
                      </a:r>
                    </a:p>
                  </a:txBody>
                  <a:tcPr/>
                </a:tc>
                <a:extLst>
                  <a:ext uri="{0D108BD9-81ED-4DB2-BD59-A6C34878D82A}">
                    <a16:rowId xmlns:a16="http://schemas.microsoft.com/office/drawing/2014/main" val="10001"/>
                  </a:ext>
                </a:extLst>
              </a:tr>
              <a:tr h="374421">
                <a:tc>
                  <a:txBody>
                    <a:bodyPr/>
                    <a:lstStyle/>
                    <a:p>
                      <a:pPr algn="ctr"/>
                      <a:r>
                        <a:rPr lang="en-US" sz="1600" dirty="0"/>
                        <a:t>(1)</a:t>
                      </a:r>
                      <a:endParaRPr lang="ru-RU" sz="1600" dirty="0"/>
                    </a:p>
                  </a:txBody>
                  <a:tcPr/>
                </a:tc>
                <a:tc>
                  <a:txBody>
                    <a:bodyPr/>
                    <a:lstStyle/>
                    <a:p>
                      <a:pPr algn="ctr"/>
                      <a:r>
                        <a:rPr lang="en-US" sz="1600" dirty="0"/>
                        <a:t>1</a:t>
                      </a:r>
                      <a:endParaRPr lang="ru-RU" sz="1600" dirty="0"/>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3758529" y="2925434"/>
            <a:ext cx="1266565"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0</a:t>
            </a:r>
          </a:p>
        </p:txBody>
      </p:sp>
      <p:graphicFrame>
        <p:nvGraphicFramePr>
          <p:cNvPr id="13" name="Таблица 12"/>
          <p:cNvGraphicFramePr>
            <a:graphicFrameLocks noGrp="1"/>
          </p:cNvGraphicFramePr>
          <p:nvPr>
            <p:extLst>
              <p:ext uri="{D42A27DB-BD31-4B8C-83A1-F6EECF244321}">
                <p14:modId xmlns:p14="http://schemas.microsoft.com/office/powerpoint/2010/main" val="923177073"/>
              </p:ext>
            </p:extLst>
          </p:nvPr>
        </p:nvGraphicFramePr>
        <p:xfrm>
          <a:off x="6791757" y="3294767"/>
          <a:ext cx="1104123" cy="2620947"/>
        </p:xfrm>
        <a:graphic>
          <a:graphicData uri="http://schemas.openxmlformats.org/drawingml/2006/table">
            <a:tbl>
              <a:tblPr firstRow="1" lastRow="1" bandRow="1">
                <a:tableStyleId>{93296810-A885-4BE3-A3E7-6D5BEEA58F35}</a:tableStyleId>
              </a:tblPr>
              <a:tblGrid>
                <a:gridCol w="1104123">
                  <a:extLst>
                    <a:ext uri="{9D8B030D-6E8A-4147-A177-3AD203B41FA5}">
                      <a16:colId xmlns:a16="http://schemas.microsoft.com/office/drawing/2014/main" val="20000"/>
                    </a:ext>
                  </a:extLst>
                </a:gridCol>
              </a:tblGrid>
              <a:tr h="374421">
                <a:tc>
                  <a:txBody>
                    <a:bodyPr/>
                    <a:lstStyle/>
                    <a:p>
                      <a:pPr algn="ctr"/>
                      <a:r>
                        <a:rPr lang="ru-RU" sz="1600" dirty="0"/>
                        <a:t>Символ</a:t>
                      </a:r>
                    </a:p>
                  </a:txBody>
                  <a:tcPr/>
                </a:tc>
                <a:extLst>
                  <a:ext uri="{0D108BD9-81ED-4DB2-BD59-A6C34878D82A}">
                    <a16:rowId xmlns:a16="http://schemas.microsoft.com/office/drawing/2014/main" val="10000"/>
                  </a:ext>
                </a:extLst>
              </a:tr>
              <a:tr h="374421">
                <a:tc>
                  <a:txBody>
                    <a:bodyPr/>
                    <a:lstStyle/>
                    <a:p>
                      <a:pPr algn="ctr"/>
                      <a:r>
                        <a:rPr lang="ru-RU" sz="1600" dirty="0"/>
                        <a:t>а</a:t>
                      </a:r>
                    </a:p>
                  </a:txBody>
                  <a:tcPr/>
                </a:tc>
                <a:extLst>
                  <a:ext uri="{0D108BD9-81ED-4DB2-BD59-A6C34878D82A}">
                    <a16:rowId xmlns:a16="http://schemas.microsoft.com/office/drawing/2014/main" val="10001"/>
                  </a:ext>
                </a:extLst>
              </a:tr>
              <a:tr h="374421">
                <a:tc>
                  <a:txBody>
                    <a:bodyPr/>
                    <a:lstStyle/>
                    <a:p>
                      <a:pPr algn="ctr"/>
                      <a:r>
                        <a:rPr lang="ru-RU" sz="1600" dirty="0"/>
                        <a:t>б</a:t>
                      </a:r>
                    </a:p>
                  </a:txBody>
                  <a:tcPr/>
                </a:tc>
                <a:extLst>
                  <a:ext uri="{0D108BD9-81ED-4DB2-BD59-A6C34878D82A}">
                    <a16:rowId xmlns:a16="http://schemas.microsoft.com/office/drawing/2014/main" val="10002"/>
                  </a:ext>
                </a:extLst>
              </a:tr>
              <a:tr h="374421">
                <a:tc>
                  <a:txBody>
                    <a:bodyPr/>
                    <a:lstStyle/>
                    <a:p>
                      <a:pPr algn="ctr"/>
                      <a:r>
                        <a:rPr lang="ru-RU" sz="1600" dirty="0"/>
                        <a:t>…</a:t>
                      </a:r>
                    </a:p>
                  </a:txBody>
                  <a:tcPr/>
                </a:tc>
                <a:extLst>
                  <a:ext uri="{0D108BD9-81ED-4DB2-BD59-A6C34878D82A}">
                    <a16:rowId xmlns:a16="http://schemas.microsoft.com/office/drawing/2014/main" val="10003"/>
                  </a:ext>
                </a:extLst>
              </a:tr>
              <a:tr h="374421">
                <a:tc>
                  <a:txBody>
                    <a:bodyPr/>
                    <a:lstStyle/>
                    <a:p>
                      <a:pPr algn="ctr"/>
                      <a:r>
                        <a:rPr lang="en-US" sz="1600" strike="sngStrike" dirty="0"/>
                        <a:t>( </a:t>
                      </a:r>
                      <a:r>
                        <a:rPr lang="ru-RU" sz="1600" strike="sngStrike" dirty="0"/>
                        <a:t>н</a:t>
                      </a:r>
                      <a:r>
                        <a:rPr lang="en-US" sz="1600" strike="sngStrike" dirty="0"/>
                        <a:t> )</a:t>
                      </a:r>
                      <a:endParaRPr lang="ru-RU" sz="1600" strike="sngStrike" dirty="0"/>
                    </a:p>
                  </a:txBody>
                  <a:tcPr/>
                </a:tc>
                <a:extLst>
                  <a:ext uri="{0D108BD9-81ED-4DB2-BD59-A6C34878D82A}">
                    <a16:rowId xmlns:a16="http://schemas.microsoft.com/office/drawing/2014/main" val="10004"/>
                  </a:ext>
                </a:extLst>
              </a:tr>
              <a:tr h="374421">
                <a:tc>
                  <a:txBody>
                    <a:bodyPr/>
                    <a:lstStyle/>
                    <a:p>
                      <a:pPr algn="ctr"/>
                      <a:r>
                        <a:rPr lang="ru-RU" sz="1600" dirty="0"/>
                        <a:t>…</a:t>
                      </a:r>
                    </a:p>
                  </a:txBody>
                  <a:tcPr/>
                </a:tc>
                <a:extLst>
                  <a:ext uri="{0D108BD9-81ED-4DB2-BD59-A6C34878D82A}">
                    <a16:rowId xmlns:a16="http://schemas.microsoft.com/office/drawing/2014/main" val="10005"/>
                  </a:ext>
                </a:extLst>
              </a:tr>
              <a:tr h="374421">
                <a:tc>
                  <a:txBody>
                    <a:bodyPr/>
                    <a:lstStyle/>
                    <a:p>
                      <a:pPr algn="ctr"/>
                      <a:r>
                        <a:rPr lang="en-US" sz="1600" dirty="0"/>
                        <a:t>(255)</a:t>
                      </a:r>
                      <a:endParaRPr lang="ru-RU" sz="1600" dirty="0"/>
                    </a:p>
                  </a:txBody>
                  <a:tcPr/>
                </a:tc>
                <a:extLst>
                  <a:ext uri="{0D108BD9-81ED-4DB2-BD59-A6C34878D82A}">
                    <a16:rowId xmlns:a16="http://schemas.microsoft.com/office/drawing/2014/main" val="10006"/>
                  </a:ext>
                </a:extLst>
              </a:tr>
            </a:tbl>
          </a:graphicData>
        </a:graphic>
      </p:graphicFrame>
      <p:sp>
        <p:nvSpPr>
          <p:cNvPr id="14" name="TextBox 13"/>
          <p:cNvSpPr txBox="1"/>
          <p:nvPr/>
        </p:nvSpPr>
        <p:spPr>
          <a:xfrm>
            <a:off x="6672065" y="2912362"/>
            <a:ext cx="1343509"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-1</a:t>
            </a:r>
          </a:p>
        </p:txBody>
      </p:sp>
      <mc:AlternateContent xmlns:mc="http://schemas.openxmlformats.org/markup-compatibility/2006" xmlns:a14="http://schemas.microsoft.com/office/drawing/2010/main">
        <mc:Choice Requires="a14">
          <p:sp>
            <p:nvSpPr>
              <p:cNvPr id="3" name="Прямоугольник 2"/>
              <p:cNvSpPr/>
              <p:nvPr/>
            </p:nvSpPr>
            <p:spPr>
              <a:xfrm>
                <a:off x="3293305" y="4461541"/>
                <a:ext cx="2137765" cy="617348"/>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ru-RU" i="1">
                              <a:solidFill>
                                <a:srgbClr val="000000"/>
                              </a:solidFill>
                              <a:latin typeface="Cambria Math" panose="02040503050406030204" pitchFamily="18" charset="0"/>
                            </a:rPr>
                          </m:ctrlPr>
                        </m:fPr>
                        <m:num>
                          <m:r>
                            <a:rPr lang="ru-RU"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1+1</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oMath>
                  </m:oMathPara>
                </a14:m>
                <a:endParaRPr lang="ru-RU" dirty="0">
                  <a:solidFill>
                    <a:srgbClr val="000000"/>
                  </a:solidFill>
                  <a:latin typeface="Arial" panose="020B0604020202020204" pitchFamily="34" charset="0"/>
                </a:endParaRPr>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3293305" y="4461541"/>
                <a:ext cx="2137765" cy="617348"/>
              </a:xfrm>
              <a:prstGeom prst="rect">
                <a:avLst/>
              </a:prstGeom>
              <a:blipFill>
                <a:blip r:embed="rId4"/>
                <a:stretch>
                  <a:fillRect b="-408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p:cNvSpPr/>
              <p:nvPr/>
            </p:nvSpPr>
            <p:spPr>
              <a:xfrm>
                <a:off x="8010675" y="3487359"/>
                <a:ext cx="1559786" cy="612796"/>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ru-RU" i="1">
                              <a:solidFill>
                                <a:srgbClr val="000000"/>
                              </a:solidFill>
                              <a:latin typeface="Cambria Math" panose="02040503050406030204" pitchFamily="18" charset="0"/>
                            </a:rPr>
                            <m:t>а</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ru-RU"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25</m:t>
                          </m:r>
                          <m:r>
                            <a:rPr lang="ru-RU" i="1">
                              <a:solidFill>
                                <a:srgbClr val="000000"/>
                              </a:solidFill>
                              <a:latin typeface="Cambria Math" panose="02040503050406030204" pitchFamily="18" charset="0"/>
                            </a:rPr>
                            <m:t>5</m:t>
                          </m:r>
                        </m:den>
                      </m:f>
                    </m:oMath>
                  </m:oMathPara>
                </a14:m>
                <a:endParaRPr lang="ru-RU" dirty="0">
                  <a:solidFill>
                    <a:srgbClr val="000000"/>
                  </a:solidFill>
                  <a:latin typeface="Arial" panose="020B0604020202020204" pitchFamily="34" charset="0"/>
                </a:endParaRPr>
              </a:p>
            </p:txBody>
          </p:sp>
        </mc:Choice>
        <mc:Fallback xmlns="">
          <p:sp>
            <p:nvSpPr>
              <p:cNvPr id="11" name="Прямоугольник 10"/>
              <p:cNvSpPr>
                <a:spLocks noRot="1" noChangeAspect="1" noMove="1" noResize="1" noEditPoints="1" noAdjustHandles="1" noChangeArrowheads="1" noChangeShapeType="1" noTextEdit="1"/>
              </p:cNvSpPr>
              <p:nvPr/>
            </p:nvSpPr>
            <p:spPr>
              <a:xfrm>
                <a:off x="8010675" y="3487359"/>
                <a:ext cx="1559786" cy="612796"/>
              </a:xfrm>
              <a:prstGeom prst="rect">
                <a:avLst/>
              </a:prstGeom>
              <a:blipFill>
                <a:blip r:embed="rId5"/>
                <a:stretch>
                  <a:fillRect b="-200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2" name="Объект 5">
                <a:extLst>
                  <a:ext uri="{FF2B5EF4-FFF2-40B4-BE49-F238E27FC236}">
                    <a16:creationId xmlns:a16="http://schemas.microsoft.com/office/drawing/2014/main" id="{6531D57B-7332-8A4D-9D5C-D14E5E75B368}"/>
                  </a:ext>
                </a:extLst>
              </p:cNvPr>
              <p:cNvSpPr>
                <a:spLocks noGrp="1"/>
              </p:cNvSpPr>
              <p:nvPr>
                <p:ph idx="1"/>
              </p:nvPr>
            </p:nvSpPr>
            <p:spPr>
              <a:xfrm>
                <a:off x="3528857" y="5214265"/>
                <a:ext cx="4367023" cy="1545035"/>
              </a:xfrm>
            </p:spPr>
            <p:txBody>
              <a:bodyPr/>
              <a:lstStyle/>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𝑎</m:t>
                      </m:r>
                      <m:r>
                        <a:rPr lang="en-US" sz="2000" i="1" smtClean="0">
                          <a:latin typeface="Cambria Math" panose="02040503050406030204" pitchFamily="18" charset="0"/>
                        </a:rPr>
                        <m:t>=</m:t>
                      </m:r>
                      <m:r>
                        <m:rPr>
                          <m:nor/>
                        </m:rPr>
                        <a:rPr lang="en-US" sz="2000">
                          <a:latin typeface="Cambria Math" panose="02040503050406030204" pitchFamily="18" charset="0"/>
                        </a:rPr>
                        <m:t>"</m:t>
                      </m:r>
                      <m:r>
                        <m:rPr>
                          <m:nor/>
                        </m:rPr>
                        <a:rPr lang="ru-RU" sz="2000">
                          <a:latin typeface="Cambria Math" panose="02040503050406030204" pitchFamily="18" charset="0"/>
                        </a:rPr>
                        <m:t>а</m:t>
                      </m:r>
                      <m:r>
                        <a:rPr lang="en-US" sz="2000" i="1">
                          <a:latin typeface="Cambria Math" panose="02040503050406030204" pitchFamily="18" charset="0"/>
                        </a:rPr>
                        <m:t>"</m:t>
                      </m:r>
                    </m:oMath>
                  </m:oMathPara>
                </a14:m>
                <a:endParaRPr lang="en-US" sz="2000" dirty="0"/>
              </a:p>
              <a:p>
                <a:pPr marL="0" indent="0">
                  <a:buNone/>
                </a:pPr>
                <a14:m>
                  <m:oMathPara xmlns:m="http://schemas.openxmlformats.org/officeDocument/2006/math">
                    <m:oMathParaPr>
                      <m:jc m:val="left"/>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𝑐</m:t>
                          </m:r>
                        </m:e>
                      </m:acc>
                      <m:r>
                        <a:rPr lang="en-US" sz="2000" i="1">
                          <a:latin typeface="Cambria Math" panose="02040503050406030204" pitchFamily="18" charset="0"/>
                        </a:rPr>
                        <m:t>=#</m:t>
                      </m:r>
                    </m:oMath>
                  </m:oMathPara>
                </a14:m>
                <a:endParaRPr lang="en-US" sz="2000" dirty="0"/>
              </a:p>
              <a:p>
                <a:pPr marL="0" indent="0">
                  <a:buNone/>
                </a:pPr>
                <a:endParaRPr lang="en-US" sz="2000" dirty="0"/>
              </a:p>
              <a:p>
                <a:pPr marL="0" indent="0">
                  <a:buNone/>
                </a:pPr>
                <a14:m>
                  <m:oMathPara xmlns:m="http://schemas.openxmlformats.org/officeDocument/2006/math">
                    <m:oMathParaPr>
                      <m:jc m:val="left"/>
                    </m:oMathParaPr>
                    <m:oMath xmlns:m="http://schemas.openxmlformats.org/officeDocument/2006/math">
                      <m:r>
                        <a:rPr lang="en-US" sz="2000" i="1">
                          <a:solidFill>
                            <a:srgbClr val="FF0000"/>
                          </a:solidFill>
                          <a:latin typeface="Cambria Math" panose="02040503050406030204" pitchFamily="18" charset="0"/>
                        </a:rPr>
                        <m:t>𝜀</m:t>
                      </m:r>
                      <m:r>
                        <a:rPr lang="en-US" sz="2000" i="1">
                          <a:solidFill>
                            <a:srgbClr val="FF0000"/>
                          </a:solidFill>
                          <a:latin typeface="Cambria Math" panose="02040503050406030204" pitchFamily="18" charset="0"/>
                        </a:rPr>
                        <m:t>→"а"</m:t>
                      </m:r>
                    </m:oMath>
                  </m:oMathPara>
                </a14:m>
                <a:endParaRPr lang="en-US" sz="2000" dirty="0">
                  <a:solidFill>
                    <a:srgbClr val="FF0000"/>
                  </a:solidFill>
                </a:endParaRPr>
              </a:p>
            </p:txBody>
          </p:sp>
        </mc:Choice>
        <mc:Fallback xmlns="">
          <p:sp>
            <p:nvSpPr>
              <p:cNvPr id="22" name="Объект 5">
                <a:extLst>
                  <a:ext uri="{FF2B5EF4-FFF2-40B4-BE49-F238E27FC236}">
                    <a16:creationId xmlns:a16="http://schemas.microsoft.com/office/drawing/2014/main" id="{6531D57B-7332-8A4D-9D5C-D14E5E75B368}"/>
                  </a:ext>
                </a:extLst>
              </p:cNvPr>
              <p:cNvSpPr>
                <a:spLocks noGrp="1" noRot="1" noChangeAspect="1" noMove="1" noResize="1" noEditPoints="1" noAdjustHandles="1" noChangeArrowheads="1" noChangeShapeType="1" noTextEdit="1"/>
              </p:cNvSpPr>
              <p:nvPr>
                <p:ph idx="1"/>
              </p:nvPr>
            </p:nvSpPr>
            <p:spPr>
              <a:xfrm>
                <a:off x="3528857" y="5214265"/>
                <a:ext cx="4367023" cy="1545035"/>
              </a:xfr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0F54E1F-78C9-1E49-B233-8EEA1AA44D61}"/>
                  </a:ext>
                </a:extLst>
              </p:cNvPr>
              <p:cNvSpPr txBox="1"/>
              <p:nvPr/>
            </p:nvSpPr>
            <p:spPr>
              <a:xfrm>
                <a:off x="8452231" y="452797"/>
                <a:ext cx="2112245" cy="58432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𝑎</m:t>
                          </m:r>
                        </m:e>
                        <m:e>
                          <m:acc>
                            <m:accPr>
                              <m:chr m:val="̅"/>
                              <m:ctrlPr>
                                <a:rPr lang="en-US"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𝑎</m:t>
                              </m:r>
                            </m:e>
                          </m:d>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r>
                            <a:rPr lang="en-US" i="1">
                              <a:solidFill>
                                <a:srgbClr val="000000"/>
                              </a:solidFill>
                              <a:latin typeface="Cambria Math" panose="02040503050406030204" pitchFamily="18" charset="0"/>
                            </a:rPr>
                            <m:t>+1</m:t>
                          </m:r>
                        </m:den>
                      </m:f>
                    </m:oMath>
                  </m:oMathPara>
                </a14:m>
                <a:endParaRPr lang="ru-RU" dirty="0">
                  <a:solidFill>
                    <a:srgbClr val="000000"/>
                  </a:solidFill>
                  <a:latin typeface="Arial" panose="020B0604020202020204" pitchFamily="34" charset="0"/>
                </a:endParaRPr>
              </a:p>
            </p:txBody>
          </p:sp>
        </mc:Choice>
        <mc:Fallback xmlns="">
          <p:sp>
            <p:nvSpPr>
              <p:cNvPr id="26" name="TextBox 25">
                <a:extLst>
                  <a:ext uri="{FF2B5EF4-FFF2-40B4-BE49-F238E27FC236}">
                    <a16:creationId xmlns:a16="http://schemas.microsoft.com/office/drawing/2014/main" id="{D0F54E1F-78C9-1E49-B233-8EEA1AA44D61}"/>
                  </a:ext>
                </a:extLst>
              </p:cNvPr>
              <p:cNvSpPr txBox="1">
                <a:spLocks noRot="1" noChangeAspect="1" noMove="1" noResize="1" noEditPoints="1" noAdjustHandles="1" noChangeArrowheads="1" noChangeShapeType="1" noTextEdit="1"/>
              </p:cNvSpPr>
              <p:nvPr/>
            </p:nvSpPr>
            <p:spPr>
              <a:xfrm>
                <a:off x="8452231" y="452797"/>
                <a:ext cx="2112245" cy="584327"/>
              </a:xfrm>
              <a:prstGeom prst="rect">
                <a:avLst/>
              </a:prstGeom>
              <a:blipFill>
                <a:blip r:embed="rId7"/>
                <a:stretch>
                  <a:fillRect l="-2395" r="-1796" b="-638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083B56F-1046-9A4F-84A5-151E43AE8B02}"/>
                  </a:ext>
                </a:extLst>
              </p:cNvPr>
              <p:cNvSpPr txBox="1"/>
              <p:nvPr/>
            </p:nvSpPr>
            <p:spPr>
              <a:xfrm>
                <a:off x="8452231" y="1013073"/>
                <a:ext cx="2091470" cy="56720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r>
                            <a:rPr lang="en-US" i="1">
                              <a:solidFill>
                                <a:srgbClr val="000000"/>
                              </a:solidFill>
                              <a:latin typeface="Cambria Math" panose="02040503050406030204" pitchFamily="18" charset="0"/>
                            </a:rPr>
                            <m:t>+1</m:t>
                          </m:r>
                        </m:den>
                      </m:f>
                    </m:oMath>
                  </m:oMathPara>
                </a14:m>
                <a:endParaRPr lang="ru-RU" dirty="0">
                  <a:solidFill>
                    <a:srgbClr val="000000"/>
                  </a:solidFill>
                  <a:latin typeface="Arial" panose="020B0604020202020204" pitchFamily="34" charset="0"/>
                </a:endParaRPr>
              </a:p>
            </p:txBody>
          </p:sp>
        </mc:Choice>
        <mc:Fallback xmlns="">
          <p:sp>
            <p:nvSpPr>
              <p:cNvPr id="27" name="TextBox 26">
                <a:extLst>
                  <a:ext uri="{FF2B5EF4-FFF2-40B4-BE49-F238E27FC236}">
                    <a16:creationId xmlns:a16="http://schemas.microsoft.com/office/drawing/2014/main" id="{A083B56F-1046-9A4F-84A5-151E43AE8B02}"/>
                  </a:ext>
                </a:extLst>
              </p:cNvPr>
              <p:cNvSpPr txBox="1">
                <a:spLocks noRot="1" noChangeAspect="1" noMove="1" noResize="1" noEditPoints="1" noAdjustHandles="1" noChangeArrowheads="1" noChangeShapeType="1" noTextEdit="1"/>
              </p:cNvSpPr>
              <p:nvPr/>
            </p:nvSpPr>
            <p:spPr>
              <a:xfrm>
                <a:off x="8452231" y="1013073"/>
                <a:ext cx="2091470" cy="567207"/>
              </a:xfrm>
              <a:prstGeom prst="rect">
                <a:avLst/>
              </a:prstGeom>
              <a:blipFill>
                <a:blip r:embed="rId8"/>
                <a:stretch>
                  <a:fillRect l="-2410" t="-4348" r="-1807" b="-4348"/>
                </a:stretch>
              </a:blipFill>
            </p:spPr>
            <p:txBody>
              <a:bodyPr/>
              <a:lstStyle/>
              <a:p>
                <a:r>
                  <a:rPr lang="ru-RU">
                    <a:noFill/>
                  </a:rPr>
                  <a:t> </a:t>
                </a:r>
              </a:p>
            </p:txBody>
          </p:sp>
        </mc:Fallback>
      </mc:AlternateContent>
    </p:spTree>
    <p:extLst>
      <p:ext uri="{BB962C8B-B14F-4D97-AF65-F5344CB8AC3E}">
        <p14:creationId xmlns:p14="http://schemas.microsoft.com/office/powerpoint/2010/main" val="752785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title"/>
          </p:nvPr>
        </p:nvSpPr>
        <p:spPr>
          <a:xfrm>
            <a:off x="838200" y="365125"/>
            <a:ext cx="10515600" cy="1325563"/>
          </a:xfrm>
        </p:spPr>
        <p:txBody>
          <a:bodyPr/>
          <a:lstStyle/>
          <a:p>
            <a:r>
              <a:rPr lang="ru-RU" altLang="ru-RU" dirty="0"/>
              <a:t>Метод </a:t>
            </a:r>
            <a:r>
              <a:rPr lang="en-US" altLang="ru-RU" dirty="0"/>
              <a:t>PPM</a:t>
            </a:r>
            <a:r>
              <a:rPr lang="ru-RU" altLang="ru-RU" dirty="0"/>
              <a:t>А</a:t>
            </a:r>
          </a:p>
        </p:txBody>
      </p:sp>
      <p:sp>
        <p:nvSpPr>
          <p:cNvPr id="7" name="Номер слайда 6">
            <a:extLst>
              <a:ext uri="{FF2B5EF4-FFF2-40B4-BE49-F238E27FC236}">
                <a16:creationId xmlns:a16="http://schemas.microsoft.com/office/drawing/2014/main" id="{3E3FC48C-66EB-4056-BA57-9A0769C59385}"/>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17</a:t>
            </a:fld>
            <a:endParaRPr lang="ru-RU" altLang="ru-RU"/>
          </a:p>
        </p:txBody>
      </p:sp>
      <p:graphicFrame>
        <p:nvGraphicFramePr>
          <p:cNvPr id="9" name="Таблица 8"/>
          <p:cNvGraphicFramePr>
            <a:graphicFrameLocks noGrp="1"/>
          </p:cNvGraphicFramePr>
          <p:nvPr/>
        </p:nvGraphicFramePr>
        <p:xfrm>
          <a:off x="5951984" y="3091257"/>
          <a:ext cx="2208246" cy="3575630"/>
        </p:xfrm>
        <a:graphic>
          <a:graphicData uri="http://schemas.openxmlformats.org/drawingml/2006/table">
            <a:tbl>
              <a:tblPr firstRow="1" lastRow="1" bandRow="1">
                <a:tableStyleId>{93296810-A885-4BE3-A3E7-6D5BEEA58F35}</a:tableStyleId>
              </a:tblPr>
              <a:tblGrid>
                <a:gridCol w="1104123">
                  <a:extLst>
                    <a:ext uri="{9D8B030D-6E8A-4147-A177-3AD203B41FA5}">
                      <a16:colId xmlns:a16="http://schemas.microsoft.com/office/drawing/2014/main" val="20000"/>
                    </a:ext>
                  </a:extLst>
                </a:gridCol>
                <a:gridCol w="1104123">
                  <a:extLst>
                    <a:ext uri="{9D8B030D-6E8A-4147-A177-3AD203B41FA5}">
                      <a16:colId xmlns:a16="http://schemas.microsoft.com/office/drawing/2014/main" val="20001"/>
                    </a:ext>
                  </a:extLst>
                </a:gridCol>
              </a:tblGrid>
              <a:tr h="357563">
                <a:tc>
                  <a:txBody>
                    <a:bodyPr/>
                    <a:lstStyle/>
                    <a:p>
                      <a:pPr algn="ctr"/>
                      <a:r>
                        <a:rPr lang="ru-RU" sz="1600" dirty="0"/>
                        <a:t>Символ</a:t>
                      </a:r>
                    </a:p>
                  </a:txBody>
                  <a:tcPr/>
                </a:tc>
                <a:tc>
                  <a:txBody>
                    <a:bodyPr/>
                    <a:lstStyle/>
                    <a:p>
                      <a:pPr algn="ctr"/>
                      <a:r>
                        <a:rPr lang="ru-RU" sz="1600" dirty="0"/>
                        <a:t>Кол-во</a:t>
                      </a:r>
                    </a:p>
                  </a:txBody>
                  <a:tcPr/>
                </a:tc>
                <a:extLst>
                  <a:ext uri="{0D108BD9-81ED-4DB2-BD59-A6C34878D82A}">
                    <a16:rowId xmlns:a16="http://schemas.microsoft.com/office/drawing/2014/main" val="10000"/>
                  </a:ext>
                </a:extLst>
              </a:tr>
              <a:tr h="357563">
                <a:tc>
                  <a:txBody>
                    <a:bodyPr/>
                    <a:lstStyle/>
                    <a:p>
                      <a:pPr algn="ctr"/>
                      <a:r>
                        <a:rPr lang="ru-RU" sz="1600" dirty="0"/>
                        <a:t>а</a:t>
                      </a:r>
                    </a:p>
                  </a:txBody>
                  <a:tcPr/>
                </a:tc>
                <a:tc>
                  <a:txBody>
                    <a:bodyPr/>
                    <a:lstStyle/>
                    <a:p>
                      <a:pPr algn="ctr"/>
                      <a:r>
                        <a:rPr lang="ru-RU" sz="1600" dirty="0"/>
                        <a:t>1</a:t>
                      </a:r>
                    </a:p>
                  </a:txBody>
                  <a:tcPr/>
                </a:tc>
                <a:extLst>
                  <a:ext uri="{0D108BD9-81ED-4DB2-BD59-A6C34878D82A}">
                    <a16:rowId xmlns:a16="http://schemas.microsoft.com/office/drawing/2014/main" val="10001"/>
                  </a:ext>
                </a:extLst>
              </a:tr>
              <a:tr h="357563">
                <a:tc>
                  <a:txBody>
                    <a:bodyPr/>
                    <a:lstStyle/>
                    <a:p>
                      <a:pPr algn="ctr"/>
                      <a:r>
                        <a:rPr lang="ru-RU" sz="1600" dirty="0"/>
                        <a:t>в</a:t>
                      </a:r>
                    </a:p>
                  </a:txBody>
                  <a:tcPr/>
                </a:tc>
                <a:tc>
                  <a:txBody>
                    <a:bodyPr/>
                    <a:lstStyle/>
                    <a:p>
                      <a:pPr algn="ctr"/>
                      <a:r>
                        <a:rPr lang="ru-RU" sz="1600" dirty="0"/>
                        <a:t>1</a:t>
                      </a:r>
                    </a:p>
                  </a:txBody>
                  <a:tcPr/>
                </a:tc>
                <a:extLst>
                  <a:ext uri="{0D108BD9-81ED-4DB2-BD59-A6C34878D82A}">
                    <a16:rowId xmlns:a16="http://schemas.microsoft.com/office/drawing/2014/main" val="10002"/>
                  </a:ext>
                </a:extLst>
              </a:tr>
              <a:tr h="357563">
                <a:tc>
                  <a:txBody>
                    <a:bodyPr/>
                    <a:lstStyle/>
                    <a:p>
                      <a:pPr algn="ctr"/>
                      <a:r>
                        <a:rPr lang="ru-RU" sz="1600" dirty="0"/>
                        <a:t>д</a:t>
                      </a:r>
                    </a:p>
                  </a:txBody>
                  <a:tcPr/>
                </a:tc>
                <a:tc>
                  <a:txBody>
                    <a:bodyPr/>
                    <a:lstStyle/>
                    <a:p>
                      <a:pPr algn="ctr"/>
                      <a:r>
                        <a:rPr lang="ru-RU" sz="1600" dirty="0"/>
                        <a:t>1</a:t>
                      </a:r>
                    </a:p>
                  </a:txBody>
                  <a:tcPr/>
                </a:tc>
                <a:extLst>
                  <a:ext uri="{0D108BD9-81ED-4DB2-BD59-A6C34878D82A}">
                    <a16:rowId xmlns:a16="http://schemas.microsoft.com/office/drawing/2014/main" val="10003"/>
                  </a:ext>
                </a:extLst>
              </a:tr>
              <a:tr h="357563">
                <a:tc>
                  <a:txBody>
                    <a:bodyPr/>
                    <a:lstStyle/>
                    <a:p>
                      <a:pPr algn="ctr"/>
                      <a:r>
                        <a:rPr lang="ru-RU" sz="1600" dirty="0"/>
                        <a:t>е</a:t>
                      </a:r>
                    </a:p>
                  </a:txBody>
                  <a:tcPr/>
                </a:tc>
                <a:tc>
                  <a:txBody>
                    <a:bodyPr/>
                    <a:lstStyle/>
                    <a:p>
                      <a:pPr algn="ctr"/>
                      <a:r>
                        <a:rPr lang="ru-RU" sz="1600" dirty="0"/>
                        <a:t>1</a:t>
                      </a:r>
                    </a:p>
                  </a:txBody>
                  <a:tcPr/>
                </a:tc>
                <a:extLst>
                  <a:ext uri="{0D108BD9-81ED-4DB2-BD59-A6C34878D82A}">
                    <a16:rowId xmlns:a16="http://schemas.microsoft.com/office/drawing/2014/main" val="10004"/>
                  </a:ext>
                </a:extLst>
              </a:tr>
              <a:tr h="357563">
                <a:tc>
                  <a:txBody>
                    <a:bodyPr/>
                    <a:lstStyle/>
                    <a:p>
                      <a:pPr algn="ctr"/>
                      <a:r>
                        <a:rPr lang="ru-RU" sz="1600" dirty="0"/>
                        <a:t>н</a:t>
                      </a:r>
                    </a:p>
                  </a:txBody>
                  <a:tcPr/>
                </a:tc>
                <a:tc>
                  <a:txBody>
                    <a:bodyPr/>
                    <a:lstStyle/>
                    <a:p>
                      <a:pPr algn="ctr"/>
                      <a:r>
                        <a:rPr lang="ru-RU" sz="1600" dirty="0"/>
                        <a:t>1</a:t>
                      </a:r>
                    </a:p>
                  </a:txBody>
                  <a:tcPr/>
                </a:tc>
                <a:extLst>
                  <a:ext uri="{0D108BD9-81ED-4DB2-BD59-A6C34878D82A}">
                    <a16:rowId xmlns:a16="http://schemas.microsoft.com/office/drawing/2014/main" val="10005"/>
                  </a:ext>
                </a:extLst>
              </a:tr>
              <a:tr h="357563">
                <a:tc>
                  <a:txBody>
                    <a:bodyPr/>
                    <a:lstStyle/>
                    <a:p>
                      <a:pPr algn="ctr"/>
                      <a:r>
                        <a:rPr lang="ru-RU" sz="1600" dirty="0"/>
                        <a:t>о</a:t>
                      </a:r>
                    </a:p>
                  </a:txBody>
                  <a:tcPr/>
                </a:tc>
                <a:tc>
                  <a:txBody>
                    <a:bodyPr/>
                    <a:lstStyle/>
                    <a:p>
                      <a:pPr algn="ctr"/>
                      <a:r>
                        <a:rPr lang="ru-RU" sz="1600" dirty="0"/>
                        <a:t>1</a:t>
                      </a:r>
                    </a:p>
                  </a:txBody>
                  <a:tcPr/>
                </a:tc>
                <a:extLst>
                  <a:ext uri="{0D108BD9-81ED-4DB2-BD59-A6C34878D82A}">
                    <a16:rowId xmlns:a16="http://schemas.microsoft.com/office/drawing/2014/main" val="10006"/>
                  </a:ext>
                </a:extLst>
              </a:tr>
              <a:tr h="357563">
                <a:tc>
                  <a:txBody>
                    <a:bodyPr/>
                    <a:lstStyle/>
                    <a:p>
                      <a:pPr algn="ctr"/>
                      <a:r>
                        <a:rPr lang="ru-RU" sz="1600" dirty="0"/>
                        <a:t>р</a:t>
                      </a:r>
                    </a:p>
                  </a:txBody>
                  <a:tcPr/>
                </a:tc>
                <a:tc>
                  <a:txBody>
                    <a:bodyPr/>
                    <a:lstStyle/>
                    <a:p>
                      <a:pPr algn="ctr"/>
                      <a:r>
                        <a:rPr lang="ru-RU" sz="1600" dirty="0"/>
                        <a:t>1</a:t>
                      </a:r>
                    </a:p>
                  </a:txBody>
                  <a:tcPr/>
                </a:tc>
                <a:extLst>
                  <a:ext uri="{0D108BD9-81ED-4DB2-BD59-A6C34878D82A}">
                    <a16:rowId xmlns:a16="http://schemas.microsoft.com/office/drawing/2014/main" val="10007"/>
                  </a:ext>
                </a:extLst>
              </a:tr>
              <a:tr h="357563">
                <a:tc>
                  <a:txBody>
                    <a:bodyPr/>
                    <a:lstStyle/>
                    <a:p>
                      <a:pPr algn="ctr"/>
                      <a:r>
                        <a:rPr lang="ru-RU" sz="1600" dirty="0"/>
                        <a:t>_</a:t>
                      </a:r>
                    </a:p>
                  </a:txBody>
                  <a:tcPr/>
                </a:tc>
                <a:tc>
                  <a:txBody>
                    <a:bodyPr/>
                    <a:lstStyle/>
                    <a:p>
                      <a:pPr algn="ctr"/>
                      <a:r>
                        <a:rPr lang="ru-RU" sz="1600" dirty="0"/>
                        <a:t>1</a:t>
                      </a:r>
                    </a:p>
                  </a:txBody>
                  <a:tcPr/>
                </a:tc>
                <a:extLst>
                  <a:ext uri="{0D108BD9-81ED-4DB2-BD59-A6C34878D82A}">
                    <a16:rowId xmlns:a16="http://schemas.microsoft.com/office/drawing/2014/main" val="10008"/>
                  </a:ext>
                </a:extLst>
              </a:tr>
              <a:tr h="357563">
                <a:tc>
                  <a:txBody>
                    <a:bodyPr/>
                    <a:lstStyle/>
                    <a:p>
                      <a:pPr algn="ctr"/>
                      <a:r>
                        <a:rPr lang="en-US" sz="1600" dirty="0"/>
                        <a:t>(8)</a:t>
                      </a:r>
                      <a:endParaRPr lang="ru-RU" sz="1600" dirty="0"/>
                    </a:p>
                  </a:txBody>
                  <a:tcPr/>
                </a:tc>
                <a:tc>
                  <a:txBody>
                    <a:bodyPr/>
                    <a:lstStyle/>
                    <a:p>
                      <a:pPr algn="ctr"/>
                      <a:r>
                        <a:rPr lang="en-US" sz="1600" dirty="0"/>
                        <a:t>8</a:t>
                      </a:r>
                      <a:endParaRPr lang="ru-RU" sz="1600" dirty="0"/>
                    </a:p>
                  </a:txBody>
                  <a:tcPr/>
                </a:tc>
                <a:extLst>
                  <a:ext uri="{0D108BD9-81ED-4DB2-BD59-A6C34878D82A}">
                    <a16:rowId xmlns:a16="http://schemas.microsoft.com/office/drawing/2014/main" val="10009"/>
                  </a:ext>
                </a:extLst>
              </a:tr>
            </a:tbl>
          </a:graphicData>
        </a:graphic>
      </p:graphicFrame>
      <p:sp>
        <p:nvSpPr>
          <p:cNvPr id="10" name="TextBox 9"/>
          <p:cNvSpPr txBox="1"/>
          <p:nvPr/>
        </p:nvSpPr>
        <p:spPr>
          <a:xfrm>
            <a:off x="6422825" y="2720483"/>
            <a:ext cx="1266565"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0</a:t>
            </a:r>
          </a:p>
        </p:txBody>
      </p:sp>
      <p:grpSp>
        <p:nvGrpSpPr>
          <p:cNvPr id="19" name="Группа 18">
            <a:extLst>
              <a:ext uri="{FF2B5EF4-FFF2-40B4-BE49-F238E27FC236}">
                <a16:creationId xmlns:a16="http://schemas.microsoft.com/office/drawing/2014/main" id="{AF9FE620-FF49-EF4C-9189-9BD0E715C0DF}"/>
              </a:ext>
            </a:extLst>
          </p:cNvPr>
          <p:cNvGrpSpPr/>
          <p:nvPr/>
        </p:nvGrpSpPr>
        <p:grpSpPr>
          <a:xfrm>
            <a:off x="1896709" y="1697021"/>
            <a:ext cx="8398582" cy="968514"/>
            <a:chOff x="2833937" y="1524518"/>
            <a:chExt cx="6524127" cy="752354"/>
          </a:xfrm>
        </p:grpSpPr>
        <p:pic>
          <p:nvPicPr>
            <p:cNvPr id="15"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t="45474" b="48162"/>
            <a:stretch/>
          </p:blipFill>
          <p:spPr bwMode="auto">
            <a:xfrm>
              <a:off x="2833937" y="1988841"/>
              <a:ext cx="6524127" cy="288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b="87685"/>
            <a:stretch/>
          </p:blipFill>
          <p:spPr bwMode="auto">
            <a:xfrm>
              <a:off x="2833937" y="1524518"/>
              <a:ext cx="6524127" cy="55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7" name="Прямоугольник 16"/>
              <p:cNvSpPr/>
              <p:nvPr/>
            </p:nvSpPr>
            <p:spPr>
              <a:xfrm>
                <a:off x="8400256" y="5768596"/>
                <a:ext cx="2109616" cy="617348"/>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ru-RU" i="1">
                              <a:solidFill>
                                <a:srgbClr val="000000"/>
                              </a:solidFill>
                              <a:latin typeface="Cambria Math" panose="02040503050406030204" pitchFamily="18" charset="0"/>
                            </a:rPr>
                            <m:t>_</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ru-RU"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8+1</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9</m:t>
                          </m:r>
                        </m:den>
                      </m:f>
                    </m:oMath>
                  </m:oMathPara>
                </a14:m>
                <a:endParaRPr lang="ru-RU" dirty="0">
                  <a:solidFill>
                    <a:srgbClr val="000000"/>
                  </a:solidFill>
                  <a:latin typeface="Arial" panose="020B0604020202020204" pitchFamily="34" charset="0"/>
                </a:endParaRPr>
              </a:p>
            </p:txBody>
          </p:sp>
        </mc:Choice>
        <mc:Fallback xmlns="">
          <p:sp>
            <p:nvSpPr>
              <p:cNvPr id="17" name="Прямоугольник 16"/>
              <p:cNvSpPr>
                <a:spLocks noRot="1" noChangeAspect="1" noMove="1" noResize="1" noEditPoints="1" noAdjustHandles="1" noChangeArrowheads="1" noChangeShapeType="1" noTextEdit="1"/>
              </p:cNvSpPr>
              <p:nvPr/>
            </p:nvSpPr>
            <p:spPr>
              <a:xfrm>
                <a:off x="8400256" y="5768596"/>
                <a:ext cx="2109616" cy="617348"/>
              </a:xfrm>
              <a:prstGeom prst="rect">
                <a:avLst/>
              </a:prstGeom>
              <a:blipFill>
                <a:blip r:embed="rId4"/>
                <a:stretch>
                  <a:fillRect b="-200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D49826D-E982-6F41-B37C-7F1CE72F65A4}"/>
                  </a:ext>
                </a:extLst>
              </p:cNvPr>
              <p:cNvSpPr txBox="1"/>
              <p:nvPr/>
            </p:nvSpPr>
            <p:spPr>
              <a:xfrm>
                <a:off x="8452231" y="452797"/>
                <a:ext cx="2112245" cy="58432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𝑎</m:t>
                          </m:r>
                        </m:e>
                        <m:e>
                          <m:acc>
                            <m:accPr>
                              <m:chr m:val="̅"/>
                              <m:ctrlPr>
                                <a:rPr lang="en-US"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𝑎</m:t>
                              </m:r>
                            </m:e>
                          </m:d>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r>
                            <a:rPr lang="en-US" i="1">
                              <a:solidFill>
                                <a:srgbClr val="000000"/>
                              </a:solidFill>
                              <a:latin typeface="Cambria Math" panose="02040503050406030204" pitchFamily="18" charset="0"/>
                            </a:rPr>
                            <m:t>+1</m:t>
                          </m:r>
                        </m:den>
                      </m:f>
                    </m:oMath>
                  </m:oMathPara>
                </a14:m>
                <a:endParaRPr lang="ru-RU" dirty="0">
                  <a:solidFill>
                    <a:srgbClr val="000000"/>
                  </a:solidFill>
                  <a:latin typeface="Arial" panose="020B0604020202020204" pitchFamily="34" charset="0"/>
                </a:endParaRPr>
              </a:p>
            </p:txBody>
          </p:sp>
        </mc:Choice>
        <mc:Fallback xmlns="">
          <p:sp>
            <p:nvSpPr>
              <p:cNvPr id="12" name="TextBox 11">
                <a:extLst>
                  <a:ext uri="{FF2B5EF4-FFF2-40B4-BE49-F238E27FC236}">
                    <a16:creationId xmlns:a16="http://schemas.microsoft.com/office/drawing/2014/main" id="{2D49826D-E982-6F41-B37C-7F1CE72F65A4}"/>
                  </a:ext>
                </a:extLst>
              </p:cNvPr>
              <p:cNvSpPr txBox="1">
                <a:spLocks noRot="1" noChangeAspect="1" noMove="1" noResize="1" noEditPoints="1" noAdjustHandles="1" noChangeArrowheads="1" noChangeShapeType="1" noTextEdit="1"/>
              </p:cNvSpPr>
              <p:nvPr/>
            </p:nvSpPr>
            <p:spPr>
              <a:xfrm>
                <a:off x="8452231" y="452797"/>
                <a:ext cx="2112245" cy="584327"/>
              </a:xfrm>
              <a:prstGeom prst="rect">
                <a:avLst/>
              </a:prstGeom>
              <a:blipFill>
                <a:blip r:embed="rId5"/>
                <a:stretch>
                  <a:fillRect l="-2395" r="-1796" b="-638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E243795-7B7B-FF45-A3B0-9E5ABE82319C}"/>
                  </a:ext>
                </a:extLst>
              </p:cNvPr>
              <p:cNvSpPr txBox="1"/>
              <p:nvPr/>
            </p:nvSpPr>
            <p:spPr>
              <a:xfrm>
                <a:off x="8452231" y="1013073"/>
                <a:ext cx="2091470" cy="56720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r>
                            <a:rPr lang="en-US" i="1">
                              <a:solidFill>
                                <a:srgbClr val="000000"/>
                              </a:solidFill>
                              <a:latin typeface="Cambria Math" panose="02040503050406030204" pitchFamily="18" charset="0"/>
                            </a:rPr>
                            <m:t>+1</m:t>
                          </m:r>
                        </m:den>
                      </m:f>
                    </m:oMath>
                  </m:oMathPara>
                </a14:m>
                <a:endParaRPr lang="ru-RU" dirty="0">
                  <a:solidFill>
                    <a:srgbClr val="000000"/>
                  </a:solidFill>
                  <a:latin typeface="Arial" panose="020B0604020202020204" pitchFamily="34" charset="0"/>
                </a:endParaRPr>
              </a:p>
            </p:txBody>
          </p:sp>
        </mc:Choice>
        <mc:Fallback xmlns="">
          <p:sp>
            <p:nvSpPr>
              <p:cNvPr id="13" name="TextBox 12">
                <a:extLst>
                  <a:ext uri="{FF2B5EF4-FFF2-40B4-BE49-F238E27FC236}">
                    <a16:creationId xmlns:a16="http://schemas.microsoft.com/office/drawing/2014/main" id="{7E243795-7B7B-FF45-A3B0-9E5ABE82319C}"/>
                  </a:ext>
                </a:extLst>
              </p:cNvPr>
              <p:cNvSpPr txBox="1">
                <a:spLocks noRot="1" noChangeAspect="1" noMove="1" noResize="1" noEditPoints="1" noAdjustHandles="1" noChangeArrowheads="1" noChangeShapeType="1" noTextEdit="1"/>
              </p:cNvSpPr>
              <p:nvPr/>
            </p:nvSpPr>
            <p:spPr>
              <a:xfrm>
                <a:off x="8452231" y="1013073"/>
                <a:ext cx="2091470" cy="567207"/>
              </a:xfrm>
              <a:prstGeom prst="rect">
                <a:avLst/>
              </a:prstGeom>
              <a:blipFill>
                <a:blip r:embed="rId6"/>
                <a:stretch>
                  <a:fillRect l="-2410" t="-4348" r="-1807" b="-434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Объект 5">
                <a:extLst>
                  <a:ext uri="{FF2B5EF4-FFF2-40B4-BE49-F238E27FC236}">
                    <a16:creationId xmlns:a16="http://schemas.microsoft.com/office/drawing/2014/main" id="{E34DF806-90D4-484C-A24D-976B962E8FAD}"/>
                  </a:ext>
                </a:extLst>
              </p:cNvPr>
              <p:cNvSpPr>
                <a:spLocks noGrp="1"/>
              </p:cNvSpPr>
              <p:nvPr>
                <p:ph idx="1"/>
              </p:nvPr>
            </p:nvSpPr>
            <p:spPr>
              <a:xfrm>
                <a:off x="2847545" y="4653137"/>
                <a:ext cx="4367023" cy="1545035"/>
              </a:xfrm>
            </p:spPr>
            <p:txBody>
              <a:bodyPr/>
              <a:lstStyle/>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𝑎</m:t>
                      </m:r>
                      <m:r>
                        <a:rPr lang="en-US" sz="2000" i="1" smtClean="0">
                          <a:latin typeface="Cambria Math" panose="02040503050406030204" pitchFamily="18" charset="0"/>
                        </a:rPr>
                        <m:t>=</m:t>
                      </m:r>
                      <m:r>
                        <m:rPr>
                          <m:nor/>
                        </m:rPr>
                        <a:rPr lang="en-US" sz="2000">
                          <a:latin typeface="Cambria Math" panose="02040503050406030204" pitchFamily="18" charset="0"/>
                        </a:rPr>
                        <m:t>"</m:t>
                      </m:r>
                      <m:r>
                        <m:rPr>
                          <m:nor/>
                        </m:rPr>
                        <a:rPr lang="ru-RU" sz="2000">
                          <a:latin typeface="Cambria Math" panose="02040503050406030204" pitchFamily="18" charset="0"/>
                        </a:rPr>
                        <m:t>_</m:t>
                      </m:r>
                      <m:r>
                        <a:rPr lang="en-US" sz="2000" i="1">
                          <a:latin typeface="Cambria Math" panose="02040503050406030204" pitchFamily="18" charset="0"/>
                        </a:rPr>
                        <m:t>"</m:t>
                      </m:r>
                    </m:oMath>
                  </m:oMathPara>
                </a14:m>
                <a:endParaRPr lang="en-US" sz="2000" dirty="0"/>
              </a:p>
              <a:p>
                <a:pPr marL="0" indent="0">
                  <a:buNone/>
                </a:pPr>
                <a14:m>
                  <m:oMathPara xmlns:m="http://schemas.openxmlformats.org/officeDocument/2006/math">
                    <m:oMathParaPr>
                      <m:jc m:val="left"/>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𝑐</m:t>
                          </m:r>
                        </m:e>
                      </m:acc>
                      <m:r>
                        <a:rPr lang="en-US" sz="2000" i="1">
                          <a:latin typeface="Cambria Math" panose="02040503050406030204" pitchFamily="18" charset="0"/>
                        </a:rPr>
                        <m:t>=#</m:t>
                      </m:r>
                    </m:oMath>
                  </m:oMathPara>
                </a14:m>
                <a:endParaRPr lang="en-US" sz="2000" dirty="0"/>
              </a:p>
              <a:p>
                <a:pPr marL="0" indent="0">
                  <a:buNone/>
                </a:pPr>
                <a:endParaRPr lang="en-US" sz="2000" dirty="0"/>
              </a:p>
              <a:p>
                <a:pPr marL="0" indent="0">
                  <a:buNone/>
                </a:pPr>
                <a14:m>
                  <m:oMathPara xmlns:m="http://schemas.openxmlformats.org/officeDocument/2006/math">
                    <m:oMathParaPr>
                      <m:jc m:val="left"/>
                    </m:oMathParaPr>
                    <m:oMath xmlns:m="http://schemas.openxmlformats.org/officeDocument/2006/math">
                      <m:r>
                        <a:rPr lang="en-US" sz="2000" i="1">
                          <a:solidFill>
                            <a:srgbClr val="FF0000"/>
                          </a:solidFill>
                          <a:latin typeface="Cambria Math" panose="02040503050406030204" pitchFamily="18" charset="0"/>
                        </a:rPr>
                        <m:t>"</m:t>
                      </m:r>
                      <m:r>
                        <a:rPr lang="ru-RU" sz="2000" i="1">
                          <a:solidFill>
                            <a:srgbClr val="FF0000"/>
                          </a:solidFill>
                          <a:latin typeface="Cambria Math" panose="02040503050406030204" pitchFamily="18" charset="0"/>
                        </a:rPr>
                        <m:t>_</m:t>
                      </m:r>
                      <m:r>
                        <a:rPr lang="en-US" sz="2000" i="1">
                          <a:solidFill>
                            <a:srgbClr val="FF0000"/>
                          </a:solidFill>
                          <a:latin typeface="Cambria Math" panose="02040503050406030204" pitchFamily="18" charset="0"/>
                        </a:rPr>
                        <m:t>"</m:t>
                      </m:r>
                    </m:oMath>
                  </m:oMathPara>
                </a14:m>
                <a:endParaRPr lang="en-US" sz="2000" dirty="0">
                  <a:solidFill>
                    <a:srgbClr val="FF0000"/>
                  </a:solidFill>
                </a:endParaRPr>
              </a:p>
            </p:txBody>
          </p:sp>
        </mc:Choice>
        <mc:Fallback xmlns="">
          <p:sp>
            <p:nvSpPr>
              <p:cNvPr id="24" name="Объект 5">
                <a:extLst>
                  <a:ext uri="{FF2B5EF4-FFF2-40B4-BE49-F238E27FC236}">
                    <a16:creationId xmlns:a16="http://schemas.microsoft.com/office/drawing/2014/main" id="{E34DF806-90D4-484C-A24D-976B962E8FAD}"/>
                  </a:ext>
                </a:extLst>
              </p:cNvPr>
              <p:cNvSpPr>
                <a:spLocks noGrp="1" noRot="1" noChangeAspect="1" noMove="1" noResize="1" noEditPoints="1" noAdjustHandles="1" noChangeArrowheads="1" noChangeShapeType="1" noTextEdit="1"/>
              </p:cNvSpPr>
              <p:nvPr>
                <p:ph idx="1"/>
              </p:nvPr>
            </p:nvSpPr>
            <p:spPr>
              <a:xfrm>
                <a:off x="2847545" y="4653137"/>
                <a:ext cx="4367023" cy="1545035"/>
              </a:xfr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891264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838200" y="365125"/>
            <a:ext cx="10515600" cy="1325563"/>
          </a:xfrm>
        </p:spPr>
        <p:txBody>
          <a:bodyPr/>
          <a:lstStyle/>
          <a:p>
            <a:r>
              <a:rPr lang="ru-RU" altLang="ru-RU"/>
              <a:t>Метод </a:t>
            </a:r>
            <a:r>
              <a:rPr lang="en-US" altLang="ru-RU"/>
              <a:t>PPM</a:t>
            </a:r>
            <a:r>
              <a:rPr lang="ru-RU" altLang="ru-RU"/>
              <a:t>А</a:t>
            </a:r>
            <a:endParaRPr lang="ru-RU" altLang="ru-RU" dirty="0"/>
          </a:p>
        </p:txBody>
      </p:sp>
      <p:sp>
        <p:nvSpPr>
          <p:cNvPr id="9" name="Номер слайда 8">
            <a:extLst>
              <a:ext uri="{FF2B5EF4-FFF2-40B4-BE49-F238E27FC236}">
                <a16:creationId xmlns:a16="http://schemas.microsoft.com/office/drawing/2014/main" id="{8A5A63F7-DEF1-47C3-905A-71254C3D7EA4}"/>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18</a:t>
            </a:fld>
            <a:endParaRPr lang="ru-RU" altLang="ru-RU"/>
          </a:p>
        </p:txBody>
      </p:sp>
      <p:graphicFrame>
        <p:nvGraphicFramePr>
          <p:cNvPr id="13" name="Таблица 12"/>
          <p:cNvGraphicFramePr>
            <a:graphicFrameLocks noGrp="1"/>
          </p:cNvGraphicFramePr>
          <p:nvPr/>
        </p:nvGraphicFramePr>
        <p:xfrm>
          <a:off x="8735973" y="2803293"/>
          <a:ext cx="1104123" cy="3369789"/>
        </p:xfrm>
        <a:graphic>
          <a:graphicData uri="http://schemas.openxmlformats.org/drawingml/2006/table">
            <a:tbl>
              <a:tblPr firstRow="1" lastRow="1" bandRow="1">
                <a:tableStyleId>{93296810-A885-4BE3-A3E7-6D5BEEA58F35}</a:tableStyleId>
              </a:tblPr>
              <a:tblGrid>
                <a:gridCol w="1104123">
                  <a:extLst>
                    <a:ext uri="{9D8B030D-6E8A-4147-A177-3AD203B41FA5}">
                      <a16:colId xmlns:a16="http://schemas.microsoft.com/office/drawing/2014/main" val="20000"/>
                    </a:ext>
                  </a:extLst>
                </a:gridCol>
              </a:tblGrid>
              <a:tr h="374421">
                <a:tc>
                  <a:txBody>
                    <a:bodyPr/>
                    <a:lstStyle/>
                    <a:p>
                      <a:pPr algn="ctr"/>
                      <a:r>
                        <a:rPr lang="ru-RU" sz="1600" dirty="0"/>
                        <a:t>Символ</a:t>
                      </a:r>
                    </a:p>
                  </a:txBody>
                  <a:tcPr/>
                </a:tc>
                <a:extLst>
                  <a:ext uri="{0D108BD9-81ED-4DB2-BD59-A6C34878D82A}">
                    <a16:rowId xmlns:a16="http://schemas.microsoft.com/office/drawing/2014/main" val="10000"/>
                  </a:ext>
                </a:extLst>
              </a:tr>
              <a:tr h="374421">
                <a:tc>
                  <a:txBody>
                    <a:bodyPr/>
                    <a:lstStyle/>
                    <a:p>
                      <a:pPr algn="ctr"/>
                      <a:r>
                        <a:rPr lang="ru-RU" sz="1600" strike="sngStrike" dirty="0"/>
                        <a:t>( а</a:t>
                      </a:r>
                      <a:r>
                        <a:rPr lang="ru-RU" sz="1600" strike="sngStrike" baseline="0" dirty="0"/>
                        <a:t> )</a:t>
                      </a:r>
                      <a:endParaRPr lang="ru-RU" sz="1600" strike="sngStrike" dirty="0"/>
                    </a:p>
                  </a:txBody>
                  <a:tcPr/>
                </a:tc>
                <a:extLst>
                  <a:ext uri="{0D108BD9-81ED-4DB2-BD59-A6C34878D82A}">
                    <a16:rowId xmlns:a16="http://schemas.microsoft.com/office/drawing/2014/main" val="10001"/>
                  </a:ext>
                </a:extLst>
              </a:tr>
              <a:tr h="374421">
                <a:tc>
                  <a:txBody>
                    <a:bodyPr/>
                    <a:lstStyle/>
                    <a:p>
                      <a:pPr algn="ctr"/>
                      <a:r>
                        <a:rPr lang="ru-RU" sz="1600" dirty="0"/>
                        <a:t>б</a:t>
                      </a:r>
                    </a:p>
                  </a:txBody>
                  <a:tcPr/>
                </a:tc>
                <a:extLst>
                  <a:ext uri="{0D108BD9-81ED-4DB2-BD59-A6C34878D82A}">
                    <a16:rowId xmlns:a16="http://schemas.microsoft.com/office/drawing/2014/main" val="10002"/>
                  </a:ext>
                </a:extLst>
              </a:tr>
              <a:tr h="374421">
                <a:tc>
                  <a:txBody>
                    <a:bodyPr/>
                    <a:lstStyle/>
                    <a:p>
                      <a:pPr algn="ctr"/>
                      <a:r>
                        <a:rPr lang="ru-RU" sz="1600" dirty="0"/>
                        <a:t>…</a:t>
                      </a:r>
                    </a:p>
                  </a:txBody>
                  <a:tcPr/>
                </a:tc>
                <a:extLst>
                  <a:ext uri="{0D108BD9-81ED-4DB2-BD59-A6C34878D82A}">
                    <a16:rowId xmlns:a16="http://schemas.microsoft.com/office/drawing/2014/main" val="10003"/>
                  </a:ext>
                </a:extLst>
              </a:tr>
              <a:tr h="374421">
                <a:tc>
                  <a:txBody>
                    <a:bodyPr/>
                    <a:lstStyle/>
                    <a:p>
                      <a:pPr algn="ctr"/>
                      <a:r>
                        <a:rPr lang="en-US" sz="1600" strike="sngStrike" dirty="0"/>
                        <a:t>( </a:t>
                      </a:r>
                      <a:r>
                        <a:rPr lang="ru-RU" sz="1600" strike="sngStrike" dirty="0"/>
                        <a:t>н</a:t>
                      </a:r>
                      <a:r>
                        <a:rPr lang="en-US" sz="1600" strike="sngStrike" dirty="0"/>
                        <a:t> )</a:t>
                      </a:r>
                      <a:endParaRPr lang="ru-RU" sz="1600" strike="sngStrike" dirty="0"/>
                    </a:p>
                  </a:txBody>
                  <a:tcPr/>
                </a:tc>
                <a:extLst>
                  <a:ext uri="{0D108BD9-81ED-4DB2-BD59-A6C34878D82A}">
                    <a16:rowId xmlns:a16="http://schemas.microsoft.com/office/drawing/2014/main" val="10004"/>
                  </a:ext>
                </a:extLst>
              </a:tr>
              <a:tr h="374421">
                <a:tc>
                  <a:txBody>
                    <a:bodyPr/>
                    <a:lstStyle/>
                    <a:p>
                      <a:pPr algn="ctr"/>
                      <a:r>
                        <a:rPr lang="ru-RU" sz="1600" dirty="0"/>
                        <a:t>…</a:t>
                      </a:r>
                    </a:p>
                  </a:txBody>
                  <a:tcPr/>
                </a:tc>
                <a:extLst>
                  <a:ext uri="{0D108BD9-81ED-4DB2-BD59-A6C34878D82A}">
                    <a16:rowId xmlns:a16="http://schemas.microsoft.com/office/drawing/2014/main" val="10005"/>
                  </a:ext>
                </a:extLst>
              </a:tr>
              <a:tr h="374421">
                <a:tc>
                  <a:txBody>
                    <a:bodyPr/>
                    <a:lstStyle/>
                    <a:p>
                      <a:pPr algn="ctr"/>
                      <a:r>
                        <a:rPr lang="ru-RU" sz="1600" dirty="0"/>
                        <a:t>т</a:t>
                      </a:r>
                    </a:p>
                  </a:txBody>
                  <a:tcPr/>
                </a:tc>
                <a:extLst>
                  <a:ext uri="{0D108BD9-81ED-4DB2-BD59-A6C34878D82A}">
                    <a16:rowId xmlns:a16="http://schemas.microsoft.com/office/drawing/2014/main" val="10006"/>
                  </a:ext>
                </a:extLst>
              </a:tr>
              <a:tr h="374421">
                <a:tc>
                  <a:txBody>
                    <a:bodyPr/>
                    <a:lstStyle/>
                    <a:p>
                      <a:pPr algn="ctr"/>
                      <a:r>
                        <a:rPr lang="ru-RU" sz="1600" dirty="0"/>
                        <a:t>…</a:t>
                      </a:r>
                    </a:p>
                  </a:txBody>
                  <a:tcPr/>
                </a:tc>
                <a:extLst>
                  <a:ext uri="{0D108BD9-81ED-4DB2-BD59-A6C34878D82A}">
                    <a16:rowId xmlns:a16="http://schemas.microsoft.com/office/drawing/2014/main" val="10007"/>
                  </a:ext>
                </a:extLst>
              </a:tr>
              <a:tr h="374421">
                <a:tc>
                  <a:txBody>
                    <a:bodyPr/>
                    <a:lstStyle/>
                    <a:p>
                      <a:pPr algn="ctr"/>
                      <a:r>
                        <a:rPr lang="en-US" sz="1600" dirty="0"/>
                        <a:t>(248)</a:t>
                      </a:r>
                      <a:endParaRPr lang="ru-RU" sz="1600" dirty="0"/>
                    </a:p>
                  </a:txBody>
                  <a:tcPr/>
                </a:tc>
                <a:extLst>
                  <a:ext uri="{0D108BD9-81ED-4DB2-BD59-A6C34878D82A}">
                    <a16:rowId xmlns:a16="http://schemas.microsoft.com/office/drawing/2014/main" val="10008"/>
                  </a:ext>
                </a:extLst>
              </a:tr>
            </a:tbl>
          </a:graphicData>
        </a:graphic>
      </p:graphicFrame>
      <p:sp>
        <p:nvSpPr>
          <p:cNvPr id="14" name="TextBox 13"/>
          <p:cNvSpPr txBox="1"/>
          <p:nvPr/>
        </p:nvSpPr>
        <p:spPr>
          <a:xfrm>
            <a:off x="8616281" y="2420888"/>
            <a:ext cx="1343509"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-1</a:t>
            </a:r>
          </a:p>
        </p:txBody>
      </p:sp>
      <mc:AlternateContent xmlns:mc="http://schemas.openxmlformats.org/markup-compatibility/2006" xmlns:a14="http://schemas.microsoft.com/office/drawing/2010/main">
        <mc:Choice Requires="a14">
          <p:sp>
            <p:nvSpPr>
              <p:cNvPr id="3" name="Прямоугольник 2"/>
              <p:cNvSpPr/>
              <p:nvPr/>
            </p:nvSpPr>
            <p:spPr>
              <a:xfrm>
                <a:off x="2692876" y="3870838"/>
                <a:ext cx="2137765" cy="617348"/>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1+1</m:t>
                          </m:r>
                        </m:den>
                      </m:f>
                      <m:r>
                        <a:rPr lang="en-US" i="1">
                          <a:solidFill>
                            <a:srgbClr val="000000"/>
                          </a:solidFill>
                          <a:latin typeface="Cambria Math" panose="02040503050406030204" pitchFamily="18" charset="0"/>
                        </a:rPr>
                        <m:t>=</m:t>
                      </m:r>
                      <m:f>
                        <m:fPr>
                          <m:ctrlPr>
                            <a:rPr lang="ru-RU" i="1">
                              <a:solidFill>
                                <a:srgbClr val="000000"/>
                              </a:solidFill>
                              <a:latin typeface="Cambria Math" panose="02040503050406030204" pitchFamily="18" charset="0"/>
                            </a:rPr>
                          </m:ctrlPr>
                        </m:fPr>
                        <m:num>
                          <m:r>
                            <a:rPr lang="ru-RU" i="1">
                              <a:solidFill>
                                <a:srgbClr val="000000"/>
                              </a:solidFill>
                              <a:latin typeface="Cambria Math" panose="02040503050406030204" pitchFamily="18" charset="0"/>
                            </a:rPr>
                            <m:t>1</m:t>
                          </m:r>
                        </m:num>
                        <m:den>
                          <m:r>
                            <a:rPr lang="ru-RU" i="1">
                              <a:solidFill>
                                <a:srgbClr val="000000"/>
                              </a:solidFill>
                              <a:latin typeface="Cambria Math" panose="02040503050406030204" pitchFamily="18" charset="0"/>
                            </a:rPr>
                            <m:t>2</m:t>
                          </m:r>
                        </m:den>
                      </m:f>
                    </m:oMath>
                  </m:oMathPara>
                </a14:m>
                <a:endParaRPr lang="ru-RU" dirty="0">
                  <a:solidFill>
                    <a:srgbClr val="000000"/>
                  </a:solidFill>
                  <a:latin typeface="Arial" panose="020B0604020202020204" pitchFamily="34" charset="0"/>
                </a:endParaRPr>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2692876" y="3870838"/>
                <a:ext cx="2137765" cy="617348"/>
              </a:xfrm>
              <a:prstGeom prst="rect">
                <a:avLst/>
              </a:prstGeom>
              <a:blipFill>
                <a:blip r:embed="rId4"/>
                <a:stretch>
                  <a:fillRect b="-200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p:cNvSpPr/>
              <p:nvPr/>
            </p:nvSpPr>
            <p:spPr>
              <a:xfrm>
                <a:off x="8508140" y="6200644"/>
                <a:ext cx="1559786" cy="612732"/>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ru-RU" i="1">
                              <a:solidFill>
                                <a:srgbClr val="000000"/>
                              </a:solidFill>
                              <a:latin typeface="Cambria Math" panose="02040503050406030204" pitchFamily="18" charset="0"/>
                            </a:rPr>
                            <m:t>а</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ru-RU"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r>
                            <a:rPr lang="ru-RU" i="1">
                              <a:solidFill>
                                <a:srgbClr val="000000"/>
                              </a:solidFill>
                              <a:latin typeface="Cambria Math" panose="02040503050406030204" pitchFamily="18" charset="0"/>
                            </a:rPr>
                            <m:t>48</m:t>
                          </m:r>
                        </m:den>
                      </m:f>
                    </m:oMath>
                  </m:oMathPara>
                </a14:m>
                <a:endParaRPr lang="ru-RU" dirty="0">
                  <a:solidFill>
                    <a:srgbClr val="000000"/>
                  </a:solidFill>
                  <a:latin typeface="Arial" panose="020B0604020202020204" pitchFamily="34" charset="0"/>
                </a:endParaRPr>
              </a:p>
            </p:txBody>
          </p:sp>
        </mc:Choice>
        <mc:Fallback xmlns="">
          <p:sp>
            <p:nvSpPr>
              <p:cNvPr id="11" name="Прямоугольник 10"/>
              <p:cNvSpPr>
                <a:spLocks noRot="1" noChangeAspect="1" noMove="1" noResize="1" noEditPoints="1" noAdjustHandles="1" noChangeArrowheads="1" noChangeShapeType="1" noTextEdit="1"/>
              </p:cNvSpPr>
              <p:nvPr/>
            </p:nvSpPr>
            <p:spPr>
              <a:xfrm>
                <a:off x="8508140" y="6200644"/>
                <a:ext cx="1559786" cy="612732"/>
              </a:xfrm>
              <a:prstGeom prst="rect">
                <a:avLst/>
              </a:prstGeom>
              <a:blipFill>
                <a:blip r:embed="rId5"/>
                <a:stretch>
                  <a:fillRect b="-4082"/>
                </a:stretch>
              </a:blipFill>
            </p:spPr>
            <p:txBody>
              <a:bodyPr/>
              <a:lstStyle/>
              <a:p>
                <a:r>
                  <a:rPr lang="ru-RU">
                    <a:noFill/>
                  </a:rPr>
                  <a:t> </a:t>
                </a:r>
              </a:p>
            </p:txBody>
          </p:sp>
        </mc:Fallback>
      </mc:AlternateContent>
      <p:graphicFrame>
        <p:nvGraphicFramePr>
          <p:cNvPr id="15" name="Таблица 14"/>
          <p:cNvGraphicFramePr>
            <a:graphicFrameLocks noGrp="1"/>
          </p:cNvGraphicFramePr>
          <p:nvPr/>
        </p:nvGraphicFramePr>
        <p:xfrm>
          <a:off x="2105576" y="2790221"/>
          <a:ext cx="3312369" cy="1077849"/>
        </p:xfrm>
        <a:graphic>
          <a:graphicData uri="http://schemas.openxmlformats.org/drawingml/2006/table">
            <a:tbl>
              <a:tblPr firstRow="1" lastRow="1" bandRow="1">
                <a:tableStyleId>{93296810-A885-4BE3-A3E7-6D5BEEA58F35}</a:tableStyleId>
              </a:tblPr>
              <a:tblGrid>
                <a:gridCol w="1104123">
                  <a:extLst>
                    <a:ext uri="{9D8B030D-6E8A-4147-A177-3AD203B41FA5}">
                      <a16:colId xmlns:a16="http://schemas.microsoft.com/office/drawing/2014/main" val="20000"/>
                    </a:ext>
                  </a:extLst>
                </a:gridCol>
                <a:gridCol w="1104123">
                  <a:extLst>
                    <a:ext uri="{9D8B030D-6E8A-4147-A177-3AD203B41FA5}">
                      <a16:colId xmlns:a16="http://schemas.microsoft.com/office/drawing/2014/main" val="20001"/>
                    </a:ext>
                  </a:extLst>
                </a:gridCol>
                <a:gridCol w="1104123">
                  <a:extLst>
                    <a:ext uri="{9D8B030D-6E8A-4147-A177-3AD203B41FA5}">
                      <a16:colId xmlns:a16="http://schemas.microsoft.com/office/drawing/2014/main" val="20002"/>
                    </a:ext>
                  </a:extLst>
                </a:gridCol>
              </a:tblGrid>
              <a:tr h="359283">
                <a:tc>
                  <a:txBody>
                    <a:bodyPr/>
                    <a:lstStyle/>
                    <a:p>
                      <a:pPr algn="ctr"/>
                      <a:r>
                        <a:rPr lang="ru-RU" sz="1600" dirty="0"/>
                        <a:t>Контекст</a:t>
                      </a:r>
                    </a:p>
                  </a:txBody>
                  <a:tcPr/>
                </a:tc>
                <a:tc>
                  <a:txBody>
                    <a:bodyPr/>
                    <a:lstStyle/>
                    <a:p>
                      <a:pPr algn="ctr"/>
                      <a:r>
                        <a:rPr lang="ru-RU" sz="1600" dirty="0"/>
                        <a:t>Символ</a:t>
                      </a:r>
                    </a:p>
                  </a:txBody>
                  <a:tcPr/>
                </a:tc>
                <a:tc>
                  <a:txBody>
                    <a:bodyPr/>
                    <a:lstStyle/>
                    <a:p>
                      <a:pPr algn="ctr"/>
                      <a:r>
                        <a:rPr lang="ru-RU" sz="1600" dirty="0"/>
                        <a:t>Кол-во</a:t>
                      </a:r>
                    </a:p>
                  </a:txBody>
                  <a:tcPr/>
                </a:tc>
                <a:extLst>
                  <a:ext uri="{0D108BD9-81ED-4DB2-BD59-A6C34878D82A}">
                    <a16:rowId xmlns:a16="http://schemas.microsoft.com/office/drawing/2014/main" val="10000"/>
                  </a:ext>
                </a:extLst>
              </a:tr>
              <a:tr h="359283">
                <a:tc>
                  <a:txBody>
                    <a:bodyPr/>
                    <a:lstStyle/>
                    <a:p>
                      <a:pPr algn="ctr"/>
                      <a:r>
                        <a:rPr lang="ru-RU" sz="1600" dirty="0"/>
                        <a:t>_</a:t>
                      </a:r>
                    </a:p>
                  </a:txBody>
                  <a:tcPr/>
                </a:tc>
                <a:tc>
                  <a:txBody>
                    <a:bodyPr/>
                    <a:lstStyle/>
                    <a:p>
                      <a:pPr algn="ctr"/>
                      <a:r>
                        <a:rPr lang="ru-RU" sz="1600" dirty="0"/>
                        <a:t>д</a:t>
                      </a:r>
                    </a:p>
                  </a:txBody>
                  <a:tcPr/>
                </a:tc>
                <a:tc>
                  <a:txBody>
                    <a:bodyPr/>
                    <a:lstStyle/>
                    <a:p>
                      <a:pPr algn="ctr"/>
                      <a:r>
                        <a:rPr lang="ru-RU" sz="1600" dirty="0"/>
                        <a:t>1</a:t>
                      </a:r>
                    </a:p>
                  </a:txBody>
                  <a:tcPr/>
                </a:tc>
                <a:extLst>
                  <a:ext uri="{0D108BD9-81ED-4DB2-BD59-A6C34878D82A}">
                    <a16:rowId xmlns:a16="http://schemas.microsoft.com/office/drawing/2014/main" val="10001"/>
                  </a:ext>
                </a:extLst>
              </a:tr>
              <a:tr h="359283">
                <a:tc>
                  <a:txBody>
                    <a:bodyPr/>
                    <a:lstStyle/>
                    <a:p>
                      <a:pPr algn="ctr"/>
                      <a:endParaRPr lang="ru-RU" sz="1600" dirty="0"/>
                    </a:p>
                  </a:txBody>
                  <a:tcPr/>
                </a:tc>
                <a:tc>
                  <a:txBody>
                    <a:bodyPr/>
                    <a:lstStyle/>
                    <a:p>
                      <a:pPr algn="ctr"/>
                      <a:r>
                        <a:rPr lang="en-US" sz="1600" dirty="0"/>
                        <a:t>(1)</a:t>
                      </a:r>
                      <a:endParaRPr lang="ru-RU" sz="1600" dirty="0"/>
                    </a:p>
                  </a:txBody>
                  <a:tcPr/>
                </a:tc>
                <a:tc>
                  <a:txBody>
                    <a:bodyPr/>
                    <a:lstStyle/>
                    <a:p>
                      <a:pPr algn="ctr"/>
                      <a:r>
                        <a:rPr lang="en-US" sz="1600" dirty="0"/>
                        <a:t>1</a:t>
                      </a:r>
                      <a:endParaRPr lang="ru-RU" sz="1600" dirty="0"/>
                    </a:p>
                  </a:txBody>
                  <a:tcPr/>
                </a:tc>
                <a:extLst>
                  <a:ext uri="{0D108BD9-81ED-4DB2-BD59-A6C34878D82A}">
                    <a16:rowId xmlns:a16="http://schemas.microsoft.com/office/drawing/2014/main" val="10002"/>
                  </a:ext>
                </a:extLst>
              </a:tr>
            </a:tbl>
          </a:graphicData>
        </a:graphic>
      </p:graphicFrame>
      <p:sp>
        <p:nvSpPr>
          <p:cNvPr id="16" name="TextBox 15"/>
          <p:cNvSpPr txBox="1"/>
          <p:nvPr/>
        </p:nvSpPr>
        <p:spPr>
          <a:xfrm>
            <a:off x="3128477" y="2420888"/>
            <a:ext cx="1266565"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1</a:t>
            </a:r>
          </a:p>
        </p:txBody>
      </p:sp>
      <p:grpSp>
        <p:nvGrpSpPr>
          <p:cNvPr id="29" name="Группа 28">
            <a:extLst>
              <a:ext uri="{FF2B5EF4-FFF2-40B4-BE49-F238E27FC236}">
                <a16:creationId xmlns:a16="http://schemas.microsoft.com/office/drawing/2014/main" id="{D81478C3-9DF5-3D40-B966-BCD527C540C5}"/>
              </a:ext>
            </a:extLst>
          </p:cNvPr>
          <p:cNvGrpSpPr/>
          <p:nvPr/>
        </p:nvGrpSpPr>
        <p:grpSpPr>
          <a:xfrm>
            <a:off x="1944875" y="1502940"/>
            <a:ext cx="8302249" cy="971711"/>
            <a:chOff x="2833937" y="1343632"/>
            <a:chExt cx="6524127" cy="763596"/>
          </a:xfrm>
        </p:grpSpPr>
        <p:pic>
          <p:nvPicPr>
            <p:cNvPr id="7" name="Picture 7"/>
            <p:cNvPicPr>
              <a:picLocks noChangeAspect="1" noChangeArrowheads="1"/>
            </p:cNvPicPr>
            <p:nvPr/>
          </p:nvPicPr>
          <p:blipFill rotWithShape="1">
            <a:blip r:embed="rId6">
              <a:extLst>
                <a:ext uri="{28A0092B-C50C-407E-A947-70E740481C1C}">
                  <a14:useLocalDpi xmlns:a14="http://schemas.microsoft.com/office/drawing/2010/main" val="0"/>
                </a:ext>
              </a:extLst>
            </a:blip>
            <a:srcRect t="49965" b="43696"/>
            <a:stretch/>
          </p:blipFill>
          <p:spPr bwMode="auto">
            <a:xfrm>
              <a:off x="2833937" y="1820303"/>
              <a:ext cx="6524127" cy="28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7"/>
            <p:cNvPicPr>
              <a:picLocks noChangeAspect="1" noChangeArrowheads="1"/>
            </p:cNvPicPr>
            <p:nvPr/>
          </p:nvPicPr>
          <p:blipFill rotWithShape="1">
            <a:blip r:embed="rId6">
              <a:extLst>
                <a:ext uri="{28A0092B-C50C-407E-A947-70E740481C1C}">
                  <a14:useLocalDpi xmlns:a14="http://schemas.microsoft.com/office/drawing/2010/main" val="0"/>
                </a:ext>
              </a:extLst>
            </a:blip>
            <a:srcRect b="88565"/>
            <a:stretch/>
          </p:blipFill>
          <p:spPr bwMode="auto">
            <a:xfrm>
              <a:off x="2833937" y="1343632"/>
              <a:ext cx="6524127" cy="51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8" name="Таблица 17"/>
          <p:cNvGraphicFramePr>
            <a:graphicFrameLocks noGrp="1"/>
          </p:cNvGraphicFramePr>
          <p:nvPr/>
        </p:nvGraphicFramePr>
        <p:xfrm>
          <a:off x="5972835" y="2803293"/>
          <a:ext cx="2208246" cy="3352800"/>
        </p:xfrm>
        <a:graphic>
          <a:graphicData uri="http://schemas.openxmlformats.org/drawingml/2006/table">
            <a:tbl>
              <a:tblPr firstRow="1" lastRow="1" bandRow="1">
                <a:tableStyleId>{93296810-A885-4BE3-A3E7-6D5BEEA58F35}</a:tableStyleId>
              </a:tblPr>
              <a:tblGrid>
                <a:gridCol w="1104123">
                  <a:extLst>
                    <a:ext uri="{9D8B030D-6E8A-4147-A177-3AD203B41FA5}">
                      <a16:colId xmlns:a16="http://schemas.microsoft.com/office/drawing/2014/main" val="20000"/>
                    </a:ext>
                  </a:extLst>
                </a:gridCol>
                <a:gridCol w="1104123">
                  <a:extLst>
                    <a:ext uri="{9D8B030D-6E8A-4147-A177-3AD203B41FA5}">
                      <a16:colId xmlns:a16="http://schemas.microsoft.com/office/drawing/2014/main" val="20001"/>
                    </a:ext>
                  </a:extLst>
                </a:gridCol>
              </a:tblGrid>
              <a:tr h="279132">
                <a:tc>
                  <a:txBody>
                    <a:bodyPr/>
                    <a:lstStyle/>
                    <a:p>
                      <a:pPr algn="ctr"/>
                      <a:r>
                        <a:rPr lang="ru-RU" sz="1600" dirty="0"/>
                        <a:t>Символ</a:t>
                      </a:r>
                    </a:p>
                  </a:txBody>
                  <a:tcPr/>
                </a:tc>
                <a:tc>
                  <a:txBody>
                    <a:bodyPr/>
                    <a:lstStyle/>
                    <a:p>
                      <a:pPr algn="ctr"/>
                      <a:r>
                        <a:rPr lang="ru-RU" sz="1600" dirty="0"/>
                        <a:t>Кол-во</a:t>
                      </a:r>
                    </a:p>
                  </a:txBody>
                  <a:tcPr/>
                </a:tc>
                <a:extLst>
                  <a:ext uri="{0D108BD9-81ED-4DB2-BD59-A6C34878D82A}">
                    <a16:rowId xmlns:a16="http://schemas.microsoft.com/office/drawing/2014/main" val="10000"/>
                  </a:ext>
                </a:extLst>
              </a:tr>
              <a:tr h="279132">
                <a:tc>
                  <a:txBody>
                    <a:bodyPr/>
                    <a:lstStyle/>
                    <a:p>
                      <a:pPr algn="ctr"/>
                      <a:r>
                        <a:rPr lang="ru-RU" sz="1600" dirty="0"/>
                        <a:t>а</a:t>
                      </a:r>
                    </a:p>
                  </a:txBody>
                  <a:tcPr/>
                </a:tc>
                <a:tc>
                  <a:txBody>
                    <a:bodyPr/>
                    <a:lstStyle/>
                    <a:p>
                      <a:pPr algn="ctr"/>
                      <a:r>
                        <a:rPr lang="ru-RU" sz="1600" dirty="0"/>
                        <a:t>1</a:t>
                      </a:r>
                    </a:p>
                  </a:txBody>
                  <a:tcPr/>
                </a:tc>
                <a:extLst>
                  <a:ext uri="{0D108BD9-81ED-4DB2-BD59-A6C34878D82A}">
                    <a16:rowId xmlns:a16="http://schemas.microsoft.com/office/drawing/2014/main" val="10001"/>
                  </a:ext>
                </a:extLst>
              </a:tr>
              <a:tr h="279132">
                <a:tc>
                  <a:txBody>
                    <a:bodyPr/>
                    <a:lstStyle/>
                    <a:p>
                      <a:pPr algn="ctr"/>
                      <a:r>
                        <a:rPr lang="ru-RU" sz="1600" dirty="0"/>
                        <a:t>в</a:t>
                      </a:r>
                    </a:p>
                  </a:txBody>
                  <a:tcPr/>
                </a:tc>
                <a:tc>
                  <a:txBody>
                    <a:bodyPr/>
                    <a:lstStyle/>
                    <a:p>
                      <a:pPr algn="ctr"/>
                      <a:r>
                        <a:rPr lang="ru-RU" sz="1600" dirty="0"/>
                        <a:t>1</a:t>
                      </a:r>
                    </a:p>
                  </a:txBody>
                  <a:tcPr/>
                </a:tc>
                <a:extLst>
                  <a:ext uri="{0D108BD9-81ED-4DB2-BD59-A6C34878D82A}">
                    <a16:rowId xmlns:a16="http://schemas.microsoft.com/office/drawing/2014/main" val="10002"/>
                  </a:ext>
                </a:extLst>
              </a:tr>
              <a:tr h="279132">
                <a:tc>
                  <a:txBody>
                    <a:bodyPr/>
                    <a:lstStyle/>
                    <a:p>
                      <a:pPr algn="ctr"/>
                      <a:r>
                        <a:rPr lang="ru-RU" sz="1600" strike="sngStrike" dirty="0"/>
                        <a:t>(</a:t>
                      </a:r>
                      <a:r>
                        <a:rPr lang="ru-RU" sz="1600" strike="sngStrike" baseline="0" dirty="0"/>
                        <a:t> д )</a:t>
                      </a:r>
                      <a:endParaRPr lang="ru-RU" sz="1600" strike="sngStrike" dirty="0"/>
                    </a:p>
                  </a:txBody>
                  <a:tcPr/>
                </a:tc>
                <a:tc>
                  <a:txBody>
                    <a:bodyPr/>
                    <a:lstStyle/>
                    <a:p>
                      <a:pPr algn="ctr"/>
                      <a:r>
                        <a:rPr lang="ru-RU" sz="1600" strike="sngStrike" dirty="0"/>
                        <a:t>( 1 )</a:t>
                      </a:r>
                    </a:p>
                  </a:txBody>
                  <a:tcPr/>
                </a:tc>
                <a:extLst>
                  <a:ext uri="{0D108BD9-81ED-4DB2-BD59-A6C34878D82A}">
                    <a16:rowId xmlns:a16="http://schemas.microsoft.com/office/drawing/2014/main" val="10003"/>
                  </a:ext>
                </a:extLst>
              </a:tr>
              <a:tr h="279132">
                <a:tc>
                  <a:txBody>
                    <a:bodyPr/>
                    <a:lstStyle/>
                    <a:p>
                      <a:pPr algn="ctr"/>
                      <a:r>
                        <a:rPr lang="ru-RU" sz="1600" dirty="0"/>
                        <a:t>е</a:t>
                      </a:r>
                    </a:p>
                  </a:txBody>
                  <a:tcPr/>
                </a:tc>
                <a:tc>
                  <a:txBody>
                    <a:bodyPr/>
                    <a:lstStyle/>
                    <a:p>
                      <a:pPr algn="ctr"/>
                      <a:r>
                        <a:rPr lang="ru-RU" sz="1600" dirty="0"/>
                        <a:t>1</a:t>
                      </a:r>
                    </a:p>
                  </a:txBody>
                  <a:tcPr/>
                </a:tc>
                <a:extLst>
                  <a:ext uri="{0D108BD9-81ED-4DB2-BD59-A6C34878D82A}">
                    <a16:rowId xmlns:a16="http://schemas.microsoft.com/office/drawing/2014/main" val="10004"/>
                  </a:ext>
                </a:extLst>
              </a:tr>
              <a:tr h="279132">
                <a:tc>
                  <a:txBody>
                    <a:bodyPr/>
                    <a:lstStyle/>
                    <a:p>
                      <a:pPr algn="ctr"/>
                      <a:r>
                        <a:rPr lang="ru-RU" sz="1600" dirty="0"/>
                        <a:t>н</a:t>
                      </a:r>
                    </a:p>
                  </a:txBody>
                  <a:tcPr/>
                </a:tc>
                <a:tc>
                  <a:txBody>
                    <a:bodyPr/>
                    <a:lstStyle/>
                    <a:p>
                      <a:pPr algn="ctr"/>
                      <a:r>
                        <a:rPr lang="ru-RU" sz="1600" dirty="0"/>
                        <a:t>1</a:t>
                      </a:r>
                    </a:p>
                  </a:txBody>
                  <a:tcPr/>
                </a:tc>
                <a:extLst>
                  <a:ext uri="{0D108BD9-81ED-4DB2-BD59-A6C34878D82A}">
                    <a16:rowId xmlns:a16="http://schemas.microsoft.com/office/drawing/2014/main" val="10005"/>
                  </a:ext>
                </a:extLst>
              </a:tr>
              <a:tr h="279132">
                <a:tc>
                  <a:txBody>
                    <a:bodyPr/>
                    <a:lstStyle/>
                    <a:p>
                      <a:pPr algn="ctr"/>
                      <a:r>
                        <a:rPr lang="ru-RU" sz="1600" dirty="0"/>
                        <a:t>о</a:t>
                      </a:r>
                    </a:p>
                  </a:txBody>
                  <a:tcPr/>
                </a:tc>
                <a:tc>
                  <a:txBody>
                    <a:bodyPr/>
                    <a:lstStyle/>
                    <a:p>
                      <a:pPr algn="ctr"/>
                      <a:r>
                        <a:rPr lang="ru-RU" sz="1600" dirty="0"/>
                        <a:t>1</a:t>
                      </a:r>
                    </a:p>
                  </a:txBody>
                  <a:tcPr/>
                </a:tc>
                <a:extLst>
                  <a:ext uri="{0D108BD9-81ED-4DB2-BD59-A6C34878D82A}">
                    <a16:rowId xmlns:a16="http://schemas.microsoft.com/office/drawing/2014/main" val="10006"/>
                  </a:ext>
                </a:extLst>
              </a:tr>
              <a:tr h="279132">
                <a:tc>
                  <a:txBody>
                    <a:bodyPr/>
                    <a:lstStyle/>
                    <a:p>
                      <a:pPr algn="ctr"/>
                      <a:r>
                        <a:rPr lang="ru-RU" sz="1600" dirty="0"/>
                        <a:t>р</a:t>
                      </a:r>
                    </a:p>
                  </a:txBody>
                  <a:tcPr/>
                </a:tc>
                <a:tc>
                  <a:txBody>
                    <a:bodyPr/>
                    <a:lstStyle/>
                    <a:p>
                      <a:pPr algn="ctr"/>
                      <a:r>
                        <a:rPr lang="ru-RU" sz="1600" dirty="0"/>
                        <a:t>1</a:t>
                      </a:r>
                    </a:p>
                  </a:txBody>
                  <a:tcPr/>
                </a:tc>
                <a:extLst>
                  <a:ext uri="{0D108BD9-81ED-4DB2-BD59-A6C34878D82A}">
                    <a16:rowId xmlns:a16="http://schemas.microsoft.com/office/drawing/2014/main" val="10007"/>
                  </a:ext>
                </a:extLst>
              </a:tr>
              <a:tr h="279132">
                <a:tc>
                  <a:txBody>
                    <a:bodyPr/>
                    <a:lstStyle/>
                    <a:p>
                      <a:pPr algn="ctr"/>
                      <a:r>
                        <a:rPr lang="ru-RU" sz="1600" dirty="0"/>
                        <a:t>_</a:t>
                      </a:r>
                    </a:p>
                  </a:txBody>
                  <a:tcPr/>
                </a:tc>
                <a:tc>
                  <a:txBody>
                    <a:bodyPr/>
                    <a:lstStyle/>
                    <a:p>
                      <a:pPr algn="ctr"/>
                      <a:r>
                        <a:rPr lang="ru-RU" sz="1600" dirty="0"/>
                        <a:t>2</a:t>
                      </a:r>
                    </a:p>
                  </a:txBody>
                  <a:tcPr/>
                </a:tc>
                <a:extLst>
                  <a:ext uri="{0D108BD9-81ED-4DB2-BD59-A6C34878D82A}">
                    <a16:rowId xmlns:a16="http://schemas.microsoft.com/office/drawing/2014/main" val="10008"/>
                  </a:ext>
                </a:extLst>
              </a:tr>
              <a:tr h="279132">
                <a:tc>
                  <a:txBody>
                    <a:bodyPr/>
                    <a:lstStyle/>
                    <a:p>
                      <a:pPr algn="ctr"/>
                      <a:r>
                        <a:rPr lang="en-US" sz="1600" dirty="0"/>
                        <a:t>(7)</a:t>
                      </a:r>
                      <a:endParaRPr lang="ru-RU" sz="1600" dirty="0"/>
                    </a:p>
                  </a:txBody>
                  <a:tcPr/>
                </a:tc>
                <a:tc>
                  <a:txBody>
                    <a:bodyPr/>
                    <a:lstStyle/>
                    <a:p>
                      <a:pPr algn="ctr"/>
                      <a:r>
                        <a:rPr lang="en-US" sz="1600" dirty="0"/>
                        <a:t>8</a:t>
                      </a:r>
                      <a:endParaRPr lang="ru-RU" sz="1600" dirty="0"/>
                    </a:p>
                  </a:txBody>
                  <a:tcPr/>
                </a:tc>
                <a:extLst>
                  <a:ext uri="{0D108BD9-81ED-4DB2-BD59-A6C34878D82A}">
                    <a16:rowId xmlns:a16="http://schemas.microsoft.com/office/drawing/2014/main" val="10009"/>
                  </a:ext>
                </a:extLst>
              </a:tr>
            </a:tbl>
          </a:graphicData>
        </a:graphic>
      </p:graphicFrame>
      <p:sp>
        <p:nvSpPr>
          <p:cNvPr id="19" name="TextBox 18"/>
          <p:cNvSpPr txBox="1"/>
          <p:nvPr/>
        </p:nvSpPr>
        <p:spPr>
          <a:xfrm>
            <a:off x="6443676" y="2432519"/>
            <a:ext cx="1266565"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0</a:t>
            </a:r>
          </a:p>
        </p:txBody>
      </p:sp>
      <mc:AlternateContent xmlns:mc="http://schemas.openxmlformats.org/markup-compatibility/2006" xmlns:a14="http://schemas.microsoft.com/office/drawing/2010/main">
        <mc:Choice Requires="a14">
          <p:sp>
            <p:nvSpPr>
              <p:cNvPr id="21" name="Прямоугольник 20"/>
              <p:cNvSpPr/>
              <p:nvPr/>
            </p:nvSpPr>
            <p:spPr>
              <a:xfrm>
                <a:off x="6008075" y="6200644"/>
                <a:ext cx="2137765" cy="617348"/>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8+1</m:t>
                          </m:r>
                        </m:den>
                      </m:f>
                      <m:r>
                        <a:rPr lang="en-US" i="1">
                          <a:solidFill>
                            <a:srgbClr val="000000"/>
                          </a:solidFill>
                          <a:latin typeface="Cambria Math" panose="02040503050406030204" pitchFamily="18" charset="0"/>
                        </a:rPr>
                        <m:t>=</m:t>
                      </m:r>
                      <m:f>
                        <m:fPr>
                          <m:ctrlPr>
                            <a:rPr lang="ru-RU" i="1">
                              <a:solidFill>
                                <a:srgbClr val="000000"/>
                              </a:solidFill>
                              <a:latin typeface="Cambria Math" panose="02040503050406030204" pitchFamily="18" charset="0"/>
                            </a:rPr>
                          </m:ctrlPr>
                        </m:fPr>
                        <m:num>
                          <m:r>
                            <a:rPr lang="ru-RU" i="1">
                              <a:solidFill>
                                <a:srgbClr val="000000"/>
                              </a:solidFill>
                              <a:latin typeface="Cambria Math" panose="02040503050406030204" pitchFamily="18" charset="0"/>
                            </a:rPr>
                            <m:t>1</m:t>
                          </m:r>
                        </m:num>
                        <m:den>
                          <m:r>
                            <a:rPr lang="ru-RU" i="1">
                              <a:solidFill>
                                <a:srgbClr val="000000"/>
                              </a:solidFill>
                              <a:latin typeface="Cambria Math" panose="02040503050406030204" pitchFamily="18" charset="0"/>
                            </a:rPr>
                            <m:t>9</m:t>
                          </m:r>
                        </m:den>
                      </m:f>
                    </m:oMath>
                  </m:oMathPara>
                </a14:m>
                <a:endParaRPr lang="ru-RU" dirty="0">
                  <a:solidFill>
                    <a:srgbClr val="000000"/>
                  </a:solidFill>
                  <a:latin typeface="Arial" panose="020B0604020202020204" pitchFamily="34" charset="0"/>
                </a:endParaRPr>
              </a:p>
            </p:txBody>
          </p:sp>
        </mc:Choice>
        <mc:Fallback xmlns="">
          <p:sp>
            <p:nvSpPr>
              <p:cNvPr id="21" name="Прямоугольник 20"/>
              <p:cNvSpPr>
                <a:spLocks noRot="1" noChangeAspect="1" noMove="1" noResize="1" noEditPoints="1" noAdjustHandles="1" noChangeArrowheads="1" noChangeShapeType="1" noTextEdit="1"/>
              </p:cNvSpPr>
              <p:nvPr/>
            </p:nvSpPr>
            <p:spPr>
              <a:xfrm>
                <a:off x="6008075" y="6200644"/>
                <a:ext cx="2137765" cy="617348"/>
              </a:xfrm>
              <a:prstGeom prst="rect">
                <a:avLst/>
              </a:prstGeom>
              <a:blipFill>
                <a:blip r:embed="rId7"/>
                <a:stretch>
                  <a:fillRect b="-408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C3B1D2A-2936-2540-B691-E2C1D4EE7455}"/>
                  </a:ext>
                </a:extLst>
              </p:cNvPr>
              <p:cNvSpPr txBox="1"/>
              <p:nvPr/>
            </p:nvSpPr>
            <p:spPr>
              <a:xfrm>
                <a:off x="9512405" y="277019"/>
                <a:ext cx="2112245" cy="58432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𝑎</m:t>
                          </m:r>
                        </m:e>
                        <m:e>
                          <m:acc>
                            <m:accPr>
                              <m:chr m:val="̅"/>
                              <m:ctrlPr>
                                <a:rPr lang="en-US"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𝑎</m:t>
                              </m:r>
                            </m:e>
                          </m:d>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r>
                            <a:rPr lang="en-US" i="1">
                              <a:solidFill>
                                <a:srgbClr val="000000"/>
                              </a:solidFill>
                              <a:latin typeface="Cambria Math" panose="02040503050406030204" pitchFamily="18" charset="0"/>
                            </a:rPr>
                            <m:t>+1</m:t>
                          </m:r>
                        </m:den>
                      </m:f>
                    </m:oMath>
                  </m:oMathPara>
                </a14:m>
                <a:endParaRPr lang="ru-RU" dirty="0">
                  <a:solidFill>
                    <a:srgbClr val="000000"/>
                  </a:solidFill>
                  <a:latin typeface="Arial" panose="020B0604020202020204" pitchFamily="34" charset="0"/>
                </a:endParaRPr>
              </a:p>
            </p:txBody>
          </p:sp>
        </mc:Choice>
        <mc:Fallback xmlns="">
          <p:sp>
            <p:nvSpPr>
              <p:cNvPr id="20" name="TextBox 19">
                <a:extLst>
                  <a:ext uri="{FF2B5EF4-FFF2-40B4-BE49-F238E27FC236}">
                    <a16:creationId xmlns:a16="http://schemas.microsoft.com/office/drawing/2014/main" id="{DC3B1D2A-2936-2540-B691-E2C1D4EE7455}"/>
                  </a:ext>
                </a:extLst>
              </p:cNvPr>
              <p:cNvSpPr txBox="1">
                <a:spLocks noRot="1" noChangeAspect="1" noMove="1" noResize="1" noEditPoints="1" noAdjustHandles="1" noChangeArrowheads="1" noChangeShapeType="1" noTextEdit="1"/>
              </p:cNvSpPr>
              <p:nvPr/>
            </p:nvSpPr>
            <p:spPr>
              <a:xfrm>
                <a:off x="9512405" y="277019"/>
                <a:ext cx="2112245" cy="584327"/>
              </a:xfrm>
              <a:prstGeom prst="rect">
                <a:avLst/>
              </a:prstGeom>
              <a:blipFill>
                <a:blip r:embed="rId8"/>
                <a:stretch>
                  <a:fillRect l="-1786" r="-1786" b="-638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369FB16-13F0-1A46-B9EE-EB7494588C96}"/>
                  </a:ext>
                </a:extLst>
              </p:cNvPr>
              <p:cNvSpPr txBox="1"/>
              <p:nvPr/>
            </p:nvSpPr>
            <p:spPr>
              <a:xfrm>
                <a:off x="9512405" y="837295"/>
                <a:ext cx="2091470" cy="56720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r>
                            <a:rPr lang="en-US" i="1">
                              <a:solidFill>
                                <a:srgbClr val="000000"/>
                              </a:solidFill>
                              <a:latin typeface="Cambria Math" panose="02040503050406030204" pitchFamily="18" charset="0"/>
                            </a:rPr>
                            <m:t>+1</m:t>
                          </m:r>
                        </m:den>
                      </m:f>
                    </m:oMath>
                  </m:oMathPara>
                </a14:m>
                <a:endParaRPr lang="ru-RU" dirty="0">
                  <a:solidFill>
                    <a:srgbClr val="000000"/>
                  </a:solidFill>
                  <a:latin typeface="Arial" panose="020B0604020202020204" pitchFamily="34" charset="0"/>
                </a:endParaRPr>
              </a:p>
            </p:txBody>
          </p:sp>
        </mc:Choice>
        <mc:Fallback xmlns="">
          <p:sp>
            <p:nvSpPr>
              <p:cNvPr id="25" name="TextBox 24">
                <a:extLst>
                  <a:ext uri="{FF2B5EF4-FFF2-40B4-BE49-F238E27FC236}">
                    <a16:creationId xmlns:a16="http://schemas.microsoft.com/office/drawing/2014/main" id="{9369FB16-13F0-1A46-B9EE-EB7494588C96}"/>
                  </a:ext>
                </a:extLst>
              </p:cNvPr>
              <p:cNvSpPr txBox="1">
                <a:spLocks noRot="1" noChangeAspect="1" noMove="1" noResize="1" noEditPoints="1" noAdjustHandles="1" noChangeArrowheads="1" noChangeShapeType="1" noTextEdit="1"/>
              </p:cNvSpPr>
              <p:nvPr/>
            </p:nvSpPr>
            <p:spPr>
              <a:xfrm>
                <a:off x="9512405" y="837295"/>
                <a:ext cx="2091470" cy="567207"/>
              </a:xfrm>
              <a:prstGeom prst="rect">
                <a:avLst/>
              </a:prstGeom>
              <a:blipFill>
                <a:blip r:embed="rId9"/>
                <a:stretch>
                  <a:fillRect l="-1807" t="-4348" r="-1807" b="-434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8" name="Объект 5">
                <a:extLst>
                  <a:ext uri="{FF2B5EF4-FFF2-40B4-BE49-F238E27FC236}">
                    <a16:creationId xmlns:a16="http://schemas.microsoft.com/office/drawing/2014/main" id="{B85C4DB2-0857-8543-90FC-D4CDCBD11312}"/>
                  </a:ext>
                </a:extLst>
              </p:cNvPr>
              <p:cNvSpPr>
                <a:spLocks noGrp="1"/>
              </p:cNvSpPr>
              <p:nvPr>
                <p:ph idx="1"/>
              </p:nvPr>
            </p:nvSpPr>
            <p:spPr>
              <a:xfrm>
                <a:off x="2799801" y="4525353"/>
                <a:ext cx="4367023" cy="1545035"/>
              </a:xfrm>
            </p:spPr>
            <p:txBody>
              <a:bodyPr/>
              <a:lstStyle/>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𝑎</m:t>
                      </m:r>
                      <m:r>
                        <a:rPr lang="en-US" sz="2000" i="1" smtClean="0">
                          <a:latin typeface="Cambria Math" panose="02040503050406030204" pitchFamily="18" charset="0"/>
                        </a:rPr>
                        <m:t>=</m:t>
                      </m:r>
                      <m:r>
                        <m:rPr>
                          <m:nor/>
                        </m:rPr>
                        <a:rPr lang="en-US" sz="2000">
                          <a:latin typeface="Cambria Math" panose="02040503050406030204" pitchFamily="18" charset="0"/>
                        </a:rPr>
                        <m:t>"</m:t>
                      </m:r>
                      <m:r>
                        <m:rPr>
                          <m:nor/>
                        </m:rPr>
                        <a:rPr lang="ru-RU" sz="2000">
                          <a:latin typeface="Cambria Math" panose="02040503050406030204" pitchFamily="18" charset="0"/>
                        </a:rPr>
                        <m:t>т</m:t>
                      </m:r>
                      <m:r>
                        <a:rPr lang="en-US" sz="2000" i="1">
                          <a:latin typeface="Cambria Math" panose="02040503050406030204" pitchFamily="18" charset="0"/>
                        </a:rPr>
                        <m:t>"</m:t>
                      </m:r>
                    </m:oMath>
                  </m:oMathPara>
                </a14:m>
                <a:endParaRPr lang="en-US" sz="2000" dirty="0"/>
              </a:p>
              <a:p>
                <a:pPr marL="0" indent="0">
                  <a:buNone/>
                </a:pPr>
                <a14:m>
                  <m:oMathPara xmlns:m="http://schemas.openxmlformats.org/officeDocument/2006/math">
                    <m:oMathParaPr>
                      <m:jc m:val="left"/>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𝑐</m:t>
                          </m:r>
                        </m:e>
                      </m:acc>
                      <m:r>
                        <a:rPr lang="en-US" sz="2000" i="1">
                          <a:latin typeface="Cambria Math" panose="02040503050406030204" pitchFamily="18" charset="0"/>
                        </a:rPr>
                        <m:t>=</m:t>
                      </m:r>
                      <m:r>
                        <a:rPr lang="ru-RU" sz="2000" i="1">
                          <a:latin typeface="Cambria Math" panose="02040503050406030204" pitchFamily="18" charset="0"/>
                        </a:rPr>
                        <m:t>"_"</m:t>
                      </m:r>
                    </m:oMath>
                  </m:oMathPara>
                </a14:m>
                <a:endParaRPr lang="en-US" sz="2000" dirty="0"/>
              </a:p>
              <a:p>
                <a:pPr marL="0" indent="0">
                  <a:buNone/>
                </a:pPr>
                <a:endParaRPr lang="en-US" sz="2000" dirty="0"/>
              </a:p>
              <a:p>
                <a:pPr marL="0" indent="0">
                  <a:buNone/>
                </a:pPr>
                <a14:m>
                  <m:oMathPara xmlns:m="http://schemas.openxmlformats.org/officeDocument/2006/math">
                    <m:oMathParaPr>
                      <m:jc m:val="left"/>
                    </m:oMathParaPr>
                    <m:oMath xmlns:m="http://schemas.openxmlformats.org/officeDocument/2006/math">
                      <m:r>
                        <a:rPr lang="en-US" sz="2000" i="1">
                          <a:solidFill>
                            <a:srgbClr val="FF0000"/>
                          </a:solidFill>
                          <a:latin typeface="Cambria Math" panose="02040503050406030204" pitchFamily="18" charset="0"/>
                        </a:rPr>
                        <m:t>𝜀</m:t>
                      </m:r>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𝜀</m:t>
                      </m:r>
                      <m:r>
                        <a:rPr lang="en-US" sz="2000" i="1">
                          <a:solidFill>
                            <a:srgbClr val="FF0000"/>
                          </a:solidFill>
                          <a:latin typeface="Cambria Math" panose="02040503050406030204" pitchFamily="18" charset="0"/>
                        </a:rPr>
                        <m:t>→"т"</m:t>
                      </m:r>
                    </m:oMath>
                  </m:oMathPara>
                </a14:m>
                <a:endParaRPr lang="en-US" sz="2000" dirty="0">
                  <a:solidFill>
                    <a:srgbClr val="FF0000"/>
                  </a:solidFill>
                </a:endParaRPr>
              </a:p>
            </p:txBody>
          </p:sp>
        </mc:Choice>
        <mc:Fallback xmlns="">
          <p:sp>
            <p:nvSpPr>
              <p:cNvPr id="28" name="Объект 5">
                <a:extLst>
                  <a:ext uri="{FF2B5EF4-FFF2-40B4-BE49-F238E27FC236}">
                    <a16:creationId xmlns:a16="http://schemas.microsoft.com/office/drawing/2014/main" id="{B85C4DB2-0857-8543-90FC-D4CDCBD11312}"/>
                  </a:ext>
                </a:extLst>
              </p:cNvPr>
              <p:cNvSpPr>
                <a:spLocks noGrp="1" noRot="1" noChangeAspect="1" noMove="1" noResize="1" noEditPoints="1" noAdjustHandles="1" noChangeArrowheads="1" noChangeShapeType="1" noTextEdit="1"/>
              </p:cNvSpPr>
              <p:nvPr>
                <p:ph idx="1"/>
              </p:nvPr>
            </p:nvSpPr>
            <p:spPr>
              <a:xfrm>
                <a:off x="2799801" y="4525353"/>
                <a:ext cx="4367023" cy="1545035"/>
              </a:xfrm>
              <a:blipFill>
                <a:blip r:embed="rId10"/>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8450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838200" y="365125"/>
            <a:ext cx="10515600" cy="1325563"/>
          </a:xfrm>
        </p:spPr>
        <p:txBody>
          <a:bodyPr/>
          <a:lstStyle/>
          <a:p>
            <a:r>
              <a:rPr lang="ru-RU" altLang="ru-RU" dirty="0"/>
              <a:t>Метод </a:t>
            </a:r>
            <a:r>
              <a:rPr lang="en-US" altLang="ru-RU" dirty="0"/>
              <a:t>PPM</a:t>
            </a:r>
            <a:r>
              <a:rPr lang="ru-RU" altLang="ru-RU" dirty="0"/>
              <a:t>А</a:t>
            </a:r>
          </a:p>
        </p:txBody>
      </p:sp>
      <p:sp>
        <p:nvSpPr>
          <p:cNvPr id="8" name="Номер слайда 7">
            <a:extLst>
              <a:ext uri="{FF2B5EF4-FFF2-40B4-BE49-F238E27FC236}">
                <a16:creationId xmlns:a16="http://schemas.microsoft.com/office/drawing/2014/main" id="{CD4F673A-304E-4DE4-B9C7-9971ED44AC42}"/>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19</a:t>
            </a:fld>
            <a:endParaRPr lang="ru-RU" altLang="ru-RU"/>
          </a:p>
        </p:txBody>
      </p:sp>
      <p:grpSp>
        <p:nvGrpSpPr>
          <p:cNvPr id="23" name="Группа 22">
            <a:extLst>
              <a:ext uri="{FF2B5EF4-FFF2-40B4-BE49-F238E27FC236}">
                <a16:creationId xmlns:a16="http://schemas.microsoft.com/office/drawing/2014/main" id="{34864E3B-DBF3-CC49-B33D-BB13AB4ECB2C}"/>
              </a:ext>
            </a:extLst>
          </p:cNvPr>
          <p:cNvGrpSpPr/>
          <p:nvPr/>
        </p:nvGrpSpPr>
        <p:grpSpPr>
          <a:xfrm>
            <a:off x="1964228" y="1797098"/>
            <a:ext cx="8263544" cy="865630"/>
            <a:chOff x="2855640" y="1478713"/>
            <a:chExt cx="6480720" cy="678873"/>
          </a:xfrm>
        </p:grpSpPr>
        <p:pic>
          <p:nvPicPr>
            <p:cNvPr id="6"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87853"/>
            <a:stretch/>
          </p:blipFill>
          <p:spPr bwMode="auto">
            <a:xfrm>
              <a:off x="2855640" y="1478713"/>
              <a:ext cx="6480720" cy="5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5089" b="79559"/>
            <a:stretch/>
          </p:blipFill>
          <p:spPr bwMode="auto">
            <a:xfrm>
              <a:off x="2855640" y="1916832"/>
              <a:ext cx="6480720" cy="24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9" name="Объект 5">
                <a:extLst>
                  <a:ext uri="{FF2B5EF4-FFF2-40B4-BE49-F238E27FC236}">
                    <a16:creationId xmlns:a16="http://schemas.microsoft.com/office/drawing/2014/main" id="{57B0DB10-14F3-DE4A-9B1A-07A46BC5814A}"/>
                  </a:ext>
                </a:extLst>
              </p:cNvPr>
              <p:cNvSpPr>
                <a:spLocks noGrp="1"/>
              </p:cNvSpPr>
              <p:nvPr>
                <p:ph idx="1"/>
              </p:nvPr>
            </p:nvSpPr>
            <p:spPr>
              <a:xfrm>
                <a:off x="3215681" y="4675332"/>
                <a:ext cx="4367023" cy="1545035"/>
              </a:xfrm>
            </p:spPr>
            <p:txBody>
              <a:bodyPr/>
              <a:lstStyle/>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𝑎</m:t>
                      </m:r>
                      <m:r>
                        <a:rPr lang="en-US" sz="2000" i="1">
                          <a:latin typeface="Cambria Math" panose="02040503050406030204" pitchFamily="18" charset="0"/>
                        </a:rPr>
                        <m:t>=</m:t>
                      </m:r>
                      <m:r>
                        <m:rPr>
                          <m:nor/>
                        </m:rPr>
                        <a:rPr lang="en-US" sz="2000">
                          <a:latin typeface="Cambria Math" panose="02040503050406030204" pitchFamily="18" charset="0"/>
                        </a:rPr>
                        <m:t>"</m:t>
                      </m:r>
                      <m:r>
                        <m:rPr>
                          <m:nor/>
                        </m:rPr>
                        <a:rPr lang="ru-RU" sz="2000">
                          <a:latin typeface="Cambria Math" panose="02040503050406030204" pitchFamily="18" charset="0"/>
                        </a:rPr>
                        <m:t>в</m:t>
                      </m:r>
                      <m:r>
                        <a:rPr lang="en-US" sz="2000" i="1">
                          <a:latin typeface="Cambria Math" panose="02040503050406030204" pitchFamily="18" charset="0"/>
                        </a:rPr>
                        <m:t>"</m:t>
                      </m:r>
                    </m:oMath>
                  </m:oMathPara>
                </a14:m>
                <a:endParaRPr lang="en-US" sz="2000" dirty="0"/>
              </a:p>
              <a:p>
                <a:pPr marL="0" indent="0">
                  <a:buNone/>
                </a:pPr>
                <a14:m>
                  <m:oMathPara xmlns:m="http://schemas.openxmlformats.org/officeDocument/2006/math">
                    <m:oMathParaPr>
                      <m:jc m:val="left"/>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𝑐</m:t>
                          </m:r>
                        </m:e>
                      </m:acc>
                      <m:r>
                        <a:rPr lang="en-US" sz="2000" i="1">
                          <a:latin typeface="Cambria Math" panose="02040503050406030204" pitchFamily="18" charset="0"/>
                        </a:rPr>
                        <m:t>=</m:t>
                      </m:r>
                      <m:r>
                        <a:rPr lang="ru-RU" sz="2000" i="1">
                          <a:latin typeface="Cambria Math" panose="02040503050406030204" pitchFamily="18" charset="0"/>
                        </a:rPr>
                        <m:t>"_тра"</m:t>
                      </m:r>
                    </m:oMath>
                  </m:oMathPara>
                </a14:m>
                <a:endParaRPr lang="en-US" sz="2000" dirty="0"/>
              </a:p>
              <a:p>
                <a:pPr marL="0" indent="0">
                  <a:buNone/>
                </a:pPr>
                <a:endParaRPr lang="en-US" sz="2000" dirty="0"/>
              </a:p>
              <a:p>
                <a:pPr marL="0" indent="0">
                  <a:buNone/>
                </a:pPr>
                <a14:m>
                  <m:oMathPara xmlns:m="http://schemas.openxmlformats.org/officeDocument/2006/math">
                    <m:oMathParaPr>
                      <m:jc m:val="left"/>
                    </m:oMathParaPr>
                    <m:oMath xmlns:m="http://schemas.openxmlformats.org/officeDocument/2006/math">
                      <m:r>
                        <a:rPr lang="en-US" sz="2000" i="1">
                          <a:solidFill>
                            <a:srgbClr val="FF0000"/>
                          </a:solidFill>
                          <a:latin typeface="Cambria Math" panose="02040503050406030204" pitchFamily="18" charset="0"/>
                        </a:rPr>
                        <m:t>"</m:t>
                      </m:r>
                      <m:r>
                        <a:rPr lang="ru-RU" sz="2000" i="1">
                          <a:solidFill>
                            <a:srgbClr val="FF0000"/>
                          </a:solidFill>
                          <a:latin typeface="Cambria Math" panose="02040503050406030204" pitchFamily="18" charset="0"/>
                        </a:rPr>
                        <m:t>в</m:t>
                      </m:r>
                      <m:r>
                        <a:rPr lang="en-US" sz="2000" i="1">
                          <a:solidFill>
                            <a:srgbClr val="FF0000"/>
                          </a:solidFill>
                          <a:latin typeface="Cambria Math" panose="02040503050406030204" pitchFamily="18" charset="0"/>
                        </a:rPr>
                        <m:t>"</m:t>
                      </m:r>
                    </m:oMath>
                  </m:oMathPara>
                </a14:m>
                <a:endParaRPr lang="en-US" sz="2000" dirty="0">
                  <a:solidFill>
                    <a:srgbClr val="FF0000"/>
                  </a:solidFill>
                </a:endParaRPr>
              </a:p>
            </p:txBody>
          </p:sp>
        </mc:Choice>
        <mc:Fallback xmlns="">
          <p:sp>
            <p:nvSpPr>
              <p:cNvPr id="19" name="Объект 5">
                <a:extLst>
                  <a:ext uri="{FF2B5EF4-FFF2-40B4-BE49-F238E27FC236}">
                    <a16:creationId xmlns:a16="http://schemas.microsoft.com/office/drawing/2014/main" id="{57B0DB10-14F3-DE4A-9B1A-07A46BC5814A}"/>
                  </a:ext>
                </a:extLst>
              </p:cNvPr>
              <p:cNvSpPr>
                <a:spLocks noGrp="1" noRot="1" noChangeAspect="1" noMove="1" noResize="1" noEditPoints="1" noAdjustHandles="1" noChangeArrowheads="1" noChangeShapeType="1" noTextEdit="1"/>
              </p:cNvSpPr>
              <p:nvPr>
                <p:ph idx="1"/>
              </p:nvPr>
            </p:nvSpPr>
            <p:spPr>
              <a:xfrm>
                <a:off x="3215681" y="4675332"/>
                <a:ext cx="4367023" cy="1545035"/>
              </a:xfrm>
              <a:blipFill>
                <a:blip r:embed="rId3"/>
                <a:stretch>
                  <a:fillRect l="-29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Прямоугольник 19">
                <a:extLst>
                  <a:ext uri="{FF2B5EF4-FFF2-40B4-BE49-F238E27FC236}">
                    <a16:creationId xmlns:a16="http://schemas.microsoft.com/office/drawing/2014/main" id="{23D557BE-BB04-DC4F-93B0-AC84136435EE}"/>
                  </a:ext>
                </a:extLst>
              </p:cNvPr>
              <p:cNvSpPr/>
              <p:nvPr/>
            </p:nvSpPr>
            <p:spPr>
              <a:xfrm>
                <a:off x="6761765" y="3334160"/>
                <a:ext cx="2136867" cy="617348"/>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ru-RU" i="1">
                              <a:solidFill>
                                <a:srgbClr val="000000"/>
                              </a:solidFill>
                              <a:latin typeface="Cambria Math" panose="02040503050406030204" pitchFamily="18" charset="0"/>
                            </a:rPr>
                            <m:t>а</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1+1</m:t>
                          </m:r>
                        </m:den>
                      </m:f>
                      <m:r>
                        <a:rPr lang="en-US" i="1">
                          <a:solidFill>
                            <a:srgbClr val="000000"/>
                          </a:solidFill>
                          <a:latin typeface="Cambria Math" panose="02040503050406030204" pitchFamily="18" charset="0"/>
                        </a:rPr>
                        <m:t>=</m:t>
                      </m:r>
                      <m:f>
                        <m:fPr>
                          <m:ctrlPr>
                            <a:rPr lang="ru-RU" i="1">
                              <a:solidFill>
                                <a:srgbClr val="000000"/>
                              </a:solidFill>
                              <a:latin typeface="Cambria Math" panose="02040503050406030204" pitchFamily="18" charset="0"/>
                            </a:rPr>
                          </m:ctrlPr>
                        </m:fPr>
                        <m:num>
                          <m:r>
                            <a:rPr lang="ru-RU" i="1">
                              <a:solidFill>
                                <a:srgbClr val="000000"/>
                              </a:solidFill>
                              <a:latin typeface="Cambria Math" panose="02040503050406030204" pitchFamily="18" charset="0"/>
                            </a:rPr>
                            <m:t>1</m:t>
                          </m:r>
                        </m:num>
                        <m:den>
                          <m:r>
                            <a:rPr lang="ru-RU" i="1">
                              <a:solidFill>
                                <a:srgbClr val="000000"/>
                              </a:solidFill>
                              <a:latin typeface="Cambria Math" panose="02040503050406030204" pitchFamily="18" charset="0"/>
                            </a:rPr>
                            <m:t>2</m:t>
                          </m:r>
                        </m:den>
                      </m:f>
                    </m:oMath>
                  </m:oMathPara>
                </a14:m>
                <a:endParaRPr lang="ru-RU" dirty="0">
                  <a:solidFill>
                    <a:srgbClr val="000000"/>
                  </a:solidFill>
                  <a:latin typeface="Arial" panose="020B0604020202020204" pitchFamily="34" charset="0"/>
                </a:endParaRPr>
              </a:p>
            </p:txBody>
          </p:sp>
        </mc:Choice>
        <mc:Fallback xmlns="">
          <p:sp>
            <p:nvSpPr>
              <p:cNvPr id="20" name="Прямоугольник 19">
                <a:extLst>
                  <a:ext uri="{FF2B5EF4-FFF2-40B4-BE49-F238E27FC236}">
                    <a16:creationId xmlns:a16="http://schemas.microsoft.com/office/drawing/2014/main" id="{23D557BE-BB04-DC4F-93B0-AC84136435EE}"/>
                  </a:ext>
                </a:extLst>
              </p:cNvPr>
              <p:cNvSpPr>
                <a:spLocks noRot="1" noChangeAspect="1" noMove="1" noResize="1" noEditPoints="1" noAdjustHandles="1" noChangeArrowheads="1" noChangeShapeType="1" noTextEdit="1"/>
              </p:cNvSpPr>
              <p:nvPr/>
            </p:nvSpPr>
            <p:spPr>
              <a:xfrm>
                <a:off x="6761765" y="3334160"/>
                <a:ext cx="2136867" cy="617348"/>
              </a:xfrm>
              <a:prstGeom prst="rect">
                <a:avLst/>
              </a:prstGeom>
              <a:blipFill>
                <a:blip r:embed="rId4"/>
                <a:stretch>
                  <a:fillRect b="-2000"/>
                </a:stretch>
              </a:blipFill>
            </p:spPr>
            <p:txBody>
              <a:bodyPr/>
              <a:lstStyle/>
              <a:p>
                <a:r>
                  <a:rPr lang="ru-RU">
                    <a:noFill/>
                  </a:rPr>
                  <a:t> </a:t>
                </a:r>
              </a:p>
            </p:txBody>
          </p:sp>
        </mc:Fallback>
      </mc:AlternateContent>
      <p:graphicFrame>
        <p:nvGraphicFramePr>
          <p:cNvPr id="21" name="Таблица 20">
            <a:extLst>
              <a:ext uri="{FF2B5EF4-FFF2-40B4-BE49-F238E27FC236}">
                <a16:creationId xmlns:a16="http://schemas.microsoft.com/office/drawing/2014/main" id="{4712E037-43DA-6F4B-85DF-22E12688DFF5}"/>
              </a:ext>
            </a:extLst>
          </p:cNvPr>
          <p:cNvGraphicFramePr>
            <a:graphicFrameLocks noGrp="1"/>
          </p:cNvGraphicFramePr>
          <p:nvPr>
            <p:extLst>
              <p:ext uri="{D42A27DB-BD31-4B8C-83A1-F6EECF244321}">
                <p14:modId xmlns:p14="http://schemas.microsoft.com/office/powerpoint/2010/main" val="1457422732"/>
              </p:ext>
            </p:extLst>
          </p:nvPr>
        </p:nvGraphicFramePr>
        <p:xfrm>
          <a:off x="3462536" y="3173609"/>
          <a:ext cx="3312369" cy="1077849"/>
        </p:xfrm>
        <a:graphic>
          <a:graphicData uri="http://schemas.openxmlformats.org/drawingml/2006/table">
            <a:tbl>
              <a:tblPr firstRow="1" lastRow="1" bandRow="1">
                <a:tableStyleId>{93296810-A885-4BE3-A3E7-6D5BEEA58F35}</a:tableStyleId>
              </a:tblPr>
              <a:tblGrid>
                <a:gridCol w="1104123">
                  <a:extLst>
                    <a:ext uri="{9D8B030D-6E8A-4147-A177-3AD203B41FA5}">
                      <a16:colId xmlns:a16="http://schemas.microsoft.com/office/drawing/2014/main" val="20000"/>
                    </a:ext>
                  </a:extLst>
                </a:gridCol>
                <a:gridCol w="1104123">
                  <a:extLst>
                    <a:ext uri="{9D8B030D-6E8A-4147-A177-3AD203B41FA5}">
                      <a16:colId xmlns:a16="http://schemas.microsoft.com/office/drawing/2014/main" val="20001"/>
                    </a:ext>
                  </a:extLst>
                </a:gridCol>
                <a:gridCol w="1104123">
                  <a:extLst>
                    <a:ext uri="{9D8B030D-6E8A-4147-A177-3AD203B41FA5}">
                      <a16:colId xmlns:a16="http://schemas.microsoft.com/office/drawing/2014/main" val="20002"/>
                    </a:ext>
                  </a:extLst>
                </a:gridCol>
              </a:tblGrid>
              <a:tr h="359283">
                <a:tc>
                  <a:txBody>
                    <a:bodyPr/>
                    <a:lstStyle/>
                    <a:p>
                      <a:pPr algn="ctr"/>
                      <a:r>
                        <a:rPr lang="ru-RU" sz="1600" dirty="0"/>
                        <a:t>Контекст</a:t>
                      </a:r>
                    </a:p>
                  </a:txBody>
                  <a:tcPr/>
                </a:tc>
                <a:tc>
                  <a:txBody>
                    <a:bodyPr/>
                    <a:lstStyle/>
                    <a:p>
                      <a:pPr algn="ctr"/>
                      <a:r>
                        <a:rPr lang="ru-RU" sz="1600" dirty="0"/>
                        <a:t>Символ</a:t>
                      </a:r>
                    </a:p>
                  </a:txBody>
                  <a:tcPr/>
                </a:tc>
                <a:tc>
                  <a:txBody>
                    <a:bodyPr/>
                    <a:lstStyle/>
                    <a:p>
                      <a:pPr algn="ctr"/>
                      <a:r>
                        <a:rPr lang="ru-RU" sz="1600" dirty="0"/>
                        <a:t>Кол-во</a:t>
                      </a:r>
                    </a:p>
                  </a:txBody>
                  <a:tcPr/>
                </a:tc>
                <a:extLst>
                  <a:ext uri="{0D108BD9-81ED-4DB2-BD59-A6C34878D82A}">
                    <a16:rowId xmlns:a16="http://schemas.microsoft.com/office/drawing/2014/main" val="10000"/>
                  </a:ext>
                </a:extLst>
              </a:tr>
              <a:tr h="359283">
                <a:tc>
                  <a:txBody>
                    <a:bodyPr/>
                    <a:lstStyle/>
                    <a:p>
                      <a:pPr algn="ctr"/>
                      <a:r>
                        <a:rPr lang="ru-RU" sz="1600" dirty="0"/>
                        <a:t>_</a:t>
                      </a:r>
                      <a:r>
                        <a:rPr lang="ru-RU" sz="1600" dirty="0" err="1"/>
                        <a:t>тра</a:t>
                      </a:r>
                      <a:endParaRPr lang="ru-RU" sz="1600" dirty="0"/>
                    </a:p>
                  </a:txBody>
                  <a:tcPr/>
                </a:tc>
                <a:tc>
                  <a:txBody>
                    <a:bodyPr/>
                    <a:lstStyle/>
                    <a:p>
                      <a:pPr algn="ctr"/>
                      <a:r>
                        <a:rPr lang="ru-RU" sz="1600" dirty="0"/>
                        <a:t>в</a:t>
                      </a:r>
                    </a:p>
                  </a:txBody>
                  <a:tcPr/>
                </a:tc>
                <a:tc>
                  <a:txBody>
                    <a:bodyPr/>
                    <a:lstStyle/>
                    <a:p>
                      <a:pPr algn="ctr"/>
                      <a:r>
                        <a:rPr lang="ru-RU" sz="1600" dirty="0"/>
                        <a:t>1</a:t>
                      </a:r>
                    </a:p>
                  </a:txBody>
                  <a:tcPr/>
                </a:tc>
                <a:extLst>
                  <a:ext uri="{0D108BD9-81ED-4DB2-BD59-A6C34878D82A}">
                    <a16:rowId xmlns:a16="http://schemas.microsoft.com/office/drawing/2014/main" val="10001"/>
                  </a:ext>
                </a:extLst>
              </a:tr>
              <a:tr h="359283">
                <a:tc>
                  <a:txBody>
                    <a:bodyPr/>
                    <a:lstStyle/>
                    <a:p>
                      <a:pPr algn="ctr"/>
                      <a:endParaRPr lang="ru-RU" sz="1600" dirty="0"/>
                    </a:p>
                  </a:txBody>
                  <a:tcPr/>
                </a:tc>
                <a:tc>
                  <a:txBody>
                    <a:bodyPr/>
                    <a:lstStyle/>
                    <a:p>
                      <a:pPr algn="ctr"/>
                      <a:r>
                        <a:rPr lang="en-US" sz="1600" dirty="0"/>
                        <a:t>(1)</a:t>
                      </a:r>
                      <a:endParaRPr lang="ru-RU" sz="1600" dirty="0"/>
                    </a:p>
                  </a:txBody>
                  <a:tcPr/>
                </a:tc>
                <a:tc>
                  <a:txBody>
                    <a:bodyPr/>
                    <a:lstStyle/>
                    <a:p>
                      <a:pPr algn="ctr"/>
                      <a:r>
                        <a:rPr lang="en-US" sz="1600" dirty="0"/>
                        <a:t>1</a:t>
                      </a:r>
                      <a:endParaRPr lang="ru-RU" sz="1600" dirty="0"/>
                    </a:p>
                  </a:txBody>
                  <a:tcPr/>
                </a:tc>
                <a:extLst>
                  <a:ext uri="{0D108BD9-81ED-4DB2-BD59-A6C34878D82A}">
                    <a16:rowId xmlns:a16="http://schemas.microsoft.com/office/drawing/2014/main" val="10002"/>
                  </a:ext>
                </a:extLst>
              </a:tr>
            </a:tbl>
          </a:graphicData>
        </a:graphic>
      </p:graphicFrame>
      <p:sp>
        <p:nvSpPr>
          <p:cNvPr id="22" name="TextBox 21">
            <a:extLst>
              <a:ext uri="{FF2B5EF4-FFF2-40B4-BE49-F238E27FC236}">
                <a16:creationId xmlns:a16="http://schemas.microsoft.com/office/drawing/2014/main" id="{BF1C0241-A9AC-854F-B964-95C9073D567A}"/>
              </a:ext>
            </a:extLst>
          </p:cNvPr>
          <p:cNvSpPr txBox="1"/>
          <p:nvPr/>
        </p:nvSpPr>
        <p:spPr>
          <a:xfrm>
            <a:off x="4485437" y="2804276"/>
            <a:ext cx="1266565"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4</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A3F57E4-CF3D-4E48-B2AF-5AB4F46EE0DA}"/>
                  </a:ext>
                </a:extLst>
              </p:cNvPr>
              <p:cNvSpPr txBox="1"/>
              <p:nvPr/>
            </p:nvSpPr>
            <p:spPr>
              <a:xfrm>
                <a:off x="9512405" y="277019"/>
                <a:ext cx="2112245" cy="58432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𝑎</m:t>
                          </m:r>
                        </m:e>
                        <m:e>
                          <m:acc>
                            <m:accPr>
                              <m:chr m:val="̅"/>
                              <m:ctrlPr>
                                <a:rPr lang="en-US"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𝑎</m:t>
                              </m:r>
                            </m:e>
                          </m:d>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r>
                            <a:rPr lang="en-US" i="1">
                              <a:solidFill>
                                <a:srgbClr val="000000"/>
                              </a:solidFill>
                              <a:latin typeface="Cambria Math" panose="02040503050406030204" pitchFamily="18" charset="0"/>
                            </a:rPr>
                            <m:t>+1</m:t>
                          </m:r>
                        </m:den>
                      </m:f>
                    </m:oMath>
                  </m:oMathPara>
                </a14:m>
                <a:endParaRPr lang="ru-RU" dirty="0">
                  <a:solidFill>
                    <a:srgbClr val="000000"/>
                  </a:solidFill>
                  <a:latin typeface="Arial" panose="020B0604020202020204" pitchFamily="34" charset="0"/>
                </a:endParaRPr>
              </a:p>
            </p:txBody>
          </p:sp>
        </mc:Choice>
        <mc:Fallback xmlns="">
          <p:sp>
            <p:nvSpPr>
              <p:cNvPr id="24" name="TextBox 23">
                <a:extLst>
                  <a:ext uri="{FF2B5EF4-FFF2-40B4-BE49-F238E27FC236}">
                    <a16:creationId xmlns:a16="http://schemas.microsoft.com/office/drawing/2014/main" id="{EA3F57E4-CF3D-4E48-B2AF-5AB4F46EE0DA}"/>
                  </a:ext>
                </a:extLst>
              </p:cNvPr>
              <p:cNvSpPr txBox="1">
                <a:spLocks noRot="1" noChangeAspect="1" noMove="1" noResize="1" noEditPoints="1" noAdjustHandles="1" noChangeArrowheads="1" noChangeShapeType="1" noTextEdit="1"/>
              </p:cNvSpPr>
              <p:nvPr/>
            </p:nvSpPr>
            <p:spPr>
              <a:xfrm>
                <a:off x="9512405" y="277019"/>
                <a:ext cx="2112245" cy="584327"/>
              </a:xfrm>
              <a:prstGeom prst="rect">
                <a:avLst/>
              </a:prstGeom>
              <a:blipFill>
                <a:blip r:embed="rId5"/>
                <a:stretch>
                  <a:fillRect l="-1786" r="-1786" b="-638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1C2D7C4-7E75-4946-9EA3-F852FAEB24E3}"/>
                  </a:ext>
                </a:extLst>
              </p:cNvPr>
              <p:cNvSpPr txBox="1"/>
              <p:nvPr/>
            </p:nvSpPr>
            <p:spPr>
              <a:xfrm>
                <a:off x="9512405" y="837295"/>
                <a:ext cx="2091470" cy="56720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r>
                            <a:rPr lang="en-US" i="1">
                              <a:solidFill>
                                <a:srgbClr val="000000"/>
                              </a:solidFill>
                              <a:latin typeface="Cambria Math" panose="02040503050406030204" pitchFamily="18" charset="0"/>
                            </a:rPr>
                            <m:t>+1</m:t>
                          </m:r>
                        </m:den>
                      </m:f>
                    </m:oMath>
                  </m:oMathPara>
                </a14:m>
                <a:endParaRPr lang="ru-RU" dirty="0">
                  <a:solidFill>
                    <a:srgbClr val="000000"/>
                  </a:solidFill>
                  <a:latin typeface="Arial" panose="020B0604020202020204" pitchFamily="34" charset="0"/>
                </a:endParaRPr>
              </a:p>
            </p:txBody>
          </p:sp>
        </mc:Choice>
        <mc:Fallback xmlns="">
          <p:sp>
            <p:nvSpPr>
              <p:cNvPr id="25" name="TextBox 24">
                <a:extLst>
                  <a:ext uri="{FF2B5EF4-FFF2-40B4-BE49-F238E27FC236}">
                    <a16:creationId xmlns:a16="http://schemas.microsoft.com/office/drawing/2014/main" id="{91C2D7C4-7E75-4946-9EA3-F852FAEB24E3}"/>
                  </a:ext>
                </a:extLst>
              </p:cNvPr>
              <p:cNvSpPr txBox="1">
                <a:spLocks noRot="1" noChangeAspect="1" noMove="1" noResize="1" noEditPoints="1" noAdjustHandles="1" noChangeArrowheads="1" noChangeShapeType="1" noTextEdit="1"/>
              </p:cNvSpPr>
              <p:nvPr/>
            </p:nvSpPr>
            <p:spPr>
              <a:xfrm>
                <a:off x="9512405" y="837295"/>
                <a:ext cx="2091470" cy="567207"/>
              </a:xfrm>
              <a:prstGeom prst="rect">
                <a:avLst/>
              </a:prstGeom>
              <a:blipFill>
                <a:blip r:embed="rId6"/>
                <a:stretch>
                  <a:fillRect l="-1807" t="-4348" r="-1807" b="-4348"/>
                </a:stretch>
              </a:blipFill>
            </p:spPr>
            <p:txBody>
              <a:bodyPr/>
              <a:lstStyle/>
              <a:p>
                <a:r>
                  <a:rPr lang="ru-RU">
                    <a:noFill/>
                  </a:rPr>
                  <a:t> </a:t>
                </a:r>
              </a:p>
            </p:txBody>
          </p:sp>
        </mc:Fallback>
      </mc:AlternateContent>
    </p:spTree>
    <p:extLst>
      <p:ext uri="{BB962C8B-B14F-4D97-AF65-F5344CB8AC3E}">
        <p14:creationId xmlns:p14="http://schemas.microsoft.com/office/powerpoint/2010/main" val="155153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Задача статистического моделирования</a:t>
            </a:r>
          </a:p>
        </p:txBody>
      </p:sp>
      <p:sp>
        <p:nvSpPr>
          <p:cNvPr id="3" name="Объект 2"/>
          <p:cNvSpPr>
            <a:spLocks noGrp="1"/>
          </p:cNvSpPr>
          <p:nvPr>
            <p:ph idx="1"/>
          </p:nvPr>
        </p:nvSpPr>
        <p:spPr>
          <a:xfrm>
            <a:off x="838200" y="1825625"/>
            <a:ext cx="10515600" cy="4351338"/>
          </a:xfrm>
        </p:spPr>
        <p:txBody>
          <a:bodyPr/>
          <a:lstStyle/>
          <a:p>
            <a:r>
              <a:rPr lang="ru-RU" dirty="0"/>
              <a:t>Используется для оценки распределения вероятности символа</a:t>
            </a:r>
          </a:p>
          <a:p>
            <a:r>
              <a:rPr lang="ru-RU" dirty="0"/>
              <a:t>Для очередного символа рассматривается контекст</a:t>
            </a:r>
          </a:p>
          <a:p>
            <a:r>
              <a:rPr lang="ru-RU" dirty="0"/>
              <a:t>Должны определяться условные вероятности появления символов в этом контексте</a:t>
            </a:r>
          </a:p>
          <a:p>
            <a:r>
              <a:rPr lang="ru-RU" dirty="0"/>
              <a:t>На основе этих вероятностей символы кодируют с помощью префиксного или арифметического методов</a:t>
            </a:r>
          </a:p>
          <a:p>
            <a:pPr marL="0" indent="0">
              <a:buNone/>
            </a:pPr>
            <a:endParaRPr lang="ru-RU" dirty="0"/>
          </a:p>
        </p:txBody>
      </p:sp>
      <p:sp>
        <p:nvSpPr>
          <p:cNvPr id="8" name="Номер слайда 7">
            <a:extLst>
              <a:ext uri="{FF2B5EF4-FFF2-40B4-BE49-F238E27FC236}">
                <a16:creationId xmlns:a16="http://schemas.microsoft.com/office/drawing/2014/main" id="{3FA16771-E2F4-418C-BF55-81BB9F3FFB4F}"/>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2</a:t>
            </a:fld>
            <a:endParaRPr lang="ru-RU" altLang="ru-RU"/>
          </a:p>
        </p:txBody>
      </p:sp>
    </p:spTree>
    <p:extLst>
      <p:ext uri="{BB962C8B-B14F-4D97-AF65-F5344CB8AC3E}">
        <p14:creationId xmlns:p14="http://schemas.microsoft.com/office/powerpoint/2010/main" val="433790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1837184" y="341784"/>
            <a:ext cx="6563072" cy="1143000"/>
          </a:xfrm>
        </p:spPr>
        <p:txBody>
          <a:bodyPr/>
          <a:lstStyle/>
          <a:p>
            <a:pPr eaLnBrk="1" hangingPunct="1"/>
            <a:r>
              <a:rPr lang="ru-RU" altLang="ru-RU" sz="3200" dirty="0"/>
              <a:t>Статистическое моделирование</a:t>
            </a:r>
            <a:br>
              <a:rPr lang="ru-RU" altLang="ru-RU" sz="3200" dirty="0"/>
            </a:br>
            <a:r>
              <a:rPr lang="ru-RU" altLang="ru-RU" sz="3200" dirty="0"/>
              <a:t>Метод </a:t>
            </a:r>
            <a:r>
              <a:rPr lang="en-US" altLang="ru-RU" sz="3200" dirty="0"/>
              <a:t>PPM</a:t>
            </a:r>
            <a:r>
              <a:rPr lang="ru-RU" altLang="ru-RU" sz="3200" dirty="0"/>
              <a:t>А</a:t>
            </a:r>
          </a:p>
        </p:txBody>
      </p:sp>
      <mc:AlternateContent xmlns:mc="http://schemas.openxmlformats.org/markup-compatibility/2006" xmlns:a14="http://schemas.microsoft.com/office/drawing/2010/main">
        <mc:Choice Requires="a14">
          <p:sp>
            <p:nvSpPr>
              <p:cNvPr id="12" name="Объект 5"/>
              <p:cNvSpPr>
                <a:spLocks noGrp="1"/>
              </p:cNvSpPr>
              <p:nvPr>
                <p:ph idx="1"/>
              </p:nvPr>
            </p:nvSpPr>
            <p:spPr>
              <a:xfrm>
                <a:off x="1872994" y="4725145"/>
                <a:ext cx="4367023" cy="1545035"/>
              </a:xfrm>
            </p:spPr>
            <p:txBody>
              <a:bodyPr>
                <a:normAutofit fontScale="92500"/>
              </a:bodyPr>
              <a:lstStyle/>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𝑎</m:t>
                      </m:r>
                      <m:r>
                        <a:rPr lang="en-US" sz="2000" i="1">
                          <a:latin typeface="Cambria Math" panose="02040503050406030204" pitchFamily="18" charset="0"/>
                        </a:rPr>
                        <m:t>=</m:t>
                      </m:r>
                      <m:r>
                        <m:rPr>
                          <m:nor/>
                        </m:rPr>
                        <a:rPr lang="en-US" sz="2000">
                          <a:latin typeface="Cambria Math" panose="02040503050406030204" pitchFamily="18" charset="0"/>
                        </a:rPr>
                        <m:t>"</m:t>
                      </m:r>
                      <m:r>
                        <m:rPr>
                          <m:nor/>
                        </m:rPr>
                        <a:rPr lang="ru-RU" sz="2000">
                          <a:latin typeface="Cambria Math" panose="02040503050406030204" pitchFamily="18" charset="0"/>
                        </a:rPr>
                        <m:t>е</m:t>
                      </m:r>
                      <m:r>
                        <a:rPr lang="en-US" sz="2000" i="1">
                          <a:latin typeface="Cambria Math" panose="02040503050406030204" pitchFamily="18" charset="0"/>
                        </a:rPr>
                        <m:t>"</m:t>
                      </m:r>
                    </m:oMath>
                  </m:oMathPara>
                </a14:m>
                <a:endParaRPr lang="en-US" sz="2000" dirty="0"/>
              </a:p>
              <a:p>
                <a:pPr marL="0" indent="0">
                  <a:buNone/>
                </a:pPr>
                <a14:m>
                  <m:oMathPara xmlns:m="http://schemas.openxmlformats.org/officeDocument/2006/math">
                    <m:oMathParaPr>
                      <m:jc m:val="left"/>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𝑐</m:t>
                          </m:r>
                        </m:e>
                      </m:acc>
                      <m:r>
                        <a:rPr lang="en-US" sz="2000" i="1">
                          <a:latin typeface="Cambria Math" panose="02040503050406030204" pitchFamily="18" charset="0"/>
                        </a:rPr>
                        <m:t>=</m:t>
                      </m:r>
                      <m:r>
                        <a:rPr lang="ru-RU" sz="2000" i="1">
                          <a:latin typeface="Cambria Math" panose="02040503050406030204" pitchFamily="18" charset="0"/>
                        </a:rPr>
                        <m:t>"_трав"</m:t>
                      </m:r>
                    </m:oMath>
                  </m:oMathPara>
                </a14:m>
                <a:endParaRPr lang="en-US" sz="2000" dirty="0"/>
              </a:p>
              <a:p>
                <a:pPr marL="0" indent="0">
                  <a:buNone/>
                </a:pPr>
                <a:endParaRPr lang="en-US" sz="2000" dirty="0"/>
              </a:p>
              <a:p>
                <a:pPr marL="0" indent="0">
                  <a:buNone/>
                </a:pPr>
                <a14:m>
                  <m:oMathPara xmlns:m="http://schemas.openxmlformats.org/officeDocument/2006/math">
                    <m:oMathParaPr>
                      <m:jc m:val="left"/>
                    </m:oMathParaPr>
                    <m:oMath xmlns:m="http://schemas.openxmlformats.org/officeDocument/2006/math">
                      <m:r>
                        <a:rPr lang="en-US" sz="2000" i="1">
                          <a:solidFill>
                            <a:srgbClr val="FF0000"/>
                          </a:solidFill>
                          <a:latin typeface="Cambria Math" panose="02040503050406030204" pitchFamily="18" charset="0"/>
                        </a:rPr>
                        <m:t>𝜀</m:t>
                      </m:r>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𝜀</m:t>
                      </m:r>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𝜀</m:t>
                      </m:r>
                      <m:r>
                        <a:rPr lang="en-US" sz="2000" i="1">
                          <a:solidFill>
                            <a:srgbClr val="FF0000"/>
                          </a:solidFill>
                          <a:latin typeface="Cambria Math" panose="02040503050406030204" pitchFamily="18" charset="0"/>
                        </a:rPr>
                        <m:t>→</m:t>
                      </m:r>
                    </m:oMath>
                    <m:oMath xmlns:m="http://schemas.openxmlformats.org/officeDocument/2006/math">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𝜀</m:t>
                      </m:r>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𝜀</m:t>
                      </m:r>
                      <m:r>
                        <a:rPr lang="en-US" sz="2000" i="1">
                          <a:solidFill>
                            <a:srgbClr val="FF0000"/>
                          </a:solidFill>
                          <a:latin typeface="Cambria Math" panose="02040503050406030204" pitchFamily="18" charset="0"/>
                        </a:rPr>
                        <m:t>→"е"</m:t>
                      </m:r>
                    </m:oMath>
                  </m:oMathPara>
                </a14:m>
                <a:endParaRPr lang="en-US" sz="2000" dirty="0">
                  <a:solidFill>
                    <a:srgbClr val="FF0000"/>
                  </a:solidFill>
                </a:endParaRPr>
              </a:p>
            </p:txBody>
          </p:sp>
        </mc:Choice>
        <mc:Fallback xmlns="">
          <p:sp>
            <p:nvSpPr>
              <p:cNvPr id="12" name="Объект 5"/>
              <p:cNvSpPr>
                <a:spLocks noGrp="1" noRot="1" noChangeAspect="1" noMove="1" noResize="1" noEditPoints="1" noAdjustHandles="1" noChangeArrowheads="1" noChangeShapeType="1" noTextEdit="1"/>
              </p:cNvSpPr>
              <p:nvPr>
                <p:ph idx="1"/>
              </p:nvPr>
            </p:nvSpPr>
            <p:spPr>
              <a:xfrm>
                <a:off x="1872994" y="4725145"/>
                <a:ext cx="4367023" cy="1545035"/>
              </a:xfrm>
              <a:blipFill>
                <a:blip r:embed="rId3"/>
                <a:stretch>
                  <a:fillRect b="-3279"/>
                </a:stretch>
              </a:blipFill>
            </p:spPr>
            <p:txBody>
              <a:bodyPr/>
              <a:lstStyle/>
              <a:p>
                <a:r>
                  <a:rPr lang="ru-RU">
                    <a:noFill/>
                  </a:rPr>
                  <a:t> </a:t>
                </a:r>
              </a:p>
            </p:txBody>
          </p:sp>
        </mc:Fallback>
      </mc:AlternateContent>
      <p:sp>
        <p:nvSpPr>
          <p:cNvPr id="13" name="Номер слайда 12">
            <a:extLst>
              <a:ext uri="{FF2B5EF4-FFF2-40B4-BE49-F238E27FC236}">
                <a16:creationId xmlns:a16="http://schemas.microsoft.com/office/drawing/2014/main" id="{0F73055D-2D12-4EA1-9C09-A9797E831171}"/>
              </a:ext>
            </a:extLst>
          </p:cNvPr>
          <p:cNvSpPr>
            <a:spLocks noGrp="1"/>
          </p:cNvSpPr>
          <p:nvPr>
            <p:ph type="sldNum" sz="quarter" idx="12"/>
          </p:nvPr>
        </p:nvSpPr>
        <p:spPr/>
        <p:txBody>
          <a:bodyPr/>
          <a:lstStyle/>
          <a:p>
            <a:pPr>
              <a:defRPr/>
            </a:pPr>
            <a:fld id="{6F4E816A-55D9-470B-B890-87BE52ECB9E1}" type="slidenum">
              <a:rPr lang="ru-RU" altLang="ru-RU" smtClean="0"/>
              <a:pPr>
                <a:defRPr/>
              </a:pPr>
              <a:t>20</a:t>
            </a:fld>
            <a:endParaRPr lang="ru-RU" altLang="ru-RU"/>
          </a:p>
        </p:txBody>
      </p:sp>
      <p:pic>
        <p:nvPicPr>
          <p:cNvPr id="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87853"/>
          <a:stretch/>
        </p:blipFill>
        <p:spPr bwMode="auto">
          <a:xfrm>
            <a:off x="2855640" y="1412776"/>
            <a:ext cx="6480720" cy="5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19164" b="74433"/>
          <a:stretch/>
        </p:blipFill>
        <p:spPr bwMode="auto">
          <a:xfrm>
            <a:off x="2855640" y="1925458"/>
            <a:ext cx="6480720" cy="288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5" name="Прямоугольник 14"/>
              <p:cNvSpPr/>
              <p:nvPr/>
            </p:nvSpPr>
            <p:spPr>
              <a:xfrm>
                <a:off x="1817549" y="3836882"/>
                <a:ext cx="2137765" cy="617348"/>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1+1</m:t>
                          </m:r>
                        </m:den>
                      </m:f>
                      <m:r>
                        <a:rPr lang="en-US" i="1">
                          <a:solidFill>
                            <a:srgbClr val="000000"/>
                          </a:solidFill>
                          <a:latin typeface="Cambria Math" panose="02040503050406030204" pitchFamily="18" charset="0"/>
                        </a:rPr>
                        <m:t>=</m:t>
                      </m:r>
                      <m:f>
                        <m:fPr>
                          <m:ctrlPr>
                            <a:rPr lang="ru-RU" i="1">
                              <a:solidFill>
                                <a:srgbClr val="000000"/>
                              </a:solidFill>
                              <a:latin typeface="Cambria Math" panose="02040503050406030204" pitchFamily="18" charset="0"/>
                            </a:rPr>
                          </m:ctrlPr>
                        </m:fPr>
                        <m:num>
                          <m:r>
                            <a:rPr lang="ru-RU" i="1">
                              <a:solidFill>
                                <a:srgbClr val="000000"/>
                              </a:solidFill>
                              <a:latin typeface="Cambria Math" panose="02040503050406030204" pitchFamily="18" charset="0"/>
                            </a:rPr>
                            <m:t>1</m:t>
                          </m:r>
                        </m:num>
                        <m:den>
                          <m:r>
                            <a:rPr lang="ru-RU" i="1">
                              <a:solidFill>
                                <a:srgbClr val="000000"/>
                              </a:solidFill>
                              <a:latin typeface="Cambria Math" panose="02040503050406030204" pitchFamily="18" charset="0"/>
                            </a:rPr>
                            <m:t>2</m:t>
                          </m:r>
                        </m:den>
                      </m:f>
                    </m:oMath>
                  </m:oMathPara>
                </a14:m>
                <a:endParaRPr lang="ru-RU" dirty="0">
                  <a:solidFill>
                    <a:srgbClr val="000000"/>
                  </a:solidFill>
                  <a:latin typeface="Arial" panose="020B0604020202020204" pitchFamily="34" charset="0"/>
                </a:endParaRPr>
              </a:p>
            </p:txBody>
          </p:sp>
        </mc:Choice>
        <mc:Fallback xmlns="">
          <p:sp>
            <p:nvSpPr>
              <p:cNvPr id="15" name="Прямоугольник 14"/>
              <p:cNvSpPr>
                <a:spLocks noRot="1" noChangeAspect="1" noMove="1" noResize="1" noEditPoints="1" noAdjustHandles="1" noChangeArrowheads="1" noChangeShapeType="1" noTextEdit="1"/>
              </p:cNvSpPr>
              <p:nvPr/>
            </p:nvSpPr>
            <p:spPr>
              <a:xfrm>
                <a:off x="1817549" y="3836882"/>
                <a:ext cx="2137765" cy="617348"/>
              </a:xfrm>
              <a:prstGeom prst="rect">
                <a:avLst/>
              </a:prstGeom>
              <a:blipFill>
                <a:blip r:embed="rId7"/>
                <a:stretch>
                  <a:fillRect b="-2000"/>
                </a:stretch>
              </a:blipFill>
            </p:spPr>
            <p:txBody>
              <a:bodyPr/>
              <a:lstStyle/>
              <a:p>
                <a:r>
                  <a:rPr lang="ru-RU">
                    <a:noFill/>
                  </a:rPr>
                  <a:t> </a:t>
                </a:r>
              </a:p>
            </p:txBody>
          </p:sp>
        </mc:Fallback>
      </mc:AlternateContent>
      <p:graphicFrame>
        <p:nvGraphicFramePr>
          <p:cNvPr id="17" name="Таблица 16"/>
          <p:cNvGraphicFramePr>
            <a:graphicFrameLocks noGrp="1"/>
          </p:cNvGraphicFramePr>
          <p:nvPr/>
        </p:nvGraphicFramePr>
        <p:xfrm>
          <a:off x="1920470" y="2731346"/>
          <a:ext cx="1953309" cy="1077849"/>
        </p:xfrm>
        <a:graphic>
          <a:graphicData uri="http://schemas.openxmlformats.org/drawingml/2006/table">
            <a:tbl>
              <a:tblPr firstRow="1" lastRow="1" bandRow="1">
                <a:tableStyleId>{93296810-A885-4BE3-A3E7-6D5BEEA58F35}</a:tableStyleId>
              </a:tblPr>
              <a:tblGrid>
                <a:gridCol w="733253">
                  <a:extLst>
                    <a:ext uri="{9D8B030D-6E8A-4147-A177-3AD203B41FA5}">
                      <a16:colId xmlns:a16="http://schemas.microsoft.com/office/drawing/2014/main" val="20000"/>
                    </a:ext>
                  </a:extLst>
                </a:gridCol>
                <a:gridCol w="571984">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tblGrid>
              <a:tr h="359283">
                <a:tc>
                  <a:txBody>
                    <a:bodyPr/>
                    <a:lstStyle/>
                    <a:p>
                      <a:pPr algn="ctr"/>
                      <a:r>
                        <a:rPr lang="ru-RU" sz="1600" dirty="0"/>
                        <a:t>К-т</a:t>
                      </a:r>
                    </a:p>
                  </a:txBody>
                  <a:tcPr/>
                </a:tc>
                <a:tc>
                  <a:txBody>
                    <a:bodyPr/>
                    <a:lstStyle/>
                    <a:p>
                      <a:pPr algn="ctr"/>
                      <a:r>
                        <a:rPr lang="ru-RU" sz="1600" dirty="0"/>
                        <a:t>С-л</a:t>
                      </a:r>
                    </a:p>
                  </a:txBody>
                  <a:tcPr/>
                </a:tc>
                <a:tc>
                  <a:txBody>
                    <a:bodyPr/>
                    <a:lstStyle/>
                    <a:p>
                      <a:pPr algn="ctr"/>
                      <a:r>
                        <a:rPr lang="ru-RU" sz="1600" dirty="0"/>
                        <a:t>К-во</a:t>
                      </a:r>
                    </a:p>
                  </a:txBody>
                  <a:tcPr/>
                </a:tc>
                <a:extLst>
                  <a:ext uri="{0D108BD9-81ED-4DB2-BD59-A6C34878D82A}">
                    <a16:rowId xmlns:a16="http://schemas.microsoft.com/office/drawing/2014/main" val="10000"/>
                  </a:ext>
                </a:extLst>
              </a:tr>
              <a:tr h="359283">
                <a:tc>
                  <a:txBody>
                    <a:bodyPr/>
                    <a:lstStyle/>
                    <a:p>
                      <a:pPr algn="ctr"/>
                      <a:r>
                        <a:rPr lang="ru-RU" sz="1600" dirty="0"/>
                        <a:t>_трав</a:t>
                      </a:r>
                    </a:p>
                  </a:txBody>
                  <a:tcPr/>
                </a:tc>
                <a:tc>
                  <a:txBody>
                    <a:bodyPr/>
                    <a:lstStyle/>
                    <a:p>
                      <a:pPr algn="ctr"/>
                      <a:r>
                        <a:rPr lang="en-US" sz="1600" dirty="0"/>
                        <a:t>a</a:t>
                      </a:r>
                      <a:endParaRPr lang="ru-RU" sz="1600" dirty="0"/>
                    </a:p>
                  </a:txBody>
                  <a:tcPr/>
                </a:tc>
                <a:tc>
                  <a:txBody>
                    <a:bodyPr/>
                    <a:lstStyle/>
                    <a:p>
                      <a:pPr algn="ctr"/>
                      <a:r>
                        <a:rPr lang="ru-RU" sz="1600" dirty="0"/>
                        <a:t>1</a:t>
                      </a:r>
                    </a:p>
                  </a:txBody>
                  <a:tcPr/>
                </a:tc>
                <a:extLst>
                  <a:ext uri="{0D108BD9-81ED-4DB2-BD59-A6C34878D82A}">
                    <a16:rowId xmlns:a16="http://schemas.microsoft.com/office/drawing/2014/main" val="10001"/>
                  </a:ext>
                </a:extLst>
              </a:tr>
              <a:tr h="359283">
                <a:tc>
                  <a:txBody>
                    <a:bodyPr/>
                    <a:lstStyle/>
                    <a:p>
                      <a:pPr algn="ctr"/>
                      <a:endParaRPr lang="ru-RU" sz="1600" dirty="0"/>
                    </a:p>
                  </a:txBody>
                  <a:tcPr/>
                </a:tc>
                <a:tc>
                  <a:txBody>
                    <a:bodyPr/>
                    <a:lstStyle/>
                    <a:p>
                      <a:pPr algn="ctr"/>
                      <a:r>
                        <a:rPr lang="en-US" sz="1600" dirty="0"/>
                        <a:t>(1)</a:t>
                      </a:r>
                      <a:endParaRPr lang="ru-RU" sz="1600" dirty="0"/>
                    </a:p>
                  </a:txBody>
                  <a:tcPr/>
                </a:tc>
                <a:tc>
                  <a:txBody>
                    <a:bodyPr/>
                    <a:lstStyle/>
                    <a:p>
                      <a:pPr algn="ctr"/>
                      <a:r>
                        <a:rPr lang="en-US" sz="1600" dirty="0"/>
                        <a:t>1</a:t>
                      </a:r>
                      <a:endParaRPr lang="ru-RU" sz="1600" dirty="0"/>
                    </a:p>
                  </a:txBody>
                  <a:tcPr/>
                </a:tc>
                <a:extLst>
                  <a:ext uri="{0D108BD9-81ED-4DB2-BD59-A6C34878D82A}">
                    <a16:rowId xmlns:a16="http://schemas.microsoft.com/office/drawing/2014/main" val="10002"/>
                  </a:ext>
                </a:extLst>
              </a:tr>
            </a:tbl>
          </a:graphicData>
        </a:graphic>
      </p:graphicFrame>
      <p:sp>
        <p:nvSpPr>
          <p:cNvPr id="18" name="TextBox 17"/>
          <p:cNvSpPr txBox="1"/>
          <p:nvPr/>
        </p:nvSpPr>
        <p:spPr>
          <a:xfrm>
            <a:off x="2301097" y="2373644"/>
            <a:ext cx="1266565"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5</a:t>
            </a:r>
          </a:p>
        </p:txBody>
      </p:sp>
      <p:graphicFrame>
        <p:nvGraphicFramePr>
          <p:cNvPr id="19" name="Таблица 18"/>
          <p:cNvGraphicFramePr>
            <a:graphicFrameLocks noGrp="1"/>
          </p:cNvGraphicFramePr>
          <p:nvPr/>
        </p:nvGraphicFramePr>
        <p:xfrm>
          <a:off x="8528219" y="2707766"/>
          <a:ext cx="1783208" cy="3529548"/>
        </p:xfrm>
        <a:graphic>
          <a:graphicData uri="http://schemas.openxmlformats.org/drawingml/2006/table">
            <a:tbl>
              <a:tblPr firstRow="1" lastRow="1" bandRow="1">
                <a:tableStyleId>{93296810-A885-4BE3-A3E7-6D5BEEA58F35}</a:tableStyleId>
              </a:tblPr>
              <a:tblGrid>
                <a:gridCol w="891604">
                  <a:extLst>
                    <a:ext uri="{9D8B030D-6E8A-4147-A177-3AD203B41FA5}">
                      <a16:colId xmlns:a16="http://schemas.microsoft.com/office/drawing/2014/main" val="20000"/>
                    </a:ext>
                  </a:extLst>
                </a:gridCol>
                <a:gridCol w="891604">
                  <a:extLst>
                    <a:ext uri="{9D8B030D-6E8A-4147-A177-3AD203B41FA5}">
                      <a16:colId xmlns:a16="http://schemas.microsoft.com/office/drawing/2014/main" val="20001"/>
                    </a:ext>
                  </a:extLst>
                </a:gridCol>
              </a:tblGrid>
              <a:tr h="320868">
                <a:tc>
                  <a:txBody>
                    <a:bodyPr/>
                    <a:lstStyle/>
                    <a:p>
                      <a:pPr algn="ctr"/>
                      <a:r>
                        <a:rPr lang="ru-RU" sz="1400" dirty="0"/>
                        <a:t>С-л</a:t>
                      </a:r>
                    </a:p>
                  </a:txBody>
                  <a:tcPr/>
                </a:tc>
                <a:tc>
                  <a:txBody>
                    <a:bodyPr/>
                    <a:lstStyle/>
                    <a:p>
                      <a:pPr algn="ctr"/>
                      <a:r>
                        <a:rPr lang="ru-RU" sz="1400" dirty="0"/>
                        <a:t>К-во</a:t>
                      </a:r>
                    </a:p>
                  </a:txBody>
                  <a:tcPr/>
                </a:tc>
                <a:extLst>
                  <a:ext uri="{0D108BD9-81ED-4DB2-BD59-A6C34878D82A}">
                    <a16:rowId xmlns:a16="http://schemas.microsoft.com/office/drawing/2014/main" val="10000"/>
                  </a:ext>
                </a:extLst>
              </a:tr>
              <a:tr h="320868">
                <a:tc>
                  <a:txBody>
                    <a:bodyPr/>
                    <a:lstStyle/>
                    <a:p>
                      <a:pPr algn="ctr"/>
                      <a:r>
                        <a:rPr lang="ru-RU" sz="1400" strike="sngStrike" dirty="0"/>
                        <a:t>( а )</a:t>
                      </a:r>
                    </a:p>
                  </a:txBody>
                  <a:tcPr/>
                </a:tc>
                <a:tc>
                  <a:txBody>
                    <a:bodyPr/>
                    <a:lstStyle/>
                    <a:p>
                      <a:pPr algn="ctr"/>
                      <a:r>
                        <a:rPr lang="ru-RU" sz="1400" strike="sngStrike" dirty="0"/>
                        <a:t>( 5</a:t>
                      </a:r>
                      <a:r>
                        <a:rPr lang="ru-RU" sz="1400" strike="sngStrike" baseline="0" dirty="0"/>
                        <a:t> )</a:t>
                      </a:r>
                      <a:endParaRPr lang="ru-RU" sz="1400" strike="sngStrike" dirty="0"/>
                    </a:p>
                  </a:txBody>
                  <a:tcPr/>
                </a:tc>
                <a:extLst>
                  <a:ext uri="{0D108BD9-81ED-4DB2-BD59-A6C34878D82A}">
                    <a16:rowId xmlns:a16="http://schemas.microsoft.com/office/drawing/2014/main" val="10001"/>
                  </a:ext>
                </a:extLst>
              </a:tr>
              <a:tr h="320868">
                <a:tc>
                  <a:txBody>
                    <a:bodyPr/>
                    <a:lstStyle/>
                    <a:p>
                      <a:pPr algn="ctr"/>
                      <a:r>
                        <a:rPr lang="ru-RU" sz="1400" strike="noStrike" dirty="0"/>
                        <a:t>в</a:t>
                      </a:r>
                    </a:p>
                  </a:txBody>
                  <a:tcPr/>
                </a:tc>
                <a:tc>
                  <a:txBody>
                    <a:bodyPr/>
                    <a:lstStyle/>
                    <a:p>
                      <a:pPr algn="ctr"/>
                      <a:r>
                        <a:rPr lang="ru-RU" sz="1400" strike="noStrike" dirty="0"/>
                        <a:t>3</a:t>
                      </a:r>
                    </a:p>
                  </a:txBody>
                  <a:tcPr/>
                </a:tc>
                <a:extLst>
                  <a:ext uri="{0D108BD9-81ED-4DB2-BD59-A6C34878D82A}">
                    <a16:rowId xmlns:a16="http://schemas.microsoft.com/office/drawing/2014/main" val="10002"/>
                  </a:ext>
                </a:extLst>
              </a:tr>
              <a:tr h="320868">
                <a:tc>
                  <a:txBody>
                    <a:bodyPr/>
                    <a:lstStyle/>
                    <a:p>
                      <a:pPr algn="ctr"/>
                      <a:r>
                        <a:rPr lang="ru-RU" sz="1400" strike="noStrike" baseline="0" dirty="0"/>
                        <a:t>д</a:t>
                      </a:r>
                      <a:endParaRPr lang="ru-RU" sz="1400" strike="noStrike" dirty="0"/>
                    </a:p>
                  </a:txBody>
                  <a:tcPr/>
                </a:tc>
                <a:tc>
                  <a:txBody>
                    <a:bodyPr/>
                    <a:lstStyle/>
                    <a:p>
                      <a:pPr algn="ctr"/>
                      <a:r>
                        <a:rPr lang="ru-RU" sz="1400" strike="noStrike" dirty="0"/>
                        <a:t>1</a:t>
                      </a:r>
                    </a:p>
                  </a:txBody>
                  <a:tcPr/>
                </a:tc>
                <a:extLst>
                  <a:ext uri="{0D108BD9-81ED-4DB2-BD59-A6C34878D82A}">
                    <a16:rowId xmlns:a16="http://schemas.microsoft.com/office/drawing/2014/main" val="10003"/>
                  </a:ext>
                </a:extLst>
              </a:tr>
              <a:tr h="320868">
                <a:tc>
                  <a:txBody>
                    <a:bodyPr/>
                    <a:lstStyle/>
                    <a:p>
                      <a:pPr algn="ctr"/>
                      <a:r>
                        <a:rPr lang="ru-RU" sz="1400" dirty="0"/>
                        <a:t>е</a:t>
                      </a:r>
                    </a:p>
                  </a:txBody>
                  <a:tcPr/>
                </a:tc>
                <a:tc>
                  <a:txBody>
                    <a:bodyPr/>
                    <a:lstStyle/>
                    <a:p>
                      <a:pPr algn="ctr"/>
                      <a:r>
                        <a:rPr lang="ru-RU" sz="1400" dirty="0"/>
                        <a:t>1</a:t>
                      </a:r>
                    </a:p>
                  </a:txBody>
                  <a:tcPr/>
                </a:tc>
                <a:extLst>
                  <a:ext uri="{0D108BD9-81ED-4DB2-BD59-A6C34878D82A}">
                    <a16:rowId xmlns:a16="http://schemas.microsoft.com/office/drawing/2014/main" val="10004"/>
                  </a:ext>
                </a:extLst>
              </a:tr>
              <a:tr h="320868">
                <a:tc>
                  <a:txBody>
                    <a:bodyPr/>
                    <a:lstStyle/>
                    <a:p>
                      <a:pPr algn="ctr"/>
                      <a:r>
                        <a:rPr lang="ru-RU" sz="1400" dirty="0"/>
                        <a:t>н</a:t>
                      </a:r>
                    </a:p>
                  </a:txBody>
                  <a:tcPr/>
                </a:tc>
                <a:tc>
                  <a:txBody>
                    <a:bodyPr/>
                    <a:lstStyle/>
                    <a:p>
                      <a:pPr algn="ctr"/>
                      <a:r>
                        <a:rPr lang="ru-RU" sz="1400" dirty="0"/>
                        <a:t>2</a:t>
                      </a:r>
                    </a:p>
                  </a:txBody>
                  <a:tcPr/>
                </a:tc>
                <a:extLst>
                  <a:ext uri="{0D108BD9-81ED-4DB2-BD59-A6C34878D82A}">
                    <a16:rowId xmlns:a16="http://schemas.microsoft.com/office/drawing/2014/main" val="10005"/>
                  </a:ext>
                </a:extLst>
              </a:tr>
              <a:tr h="320868">
                <a:tc>
                  <a:txBody>
                    <a:bodyPr/>
                    <a:lstStyle/>
                    <a:p>
                      <a:pPr algn="ctr"/>
                      <a:r>
                        <a:rPr lang="ru-RU" sz="1400" strike="sngStrike" dirty="0"/>
                        <a:t>( о )</a:t>
                      </a:r>
                    </a:p>
                  </a:txBody>
                  <a:tcPr/>
                </a:tc>
                <a:tc>
                  <a:txBody>
                    <a:bodyPr/>
                    <a:lstStyle/>
                    <a:p>
                      <a:pPr algn="ctr"/>
                      <a:r>
                        <a:rPr lang="ru-RU" sz="1400" strike="sngStrike" dirty="0"/>
                        <a:t>( 1 )</a:t>
                      </a:r>
                    </a:p>
                  </a:txBody>
                  <a:tcPr/>
                </a:tc>
                <a:extLst>
                  <a:ext uri="{0D108BD9-81ED-4DB2-BD59-A6C34878D82A}">
                    <a16:rowId xmlns:a16="http://schemas.microsoft.com/office/drawing/2014/main" val="10006"/>
                  </a:ext>
                </a:extLst>
              </a:tr>
              <a:tr h="320868">
                <a:tc>
                  <a:txBody>
                    <a:bodyPr/>
                    <a:lstStyle/>
                    <a:p>
                      <a:pPr algn="ctr"/>
                      <a:r>
                        <a:rPr lang="ru-RU" sz="1400" dirty="0"/>
                        <a:t>р</a:t>
                      </a:r>
                    </a:p>
                  </a:txBody>
                  <a:tcPr/>
                </a:tc>
                <a:tc>
                  <a:txBody>
                    <a:bodyPr/>
                    <a:lstStyle/>
                    <a:p>
                      <a:pPr algn="ctr"/>
                      <a:r>
                        <a:rPr lang="ru-RU" sz="1400" dirty="0"/>
                        <a:t>3</a:t>
                      </a:r>
                    </a:p>
                  </a:txBody>
                  <a:tcPr/>
                </a:tc>
                <a:extLst>
                  <a:ext uri="{0D108BD9-81ED-4DB2-BD59-A6C34878D82A}">
                    <a16:rowId xmlns:a16="http://schemas.microsoft.com/office/drawing/2014/main" val="10007"/>
                  </a:ext>
                </a:extLst>
              </a:tr>
              <a:tr h="320868">
                <a:tc>
                  <a:txBody>
                    <a:bodyPr/>
                    <a:lstStyle/>
                    <a:p>
                      <a:pPr algn="ctr"/>
                      <a:r>
                        <a:rPr lang="ru-RU" sz="1400" dirty="0"/>
                        <a:t>т</a:t>
                      </a:r>
                    </a:p>
                  </a:txBody>
                  <a:tcPr/>
                </a:tc>
                <a:tc>
                  <a:txBody>
                    <a:bodyPr/>
                    <a:lstStyle/>
                    <a:p>
                      <a:pPr algn="ctr"/>
                      <a:r>
                        <a:rPr lang="ru-RU" sz="1400" dirty="0"/>
                        <a:t>2</a:t>
                      </a:r>
                    </a:p>
                  </a:txBody>
                  <a:tcPr/>
                </a:tc>
                <a:extLst>
                  <a:ext uri="{0D108BD9-81ED-4DB2-BD59-A6C34878D82A}">
                    <a16:rowId xmlns:a16="http://schemas.microsoft.com/office/drawing/2014/main" val="10008"/>
                  </a:ext>
                </a:extLst>
              </a:tr>
              <a:tr h="320868">
                <a:tc>
                  <a:txBody>
                    <a:bodyPr/>
                    <a:lstStyle/>
                    <a:p>
                      <a:pPr algn="ctr"/>
                      <a:r>
                        <a:rPr lang="ru-RU" sz="1400" dirty="0"/>
                        <a:t>_</a:t>
                      </a:r>
                    </a:p>
                  </a:txBody>
                  <a:tcPr/>
                </a:tc>
                <a:tc>
                  <a:txBody>
                    <a:bodyPr/>
                    <a:lstStyle/>
                    <a:p>
                      <a:pPr algn="ctr"/>
                      <a:r>
                        <a:rPr lang="ru-RU" sz="1400" dirty="0"/>
                        <a:t>4</a:t>
                      </a:r>
                    </a:p>
                  </a:txBody>
                  <a:tcPr/>
                </a:tc>
                <a:extLst>
                  <a:ext uri="{0D108BD9-81ED-4DB2-BD59-A6C34878D82A}">
                    <a16:rowId xmlns:a16="http://schemas.microsoft.com/office/drawing/2014/main" val="10009"/>
                  </a:ext>
                </a:extLst>
              </a:tr>
              <a:tr h="320868">
                <a:tc>
                  <a:txBody>
                    <a:bodyPr/>
                    <a:lstStyle/>
                    <a:p>
                      <a:pPr algn="ctr"/>
                      <a:r>
                        <a:rPr lang="en-US" sz="1400" dirty="0"/>
                        <a:t>(</a:t>
                      </a:r>
                      <a:r>
                        <a:rPr lang="ru-RU" sz="1400" dirty="0"/>
                        <a:t>7</a:t>
                      </a:r>
                      <a:r>
                        <a:rPr lang="en-US" sz="1400" dirty="0"/>
                        <a:t>)</a:t>
                      </a:r>
                      <a:endParaRPr lang="ru-RU" sz="1400" dirty="0"/>
                    </a:p>
                  </a:txBody>
                  <a:tcPr/>
                </a:tc>
                <a:tc>
                  <a:txBody>
                    <a:bodyPr/>
                    <a:lstStyle/>
                    <a:p>
                      <a:pPr algn="ctr"/>
                      <a:r>
                        <a:rPr lang="ru-RU" sz="1400" dirty="0"/>
                        <a:t>22</a:t>
                      </a:r>
                    </a:p>
                  </a:txBody>
                  <a:tcPr/>
                </a:tc>
                <a:extLst>
                  <a:ext uri="{0D108BD9-81ED-4DB2-BD59-A6C34878D82A}">
                    <a16:rowId xmlns:a16="http://schemas.microsoft.com/office/drawing/2014/main" val="10010"/>
                  </a:ext>
                </a:extLst>
              </a:tr>
            </a:tbl>
          </a:graphicData>
        </a:graphic>
      </p:graphicFrame>
      <p:sp>
        <p:nvSpPr>
          <p:cNvPr id="20" name="TextBox 19"/>
          <p:cNvSpPr txBox="1"/>
          <p:nvPr/>
        </p:nvSpPr>
        <p:spPr>
          <a:xfrm>
            <a:off x="8765015" y="2386218"/>
            <a:ext cx="1266565"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0</a:t>
            </a:r>
          </a:p>
        </p:txBody>
      </p:sp>
      <mc:AlternateContent xmlns:mc="http://schemas.openxmlformats.org/markup-compatibility/2006" xmlns:a14="http://schemas.microsoft.com/office/drawing/2010/main">
        <mc:Choice Requires="a14">
          <p:sp>
            <p:nvSpPr>
              <p:cNvPr id="21" name="Прямоугольник 20"/>
              <p:cNvSpPr/>
              <p:nvPr/>
            </p:nvSpPr>
            <p:spPr>
              <a:xfrm>
                <a:off x="8201623" y="6233092"/>
                <a:ext cx="2393347" cy="617348"/>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ru-RU" i="1">
                              <a:solidFill>
                                <a:srgbClr val="000000"/>
                              </a:solidFill>
                              <a:latin typeface="Cambria Math" panose="02040503050406030204" pitchFamily="18" charset="0"/>
                            </a:rPr>
                            <m:t>е</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ru-RU" i="1">
                              <a:solidFill>
                                <a:srgbClr val="000000"/>
                              </a:solidFill>
                              <a:latin typeface="Cambria Math" panose="02040503050406030204" pitchFamily="18" charset="0"/>
                            </a:rPr>
                            <m:t>16</m:t>
                          </m:r>
                          <m:r>
                            <a:rPr lang="en-US" i="1">
                              <a:solidFill>
                                <a:srgbClr val="000000"/>
                              </a:solidFill>
                              <a:latin typeface="Cambria Math" panose="02040503050406030204" pitchFamily="18" charset="0"/>
                            </a:rPr>
                            <m:t>+1</m:t>
                          </m:r>
                        </m:den>
                      </m:f>
                      <m:r>
                        <a:rPr lang="en-US" i="1">
                          <a:solidFill>
                            <a:srgbClr val="000000"/>
                          </a:solidFill>
                          <a:latin typeface="Cambria Math" panose="02040503050406030204" pitchFamily="18" charset="0"/>
                        </a:rPr>
                        <m:t>=</m:t>
                      </m:r>
                      <m:f>
                        <m:fPr>
                          <m:ctrlPr>
                            <a:rPr lang="ru-RU" i="1">
                              <a:solidFill>
                                <a:srgbClr val="000000"/>
                              </a:solidFill>
                              <a:latin typeface="Cambria Math" panose="02040503050406030204" pitchFamily="18" charset="0"/>
                            </a:rPr>
                          </m:ctrlPr>
                        </m:fPr>
                        <m:num>
                          <m:r>
                            <a:rPr lang="ru-RU" i="1">
                              <a:solidFill>
                                <a:srgbClr val="000000"/>
                              </a:solidFill>
                              <a:latin typeface="Cambria Math" panose="02040503050406030204" pitchFamily="18" charset="0"/>
                            </a:rPr>
                            <m:t>1</m:t>
                          </m:r>
                        </m:num>
                        <m:den>
                          <m:r>
                            <a:rPr lang="ru-RU" i="1">
                              <a:solidFill>
                                <a:srgbClr val="000000"/>
                              </a:solidFill>
                              <a:latin typeface="Cambria Math" panose="02040503050406030204" pitchFamily="18" charset="0"/>
                            </a:rPr>
                            <m:t>17</m:t>
                          </m:r>
                        </m:den>
                      </m:f>
                    </m:oMath>
                  </m:oMathPara>
                </a14:m>
                <a:endParaRPr lang="ru-RU" dirty="0">
                  <a:solidFill>
                    <a:srgbClr val="000000"/>
                  </a:solidFill>
                  <a:latin typeface="Arial" panose="020B0604020202020204" pitchFamily="34" charset="0"/>
                </a:endParaRPr>
              </a:p>
            </p:txBody>
          </p:sp>
        </mc:Choice>
        <mc:Fallback xmlns="">
          <p:sp>
            <p:nvSpPr>
              <p:cNvPr id="21" name="Прямоугольник 20"/>
              <p:cNvSpPr>
                <a:spLocks noRot="1" noChangeAspect="1" noMove="1" noResize="1" noEditPoints="1" noAdjustHandles="1" noChangeArrowheads="1" noChangeShapeType="1" noTextEdit="1"/>
              </p:cNvSpPr>
              <p:nvPr/>
            </p:nvSpPr>
            <p:spPr>
              <a:xfrm>
                <a:off x="8201623" y="6233092"/>
                <a:ext cx="2393347" cy="617348"/>
              </a:xfrm>
              <a:prstGeom prst="rect">
                <a:avLst/>
              </a:prstGeom>
              <a:blipFill>
                <a:blip r:embed="rId8"/>
                <a:stretch>
                  <a:fillRect b="-2000"/>
                </a:stretch>
              </a:blipFill>
            </p:spPr>
            <p:txBody>
              <a:bodyPr/>
              <a:lstStyle/>
              <a:p>
                <a:r>
                  <a:rPr lang="ru-RU">
                    <a:noFill/>
                  </a:rPr>
                  <a:t> </a:t>
                </a:r>
              </a:p>
            </p:txBody>
          </p:sp>
        </mc:Fallback>
      </mc:AlternateContent>
      <p:graphicFrame>
        <p:nvGraphicFramePr>
          <p:cNvPr id="24" name="Таблица 23"/>
          <p:cNvGraphicFramePr>
            <a:graphicFrameLocks noGrp="1"/>
          </p:cNvGraphicFramePr>
          <p:nvPr/>
        </p:nvGraphicFramePr>
        <p:xfrm>
          <a:off x="4164733" y="2739985"/>
          <a:ext cx="1897533" cy="1077849"/>
        </p:xfrm>
        <a:graphic>
          <a:graphicData uri="http://schemas.openxmlformats.org/drawingml/2006/table">
            <a:tbl>
              <a:tblPr firstRow="1" lastRow="1" bandRow="1">
                <a:tableStyleId>{93296810-A885-4BE3-A3E7-6D5BEEA58F35}</a:tableStyleId>
              </a:tblPr>
              <a:tblGrid>
                <a:gridCol w="677477">
                  <a:extLst>
                    <a:ext uri="{9D8B030D-6E8A-4147-A177-3AD203B41FA5}">
                      <a16:colId xmlns:a16="http://schemas.microsoft.com/office/drawing/2014/main" val="20000"/>
                    </a:ext>
                  </a:extLst>
                </a:gridCol>
                <a:gridCol w="571984">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tblGrid>
              <a:tr h="359283">
                <a:tc>
                  <a:txBody>
                    <a:bodyPr/>
                    <a:lstStyle/>
                    <a:p>
                      <a:pPr algn="ctr"/>
                      <a:r>
                        <a:rPr lang="ru-RU" sz="1600" dirty="0"/>
                        <a:t>К-т</a:t>
                      </a:r>
                    </a:p>
                  </a:txBody>
                  <a:tcPr/>
                </a:tc>
                <a:tc>
                  <a:txBody>
                    <a:bodyPr/>
                    <a:lstStyle/>
                    <a:p>
                      <a:pPr algn="ctr"/>
                      <a:r>
                        <a:rPr lang="ru-RU" sz="1600" dirty="0"/>
                        <a:t>С-л</a:t>
                      </a:r>
                    </a:p>
                  </a:txBody>
                  <a:tcPr/>
                </a:tc>
                <a:tc>
                  <a:txBody>
                    <a:bodyPr/>
                    <a:lstStyle/>
                    <a:p>
                      <a:pPr algn="ctr"/>
                      <a:r>
                        <a:rPr lang="ru-RU" sz="1600" dirty="0"/>
                        <a:t>К-во</a:t>
                      </a:r>
                    </a:p>
                  </a:txBody>
                  <a:tcPr/>
                </a:tc>
                <a:extLst>
                  <a:ext uri="{0D108BD9-81ED-4DB2-BD59-A6C34878D82A}">
                    <a16:rowId xmlns:a16="http://schemas.microsoft.com/office/drawing/2014/main" val="10000"/>
                  </a:ext>
                </a:extLst>
              </a:tr>
              <a:tr h="359283">
                <a:tc>
                  <a:txBody>
                    <a:bodyPr/>
                    <a:lstStyle/>
                    <a:p>
                      <a:pPr algn="ctr"/>
                      <a:r>
                        <a:rPr lang="ru-RU" sz="1600" dirty="0"/>
                        <a:t>трав</a:t>
                      </a:r>
                    </a:p>
                  </a:txBody>
                  <a:tcPr/>
                </a:tc>
                <a:tc>
                  <a:txBody>
                    <a:bodyPr/>
                    <a:lstStyle/>
                    <a:p>
                      <a:pPr algn="ctr"/>
                      <a:r>
                        <a:rPr lang="ru-RU" sz="1600" strike="sngStrike" dirty="0"/>
                        <a:t>( а )</a:t>
                      </a:r>
                    </a:p>
                  </a:txBody>
                  <a:tcPr/>
                </a:tc>
                <a:tc>
                  <a:txBody>
                    <a:bodyPr/>
                    <a:lstStyle/>
                    <a:p>
                      <a:pPr algn="ctr"/>
                      <a:r>
                        <a:rPr lang="ru-RU" sz="1600" strike="sngStrike" dirty="0"/>
                        <a:t>( 1 )</a:t>
                      </a:r>
                    </a:p>
                  </a:txBody>
                  <a:tcPr/>
                </a:tc>
                <a:extLst>
                  <a:ext uri="{0D108BD9-81ED-4DB2-BD59-A6C34878D82A}">
                    <a16:rowId xmlns:a16="http://schemas.microsoft.com/office/drawing/2014/main" val="10001"/>
                  </a:ext>
                </a:extLst>
              </a:tr>
              <a:tr h="359283">
                <a:tc>
                  <a:txBody>
                    <a:bodyPr/>
                    <a:lstStyle/>
                    <a:p>
                      <a:pPr algn="ctr"/>
                      <a:endParaRPr lang="ru-RU" sz="1600" dirty="0"/>
                    </a:p>
                  </a:txBody>
                  <a:tcPr/>
                </a:tc>
                <a:tc>
                  <a:txBody>
                    <a:bodyPr/>
                    <a:lstStyle/>
                    <a:p>
                      <a:pPr algn="ctr"/>
                      <a:r>
                        <a:rPr lang="en-US" sz="1600" dirty="0"/>
                        <a:t>(</a:t>
                      </a:r>
                      <a:r>
                        <a:rPr lang="ru-RU" sz="1600" dirty="0"/>
                        <a:t>0</a:t>
                      </a:r>
                      <a:r>
                        <a:rPr lang="en-US" sz="1600" dirty="0"/>
                        <a:t>)</a:t>
                      </a:r>
                      <a:endParaRPr lang="ru-RU" sz="1600" dirty="0"/>
                    </a:p>
                  </a:txBody>
                  <a:tcPr/>
                </a:tc>
                <a:tc>
                  <a:txBody>
                    <a:bodyPr/>
                    <a:lstStyle/>
                    <a:p>
                      <a:pPr algn="ctr"/>
                      <a:r>
                        <a:rPr lang="ru-RU" sz="1600" dirty="0"/>
                        <a:t>0</a:t>
                      </a:r>
                    </a:p>
                  </a:txBody>
                  <a:tcPr/>
                </a:tc>
                <a:extLst>
                  <a:ext uri="{0D108BD9-81ED-4DB2-BD59-A6C34878D82A}">
                    <a16:rowId xmlns:a16="http://schemas.microsoft.com/office/drawing/2014/main" val="10002"/>
                  </a:ext>
                </a:extLst>
              </a:tr>
            </a:tbl>
          </a:graphicData>
        </a:graphic>
      </p:graphicFrame>
      <p:sp>
        <p:nvSpPr>
          <p:cNvPr id="25" name="TextBox 24"/>
          <p:cNvSpPr txBox="1"/>
          <p:nvPr/>
        </p:nvSpPr>
        <p:spPr>
          <a:xfrm>
            <a:off x="4489584" y="2382283"/>
            <a:ext cx="1266565"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4</a:t>
            </a:r>
          </a:p>
        </p:txBody>
      </p:sp>
      <mc:AlternateContent xmlns:mc="http://schemas.openxmlformats.org/markup-compatibility/2006" xmlns:a14="http://schemas.microsoft.com/office/drawing/2010/main">
        <mc:Choice Requires="a14">
          <p:sp>
            <p:nvSpPr>
              <p:cNvPr id="26" name="Прямоугольник 25"/>
              <p:cNvSpPr/>
              <p:nvPr/>
            </p:nvSpPr>
            <p:spPr>
              <a:xfrm>
                <a:off x="4030244" y="3866860"/>
                <a:ext cx="2137765" cy="617348"/>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ru-RU" i="1">
                              <a:solidFill>
                                <a:srgbClr val="000000"/>
                              </a:solidFill>
                              <a:latin typeface="Cambria Math" panose="02040503050406030204" pitchFamily="18" charset="0"/>
                            </a:rPr>
                            <m:t>0</m:t>
                          </m:r>
                          <m:r>
                            <a:rPr lang="en-US" i="1">
                              <a:solidFill>
                                <a:srgbClr val="000000"/>
                              </a:solidFill>
                              <a:latin typeface="Cambria Math" panose="02040503050406030204" pitchFamily="18" charset="0"/>
                            </a:rPr>
                            <m:t>+1</m:t>
                          </m:r>
                        </m:den>
                      </m:f>
                      <m:r>
                        <a:rPr lang="en-US" i="1">
                          <a:solidFill>
                            <a:srgbClr val="000000"/>
                          </a:solidFill>
                          <a:latin typeface="Cambria Math" panose="02040503050406030204" pitchFamily="18" charset="0"/>
                        </a:rPr>
                        <m:t>=</m:t>
                      </m:r>
                      <m:r>
                        <a:rPr lang="ru-RU" i="1">
                          <a:solidFill>
                            <a:srgbClr val="000000"/>
                          </a:solidFill>
                          <a:latin typeface="Cambria Math" panose="02040503050406030204" pitchFamily="18" charset="0"/>
                        </a:rPr>
                        <m:t>1</m:t>
                      </m:r>
                    </m:oMath>
                  </m:oMathPara>
                </a14:m>
                <a:endParaRPr lang="ru-RU" dirty="0">
                  <a:solidFill>
                    <a:srgbClr val="000000"/>
                  </a:solidFill>
                  <a:latin typeface="Arial" panose="020B0604020202020204" pitchFamily="34" charset="0"/>
                </a:endParaRPr>
              </a:p>
            </p:txBody>
          </p:sp>
        </mc:Choice>
        <mc:Fallback xmlns="">
          <p:sp>
            <p:nvSpPr>
              <p:cNvPr id="26" name="Прямоугольник 25"/>
              <p:cNvSpPr>
                <a:spLocks noRot="1" noChangeAspect="1" noMove="1" noResize="1" noEditPoints="1" noAdjustHandles="1" noChangeArrowheads="1" noChangeShapeType="1" noTextEdit="1"/>
              </p:cNvSpPr>
              <p:nvPr/>
            </p:nvSpPr>
            <p:spPr>
              <a:xfrm>
                <a:off x="4030244" y="3866860"/>
                <a:ext cx="2137765" cy="617348"/>
              </a:xfrm>
              <a:prstGeom prst="rect">
                <a:avLst/>
              </a:prstGeom>
              <a:blipFill>
                <a:blip r:embed="rId9"/>
                <a:stretch>
                  <a:fillRect b="-2000"/>
                </a:stretch>
              </a:blipFill>
            </p:spPr>
            <p:txBody>
              <a:bodyPr/>
              <a:lstStyle/>
              <a:p>
                <a:r>
                  <a:rPr lang="ru-RU">
                    <a:noFill/>
                  </a:rPr>
                  <a:t> </a:t>
                </a:r>
              </a:p>
            </p:txBody>
          </p:sp>
        </mc:Fallback>
      </mc:AlternateContent>
      <p:graphicFrame>
        <p:nvGraphicFramePr>
          <p:cNvPr id="27" name="Таблица 26"/>
          <p:cNvGraphicFramePr>
            <a:graphicFrameLocks noGrp="1"/>
          </p:cNvGraphicFramePr>
          <p:nvPr/>
        </p:nvGraphicFramePr>
        <p:xfrm>
          <a:off x="6304812" y="2731346"/>
          <a:ext cx="1795747" cy="1077849"/>
        </p:xfrm>
        <a:graphic>
          <a:graphicData uri="http://schemas.openxmlformats.org/drawingml/2006/table">
            <a:tbl>
              <a:tblPr firstRow="1" lastRow="1" bandRow="1">
                <a:tableStyleId>{93296810-A885-4BE3-A3E7-6D5BEEA58F35}</a:tableStyleId>
              </a:tblPr>
              <a:tblGrid>
                <a:gridCol w="575691">
                  <a:extLst>
                    <a:ext uri="{9D8B030D-6E8A-4147-A177-3AD203B41FA5}">
                      <a16:colId xmlns:a16="http://schemas.microsoft.com/office/drawing/2014/main" val="20000"/>
                    </a:ext>
                  </a:extLst>
                </a:gridCol>
                <a:gridCol w="571984">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tblGrid>
              <a:tr h="359283">
                <a:tc>
                  <a:txBody>
                    <a:bodyPr/>
                    <a:lstStyle/>
                    <a:p>
                      <a:pPr algn="ctr"/>
                      <a:r>
                        <a:rPr lang="ru-RU" sz="1600" dirty="0"/>
                        <a:t>К-т</a:t>
                      </a:r>
                    </a:p>
                  </a:txBody>
                  <a:tcPr/>
                </a:tc>
                <a:tc>
                  <a:txBody>
                    <a:bodyPr/>
                    <a:lstStyle/>
                    <a:p>
                      <a:pPr algn="ctr"/>
                      <a:r>
                        <a:rPr lang="ru-RU" sz="1600" dirty="0"/>
                        <a:t>С-л</a:t>
                      </a:r>
                    </a:p>
                  </a:txBody>
                  <a:tcPr/>
                </a:tc>
                <a:tc>
                  <a:txBody>
                    <a:bodyPr/>
                    <a:lstStyle/>
                    <a:p>
                      <a:pPr algn="ctr"/>
                      <a:r>
                        <a:rPr lang="ru-RU" sz="1600" dirty="0"/>
                        <a:t>К-во</a:t>
                      </a:r>
                    </a:p>
                  </a:txBody>
                  <a:tcPr/>
                </a:tc>
                <a:extLst>
                  <a:ext uri="{0D108BD9-81ED-4DB2-BD59-A6C34878D82A}">
                    <a16:rowId xmlns:a16="http://schemas.microsoft.com/office/drawing/2014/main" val="10000"/>
                  </a:ext>
                </a:extLst>
              </a:tr>
              <a:tr h="359283">
                <a:tc>
                  <a:txBody>
                    <a:bodyPr/>
                    <a:lstStyle/>
                    <a:p>
                      <a:pPr algn="ctr"/>
                      <a:r>
                        <a:rPr lang="ru-RU" sz="1600" dirty="0" err="1"/>
                        <a:t>рав</a:t>
                      </a:r>
                      <a:endParaRPr lang="ru-RU" sz="1600" dirty="0"/>
                    </a:p>
                  </a:txBody>
                  <a:tcPr/>
                </a:tc>
                <a:tc>
                  <a:txBody>
                    <a:bodyPr/>
                    <a:lstStyle/>
                    <a:p>
                      <a:pPr algn="ctr"/>
                      <a:r>
                        <a:rPr lang="ru-RU" sz="1600" strike="sngStrike" dirty="0"/>
                        <a:t>( а )</a:t>
                      </a:r>
                    </a:p>
                  </a:txBody>
                  <a:tcPr/>
                </a:tc>
                <a:tc>
                  <a:txBody>
                    <a:bodyPr/>
                    <a:lstStyle/>
                    <a:p>
                      <a:pPr algn="ctr"/>
                      <a:r>
                        <a:rPr lang="ru-RU" sz="1600" strike="sngStrike" dirty="0"/>
                        <a:t>( 1 )</a:t>
                      </a:r>
                    </a:p>
                  </a:txBody>
                  <a:tcPr/>
                </a:tc>
                <a:extLst>
                  <a:ext uri="{0D108BD9-81ED-4DB2-BD59-A6C34878D82A}">
                    <a16:rowId xmlns:a16="http://schemas.microsoft.com/office/drawing/2014/main" val="10001"/>
                  </a:ext>
                </a:extLst>
              </a:tr>
              <a:tr h="359283">
                <a:tc>
                  <a:txBody>
                    <a:bodyPr/>
                    <a:lstStyle/>
                    <a:p>
                      <a:pPr algn="ctr"/>
                      <a:endParaRPr lang="ru-RU" sz="1600" dirty="0"/>
                    </a:p>
                  </a:txBody>
                  <a:tcPr/>
                </a:tc>
                <a:tc>
                  <a:txBody>
                    <a:bodyPr/>
                    <a:lstStyle/>
                    <a:p>
                      <a:pPr algn="ctr"/>
                      <a:r>
                        <a:rPr lang="en-US" sz="1600" dirty="0"/>
                        <a:t>(</a:t>
                      </a:r>
                      <a:r>
                        <a:rPr lang="ru-RU" sz="1600" dirty="0"/>
                        <a:t>0</a:t>
                      </a:r>
                      <a:r>
                        <a:rPr lang="en-US" sz="1600" dirty="0"/>
                        <a:t>)</a:t>
                      </a:r>
                      <a:endParaRPr lang="ru-RU" sz="1600" dirty="0"/>
                    </a:p>
                  </a:txBody>
                  <a:tcPr/>
                </a:tc>
                <a:tc>
                  <a:txBody>
                    <a:bodyPr/>
                    <a:lstStyle/>
                    <a:p>
                      <a:pPr algn="ctr"/>
                      <a:r>
                        <a:rPr lang="ru-RU" sz="1600" dirty="0"/>
                        <a:t>0</a:t>
                      </a:r>
                    </a:p>
                  </a:txBody>
                  <a:tcPr/>
                </a:tc>
                <a:extLst>
                  <a:ext uri="{0D108BD9-81ED-4DB2-BD59-A6C34878D82A}">
                    <a16:rowId xmlns:a16="http://schemas.microsoft.com/office/drawing/2014/main" val="10002"/>
                  </a:ext>
                </a:extLst>
              </a:tr>
            </a:tbl>
          </a:graphicData>
        </a:graphic>
      </p:graphicFrame>
      <p:sp>
        <p:nvSpPr>
          <p:cNvPr id="28" name="TextBox 27"/>
          <p:cNvSpPr txBox="1"/>
          <p:nvPr/>
        </p:nvSpPr>
        <p:spPr>
          <a:xfrm>
            <a:off x="6522486" y="2383319"/>
            <a:ext cx="1266565"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3</a:t>
            </a:r>
          </a:p>
        </p:txBody>
      </p:sp>
      <mc:AlternateContent xmlns:mc="http://schemas.openxmlformats.org/markup-compatibility/2006" xmlns:a14="http://schemas.microsoft.com/office/drawing/2010/main">
        <mc:Choice Requires="a14">
          <p:sp>
            <p:nvSpPr>
              <p:cNvPr id="29" name="Прямоугольник 28"/>
              <p:cNvSpPr/>
              <p:nvPr/>
            </p:nvSpPr>
            <p:spPr>
              <a:xfrm>
                <a:off x="6133806" y="3866860"/>
                <a:ext cx="2137765" cy="617348"/>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ru-RU" i="1">
                              <a:solidFill>
                                <a:srgbClr val="000000"/>
                              </a:solidFill>
                              <a:latin typeface="Cambria Math" panose="02040503050406030204" pitchFamily="18" charset="0"/>
                            </a:rPr>
                            <m:t>0</m:t>
                          </m:r>
                          <m:r>
                            <a:rPr lang="en-US" i="1">
                              <a:solidFill>
                                <a:srgbClr val="000000"/>
                              </a:solidFill>
                              <a:latin typeface="Cambria Math" panose="02040503050406030204" pitchFamily="18" charset="0"/>
                            </a:rPr>
                            <m:t>+1</m:t>
                          </m:r>
                        </m:den>
                      </m:f>
                      <m:r>
                        <a:rPr lang="en-US" i="1">
                          <a:solidFill>
                            <a:srgbClr val="000000"/>
                          </a:solidFill>
                          <a:latin typeface="Cambria Math" panose="02040503050406030204" pitchFamily="18" charset="0"/>
                        </a:rPr>
                        <m:t>=</m:t>
                      </m:r>
                      <m:r>
                        <a:rPr lang="ru-RU" i="1">
                          <a:solidFill>
                            <a:srgbClr val="000000"/>
                          </a:solidFill>
                          <a:latin typeface="Cambria Math" panose="02040503050406030204" pitchFamily="18" charset="0"/>
                        </a:rPr>
                        <m:t>1</m:t>
                      </m:r>
                    </m:oMath>
                  </m:oMathPara>
                </a14:m>
                <a:endParaRPr lang="ru-RU" dirty="0">
                  <a:solidFill>
                    <a:srgbClr val="000000"/>
                  </a:solidFill>
                  <a:latin typeface="Arial" panose="020B0604020202020204" pitchFamily="34" charset="0"/>
                </a:endParaRPr>
              </a:p>
            </p:txBody>
          </p:sp>
        </mc:Choice>
        <mc:Fallback xmlns="">
          <p:sp>
            <p:nvSpPr>
              <p:cNvPr id="29" name="Прямоугольник 28"/>
              <p:cNvSpPr>
                <a:spLocks noRot="1" noChangeAspect="1" noMove="1" noResize="1" noEditPoints="1" noAdjustHandles="1" noChangeArrowheads="1" noChangeShapeType="1" noTextEdit="1"/>
              </p:cNvSpPr>
              <p:nvPr/>
            </p:nvSpPr>
            <p:spPr>
              <a:xfrm>
                <a:off x="6133806" y="3866860"/>
                <a:ext cx="2137765" cy="617348"/>
              </a:xfrm>
              <a:prstGeom prst="rect">
                <a:avLst/>
              </a:prstGeom>
              <a:blipFill>
                <a:blip r:embed="rId10"/>
                <a:stretch>
                  <a:fillRect b="-2000"/>
                </a:stretch>
              </a:blipFill>
            </p:spPr>
            <p:txBody>
              <a:bodyPr/>
              <a:lstStyle/>
              <a:p>
                <a:r>
                  <a:rPr lang="ru-RU">
                    <a:noFill/>
                  </a:rPr>
                  <a:t> </a:t>
                </a:r>
              </a:p>
            </p:txBody>
          </p:sp>
        </mc:Fallback>
      </mc:AlternateContent>
      <p:graphicFrame>
        <p:nvGraphicFramePr>
          <p:cNvPr id="30" name="Таблица 29"/>
          <p:cNvGraphicFramePr>
            <a:graphicFrameLocks noGrp="1"/>
          </p:cNvGraphicFramePr>
          <p:nvPr/>
        </p:nvGraphicFramePr>
        <p:xfrm>
          <a:off x="4176913" y="4889901"/>
          <a:ext cx="1725198" cy="1077849"/>
        </p:xfrm>
        <a:graphic>
          <a:graphicData uri="http://schemas.openxmlformats.org/drawingml/2006/table">
            <a:tbl>
              <a:tblPr firstRow="1" lastRow="1" bandRow="1">
                <a:tableStyleId>{93296810-A885-4BE3-A3E7-6D5BEEA58F35}</a:tableStyleId>
              </a:tblPr>
              <a:tblGrid>
                <a:gridCol w="505142">
                  <a:extLst>
                    <a:ext uri="{9D8B030D-6E8A-4147-A177-3AD203B41FA5}">
                      <a16:colId xmlns:a16="http://schemas.microsoft.com/office/drawing/2014/main" val="20000"/>
                    </a:ext>
                  </a:extLst>
                </a:gridCol>
                <a:gridCol w="571984">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tblGrid>
              <a:tr h="359283">
                <a:tc>
                  <a:txBody>
                    <a:bodyPr/>
                    <a:lstStyle/>
                    <a:p>
                      <a:pPr algn="ctr"/>
                      <a:r>
                        <a:rPr lang="ru-RU" sz="1600" dirty="0"/>
                        <a:t>К-т</a:t>
                      </a:r>
                    </a:p>
                  </a:txBody>
                  <a:tcPr/>
                </a:tc>
                <a:tc>
                  <a:txBody>
                    <a:bodyPr/>
                    <a:lstStyle/>
                    <a:p>
                      <a:pPr algn="ctr"/>
                      <a:r>
                        <a:rPr lang="ru-RU" sz="1600" dirty="0"/>
                        <a:t>С-л</a:t>
                      </a:r>
                    </a:p>
                  </a:txBody>
                  <a:tcPr/>
                </a:tc>
                <a:tc>
                  <a:txBody>
                    <a:bodyPr/>
                    <a:lstStyle/>
                    <a:p>
                      <a:pPr algn="ctr"/>
                      <a:r>
                        <a:rPr lang="ru-RU" sz="1600" dirty="0"/>
                        <a:t>К-во</a:t>
                      </a:r>
                    </a:p>
                  </a:txBody>
                  <a:tcPr/>
                </a:tc>
                <a:extLst>
                  <a:ext uri="{0D108BD9-81ED-4DB2-BD59-A6C34878D82A}">
                    <a16:rowId xmlns:a16="http://schemas.microsoft.com/office/drawing/2014/main" val="10000"/>
                  </a:ext>
                </a:extLst>
              </a:tr>
              <a:tr h="359283">
                <a:tc>
                  <a:txBody>
                    <a:bodyPr/>
                    <a:lstStyle/>
                    <a:p>
                      <a:pPr algn="ctr"/>
                      <a:r>
                        <a:rPr lang="ru-RU" sz="1600" dirty="0" err="1"/>
                        <a:t>ав</a:t>
                      </a:r>
                      <a:endParaRPr lang="ru-RU" sz="1600" dirty="0"/>
                    </a:p>
                  </a:txBody>
                  <a:tcPr/>
                </a:tc>
                <a:tc>
                  <a:txBody>
                    <a:bodyPr/>
                    <a:lstStyle/>
                    <a:p>
                      <a:pPr algn="ctr"/>
                      <a:r>
                        <a:rPr lang="ru-RU" sz="1600" strike="sngStrike" dirty="0"/>
                        <a:t>( а )</a:t>
                      </a:r>
                    </a:p>
                  </a:txBody>
                  <a:tcPr/>
                </a:tc>
                <a:tc>
                  <a:txBody>
                    <a:bodyPr/>
                    <a:lstStyle/>
                    <a:p>
                      <a:pPr algn="ctr"/>
                      <a:r>
                        <a:rPr lang="ru-RU" sz="1600" strike="sngStrike" dirty="0"/>
                        <a:t>( 1 )</a:t>
                      </a:r>
                    </a:p>
                  </a:txBody>
                  <a:tcPr/>
                </a:tc>
                <a:extLst>
                  <a:ext uri="{0D108BD9-81ED-4DB2-BD59-A6C34878D82A}">
                    <a16:rowId xmlns:a16="http://schemas.microsoft.com/office/drawing/2014/main" val="10001"/>
                  </a:ext>
                </a:extLst>
              </a:tr>
              <a:tr h="359283">
                <a:tc>
                  <a:txBody>
                    <a:bodyPr/>
                    <a:lstStyle/>
                    <a:p>
                      <a:pPr algn="ctr"/>
                      <a:endParaRPr lang="ru-RU" sz="1600" dirty="0"/>
                    </a:p>
                  </a:txBody>
                  <a:tcPr/>
                </a:tc>
                <a:tc>
                  <a:txBody>
                    <a:bodyPr/>
                    <a:lstStyle/>
                    <a:p>
                      <a:pPr algn="ctr"/>
                      <a:r>
                        <a:rPr lang="en-US" sz="1600" dirty="0"/>
                        <a:t>(</a:t>
                      </a:r>
                      <a:r>
                        <a:rPr lang="ru-RU" sz="1600" dirty="0"/>
                        <a:t>0</a:t>
                      </a:r>
                      <a:r>
                        <a:rPr lang="en-US" sz="1600" dirty="0"/>
                        <a:t>)</a:t>
                      </a:r>
                      <a:endParaRPr lang="ru-RU" sz="1600" dirty="0"/>
                    </a:p>
                  </a:txBody>
                  <a:tcPr/>
                </a:tc>
                <a:tc>
                  <a:txBody>
                    <a:bodyPr/>
                    <a:lstStyle/>
                    <a:p>
                      <a:pPr algn="ctr"/>
                      <a:r>
                        <a:rPr lang="ru-RU" sz="1600" dirty="0"/>
                        <a:t>0</a:t>
                      </a:r>
                    </a:p>
                  </a:txBody>
                  <a:tcPr/>
                </a:tc>
                <a:extLst>
                  <a:ext uri="{0D108BD9-81ED-4DB2-BD59-A6C34878D82A}">
                    <a16:rowId xmlns:a16="http://schemas.microsoft.com/office/drawing/2014/main" val="10002"/>
                  </a:ext>
                </a:extLst>
              </a:tr>
            </a:tbl>
          </a:graphicData>
        </a:graphic>
      </p:graphicFrame>
      <p:sp>
        <p:nvSpPr>
          <p:cNvPr id="31" name="TextBox 30"/>
          <p:cNvSpPr txBox="1"/>
          <p:nvPr/>
        </p:nvSpPr>
        <p:spPr>
          <a:xfrm>
            <a:off x="4392111" y="4533235"/>
            <a:ext cx="1266565"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2</a:t>
            </a:r>
          </a:p>
        </p:txBody>
      </p:sp>
      <mc:AlternateContent xmlns:mc="http://schemas.openxmlformats.org/markup-compatibility/2006" xmlns:a14="http://schemas.microsoft.com/office/drawing/2010/main">
        <mc:Choice Requires="a14">
          <p:sp>
            <p:nvSpPr>
              <p:cNvPr id="32" name="Прямоугольник 31"/>
              <p:cNvSpPr/>
              <p:nvPr/>
            </p:nvSpPr>
            <p:spPr>
              <a:xfrm>
                <a:off x="4037418" y="6003560"/>
                <a:ext cx="2137765" cy="617348"/>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ru-RU" i="1">
                              <a:solidFill>
                                <a:srgbClr val="000000"/>
                              </a:solidFill>
                              <a:latin typeface="Cambria Math" panose="02040503050406030204" pitchFamily="18" charset="0"/>
                            </a:rPr>
                            <m:t>0</m:t>
                          </m:r>
                          <m:r>
                            <a:rPr lang="en-US" i="1">
                              <a:solidFill>
                                <a:srgbClr val="000000"/>
                              </a:solidFill>
                              <a:latin typeface="Cambria Math" panose="02040503050406030204" pitchFamily="18" charset="0"/>
                            </a:rPr>
                            <m:t>+1</m:t>
                          </m:r>
                        </m:den>
                      </m:f>
                      <m:r>
                        <a:rPr lang="en-US" i="1">
                          <a:solidFill>
                            <a:srgbClr val="000000"/>
                          </a:solidFill>
                          <a:latin typeface="Cambria Math" panose="02040503050406030204" pitchFamily="18" charset="0"/>
                        </a:rPr>
                        <m:t>=</m:t>
                      </m:r>
                      <m:r>
                        <a:rPr lang="ru-RU" i="1">
                          <a:solidFill>
                            <a:srgbClr val="000000"/>
                          </a:solidFill>
                          <a:latin typeface="Cambria Math" panose="02040503050406030204" pitchFamily="18" charset="0"/>
                        </a:rPr>
                        <m:t>1</m:t>
                      </m:r>
                    </m:oMath>
                  </m:oMathPara>
                </a14:m>
                <a:endParaRPr lang="ru-RU" dirty="0">
                  <a:solidFill>
                    <a:srgbClr val="000000"/>
                  </a:solidFill>
                  <a:latin typeface="Arial" panose="020B0604020202020204" pitchFamily="34" charset="0"/>
                </a:endParaRPr>
              </a:p>
            </p:txBody>
          </p:sp>
        </mc:Choice>
        <mc:Fallback xmlns="">
          <p:sp>
            <p:nvSpPr>
              <p:cNvPr id="32" name="Прямоугольник 31"/>
              <p:cNvSpPr>
                <a:spLocks noRot="1" noChangeAspect="1" noMove="1" noResize="1" noEditPoints="1" noAdjustHandles="1" noChangeArrowheads="1" noChangeShapeType="1" noTextEdit="1"/>
              </p:cNvSpPr>
              <p:nvPr/>
            </p:nvSpPr>
            <p:spPr>
              <a:xfrm>
                <a:off x="4037418" y="6003560"/>
                <a:ext cx="2137765" cy="617348"/>
              </a:xfrm>
              <a:prstGeom prst="rect">
                <a:avLst/>
              </a:prstGeom>
              <a:blipFill>
                <a:blip r:embed="rId11"/>
                <a:stretch>
                  <a:fillRect b="-2000"/>
                </a:stretch>
              </a:blipFill>
            </p:spPr>
            <p:txBody>
              <a:bodyPr/>
              <a:lstStyle/>
              <a:p>
                <a:r>
                  <a:rPr lang="ru-RU">
                    <a:noFill/>
                  </a:rPr>
                  <a:t> </a:t>
                </a:r>
              </a:p>
            </p:txBody>
          </p:sp>
        </mc:Fallback>
      </mc:AlternateContent>
      <p:graphicFrame>
        <p:nvGraphicFramePr>
          <p:cNvPr id="33" name="Таблица 32"/>
          <p:cNvGraphicFramePr>
            <a:graphicFrameLocks noGrp="1"/>
          </p:cNvGraphicFramePr>
          <p:nvPr/>
        </p:nvGraphicFramePr>
        <p:xfrm>
          <a:off x="6314984" y="4810895"/>
          <a:ext cx="1725198" cy="1437132"/>
        </p:xfrm>
        <a:graphic>
          <a:graphicData uri="http://schemas.openxmlformats.org/drawingml/2006/table">
            <a:tbl>
              <a:tblPr firstRow="1" lastRow="1" bandRow="1">
                <a:tableStyleId>{93296810-A885-4BE3-A3E7-6D5BEEA58F35}</a:tableStyleId>
              </a:tblPr>
              <a:tblGrid>
                <a:gridCol w="505142">
                  <a:extLst>
                    <a:ext uri="{9D8B030D-6E8A-4147-A177-3AD203B41FA5}">
                      <a16:colId xmlns:a16="http://schemas.microsoft.com/office/drawing/2014/main" val="20000"/>
                    </a:ext>
                  </a:extLst>
                </a:gridCol>
                <a:gridCol w="571984">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tblGrid>
              <a:tr h="359283">
                <a:tc>
                  <a:txBody>
                    <a:bodyPr/>
                    <a:lstStyle/>
                    <a:p>
                      <a:pPr algn="ctr"/>
                      <a:r>
                        <a:rPr lang="ru-RU" sz="1600" dirty="0"/>
                        <a:t>К-т</a:t>
                      </a:r>
                    </a:p>
                  </a:txBody>
                  <a:tcPr/>
                </a:tc>
                <a:tc>
                  <a:txBody>
                    <a:bodyPr/>
                    <a:lstStyle/>
                    <a:p>
                      <a:pPr algn="ctr"/>
                      <a:r>
                        <a:rPr lang="ru-RU" sz="1600" dirty="0"/>
                        <a:t>С-л</a:t>
                      </a:r>
                    </a:p>
                  </a:txBody>
                  <a:tcPr/>
                </a:tc>
                <a:tc>
                  <a:txBody>
                    <a:bodyPr/>
                    <a:lstStyle/>
                    <a:p>
                      <a:pPr algn="ctr"/>
                      <a:r>
                        <a:rPr lang="ru-RU" sz="1600" dirty="0"/>
                        <a:t>К-во</a:t>
                      </a:r>
                    </a:p>
                  </a:txBody>
                  <a:tcPr/>
                </a:tc>
                <a:extLst>
                  <a:ext uri="{0D108BD9-81ED-4DB2-BD59-A6C34878D82A}">
                    <a16:rowId xmlns:a16="http://schemas.microsoft.com/office/drawing/2014/main" val="10000"/>
                  </a:ext>
                </a:extLst>
              </a:tr>
              <a:tr h="359283">
                <a:tc rowSpan="2">
                  <a:txBody>
                    <a:bodyPr/>
                    <a:lstStyle/>
                    <a:p>
                      <a:pPr algn="ctr"/>
                      <a:r>
                        <a:rPr lang="ru-RU" sz="1600" dirty="0"/>
                        <a:t>в</a:t>
                      </a:r>
                    </a:p>
                  </a:txBody>
                  <a:tcPr/>
                </a:tc>
                <a:tc>
                  <a:txBody>
                    <a:bodyPr/>
                    <a:lstStyle/>
                    <a:p>
                      <a:pPr algn="ctr"/>
                      <a:r>
                        <a:rPr lang="ru-RU" sz="1600" strike="sngStrike" dirty="0"/>
                        <a:t>( а )</a:t>
                      </a:r>
                    </a:p>
                  </a:txBody>
                  <a:tcPr/>
                </a:tc>
                <a:tc>
                  <a:txBody>
                    <a:bodyPr/>
                    <a:lstStyle/>
                    <a:p>
                      <a:pPr algn="ctr"/>
                      <a:r>
                        <a:rPr lang="ru-RU" sz="1600" strike="sngStrike" dirty="0"/>
                        <a:t>( 1 )</a:t>
                      </a:r>
                    </a:p>
                  </a:txBody>
                  <a:tcPr/>
                </a:tc>
                <a:extLst>
                  <a:ext uri="{0D108BD9-81ED-4DB2-BD59-A6C34878D82A}">
                    <a16:rowId xmlns:a16="http://schemas.microsoft.com/office/drawing/2014/main" val="10001"/>
                  </a:ext>
                </a:extLst>
              </a:tr>
              <a:tr h="359283">
                <a:tc vMerge="1">
                  <a:txBody>
                    <a:bodyPr/>
                    <a:lstStyle/>
                    <a:p>
                      <a:pPr algn="ctr"/>
                      <a:endParaRPr lang="ru-RU" sz="1600" dirty="0"/>
                    </a:p>
                  </a:txBody>
                  <a:tcPr/>
                </a:tc>
                <a:tc>
                  <a:txBody>
                    <a:bodyPr/>
                    <a:lstStyle/>
                    <a:p>
                      <a:pPr algn="ctr"/>
                      <a:r>
                        <a:rPr lang="ru-RU" sz="1600" strike="noStrike" dirty="0"/>
                        <a:t>о</a:t>
                      </a:r>
                    </a:p>
                  </a:txBody>
                  <a:tcPr/>
                </a:tc>
                <a:tc>
                  <a:txBody>
                    <a:bodyPr/>
                    <a:lstStyle/>
                    <a:p>
                      <a:pPr algn="ctr"/>
                      <a:r>
                        <a:rPr lang="ru-RU" sz="1600" strike="noStrike" dirty="0"/>
                        <a:t>1</a:t>
                      </a:r>
                    </a:p>
                  </a:txBody>
                  <a:tcPr/>
                </a:tc>
                <a:extLst>
                  <a:ext uri="{0D108BD9-81ED-4DB2-BD59-A6C34878D82A}">
                    <a16:rowId xmlns:a16="http://schemas.microsoft.com/office/drawing/2014/main" val="10002"/>
                  </a:ext>
                </a:extLst>
              </a:tr>
              <a:tr h="359283">
                <a:tc>
                  <a:txBody>
                    <a:bodyPr/>
                    <a:lstStyle/>
                    <a:p>
                      <a:pPr algn="ctr"/>
                      <a:endParaRPr lang="ru-RU" sz="1600" dirty="0"/>
                    </a:p>
                  </a:txBody>
                  <a:tcPr/>
                </a:tc>
                <a:tc>
                  <a:txBody>
                    <a:bodyPr/>
                    <a:lstStyle/>
                    <a:p>
                      <a:pPr algn="ctr"/>
                      <a:r>
                        <a:rPr lang="en-US" sz="1600" dirty="0"/>
                        <a:t>(</a:t>
                      </a:r>
                      <a:r>
                        <a:rPr lang="ru-RU" sz="1600" dirty="0"/>
                        <a:t>1</a:t>
                      </a:r>
                      <a:r>
                        <a:rPr lang="en-US" sz="1600" dirty="0"/>
                        <a:t>)</a:t>
                      </a:r>
                      <a:endParaRPr lang="ru-RU" sz="1600" dirty="0"/>
                    </a:p>
                  </a:txBody>
                  <a:tcPr/>
                </a:tc>
                <a:tc>
                  <a:txBody>
                    <a:bodyPr/>
                    <a:lstStyle/>
                    <a:p>
                      <a:pPr algn="ctr"/>
                      <a:r>
                        <a:rPr lang="ru-RU" sz="1600" dirty="0"/>
                        <a:t>1</a:t>
                      </a:r>
                    </a:p>
                  </a:txBody>
                  <a:tcPr/>
                </a:tc>
                <a:extLst>
                  <a:ext uri="{0D108BD9-81ED-4DB2-BD59-A6C34878D82A}">
                    <a16:rowId xmlns:a16="http://schemas.microsoft.com/office/drawing/2014/main" val="10003"/>
                  </a:ext>
                </a:extLst>
              </a:tr>
            </a:tbl>
          </a:graphicData>
        </a:graphic>
      </p:graphicFrame>
      <p:sp>
        <p:nvSpPr>
          <p:cNvPr id="34" name="TextBox 33"/>
          <p:cNvSpPr txBox="1"/>
          <p:nvPr/>
        </p:nvSpPr>
        <p:spPr>
          <a:xfrm>
            <a:off x="6572908" y="4454230"/>
            <a:ext cx="1266565"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1</a:t>
            </a:r>
          </a:p>
        </p:txBody>
      </p:sp>
      <mc:AlternateContent xmlns:mc="http://schemas.openxmlformats.org/markup-compatibility/2006" xmlns:a14="http://schemas.microsoft.com/office/drawing/2010/main">
        <mc:Choice Requires="a14">
          <p:sp>
            <p:nvSpPr>
              <p:cNvPr id="35" name="Прямоугольник 34"/>
              <p:cNvSpPr/>
              <p:nvPr/>
            </p:nvSpPr>
            <p:spPr>
              <a:xfrm>
                <a:off x="6096001" y="6237312"/>
                <a:ext cx="2137765" cy="617348"/>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ru-RU"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+1</m:t>
                          </m:r>
                        </m:den>
                      </m:f>
                      <m:r>
                        <a:rPr lang="en-US" i="1">
                          <a:solidFill>
                            <a:srgbClr val="000000"/>
                          </a:solidFill>
                          <a:latin typeface="Cambria Math" panose="02040503050406030204" pitchFamily="18" charset="0"/>
                        </a:rPr>
                        <m:t>=</m:t>
                      </m:r>
                      <m:f>
                        <m:fPr>
                          <m:ctrlPr>
                            <a:rPr lang="ru-RU" i="1">
                              <a:solidFill>
                                <a:srgbClr val="000000"/>
                              </a:solidFill>
                              <a:latin typeface="Cambria Math" panose="02040503050406030204" pitchFamily="18" charset="0"/>
                            </a:rPr>
                          </m:ctrlPr>
                        </m:fPr>
                        <m:num>
                          <m:r>
                            <a:rPr lang="ru-RU" i="1">
                              <a:solidFill>
                                <a:srgbClr val="000000"/>
                              </a:solidFill>
                              <a:latin typeface="Cambria Math" panose="02040503050406030204" pitchFamily="18" charset="0"/>
                            </a:rPr>
                            <m:t>1</m:t>
                          </m:r>
                        </m:num>
                        <m:den>
                          <m:r>
                            <a:rPr lang="ru-RU" i="1">
                              <a:solidFill>
                                <a:srgbClr val="000000"/>
                              </a:solidFill>
                              <a:latin typeface="Cambria Math" panose="02040503050406030204" pitchFamily="18" charset="0"/>
                            </a:rPr>
                            <m:t>2</m:t>
                          </m:r>
                        </m:den>
                      </m:f>
                    </m:oMath>
                  </m:oMathPara>
                </a14:m>
                <a:endParaRPr lang="ru-RU" dirty="0">
                  <a:solidFill>
                    <a:srgbClr val="000000"/>
                  </a:solidFill>
                  <a:latin typeface="Arial" panose="020B0604020202020204" pitchFamily="34" charset="0"/>
                </a:endParaRPr>
              </a:p>
            </p:txBody>
          </p:sp>
        </mc:Choice>
        <mc:Fallback xmlns="">
          <p:sp>
            <p:nvSpPr>
              <p:cNvPr id="35" name="Прямоугольник 34"/>
              <p:cNvSpPr>
                <a:spLocks noRot="1" noChangeAspect="1" noMove="1" noResize="1" noEditPoints="1" noAdjustHandles="1" noChangeArrowheads="1" noChangeShapeType="1" noTextEdit="1"/>
              </p:cNvSpPr>
              <p:nvPr/>
            </p:nvSpPr>
            <p:spPr>
              <a:xfrm>
                <a:off x="6096001" y="6237312"/>
                <a:ext cx="2137765" cy="617348"/>
              </a:xfrm>
              <a:prstGeom prst="rect">
                <a:avLst/>
              </a:prstGeom>
              <a:blipFill>
                <a:blip r:embed="rId12"/>
                <a:stretch>
                  <a:fillRect b="-2041"/>
                </a:stretch>
              </a:blipFill>
            </p:spPr>
            <p:txBody>
              <a:bodyPr/>
              <a:lstStyle/>
              <a:p>
                <a:r>
                  <a:rPr lang="ru-RU">
                    <a:noFill/>
                  </a:rPr>
                  <a:t> </a:t>
                </a:r>
              </a:p>
            </p:txBody>
          </p:sp>
        </mc:Fallback>
      </mc:AlternateContent>
      <p:sp>
        <p:nvSpPr>
          <p:cNvPr id="4" name="TextBox 3"/>
          <p:cNvSpPr txBox="1"/>
          <p:nvPr/>
        </p:nvSpPr>
        <p:spPr>
          <a:xfrm>
            <a:off x="8570577" y="1929229"/>
            <a:ext cx="738000" cy="276999"/>
          </a:xfrm>
          <a:prstGeom prst="rect">
            <a:avLst/>
          </a:prstGeom>
          <a:solidFill>
            <a:schemeClr val="bg1"/>
          </a:solidFill>
          <a:ln>
            <a:solidFill>
              <a:schemeClr val="tx1"/>
            </a:solidFill>
          </a:ln>
        </p:spPr>
        <p:txBody>
          <a:bodyPr wrap="square" rtlCol="0" anchor="ctr">
            <a:spAutoFit/>
          </a:bodyPr>
          <a:lstStyle/>
          <a:p>
            <a:pPr defTabSz="914400" eaLnBrk="0" fontAlgn="base" hangingPunct="0">
              <a:spcBef>
                <a:spcPct val="0"/>
              </a:spcBef>
              <a:spcAft>
                <a:spcPct val="0"/>
              </a:spcAft>
              <a:defRPr/>
            </a:pPr>
            <a:r>
              <a:rPr lang="ru-RU" sz="1200" dirty="0">
                <a:solidFill>
                  <a:srgbClr val="000000"/>
                </a:solidFill>
                <a:latin typeface="Arial" panose="020B0604020202020204" pitchFamily="34" charset="0"/>
              </a:rPr>
              <a:t>1/</a:t>
            </a:r>
            <a:r>
              <a:rPr lang="en-US" sz="1200" dirty="0">
                <a:solidFill>
                  <a:srgbClr val="000000"/>
                </a:solidFill>
                <a:latin typeface="Arial" panose="020B0604020202020204" pitchFamily="34" charset="0"/>
              </a:rPr>
              <a:t>17’</a:t>
            </a:r>
            <a:endParaRPr lang="ru-RU" sz="1200" dirty="0">
              <a:solidFill>
                <a:srgbClr val="00000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ED3519D-BC27-DE47-8A75-6808BF8D8BF5}"/>
                  </a:ext>
                </a:extLst>
              </p:cNvPr>
              <p:cNvSpPr txBox="1"/>
              <p:nvPr/>
            </p:nvSpPr>
            <p:spPr>
              <a:xfrm>
                <a:off x="8452231" y="452797"/>
                <a:ext cx="2112245" cy="58432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𝑎</m:t>
                          </m:r>
                        </m:e>
                        <m:e>
                          <m:acc>
                            <m:accPr>
                              <m:chr m:val="̅"/>
                              <m:ctrlPr>
                                <a:rPr lang="en-US"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𝑎</m:t>
                              </m:r>
                            </m:e>
                          </m:d>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r>
                            <a:rPr lang="en-US" i="1">
                              <a:solidFill>
                                <a:srgbClr val="000000"/>
                              </a:solidFill>
                              <a:latin typeface="Cambria Math" panose="02040503050406030204" pitchFamily="18" charset="0"/>
                            </a:rPr>
                            <m:t>+1</m:t>
                          </m:r>
                        </m:den>
                      </m:f>
                    </m:oMath>
                  </m:oMathPara>
                </a14:m>
                <a:endParaRPr lang="ru-RU" dirty="0">
                  <a:solidFill>
                    <a:srgbClr val="000000"/>
                  </a:solidFill>
                  <a:latin typeface="Arial" panose="020B0604020202020204" pitchFamily="34" charset="0"/>
                </a:endParaRPr>
              </a:p>
            </p:txBody>
          </p:sp>
        </mc:Choice>
        <mc:Fallback xmlns="">
          <p:sp>
            <p:nvSpPr>
              <p:cNvPr id="36" name="TextBox 35">
                <a:extLst>
                  <a:ext uri="{FF2B5EF4-FFF2-40B4-BE49-F238E27FC236}">
                    <a16:creationId xmlns:a16="http://schemas.microsoft.com/office/drawing/2014/main" id="{6ED3519D-BC27-DE47-8A75-6808BF8D8BF5}"/>
                  </a:ext>
                </a:extLst>
              </p:cNvPr>
              <p:cNvSpPr txBox="1">
                <a:spLocks noRot="1" noChangeAspect="1" noMove="1" noResize="1" noEditPoints="1" noAdjustHandles="1" noChangeArrowheads="1" noChangeShapeType="1" noTextEdit="1"/>
              </p:cNvSpPr>
              <p:nvPr/>
            </p:nvSpPr>
            <p:spPr>
              <a:xfrm>
                <a:off x="8452231" y="452797"/>
                <a:ext cx="2112245" cy="584327"/>
              </a:xfrm>
              <a:prstGeom prst="rect">
                <a:avLst/>
              </a:prstGeom>
              <a:blipFill>
                <a:blip r:embed="rId13"/>
                <a:stretch>
                  <a:fillRect l="-2395" r="-1796" b="-638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578A1FB-0DDE-274C-A054-D1015A88A0E8}"/>
                  </a:ext>
                </a:extLst>
              </p:cNvPr>
              <p:cNvSpPr txBox="1"/>
              <p:nvPr/>
            </p:nvSpPr>
            <p:spPr>
              <a:xfrm>
                <a:off x="8452231" y="1013073"/>
                <a:ext cx="2091470" cy="56720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r>
                            <a:rPr lang="en-US" i="1">
                              <a:solidFill>
                                <a:srgbClr val="000000"/>
                              </a:solidFill>
                              <a:latin typeface="Cambria Math" panose="02040503050406030204" pitchFamily="18" charset="0"/>
                            </a:rPr>
                            <m:t>+1</m:t>
                          </m:r>
                        </m:den>
                      </m:f>
                    </m:oMath>
                  </m:oMathPara>
                </a14:m>
                <a:endParaRPr lang="ru-RU" dirty="0">
                  <a:solidFill>
                    <a:srgbClr val="000000"/>
                  </a:solidFill>
                  <a:latin typeface="Arial" panose="020B0604020202020204" pitchFamily="34" charset="0"/>
                </a:endParaRPr>
              </a:p>
            </p:txBody>
          </p:sp>
        </mc:Choice>
        <mc:Fallback xmlns="">
          <p:sp>
            <p:nvSpPr>
              <p:cNvPr id="37" name="TextBox 36">
                <a:extLst>
                  <a:ext uri="{FF2B5EF4-FFF2-40B4-BE49-F238E27FC236}">
                    <a16:creationId xmlns:a16="http://schemas.microsoft.com/office/drawing/2014/main" id="{D578A1FB-0DDE-274C-A054-D1015A88A0E8}"/>
                  </a:ext>
                </a:extLst>
              </p:cNvPr>
              <p:cNvSpPr txBox="1">
                <a:spLocks noRot="1" noChangeAspect="1" noMove="1" noResize="1" noEditPoints="1" noAdjustHandles="1" noChangeArrowheads="1" noChangeShapeType="1" noTextEdit="1"/>
              </p:cNvSpPr>
              <p:nvPr/>
            </p:nvSpPr>
            <p:spPr>
              <a:xfrm>
                <a:off x="8452231" y="1013073"/>
                <a:ext cx="2091470" cy="567207"/>
              </a:xfrm>
              <a:prstGeom prst="rect">
                <a:avLst/>
              </a:prstGeom>
              <a:blipFill>
                <a:blip r:embed="rId14"/>
                <a:stretch>
                  <a:fillRect l="-2410" t="-4348" r="-1807" b="-4348"/>
                </a:stretch>
              </a:blipFill>
            </p:spPr>
            <p:txBody>
              <a:bodyPr/>
              <a:lstStyle/>
              <a:p>
                <a:r>
                  <a:rPr lang="ru-RU">
                    <a:noFill/>
                  </a:rPr>
                  <a:t> </a:t>
                </a:r>
              </a:p>
            </p:txBody>
          </p:sp>
        </mc:Fallback>
      </mc:AlternateContent>
    </p:spTree>
    <p:extLst>
      <p:ext uri="{BB962C8B-B14F-4D97-AF65-F5344CB8AC3E}">
        <p14:creationId xmlns:p14="http://schemas.microsoft.com/office/powerpoint/2010/main" val="4105948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365125"/>
            <a:ext cx="10515600" cy="1325563"/>
          </a:xfrm>
        </p:spPr>
        <p:txBody>
          <a:bodyPr>
            <a:normAutofit/>
          </a:bodyPr>
          <a:lstStyle/>
          <a:p>
            <a:r>
              <a:rPr lang="ru-RU" altLang="ru-RU" dirty="0"/>
              <a:t>Метод </a:t>
            </a:r>
            <a:r>
              <a:rPr lang="en-US" altLang="ru-RU" dirty="0"/>
              <a:t>PPMD</a:t>
            </a:r>
            <a:endParaRPr lang="ru-RU" altLang="ru-RU" dirty="0"/>
          </a:p>
        </p:txBody>
      </p:sp>
      <p:sp>
        <p:nvSpPr>
          <p:cNvPr id="6" name="Номер слайда 5">
            <a:extLst>
              <a:ext uri="{FF2B5EF4-FFF2-40B4-BE49-F238E27FC236}">
                <a16:creationId xmlns:a16="http://schemas.microsoft.com/office/drawing/2014/main" id="{4CAC415D-A50D-48D0-A29A-9CB485B18F88}"/>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21</a:t>
            </a:fld>
            <a:endParaRPr lang="ru-RU" altLang="ru-RU"/>
          </a:p>
        </p:txBody>
      </p:sp>
      <p:sp>
        <p:nvSpPr>
          <p:cNvPr id="8195" name="Rectangle 4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8196" name="Rectangle 4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8197" name="Rectangle 5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8198" name="Rectangle 5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8199" name="Rectangle 5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8200" name="Rectangle 5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8201" name="Rectangle 5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8202"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820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8204"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8205"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8206"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8207"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graphicFrame>
        <p:nvGraphicFramePr>
          <p:cNvPr id="8208" name="Object 4"/>
          <p:cNvGraphicFramePr>
            <a:graphicFrameLocks noChangeAspect="1"/>
          </p:cNvGraphicFramePr>
          <p:nvPr>
            <p:extLst>
              <p:ext uri="{D42A27DB-BD31-4B8C-83A1-F6EECF244321}">
                <p14:modId xmlns:p14="http://schemas.microsoft.com/office/powerpoint/2010/main" val="3878855584"/>
              </p:ext>
            </p:extLst>
          </p:nvPr>
        </p:nvGraphicFramePr>
        <p:xfrm>
          <a:off x="724383" y="2391533"/>
          <a:ext cx="4070350" cy="1328737"/>
        </p:xfrm>
        <a:graphic>
          <a:graphicData uri="http://schemas.openxmlformats.org/presentationml/2006/ole">
            <mc:AlternateContent xmlns:mc="http://schemas.openxmlformats.org/markup-compatibility/2006">
              <mc:Choice xmlns:v="urn:schemas-microsoft-com:vml" Requires="v">
                <p:oleObj spid="_x0000_s6215" name="Формула" r:id="rId3" imgW="2717800" imgH="889000" progId="Equation.3">
                  <p:embed/>
                </p:oleObj>
              </mc:Choice>
              <mc:Fallback>
                <p:oleObj name="Формула" r:id="rId3" imgW="2717800" imgH="889000" progId="Equation.3">
                  <p:embed/>
                  <p:pic>
                    <p:nvPicPr>
                      <p:cNvPr id="82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383" y="2391533"/>
                        <a:ext cx="407035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20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4296" y="1027906"/>
            <a:ext cx="6681787"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210" name="Object 18"/>
          <p:cNvGraphicFramePr>
            <a:graphicFrameLocks noChangeAspect="1"/>
          </p:cNvGraphicFramePr>
          <p:nvPr>
            <p:extLst>
              <p:ext uri="{D42A27DB-BD31-4B8C-83A1-F6EECF244321}">
                <p14:modId xmlns:p14="http://schemas.microsoft.com/office/powerpoint/2010/main" val="2668652490"/>
              </p:ext>
            </p:extLst>
          </p:nvPr>
        </p:nvGraphicFramePr>
        <p:xfrm>
          <a:off x="583096" y="4074284"/>
          <a:ext cx="4095750" cy="666750"/>
        </p:xfrm>
        <a:graphic>
          <a:graphicData uri="http://schemas.openxmlformats.org/presentationml/2006/ole">
            <mc:AlternateContent xmlns:mc="http://schemas.openxmlformats.org/markup-compatibility/2006">
              <mc:Choice xmlns:v="urn:schemas-microsoft-com:vml" Requires="v">
                <p:oleObj spid="_x0000_s6216" name="Формула" r:id="rId6" imgW="2755900" imgH="444500" progId="Equation.3">
                  <p:embed/>
                </p:oleObj>
              </mc:Choice>
              <mc:Fallback>
                <p:oleObj name="Формула" r:id="rId6" imgW="2755900" imgH="444500" progId="Equation.3">
                  <p:embed/>
                  <p:pic>
                    <p:nvPicPr>
                      <p:cNvPr id="821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096" y="4074284"/>
                        <a:ext cx="40957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1" name="Прямоугольник 18"/>
          <p:cNvSpPr>
            <a:spLocks noChangeArrowheads="1"/>
          </p:cNvSpPr>
          <p:nvPr/>
        </p:nvSpPr>
        <p:spPr bwMode="auto">
          <a:xfrm>
            <a:off x="1008546" y="4721984"/>
            <a:ext cx="3436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r>
              <a:rPr lang="en-US" altLang="ru-RU" sz="1800" i="1">
                <a:solidFill>
                  <a:srgbClr val="000000"/>
                </a:solidFill>
              </a:rPr>
              <a:t>I</a:t>
            </a:r>
            <a:r>
              <a:rPr lang="en-US" altLang="ru-RU" sz="1800">
                <a:solidFill>
                  <a:srgbClr val="000000"/>
                </a:solidFill>
              </a:rPr>
              <a:t> </a:t>
            </a:r>
            <a:r>
              <a:rPr lang="ru-RU" altLang="ru-RU" sz="1800">
                <a:solidFill>
                  <a:srgbClr val="000000"/>
                </a:solidFill>
              </a:rPr>
              <a:t>= </a:t>
            </a:r>
            <a:r>
              <a:rPr lang="ru-RU" altLang="ru-RU" sz="1800">
                <a:solidFill>
                  <a:srgbClr val="000000"/>
                </a:solidFill>
                <a:sym typeface="Symbol" panose="05050102010706020507" pitchFamily="18" charset="2"/>
              </a:rPr>
              <a:t>2</a:t>
            </a:r>
            <a:r>
              <a:rPr lang="ru-RU" altLang="ru-RU" sz="1800">
                <a:solidFill>
                  <a:srgbClr val="000000"/>
                </a:solidFill>
              </a:rPr>
              <a:t>3,78 + 158,32</a:t>
            </a:r>
            <a:r>
              <a:rPr lang="ru-RU" altLang="ru-RU" sz="1800">
                <a:solidFill>
                  <a:srgbClr val="000000"/>
                </a:solidFill>
                <a:sym typeface="Symbol" panose="05050102010706020507" pitchFamily="18" charset="2"/>
              </a:rPr>
              <a:t></a:t>
            </a:r>
            <a:r>
              <a:rPr lang="ru-RU" altLang="ru-RU" sz="1800">
                <a:solidFill>
                  <a:srgbClr val="000000"/>
                </a:solidFill>
              </a:rPr>
              <a:t> = 183 бита</a:t>
            </a:r>
          </a:p>
        </p:txBody>
      </p:sp>
    </p:spTree>
    <p:extLst>
      <p:ext uri="{BB962C8B-B14F-4D97-AF65-F5344CB8AC3E}">
        <p14:creationId xmlns:p14="http://schemas.microsoft.com/office/powerpoint/2010/main" val="3682854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365125"/>
            <a:ext cx="10515600" cy="1325563"/>
          </a:xfrm>
        </p:spPr>
        <p:txBody>
          <a:bodyPr>
            <a:normAutofit/>
          </a:bodyPr>
          <a:lstStyle/>
          <a:p>
            <a:r>
              <a:rPr lang="ru-RU" altLang="ru-RU" dirty="0"/>
              <a:t>Метод </a:t>
            </a:r>
            <a:r>
              <a:rPr lang="en-US" altLang="ru-RU" dirty="0"/>
              <a:t>PPMD</a:t>
            </a:r>
            <a:endParaRPr lang="ru-RU" altLang="ru-RU" dirty="0"/>
          </a:p>
        </p:txBody>
      </p:sp>
      <p:sp>
        <p:nvSpPr>
          <p:cNvPr id="4" name="Объект 3">
            <a:extLst>
              <a:ext uri="{FF2B5EF4-FFF2-40B4-BE49-F238E27FC236}">
                <a16:creationId xmlns:a16="http://schemas.microsoft.com/office/drawing/2014/main" id="{D5BFC6ED-1CA9-D749-A258-8FF9E7ABA315}"/>
              </a:ext>
            </a:extLst>
          </p:cNvPr>
          <p:cNvSpPr>
            <a:spLocks noGrp="1"/>
          </p:cNvSpPr>
          <p:nvPr>
            <p:ph idx="1"/>
          </p:nvPr>
        </p:nvSpPr>
        <p:spPr/>
        <p:txBody>
          <a:bodyPr/>
          <a:lstStyle/>
          <a:p>
            <a:endParaRPr lang="ru-RU"/>
          </a:p>
        </p:txBody>
      </p:sp>
      <p:sp>
        <p:nvSpPr>
          <p:cNvPr id="6" name="Номер слайда 5">
            <a:extLst>
              <a:ext uri="{FF2B5EF4-FFF2-40B4-BE49-F238E27FC236}">
                <a16:creationId xmlns:a16="http://schemas.microsoft.com/office/drawing/2014/main" id="{ABEB8D59-CF64-4B76-B2FD-80E0FB25AA02}"/>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22</a:t>
            </a:fld>
            <a:endParaRPr lang="ru-RU" altLang="ru-RU"/>
          </a:p>
        </p:txBody>
      </p:sp>
      <p:sp>
        <p:nvSpPr>
          <p:cNvPr id="9219" name="Rectangle 4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9220" name="Rectangle 4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9221" name="Rectangle 5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9222" name="Rectangle 5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9223" name="Rectangle 5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9224" name="Rectangle 5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9225" name="Rectangle 5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9226"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9227"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9228"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9229"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9230"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9231"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pic>
        <p:nvPicPr>
          <p:cNvPr id="92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948" y="681037"/>
            <a:ext cx="7728987" cy="5249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327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838200" y="365125"/>
            <a:ext cx="10515600" cy="1325563"/>
          </a:xfrm>
        </p:spPr>
        <p:txBody>
          <a:bodyPr/>
          <a:lstStyle/>
          <a:p>
            <a:r>
              <a:rPr lang="ru-RU" altLang="ru-RU"/>
              <a:t>Метод </a:t>
            </a:r>
            <a:r>
              <a:rPr lang="en-US" altLang="ru-RU"/>
              <a:t>PPMD</a:t>
            </a:r>
            <a:endParaRPr lang="ru-RU" altLang="ru-RU" dirty="0"/>
          </a:p>
        </p:txBody>
      </p:sp>
      <p:sp>
        <p:nvSpPr>
          <p:cNvPr id="7" name="Номер слайда 6">
            <a:extLst>
              <a:ext uri="{FF2B5EF4-FFF2-40B4-BE49-F238E27FC236}">
                <a16:creationId xmlns:a16="http://schemas.microsoft.com/office/drawing/2014/main" id="{74B09E65-40AF-4AC6-979A-ED8D0B99EBC6}"/>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23</a:t>
            </a:fld>
            <a:endParaRPr lang="ru-RU" altLang="ru-RU"/>
          </a:p>
        </p:txBody>
      </p:sp>
      <p:graphicFrame>
        <p:nvGraphicFramePr>
          <p:cNvPr id="9" name="Таблица 8"/>
          <p:cNvGraphicFramePr>
            <a:graphicFrameLocks noGrp="1"/>
          </p:cNvGraphicFramePr>
          <p:nvPr/>
        </p:nvGraphicFramePr>
        <p:xfrm>
          <a:off x="5951984" y="2853142"/>
          <a:ext cx="2208246" cy="3744210"/>
        </p:xfrm>
        <a:graphic>
          <a:graphicData uri="http://schemas.openxmlformats.org/drawingml/2006/table">
            <a:tbl>
              <a:tblPr firstRow="1" lastRow="1" bandRow="1">
                <a:tableStyleId>{93296810-A885-4BE3-A3E7-6D5BEEA58F35}</a:tableStyleId>
              </a:tblPr>
              <a:tblGrid>
                <a:gridCol w="1104123">
                  <a:extLst>
                    <a:ext uri="{9D8B030D-6E8A-4147-A177-3AD203B41FA5}">
                      <a16:colId xmlns:a16="http://schemas.microsoft.com/office/drawing/2014/main" val="20000"/>
                    </a:ext>
                  </a:extLst>
                </a:gridCol>
                <a:gridCol w="1104123">
                  <a:extLst>
                    <a:ext uri="{9D8B030D-6E8A-4147-A177-3AD203B41FA5}">
                      <a16:colId xmlns:a16="http://schemas.microsoft.com/office/drawing/2014/main" val="20001"/>
                    </a:ext>
                  </a:extLst>
                </a:gridCol>
              </a:tblGrid>
              <a:tr h="374421">
                <a:tc>
                  <a:txBody>
                    <a:bodyPr/>
                    <a:lstStyle/>
                    <a:p>
                      <a:pPr algn="ctr"/>
                      <a:r>
                        <a:rPr lang="ru-RU" sz="1600" dirty="0"/>
                        <a:t>Символ</a:t>
                      </a:r>
                    </a:p>
                  </a:txBody>
                  <a:tcPr/>
                </a:tc>
                <a:tc>
                  <a:txBody>
                    <a:bodyPr/>
                    <a:lstStyle/>
                    <a:p>
                      <a:pPr algn="ctr"/>
                      <a:r>
                        <a:rPr lang="ru-RU" sz="1600" dirty="0"/>
                        <a:t>Кол-во</a:t>
                      </a:r>
                    </a:p>
                  </a:txBody>
                  <a:tcPr/>
                </a:tc>
                <a:extLst>
                  <a:ext uri="{0D108BD9-81ED-4DB2-BD59-A6C34878D82A}">
                    <a16:rowId xmlns:a16="http://schemas.microsoft.com/office/drawing/2014/main" val="10000"/>
                  </a:ext>
                </a:extLst>
              </a:tr>
              <a:tr h="374421">
                <a:tc>
                  <a:txBody>
                    <a:bodyPr/>
                    <a:lstStyle/>
                    <a:p>
                      <a:pPr algn="ctr"/>
                      <a:r>
                        <a:rPr lang="ru-RU" sz="1600" dirty="0"/>
                        <a:t>а</a:t>
                      </a:r>
                    </a:p>
                  </a:txBody>
                  <a:tcPr/>
                </a:tc>
                <a:tc>
                  <a:txBody>
                    <a:bodyPr/>
                    <a:lstStyle/>
                    <a:p>
                      <a:pPr algn="ctr"/>
                      <a:r>
                        <a:rPr lang="ru-RU" sz="1600" dirty="0"/>
                        <a:t>1</a:t>
                      </a:r>
                    </a:p>
                  </a:txBody>
                  <a:tcPr/>
                </a:tc>
                <a:extLst>
                  <a:ext uri="{0D108BD9-81ED-4DB2-BD59-A6C34878D82A}">
                    <a16:rowId xmlns:a16="http://schemas.microsoft.com/office/drawing/2014/main" val="10001"/>
                  </a:ext>
                </a:extLst>
              </a:tr>
              <a:tr h="374421">
                <a:tc>
                  <a:txBody>
                    <a:bodyPr/>
                    <a:lstStyle/>
                    <a:p>
                      <a:pPr algn="ctr"/>
                      <a:r>
                        <a:rPr lang="ru-RU" sz="1600" dirty="0"/>
                        <a:t>в</a:t>
                      </a:r>
                    </a:p>
                  </a:txBody>
                  <a:tcPr/>
                </a:tc>
                <a:tc>
                  <a:txBody>
                    <a:bodyPr/>
                    <a:lstStyle/>
                    <a:p>
                      <a:pPr algn="ctr"/>
                      <a:r>
                        <a:rPr lang="ru-RU" sz="1600" dirty="0"/>
                        <a:t>1</a:t>
                      </a:r>
                    </a:p>
                  </a:txBody>
                  <a:tcPr/>
                </a:tc>
                <a:extLst>
                  <a:ext uri="{0D108BD9-81ED-4DB2-BD59-A6C34878D82A}">
                    <a16:rowId xmlns:a16="http://schemas.microsoft.com/office/drawing/2014/main" val="10002"/>
                  </a:ext>
                </a:extLst>
              </a:tr>
              <a:tr h="374421">
                <a:tc>
                  <a:txBody>
                    <a:bodyPr/>
                    <a:lstStyle/>
                    <a:p>
                      <a:pPr algn="ctr"/>
                      <a:r>
                        <a:rPr lang="ru-RU" sz="1600" dirty="0"/>
                        <a:t>д</a:t>
                      </a:r>
                    </a:p>
                  </a:txBody>
                  <a:tcPr/>
                </a:tc>
                <a:tc>
                  <a:txBody>
                    <a:bodyPr/>
                    <a:lstStyle/>
                    <a:p>
                      <a:pPr algn="ctr"/>
                      <a:r>
                        <a:rPr lang="ru-RU" sz="1600" dirty="0"/>
                        <a:t>1</a:t>
                      </a:r>
                    </a:p>
                  </a:txBody>
                  <a:tcPr/>
                </a:tc>
                <a:extLst>
                  <a:ext uri="{0D108BD9-81ED-4DB2-BD59-A6C34878D82A}">
                    <a16:rowId xmlns:a16="http://schemas.microsoft.com/office/drawing/2014/main" val="10003"/>
                  </a:ext>
                </a:extLst>
              </a:tr>
              <a:tr h="374421">
                <a:tc>
                  <a:txBody>
                    <a:bodyPr/>
                    <a:lstStyle/>
                    <a:p>
                      <a:pPr algn="ctr"/>
                      <a:r>
                        <a:rPr lang="ru-RU" sz="1600" dirty="0"/>
                        <a:t>е</a:t>
                      </a:r>
                    </a:p>
                  </a:txBody>
                  <a:tcPr/>
                </a:tc>
                <a:tc>
                  <a:txBody>
                    <a:bodyPr/>
                    <a:lstStyle/>
                    <a:p>
                      <a:pPr algn="ctr"/>
                      <a:r>
                        <a:rPr lang="ru-RU" sz="1600" dirty="0"/>
                        <a:t>1</a:t>
                      </a:r>
                    </a:p>
                  </a:txBody>
                  <a:tcPr/>
                </a:tc>
                <a:extLst>
                  <a:ext uri="{0D108BD9-81ED-4DB2-BD59-A6C34878D82A}">
                    <a16:rowId xmlns:a16="http://schemas.microsoft.com/office/drawing/2014/main" val="10004"/>
                  </a:ext>
                </a:extLst>
              </a:tr>
              <a:tr h="374421">
                <a:tc>
                  <a:txBody>
                    <a:bodyPr/>
                    <a:lstStyle/>
                    <a:p>
                      <a:pPr algn="ctr"/>
                      <a:r>
                        <a:rPr lang="ru-RU" sz="1600" dirty="0"/>
                        <a:t>н</a:t>
                      </a:r>
                    </a:p>
                  </a:txBody>
                  <a:tcPr/>
                </a:tc>
                <a:tc>
                  <a:txBody>
                    <a:bodyPr/>
                    <a:lstStyle/>
                    <a:p>
                      <a:pPr algn="ctr"/>
                      <a:r>
                        <a:rPr lang="ru-RU" sz="1600" dirty="0"/>
                        <a:t>1</a:t>
                      </a:r>
                    </a:p>
                  </a:txBody>
                  <a:tcPr/>
                </a:tc>
                <a:extLst>
                  <a:ext uri="{0D108BD9-81ED-4DB2-BD59-A6C34878D82A}">
                    <a16:rowId xmlns:a16="http://schemas.microsoft.com/office/drawing/2014/main" val="10005"/>
                  </a:ext>
                </a:extLst>
              </a:tr>
              <a:tr h="374421">
                <a:tc>
                  <a:txBody>
                    <a:bodyPr/>
                    <a:lstStyle/>
                    <a:p>
                      <a:pPr algn="ctr"/>
                      <a:r>
                        <a:rPr lang="ru-RU" sz="1600" dirty="0"/>
                        <a:t>о</a:t>
                      </a:r>
                    </a:p>
                  </a:txBody>
                  <a:tcPr/>
                </a:tc>
                <a:tc>
                  <a:txBody>
                    <a:bodyPr/>
                    <a:lstStyle/>
                    <a:p>
                      <a:pPr algn="ctr"/>
                      <a:r>
                        <a:rPr lang="ru-RU" sz="1600" dirty="0"/>
                        <a:t>1</a:t>
                      </a:r>
                    </a:p>
                  </a:txBody>
                  <a:tcPr/>
                </a:tc>
                <a:extLst>
                  <a:ext uri="{0D108BD9-81ED-4DB2-BD59-A6C34878D82A}">
                    <a16:rowId xmlns:a16="http://schemas.microsoft.com/office/drawing/2014/main" val="10006"/>
                  </a:ext>
                </a:extLst>
              </a:tr>
              <a:tr h="374421">
                <a:tc>
                  <a:txBody>
                    <a:bodyPr/>
                    <a:lstStyle/>
                    <a:p>
                      <a:pPr algn="ctr"/>
                      <a:r>
                        <a:rPr lang="ru-RU" sz="1600" dirty="0"/>
                        <a:t>р</a:t>
                      </a:r>
                    </a:p>
                  </a:txBody>
                  <a:tcPr/>
                </a:tc>
                <a:tc>
                  <a:txBody>
                    <a:bodyPr/>
                    <a:lstStyle/>
                    <a:p>
                      <a:pPr algn="ctr"/>
                      <a:r>
                        <a:rPr lang="ru-RU" sz="1600" dirty="0"/>
                        <a:t>1</a:t>
                      </a:r>
                    </a:p>
                  </a:txBody>
                  <a:tcPr/>
                </a:tc>
                <a:extLst>
                  <a:ext uri="{0D108BD9-81ED-4DB2-BD59-A6C34878D82A}">
                    <a16:rowId xmlns:a16="http://schemas.microsoft.com/office/drawing/2014/main" val="10007"/>
                  </a:ext>
                </a:extLst>
              </a:tr>
              <a:tr h="374421">
                <a:tc>
                  <a:txBody>
                    <a:bodyPr/>
                    <a:lstStyle/>
                    <a:p>
                      <a:pPr algn="ctr"/>
                      <a:r>
                        <a:rPr lang="ru-RU" sz="1600" dirty="0"/>
                        <a:t>_</a:t>
                      </a:r>
                    </a:p>
                  </a:txBody>
                  <a:tcPr/>
                </a:tc>
                <a:tc>
                  <a:txBody>
                    <a:bodyPr/>
                    <a:lstStyle/>
                    <a:p>
                      <a:pPr algn="ctr"/>
                      <a:r>
                        <a:rPr lang="ru-RU" sz="1600" dirty="0"/>
                        <a:t>1</a:t>
                      </a:r>
                    </a:p>
                  </a:txBody>
                  <a:tcPr/>
                </a:tc>
                <a:extLst>
                  <a:ext uri="{0D108BD9-81ED-4DB2-BD59-A6C34878D82A}">
                    <a16:rowId xmlns:a16="http://schemas.microsoft.com/office/drawing/2014/main" val="10008"/>
                  </a:ext>
                </a:extLst>
              </a:tr>
              <a:tr h="374421">
                <a:tc>
                  <a:txBody>
                    <a:bodyPr/>
                    <a:lstStyle/>
                    <a:p>
                      <a:pPr algn="ctr"/>
                      <a:r>
                        <a:rPr lang="en-US" sz="1600" dirty="0"/>
                        <a:t>(8)</a:t>
                      </a:r>
                      <a:endParaRPr lang="ru-RU" sz="1600" dirty="0"/>
                    </a:p>
                  </a:txBody>
                  <a:tcPr/>
                </a:tc>
                <a:tc>
                  <a:txBody>
                    <a:bodyPr/>
                    <a:lstStyle/>
                    <a:p>
                      <a:pPr algn="ctr"/>
                      <a:r>
                        <a:rPr lang="en-US" sz="1600" dirty="0"/>
                        <a:t>8</a:t>
                      </a:r>
                      <a:endParaRPr lang="ru-RU" sz="1600" dirty="0"/>
                    </a:p>
                  </a:txBody>
                  <a:tcPr/>
                </a:tc>
                <a:extLst>
                  <a:ext uri="{0D108BD9-81ED-4DB2-BD59-A6C34878D82A}">
                    <a16:rowId xmlns:a16="http://schemas.microsoft.com/office/drawing/2014/main" val="10009"/>
                  </a:ext>
                </a:extLst>
              </a:tr>
            </a:tbl>
          </a:graphicData>
        </a:graphic>
      </p:graphicFrame>
      <p:sp>
        <p:nvSpPr>
          <p:cNvPr id="10" name="TextBox 9"/>
          <p:cNvSpPr txBox="1"/>
          <p:nvPr/>
        </p:nvSpPr>
        <p:spPr>
          <a:xfrm>
            <a:off x="6422825" y="2482369"/>
            <a:ext cx="1266565"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0</a:t>
            </a:r>
          </a:p>
        </p:txBody>
      </p:sp>
      <mc:AlternateContent xmlns:mc="http://schemas.openxmlformats.org/markup-compatibility/2006" xmlns:a14="http://schemas.microsoft.com/office/drawing/2010/main">
        <mc:Choice Requires="a14">
          <p:sp>
            <p:nvSpPr>
              <p:cNvPr id="17" name="Прямоугольник 16"/>
              <p:cNvSpPr/>
              <p:nvPr/>
            </p:nvSpPr>
            <p:spPr>
              <a:xfrm>
                <a:off x="8194471" y="5495154"/>
                <a:ext cx="2237857" cy="792076"/>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ru-RU" i="1">
                              <a:solidFill>
                                <a:srgbClr val="000000"/>
                              </a:solidFill>
                              <a:latin typeface="Cambria Math" panose="02040503050406030204" pitchFamily="18" charset="0"/>
                            </a:rPr>
                            <m:t>_</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num>
                        <m:den>
                          <m:r>
                            <a:rPr lang="en-US" i="1">
                              <a:solidFill>
                                <a:srgbClr val="000000"/>
                              </a:solidFill>
                              <a:latin typeface="Cambria Math" panose="02040503050406030204" pitchFamily="18" charset="0"/>
                            </a:rPr>
                            <m:t>8</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16</m:t>
                          </m:r>
                        </m:den>
                      </m:f>
                    </m:oMath>
                  </m:oMathPara>
                </a14:m>
                <a:endParaRPr lang="ru-RU" dirty="0">
                  <a:solidFill>
                    <a:srgbClr val="000000"/>
                  </a:solidFill>
                  <a:latin typeface="Arial" panose="020B0604020202020204" pitchFamily="34" charset="0"/>
                </a:endParaRPr>
              </a:p>
            </p:txBody>
          </p:sp>
        </mc:Choice>
        <mc:Fallback xmlns="">
          <p:sp>
            <p:nvSpPr>
              <p:cNvPr id="17" name="Прямоугольник 16"/>
              <p:cNvSpPr>
                <a:spLocks noRot="1" noChangeAspect="1" noMove="1" noResize="1" noEditPoints="1" noAdjustHandles="1" noChangeArrowheads="1" noChangeShapeType="1" noTextEdit="1"/>
              </p:cNvSpPr>
              <p:nvPr/>
            </p:nvSpPr>
            <p:spPr>
              <a:xfrm>
                <a:off x="8194471" y="5495154"/>
                <a:ext cx="2237857" cy="792076"/>
              </a:xfrm>
              <a:prstGeom prst="rect">
                <a:avLst/>
              </a:prstGeom>
              <a:blipFill>
                <a:blip r:embed="rId3"/>
                <a:stretch>
                  <a:fillRect b="-3175"/>
                </a:stretch>
              </a:blipFill>
            </p:spPr>
            <p:txBody>
              <a:bodyPr/>
              <a:lstStyle/>
              <a:p>
                <a:r>
                  <a:rPr lang="ru-RU">
                    <a:noFill/>
                  </a:rPr>
                  <a:t> </a:t>
                </a:r>
              </a:p>
            </p:txBody>
          </p:sp>
        </mc:Fallback>
      </mc:AlternateContent>
      <p:grpSp>
        <p:nvGrpSpPr>
          <p:cNvPr id="2" name="Группа 1">
            <a:extLst>
              <a:ext uri="{FF2B5EF4-FFF2-40B4-BE49-F238E27FC236}">
                <a16:creationId xmlns:a16="http://schemas.microsoft.com/office/drawing/2014/main" id="{6B466AA5-82DE-F74B-A582-D2F167D095B5}"/>
              </a:ext>
            </a:extLst>
          </p:cNvPr>
          <p:cNvGrpSpPr/>
          <p:nvPr/>
        </p:nvGrpSpPr>
        <p:grpSpPr>
          <a:xfrm>
            <a:off x="1897386" y="1534391"/>
            <a:ext cx="8397228" cy="931958"/>
            <a:chOff x="2755106" y="1319277"/>
            <a:chExt cx="6681788" cy="741573"/>
          </a:xfrm>
        </p:grpSpPr>
        <p:pic>
          <p:nvPicPr>
            <p:cNvPr id="11"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87892"/>
            <a:stretch/>
          </p:blipFill>
          <p:spPr bwMode="auto">
            <a:xfrm>
              <a:off x="2755107" y="1319277"/>
              <a:ext cx="6681787" cy="55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t="46429" b="48821"/>
            <a:stretch/>
          </p:blipFill>
          <p:spPr bwMode="auto">
            <a:xfrm>
              <a:off x="2755106" y="1844826"/>
              <a:ext cx="6681787"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9" name="TextBox 18"/>
              <p:cNvSpPr txBox="1"/>
              <p:nvPr/>
            </p:nvSpPr>
            <p:spPr>
              <a:xfrm>
                <a:off x="7866384" y="54766"/>
                <a:ext cx="3396827" cy="746551"/>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𝑎</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𝑎</m:t>
                              </m:r>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den>
                      </m:f>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𝑎</m:t>
                          </m:r>
                        </m:e>
                      </m:d>
                      <m:r>
                        <a:rPr lang="en-US" i="1">
                          <a:solidFill>
                            <a:srgbClr val="000000"/>
                          </a:solidFill>
                          <a:latin typeface="Cambria Math" panose="02040503050406030204" pitchFamily="18" charset="0"/>
                        </a:rPr>
                        <m:t>&gt;0</m:t>
                      </m:r>
                    </m:oMath>
                  </m:oMathPara>
                </a14:m>
                <a:endParaRPr lang="ru-RU" dirty="0">
                  <a:solidFill>
                    <a:srgbClr val="000000"/>
                  </a:solidFill>
                  <a:latin typeface="Arial" panose="020B0604020202020204"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866384" y="54766"/>
                <a:ext cx="3396827" cy="746551"/>
              </a:xfrm>
              <a:prstGeom prst="rect">
                <a:avLst/>
              </a:prstGeom>
              <a:blipFill>
                <a:blip r:embed="rId5"/>
                <a:stretch>
                  <a:fillRect l="-1115" t="-3390" r="-743" b="-508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896201" y="880632"/>
                <a:ext cx="3083473" cy="58432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𝑀</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num>
                        <m:den>
                          <m:r>
                            <a:rPr lang="en-US" i="1">
                              <a:solidFill>
                                <a:srgbClr val="000000"/>
                              </a:solidFill>
                              <a:latin typeface="Cambria Math" panose="02040503050406030204" pitchFamily="18" charset="0"/>
                            </a:rPr>
                            <m:t>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den>
                      </m:f>
                      <m:r>
                        <a:rPr lang="en-US">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𝑎</m:t>
                          </m:r>
                        </m:e>
                      </m:d>
                      <m:r>
                        <a:rPr lang="en-US" i="1">
                          <a:solidFill>
                            <a:srgbClr val="000000"/>
                          </a:solidFill>
                          <a:latin typeface="Cambria Math" panose="02040503050406030204" pitchFamily="18" charset="0"/>
                        </a:rPr>
                        <m:t>=0</m:t>
                      </m:r>
                    </m:oMath>
                  </m:oMathPara>
                </a14:m>
                <a:endParaRPr lang="ru-RU" dirty="0">
                  <a:solidFill>
                    <a:srgbClr val="000000"/>
                  </a:solidFill>
                  <a:latin typeface="Arial" panose="020B0604020202020204"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896201" y="880632"/>
                <a:ext cx="3083473" cy="584327"/>
              </a:xfrm>
              <a:prstGeom prst="rect">
                <a:avLst/>
              </a:prstGeom>
              <a:blipFill>
                <a:blip r:embed="rId6"/>
                <a:stretch>
                  <a:fillRect l="-1230" r="-820" b="-638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1" name="Объект 5">
                <a:extLst>
                  <a:ext uri="{FF2B5EF4-FFF2-40B4-BE49-F238E27FC236}">
                    <a16:creationId xmlns:a16="http://schemas.microsoft.com/office/drawing/2014/main" id="{ABFB3180-0805-B04B-B932-1DC7DCE6DD29}"/>
                  </a:ext>
                </a:extLst>
              </p:cNvPr>
              <p:cNvSpPr>
                <a:spLocks noGrp="1"/>
              </p:cNvSpPr>
              <p:nvPr>
                <p:ph idx="1"/>
              </p:nvPr>
            </p:nvSpPr>
            <p:spPr>
              <a:xfrm>
                <a:off x="2847545" y="4653137"/>
                <a:ext cx="4367023" cy="1545035"/>
              </a:xfrm>
            </p:spPr>
            <p:txBody>
              <a:bodyPr/>
              <a:lstStyle/>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𝑎</m:t>
                      </m:r>
                      <m:r>
                        <a:rPr lang="en-US" sz="2000" i="1" smtClean="0">
                          <a:latin typeface="Cambria Math" panose="02040503050406030204" pitchFamily="18" charset="0"/>
                        </a:rPr>
                        <m:t>=</m:t>
                      </m:r>
                      <m:r>
                        <m:rPr>
                          <m:nor/>
                        </m:rPr>
                        <a:rPr lang="en-US" sz="2000">
                          <a:latin typeface="Cambria Math" panose="02040503050406030204" pitchFamily="18" charset="0"/>
                        </a:rPr>
                        <m:t>"</m:t>
                      </m:r>
                      <m:r>
                        <m:rPr>
                          <m:nor/>
                        </m:rPr>
                        <a:rPr lang="ru-RU" sz="2000">
                          <a:latin typeface="Cambria Math" panose="02040503050406030204" pitchFamily="18" charset="0"/>
                        </a:rPr>
                        <m:t>_</m:t>
                      </m:r>
                      <m:r>
                        <a:rPr lang="en-US" sz="2000" i="1">
                          <a:latin typeface="Cambria Math" panose="02040503050406030204" pitchFamily="18" charset="0"/>
                        </a:rPr>
                        <m:t>"</m:t>
                      </m:r>
                    </m:oMath>
                  </m:oMathPara>
                </a14:m>
                <a:endParaRPr lang="en-US" sz="2000" dirty="0"/>
              </a:p>
              <a:p>
                <a:pPr marL="0" indent="0">
                  <a:buNone/>
                </a:pPr>
                <a14:m>
                  <m:oMathPara xmlns:m="http://schemas.openxmlformats.org/officeDocument/2006/math">
                    <m:oMathParaPr>
                      <m:jc m:val="left"/>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𝑐</m:t>
                          </m:r>
                        </m:e>
                      </m:acc>
                      <m:r>
                        <a:rPr lang="en-US" sz="2000" i="1">
                          <a:latin typeface="Cambria Math" panose="02040503050406030204" pitchFamily="18" charset="0"/>
                        </a:rPr>
                        <m:t>=#</m:t>
                      </m:r>
                    </m:oMath>
                  </m:oMathPara>
                </a14:m>
                <a:endParaRPr lang="en-US" sz="2000" dirty="0"/>
              </a:p>
              <a:p>
                <a:pPr marL="0" indent="0">
                  <a:buNone/>
                </a:pPr>
                <a:endParaRPr lang="en-US" sz="2000" dirty="0"/>
              </a:p>
              <a:p>
                <a:pPr marL="0" indent="0">
                  <a:buNone/>
                </a:pPr>
                <a14:m>
                  <m:oMathPara xmlns:m="http://schemas.openxmlformats.org/officeDocument/2006/math">
                    <m:oMathParaPr>
                      <m:jc m:val="left"/>
                    </m:oMathParaPr>
                    <m:oMath xmlns:m="http://schemas.openxmlformats.org/officeDocument/2006/math">
                      <m:r>
                        <a:rPr lang="en-US" sz="2000" i="1">
                          <a:solidFill>
                            <a:srgbClr val="FF0000"/>
                          </a:solidFill>
                          <a:latin typeface="Cambria Math" panose="02040503050406030204" pitchFamily="18" charset="0"/>
                        </a:rPr>
                        <m:t>"</m:t>
                      </m:r>
                      <m:r>
                        <a:rPr lang="ru-RU" sz="2000" i="1">
                          <a:solidFill>
                            <a:srgbClr val="FF0000"/>
                          </a:solidFill>
                          <a:latin typeface="Cambria Math" panose="02040503050406030204" pitchFamily="18" charset="0"/>
                        </a:rPr>
                        <m:t>_</m:t>
                      </m:r>
                      <m:r>
                        <a:rPr lang="en-US" sz="2000" i="1">
                          <a:solidFill>
                            <a:srgbClr val="FF0000"/>
                          </a:solidFill>
                          <a:latin typeface="Cambria Math" panose="02040503050406030204" pitchFamily="18" charset="0"/>
                        </a:rPr>
                        <m:t>"</m:t>
                      </m:r>
                    </m:oMath>
                  </m:oMathPara>
                </a14:m>
                <a:endParaRPr lang="en-US" sz="2000" dirty="0">
                  <a:solidFill>
                    <a:srgbClr val="FF0000"/>
                  </a:solidFill>
                </a:endParaRPr>
              </a:p>
            </p:txBody>
          </p:sp>
        </mc:Choice>
        <mc:Fallback xmlns="">
          <p:sp>
            <p:nvSpPr>
              <p:cNvPr id="21" name="Объект 5">
                <a:extLst>
                  <a:ext uri="{FF2B5EF4-FFF2-40B4-BE49-F238E27FC236}">
                    <a16:creationId xmlns:a16="http://schemas.microsoft.com/office/drawing/2014/main" id="{ABFB3180-0805-B04B-B932-1DC7DCE6DD29}"/>
                  </a:ext>
                </a:extLst>
              </p:cNvPr>
              <p:cNvSpPr>
                <a:spLocks noGrp="1" noRot="1" noChangeAspect="1" noMove="1" noResize="1" noEditPoints="1" noAdjustHandles="1" noChangeArrowheads="1" noChangeShapeType="1" noTextEdit="1"/>
              </p:cNvSpPr>
              <p:nvPr>
                <p:ph idx="1"/>
              </p:nvPr>
            </p:nvSpPr>
            <p:spPr>
              <a:xfrm>
                <a:off x="2847545" y="4653137"/>
                <a:ext cx="4367023" cy="1545035"/>
              </a:xfr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118187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a:spLocks noGrp="1" noChangeArrowheads="1"/>
          </p:cNvSpPr>
          <p:nvPr>
            <p:ph type="title"/>
          </p:nvPr>
        </p:nvSpPr>
        <p:spPr>
          <a:xfrm>
            <a:off x="838200" y="365125"/>
            <a:ext cx="10515600" cy="1325563"/>
          </a:xfrm>
        </p:spPr>
        <p:txBody>
          <a:bodyPr/>
          <a:lstStyle/>
          <a:p>
            <a:r>
              <a:rPr lang="ru-RU" altLang="ru-RU" dirty="0"/>
              <a:t>Метод </a:t>
            </a:r>
            <a:r>
              <a:rPr lang="en-US" altLang="ru-RU" dirty="0"/>
              <a:t>PPMD</a:t>
            </a:r>
            <a:endParaRPr lang="ru-RU" altLang="ru-RU" dirty="0"/>
          </a:p>
        </p:txBody>
      </p:sp>
      <p:sp>
        <p:nvSpPr>
          <p:cNvPr id="8" name="Номер слайда 7">
            <a:extLst>
              <a:ext uri="{FF2B5EF4-FFF2-40B4-BE49-F238E27FC236}">
                <a16:creationId xmlns:a16="http://schemas.microsoft.com/office/drawing/2014/main" id="{796B93F6-3678-4EF6-BE8E-4ED9B2575EF9}"/>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24</a:t>
            </a:fld>
            <a:endParaRPr lang="ru-RU" altLang="ru-RU"/>
          </a:p>
        </p:txBody>
      </p:sp>
      <p:sp>
        <p:nvSpPr>
          <p:cNvPr id="14" name="TextBox 13"/>
          <p:cNvSpPr txBox="1"/>
          <p:nvPr/>
        </p:nvSpPr>
        <p:spPr>
          <a:xfrm>
            <a:off x="8616281" y="2485119"/>
            <a:ext cx="1343509"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-1</a:t>
            </a:r>
          </a:p>
        </p:txBody>
      </p:sp>
      <mc:AlternateContent xmlns:mc="http://schemas.openxmlformats.org/markup-compatibility/2006" xmlns:a14="http://schemas.microsoft.com/office/drawing/2010/main">
        <mc:Choice Requires="a14">
          <p:sp>
            <p:nvSpPr>
              <p:cNvPr id="11" name="Прямоугольник 10"/>
              <p:cNvSpPr/>
              <p:nvPr/>
            </p:nvSpPr>
            <p:spPr>
              <a:xfrm>
                <a:off x="8491972" y="6196275"/>
                <a:ext cx="1559786" cy="612732"/>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ru-RU" i="1">
                              <a:solidFill>
                                <a:srgbClr val="000000"/>
                              </a:solidFill>
                              <a:latin typeface="Cambria Math" panose="02040503050406030204" pitchFamily="18" charset="0"/>
                            </a:rPr>
                            <m:t>а</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ru-RU"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r>
                            <a:rPr lang="ru-RU" i="1">
                              <a:solidFill>
                                <a:srgbClr val="000000"/>
                              </a:solidFill>
                              <a:latin typeface="Cambria Math" panose="02040503050406030204" pitchFamily="18" charset="0"/>
                            </a:rPr>
                            <m:t>48</m:t>
                          </m:r>
                        </m:den>
                      </m:f>
                    </m:oMath>
                  </m:oMathPara>
                </a14:m>
                <a:endParaRPr lang="ru-RU" dirty="0">
                  <a:solidFill>
                    <a:srgbClr val="000000"/>
                  </a:solidFill>
                  <a:latin typeface="Arial" panose="020B0604020202020204" pitchFamily="34" charset="0"/>
                </a:endParaRPr>
              </a:p>
            </p:txBody>
          </p:sp>
        </mc:Choice>
        <mc:Fallback xmlns="">
          <p:sp>
            <p:nvSpPr>
              <p:cNvPr id="11" name="Прямоугольник 10"/>
              <p:cNvSpPr>
                <a:spLocks noRot="1" noChangeAspect="1" noMove="1" noResize="1" noEditPoints="1" noAdjustHandles="1" noChangeArrowheads="1" noChangeShapeType="1" noTextEdit="1"/>
              </p:cNvSpPr>
              <p:nvPr/>
            </p:nvSpPr>
            <p:spPr>
              <a:xfrm>
                <a:off x="8491972" y="6196275"/>
                <a:ext cx="1559786" cy="612732"/>
              </a:xfrm>
              <a:prstGeom prst="rect">
                <a:avLst/>
              </a:prstGeom>
              <a:blipFill>
                <a:blip r:embed="rId5"/>
                <a:stretch>
                  <a:fillRect b="-2000"/>
                </a:stretch>
              </a:blipFill>
            </p:spPr>
            <p:txBody>
              <a:bodyPr/>
              <a:lstStyle/>
              <a:p>
                <a:r>
                  <a:rPr lang="ru-RU">
                    <a:noFill/>
                  </a:rPr>
                  <a:t> </a:t>
                </a:r>
              </a:p>
            </p:txBody>
          </p:sp>
        </mc:Fallback>
      </mc:AlternateContent>
      <p:sp>
        <p:nvSpPr>
          <p:cNvPr id="16" name="TextBox 15"/>
          <p:cNvSpPr txBox="1"/>
          <p:nvPr/>
        </p:nvSpPr>
        <p:spPr>
          <a:xfrm>
            <a:off x="3128477" y="2485119"/>
            <a:ext cx="1266565"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1</a:t>
            </a:r>
          </a:p>
        </p:txBody>
      </p:sp>
      <p:sp>
        <p:nvSpPr>
          <p:cNvPr id="19" name="TextBox 18"/>
          <p:cNvSpPr txBox="1"/>
          <p:nvPr/>
        </p:nvSpPr>
        <p:spPr>
          <a:xfrm>
            <a:off x="6443676" y="2496750"/>
            <a:ext cx="1266565" cy="369332"/>
          </a:xfrm>
          <a:prstGeom prst="rect">
            <a:avLst/>
          </a:prstGeom>
          <a:noFill/>
        </p:spPr>
        <p:txBody>
          <a:bodyPr wrap="none" rtlCol="0">
            <a:spAutoFit/>
          </a:bodyPr>
          <a:lstStyle/>
          <a:p>
            <a:pPr defTabSz="914400" eaLnBrk="0" fontAlgn="base" hangingPunct="0">
              <a:spcBef>
                <a:spcPct val="0"/>
              </a:spcBef>
              <a:spcAft>
                <a:spcPct val="0"/>
              </a:spcAft>
              <a:defRPr/>
            </a:pPr>
            <a:r>
              <a:rPr lang="ru-RU" dirty="0">
                <a:solidFill>
                  <a:srgbClr val="000000"/>
                </a:solidFill>
                <a:latin typeface="Arial" panose="020B0604020202020204" pitchFamily="34" charset="0"/>
              </a:rPr>
              <a:t>Уровень 0</a:t>
            </a:r>
          </a:p>
        </p:txBody>
      </p:sp>
      <p:graphicFrame>
        <p:nvGraphicFramePr>
          <p:cNvPr id="24" name="Таблица 23"/>
          <p:cNvGraphicFramePr>
            <a:graphicFrameLocks noGrp="1"/>
          </p:cNvGraphicFramePr>
          <p:nvPr>
            <p:extLst>
              <p:ext uri="{D42A27DB-BD31-4B8C-83A1-F6EECF244321}">
                <p14:modId xmlns:p14="http://schemas.microsoft.com/office/powerpoint/2010/main" val="2533287604"/>
              </p:ext>
            </p:extLst>
          </p:nvPr>
        </p:nvGraphicFramePr>
        <p:xfrm>
          <a:off x="8674241" y="2879154"/>
          <a:ext cx="1104123" cy="3369789"/>
        </p:xfrm>
        <a:graphic>
          <a:graphicData uri="http://schemas.openxmlformats.org/drawingml/2006/table">
            <a:tbl>
              <a:tblPr firstRow="1" lastRow="1" bandRow="1">
                <a:tableStyleId>{93296810-A885-4BE3-A3E7-6D5BEEA58F35}</a:tableStyleId>
              </a:tblPr>
              <a:tblGrid>
                <a:gridCol w="1104123">
                  <a:extLst>
                    <a:ext uri="{9D8B030D-6E8A-4147-A177-3AD203B41FA5}">
                      <a16:colId xmlns:a16="http://schemas.microsoft.com/office/drawing/2014/main" val="20000"/>
                    </a:ext>
                  </a:extLst>
                </a:gridCol>
              </a:tblGrid>
              <a:tr h="374421">
                <a:tc>
                  <a:txBody>
                    <a:bodyPr/>
                    <a:lstStyle/>
                    <a:p>
                      <a:pPr algn="ctr"/>
                      <a:r>
                        <a:rPr lang="ru-RU" sz="1600" dirty="0"/>
                        <a:t>Символ</a:t>
                      </a:r>
                    </a:p>
                  </a:txBody>
                  <a:tcPr/>
                </a:tc>
                <a:extLst>
                  <a:ext uri="{0D108BD9-81ED-4DB2-BD59-A6C34878D82A}">
                    <a16:rowId xmlns:a16="http://schemas.microsoft.com/office/drawing/2014/main" val="10000"/>
                  </a:ext>
                </a:extLst>
              </a:tr>
              <a:tr h="374421">
                <a:tc>
                  <a:txBody>
                    <a:bodyPr/>
                    <a:lstStyle/>
                    <a:p>
                      <a:pPr algn="ctr"/>
                      <a:r>
                        <a:rPr lang="ru-RU" sz="1600" strike="sngStrike" dirty="0"/>
                        <a:t>( а</a:t>
                      </a:r>
                      <a:r>
                        <a:rPr lang="ru-RU" sz="1600" strike="sngStrike" baseline="0" dirty="0"/>
                        <a:t> )</a:t>
                      </a:r>
                      <a:endParaRPr lang="ru-RU" sz="1600" strike="sngStrike" dirty="0"/>
                    </a:p>
                  </a:txBody>
                  <a:tcPr/>
                </a:tc>
                <a:extLst>
                  <a:ext uri="{0D108BD9-81ED-4DB2-BD59-A6C34878D82A}">
                    <a16:rowId xmlns:a16="http://schemas.microsoft.com/office/drawing/2014/main" val="10001"/>
                  </a:ext>
                </a:extLst>
              </a:tr>
              <a:tr h="374421">
                <a:tc>
                  <a:txBody>
                    <a:bodyPr/>
                    <a:lstStyle/>
                    <a:p>
                      <a:pPr algn="ctr"/>
                      <a:r>
                        <a:rPr lang="ru-RU" sz="1600" dirty="0"/>
                        <a:t>б</a:t>
                      </a:r>
                    </a:p>
                  </a:txBody>
                  <a:tcPr/>
                </a:tc>
                <a:extLst>
                  <a:ext uri="{0D108BD9-81ED-4DB2-BD59-A6C34878D82A}">
                    <a16:rowId xmlns:a16="http://schemas.microsoft.com/office/drawing/2014/main" val="10002"/>
                  </a:ext>
                </a:extLst>
              </a:tr>
              <a:tr h="374421">
                <a:tc>
                  <a:txBody>
                    <a:bodyPr/>
                    <a:lstStyle/>
                    <a:p>
                      <a:pPr algn="ctr"/>
                      <a:r>
                        <a:rPr lang="ru-RU" sz="1600" dirty="0"/>
                        <a:t>…</a:t>
                      </a:r>
                    </a:p>
                  </a:txBody>
                  <a:tcPr/>
                </a:tc>
                <a:extLst>
                  <a:ext uri="{0D108BD9-81ED-4DB2-BD59-A6C34878D82A}">
                    <a16:rowId xmlns:a16="http://schemas.microsoft.com/office/drawing/2014/main" val="10003"/>
                  </a:ext>
                </a:extLst>
              </a:tr>
              <a:tr h="374421">
                <a:tc>
                  <a:txBody>
                    <a:bodyPr/>
                    <a:lstStyle/>
                    <a:p>
                      <a:pPr algn="ctr"/>
                      <a:r>
                        <a:rPr lang="en-US" sz="1600" strike="sngStrike" dirty="0"/>
                        <a:t>( </a:t>
                      </a:r>
                      <a:r>
                        <a:rPr lang="ru-RU" sz="1600" strike="sngStrike" dirty="0"/>
                        <a:t>н</a:t>
                      </a:r>
                      <a:r>
                        <a:rPr lang="en-US" sz="1600" strike="sngStrike" dirty="0"/>
                        <a:t> )</a:t>
                      </a:r>
                      <a:endParaRPr lang="ru-RU" sz="1600" strike="sngStrike" dirty="0"/>
                    </a:p>
                  </a:txBody>
                  <a:tcPr/>
                </a:tc>
                <a:extLst>
                  <a:ext uri="{0D108BD9-81ED-4DB2-BD59-A6C34878D82A}">
                    <a16:rowId xmlns:a16="http://schemas.microsoft.com/office/drawing/2014/main" val="10004"/>
                  </a:ext>
                </a:extLst>
              </a:tr>
              <a:tr h="374421">
                <a:tc>
                  <a:txBody>
                    <a:bodyPr/>
                    <a:lstStyle/>
                    <a:p>
                      <a:pPr algn="ctr"/>
                      <a:r>
                        <a:rPr lang="ru-RU" sz="1600" dirty="0"/>
                        <a:t>…</a:t>
                      </a:r>
                    </a:p>
                  </a:txBody>
                  <a:tcPr/>
                </a:tc>
                <a:extLst>
                  <a:ext uri="{0D108BD9-81ED-4DB2-BD59-A6C34878D82A}">
                    <a16:rowId xmlns:a16="http://schemas.microsoft.com/office/drawing/2014/main" val="10005"/>
                  </a:ext>
                </a:extLst>
              </a:tr>
              <a:tr h="374421">
                <a:tc>
                  <a:txBody>
                    <a:bodyPr/>
                    <a:lstStyle/>
                    <a:p>
                      <a:pPr algn="ctr"/>
                      <a:r>
                        <a:rPr lang="ru-RU" sz="1600" dirty="0"/>
                        <a:t>т</a:t>
                      </a:r>
                    </a:p>
                  </a:txBody>
                  <a:tcPr/>
                </a:tc>
                <a:extLst>
                  <a:ext uri="{0D108BD9-81ED-4DB2-BD59-A6C34878D82A}">
                    <a16:rowId xmlns:a16="http://schemas.microsoft.com/office/drawing/2014/main" val="10006"/>
                  </a:ext>
                </a:extLst>
              </a:tr>
              <a:tr h="374421">
                <a:tc>
                  <a:txBody>
                    <a:bodyPr/>
                    <a:lstStyle/>
                    <a:p>
                      <a:pPr algn="ctr"/>
                      <a:r>
                        <a:rPr lang="ru-RU" sz="1600" dirty="0"/>
                        <a:t>…</a:t>
                      </a:r>
                    </a:p>
                  </a:txBody>
                  <a:tcPr/>
                </a:tc>
                <a:extLst>
                  <a:ext uri="{0D108BD9-81ED-4DB2-BD59-A6C34878D82A}">
                    <a16:rowId xmlns:a16="http://schemas.microsoft.com/office/drawing/2014/main" val="10007"/>
                  </a:ext>
                </a:extLst>
              </a:tr>
              <a:tr h="374421">
                <a:tc>
                  <a:txBody>
                    <a:bodyPr/>
                    <a:lstStyle/>
                    <a:p>
                      <a:pPr algn="ctr"/>
                      <a:r>
                        <a:rPr lang="en-US" sz="1600" dirty="0"/>
                        <a:t>(248)</a:t>
                      </a:r>
                      <a:endParaRPr lang="ru-RU" sz="1600" dirty="0"/>
                    </a:p>
                  </a:txBody>
                  <a:tcPr/>
                </a:tc>
                <a:extLst>
                  <a:ext uri="{0D108BD9-81ED-4DB2-BD59-A6C34878D82A}">
                    <a16:rowId xmlns:a16="http://schemas.microsoft.com/office/drawing/2014/main" val="10008"/>
                  </a:ext>
                </a:extLst>
              </a:tr>
            </a:tbl>
          </a:graphicData>
        </a:graphic>
      </p:graphicFrame>
      <p:graphicFrame>
        <p:nvGraphicFramePr>
          <p:cNvPr id="25" name="Таблица 24"/>
          <p:cNvGraphicFramePr>
            <a:graphicFrameLocks noGrp="1"/>
          </p:cNvGraphicFramePr>
          <p:nvPr>
            <p:extLst>
              <p:ext uri="{D42A27DB-BD31-4B8C-83A1-F6EECF244321}">
                <p14:modId xmlns:p14="http://schemas.microsoft.com/office/powerpoint/2010/main" val="891841678"/>
              </p:ext>
            </p:extLst>
          </p:nvPr>
        </p:nvGraphicFramePr>
        <p:xfrm>
          <a:off x="2043844" y="2866082"/>
          <a:ext cx="3312369" cy="1077849"/>
        </p:xfrm>
        <a:graphic>
          <a:graphicData uri="http://schemas.openxmlformats.org/drawingml/2006/table">
            <a:tbl>
              <a:tblPr firstRow="1" lastRow="1" bandRow="1">
                <a:tableStyleId>{93296810-A885-4BE3-A3E7-6D5BEEA58F35}</a:tableStyleId>
              </a:tblPr>
              <a:tblGrid>
                <a:gridCol w="1104123">
                  <a:extLst>
                    <a:ext uri="{9D8B030D-6E8A-4147-A177-3AD203B41FA5}">
                      <a16:colId xmlns:a16="http://schemas.microsoft.com/office/drawing/2014/main" val="20000"/>
                    </a:ext>
                  </a:extLst>
                </a:gridCol>
                <a:gridCol w="1104123">
                  <a:extLst>
                    <a:ext uri="{9D8B030D-6E8A-4147-A177-3AD203B41FA5}">
                      <a16:colId xmlns:a16="http://schemas.microsoft.com/office/drawing/2014/main" val="20001"/>
                    </a:ext>
                  </a:extLst>
                </a:gridCol>
                <a:gridCol w="1104123">
                  <a:extLst>
                    <a:ext uri="{9D8B030D-6E8A-4147-A177-3AD203B41FA5}">
                      <a16:colId xmlns:a16="http://schemas.microsoft.com/office/drawing/2014/main" val="20002"/>
                    </a:ext>
                  </a:extLst>
                </a:gridCol>
              </a:tblGrid>
              <a:tr h="359283">
                <a:tc>
                  <a:txBody>
                    <a:bodyPr/>
                    <a:lstStyle/>
                    <a:p>
                      <a:pPr algn="ctr"/>
                      <a:r>
                        <a:rPr lang="ru-RU" sz="1600" dirty="0"/>
                        <a:t>Контекст</a:t>
                      </a:r>
                    </a:p>
                  </a:txBody>
                  <a:tcPr/>
                </a:tc>
                <a:tc>
                  <a:txBody>
                    <a:bodyPr/>
                    <a:lstStyle/>
                    <a:p>
                      <a:pPr algn="ctr"/>
                      <a:r>
                        <a:rPr lang="ru-RU" sz="1600" dirty="0"/>
                        <a:t>Символ</a:t>
                      </a:r>
                    </a:p>
                  </a:txBody>
                  <a:tcPr/>
                </a:tc>
                <a:tc>
                  <a:txBody>
                    <a:bodyPr/>
                    <a:lstStyle/>
                    <a:p>
                      <a:pPr algn="ctr"/>
                      <a:r>
                        <a:rPr lang="ru-RU" sz="1600" dirty="0"/>
                        <a:t>Кол-во</a:t>
                      </a:r>
                    </a:p>
                  </a:txBody>
                  <a:tcPr/>
                </a:tc>
                <a:extLst>
                  <a:ext uri="{0D108BD9-81ED-4DB2-BD59-A6C34878D82A}">
                    <a16:rowId xmlns:a16="http://schemas.microsoft.com/office/drawing/2014/main" val="10000"/>
                  </a:ext>
                </a:extLst>
              </a:tr>
              <a:tr h="359283">
                <a:tc>
                  <a:txBody>
                    <a:bodyPr/>
                    <a:lstStyle/>
                    <a:p>
                      <a:pPr algn="ctr"/>
                      <a:r>
                        <a:rPr lang="ru-RU" sz="1600" dirty="0"/>
                        <a:t>_</a:t>
                      </a:r>
                    </a:p>
                  </a:txBody>
                  <a:tcPr/>
                </a:tc>
                <a:tc>
                  <a:txBody>
                    <a:bodyPr/>
                    <a:lstStyle/>
                    <a:p>
                      <a:pPr algn="ctr"/>
                      <a:r>
                        <a:rPr lang="ru-RU" sz="1600" dirty="0"/>
                        <a:t>д</a:t>
                      </a:r>
                    </a:p>
                  </a:txBody>
                  <a:tcPr/>
                </a:tc>
                <a:tc>
                  <a:txBody>
                    <a:bodyPr/>
                    <a:lstStyle/>
                    <a:p>
                      <a:pPr algn="ctr"/>
                      <a:r>
                        <a:rPr lang="ru-RU" sz="1600" dirty="0"/>
                        <a:t>1</a:t>
                      </a:r>
                    </a:p>
                  </a:txBody>
                  <a:tcPr/>
                </a:tc>
                <a:extLst>
                  <a:ext uri="{0D108BD9-81ED-4DB2-BD59-A6C34878D82A}">
                    <a16:rowId xmlns:a16="http://schemas.microsoft.com/office/drawing/2014/main" val="10001"/>
                  </a:ext>
                </a:extLst>
              </a:tr>
              <a:tr h="359283">
                <a:tc>
                  <a:txBody>
                    <a:bodyPr/>
                    <a:lstStyle/>
                    <a:p>
                      <a:pPr algn="ctr"/>
                      <a:endParaRPr lang="ru-RU" sz="1600" dirty="0"/>
                    </a:p>
                  </a:txBody>
                  <a:tcPr/>
                </a:tc>
                <a:tc>
                  <a:txBody>
                    <a:bodyPr/>
                    <a:lstStyle/>
                    <a:p>
                      <a:pPr algn="ctr"/>
                      <a:r>
                        <a:rPr lang="en-US" sz="1600" dirty="0"/>
                        <a:t>(1)</a:t>
                      </a:r>
                      <a:endParaRPr lang="ru-RU" sz="1600" dirty="0"/>
                    </a:p>
                  </a:txBody>
                  <a:tcPr/>
                </a:tc>
                <a:tc>
                  <a:txBody>
                    <a:bodyPr/>
                    <a:lstStyle/>
                    <a:p>
                      <a:pPr algn="ctr"/>
                      <a:r>
                        <a:rPr lang="en-US" sz="1600" dirty="0"/>
                        <a:t>1</a:t>
                      </a:r>
                      <a:endParaRPr lang="ru-RU" sz="1600" dirty="0"/>
                    </a:p>
                  </a:txBody>
                  <a:tcPr/>
                </a:tc>
                <a:extLst>
                  <a:ext uri="{0D108BD9-81ED-4DB2-BD59-A6C34878D82A}">
                    <a16:rowId xmlns:a16="http://schemas.microsoft.com/office/drawing/2014/main" val="10002"/>
                  </a:ext>
                </a:extLst>
              </a:tr>
            </a:tbl>
          </a:graphicData>
        </a:graphic>
      </p:graphicFrame>
      <p:graphicFrame>
        <p:nvGraphicFramePr>
          <p:cNvPr id="26" name="Таблица 25"/>
          <p:cNvGraphicFramePr>
            <a:graphicFrameLocks noGrp="1"/>
          </p:cNvGraphicFramePr>
          <p:nvPr>
            <p:extLst>
              <p:ext uri="{D42A27DB-BD31-4B8C-83A1-F6EECF244321}">
                <p14:modId xmlns:p14="http://schemas.microsoft.com/office/powerpoint/2010/main" val="2935418990"/>
              </p:ext>
            </p:extLst>
          </p:nvPr>
        </p:nvGraphicFramePr>
        <p:xfrm>
          <a:off x="5911103" y="2879154"/>
          <a:ext cx="2208246" cy="3352800"/>
        </p:xfrm>
        <a:graphic>
          <a:graphicData uri="http://schemas.openxmlformats.org/drawingml/2006/table">
            <a:tbl>
              <a:tblPr firstRow="1" lastRow="1" bandRow="1">
                <a:tableStyleId>{93296810-A885-4BE3-A3E7-6D5BEEA58F35}</a:tableStyleId>
              </a:tblPr>
              <a:tblGrid>
                <a:gridCol w="1104123">
                  <a:extLst>
                    <a:ext uri="{9D8B030D-6E8A-4147-A177-3AD203B41FA5}">
                      <a16:colId xmlns:a16="http://schemas.microsoft.com/office/drawing/2014/main" val="20000"/>
                    </a:ext>
                  </a:extLst>
                </a:gridCol>
                <a:gridCol w="1104123">
                  <a:extLst>
                    <a:ext uri="{9D8B030D-6E8A-4147-A177-3AD203B41FA5}">
                      <a16:colId xmlns:a16="http://schemas.microsoft.com/office/drawing/2014/main" val="20001"/>
                    </a:ext>
                  </a:extLst>
                </a:gridCol>
              </a:tblGrid>
              <a:tr h="279132">
                <a:tc>
                  <a:txBody>
                    <a:bodyPr/>
                    <a:lstStyle/>
                    <a:p>
                      <a:pPr algn="ctr"/>
                      <a:r>
                        <a:rPr lang="ru-RU" sz="1600" dirty="0"/>
                        <a:t>Символ</a:t>
                      </a:r>
                    </a:p>
                  </a:txBody>
                  <a:tcPr/>
                </a:tc>
                <a:tc>
                  <a:txBody>
                    <a:bodyPr/>
                    <a:lstStyle/>
                    <a:p>
                      <a:pPr algn="ctr"/>
                      <a:r>
                        <a:rPr lang="ru-RU" sz="1600" dirty="0"/>
                        <a:t>Кол-во</a:t>
                      </a:r>
                    </a:p>
                  </a:txBody>
                  <a:tcPr/>
                </a:tc>
                <a:extLst>
                  <a:ext uri="{0D108BD9-81ED-4DB2-BD59-A6C34878D82A}">
                    <a16:rowId xmlns:a16="http://schemas.microsoft.com/office/drawing/2014/main" val="10000"/>
                  </a:ext>
                </a:extLst>
              </a:tr>
              <a:tr h="279132">
                <a:tc>
                  <a:txBody>
                    <a:bodyPr/>
                    <a:lstStyle/>
                    <a:p>
                      <a:pPr algn="ctr"/>
                      <a:r>
                        <a:rPr lang="ru-RU" sz="1600" dirty="0"/>
                        <a:t>а</a:t>
                      </a:r>
                    </a:p>
                  </a:txBody>
                  <a:tcPr/>
                </a:tc>
                <a:tc>
                  <a:txBody>
                    <a:bodyPr/>
                    <a:lstStyle/>
                    <a:p>
                      <a:pPr algn="ctr"/>
                      <a:r>
                        <a:rPr lang="ru-RU" sz="1600" dirty="0"/>
                        <a:t>1</a:t>
                      </a:r>
                    </a:p>
                  </a:txBody>
                  <a:tcPr/>
                </a:tc>
                <a:extLst>
                  <a:ext uri="{0D108BD9-81ED-4DB2-BD59-A6C34878D82A}">
                    <a16:rowId xmlns:a16="http://schemas.microsoft.com/office/drawing/2014/main" val="10001"/>
                  </a:ext>
                </a:extLst>
              </a:tr>
              <a:tr h="279132">
                <a:tc>
                  <a:txBody>
                    <a:bodyPr/>
                    <a:lstStyle/>
                    <a:p>
                      <a:pPr algn="ctr"/>
                      <a:r>
                        <a:rPr lang="ru-RU" sz="1600" dirty="0"/>
                        <a:t>в</a:t>
                      </a:r>
                    </a:p>
                  </a:txBody>
                  <a:tcPr/>
                </a:tc>
                <a:tc>
                  <a:txBody>
                    <a:bodyPr/>
                    <a:lstStyle/>
                    <a:p>
                      <a:pPr algn="ctr"/>
                      <a:r>
                        <a:rPr lang="ru-RU" sz="1600" dirty="0"/>
                        <a:t>1</a:t>
                      </a:r>
                    </a:p>
                  </a:txBody>
                  <a:tcPr/>
                </a:tc>
                <a:extLst>
                  <a:ext uri="{0D108BD9-81ED-4DB2-BD59-A6C34878D82A}">
                    <a16:rowId xmlns:a16="http://schemas.microsoft.com/office/drawing/2014/main" val="10002"/>
                  </a:ext>
                </a:extLst>
              </a:tr>
              <a:tr h="279132">
                <a:tc>
                  <a:txBody>
                    <a:bodyPr/>
                    <a:lstStyle/>
                    <a:p>
                      <a:pPr algn="ctr"/>
                      <a:r>
                        <a:rPr lang="ru-RU" sz="1600" strike="sngStrike" dirty="0"/>
                        <a:t>(</a:t>
                      </a:r>
                      <a:r>
                        <a:rPr lang="ru-RU" sz="1600" strike="sngStrike" baseline="0" dirty="0"/>
                        <a:t> д )</a:t>
                      </a:r>
                      <a:endParaRPr lang="ru-RU" sz="1600" strike="sngStrike" dirty="0"/>
                    </a:p>
                  </a:txBody>
                  <a:tcPr/>
                </a:tc>
                <a:tc>
                  <a:txBody>
                    <a:bodyPr/>
                    <a:lstStyle/>
                    <a:p>
                      <a:pPr algn="ctr"/>
                      <a:r>
                        <a:rPr lang="ru-RU" sz="1600" strike="sngStrike" dirty="0"/>
                        <a:t>( 1 )</a:t>
                      </a:r>
                    </a:p>
                  </a:txBody>
                  <a:tcPr/>
                </a:tc>
                <a:extLst>
                  <a:ext uri="{0D108BD9-81ED-4DB2-BD59-A6C34878D82A}">
                    <a16:rowId xmlns:a16="http://schemas.microsoft.com/office/drawing/2014/main" val="10003"/>
                  </a:ext>
                </a:extLst>
              </a:tr>
              <a:tr h="279132">
                <a:tc>
                  <a:txBody>
                    <a:bodyPr/>
                    <a:lstStyle/>
                    <a:p>
                      <a:pPr algn="ctr"/>
                      <a:r>
                        <a:rPr lang="ru-RU" sz="1600" dirty="0"/>
                        <a:t>е</a:t>
                      </a:r>
                    </a:p>
                  </a:txBody>
                  <a:tcPr/>
                </a:tc>
                <a:tc>
                  <a:txBody>
                    <a:bodyPr/>
                    <a:lstStyle/>
                    <a:p>
                      <a:pPr algn="ctr"/>
                      <a:r>
                        <a:rPr lang="ru-RU" sz="1600" dirty="0"/>
                        <a:t>1</a:t>
                      </a:r>
                    </a:p>
                  </a:txBody>
                  <a:tcPr/>
                </a:tc>
                <a:extLst>
                  <a:ext uri="{0D108BD9-81ED-4DB2-BD59-A6C34878D82A}">
                    <a16:rowId xmlns:a16="http://schemas.microsoft.com/office/drawing/2014/main" val="10004"/>
                  </a:ext>
                </a:extLst>
              </a:tr>
              <a:tr h="279132">
                <a:tc>
                  <a:txBody>
                    <a:bodyPr/>
                    <a:lstStyle/>
                    <a:p>
                      <a:pPr algn="ctr"/>
                      <a:r>
                        <a:rPr lang="ru-RU" sz="1600" dirty="0"/>
                        <a:t>н</a:t>
                      </a:r>
                    </a:p>
                  </a:txBody>
                  <a:tcPr/>
                </a:tc>
                <a:tc>
                  <a:txBody>
                    <a:bodyPr/>
                    <a:lstStyle/>
                    <a:p>
                      <a:pPr algn="ctr"/>
                      <a:r>
                        <a:rPr lang="ru-RU" sz="1600" dirty="0"/>
                        <a:t>1</a:t>
                      </a:r>
                    </a:p>
                  </a:txBody>
                  <a:tcPr/>
                </a:tc>
                <a:extLst>
                  <a:ext uri="{0D108BD9-81ED-4DB2-BD59-A6C34878D82A}">
                    <a16:rowId xmlns:a16="http://schemas.microsoft.com/office/drawing/2014/main" val="10005"/>
                  </a:ext>
                </a:extLst>
              </a:tr>
              <a:tr h="279132">
                <a:tc>
                  <a:txBody>
                    <a:bodyPr/>
                    <a:lstStyle/>
                    <a:p>
                      <a:pPr algn="ctr"/>
                      <a:r>
                        <a:rPr lang="ru-RU" sz="1600" dirty="0"/>
                        <a:t>о</a:t>
                      </a:r>
                    </a:p>
                  </a:txBody>
                  <a:tcPr/>
                </a:tc>
                <a:tc>
                  <a:txBody>
                    <a:bodyPr/>
                    <a:lstStyle/>
                    <a:p>
                      <a:pPr algn="ctr"/>
                      <a:r>
                        <a:rPr lang="ru-RU" sz="1600" dirty="0"/>
                        <a:t>1</a:t>
                      </a:r>
                    </a:p>
                  </a:txBody>
                  <a:tcPr/>
                </a:tc>
                <a:extLst>
                  <a:ext uri="{0D108BD9-81ED-4DB2-BD59-A6C34878D82A}">
                    <a16:rowId xmlns:a16="http://schemas.microsoft.com/office/drawing/2014/main" val="10006"/>
                  </a:ext>
                </a:extLst>
              </a:tr>
              <a:tr h="279132">
                <a:tc>
                  <a:txBody>
                    <a:bodyPr/>
                    <a:lstStyle/>
                    <a:p>
                      <a:pPr algn="ctr"/>
                      <a:r>
                        <a:rPr lang="ru-RU" sz="1600" dirty="0"/>
                        <a:t>р</a:t>
                      </a:r>
                    </a:p>
                  </a:txBody>
                  <a:tcPr/>
                </a:tc>
                <a:tc>
                  <a:txBody>
                    <a:bodyPr/>
                    <a:lstStyle/>
                    <a:p>
                      <a:pPr algn="ctr"/>
                      <a:r>
                        <a:rPr lang="ru-RU" sz="1600" dirty="0"/>
                        <a:t>1</a:t>
                      </a:r>
                    </a:p>
                  </a:txBody>
                  <a:tcPr/>
                </a:tc>
                <a:extLst>
                  <a:ext uri="{0D108BD9-81ED-4DB2-BD59-A6C34878D82A}">
                    <a16:rowId xmlns:a16="http://schemas.microsoft.com/office/drawing/2014/main" val="10007"/>
                  </a:ext>
                </a:extLst>
              </a:tr>
              <a:tr h="279132">
                <a:tc>
                  <a:txBody>
                    <a:bodyPr/>
                    <a:lstStyle/>
                    <a:p>
                      <a:pPr algn="ctr"/>
                      <a:r>
                        <a:rPr lang="ru-RU" sz="1600" dirty="0"/>
                        <a:t>_</a:t>
                      </a:r>
                    </a:p>
                  </a:txBody>
                  <a:tcPr/>
                </a:tc>
                <a:tc>
                  <a:txBody>
                    <a:bodyPr/>
                    <a:lstStyle/>
                    <a:p>
                      <a:pPr algn="ctr"/>
                      <a:r>
                        <a:rPr lang="ru-RU" sz="1600" dirty="0"/>
                        <a:t>2</a:t>
                      </a:r>
                    </a:p>
                  </a:txBody>
                  <a:tcPr/>
                </a:tc>
                <a:extLst>
                  <a:ext uri="{0D108BD9-81ED-4DB2-BD59-A6C34878D82A}">
                    <a16:rowId xmlns:a16="http://schemas.microsoft.com/office/drawing/2014/main" val="10008"/>
                  </a:ext>
                </a:extLst>
              </a:tr>
              <a:tr h="279132">
                <a:tc>
                  <a:txBody>
                    <a:bodyPr/>
                    <a:lstStyle/>
                    <a:p>
                      <a:pPr algn="ctr"/>
                      <a:r>
                        <a:rPr lang="en-US" sz="1600" dirty="0"/>
                        <a:t>(7)</a:t>
                      </a:r>
                      <a:endParaRPr lang="ru-RU" sz="1600" dirty="0"/>
                    </a:p>
                  </a:txBody>
                  <a:tcPr/>
                </a:tc>
                <a:tc>
                  <a:txBody>
                    <a:bodyPr/>
                    <a:lstStyle/>
                    <a:p>
                      <a:pPr algn="ctr"/>
                      <a:r>
                        <a:rPr lang="en-US" sz="1600" dirty="0"/>
                        <a:t>8</a:t>
                      </a:r>
                      <a:endParaRPr lang="ru-RU" sz="1600" dirty="0"/>
                    </a:p>
                  </a:txBody>
                  <a:tcPr/>
                </a:tc>
                <a:extLst>
                  <a:ext uri="{0D108BD9-81ED-4DB2-BD59-A6C34878D82A}">
                    <a16:rowId xmlns:a16="http://schemas.microsoft.com/office/drawing/2014/main" val="10009"/>
                  </a:ext>
                </a:extLst>
              </a:tr>
            </a:tbl>
          </a:graphicData>
        </a:graphic>
      </p:graphicFrame>
      <p:grpSp>
        <p:nvGrpSpPr>
          <p:cNvPr id="10" name="Группа 9">
            <a:extLst>
              <a:ext uri="{FF2B5EF4-FFF2-40B4-BE49-F238E27FC236}">
                <a16:creationId xmlns:a16="http://schemas.microsoft.com/office/drawing/2014/main" id="{8B1B6D70-ED1D-2A4D-BCD9-787A6CE0EF2C}"/>
              </a:ext>
            </a:extLst>
          </p:cNvPr>
          <p:cNvGrpSpPr/>
          <p:nvPr/>
        </p:nvGrpSpPr>
        <p:grpSpPr>
          <a:xfrm>
            <a:off x="1817418" y="1484490"/>
            <a:ext cx="8557164" cy="906704"/>
            <a:chOff x="2755106" y="1372001"/>
            <a:chExt cx="6681788" cy="707991"/>
          </a:xfrm>
        </p:grpSpPr>
        <p:pic>
          <p:nvPicPr>
            <p:cNvPr id="17" name="Picture 6">
              <a:extLst>
                <a:ext uri="{FF2B5EF4-FFF2-40B4-BE49-F238E27FC236}">
                  <a16:creationId xmlns:a16="http://schemas.microsoft.com/office/drawing/2014/main" id="{117D7C78-B3CA-6543-B8D3-F2D856FAB57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88998"/>
            <a:stretch/>
          </p:blipFill>
          <p:spPr bwMode="auto">
            <a:xfrm>
              <a:off x="2755107" y="1372001"/>
              <a:ext cx="6681787" cy="500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
              <a:extLst>
                <a:ext uri="{FF2B5EF4-FFF2-40B4-BE49-F238E27FC236}">
                  <a16:creationId xmlns:a16="http://schemas.microsoft.com/office/drawing/2014/main" id="{66661E8B-0D44-A348-825A-CDCDF125EF9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0391" b="44438"/>
            <a:stretch/>
          </p:blipFill>
          <p:spPr bwMode="auto">
            <a:xfrm>
              <a:off x="2755106" y="1844825"/>
              <a:ext cx="6681787" cy="23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23" name="Объект 5">
                <a:extLst>
                  <a:ext uri="{FF2B5EF4-FFF2-40B4-BE49-F238E27FC236}">
                    <a16:creationId xmlns:a16="http://schemas.microsoft.com/office/drawing/2014/main" id="{2A96289E-5D77-1E44-A6A5-152FB3A71671}"/>
                  </a:ext>
                </a:extLst>
              </p:cNvPr>
              <p:cNvSpPr>
                <a:spLocks noGrp="1"/>
              </p:cNvSpPr>
              <p:nvPr>
                <p:ph idx="1"/>
              </p:nvPr>
            </p:nvSpPr>
            <p:spPr>
              <a:xfrm>
                <a:off x="2721901" y="4733330"/>
                <a:ext cx="4367023" cy="1545035"/>
              </a:xfrm>
            </p:spPr>
            <p:txBody>
              <a:bodyPr/>
              <a:lstStyle/>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𝑎</m:t>
                      </m:r>
                      <m:r>
                        <a:rPr lang="en-US" sz="2000" i="1">
                          <a:latin typeface="Cambria Math" panose="02040503050406030204" pitchFamily="18" charset="0"/>
                        </a:rPr>
                        <m:t>=</m:t>
                      </m:r>
                      <m:r>
                        <m:rPr>
                          <m:nor/>
                        </m:rPr>
                        <a:rPr lang="en-US" sz="2000">
                          <a:latin typeface="Cambria Math" panose="02040503050406030204" pitchFamily="18" charset="0"/>
                        </a:rPr>
                        <m:t>"</m:t>
                      </m:r>
                      <m:r>
                        <m:rPr>
                          <m:nor/>
                        </m:rPr>
                        <a:rPr lang="ru-RU" sz="2000">
                          <a:latin typeface="Cambria Math" panose="02040503050406030204" pitchFamily="18" charset="0"/>
                        </a:rPr>
                        <m:t>т</m:t>
                      </m:r>
                      <m:r>
                        <a:rPr lang="en-US" sz="2000" i="1">
                          <a:latin typeface="Cambria Math" panose="02040503050406030204" pitchFamily="18" charset="0"/>
                        </a:rPr>
                        <m:t>"</m:t>
                      </m:r>
                    </m:oMath>
                  </m:oMathPara>
                </a14:m>
                <a:endParaRPr lang="en-US" sz="2000" dirty="0"/>
              </a:p>
              <a:p>
                <a:pPr marL="0" indent="0">
                  <a:buNone/>
                </a:pPr>
                <a14:m>
                  <m:oMathPara xmlns:m="http://schemas.openxmlformats.org/officeDocument/2006/math">
                    <m:oMathParaPr>
                      <m:jc m:val="left"/>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𝑐</m:t>
                          </m:r>
                        </m:e>
                      </m:acc>
                      <m:r>
                        <a:rPr lang="en-US" sz="2000" i="1">
                          <a:latin typeface="Cambria Math" panose="02040503050406030204" pitchFamily="18" charset="0"/>
                        </a:rPr>
                        <m:t>=</m:t>
                      </m:r>
                      <m:r>
                        <a:rPr lang="ru-RU" sz="2000" i="1">
                          <a:latin typeface="Cambria Math" panose="02040503050406030204" pitchFamily="18" charset="0"/>
                        </a:rPr>
                        <m:t>"_"</m:t>
                      </m:r>
                    </m:oMath>
                  </m:oMathPara>
                </a14:m>
                <a:endParaRPr lang="en-US" sz="2000" dirty="0"/>
              </a:p>
              <a:p>
                <a:pPr marL="0" indent="0">
                  <a:buNone/>
                </a:pPr>
                <a:endParaRPr lang="en-US" sz="2000" dirty="0"/>
              </a:p>
              <a:p>
                <a:pPr marL="0" indent="0">
                  <a:buNone/>
                </a:pPr>
                <a14:m>
                  <m:oMathPara xmlns:m="http://schemas.openxmlformats.org/officeDocument/2006/math">
                    <m:oMathParaPr>
                      <m:jc m:val="left"/>
                    </m:oMathParaPr>
                    <m:oMath xmlns:m="http://schemas.openxmlformats.org/officeDocument/2006/math">
                      <m:r>
                        <a:rPr lang="en-US" sz="2000" i="1">
                          <a:solidFill>
                            <a:srgbClr val="FF0000"/>
                          </a:solidFill>
                          <a:latin typeface="Cambria Math" panose="02040503050406030204" pitchFamily="18" charset="0"/>
                        </a:rPr>
                        <m:t>𝜀</m:t>
                      </m:r>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𝜀</m:t>
                      </m:r>
                      <m:r>
                        <a:rPr lang="en-US" sz="2000" i="1">
                          <a:solidFill>
                            <a:srgbClr val="FF0000"/>
                          </a:solidFill>
                          <a:latin typeface="Cambria Math" panose="02040503050406030204" pitchFamily="18" charset="0"/>
                        </a:rPr>
                        <m:t>→"т"</m:t>
                      </m:r>
                    </m:oMath>
                  </m:oMathPara>
                </a14:m>
                <a:endParaRPr lang="en-US" sz="2000" dirty="0">
                  <a:solidFill>
                    <a:srgbClr val="FF0000"/>
                  </a:solidFill>
                </a:endParaRPr>
              </a:p>
            </p:txBody>
          </p:sp>
        </mc:Choice>
        <mc:Fallback xmlns="">
          <p:sp>
            <p:nvSpPr>
              <p:cNvPr id="23" name="Объект 5">
                <a:extLst>
                  <a:ext uri="{FF2B5EF4-FFF2-40B4-BE49-F238E27FC236}">
                    <a16:creationId xmlns:a16="http://schemas.microsoft.com/office/drawing/2014/main" id="{2A96289E-5D77-1E44-A6A5-152FB3A71671}"/>
                  </a:ext>
                </a:extLst>
              </p:cNvPr>
              <p:cNvSpPr>
                <a:spLocks noGrp="1" noRot="1" noChangeAspect="1" noMove="1" noResize="1" noEditPoints="1" noAdjustHandles="1" noChangeArrowheads="1" noChangeShapeType="1" noTextEdit="1"/>
              </p:cNvSpPr>
              <p:nvPr>
                <p:ph idx="1"/>
              </p:nvPr>
            </p:nvSpPr>
            <p:spPr>
              <a:xfrm>
                <a:off x="2721901" y="4733330"/>
                <a:ext cx="4367023" cy="1545035"/>
              </a:xfrm>
              <a:blipFill>
                <a:blip r:embed="rId7"/>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7" name="Прямоугольник 26">
                <a:extLst>
                  <a:ext uri="{FF2B5EF4-FFF2-40B4-BE49-F238E27FC236}">
                    <a16:creationId xmlns:a16="http://schemas.microsoft.com/office/drawing/2014/main" id="{4175056E-ECB3-3B44-A6B5-58542798BDA0}"/>
                  </a:ext>
                </a:extLst>
              </p:cNvPr>
              <p:cNvSpPr/>
              <p:nvPr/>
            </p:nvSpPr>
            <p:spPr>
              <a:xfrm>
                <a:off x="2805714" y="4063710"/>
                <a:ext cx="2030363" cy="610936"/>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ru-RU" i="1">
                              <a:solidFill>
                                <a:srgbClr val="000000"/>
                              </a:solidFill>
                              <a:latin typeface="Cambria Math" panose="02040503050406030204" pitchFamily="18" charset="0"/>
                            </a:rPr>
                          </m:ctrlPr>
                        </m:fPr>
                        <m:num>
                          <m:r>
                            <a:rPr lang="ru-RU" i="1">
                              <a:solidFill>
                                <a:srgbClr val="000000"/>
                              </a:solidFill>
                              <a:latin typeface="Cambria Math" panose="02040503050406030204" pitchFamily="18" charset="0"/>
                            </a:rPr>
                            <m:t>1</m:t>
                          </m:r>
                        </m:num>
                        <m:den>
                          <m:r>
                            <a:rPr lang="ru-RU"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⋅1</m:t>
                          </m:r>
                        </m:den>
                      </m:f>
                      <m:r>
                        <a:rPr lang="en-US">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a:solidFill>
                                <a:srgbClr val="000000"/>
                              </a:solidFill>
                              <a:latin typeface="Cambria Math" panose="02040503050406030204" pitchFamily="18" charset="0"/>
                            </a:rPr>
                            <m:t>1</m:t>
                          </m:r>
                        </m:num>
                        <m:den>
                          <m:r>
                            <a:rPr lang="en-US">
                              <a:solidFill>
                                <a:srgbClr val="000000"/>
                              </a:solidFill>
                              <a:latin typeface="Cambria Math" panose="02040503050406030204" pitchFamily="18" charset="0"/>
                            </a:rPr>
                            <m:t>2</m:t>
                          </m:r>
                        </m:den>
                      </m:f>
                    </m:oMath>
                  </m:oMathPara>
                </a14:m>
                <a:endParaRPr lang="ru-RU" dirty="0">
                  <a:solidFill>
                    <a:srgbClr val="000000"/>
                  </a:solidFill>
                  <a:latin typeface="Arial" panose="020B0604020202020204" pitchFamily="34" charset="0"/>
                </a:endParaRPr>
              </a:p>
            </p:txBody>
          </p:sp>
        </mc:Choice>
        <mc:Fallback xmlns="">
          <p:sp>
            <p:nvSpPr>
              <p:cNvPr id="27" name="Прямоугольник 26">
                <a:extLst>
                  <a:ext uri="{FF2B5EF4-FFF2-40B4-BE49-F238E27FC236}">
                    <a16:creationId xmlns:a16="http://schemas.microsoft.com/office/drawing/2014/main" id="{4175056E-ECB3-3B44-A6B5-58542798BDA0}"/>
                  </a:ext>
                </a:extLst>
              </p:cNvPr>
              <p:cNvSpPr>
                <a:spLocks noRot="1" noChangeAspect="1" noMove="1" noResize="1" noEditPoints="1" noAdjustHandles="1" noChangeArrowheads="1" noChangeShapeType="1" noTextEdit="1"/>
              </p:cNvSpPr>
              <p:nvPr/>
            </p:nvSpPr>
            <p:spPr>
              <a:xfrm>
                <a:off x="2805714" y="4063710"/>
                <a:ext cx="2030363" cy="610936"/>
              </a:xfrm>
              <a:prstGeom prst="rect">
                <a:avLst/>
              </a:prstGeom>
              <a:blipFill>
                <a:blip r:embed="rId8"/>
                <a:stretch>
                  <a:fillRect b="-408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8" name="Прямоугольник 27">
                <a:extLst>
                  <a:ext uri="{FF2B5EF4-FFF2-40B4-BE49-F238E27FC236}">
                    <a16:creationId xmlns:a16="http://schemas.microsoft.com/office/drawing/2014/main" id="{FDC9C0BC-4B2A-AD4D-8F38-5560B3AC4D81}"/>
                  </a:ext>
                </a:extLst>
              </p:cNvPr>
              <p:cNvSpPr/>
              <p:nvPr/>
            </p:nvSpPr>
            <p:spPr>
              <a:xfrm>
                <a:off x="6079830" y="6202504"/>
                <a:ext cx="2158604" cy="610873"/>
              </a:xfrm>
              <a:prstGeom prst="rect">
                <a:avLst/>
              </a:prstGeom>
            </p:spPr>
            <p:txBody>
              <a:bodyPr wrap="none">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ru-RU" i="1">
                              <a:solidFill>
                                <a:srgbClr val="000000"/>
                              </a:solidFill>
                              <a:latin typeface="Cambria Math" panose="02040503050406030204" pitchFamily="18" charset="0"/>
                            </a:rPr>
                          </m:ctrlPr>
                        </m:fPr>
                        <m:num>
                          <m:r>
                            <a:rPr lang="ru-RU" i="1">
                              <a:solidFill>
                                <a:srgbClr val="000000"/>
                              </a:solidFill>
                              <a:latin typeface="Cambria Math" panose="02040503050406030204" pitchFamily="18" charset="0"/>
                            </a:rPr>
                            <m:t>7</m:t>
                          </m:r>
                        </m:num>
                        <m:den>
                          <m:r>
                            <a:rPr lang="ru-RU"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8</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7</m:t>
                          </m:r>
                        </m:num>
                        <m:den>
                          <m:r>
                            <a:rPr lang="en-US" i="1">
                              <a:solidFill>
                                <a:srgbClr val="000000"/>
                              </a:solidFill>
                              <a:latin typeface="Cambria Math" panose="02040503050406030204" pitchFamily="18" charset="0"/>
                            </a:rPr>
                            <m:t>16</m:t>
                          </m:r>
                        </m:den>
                      </m:f>
                    </m:oMath>
                  </m:oMathPara>
                </a14:m>
                <a:endParaRPr lang="ru-RU" dirty="0">
                  <a:solidFill>
                    <a:srgbClr val="000000"/>
                  </a:solidFill>
                  <a:latin typeface="Arial" panose="020B0604020202020204" pitchFamily="34" charset="0"/>
                </a:endParaRPr>
              </a:p>
            </p:txBody>
          </p:sp>
        </mc:Choice>
        <mc:Fallback xmlns="">
          <p:sp>
            <p:nvSpPr>
              <p:cNvPr id="28" name="Прямоугольник 27">
                <a:extLst>
                  <a:ext uri="{FF2B5EF4-FFF2-40B4-BE49-F238E27FC236}">
                    <a16:creationId xmlns:a16="http://schemas.microsoft.com/office/drawing/2014/main" id="{FDC9C0BC-4B2A-AD4D-8F38-5560B3AC4D81}"/>
                  </a:ext>
                </a:extLst>
              </p:cNvPr>
              <p:cNvSpPr>
                <a:spLocks noRot="1" noChangeAspect="1" noMove="1" noResize="1" noEditPoints="1" noAdjustHandles="1" noChangeArrowheads="1" noChangeShapeType="1" noTextEdit="1"/>
              </p:cNvSpPr>
              <p:nvPr/>
            </p:nvSpPr>
            <p:spPr>
              <a:xfrm>
                <a:off x="6079830" y="6202504"/>
                <a:ext cx="2158604" cy="610873"/>
              </a:xfrm>
              <a:prstGeom prst="rect">
                <a:avLst/>
              </a:prstGeom>
              <a:blipFill>
                <a:blip r:embed="rId9"/>
                <a:stretch>
                  <a:fillRect b="-408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CD508CC-73F4-C34F-8887-05BC2F6C328B}"/>
                  </a:ext>
                </a:extLst>
              </p:cNvPr>
              <p:cNvSpPr txBox="1"/>
              <p:nvPr/>
            </p:nvSpPr>
            <p:spPr>
              <a:xfrm>
                <a:off x="7866384" y="54766"/>
                <a:ext cx="3396827" cy="746551"/>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𝑎</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𝑎</m:t>
                              </m:r>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den>
                      </m:f>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𝑎</m:t>
                          </m:r>
                        </m:e>
                      </m:d>
                      <m:r>
                        <a:rPr lang="en-US" i="1">
                          <a:solidFill>
                            <a:srgbClr val="000000"/>
                          </a:solidFill>
                          <a:latin typeface="Cambria Math" panose="02040503050406030204" pitchFamily="18" charset="0"/>
                        </a:rPr>
                        <m:t>&gt;0</m:t>
                      </m:r>
                    </m:oMath>
                  </m:oMathPara>
                </a14:m>
                <a:endParaRPr lang="ru-RU" dirty="0">
                  <a:solidFill>
                    <a:srgbClr val="000000"/>
                  </a:solidFill>
                  <a:latin typeface="Arial" panose="020B0604020202020204" pitchFamily="34" charset="0"/>
                </a:endParaRPr>
              </a:p>
            </p:txBody>
          </p:sp>
        </mc:Choice>
        <mc:Fallback xmlns="">
          <p:sp>
            <p:nvSpPr>
              <p:cNvPr id="29" name="TextBox 28">
                <a:extLst>
                  <a:ext uri="{FF2B5EF4-FFF2-40B4-BE49-F238E27FC236}">
                    <a16:creationId xmlns:a16="http://schemas.microsoft.com/office/drawing/2014/main" id="{FCD508CC-73F4-C34F-8887-05BC2F6C328B}"/>
                  </a:ext>
                </a:extLst>
              </p:cNvPr>
              <p:cNvSpPr txBox="1">
                <a:spLocks noRot="1" noChangeAspect="1" noMove="1" noResize="1" noEditPoints="1" noAdjustHandles="1" noChangeArrowheads="1" noChangeShapeType="1" noTextEdit="1"/>
              </p:cNvSpPr>
              <p:nvPr/>
            </p:nvSpPr>
            <p:spPr>
              <a:xfrm>
                <a:off x="7866384" y="54766"/>
                <a:ext cx="3396827" cy="746551"/>
              </a:xfrm>
              <a:prstGeom prst="rect">
                <a:avLst/>
              </a:prstGeom>
              <a:blipFill>
                <a:blip r:embed="rId10"/>
                <a:stretch>
                  <a:fillRect l="-1115" t="-3390" r="-743" b="-508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F492CA7-38CD-F64C-A5BD-597BFE1F4693}"/>
                  </a:ext>
                </a:extLst>
              </p:cNvPr>
              <p:cNvSpPr txBox="1"/>
              <p:nvPr/>
            </p:nvSpPr>
            <p:spPr>
              <a:xfrm>
                <a:off x="7896201" y="880632"/>
                <a:ext cx="3083473" cy="584327"/>
              </a:xfrm>
              <a:prstGeom prst="rect">
                <a:avLst/>
              </a:prstGeom>
              <a:noFill/>
            </p:spPr>
            <p:txBody>
              <a:bodyPr wrap="none" lIns="0" tIns="0" rIns="0" bIns="0"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acc>
                        <m:accPr>
                          <m:chr m:val="̂"/>
                          <m:ctrlPr>
                            <a:rPr lang="ru-RU"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𝑝</m:t>
                          </m:r>
                        </m:e>
                      </m:ac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𝜀</m:t>
                          </m:r>
                        </m:e>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𝑀</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e>
                          </m:d>
                        </m:num>
                        <m:den>
                          <m:r>
                            <a:rPr lang="en-US" i="1">
                              <a:solidFill>
                                <a:srgbClr val="000000"/>
                              </a:solidFill>
                              <a:latin typeface="Cambria Math" panose="02040503050406030204" pitchFamily="18" charset="0"/>
                            </a:rPr>
                            <m:t>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m:t>
                              </m:r>
                            </m:e>
                          </m:d>
                        </m:den>
                      </m:f>
                      <m:r>
                        <a:rPr lang="en-US">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𝑛</m:t>
                          </m:r>
                        </m:sub>
                      </m:sSub>
                      <m:d>
                        <m:dPr>
                          <m:ctrlPr>
                            <a:rPr lang="en-US" i="1">
                              <a:solidFill>
                                <a:srgbClr val="000000"/>
                              </a:solidFill>
                              <a:latin typeface="Cambria Math" panose="02040503050406030204" pitchFamily="18" charset="0"/>
                            </a:rPr>
                          </m:ctrlPr>
                        </m:dPr>
                        <m:e>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𝒄</m:t>
                              </m:r>
                            </m:e>
                          </m:acc>
                          <m:r>
                            <a:rPr lang="en-US" i="1">
                              <a:solidFill>
                                <a:srgbClr val="000000"/>
                              </a:solidFill>
                              <a:latin typeface="Cambria Math" panose="02040503050406030204" pitchFamily="18" charset="0"/>
                            </a:rPr>
                            <m:t>𝑎</m:t>
                          </m:r>
                        </m:e>
                      </m:d>
                      <m:r>
                        <a:rPr lang="en-US" i="1">
                          <a:solidFill>
                            <a:srgbClr val="000000"/>
                          </a:solidFill>
                          <a:latin typeface="Cambria Math" panose="02040503050406030204" pitchFamily="18" charset="0"/>
                        </a:rPr>
                        <m:t>=0</m:t>
                      </m:r>
                    </m:oMath>
                  </m:oMathPara>
                </a14:m>
                <a:endParaRPr lang="ru-RU" dirty="0">
                  <a:solidFill>
                    <a:srgbClr val="000000"/>
                  </a:solidFill>
                  <a:latin typeface="Arial" panose="020B0604020202020204" pitchFamily="34" charset="0"/>
                </a:endParaRPr>
              </a:p>
            </p:txBody>
          </p:sp>
        </mc:Choice>
        <mc:Fallback xmlns="">
          <p:sp>
            <p:nvSpPr>
              <p:cNvPr id="30" name="TextBox 29">
                <a:extLst>
                  <a:ext uri="{FF2B5EF4-FFF2-40B4-BE49-F238E27FC236}">
                    <a16:creationId xmlns:a16="http://schemas.microsoft.com/office/drawing/2014/main" id="{2F492CA7-38CD-F64C-A5BD-597BFE1F4693}"/>
                  </a:ext>
                </a:extLst>
              </p:cNvPr>
              <p:cNvSpPr txBox="1">
                <a:spLocks noRot="1" noChangeAspect="1" noMove="1" noResize="1" noEditPoints="1" noAdjustHandles="1" noChangeArrowheads="1" noChangeShapeType="1" noTextEdit="1"/>
              </p:cNvSpPr>
              <p:nvPr/>
            </p:nvSpPr>
            <p:spPr>
              <a:xfrm>
                <a:off x="7896201" y="880632"/>
                <a:ext cx="3083473" cy="584327"/>
              </a:xfrm>
              <a:prstGeom prst="rect">
                <a:avLst/>
              </a:prstGeom>
              <a:blipFill>
                <a:blip r:embed="rId11"/>
                <a:stretch>
                  <a:fillRect l="-1230" r="-820" b="-6383"/>
                </a:stretch>
              </a:blipFill>
            </p:spPr>
            <p:txBody>
              <a:bodyPr/>
              <a:lstStyle/>
              <a:p>
                <a:r>
                  <a:rPr lang="ru-RU">
                    <a:noFill/>
                  </a:rPr>
                  <a:t> </a:t>
                </a:r>
              </a:p>
            </p:txBody>
          </p:sp>
        </mc:Fallback>
      </mc:AlternateContent>
    </p:spTree>
    <p:extLst>
      <p:ext uri="{BB962C8B-B14F-4D97-AF65-F5344CB8AC3E}">
        <p14:creationId xmlns:p14="http://schemas.microsoft.com/office/powerpoint/2010/main" val="2443748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0C5A7C-AF50-114E-A032-BA2EF23C2AF2}"/>
              </a:ext>
            </a:extLst>
          </p:cNvPr>
          <p:cNvSpPr>
            <a:spLocks noGrp="1"/>
          </p:cNvSpPr>
          <p:nvPr>
            <p:ph type="title"/>
          </p:nvPr>
        </p:nvSpPr>
        <p:spPr/>
        <p:txBody>
          <a:bodyPr/>
          <a:lstStyle/>
          <a:p>
            <a:r>
              <a:rPr lang="en-US" dirty="0"/>
              <a:t>PPM: </a:t>
            </a:r>
            <a:r>
              <a:rPr lang="ru-RU" dirty="0"/>
              <a:t>выбор максимального порядка</a:t>
            </a:r>
          </a:p>
        </p:txBody>
      </p:sp>
      <p:pic>
        <p:nvPicPr>
          <p:cNvPr id="5" name="Объект 4">
            <a:extLst>
              <a:ext uri="{FF2B5EF4-FFF2-40B4-BE49-F238E27FC236}">
                <a16:creationId xmlns:a16="http://schemas.microsoft.com/office/drawing/2014/main" id="{33EC8C1D-DECB-0B4D-8E76-DC59480A6AB6}"/>
              </a:ext>
            </a:extLst>
          </p:cNvPr>
          <p:cNvPicPr>
            <a:picLocks noGrp="1" noChangeAspect="1"/>
          </p:cNvPicPr>
          <p:nvPr>
            <p:ph idx="1"/>
          </p:nvPr>
        </p:nvPicPr>
        <p:blipFill>
          <a:blip r:embed="rId3"/>
          <a:stretch>
            <a:fillRect/>
          </a:stretch>
        </p:blipFill>
        <p:spPr>
          <a:xfrm>
            <a:off x="606284" y="1464212"/>
            <a:ext cx="6361046" cy="5074700"/>
          </a:xfrm>
          <a:prstGeom prst="rect">
            <a:avLst/>
          </a:prstGeom>
        </p:spPr>
      </p:pic>
      <p:sp>
        <p:nvSpPr>
          <p:cNvPr id="4" name="Номер слайда 3">
            <a:extLst>
              <a:ext uri="{FF2B5EF4-FFF2-40B4-BE49-F238E27FC236}">
                <a16:creationId xmlns:a16="http://schemas.microsoft.com/office/drawing/2014/main" id="{9F2BE662-05B1-FE4D-980C-12C86071515E}"/>
              </a:ext>
            </a:extLst>
          </p:cNvPr>
          <p:cNvSpPr>
            <a:spLocks noGrp="1"/>
          </p:cNvSpPr>
          <p:nvPr>
            <p:ph type="sldNum" sz="quarter" idx="12"/>
          </p:nvPr>
        </p:nvSpPr>
        <p:spPr/>
        <p:txBody>
          <a:bodyPr/>
          <a:lstStyle/>
          <a:p>
            <a:fld id="{5A3EC805-9DBA-F645-ADD7-E51826B72CA2}" type="slidenum">
              <a:rPr lang="ru-RU" smtClean="0"/>
              <a:t>25</a:t>
            </a:fld>
            <a:endParaRPr lang="ru-RU"/>
          </a:p>
        </p:txBody>
      </p:sp>
      <p:sp>
        <p:nvSpPr>
          <p:cNvPr id="6" name="Прямоугольник 5">
            <a:extLst>
              <a:ext uri="{FF2B5EF4-FFF2-40B4-BE49-F238E27FC236}">
                <a16:creationId xmlns:a16="http://schemas.microsoft.com/office/drawing/2014/main" id="{FF4DD3C5-6112-6443-BE4D-27F3DB325856}"/>
              </a:ext>
            </a:extLst>
          </p:cNvPr>
          <p:cNvSpPr/>
          <p:nvPr/>
        </p:nvSpPr>
        <p:spPr>
          <a:xfrm>
            <a:off x="7199246" y="4539906"/>
            <a:ext cx="4386470" cy="1015663"/>
          </a:xfrm>
          <a:prstGeom prst="rect">
            <a:avLst/>
          </a:prstGeom>
        </p:spPr>
        <p:txBody>
          <a:bodyPr wrap="square">
            <a:spAutoFit/>
          </a:bodyPr>
          <a:lstStyle/>
          <a:p>
            <a:r>
              <a:rPr lang="en-US" sz="2000" dirty="0"/>
              <a:t>PPM*, PPMZ – </a:t>
            </a:r>
            <a:r>
              <a:rPr lang="ru-RU" sz="2000" dirty="0"/>
              <a:t>модификации, приспособленные к отсутствию ограничения максимального порядка</a:t>
            </a:r>
          </a:p>
        </p:txBody>
      </p:sp>
    </p:spTree>
    <p:extLst>
      <p:ext uri="{BB962C8B-B14F-4D97-AF65-F5344CB8AC3E}">
        <p14:creationId xmlns:p14="http://schemas.microsoft.com/office/powerpoint/2010/main" val="1945616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t>Метод </a:t>
            </a:r>
            <a:r>
              <a:rPr lang="en-US" sz="4000" dirty="0"/>
              <a:t>PPM: </a:t>
            </a:r>
            <a:r>
              <a:rPr lang="ru-RU" sz="4000" dirty="0"/>
              <a:t>преимущества и недостатки</a:t>
            </a:r>
          </a:p>
        </p:txBody>
      </p:sp>
      <p:sp>
        <p:nvSpPr>
          <p:cNvPr id="3" name="Объект 2"/>
          <p:cNvSpPr>
            <a:spLocks noGrp="1"/>
          </p:cNvSpPr>
          <p:nvPr>
            <p:ph idx="1"/>
          </p:nvPr>
        </p:nvSpPr>
        <p:spPr/>
        <p:txBody>
          <a:bodyPr/>
          <a:lstStyle/>
          <a:p>
            <a:pPr marL="0" indent="0">
              <a:buNone/>
            </a:pPr>
            <a:r>
              <a:rPr lang="ru-RU" dirty="0"/>
              <a:t>+ Высокая эффективность</a:t>
            </a:r>
          </a:p>
          <a:p>
            <a:pPr marL="0" indent="0">
              <a:buNone/>
            </a:pPr>
            <a:r>
              <a:rPr lang="ru-RU" dirty="0"/>
              <a:t>+ Допускает быстрые реализации</a:t>
            </a:r>
          </a:p>
          <a:p>
            <a:pPr>
              <a:buFontTx/>
              <a:buChar char="-"/>
            </a:pPr>
            <a:r>
              <a:rPr lang="ru-RU" dirty="0"/>
              <a:t>Не всегда оправданная модель вероятности</a:t>
            </a:r>
          </a:p>
          <a:p>
            <a:pPr>
              <a:buFontTx/>
              <a:buChar char="-"/>
            </a:pPr>
            <a:r>
              <a:rPr lang="ru-RU" dirty="0"/>
              <a:t>Высокие требования к вычислительным ресурсам</a:t>
            </a:r>
            <a:br>
              <a:rPr lang="ru-RU" dirty="0"/>
            </a:br>
            <a:r>
              <a:rPr lang="ru-RU" dirty="0"/>
              <a:t>(даже для ускоренной модификации </a:t>
            </a:r>
            <a:r>
              <a:rPr lang="en-US" dirty="0"/>
              <a:t>Fast PPM</a:t>
            </a:r>
            <a:r>
              <a:rPr lang="ru-RU" dirty="0"/>
              <a:t>)</a:t>
            </a:r>
          </a:p>
        </p:txBody>
      </p:sp>
      <p:sp>
        <p:nvSpPr>
          <p:cNvPr id="8" name="Номер слайда 7">
            <a:extLst>
              <a:ext uri="{FF2B5EF4-FFF2-40B4-BE49-F238E27FC236}">
                <a16:creationId xmlns:a16="http://schemas.microsoft.com/office/drawing/2014/main" id="{E03E91F5-3CA0-431E-B917-EF8DACF55C9F}"/>
              </a:ext>
            </a:extLst>
          </p:cNvPr>
          <p:cNvSpPr>
            <a:spLocks noGrp="1"/>
          </p:cNvSpPr>
          <p:nvPr>
            <p:ph type="sldNum" sz="quarter" idx="12"/>
          </p:nvPr>
        </p:nvSpPr>
        <p:spPr/>
        <p:txBody>
          <a:bodyPr/>
          <a:lstStyle/>
          <a:p>
            <a:pPr>
              <a:defRPr/>
            </a:pPr>
            <a:fld id="{6F4E816A-55D9-470B-B890-87BE52ECB9E1}" type="slidenum">
              <a:rPr lang="ru-RU" altLang="ru-RU" smtClean="0"/>
              <a:pPr>
                <a:defRPr/>
              </a:pPr>
              <a:t>26</a:t>
            </a:fld>
            <a:endParaRPr lang="ru-RU" altLang="ru-RU"/>
          </a:p>
        </p:txBody>
      </p:sp>
    </p:spTree>
    <p:extLst>
      <p:ext uri="{BB962C8B-B14F-4D97-AF65-F5344CB8AC3E}">
        <p14:creationId xmlns:p14="http://schemas.microsoft.com/office/powerpoint/2010/main" val="2594992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t>Метод </a:t>
            </a:r>
            <a:r>
              <a:rPr lang="en-US" sz="4000" dirty="0"/>
              <a:t>PPM</a:t>
            </a:r>
            <a:r>
              <a:rPr lang="ru-RU" sz="4000" dirty="0"/>
              <a:t>: практическое применение</a:t>
            </a:r>
          </a:p>
        </p:txBody>
      </p:sp>
      <p:sp>
        <p:nvSpPr>
          <p:cNvPr id="3" name="Объект 2"/>
          <p:cNvSpPr>
            <a:spLocks noGrp="1"/>
          </p:cNvSpPr>
          <p:nvPr>
            <p:ph idx="1"/>
          </p:nvPr>
        </p:nvSpPr>
        <p:spPr/>
        <p:txBody>
          <a:bodyPr/>
          <a:lstStyle/>
          <a:p>
            <a:pPr marL="0" indent="0">
              <a:buNone/>
            </a:pPr>
            <a:r>
              <a:rPr lang="ru-RU" dirty="0"/>
              <a:t>Применяется главным образом для компрессии текстовых данных. Наиболее известные архиваторы, использующие вариации </a:t>
            </a:r>
            <a:r>
              <a:rPr lang="en-US" dirty="0"/>
              <a:t>PPM</a:t>
            </a:r>
            <a:r>
              <a:rPr lang="ru-RU" dirty="0"/>
              <a:t>: </a:t>
            </a:r>
            <a:r>
              <a:rPr lang="en-US" dirty="0"/>
              <a:t>RAR, 7Zip, WinZip </a:t>
            </a:r>
            <a:r>
              <a:rPr lang="ru-RU" dirty="0"/>
              <a:t>и т. д.</a:t>
            </a:r>
          </a:p>
        </p:txBody>
      </p:sp>
      <p:sp>
        <p:nvSpPr>
          <p:cNvPr id="8" name="Номер слайда 7">
            <a:extLst>
              <a:ext uri="{FF2B5EF4-FFF2-40B4-BE49-F238E27FC236}">
                <a16:creationId xmlns:a16="http://schemas.microsoft.com/office/drawing/2014/main" id="{3EC0D5DA-F91C-4A26-9611-F0398FE27126}"/>
              </a:ext>
            </a:extLst>
          </p:cNvPr>
          <p:cNvSpPr>
            <a:spLocks noGrp="1"/>
          </p:cNvSpPr>
          <p:nvPr>
            <p:ph type="sldNum" sz="quarter" idx="12"/>
          </p:nvPr>
        </p:nvSpPr>
        <p:spPr/>
        <p:txBody>
          <a:bodyPr/>
          <a:lstStyle/>
          <a:p>
            <a:pPr>
              <a:defRPr/>
            </a:pPr>
            <a:fld id="{6F4E816A-55D9-470B-B890-87BE52ECB9E1}" type="slidenum">
              <a:rPr lang="ru-RU" altLang="ru-RU" smtClean="0"/>
              <a:pPr>
                <a:defRPr/>
              </a:pPr>
              <a:t>27</a:t>
            </a:fld>
            <a:endParaRPr lang="ru-RU" altLang="ru-RU"/>
          </a:p>
        </p:txBody>
      </p:sp>
    </p:spTree>
    <p:extLst>
      <p:ext uri="{BB962C8B-B14F-4D97-AF65-F5344CB8AC3E}">
        <p14:creationId xmlns:p14="http://schemas.microsoft.com/office/powerpoint/2010/main" val="2585078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Метод </a:t>
            </a:r>
            <a:r>
              <a:rPr lang="en-US" dirty="0"/>
              <a:t>CTW</a:t>
            </a:r>
            <a:r>
              <a:rPr lang="ru-RU" dirty="0"/>
              <a:t> (формальное определение) </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690688"/>
                <a:ext cx="10515600" cy="4530725"/>
              </a:xfrm>
            </p:spPr>
            <p:txBody>
              <a:bodyPr>
                <a:normAutofit fontScale="92500" lnSpcReduction="20000"/>
              </a:bodyPr>
              <a:lstStyle/>
              <a:p>
                <a:pPr marL="0" indent="0">
                  <a:buNone/>
                </a:pPr>
                <a:r>
                  <a:rPr lang="en-US" b="1" dirty="0"/>
                  <a:t>(Context Tree Weighting – </a:t>
                </a:r>
                <a:r>
                  <a:rPr lang="ru-RU" b="1" dirty="0"/>
                  <a:t>взвешивание с применением контекстных деревьев)</a:t>
                </a:r>
              </a:p>
              <a:p>
                <a:r>
                  <a:rPr lang="ru-RU" dirty="0"/>
                  <a:t>Работает с двоичными данными, но может быть расширен на произвольный алфавит</a:t>
                </a:r>
              </a:p>
              <a:p>
                <a:r>
                  <a:rPr lang="ru-RU" dirty="0"/>
                  <a:t>Контекстом в данном алгоритме является суффикс обработанной части входящей последовательности</a:t>
                </a:r>
              </a:p>
              <a:p>
                <a:r>
                  <a:rPr lang="ru-RU" dirty="0"/>
                  <a:t>Строится бинарное дерево с множеством суффиксов, отвечающих следующему требованию: множество должно содержать ровно один суффикс любой строки длины </a:t>
                </a:r>
                <a14:m>
                  <m:oMath xmlns:m="http://schemas.openxmlformats.org/officeDocument/2006/math">
                    <m:r>
                      <a:rPr lang="en-US" dirty="0">
                        <a:latin typeface="Cambria Math" panose="02040503050406030204" pitchFamily="18" charset="0"/>
                      </a:rPr>
                      <m:t>𝐷</m:t>
                    </m:r>
                  </m:oMath>
                </a14:m>
                <a:r>
                  <a:rPr lang="ru-RU" dirty="0"/>
                  <a:t>, порождаемой источником (уникально-</a:t>
                </a:r>
                <a:r>
                  <a:rPr lang="ru-RU" dirty="0" err="1"/>
                  <a:t>суффиксный</a:t>
                </a:r>
                <a:r>
                  <a:rPr lang="ru-RU" dirty="0"/>
                  <a:t> код)</a:t>
                </a:r>
              </a:p>
              <a:p>
                <a:r>
                  <a:rPr lang="ru-RU" dirty="0"/>
                  <a:t>Каждому суффиксу множества ставится параметр </a:t>
                </a:r>
                <a14:m>
                  <m:oMath xmlns:m="http://schemas.openxmlformats.org/officeDocument/2006/math">
                    <m:r>
                      <a:rPr lang="el-GR" dirty="0">
                        <a:latin typeface="Cambria Math" panose="02040503050406030204" pitchFamily="18" charset="0"/>
                      </a:rPr>
                      <m:t>𝜃</m:t>
                    </m:r>
                  </m:oMath>
                </a14:m>
                <a:r>
                  <a:rPr lang="ru-RU" dirty="0"/>
                  <a:t> – вероятность появления единицы в контексте данного суффикса, соответственно, </a:t>
                </a:r>
                <a14:m>
                  <m:oMath xmlns:m="http://schemas.openxmlformats.org/officeDocument/2006/math">
                    <m:r>
                      <a:rPr lang="ru-RU" dirty="0">
                        <a:latin typeface="Cambria Math" panose="02040503050406030204" pitchFamily="18" charset="0"/>
                      </a:rPr>
                      <m:t>(1−</m:t>
                    </m:r>
                    <m:r>
                      <a:rPr lang="el-GR" dirty="0">
                        <a:latin typeface="Cambria Math" panose="02040503050406030204" pitchFamily="18" charset="0"/>
                      </a:rPr>
                      <m:t> </m:t>
                    </m:r>
                    <m:r>
                      <a:rPr lang="el-GR" dirty="0">
                        <a:latin typeface="Cambria Math" panose="02040503050406030204" pitchFamily="18" charset="0"/>
                      </a:rPr>
                      <m:t>𝜃</m:t>
                    </m:r>
                    <m:r>
                      <a:rPr lang="ru-RU" dirty="0">
                        <a:latin typeface="Cambria Math" panose="02040503050406030204" pitchFamily="18" charset="0"/>
                      </a:rPr>
                      <m:t>) </m:t>
                    </m:r>
                  </m:oMath>
                </a14:m>
                <a:r>
                  <a:rPr lang="ru-RU" dirty="0"/>
                  <a:t>– вероятность появления нуля</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690688"/>
                <a:ext cx="10515600" cy="4530725"/>
              </a:xfrm>
              <a:blipFill>
                <a:blip r:embed="rId3"/>
                <a:stretch>
                  <a:fillRect l="-1086" t="-3343" r="-1206"/>
                </a:stretch>
              </a:blipFill>
            </p:spPr>
            <p:txBody>
              <a:bodyPr/>
              <a:lstStyle/>
              <a:p>
                <a:r>
                  <a:rPr lang="ru-RU">
                    <a:noFill/>
                  </a:rPr>
                  <a:t> </a:t>
                </a:r>
              </a:p>
            </p:txBody>
          </p:sp>
        </mc:Fallback>
      </mc:AlternateContent>
      <p:sp>
        <p:nvSpPr>
          <p:cNvPr id="8" name="Номер слайда 7">
            <a:extLst>
              <a:ext uri="{FF2B5EF4-FFF2-40B4-BE49-F238E27FC236}">
                <a16:creationId xmlns:a16="http://schemas.microsoft.com/office/drawing/2014/main" id="{4770F850-E414-4D04-8663-331CF1CF3866}"/>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28</a:t>
            </a:fld>
            <a:endParaRPr lang="ru-RU" altLang="ru-RU"/>
          </a:p>
        </p:txBody>
      </p:sp>
    </p:spTree>
    <p:extLst>
      <p:ext uri="{BB962C8B-B14F-4D97-AF65-F5344CB8AC3E}">
        <p14:creationId xmlns:p14="http://schemas.microsoft.com/office/powerpoint/2010/main" val="1402905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Оценка вероятности</a:t>
            </a:r>
            <a:r>
              <a:rPr lang="en-US" dirty="0"/>
              <a:t> (</a:t>
            </a:r>
            <a:r>
              <a:rPr lang="ru-RU" dirty="0"/>
              <a:t>двоичный случай</a:t>
            </a:r>
            <a:r>
              <a:rPr lang="en-US" dirty="0"/>
              <a: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690688"/>
                <a:ext cx="10515600" cy="4486275"/>
              </a:xfrm>
            </p:spPr>
            <p:txBody>
              <a:bodyPr>
                <a:normAutofit fontScale="92500"/>
              </a:bodyPr>
              <a:lstStyle/>
              <a:p>
                <a:pPr marL="0" indent="0">
                  <a:buNone/>
                </a:pPr>
                <a:r>
                  <a:rPr lang="ru-RU" dirty="0"/>
                  <a:t>Начнём с упрощённого случая, когда у источника нет памяти. </a:t>
                </a:r>
                <a:br>
                  <a:rPr lang="ru-RU" dirty="0"/>
                </a:br>
                <a:r>
                  <a:rPr lang="ru-RU" dirty="0"/>
                  <a:t>Тогда</a:t>
                </a:r>
                <a:r>
                  <a:rPr lang="en-US" dirty="0"/>
                  <a:t> </a:t>
                </a:r>
                <a:r>
                  <a:rPr lang="ru-RU" dirty="0"/>
                  <a:t>мы могли бы из контекста извлекать только частоты и оценивать (безусловную) вероятность по эмпирическому определению: </a:t>
                </a:r>
                <a:br>
                  <a:rPr lang="ru-RU" dirty="0"/>
                </a:br>
                <a:r>
                  <a:rPr lang="ru-RU" dirty="0"/>
                  <a:t>пусть в контексте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𝑡</m:t>
                        </m:r>
                      </m:sup>
                    </m:sSubSup>
                  </m:oMath>
                </a14:m>
                <a:r>
                  <a:rPr lang="en-US" dirty="0"/>
                  <a:t> </a:t>
                </a:r>
                <a:r>
                  <a:rPr lang="ru-RU" dirty="0"/>
                  <a:t>длины </a:t>
                </a:r>
                <a:r>
                  <a:rPr lang="en-US" i="1" dirty="0"/>
                  <a:t>t</a:t>
                </a:r>
                <a:r>
                  <a:rPr lang="en-US" dirty="0"/>
                  <a:t> </a:t>
                </a:r>
                <a:r>
                  <a:rPr lang="ru-RU" dirty="0"/>
                  <a:t>было </a:t>
                </a:r>
                <a:r>
                  <a:rPr lang="en-US" i="1" dirty="0"/>
                  <a:t>a</a:t>
                </a:r>
                <a:r>
                  <a:rPr lang="en-US" dirty="0"/>
                  <a:t> </a:t>
                </a:r>
                <a:r>
                  <a:rPr lang="ru-RU" dirty="0"/>
                  <a:t>нулей и </a:t>
                </a:r>
                <a:r>
                  <a:rPr lang="en-US" i="1" dirty="0"/>
                  <a:t>b</a:t>
                </a:r>
                <a:r>
                  <a:rPr lang="en-US" dirty="0"/>
                  <a:t> </a:t>
                </a:r>
                <a:r>
                  <a:rPr lang="ru-RU" dirty="0"/>
                  <a:t>единиц, тогда:</a:t>
                </a:r>
                <a:br>
                  <a:rPr lang="en-US" dirty="0"/>
                </a:b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en-US" i="1">
                              <a:latin typeface="Cambria Math" panose="02040503050406030204" pitchFamily="18" charset="0"/>
                            </a:rPr>
                          </m:ctrlPr>
                        </m:dPr>
                        <m:e>
                          <m:sSub>
                            <m:sSubPr>
                              <m:ctrlPr>
                                <a:rPr lang="ru-RU"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𝑛</m:t>
                              </m:r>
                            </m:sub>
                          </m:sSub>
                          <m:r>
                            <a:rPr lang="en-US">
                              <a:latin typeface="Cambria Math" panose="02040503050406030204" pitchFamily="18" charset="0"/>
                            </a:rPr>
                            <m:t>=</m:t>
                          </m:r>
                          <m:r>
                            <a:rPr lang="en-US" b="0" i="1" smtClean="0">
                              <a:latin typeface="Cambria Math" panose="02040503050406030204" pitchFamily="18" charset="0"/>
                            </a:rPr>
                            <m:t>0</m:t>
                          </m:r>
                        </m:e>
                        <m:e>
                          <m:sSubSup>
                            <m:sSubSupPr>
                              <m:ctrlPr>
                                <a:rPr lang="en-US" i="1">
                                  <a:latin typeface="Cambria Math" panose="02040503050406030204" pitchFamily="18" charset="0"/>
                                </a:rPr>
                              </m:ctrlPr>
                            </m:sSubSupPr>
                            <m:e>
                              <m:r>
                                <a:rPr lang="en-US">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𝑛</m:t>
                              </m:r>
                            </m:sup>
                          </m:sSub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den>
                      </m:f>
                      <m:r>
                        <a:rPr lang="en-US" b="0" i="1" smtClean="0">
                          <a:latin typeface="Cambria Math" panose="02040503050406030204" pitchFamily="18" charset="0"/>
                        </a:rPr>
                        <m:t>,  </m:t>
                      </m:r>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en-US" i="1">
                              <a:latin typeface="Cambria Math" panose="02040503050406030204" pitchFamily="18" charset="0"/>
                            </a:rPr>
                          </m:ctrlPr>
                        </m:dPr>
                        <m:e>
                          <m:sSub>
                            <m:sSubPr>
                              <m:ctrlPr>
                                <a:rPr lang="ru-RU"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𝑛</m:t>
                              </m:r>
                            </m:sub>
                          </m:sSub>
                          <m:r>
                            <a:rPr lang="en-US">
                              <a:latin typeface="Cambria Math" panose="02040503050406030204" pitchFamily="18" charset="0"/>
                            </a:rPr>
                            <m:t>=</m:t>
                          </m:r>
                          <m:r>
                            <a:rPr lang="en-US" b="0" i="1" smtClean="0">
                              <a:latin typeface="Cambria Math" panose="02040503050406030204" pitchFamily="18" charset="0"/>
                            </a:rPr>
                            <m:t>1</m:t>
                          </m:r>
                        </m:e>
                        <m:e>
                          <m:sSubSup>
                            <m:sSubSupPr>
                              <m:ctrlPr>
                                <a:rPr lang="en-US" i="1">
                                  <a:latin typeface="Cambria Math" panose="02040503050406030204" pitchFamily="18" charset="0"/>
                                </a:rPr>
                              </m:ctrlPr>
                            </m:sSubSupPr>
                            <m:e>
                              <m:r>
                                <a:rPr lang="en-US">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𝑛</m:t>
                              </m:r>
                            </m:sup>
                          </m:sSub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𝑏</m:t>
                          </m:r>
                        </m:num>
                        <m:den>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𝑎</m:t>
                          </m:r>
                        </m:den>
                      </m:f>
                      <m:r>
                        <a:rPr lang="en-US" b="0" i="1" smtClean="0">
                          <a:latin typeface="Cambria Math" panose="02040503050406030204" pitchFamily="18" charset="0"/>
                        </a:rPr>
                        <m:t>,</m:t>
                      </m:r>
                    </m:oMath>
                  </m:oMathPara>
                </a14:m>
                <a:endParaRPr lang="ru-RU" dirty="0"/>
              </a:p>
              <a:p>
                <a:pPr marL="0" indent="0">
                  <a:buNone/>
                </a:pPr>
                <a:r>
                  <a:rPr lang="ru-RU" dirty="0"/>
                  <a:t>где </a:t>
                </a:r>
                <a14:m>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𝑛</m:t>
                        </m:r>
                      </m:sup>
                    </m:sSubSup>
                  </m:oMath>
                </a14:m>
                <a:r>
                  <a:rPr lang="en-US" dirty="0"/>
                  <a:t> </a:t>
                </a:r>
                <a:r>
                  <a:rPr lang="ru-RU" dirty="0"/>
                  <a:t>– текущая последовательность из </a:t>
                </a:r>
                <a:r>
                  <a:rPr lang="en-US" i="1" dirty="0"/>
                  <a:t>n</a:t>
                </a:r>
                <a:r>
                  <a:rPr lang="en-US" dirty="0"/>
                  <a:t> </a:t>
                </a:r>
                <a:r>
                  <a:rPr lang="ru-RU" dirty="0"/>
                  <a:t>символов, а </a:t>
                </a:r>
                <a14:m>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𝑛</m:t>
                        </m:r>
                      </m:sub>
                    </m:sSub>
                  </m:oMath>
                </a14:m>
                <a:r>
                  <a:rPr lang="ru-RU" dirty="0"/>
                  <a:t> – следующий символ. Однако возникают проблемы, если одна из частот равна 0. Вариантом решения является оценка Кричевского-Трофимова:</a:t>
                </a:r>
              </a:p>
              <a:p>
                <a:pPr marL="0" indent="0">
                  <a:buNone/>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en-US" i="1">
                              <a:latin typeface="Cambria Math" panose="02040503050406030204" pitchFamily="18" charset="0"/>
                            </a:rPr>
                          </m:ctrlPr>
                        </m:dPr>
                        <m:e>
                          <m:sSub>
                            <m:sSubPr>
                              <m:ctrlPr>
                                <a:rPr lang="ru-RU"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𝑛</m:t>
                              </m:r>
                            </m:sub>
                          </m:sSub>
                          <m:r>
                            <a:rPr lang="en-US">
                              <a:latin typeface="Cambria Math" panose="02040503050406030204" pitchFamily="18" charset="0"/>
                            </a:rPr>
                            <m:t>=</m:t>
                          </m:r>
                          <m:r>
                            <a:rPr lang="en-US" i="1">
                              <a:latin typeface="Cambria Math" panose="02040503050406030204" pitchFamily="18" charset="0"/>
                            </a:rPr>
                            <m:t>0</m:t>
                          </m:r>
                        </m:e>
                        <m:e>
                          <m:sSubSup>
                            <m:sSubSupPr>
                              <m:ctrlPr>
                                <a:rPr lang="en-US" i="1">
                                  <a:latin typeface="Cambria Math" panose="02040503050406030204" pitchFamily="18" charset="0"/>
                                </a:rPr>
                              </m:ctrlPr>
                            </m:sSubSupPr>
                            <m:e>
                              <m:r>
                                <a:rPr lang="en-US">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𝑛</m:t>
                              </m:r>
                            </m:sup>
                          </m:sSubSup>
                        </m:e>
                      </m:d>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𝑎</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num>
                        <m:den>
                          <m:r>
                            <a:rPr lang="en-US">
                              <a:latin typeface="Cambria Math" panose="02040503050406030204" pitchFamily="18" charset="0"/>
                            </a:rPr>
                            <m:t>𝑎</m:t>
                          </m:r>
                          <m:r>
                            <a:rPr lang="en-US">
                              <a:latin typeface="Cambria Math" panose="02040503050406030204" pitchFamily="18" charset="0"/>
                            </a:rPr>
                            <m:t>+</m:t>
                          </m:r>
                          <m:r>
                            <a:rPr lang="en-US">
                              <a:latin typeface="Cambria Math" panose="02040503050406030204" pitchFamily="18" charset="0"/>
                            </a:rPr>
                            <m:t>𝑏</m:t>
                          </m:r>
                          <m:r>
                            <a:rPr lang="en-US">
                              <a:latin typeface="Cambria Math" panose="02040503050406030204" pitchFamily="18" charset="0"/>
                            </a:rPr>
                            <m:t>+1</m:t>
                          </m:r>
                        </m:den>
                      </m:f>
                      <m:r>
                        <a:rPr lang="ru-RU" b="0" i="1" smtClean="0">
                          <a:latin typeface="Cambria Math" panose="02040503050406030204" pitchFamily="18" charset="0"/>
                        </a:rPr>
                        <m:t>,  </m:t>
                      </m:r>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en-US" i="1">
                              <a:latin typeface="Cambria Math" panose="02040503050406030204" pitchFamily="18" charset="0"/>
                            </a:rPr>
                          </m:ctrlPr>
                        </m:dPr>
                        <m:e>
                          <m:sSub>
                            <m:sSubPr>
                              <m:ctrlPr>
                                <a:rPr lang="ru-RU"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𝑛</m:t>
                              </m:r>
                            </m:sub>
                          </m:sSub>
                          <m:r>
                            <a:rPr lang="en-US">
                              <a:latin typeface="Cambria Math" panose="02040503050406030204" pitchFamily="18" charset="0"/>
                            </a:rPr>
                            <m:t>=</m:t>
                          </m:r>
                          <m:r>
                            <a:rPr lang="en-US" i="1">
                              <a:latin typeface="Cambria Math" panose="02040503050406030204" pitchFamily="18" charset="0"/>
                            </a:rPr>
                            <m:t>0</m:t>
                          </m:r>
                        </m:e>
                        <m:e>
                          <m:sSubSup>
                            <m:sSubSupPr>
                              <m:ctrlPr>
                                <a:rPr lang="en-US" i="1">
                                  <a:latin typeface="Cambria Math" panose="02040503050406030204" pitchFamily="18" charset="0"/>
                                </a:rPr>
                              </m:ctrlPr>
                            </m:sSubSupPr>
                            <m:e>
                              <m:r>
                                <a:rPr lang="en-US">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𝑛</m:t>
                              </m:r>
                            </m:sup>
                          </m:sSubSup>
                        </m:e>
                      </m:d>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𝑏</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num>
                        <m:den>
                          <m:r>
                            <a:rPr lang="en-US">
                              <a:latin typeface="Cambria Math" panose="02040503050406030204" pitchFamily="18" charset="0"/>
                            </a:rPr>
                            <m:t>𝑎</m:t>
                          </m:r>
                          <m:r>
                            <a:rPr lang="en-US">
                              <a:latin typeface="Cambria Math" panose="02040503050406030204" pitchFamily="18" charset="0"/>
                            </a:rPr>
                            <m:t>+</m:t>
                          </m:r>
                          <m:r>
                            <a:rPr lang="en-US">
                              <a:latin typeface="Cambria Math" panose="02040503050406030204" pitchFamily="18" charset="0"/>
                            </a:rPr>
                            <m:t>𝑏</m:t>
                          </m:r>
                          <m:r>
                            <a:rPr lang="en-US">
                              <a:latin typeface="Cambria Math" panose="02040503050406030204" pitchFamily="18" charset="0"/>
                            </a:rPr>
                            <m:t>+1</m:t>
                          </m:r>
                        </m:den>
                      </m:f>
                      <m:r>
                        <a:rPr lang="ru-RU" b="0" i="1" smtClean="0">
                          <a:latin typeface="Cambria Math" panose="02040503050406030204" pitchFamily="18" charset="0"/>
                        </a:rPr>
                        <m:t>.</m:t>
                      </m:r>
                    </m:oMath>
                  </m:oMathPara>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690688"/>
                <a:ext cx="10515600" cy="4486275"/>
              </a:xfrm>
              <a:blipFill>
                <a:blip r:embed="rId3"/>
                <a:stretch>
                  <a:fillRect l="-1086" t="-1972"/>
                </a:stretch>
              </a:blipFill>
            </p:spPr>
            <p:txBody>
              <a:bodyPr/>
              <a:lstStyle/>
              <a:p>
                <a:r>
                  <a:rPr lang="ru-RU">
                    <a:noFill/>
                  </a:rPr>
                  <a:t> </a:t>
                </a:r>
              </a:p>
            </p:txBody>
          </p:sp>
        </mc:Fallback>
      </mc:AlternateContent>
      <p:sp>
        <p:nvSpPr>
          <p:cNvPr id="8" name="Номер слайда 7">
            <a:extLst>
              <a:ext uri="{FF2B5EF4-FFF2-40B4-BE49-F238E27FC236}">
                <a16:creationId xmlns:a16="http://schemas.microsoft.com/office/drawing/2014/main" id="{7A57AD9A-D284-4004-8E40-AE0F251B28D4}"/>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29</a:t>
            </a:fld>
            <a:endParaRPr lang="ru-RU" altLang="ru-RU"/>
          </a:p>
        </p:txBody>
      </p:sp>
    </p:spTree>
    <p:extLst>
      <p:ext uri="{BB962C8B-B14F-4D97-AF65-F5344CB8AC3E}">
        <p14:creationId xmlns:p14="http://schemas.microsoft.com/office/powerpoint/2010/main" val="77786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Проблемы статистического моделирования</a:t>
            </a:r>
          </a:p>
        </p:txBody>
      </p:sp>
      <p:sp>
        <p:nvSpPr>
          <p:cNvPr id="3" name="Объект 2"/>
          <p:cNvSpPr>
            <a:spLocks noGrp="1"/>
          </p:cNvSpPr>
          <p:nvPr>
            <p:ph idx="1"/>
          </p:nvPr>
        </p:nvSpPr>
        <p:spPr>
          <a:xfrm>
            <a:off x="838200" y="1825625"/>
            <a:ext cx="10515600" cy="4351338"/>
          </a:xfrm>
        </p:spPr>
        <p:txBody>
          <a:bodyPr/>
          <a:lstStyle/>
          <a:p>
            <a:r>
              <a:rPr lang="ru-RU" dirty="0"/>
              <a:t>При использовании </a:t>
            </a:r>
            <a:r>
              <a:rPr lang="ru-RU" i="1" dirty="0"/>
              <a:t>статической</a:t>
            </a:r>
            <a:r>
              <a:rPr lang="ru-RU" dirty="0"/>
              <a:t> статистической модели статистика кодируемых данных может отличаться от тестовой; </a:t>
            </a:r>
            <a:br>
              <a:rPr lang="ru-RU" dirty="0"/>
            </a:br>
            <a:r>
              <a:rPr lang="ru-RU" dirty="0"/>
              <a:t>в статистическом моделировании применяется анализ уже закодированного текста</a:t>
            </a:r>
          </a:p>
          <a:p>
            <a:r>
              <a:rPr lang="ru-RU" dirty="0"/>
              <a:t>Потенциально возможному (пусть и не встреченному ранее) событию нельзя сопоставлять вероятность 0</a:t>
            </a:r>
          </a:p>
          <a:p>
            <a:r>
              <a:rPr lang="ru-RU" dirty="0"/>
              <a:t>Контекст более высокого порядка (то есть более длинный) обеспечивает более точное предсказание вероятности, но чаще приводит к ситуации, когда очередной символ не встречался в данном контексте</a:t>
            </a:r>
          </a:p>
        </p:txBody>
      </p:sp>
      <p:sp>
        <p:nvSpPr>
          <p:cNvPr id="8" name="Номер слайда 7">
            <a:extLst>
              <a:ext uri="{FF2B5EF4-FFF2-40B4-BE49-F238E27FC236}">
                <a16:creationId xmlns:a16="http://schemas.microsoft.com/office/drawing/2014/main" id="{3FA16771-E2F4-418C-BF55-81BB9F3FFB4F}"/>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3</a:t>
            </a:fld>
            <a:endParaRPr lang="ru-RU" altLang="ru-RU"/>
          </a:p>
        </p:txBody>
      </p:sp>
    </p:spTree>
    <p:extLst>
      <p:ext uri="{BB962C8B-B14F-4D97-AF65-F5344CB8AC3E}">
        <p14:creationId xmlns:p14="http://schemas.microsoft.com/office/powerpoint/2010/main" val="3604905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Определение вероятности бита</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5"/>
                <a:ext cx="10515600" cy="4351338"/>
              </a:xfrm>
            </p:spPr>
            <p:txBody>
              <a:bodyPr>
                <a:normAutofit/>
              </a:bodyPr>
              <a:lstStyle/>
              <a:p>
                <a:pPr marL="0" indent="0">
                  <a:buNone/>
                </a:pPr>
                <a:r>
                  <a:rPr lang="ru-RU" dirty="0"/>
                  <a:t>Только что мы определили оценку распределения вероятностей очередного бита в некотором контексте. Например, для</a:t>
                </a:r>
              </a:p>
              <a:p>
                <a:pPr marL="0" indent="0" algn="ctr">
                  <a:buNone/>
                </a:pPr>
                <a:r>
                  <a:rPr lang="ru-RU" dirty="0"/>
                  <a:t>011101100</a:t>
                </a:r>
                <a:r>
                  <a:rPr lang="en-US" dirty="0"/>
                  <a:t>|</a:t>
                </a:r>
                <a:r>
                  <a:rPr lang="ru-RU" dirty="0"/>
                  <a:t>1</a:t>
                </a:r>
              </a:p>
              <a:p>
                <a:pPr marL="0" indent="0">
                  <a:buNone/>
                </a:pPr>
                <a:r>
                  <a:rPr lang="ru-RU" dirty="0"/>
                  <a:t>Из контекста будет определена и использована вероятность:</a:t>
                </a:r>
                <a:br>
                  <a:rPr lang="ru-RU" dirty="0"/>
                </a:b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en-US" i="1">
                              <a:latin typeface="Cambria Math" panose="02040503050406030204" pitchFamily="18" charset="0"/>
                            </a:rPr>
                          </m:ctrlPr>
                        </m:dPr>
                        <m:e>
                          <m:sSub>
                            <m:sSubPr>
                              <m:ctrlPr>
                                <a:rPr lang="ru-RU"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𝑛</m:t>
                              </m:r>
                            </m:sub>
                          </m:sSub>
                          <m:r>
                            <a:rPr lang="en-US">
                              <a:latin typeface="Cambria Math" panose="02040503050406030204" pitchFamily="18" charset="0"/>
                            </a:rPr>
                            <m:t>=</m:t>
                          </m:r>
                          <m:r>
                            <a:rPr lang="ru-RU" b="0" i="1" smtClean="0">
                              <a:latin typeface="Cambria Math" panose="02040503050406030204" pitchFamily="18" charset="0"/>
                            </a:rPr>
                            <m:t>1</m:t>
                          </m:r>
                        </m:e>
                        <m:e>
                          <m:sSubSup>
                            <m:sSubSupPr>
                              <m:ctrlPr>
                                <a:rPr lang="en-US" i="1">
                                  <a:latin typeface="Cambria Math" panose="02040503050406030204" pitchFamily="18" charset="0"/>
                                </a:rPr>
                              </m:ctrlPr>
                            </m:sSubSupPr>
                            <m:e>
                              <m:r>
                                <a:rPr lang="en-US">
                                  <a:latin typeface="Cambria Math" panose="02040503050406030204" pitchFamily="18" charset="0"/>
                                </a:rPr>
                                <m:t>𝑥</m:t>
                              </m:r>
                            </m:e>
                            <m:sub>
                              <m:r>
                                <a:rPr lang="en-US" i="1">
                                  <a:latin typeface="Cambria Math" panose="02040503050406030204" pitchFamily="18" charset="0"/>
                                </a:rPr>
                                <m:t>1</m:t>
                              </m:r>
                            </m:sub>
                            <m:sup>
                              <m:r>
                                <a:rPr lang="ru-RU" b="0" i="1" smtClean="0">
                                  <a:latin typeface="Cambria Math" panose="02040503050406030204" pitchFamily="18" charset="0"/>
                                </a:rPr>
                                <m:t>9</m:t>
                              </m:r>
                            </m:sup>
                          </m:sSubSup>
                        </m:e>
                      </m:d>
                      <m:r>
                        <a:rPr lang="ru-RU" b="0" i="1" smtClean="0">
                          <a:latin typeface="Cambria Math" panose="02040503050406030204" pitchFamily="18" charset="0"/>
                        </a:rPr>
                        <m:t>=0</m:t>
                      </m:r>
                      <m:r>
                        <a:rPr lang="en-US" b="0" i="1" smtClean="0">
                          <a:latin typeface="Cambria Math" panose="02040503050406030204" pitchFamily="18" charset="0"/>
                        </a:rPr>
                        <m:t>,</m:t>
                      </m:r>
                      <m:r>
                        <a:rPr lang="ru-RU" b="0" i="1" smtClean="0">
                          <a:latin typeface="Cambria Math" panose="02040503050406030204" pitchFamily="18" charset="0"/>
                        </a:rPr>
                        <m:t>5</m:t>
                      </m:r>
                      <m:r>
                        <a:rPr lang="en-US" b="0" i="1" smtClean="0">
                          <a:latin typeface="Cambria Math" panose="02040503050406030204" pitchFamily="18" charset="0"/>
                        </a:rPr>
                        <m:t>5</m:t>
                      </m:r>
                    </m:oMath>
                  </m:oMathPara>
                </a14:m>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06" t="-2326"/>
                </a:stretch>
              </a:blipFill>
            </p:spPr>
            <p:txBody>
              <a:bodyPr/>
              <a:lstStyle/>
              <a:p>
                <a:r>
                  <a:rPr lang="ru-RU">
                    <a:noFill/>
                  </a:rPr>
                  <a:t> </a:t>
                </a:r>
              </a:p>
            </p:txBody>
          </p:sp>
        </mc:Fallback>
      </mc:AlternateContent>
      <p:sp>
        <p:nvSpPr>
          <p:cNvPr id="8" name="Номер слайда 7">
            <a:extLst>
              <a:ext uri="{FF2B5EF4-FFF2-40B4-BE49-F238E27FC236}">
                <a16:creationId xmlns:a16="http://schemas.microsoft.com/office/drawing/2014/main" id="{9695D9F4-7DEE-4F45-B016-2B955A8B6607}"/>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30</a:t>
            </a:fld>
            <a:endParaRPr lang="ru-RU" altLang="ru-RU"/>
          </a:p>
        </p:txBody>
      </p:sp>
    </p:spTree>
    <p:extLst>
      <p:ext uri="{BB962C8B-B14F-4D97-AF65-F5344CB8AC3E}">
        <p14:creationId xmlns:p14="http://schemas.microsoft.com/office/powerpoint/2010/main" val="1796678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Определение вероятности последовательности</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5"/>
                <a:ext cx="10515600" cy="4351338"/>
              </a:xfrm>
            </p:spPr>
            <p:txBody>
              <a:bodyPr>
                <a:normAutofit lnSpcReduction="10000"/>
              </a:bodyPr>
              <a:lstStyle/>
              <a:p>
                <a:pPr marL="0" indent="0">
                  <a:buNone/>
                </a:pPr>
                <a:r>
                  <a:rPr lang="ru-RU" dirty="0"/>
                  <a:t>Теперь вычислим вероятность появления строки, в которой </a:t>
                </a:r>
                <a:r>
                  <a:rPr lang="en-US" i="1" dirty="0"/>
                  <a:t>a</a:t>
                </a:r>
                <a:r>
                  <a:rPr lang="en-US" dirty="0"/>
                  <a:t> </a:t>
                </a:r>
                <a:r>
                  <a:rPr lang="ru-RU" dirty="0"/>
                  <a:t>нулей и </a:t>
                </a:r>
                <a:r>
                  <a:rPr lang="en-US" i="1" dirty="0"/>
                  <a:t>b</a:t>
                </a:r>
                <a:r>
                  <a:rPr lang="en-US" dirty="0"/>
                  <a:t> </a:t>
                </a:r>
                <a:r>
                  <a:rPr lang="ru-RU" dirty="0"/>
                  <a:t>единиц. Для этого последовательно применим формулу к каждому символу и его контексту, где для первого берутся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=0</m:t>
                    </m:r>
                  </m:oMath>
                </a14:m>
                <a:r>
                  <a:rPr lang="ru-RU" dirty="0"/>
                  <a:t>, и перемножая вероятности, получим формулу вероятности последовательности при фиксированной длине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𝑏</m:t>
                    </m:r>
                  </m:oMath>
                </a14:m>
                <a:r>
                  <a:rPr lang="ru-RU" dirty="0"/>
                  <a:t>:</a:t>
                </a:r>
              </a:p>
              <a:p>
                <a:pPr marL="0" indent="0">
                  <a:buNone/>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ru-RU" i="1">
                              <a:latin typeface="Cambria Math" panose="02040503050406030204" pitchFamily="18" charset="0"/>
                            </a:rPr>
                          </m:ctrlPr>
                        </m:dPr>
                        <m:e>
                          <m:r>
                            <a:rPr lang="en-US">
                              <a:latin typeface="Cambria Math" panose="02040503050406030204" pitchFamily="18" charset="0"/>
                            </a:rPr>
                            <m:t>𝑎</m:t>
                          </m:r>
                          <m:r>
                            <a:rPr lang="en-US">
                              <a:latin typeface="Cambria Math" panose="02040503050406030204" pitchFamily="18" charset="0"/>
                            </a:rPr>
                            <m:t>,</m:t>
                          </m:r>
                          <m:r>
                            <a:rPr lang="en-US">
                              <a:latin typeface="Cambria Math" panose="02040503050406030204" pitchFamily="18" charset="0"/>
                            </a:rPr>
                            <m:t>𝑏</m:t>
                          </m:r>
                        </m:e>
                      </m:d>
                      <m:r>
                        <a:rPr lang="en-US">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3</m:t>
                                  </m:r>
                                </m:num>
                                <m:den>
                                  <m:r>
                                    <a:rPr lang="en-US">
                                      <a:latin typeface="Cambria Math" panose="02040503050406030204" pitchFamily="18" charset="0"/>
                                    </a:rPr>
                                    <m:t>2</m:t>
                                  </m:r>
                                </m:den>
                              </m:f>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𝑎</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e>
                              </m:d>
                            </m:e>
                          </m:d>
                          <m:r>
                            <a:rPr lang="en-US">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3</m:t>
                                  </m:r>
                                </m:num>
                                <m:den>
                                  <m:r>
                                    <a:rPr lang="en-US">
                                      <a:latin typeface="Cambria Math" panose="02040503050406030204" pitchFamily="18" charset="0"/>
                                    </a:rPr>
                                    <m:t>2</m:t>
                                  </m:r>
                                </m:den>
                              </m:f>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𝑏</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e>
                              </m:d>
                            </m:e>
                          </m:d>
                        </m:num>
                        <m:den>
                          <m:r>
                            <a:rPr lang="en-US">
                              <a:latin typeface="Cambria Math" panose="02040503050406030204" pitchFamily="18" charset="0"/>
                            </a:rPr>
                            <m:t>1⋅2⋅…⋅</m:t>
                          </m:r>
                          <m:d>
                            <m:dPr>
                              <m:ctrlPr>
                                <a:rPr lang="en-US" i="1">
                                  <a:latin typeface="Cambria Math" panose="02040503050406030204" pitchFamily="18" charset="0"/>
                                </a:rPr>
                              </m:ctrlPr>
                            </m:dPr>
                            <m:e>
                              <m:r>
                                <a:rPr lang="en-US">
                                  <a:latin typeface="Cambria Math" panose="02040503050406030204" pitchFamily="18" charset="0"/>
                                </a:rPr>
                                <m:t>𝑎</m:t>
                              </m:r>
                              <m:r>
                                <a:rPr lang="en-US">
                                  <a:latin typeface="Cambria Math" panose="02040503050406030204" pitchFamily="18" charset="0"/>
                                </a:rPr>
                                <m:t>+</m:t>
                              </m:r>
                              <m:r>
                                <a:rPr lang="en-US">
                                  <a:latin typeface="Cambria Math" panose="02040503050406030204" pitchFamily="18" charset="0"/>
                                </a:rPr>
                                <m:t>𝑏</m:t>
                              </m:r>
                            </m:e>
                          </m:d>
                        </m:den>
                      </m:f>
                    </m:oMath>
                  </m:oMathPara>
                </a14:m>
                <a:endParaRPr lang="ru-RU" dirty="0"/>
              </a:p>
              <a:p>
                <a:pPr marL="0" indent="0">
                  <a:buNone/>
                </a:pPr>
                <a:r>
                  <a:rPr lang="ru-RU" dirty="0"/>
                  <a:t>Последовательность 0111011001 будет иметь вероятность:</a:t>
                </a:r>
              </a:p>
              <a:p>
                <a:pPr marL="0" indent="0">
                  <a:buNone/>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ru-RU" i="1">
                              <a:latin typeface="Cambria Math" panose="02040503050406030204" pitchFamily="18" charset="0"/>
                            </a:rPr>
                          </m:ctrlPr>
                        </m:dPr>
                        <m:e>
                          <m:r>
                            <m:rPr>
                              <m:sty m:val="p"/>
                            </m:rPr>
                            <a:rPr lang="en-US" b="0" i="0" smtClean="0">
                              <a:latin typeface="Cambria Math" panose="02040503050406030204" pitchFamily="18" charset="0"/>
                            </a:rPr>
                            <m:t>a</m:t>
                          </m:r>
                          <m:r>
                            <a:rPr lang="en-US" b="0" i="0" smtClean="0">
                              <a:latin typeface="Cambria Math" panose="02040503050406030204" pitchFamily="18" charset="0"/>
                            </a:rPr>
                            <m:t>=</m:t>
                          </m:r>
                          <m:r>
                            <a:rPr lang="ru-RU" b="0" i="0" smtClean="0">
                              <a:latin typeface="Cambria Math" panose="02040503050406030204" pitchFamily="18" charset="0"/>
                            </a:rPr>
                            <m:t>4</m:t>
                          </m:r>
                          <m:r>
                            <a:rPr lang="en-US">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r>
                            <a:rPr lang="ru-RU" b="0" i="1" smtClean="0">
                              <a:latin typeface="Cambria Math" panose="02040503050406030204" pitchFamily="18" charset="0"/>
                            </a:rPr>
                            <m:t>6</m:t>
                          </m:r>
                        </m:e>
                      </m:d>
                      <m:r>
                        <a:rPr lang="en-US">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3</m:t>
                                  </m:r>
                                </m:num>
                                <m:den>
                                  <m:r>
                                    <a:rPr lang="en-US">
                                      <a:latin typeface="Cambria Math" panose="02040503050406030204" pitchFamily="18" charset="0"/>
                                    </a:rPr>
                                    <m:t>2</m:t>
                                  </m:r>
                                </m:den>
                              </m:f>
                              <m:r>
                                <a:rPr lang="en-US">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2</m:t>
                                  </m:r>
                                </m:den>
                              </m:f>
                              <m:r>
                                <a:rPr lang="en-US">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2</m:t>
                                  </m:r>
                                </m:den>
                              </m:f>
                            </m:e>
                          </m:d>
                          <m:r>
                            <a:rPr lang="en-US">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3</m:t>
                                  </m:r>
                                </m:num>
                                <m:den>
                                  <m:r>
                                    <a:rPr lang="en-US">
                                      <a:latin typeface="Cambria Math" panose="02040503050406030204" pitchFamily="18" charset="0"/>
                                    </a:rPr>
                                    <m:t>2</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5</m:t>
                                  </m:r>
                                </m:num>
                                <m:den>
                                  <m:r>
                                    <a:rPr lang="en-US">
                                      <a:latin typeface="Cambria Math" panose="02040503050406030204" pitchFamily="18" charset="0"/>
                                    </a:rPr>
                                    <m:t>2</m:t>
                                  </m:r>
                                </m:den>
                              </m:f>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m:t>
                                  </m:r>
                                </m:den>
                              </m:f>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9</m:t>
                                  </m:r>
                                </m:num>
                                <m:den>
                                  <m:r>
                                    <a:rPr lang="en-US" i="1">
                                      <a:latin typeface="Cambria Math" panose="02040503050406030204" pitchFamily="18" charset="0"/>
                                    </a:rPr>
                                    <m:t>2</m:t>
                                  </m:r>
                                </m:den>
                              </m:f>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11</m:t>
                                  </m:r>
                                </m:num>
                                <m:den>
                                  <m:r>
                                    <a:rPr lang="en-US" i="1">
                                      <a:latin typeface="Cambria Math" panose="02040503050406030204" pitchFamily="18" charset="0"/>
                                    </a:rPr>
                                    <m:t>2</m:t>
                                  </m:r>
                                </m:den>
                              </m:f>
                            </m:e>
                          </m:d>
                        </m:num>
                        <m:den>
                          <m:r>
                            <a:rPr lang="en-US">
                              <a:latin typeface="Cambria Math" panose="02040503050406030204" pitchFamily="18" charset="0"/>
                            </a:rPr>
                            <m:t>1</m:t>
                          </m:r>
                          <m:r>
                            <a:rPr lang="en-US" b="0" i="1" smtClean="0">
                              <a:latin typeface="Cambria Math" panose="02040503050406030204" pitchFamily="18" charset="0"/>
                            </a:rPr>
                            <m:t>0!</m:t>
                          </m:r>
                        </m:den>
                      </m:f>
                      <m:r>
                        <a:rPr lang="en-US" i="1">
                          <a:latin typeface="Cambria Math" panose="02040503050406030204" pitchFamily="18" charset="0"/>
                        </a:rPr>
                        <m:t>=</m:t>
                      </m:r>
                      <m:f>
                        <m:fPr>
                          <m:ctrlPr>
                            <a:rPr lang="ru-RU" b="0" i="1" smtClean="0">
                              <a:latin typeface="Cambria Math" panose="02040503050406030204" pitchFamily="18" charset="0"/>
                            </a:rPr>
                          </m:ctrlPr>
                        </m:fPr>
                        <m:num>
                          <m:r>
                            <a:rPr lang="ru-RU" b="0" i="1" smtClean="0">
                              <a:latin typeface="Cambria Math" panose="02040503050406030204" pitchFamily="18" charset="0"/>
                            </a:rPr>
                            <m:t>77</m:t>
                          </m:r>
                        </m:num>
                        <m:den>
                          <m:r>
                            <a:rPr lang="ru-RU" b="0" i="1" smtClean="0">
                              <a:latin typeface="Cambria Math" panose="02040503050406030204" pitchFamily="18" charset="0"/>
                            </a:rPr>
                            <m:t>256</m:t>
                          </m:r>
                        </m:den>
                      </m:f>
                      <m:r>
                        <a:rPr lang="en-US" b="0" i="1" smtClean="0">
                          <a:latin typeface="Cambria Math" panose="02040503050406030204" pitchFamily="18" charset="0"/>
                        </a:rPr>
                        <m:t>≈0,3</m:t>
                      </m:r>
                    </m:oMath>
                  </m:oMathPara>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06" t="-3198" r="-1327" b="-291"/>
                </a:stretch>
              </a:blipFill>
            </p:spPr>
            <p:txBody>
              <a:bodyPr/>
              <a:lstStyle/>
              <a:p>
                <a:r>
                  <a:rPr lang="ru-RU">
                    <a:noFill/>
                  </a:rPr>
                  <a:t> </a:t>
                </a:r>
              </a:p>
            </p:txBody>
          </p:sp>
        </mc:Fallback>
      </mc:AlternateContent>
      <p:sp>
        <p:nvSpPr>
          <p:cNvPr id="8" name="Номер слайда 7">
            <a:extLst>
              <a:ext uri="{FF2B5EF4-FFF2-40B4-BE49-F238E27FC236}">
                <a16:creationId xmlns:a16="http://schemas.microsoft.com/office/drawing/2014/main" id="{9695D9F4-7DEE-4F45-B016-2B955A8B6607}"/>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31</a:t>
            </a:fld>
            <a:endParaRPr lang="ru-RU" altLang="ru-RU"/>
          </a:p>
        </p:txBody>
      </p:sp>
    </p:spTree>
    <p:extLst>
      <p:ext uri="{BB962C8B-B14F-4D97-AF65-F5344CB8AC3E}">
        <p14:creationId xmlns:p14="http://schemas.microsoft.com/office/powerpoint/2010/main" val="994787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Вероятности последовательностей </a:t>
            </a:r>
            <a:r>
              <a:rPr lang="en-US" dirty="0"/>
              <a:t>(a, b)</a:t>
            </a:r>
            <a:endParaRPr lang="ru-RU" dirty="0"/>
          </a:p>
        </p:txBody>
      </p:sp>
      <p:pic>
        <p:nvPicPr>
          <p:cNvPr id="4" name="Объект 3">
            <a:extLst>
              <a:ext uri="{FF2B5EF4-FFF2-40B4-BE49-F238E27FC236}">
                <a16:creationId xmlns:a16="http://schemas.microsoft.com/office/drawing/2014/main" id="{EEF76FC1-DC8B-8543-AAD9-6512B7915021}"/>
              </a:ext>
            </a:extLst>
          </p:cNvPr>
          <p:cNvPicPr>
            <a:picLocks noGrp="1" noChangeAspect="1"/>
          </p:cNvPicPr>
          <p:nvPr>
            <p:ph idx="1"/>
          </p:nvPr>
        </p:nvPicPr>
        <p:blipFill>
          <a:blip r:embed="rId3"/>
          <a:stretch>
            <a:fillRect/>
          </a:stretch>
        </p:blipFill>
        <p:spPr>
          <a:xfrm>
            <a:off x="1041400" y="2407444"/>
            <a:ext cx="10109200" cy="3187700"/>
          </a:xfrm>
          <a:prstGeom prst="rect">
            <a:avLst/>
          </a:prstGeom>
        </p:spPr>
      </p:pic>
      <p:sp>
        <p:nvSpPr>
          <p:cNvPr id="8" name="Номер слайда 7">
            <a:extLst>
              <a:ext uri="{FF2B5EF4-FFF2-40B4-BE49-F238E27FC236}">
                <a16:creationId xmlns:a16="http://schemas.microsoft.com/office/drawing/2014/main" id="{9695D9F4-7DEE-4F45-B016-2B955A8B6607}"/>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32</a:t>
            </a:fld>
            <a:endParaRPr lang="ru-RU" altLang="ru-RU"/>
          </a:p>
        </p:txBody>
      </p:sp>
    </p:spTree>
    <p:extLst>
      <p:ext uri="{BB962C8B-B14F-4D97-AF65-F5344CB8AC3E}">
        <p14:creationId xmlns:p14="http://schemas.microsoft.com/office/powerpoint/2010/main" val="1509960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B4A9BD-7184-E24B-B3EC-C8934BC2F437}"/>
              </a:ext>
            </a:extLst>
          </p:cNvPr>
          <p:cNvSpPr>
            <a:spLocks noGrp="1"/>
          </p:cNvSpPr>
          <p:nvPr>
            <p:ph type="title"/>
          </p:nvPr>
        </p:nvSpPr>
        <p:spPr/>
        <p:txBody>
          <a:bodyPr/>
          <a:lstStyle/>
          <a:p>
            <a:r>
              <a:rPr lang="ru-RU" dirty="0"/>
              <a:t>Добавим контексты</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8A85FAF2-FE2E-E449-94D3-A724FFFBCDFA}"/>
                  </a:ext>
                </a:extLst>
              </p:cNvPr>
              <p:cNvSpPr>
                <a:spLocks noGrp="1"/>
              </p:cNvSpPr>
              <p:nvPr>
                <p:ph idx="1"/>
              </p:nvPr>
            </p:nvSpPr>
            <p:spPr>
              <a:xfrm>
                <a:off x="838200" y="1690688"/>
                <a:ext cx="10515600" cy="4665662"/>
              </a:xfrm>
            </p:spPr>
            <p:txBody>
              <a:bodyPr>
                <a:normAutofit fontScale="85000" lnSpcReduction="10000"/>
              </a:bodyPr>
              <a:lstStyle/>
              <a:p>
                <a:r>
                  <a:rPr lang="ru-RU" dirty="0">
                    <a:solidFill>
                      <a:schemeClr val="tx1"/>
                    </a:solidFill>
                    <a:ea typeface="Cambria Math" panose="02040503050406030204" pitchFamily="18" charset="0"/>
                  </a:rPr>
                  <a:t>Теперь, допустим, дан</a:t>
                </a:r>
                <a:r>
                  <a:rPr lang="ru-RU" dirty="0">
                    <a:ea typeface="Cambria Math" panose="02040503050406030204" pitchFamily="18" charset="0"/>
                  </a:rPr>
                  <a:t>а строка из 10 бит в</a:t>
                </a:r>
                <a:r>
                  <a:rPr lang="ru-RU" dirty="0">
                    <a:solidFill>
                      <a:schemeClr val="tx1"/>
                    </a:solidFill>
                    <a:ea typeface="Cambria Math" panose="02040503050406030204" pitchFamily="18" charset="0"/>
                  </a:rPr>
                  <a:t> контексте из 3 бит </a:t>
                </a:r>
                <a:r>
                  <a:rPr lang="ru-RU" dirty="0"/>
                  <a:t>и мы хотим построить раздельные вероятностные модели для контекстов длины 3:</a:t>
                </a:r>
                <a:endParaRPr lang="ru-RU" dirty="0">
                  <a:ea typeface="Cambria Math" panose="02040503050406030204" pitchFamily="18" charset="0"/>
                </a:endParaRPr>
              </a:p>
              <a:p>
                <a:pPr marL="0" indent="0" algn="ctr">
                  <a:buNone/>
                </a:pPr>
                <a14:m>
                  <m:oMath xmlns:m="http://schemas.openxmlformats.org/officeDocument/2006/math">
                    <m:r>
                      <a:rPr lang="ru-RU" i="1" smtClean="0">
                        <a:solidFill>
                          <a:schemeClr val="tx1"/>
                        </a:solidFill>
                        <a:latin typeface="Cambria Math" panose="02040503050406030204" pitchFamily="18" charset="0"/>
                        <a:ea typeface="Cambria Math" panose="02040503050406030204" pitchFamily="18" charset="0"/>
                      </a:rPr>
                      <m:t>11</m:t>
                    </m:r>
                    <m:r>
                      <a:rPr lang="ru-RU" i="1">
                        <a:solidFill>
                          <a:schemeClr val="tx1"/>
                        </a:solidFill>
                        <a:latin typeface="Cambria Math" panose="02040503050406030204" pitchFamily="18" charset="0"/>
                        <a:ea typeface="Cambria Math" panose="02040503050406030204" pitchFamily="18" charset="0"/>
                      </a:rPr>
                      <m:t>0</m:t>
                    </m:r>
                    <m:r>
                      <a:rPr lang="en-US" b="0" i="1" smtClean="0">
                        <a:solidFill>
                          <a:schemeClr val="tx1"/>
                        </a:solidFill>
                        <a:latin typeface="Cambria Math" panose="02040503050406030204" pitchFamily="18" charset="0"/>
                        <a:ea typeface="Cambria Math" panose="02040503050406030204" pitchFamily="18" charset="0"/>
                      </a:rPr>
                      <m:t>|</m:t>
                    </m:r>
                    <m:r>
                      <a:rPr lang="ru-RU" i="1">
                        <a:solidFill>
                          <a:schemeClr val="tx1"/>
                        </a:solidFill>
                        <a:latin typeface="Cambria Math" panose="02040503050406030204" pitchFamily="18" charset="0"/>
                        <a:ea typeface="Cambria Math" panose="02040503050406030204" pitchFamily="18" charset="0"/>
                      </a:rPr>
                      <m:t>0111010010</m:t>
                    </m:r>
                  </m:oMath>
                </a14:m>
                <a:r>
                  <a:rPr lang="ru-RU" dirty="0">
                    <a:solidFill>
                      <a:schemeClr val="tx1"/>
                    </a:solidFill>
                  </a:rPr>
                  <a:t>. </a:t>
                </a:r>
              </a:p>
              <a:p>
                <a:r>
                  <a:rPr lang="ru-RU" dirty="0"/>
                  <a:t>Последовательность разбивается на 8 </a:t>
                </a:r>
                <a:r>
                  <a:rPr lang="ru-RU" dirty="0" err="1"/>
                  <a:t>подпоследовательностей</a:t>
                </a:r>
                <a:r>
                  <a:rPr lang="ru-RU" dirty="0"/>
                  <a:t> по контекстам, для каждой из которых даны пары </a:t>
                </a:r>
                <a14:m>
                  <m:oMath xmlns:m="http://schemas.openxmlformats.org/officeDocument/2006/math">
                    <m:r>
                      <a:rPr lang="ru-RU" i="1" dirty="0" smtClean="0">
                        <a:latin typeface="Cambria Math" panose="02040503050406030204" pitchFamily="18" charset="0"/>
                      </a:rPr>
                      <m:t>(</m:t>
                    </m:r>
                    <m:r>
                      <a:rPr lang="en-US" i="1" dirty="0" err="1" smtClean="0">
                        <a:latin typeface="Cambria Math" panose="02040503050406030204" pitchFamily="18" charset="0"/>
                      </a:rPr>
                      <m:t>𝑎</m:t>
                    </m:r>
                    <m:r>
                      <a:rPr lang="en-US" i="1" dirty="0" err="1" smtClean="0">
                        <a:latin typeface="Cambria Math" panose="02040503050406030204" pitchFamily="18" charset="0"/>
                      </a:rPr>
                      <m:t>,</m:t>
                    </m:r>
                    <m:r>
                      <a:rPr lang="en-US" i="1" dirty="0" err="1" smtClean="0">
                        <a:latin typeface="Cambria Math" panose="02040503050406030204" pitchFamily="18" charset="0"/>
                      </a:rPr>
                      <m:t>𝑏</m:t>
                    </m:r>
                    <m:r>
                      <a:rPr lang="ru-RU" i="1" dirty="0" smtClean="0">
                        <a:latin typeface="Cambria Math" panose="02040503050406030204" pitchFamily="18" charset="0"/>
                      </a:rPr>
                      <m:t>)</m:t>
                    </m:r>
                  </m:oMath>
                </a14:m>
                <a:r>
                  <a:rPr lang="ru-RU" dirty="0"/>
                  <a:t> и </a:t>
                </a:r>
                <a14:m>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en-US" i="1">
                            <a:latin typeface="Cambria Math" panose="02040503050406030204" pitchFamily="18" charset="0"/>
                          </a:rPr>
                        </m:ctrlPr>
                      </m:dPr>
                      <m:e>
                        <m:sSub>
                          <m:sSubPr>
                            <m:ctrlPr>
                              <a:rPr lang="ru-RU"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𝑛</m:t>
                            </m:r>
                          </m:sub>
                        </m:sSub>
                        <m:r>
                          <a:rPr lang="en-US">
                            <a:latin typeface="Cambria Math" panose="02040503050406030204" pitchFamily="18" charset="0"/>
                          </a:rPr>
                          <m:t>=</m:t>
                        </m:r>
                        <m:r>
                          <a:rPr lang="ru-RU" i="1">
                            <a:latin typeface="Cambria Math" panose="02040503050406030204" pitchFamily="18" charset="0"/>
                          </a:rPr>
                          <m:t>1</m:t>
                        </m:r>
                      </m:e>
                      <m:e>
                        <m:r>
                          <a:rPr lang="en-US" b="0" i="1" smtClean="0">
                            <a:latin typeface="Cambria Math" panose="02040503050406030204" pitchFamily="18" charset="0"/>
                          </a:rPr>
                          <m:t>…</m:t>
                        </m:r>
                      </m:e>
                    </m:d>
                    <m:r>
                      <a:rPr lang="ru-RU" i="1">
                        <a:latin typeface="Cambria Math" panose="02040503050406030204" pitchFamily="18" charset="0"/>
                      </a:rPr>
                      <m:t> </m:t>
                    </m:r>
                  </m:oMath>
                </a14:m>
                <a:r>
                  <a:rPr lang="ru-RU" dirty="0"/>
                  <a:t>:</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000→</m:t>
                      </m:r>
                      <m:r>
                        <a:rPr lang="en-US" b="0" i="1" smtClean="0">
                          <a:solidFill>
                            <a:schemeClr val="tx1"/>
                          </a:solidFill>
                          <a:latin typeface="Cambria Math" panose="02040503050406030204" pitchFamily="18" charset="0"/>
                          <a:ea typeface="Cambria Math" panose="02040503050406030204" pitchFamily="18" charset="0"/>
                        </a:rPr>
                        <m:t>∅</m:t>
                      </m:r>
                    </m:oMath>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001→10→</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1,1</m:t>
                          </m:r>
                        </m:e>
                      </m:d>
                      <m:r>
                        <a:rPr lang="ru-RU" b="0" i="1" smtClean="0">
                          <a:solidFill>
                            <a:schemeClr val="tx1"/>
                          </a:solidFill>
                          <a:latin typeface="Cambria Math" panose="02040503050406030204" pitchFamily="18" charset="0"/>
                          <a:ea typeface="Cambria Math" panose="02040503050406030204" pitchFamily="18" charset="0"/>
                        </a:rPr>
                        <m:t>→1/8</m:t>
                      </m:r>
                    </m:oMath>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010→0  →</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1,0</m:t>
                          </m:r>
                        </m:e>
                      </m:d>
                      <m:r>
                        <a:rPr lang="en-US" b="0" i="1" smtClean="0">
                          <a:solidFill>
                            <a:schemeClr val="tx1"/>
                          </a:solidFill>
                          <a:latin typeface="Cambria Math" panose="02040503050406030204" pitchFamily="18" charset="0"/>
                          <a:ea typeface="Cambria Math" panose="02040503050406030204" pitchFamily="18" charset="0"/>
                        </a:rPr>
                        <m:t>→</m:t>
                      </m:r>
                      <m:r>
                        <a:rPr lang="ru-RU" b="0" i="1" smtClean="0">
                          <a:solidFill>
                            <a:schemeClr val="tx1"/>
                          </a:solidFill>
                          <a:latin typeface="Cambria Math" panose="02040503050406030204" pitchFamily="18" charset="0"/>
                          <a:ea typeface="Cambria Math" panose="02040503050406030204" pitchFamily="18" charset="0"/>
                        </a:rPr>
                        <m:t>1/2</m:t>
                      </m:r>
                    </m:oMath>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011→1  →</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0,1</m:t>
                          </m:r>
                        </m:e>
                      </m:d>
                      <m:r>
                        <a:rPr lang="ru-RU"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1/2</m:t>
                      </m:r>
                    </m:oMath>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100→11→</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0,2</m:t>
                          </m:r>
                        </m:e>
                      </m:d>
                      <m:r>
                        <a:rPr lang="en-US" b="0" i="1" smtClean="0">
                          <a:solidFill>
                            <a:schemeClr val="tx1"/>
                          </a:solidFill>
                          <a:latin typeface="Cambria Math" panose="02040503050406030204" pitchFamily="18" charset="0"/>
                          <a:ea typeface="Cambria Math" panose="02040503050406030204" pitchFamily="18" charset="0"/>
                        </a:rPr>
                        <m:t>→3/8</m:t>
                      </m:r>
                    </m:oMath>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101→0  →</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1,0</m:t>
                          </m:r>
                        </m:e>
                      </m:d>
                      <m:r>
                        <a:rPr lang="en-US" b="0" i="1" smtClean="0">
                          <a:solidFill>
                            <a:schemeClr val="tx1"/>
                          </a:solidFill>
                          <a:latin typeface="Cambria Math" panose="02040503050406030204" pitchFamily="18" charset="0"/>
                          <a:ea typeface="Cambria Math" panose="02040503050406030204" pitchFamily="18" charset="0"/>
                        </a:rPr>
                        <m:t>→1/2</m:t>
                      </m:r>
                    </m:oMath>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110→01→</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1,1</m:t>
                          </m:r>
                        </m:e>
                      </m:d>
                      <m:r>
                        <a:rPr lang="en-US" b="0" i="1" smtClean="0">
                          <a:solidFill>
                            <a:schemeClr val="tx1"/>
                          </a:solidFill>
                          <a:latin typeface="Cambria Math" panose="02040503050406030204" pitchFamily="18" charset="0"/>
                          <a:ea typeface="Cambria Math" panose="02040503050406030204" pitchFamily="18" charset="0"/>
                        </a:rPr>
                        <m:t>→1/8</m:t>
                      </m:r>
                    </m:oMath>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111→0  →</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1,0</m:t>
                          </m:r>
                        </m:e>
                      </m:d>
                      <m:r>
                        <a:rPr lang="en-US" b="0" i="1" smtClean="0">
                          <a:solidFill>
                            <a:schemeClr val="tx1"/>
                          </a:solidFill>
                          <a:latin typeface="Cambria Math" panose="02040503050406030204" pitchFamily="18" charset="0"/>
                          <a:ea typeface="Cambria Math" panose="02040503050406030204" pitchFamily="18" charset="0"/>
                        </a:rPr>
                        <m:t>→1/2</m:t>
                      </m:r>
                    </m:oMath>
                  </m:oMathPara>
                </a14:m>
                <a:endParaRPr lang="en-US" b="0" dirty="0">
                  <a:solidFill>
                    <a:schemeClr val="tx1"/>
                  </a:solidFill>
                  <a:ea typeface="Cambria Math" panose="02040503050406030204" pitchFamily="18" charset="0"/>
                </a:endParaRPr>
              </a:p>
            </p:txBody>
          </p:sp>
        </mc:Choice>
        <mc:Fallback>
          <p:sp>
            <p:nvSpPr>
              <p:cNvPr id="3" name="Объект 2">
                <a:extLst>
                  <a:ext uri="{FF2B5EF4-FFF2-40B4-BE49-F238E27FC236}">
                    <a16:creationId xmlns:a16="http://schemas.microsoft.com/office/drawing/2014/main" id="{8A85FAF2-FE2E-E449-94D3-A724FFFBCDFA}"/>
                  </a:ext>
                </a:extLst>
              </p:cNvPr>
              <p:cNvSpPr>
                <a:spLocks noGrp="1" noRot="1" noChangeAspect="1" noMove="1" noResize="1" noEditPoints="1" noAdjustHandles="1" noChangeArrowheads="1" noChangeShapeType="1" noTextEdit="1"/>
              </p:cNvSpPr>
              <p:nvPr>
                <p:ph idx="1"/>
              </p:nvPr>
            </p:nvSpPr>
            <p:spPr>
              <a:xfrm>
                <a:off x="838200" y="1690688"/>
                <a:ext cx="10515600" cy="4665662"/>
              </a:xfrm>
              <a:blipFill>
                <a:blip r:embed="rId3"/>
                <a:stretch>
                  <a:fillRect l="-844" t="-2168"/>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6646CBCC-4995-1040-8CE7-8A08110E2B46}"/>
              </a:ext>
            </a:extLst>
          </p:cNvPr>
          <p:cNvSpPr>
            <a:spLocks noGrp="1"/>
          </p:cNvSpPr>
          <p:nvPr>
            <p:ph type="sldNum" sz="quarter" idx="12"/>
          </p:nvPr>
        </p:nvSpPr>
        <p:spPr/>
        <p:txBody>
          <a:bodyPr/>
          <a:lstStyle/>
          <a:p>
            <a:fld id="{5A3EC805-9DBA-F645-ADD7-E51826B72CA2}" type="slidenum">
              <a:rPr lang="ru-RU" smtClean="0"/>
              <a:t>33</a:t>
            </a:fld>
            <a:endParaRPr lang="ru-RU"/>
          </a:p>
        </p:txBody>
      </p:sp>
    </p:spTree>
    <p:extLst>
      <p:ext uri="{BB962C8B-B14F-4D97-AF65-F5344CB8AC3E}">
        <p14:creationId xmlns:p14="http://schemas.microsoft.com/office/powerpoint/2010/main" val="1725371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B4A9BD-7184-E24B-B3EC-C8934BC2F437}"/>
              </a:ext>
            </a:extLst>
          </p:cNvPr>
          <p:cNvSpPr>
            <a:spLocks noGrp="1"/>
          </p:cNvSpPr>
          <p:nvPr>
            <p:ph type="title"/>
          </p:nvPr>
        </p:nvSpPr>
        <p:spPr/>
        <p:txBody>
          <a:bodyPr/>
          <a:lstStyle/>
          <a:p>
            <a:r>
              <a:rPr lang="ru-RU" dirty="0"/>
              <a:t>Добавим контексты</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8A85FAF2-FE2E-E449-94D3-A724FFFBCDFA}"/>
                  </a:ext>
                </a:extLst>
              </p:cNvPr>
              <p:cNvSpPr>
                <a:spLocks noGrp="1"/>
              </p:cNvSpPr>
              <p:nvPr>
                <p:ph idx="1"/>
              </p:nvPr>
            </p:nvSpPr>
            <p:spPr>
              <a:xfrm>
                <a:off x="838200" y="1690688"/>
                <a:ext cx="10515600" cy="4665662"/>
              </a:xfrm>
            </p:spPr>
            <p:txBody>
              <a:bodyPr>
                <a:normAutofit lnSpcReduction="10000"/>
              </a:bodyPr>
              <a:lstStyle/>
              <a:p>
                <a:r>
                  <a:rPr lang="ru-RU" dirty="0">
                    <a:ea typeface="Cambria Math" panose="02040503050406030204" pitchFamily="18" charset="0"/>
                  </a:rPr>
                  <a:t>Каждая из </a:t>
                </a:r>
                <a:r>
                  <a:rPr lang="ru-RU" dirty="0" err="1">
                    <a:ea typeface="Cambria Math" panose="02040503050406030204" pitchFamily="18" charset="0"/>
                  </a:rPr>
                  <a:t>подпоследовательностей</a:t>
                </a:r>
                <a:r>
                  <a:rPr lang="ru-RU" dirty="0">
                    <a:ea typeface="Cambria Math" panose="02040503050406030204" pitchFamily="18" charset="0"/>
                  </a:rPr>
                  <a:t> кодируется с помощью независимых моделей, поэтому эти 7 вероятностей перемножаются (все, кроме первой, пустой):</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n-US" i="1">
                              <a:latin typeface="Cambria Math" panose="02040503050406030204" pitchFamily="18" charset="0"/>
                              <a:ea typeface="Cambria Math" panose="02040503050406030204" pitchFamily="18" charset="0"/>
                            </a:rPr>
                            <m:t>P</m:t>
                          </m:r>
                        </m:e>
                        <m:sub>
                          <m:r>
                            <a:rPr lang="en-US" b="0" i="1" smtClean="0">
                              <a:latin typeface="Cambria Math" panose="02040503050406030204" pitchFamily="18" charset="0"/>
                              <a:ea typeface="Cambria Math" panose="02040503050406030204" pitchFamily="18" charset="0"/>
                            </a:rPr>
                            <m:t>𝑒</m:t>
                          </m:r>
                        </m:sub>
                      </m:sSub>
                      <m:d>
                        <m:dPr>
                          <m:ctrlPr>
                            <a:rPr lang="en-US" b="0" i="1" smtClean="0">
                              <a:latin typeface="Cambria Math" panose="02040503050406030204" pitchFamily="18" charset="0"/>
                              <a:ea typeface="Cambria Math" panose="02040503050406030204" pitchFamily="18" charset="0"/>
                            </a:rPr>
                          </m:ctrlPr>
                        </m:dPr>
                        <m:e>
                          <m:r>
                            <a:rPr lang="ru-RU" i="1">
                              <a:latin typeface="Cambria Math" panose="02040503050406030204" pitchFamily="18" charset="0"/>
                              <a:ea typeface="Cambria Math" panose="02040503050406030204" pitchFamily="18" charset="0"/>
                            </a:rPr>
                            <m:t>0111010010</m:t>
                          </m:r>
                        </m:e>
                        <m:e>
                          <m:r>
                            <a:rPr lang="ru-RU" i="1">
                              <a:latin typeface="Cambria Math" panose="02040503050406030204" pitchFamily="18" charset="0"/>
                              <a:ea typeface="Cambria Math" panose="02040503050406030204" pitchFamily="18" charset="0"/>
                            </a:rPr>
                            <m:t>110</m:t>
                          </m:r>
                        </m:e>
                      </m:d>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8</m:t>
                          </m:r>
                        </m:den>
                      </m:f>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1</m:t>
                          </m:r>
                        </m:num>
                        <m:den>
                          <m:r>
                            <a:rPr lang="en-US" i="1" dirty="0">
                              <a:latin typeface="Cambria Math" panose="02040503050406030204" pitchFamily="18" charset="0"/>
                              <a:ea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1</m:t>
                          </m:r>
                        </m:num>
                        <m:den>
                          <m:r>
                            <a:rPr lang="en-US" i="1" dirty="0">
                              <a:latin typeface="Cambria Math" panose="02040503050406030204" pitchFamily="18" charset="0"/>
                              <a:ea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num>
                        <m:den>
                          <m:r>
                            <a:rPr lang="en-US" i="1" dirty="0">
                              <a:latin typeface="Cambria Math" panose="02040503050406030204" pitchFamily="18" charset="0"/>
                              <a:ea typeface="Cambria Math" panose="02040503050406030204" pitchFamily="18" charset="0"/>
                            </a:rPr>
                            <m:t>8</m:t>
                          </m:r>
                        </m:den>
                      </m:f>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1</m:t>
                          </m:r>
                        </m:num>
                        <m:den>
                          <m:r>
                            <a:rPr lang="en-US" i="1" dirty="0">
                              <a:latin typeface="Cambria Math" panose="02040503050406030204" pitchFamily="18" charset="0"/>
                              <a:ea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1</m:t>
                          </m:r>
                        </m:num>
                        <m:den>
                          <m:r>
                            <a:rPr lang="en-US" i="1" dirty="0">
                              <a:latin typeface="Cambria Math" panose="02040503050406030204" pitchFamily="18" charset="0"/>
                              <a:ea typeface="Cambria Math" panose="02040503050406030204" pitchFamily="18" charset="0"/>
                            </a:rPr>
                            <m:t>8</m:t>
                          </m:r>
                        </m:den>
                      </m:f>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1</m:t>
                          </m:r>
                        </m:num>
                        <m:den>
                          <m:r>
                            <a:rPr lang="en-US" i="1" dirty="0">
                              <a:latin typeface="Cambria Math" panose="02040503050406030204" pitchFamily="18" charset="0"/>
                              <a:ea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num>
                        <m:den>
                          <m:r>
                            <a:rPr lang="en-US" i="1" dirty="0">
                              <a:latin typeface="Cambria Math" panose="02040503050406030204" pitchFamily="18" charset="0"/>
                              <a:ea typeface="Cambria Math" panose="02040503050406030204" pitchFamily="18" charset="0"/>
                            </a:rPr>
                            <m:t>16384</m:t>
                          </m:r>
                        </m:den>
                      </m:f>
                    </m:oMath>
                  </m:oMathPara>
                </a14:m>
                <a:endParaRPr lang="en-US" b="0" dirty="0">
                  <a:solidFill>
                    <a:schemeClr val="tx1"/>
                  </a:solidFill>
                  <a:ea typeface="Cambria Math" panose="02040503050406030204" pitchFamily="18" charset="0"/>
                </a:endParaRPr>
              </a:p>
              <a:p>
                <a:r>
                  <a:rPr lang="ru-RU" b="0" u="sng" dirty="0">
                    <a:solidFill>
                      <a:schemeClr val="tx1"/>
                    </a:solidFill>
                    <a:ea typeface="Cambria Math" panose="02040503050406030204" pitchFamily="18" charset="0"/>
                  </a:rPr>
                  <a:t>Важно</a:t>
                </a:r>
                <a:r>
                  <a:rPr lang="ru-RU" b="0" dirty="0">
                    <a:solidFill>
                      <a:schemeClr val="tx1"/>
                    </a:solidFill>
                    <a:ea typeface="Cambria Math" panose="02040503050406030204" pitchFamily="18" charset="0"/>
                  </a:rPr>
                  <a:t>: мы</a:t>
                </a:r>
                <a:r>
                  <a:rPr lang="en-US" b="0" dirty="0">
                    <a:solidFill>
                      <a:schemeClr val="tx1"/>
                    </a:solidFill>
                    <a:ea typeface="Cambria Math" panose="02040503050406030204" pitchFamily="18" charset="0"/>
                  </a:rPr>
                  <a:t> </a:t>
                </a:r>
                <a:r>
                  <a:rPr lang="ru-RU" b="0" dirty="0">
                    <a:solidFill>
                      <a:schemeClr val="tx1"/>
                    </a:solidFill>
                    <a:ea typeface="Cambria Math" panose="02040503050406030204" pitchFamily="18" charset="0"/>
                  </a:rPr>
                  <a:t>оцениваем не условную вероятность очередного символа, а совместную вероятность всего набора символов. </a:t>
                </a:r>
              </a:p>
              <a:p>
                <a:r>
                  <a:rPr lang="ru-RU" b="0" dirty="0">
                    <a:solidFill>
                      <a:schemeClr val="tx1"/>
                    </a:solidFill>
                    <a:ea typeface="Cambria Math" panose="02040503050406030204" pitchFamily="18" charset="0"/>
                  </a:rPr>
                  <a:t>До поступления предыдущего крайнего бита мы знали вероятность текущей последовательности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sty m:val="p"/>
                          </m:rPr>
                          <a:rPr lang="en-US" i="1">
                            <a:latin typeface="Cambria Math" panose="02040503050406030204" pitchFamily="18" charset="0"/>
                            <a:ea typeface="Cambria Math" panose="02040503050406030204" pitchFamily="18" charset="0"/>
                          </a:rPr>
                          <m:t>P</m:t>
                        </m:r>
                      </m:e>
                      <m:sub>
                        <m:r>
                          <a:rPr lang="en-US" i="1">
                            <a:latin typeface="Cambria Math" panose="02040503050406030204" pitchFamily="18" charset="0"/>
                            <a:ea typeface="Cambria Math" panose="02040503050406030204" pitchFamily="18" charset="0"/>
                          </a:rPr>
                          <m:t>𝑒</m:t>
                        </m:r>
                      </m:sub>
                    </m:sSub>
                    <m:d>
                      <m:dPr>
                        <m:ctrlPr>
                          <a:rPr lang="en-US" i="1">
                            <a:latin typeface="Cambria Math" panose="02040503050406030204" pitchFamily="18" charset="0"/>
                            <a:ea typeface="Cambria Math" panose="02040503050406030204" pitchFamily="18" charset="0"/>
                          </a:rPr>
                        </m:ctrlPr>
                      </m:dPr>
                      <m:e>
                        <m:r>
                          <a:rPr lang="ru-RU" i="1">
                            <a:latin typeface="Cambria Math" panose="02040503050406030204" pitchFamily="18" charset="0"/>
                            <a:ea typeface="Cambria Math" panose="02040503050406030204" pitchFamily="18" charset="0"/>
                          </a:rPr>
                          <m:t>011101001</m:t>
                        </m:r>
                      </m:e>
                      <m:e>
                        <m:r>
                          <a:rPr lang="ru-RU" i="1">
                            <a:latin typeface="Cambria Math" panose="02040503050406030204" pitchFamily="18" charset="0"/>
                            <a:ea typeface="Cambria Math" panose="02040503050406030204" pitchFamily="18" charset="0"/>
                          </a:rPr>
                          <m:t>110</m:t>
                        </m:r>
                      </m:e>
                    </m:d>
                  </m:oMath>
                </a14:m>
                <a:r>
                  <a:rPr lang="ru-RU" b="0" dirty="0">
                    <a:solidFill>
                      <a:schemeClr val="tx1"/>
                    </a:solidFill>
                    <a:ea typeface="Cambria Math" panose="02040503050406030204" pitchFamily="18" charset="0"/>
                  </a:rPr>
                  <a:t>. Легко получается условная вероятность нового символа:</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sty m:val="p"/>
                            </m:rPr>
                            <a:rPr lang="en-US" i="1">
                              <a:latin typeface="Cambria Math" panose="02040503050406030204" pitchFamily="18" charset="0"/>
                              <a:ea typeface="Cambria Math" panose="02040503050406030204" pitchFamily="18" charset="0"/>
                            </a:rPr>
                            <m:t>P</m:t>
                          </m:r>
                        </m:e>
                        <m:sub>
                          <m:r>
                            <a:rPr lang="en-US" i="1">
                              <a:latin typeface="Cambria Math" panose="02040503050406030204" pitchFamily="18" charset="0"/>
                              <a:ea typeface="Cambria Math" panose="02040503050406030204" pitchFamily="18" charset="0"/>
                            </a:rPr>
                            <m:t>𝑒</m:t>
                          </m:r>
                        </m:sub>
                      </m:sSub>
                      <m:d>
                        <m:dPr>
                          <m:ctrlPr>
                            <a:rPr lang="en-US" i="1">
                              <a:latin typeface="Cambria Math" panose="02040503050406030204" pitchFamily="18" charset="0"/>
                              <a:ea typeface="Cambria Math" panose="02040503050406030204" pitchFamily="18" charset="0"/>
                            </a:rPr>
                          </m:ctrlPr>
                        </m:dPr>
                        <m:e>
                          <m:r>
                            <a:rPr lang="ru-RU" b="0" i="1" smtClean="0">
                              <a:latin typeface="Cambria Math" panose="02040503050406030204" pitchFamily="18" charset="0"/>
                              <a:ea typeface="Cambria Math" panose="02040503050406030204" pitchFamily="18" charset="0"/>
                            </a:rPr>
                            <m:t>0</m:t>
                          </m:r>
                        </m:e>
                        <m:e>
                          <m:r>
                            <a:rPr lang="ru-RU" i="1">
                              <a:latin typeface="Cambria Math" panose="02040503050406030204" pitchFamily="18" charset="0"/>
                              <a:ea typeface="Cambria Math" panose="02040503050406030204" pitchFamily="18" charset="0"/>
                            </a:rPr>
                            <m:t>110011101001</m:t>
                          </m:r>
                        </m:e>
                      </m:d>
                      <m:r>
                        <a:rPr lang="ru-RU" b="0" i="1" smtClean="0">
                          <a:latin typeface="Cambria Math" panose="02040503050406030204" pitchFamily="18" charset="0"/>
                          <a:ea typeface="Cambria Math" panose="02040503050406030204" pitchFamily="18" charset="0"/>
                        </a:rPr>
                        <m:t>=</m:t>
                      </m:r>
                      <m:f>
                        <m:fPr>
                          <m:ctrlPr>
                            <a:rPr lang="ru-RU" b="0" i="1" smtClean="0">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m:rPr>
                                  <m:sty m:val="p"/>
                                </m:rPr>
                                <a:rPr lang="en-US" i="1">
                                  <a:latin typeface="Cambria Math" panose="02040503050406030204" pitchFamily="18" charset="0"/>
                                  <a:ea typeface="Cambria Math" panose="02040503050406030204" pitchFamily="18" charset="0"/>
                                </a:rPr>
                                <m:t>P</m:t>
                              </m:r>
                            </m:e>
                            <m:sub>
                              <m:r>
                                <a:rPr lang="en-US" i="1">
                                  <a:latin typeface="Cambria Math" panose="02040503050406030204" pitchFamily="18" charset="0"/>
                                  <a:ea typeface="Cambria Math" panose="02040503050406030204" pitchFamily="18" charset="0"/>
                                </a:rPr>
                                <m:t>𝑒</m:t>
                              </m:r>
                            </m:sub>
                          </m:sSub>
                          <m:d>
                            <m:dPr>
                              <m:ctrlPr>
                                <a:rPr lang="en-US" i="1">
                                  <a:latin typeface="Cambria Math" panose="02040503050406030204" pitchFamily="18" charset="0"/>
                                  <a:ea typeface="Cambria Math" panose="02040503050406030204" pitchFamily="18" charset="0"/>
                                </a:rPr>
                              </m:ctrlPr>
                            </m:dPr>
                            <m:e>
                              <m:r>
                                <a:rPr lang="ru-RU" i="1">
                                  <a:latin typeface="Cambria Math" panose="02040503050406030204" pitchFamily="18" charset="0"/>
                                  <a:ea typeface="Cambria Math" panose="02040503050406030204" pitchFamily="18" charset="0"/>
                                </a:rPr>
                                <m:t>0111010010</m:t>
                              </m:r>
                            </m:e>
                            <m:e>
                              <m:r>
                                <a:rPr lang="ru-RU" i="1">
                                  <a:latin typeface="Cambria Math" panose="02040503050406030204" pitchFamily="18" charset="0"/>
                                  <a:ea typeface="Cambria Math" panose="02040503050406030204" pitchFamily="18" charset="0"/>
                                </a:rPr>
                                <m:t>110</m:t>
                              </m:r>
                            </m:e>
                          </m:d>
                        </m:num>
                        <m:den>
                          <m:sSub>
                            <m:sSubPr>
                              <m:ctrlPr>
                                <a:rPr lang="en-US" i="1">
                                  <a:latin typeface="Cambria Math" panose="02040503050406030204" pitchFamily="18" charset="0"/>
                                  <a:ea typeface="Cambria Math" panose="02040503050406030204" pitchFamily="18" charset="0"/>
                                </a:rPr>
                              </m:ctrlPr>
                            </m:sSubPr>
                            <m:e>
                              <m:r>
                                <m:rPr>
                                  <m:sty m:val="p"/>
                                </m:rPr>
                                <a:rPr lang="en-US" i="1">
                                  <a:latin typeface="Cambria Math" panose="02040503050406030204" pitchFamily="18" charset="0"/>
                                  <a:ea typeface="Cambria Math" panose="02040503050406030204" pitchFamily="18" charset="0"/>
                                </a:rPr>
                                <m:t>P</m:t>
                              </m:r>
                            </m:e>
                            <m:sub>
                              <m:r>
                                <a:rPr lang="en-US" i="1">
                                  <a:latin typeface="Cambria Math" panose="02040503050406030204" pitchFamily="18" charset="0"/>
                                  <a:ea typeface="Cambria Math" panose="02040503050406030204" pitchFamily="18" charset="0"/>
                                </a:rPr>
                                <m:t>𝑒</m:t>
                              </m:r>
                            </m:sub>
                          </m:sSub>
                          <m:d>
                            <m:dPr>
                              <m:ctrlPr>
                                <a:rPr lang="en-US" i="1">
                                  <a:latin typeface="Cambria Math" panose="02040503050406030204" pitchFamily="18" charset="0"/>
                                  <a:ea typeface="Cambria Math" panose="02040503050406030204" pitchFamily="18" charset="0"/>
                                </a:rPr>
                              </m:ctrlPr>
                            </m:dPr>
                            <m:e>
                              <m:r>
                                <a:rPr lang="ru-RU" i="1">
                                  <a:latin typeface="Cambria Math" panose="02040503050406030204" pitchFamily="18" charset="0"/>
                                  <a:ea typeface="Cambria Math" panose="02040503050406030204" pitchFamily="18" charset="0"/>
                                </a:rPr>
                                <m:t>011101001</m:t>
                              </m:r>
                            </m:e>
                            <m:e>
                              <m:r>
                                <a:rPr lang="ru-RU" i="1">
                                  <a:latin typeface="Cambria Math" panose="02040503050406030204" pitchFamily="18" charset="0"/>
                                  <a:ea typeface="Cambria Math" panose="02040503050406030204" pitchFamily="18" charset="0"/>
                                </a:rPr>
                                <m:t>110</m:t>
                              </m:r>
                            </m:e>
                          </m:d>
                        </m:den>
                      </m:f>
                    </m:oMath>
                  </m:oMathPara>
                </a14:m>
                <a:endParaRPr lang="en-US" b="0" dirty="0">
                  <a:solidFill>
                    <a:schemeClr val="tx1"/>
                  </a:solidFill>
                  <a:ea typeface="Cambria Math" panose="02040503050406030204" pitchFamily="18" charset="0"/>
                </a:endParaRPr>
              </a:p>
            </p:txBody>
          </p:sp>
        </mc:Choice>
        <mc:Fallback xmlns="">
          <p:sp>
            <p:nvSpPr>
              <p:cNvPr id="3" name="Объект 2">
                <a:extLst>
                  <a:ext uri="{FF2B5EF4-FFF2-40B4-BE49-F238E27FC236}">
                    <a16:creationId xmlns:a16="http://schemas.microsoft.com/office/drawing/2014/main" id="{8A85FAF2-FE2E-E449-94D3-A724FFFBCDFA}"/>
                  </a:ext>
                </a:extLst>
              </p:cNvPr>
              <p:cNvSpPr>
                <a:spLocks noGrp="1" noRot="1" noChangeAspect="1" noMove="1" noResize="1" noEditPoints="1" noAdjustHandles="1" noChangeArrowheads="1" noChangeShapeType="1" noTextEdit="1"/>
              </p:cNvSpPr>
              <p:nvPr>
                <p:ph idx="1"/>
              </p:nvPr>
            </p:nvSpPr>
            <p:spPr>
              <a:xfrm>
                <a:off x="838200" y="1690688"/>
                <a:ext cx="10515600" cy="4665662"/>
              </a:xfrm>
              <a:blipFill>
                <a:blip r:embed="rId3"/>
                <a:stretch>
                  <a:fillRect l="-1086" t="-2981"/>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6646CBCC-4995-1040-8CE7-8A08110E2B46}"/>
              </a:ext>
            </a:extLst>
          </p:cNvPr>
          <p:cNvSpPr>
            <a:spLocks noGrp="1"/>
          </p:cNvSpPr>
          <p:nvPr>
            <p:ph type="sldNum" sz="quarter" idx="12"/>
          </p:nvPr>
        </p:nvSpPr>
        <p:spPr/>
        <p:txBody>
          <a:bodyPr/>
          <a:lstStyle/>
          <a:p>
            <a:fld id="{5A3EC805-9DBA-F645-ADD7-E51826B72CA2}" type="slidenum">
              <a:rPr lang="ru-RU" smtClean="0"/>
              <a:t>34</a:t>
            </a:fld>
            <a:endParaRPr lang="ru-RU"/>
          </a:p>
        </p:txBody>
      </p:sp>
    </p:spTree>
    <p:extLst>
      <p:ext uri="{BB962C8B-B14F-4D97-AF65-F5344CB8AC3E}">
        <p14:creationId xmlns:p14="http://schemas.microsoft.com/office/powerpoint/2010/main" val="1627434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C6FECE-DC8B-594F-84D4-41757E987F82}"/>
              </a:ext>
            </a:extLst>
          </p:cNvPr>
          <p:cNvSpPr>
            <a:spLocks noGrp="1"/>
          </p:cNvSpPr>
          <p:nvPr>
            <p:ph type="title"/>
          </p:nvPr>
        </p:nvSpPr>
        <p:spPr/>
        <p:txBody>
          <a:bodyPr/>
          <a:lstStyle/>
          <a:p>
            <a:r>
              <a:rPr lang="ru-RU" dirty="0"/>
              <a:t>Модель в </a:t>
            </a:r>
            <a:r>
              <a:rPr lang="en-US" dirty="0"/>
              <a:t>CTW</a:t>
            </a:r>
            <a:endParaRPr lang="ru-RU" dirty="0"/>
          </a:p>
        </p:txBody>
      </p:sp>
      <p:sp>
        <p:nvSpPr>
          <p:cNvPr id="3" name="Объект 2">
            <a:extLst>
              <a:ext uri="{FF2B5EF4-FFF2-40B4-BE49-F238E27FC236}">
                <a16:creationId xmlns:a16="http://schemas.microsoft.com/office/drawing/2014/main" id="{EECD193D-6C94-C948-B6BB-79E9518F29C5}"/>
              </a:ext>
            </a:extLst>
          </p:cNvPr>
          <p:cNvSpPr>
            <a:spLocks noGrp="1"/>
          </p:cNvSpPr>
          <p:nvPr>
            <p:ph idx="1"/>
          </p:nvPr>
        </p:nvSpPr>
        <p:spPr/>
        <p:txBody>
          <a:bodyPr/>
          <a:lstStyle/>
          <a:p>
            <a:r>
              <a:rPr lang="ru-RU" dirty="0"/>
              <a:t>Мы могли бы построить несколько разных моделей разного порядка, и неизвестно, какой из них был бы оптимален</a:t>
            </a:r>
          </a:p>
          <a:p>
            <a:r>
              <a:rPr lang="en-US" dirty="0"/>
              <a:t>CTW </a:t>
            </a:r>
            <a:r>
              <a:rPr lang="ru-RU" dirty="0"/>
              <a:t>взвешивает оценки вероятности, полученные от нескольких таких моделей</a:t>
            </a:r>
          </a:p>
          <a:p>
            <a:r>
              <a:rPr lang="ru-RU" dirty="0"/>
              <a:t>Контексты удобно представляются в виде дерева</a:t>
            </a:r>
          </a:p>
        </p:txBody>
      </p:sp>
      <p:sp>
        <p:nvSpPr>
          <p:cNvPr id="4" name="Номер слайда 3">
            <a:extLst>
              <a:ext uri="{FF2B5EF4-FFF2-40B4-BE49-F238E27FC236}">
                <a16:creationId xmlns:a16="http://schemas.microsoft.com/office/drawing/2014/main" id="{E3FBC1BA-7D69-0B4E-B1F8-2097A3BCFCA4}"/>
              </a:ext>
            </a:extLst>
          </p:cNvPr>
          <p:cNvSpPr>
            <a:spLocks noGrp="1"/>
          </p:cNvSpPr>
          <p:nvPr>
            <p:ph type="sldNum" sz="quarter" idx="12"/>
          </p:nvPr>
        </p:nvSpPr>
        <p:spPr/>
        <p:txBody>
          <a:bodyPr/>
          <a:lstStyle/>
          <a:p>
            <a:fld id="{5A3EC805-9DBA-F645-ADD7-E51826B72CA2}" type="slidenum">
              <a:rPr lang="ru-RU" smtClean="0"/>
              <a:t>35</a:t>
            </a:fld>
            <a:endParaRPr lang="ru-RU"/>
          </a:p>
        </p:txBody>
      </p:sp>
    </p:spTree>
    <p:extLst>
      <p:ext uri="{BB962C8B-B14F-4D97-AF65-F5344CB8AC3E}">
        <p14:creationId xmlns:p14="http://schemas.microsoft.com/office/powerpoint/2010/main" val="1442177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8524FA-B8BA-CC42-9F08-B83ED229D7D5}"/>
              </a:ext>
            </a:extLst>
          </p:cNvPr>
          <p:cNvSpPr>
            <a:spLocks noGrp="1"/>
          </p:cNvSpPr>
          <p:nvPr>
            <p:ph type="title"/>
          </p:nvPr>
        </p:nvSpPr>
        <p:spPr/>
        <p:txBody>
          <a:bodyPr/>
          <a:lstStyle/>
          <a:p>
            <a:r>
              <a:rPr lang="ru-RU" dirty="0"/>
              <a:t>Взвешивание  моделей</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7B3DCC0C-AB0B-BD41-94F5-E9CC545864EC}"/>
                  </a:ext>
                </a:extLst>
              </p:cNvPr>
              <p:cNvSpPr>
                <a:spLocks noGrp="1"/>
              </p:cNvSpPr>
              <p:nvPr>
                <p:ph idx="1"/>
              </p:nvPr>
            </p:nvSpPr>
            <p:spPr>
              <a:xfrm>
                <a:off x="838200" y="1690688"/>
                <a:ext cx="10515600" cy="4530725"/>
              </a:xfrm>
            </p:spPr>
            <p:txBody>
              <a:bodyPr>
                <a:normAutofit/>
              </a:bodyPr>
              <a:lstStyle/>
              <a:p>
                <a:pPr marL="0" indent="0">
                  <a:buNone/>
                </a:pPr>
                <a:r>
                  <a:rPr lang="ru-RU" dirty="0"/>
                  <a:t>Рассмотрим частичный пример – взвешивание моделей порядков 2 и 3 для </a:t>
                </a:r>
                <a:r>
                  <a:rPr lang="ru-RU" dirty="0" err="1"/>
                  <a:t>подпоследовательности</a:t>
                </a:r>
                <a:r>
                  <a:rPr lang="ru-RU" dirty="0"/>
                  <a:t>, имеющей контекст 1</a:t>
                </a:r>
                <a:r>
                  <a:rPr lang="en-US" dirty="0"/>
                  <a:t>1 (011/111):</a:t>
                </a:r>
                <a:br>
                  <a:rPr lang="ru-RU"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ru-RU"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1/2</m:t>
                      </m:r>
                    </m:oMath>
                    <m:oMath xmlns:m="http://schemas.openxmlformats.org/officeDocument/2006/math">
                      <m:r>
                        <a:rPr lang="en-US"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0→</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1/8</m:t>
                      </m:r>
                    </m:oMath>
                    <m:oMath xmlns:m="http://schemas.openxmlformats.org/officeDocument/2006/math">
                      <m:r>
                        <a:rPr lang="en-US" i="1">
                          <a:latin typeface="Cambria Math" panose="02040503050406030204" pitchFamily="18" charset="0"/>
                          <a:ea typeface="Cambria Math" panose="02040503050406030204" pitchFamily="18" charset="0"/>
                        </a:rPr>
                        <m:t>11</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0</m:t>
                      </m:r>
                      <m:r>
                        <a:rPr lang="ru-RU"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0</m:t>
                          </m:r>
                        </m:e>
                      </m:d>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2</m:t>
                      </m:r>
                    </m:oMath>
                  </m:oMathPara>
                </a14:m>
                <a:br>
                  <a:rPr lang="en-US" i="1" dirty="0">
                    <a:latin typeface="Cambria Math" panose="02040503050406030204" pitchFamily="18" charset="0"/>
                    <a:ea typeface="Cambria Math" panose="02040503050406030204" pitchFamily="18" charset="0"/>
                  </a:rPr>
                </a:br>
                <a:endParaRPr lang="ru-RU" dirty="0"/>
              </a:p>
              <a:p>
                <a:r>
                  <a:rPr lang="ru-RU" dirty="0"/>
                  <a:t>Модель</a:t>
                </a:r>
                <a:r>
                  <a:rPr lang="en-US" dirty="0"/>
                  <a:t> </a:t>
                </a:r>
                <a:r>
                  <a:rPr lang="ru-RU" dirty="0"/>
                  <a:t>порядка 3 определяет для неё вероятность как произведение вероятностей </a:t>
                </a:r>
                <a:r>
                  <a:rPr lang="ru-RU" dirty="0" err="1"/>
                  <a:t>подпоследовательностей</a:t>
                </a:r>
                <a:r>
                  <a:rPr lang="ru-RU" dirty="0"/>
                  <a:t>: </a:t>
                </a:r>
                <a14:m>
                  <m:oMath xmlns:m="http://schemas.openxmlformats.org/officeDocument/2006/math">
                    <m:f>
                      <m:fPr>
                        <m:ctrlPr>
                          <a:rPr lang="ru-RU" i="1" smtClean="0">
                            <a:latin typeface="Cambria Math" panose="02040503050406030204" pitchFamily="18" charset="0"/>
                            <a:ea typeface="Cambria Math" panose="02040503050406030204" pitchFamily="18" charset="0"/>
                          </a:rPr>
                        </m:ctrlPr>
                      </m:fPr>
                      <m:num>
                        <m:r>
                          <a:rPr lang="ru-RU" i="1" smtClean="0">
                            <a:latin typeface="Cambria Math" panose="02040503050406030204" pitchFamily="18" charset="0"/>
                            <a:ea typeface="Cambria Math" panose="02040503050406030204" pitchFamily="18" charset="0"/>
                          </a:rPr>
                          <m:t>1</m:t>
                        </m:r>
                      </m:num>
                      <m:den>
                        <m:r>
                          <a:rPr lang="ru-RU"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oMath>
                </a14:m>
                <a:endParaRPr lang="en-US" b="0" dirty="0">
                  <a:ea typeface="Cambria Math" panose="02040503050406030204" pitchFamily="18" charset="0"/>
                </a:endParaRPr>
              </a:p>
              <a:p>
                <a:r>
                  <a:rPr lang="ru-RU" dirty="0"/>
                  <a:t>Модель порядка 2 подсчитывает вероятность: </a:t>
                </a:r>
                <a14:m>
                  <m:oMath xmlns:m="http://schemas.openxmlformats.org/officeDocument/2006/math">
                    <m:f>
                      <m:fPr>
                        <m:ctrlPr>
                          <a:rPr lang="ru-RU" b="0" i="1" smtClean="0">
                            <a:latin typeface="Cambria Math" panose="02040503050406030204" pitchFamily="18" charset="0"/>
                          </a:rPr>
                        </m:ctrlPr>
                      </m:fPr>
                      <m:num>
                        <m:r>
                          <a:rPr lang="ru-RU" b="0" i="1" smtClean="0">
                            <a:latin typeface="Cambria Math" panose="02040503050406030204" pitchFamily="18" charset="0"/>
                          </a:rPr>
                          <m:t>1</m:t>
                        </m:r>
                      </m:num>
                      <m:den>
                        <m:r>
                          <a:rPr lang="ru-RU" b="0" i="1" smtClean="0">
                            <a:latin typeface="Cambria Math" panose="02040503050406030204" pitchFamily="18" charset="0"/>
                          </a:rPr>
                          <m:t>8</m:t>
                        </m:r>
                      </m:den>
                    </m:f>
                  </m:oMath>
                </a14:m>
                <a:endParaRPr lang="ru-RU" dirty="0"/>
              </a:p>
              <a:p>
                <a:r>
                  <a:rPr lang="ru-RU" dirty="0"/>
                  <a:t>Эти две оценки могут быть взвешены: </a:t>
                </a:r>
                <a14:m>
                  <m:oMath xmlns:m="http://schemas.openxmlformats.org/officeDocument/2006/math">
                    <m:r>
                      <a:rPr lang="en-US" i="1" dirty="0" smtClean="0">
                        <a:latin typeface="Cambria Math" panose="02040503050406030204" pitchFamily="18" charset="0"/>
                      </a:rPr>
                      <m:t>𝛾</m:t>
                    </m:r>
                    <m:r>
                      <a:rPr lang="en-US" b="0" i="1" dirty="0" smtClean="0">
                        <a:latin typeface="Cambria Math" panose="02040503050406030204" pitchFamily="18" charset="0"/>
                      </a:rPr>
                      <m:t>⋅</m:t>
                    </m:r>
                    <m:f>
                      <m:fPr>
                        <m:ctrlPr>
                          <a:rPr lang="ru-RU" i="1">
                            <a:latin typeface="Cambria Math" panose="02040503050406030204" pitchFamily="18" charset="0"/>
                          </a:rPr>
                        </m:ctrlPr>
                      </m:fPr>
                      <m:num>
                        <m:r>
                          <a:rPr lang="ru-RU" i="1">
                            <a:latin typeface="Cambria Math" panose="02040503050406030204" pitchFamily="18" charset="0"/>
                          </a:rPr>
                          <m:t>1</m:t>
                        </m:r>
                      </m:num>
                      <m:den>
                        <m:r>
                          <a:rPr lang="ru-RU" i="1">
                            <a:latin typeface="Cambria Math" panose="02040503050406030204" pitchFamily="18" charset="0"/>
                          </a:rPr>
                          <m:t>8</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𝛾</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ru-RU" dirty="0"/>
              </a:p>
            </p:txBody>
          </p:sp>
        </mc:Choice>
        <mc:Fallback>
          <p:sp>
            <p:nvSpPr>
              <p:cNvPr id="3" name="Объект 2">
                <a:extLst>
                  <a:ext uri="{FF2B5EF4-FFF2-40B4-BE49-F238E27FC236}">
                    <a16:creationId xmlns:a16="http://schemas.microsoft.com/office/drawing/2014/main" id="{7B3DCC0C-AB0B-BD41-94F5-E9CC545864EC}"/>
                  </a:ext>
                </a:extLst>
              </p:cNvPr>
              <p:cNvSpPr>
                <a:spLocks noGrp="1" noRot="1" noChangeAspect="1" noMove="1" noResize="1" noEditPoints="1" noAdjustHandles="1" noChangeArrowheads="1" noChangeShapeType="1" noTextEdit="1"/>
              </p:cNvSpPr>
              <p:nvPr>
                <p:ph idx="1"/>
              </p:nvPr>
            </p:nvSpPr>
            <p:spPr>
              <a:xfrm>
                <a:off x="838200" y="1690688"/>
                <a:ext cx="10515600" cy="4530725"/>
              </a:xfrm>
              <a:blipFill>
                <a:blip r:embed="rId2"/>
                <a:stretch>
                  <a:fillRect l="-1206" t="-2228" r="-1809"/>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2DDA13E7-AE48-A341-99D4-FBF4172D7B4C}"/>
              </a:ext>
            </a:extLst>
          </p:cNvPr>
          <p:cNvSpPr>
            <a:spLocks noGrp="1"/>
          </p:cNvSpPr>
          <p:nvPr>
            <p:ph type="sldNum" sz="quarter" idx="12"/>
          </p:nvPr>
        </p:nvSpPr>
        <p:spPr/>
        <p:txBody>
          <a:bodyPr/>
          <a:lstStyle/>
          <a:p>
            <a:fld id="{5A3EC805-9DBA-F645-ADD7-E51826B72CA2}" type="slidenum">
              <a:rPr lang="ru-RU" smtClean="0"/>
              <a:t>36</a:t>
            </a:fld>
            <a:endParaRPr lang="ru-RU"/>
          </a:p>
        </p:txBody>
      </p:sp>
    </p:spTree>
    <p:extLst>
      <p:ext uri="{BB962C8B-B14F-4D97-AF65-F5344CB8AC3E}">
        <p14:creationId xmlns:p14="http://schemas.microsoft.com/office/powerpoint/2010/main" val="840041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Метод </a:t>
            </a:r>
            <a:r>
              <a:rPr lang="en-US" dirty="0"/>
              <a:t>CTW:</a:t>
            </a:r>
            <a:r>
              <a:rPr lang="ru-RU" dirty="0"/>
              <a:t> термины</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5"/>
                <a:ext cx="10515600" cy="4351338"/>
              </a:xfrm>
            </p:spPr>
            <p:txBody>
              <a:bodyPr/>
              <a:lstStyle/>
              <a:p>
                <a:r>
                  <a:rPr lang="ru-RU" dirty="0"/>
                  <a:t>Множество суффиксов (контекстов) составляет </a:t>
                </a:r>
                <a:r>
                  <a:rPr lang="ru-RU" u="sng" dirty="0"/>
                  <a:t>модель</a:t>
                </a:r>
                <a:r>
                  <a:rPr lang="ru-RU" dirty="0"/>
                  <a:t>, параметрами которой являются вероятности единицы после них</a:t>
                </a:r>
              </a:p>
              <a:p>
                <a:r>
                  <a:rPr lang="ru-RU" dirty="0"/>
                  <a:t>Множество моделей для описания источников с памятью порядка </a:t>
                </a:r>
                <a14:m>
                  <m:oMath xmlns:m="http://schemas.openxmlformats.org/officeDocument/2006/math">
                    <m:r>
                      <a:rPr lang="en-US" dirty="0">
                        <a:latin typeface="Cambria Math" panose="02040503050406030204" pitchFamily="18" charset="0"/>
                      </a:rPr>
                      <m:t>𝐷</m:t>
                    </m:r>
                  </m:oMath>
                </a14:m>
                <a:r>
                  <a:rPr lang="en-US" dirty="0"/>
                  <a:t> </a:t>
                </a:r>
                <a:r>
                  <a:rPr lang="ru-RU" dirty="0"/>
                  <a:t>называют </a:t>
                </a:r>
                <a:r>
                  <a:rPr lang="ru-RU" u="sng" dirty="0"/>
                  <a:t>модельным классом</a:t>
                </a:r>
                <a:r>
                  <a:rPr lang="ru-RU" dirty="0"/>
                  <a:t> </a:t>
                </a:r>
                <a14:m>
                  <m:oMath xmlns:m="http://schemas.openxmlformats.org/officeDocument/2006/math">
                    <m:sSub>
                      <m:sSubPr>
                        <m:ctrlPr>
                          <a:rPr lang="ru-RU" i="1">
                            <a:latin typeface="Cambria Math" panose="02040503050406030204" pitchFamily="18" charset="0"/>
                          </a:rPr>
                        </m:ctrlPr>
                      </m:sSubPr>
                      <m:e>
                        <m:r>
                          <a:rPr lang="ru-RU">
                            <a:latin typeface="Cambria Math" panose="02040503050406030204" pitchFamily="18" charset="0"/>
                          </a:rPr>
                          <m:t>С</m:t>
                        </m:r>
                      </m:e>
                      <m:sub>
                        <m:r>
                          <a:rPr lang="en-US">
                            <a:latin typeface="Cambria Math" panose="02040503050406030204" pitchFamily="18" charset="0"/>
                          </a:rPr>
                          <m:t>𝐷</m:t>
                        </m:r>
                      </m:sub>
                    </m:sSub>
                  </m:oMath>
                </a14:m>
                <a:endParaRPr lang="ru-RU" dirty="0"/>
              </a:p>
              <a:p>
                <a:r>
                  <a:rPr lang="ru-RU" dirty="0"/>
                  <a:t>Модельный класс </a:t>
                </a:r>
                <a14:m>
                  <m:oMath xmlns:m="http://schemas.openxmlformats.org/officeDocument/2006/math">
                    <m:sSub>
                      <m:sSubPr>
                        <m:ctrlPr>
                          <a:rPr lang="ru-RU" i="1">
                            <a:latin typeface="Cambria Math" panose="02040503050406030204" pitchFamily="18" charset="0"/>
                          </a:rPr>
                        </m:ctrlPr>
                      </m:sSubPr>
                      <m:e>
                        <m:r>
                          <a:rPr lang="ru-RU">
                            <a:latin typeface="Cambria Math" panose="02040503050406030204" pitchFamily="18" charset="0"/>
                          </a:rPr>
                          <m:t>С</m:t>
                        </m:r>
                      </m:e>
                      <m:sub>
                        <m:r>
                          <a:rPr lang="en-US">
                            <a:latin typeface="Cambria Math" panose="02040503050406030204" pitchFamily="18" charset="0"/>
                          </a:rPr>
                          <m:t>𝐷</m:t>
                        </m:r>
                      </m:sub>
                    </m:sSub>
                  </m:oMath>
                </a14:m>
                <a:r>
                  <a:rPr lang="ru-RU" dirty="0"/>
                  <a:t> - множество</a:t>
                </a:r>
                <a:r>
                  <a:rPr lang="en-US" dirty="0"/>
                  <a:t> </a:t>
                </a:r>
                <a:r>
                  <a:rPr lang="ru-RU" dirty="0"/>
                  <a:t>бинарных деревьев с пронумерованными рёбрами высоты не более </a:t>
                </a:r>
                <a14:m>
                  <m:oMath xmlns:m="http://schemas.openxmlformats.org/officeDocument/2006/math">
                    <m:r>
                      <a:rPr lang="en-US" dirty="0">
                        <a:latin typeface="Cambria Math" panose="02040503050406030204" pitchFamily="18" charset="0"/>
                      </a:rPr>
                      <m:t>𝐷</m:t>
                    </m:r>
                  </m:oMath>
                </a14:m>
                <a:endParaRPr lang="en-US" dirty="0"/>
              </a:p>
              <a:p>
                <a:r>
                  <a:rPr lang="ru-RU" dirty="0"/>
                  <a:t>Каждому суффиксу соответствует </a:t>
                </a:r>
                <a:br>
                  <a:rPr lang="ru-RU" dirty="0"/>
                </a:br>
                <a:r>
                  <a:rPr lang="ru-RU" dirty="0"/>
                  <a:t>путь от его листового узла до </a:t>
                </a:r>
                <a:br>
                  <a:rPr lang="ru-RU" dirty="0"/>
                </a:br>
                <a:r>
                  <a:rPr lang="ru-RU" dirty="0"/>
                  <a:t>корневого узла дерева</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86" t="-2326" r="-1809"/>
                </a:stretch>
              </a:blipFill>
            </p:spPr>
            <p:txBody>
              <a:bodyPr/>
              <a:lstStyle/>
              <a:p>
                <a:r>
                  <a:rPr lang="ru-RU">
                    <a:noFill/>
                  </a:rPr>
                  <a:t> </a:t>
                </a:r>
              </a:p>
            </p:txBody>
          </p:sp>
        </mc:Fallback>
      </mc:AlternateContent>
      <p:sp>
        <p:nvSpPr>
          <p:cNvPr id="8" name="Номер слайда 7">
            <a:extLst>
              <a:ext uri="{FF2B5EF4-FFF2-40B4-BE49-F238E27FC236}">
                <a16:creationId xmlns:a16="http://schemas.microsoft.com/office/drawing/2014/main" id="{2579F778-AF37-474D-9D55-AA8E795367BF}"/>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37</a:t>
            </a:fld>
            <a:endParaRPr lang="ru-RU" altLang="ru-RU"/>
          </a:p>
        </p:txBody>
      </p:sp>
      <p:pic>
        <p:nvPicPr>
          <p:cNvPr id="36" name="Рисунок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529" y="4562898"/>
            <a:ext cx="5163271" cy="1419423"/>
          </a:xfrm>
          <a:prstGeom prst="rect">
            <a:avLst/>
          </a:prstGeom>
        </p:spPr>
      </p:pic>
    </p:spTree>
    <p:extLst>
      <p:ext uri="{BB962C8B-B14F-4D97-AF65-F5344CB8AC3E}">
        <p14:creationId xmlns:p14="http://schemas.microsoft.com/office/powerpoint/2010/main" val="593314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Построение контекстного дерева</a:t>
            </a:r>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838200" y="1825625"/>
                <a:ext cx="10515600" cy="4351338"/>
              </a:xfrm>
            </p:spPr>
            <p:txBody>
              <a:bodyPr>
                <a:normAutofit/>
              </a:bodyPr>
              <a:lstStyle/>
              <a:p>
                <a:r>
                  <a:rPr lang="ru-RU" dirty="0"/>
                  <a:t>Контекстным деревом порядка называется полное бинарное дерево высоты </a:t>
                </a:r>
                <a14:m>
                  <m:oMath xmlns:m="http://schemas.openxmlformats.org/officeDocument/2006/math">
                    <m:r>
                      <a:rPr lang="en-US" i="1" dirty="0">
                        <a:latin typeface="Cambria Math" panose="02040503050406030204" pitchFamily="18" charset="0"/>
                      </a:rPr>
                      <m:t>𝐷</m:t>
                    </m:r>
                  </m:oMath>
                </a14:m>
                <a:r>
                  <a:rPr lang="ru-RU" dirty="0"/>
                  <a:t> (содержащее </a:t>
                </a:r>
                <a14:m>
                  <m:oMath xmlns:m="http://schemas.openxmlformats.org/officeDocument/2006/math">
                    <m:r>
                      <a:rPr lang="en-US" i="1" dirty="0">
                        <a:latin typeface="Cambria Math" panose="02040503050406030204" pitchFamily="18" charset="0"/>
                      </a:rPr>
                      <m:t>𝐷</m:t>
                    </m:r>
                    <m:r>
                      <a:rPr lang="en-US" i="1" dirty="0">
                        <a:latin typeface="Cambria Math" panose="02040503050406030204" pitchFamily="18" charset="0"/>
                      </a:rPr>
                      <m:t>+1</m:t>
                    </m:r>
                  </m:oMath>
                </a14:m>
                <a:r>
                  <a:rPr lang="ru-RU" dirty="0"/>
                  <a:t> полных уровней) </a:t>
                </a:r>
                <a:br>
                  <a:rPr lang="ru-RU" dirty="0"/>
                </a:br>
                <a:r>
                  <a:rPr lang="ru-RU" dirty="0"/>
                  <a:t>с полностью пронумерованными рёбрами</a:t>
                </a:r>
              </a:p>
              <a:p>
                <a:r>
                  <a:rPr lang="ru-RU" dirty="0"/>
                  <a:t>Для каждого узла (не только листа) дерева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oMath>
                </a14:m>
                <a:r>
                  <a:rPr lang="ru-RU" dirty="0"/>
                  <a:t> вычисляются счётчики </a:t>
                </a:r>
                <a14:m>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𝑎</m:t>
                        </m:r>
                      </m:e>
                      <m:sub>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sub>
                    </m:sSub>
                  </m:oMath>
                </a14:m>
                <a:r>
                  <a:rPr lang="ru-RU" dirty="0"/>
                  <a:t> (нули) и </a:t>
                </a:r>
                <a14:m>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𝑏</m:t>
                        </m:r>
                      </m:e>
                      <m:sub>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sub>
                    </m:sSub>
                  </m:oMath>
                </a14:m>
                <a:r>
                  <a:rPr lang="ru-RU" dirty="0"/>
                  <a:t> (единицы) и по ним вероятность </a:t>
                </a:r>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𝑃</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sub>
                        </m:sSub>
                      </m:e>
                    </m:d>
                  </m:oMath>
                </a14:m>
                <a:endParaRPr lang="en-US"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86" t="-2326"/>
                </a:stretch>
              </a:blipFill>
            </p:spPr>
            <p:txBody>
              <a:bodyPr/>
              <a:lstStyle/>
              <a:p>
                <a:r>
                  <a:rPr lang="ru-RU">
                    <a:noFill/>
                  </a:rPr>
                  <a:t> </a:t>
                </a:r>
              </a:p>
            </p:txBody>
          </p:sp>
        </mc:Fallback>
      </mc:AlternateContent>
      <p:sp>
        <p:nvSpPr>
          <p:cNvPr id="8" name="Номер слайда 7">
            <a:extLst>
              <a:ext uri="{FF2B5EF4-FFF2-40B4-BE49-F238E27FC236}">
                <a16:creationId xmlns:a16="http://schemas.microsoft.com/office/drawing/2014/main" id="{57B12D80-7490-43E5-8D2A-17E55090723F}"/>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38</a:t>
            </a:fld>
            <a:endParaRPr lang="ru-RU" altLang="ru-RU"/>
          </a:p>
        </p:txBody>
      </p:sp>
    </p:spTree>
    <p:extLst>
      <p:ext uri="{BB962C8B-B14F-4D97-AF65-F5344CB8AC3E}">
        <p14:creationId xmlns:p14="http://schemas.microsoft.com/office/powerpoint/2010/main" val="1643852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Построение контекстного дерева</a:t>
            </a:r>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838200" y="1825625"/>
                <a:ext cx="10515600" cy="4351338"/>
              </a:xfrm>
            </p:spPr>
            <p:txBody>
              <a:bodyPr>
                <a:normAutofit/>
              </a:bodyPr>
              <a:lstStyle/>
              <a:p>
                <a:r>
                  <a:rPr lang="ru-RU" dirty="0"/>
                  <a:t>Оценкой вероятности появления анализируемой последовательности в данном контексте будет служить </a:t>
                </a:r>
                <a:r>
                  <a:rPr lang="ru-RU" u="sng" dirty="0"/>
                  <a:t>вес</a:t>
                </a:r>
                <a:r>
                  <a:rPr lang="ru-RU" dirty="0"/>
                  <a:t> корневого узла дерева, определяемый взвешиванием вероятностей от контекстных моделей разного порядка </a:t>
                </a:r>
                <a14:m>
                  <m:oMath xmlns:m="http://schemas.openxmlformats.org/officeDocument/2006/math">
                    <m:d>
                      <m:dPr>
                        <m:ctrlPr>
                          <a:rPr lang="ru-RU" i="1" dirty="0">
                            <a:latin typeface="Cambria Math" panose="02040503050406030204" pitchFamily="18" charset="0"/>
                          </a:rPr>
                        </m:ctrlPr>
                      </m:dPr>
                      <m:e>
                        <m:r>
                          <a:rPr lang="en-US" dirty="0">
                            <a:latin typeface="Cambria Math" panose="02040503050406030204" pitchFamily="18" charset="0"/>
                          </a:rPr>
                          <m:t>≤</m:t>
                        </m:r>
                        <m:r>
                          <a:rPr lang="en-US" dirty="0">
                            <a:latin typeface="Cambria Math" panose="02040503050406030204" pitchFamily="18" charset="0"/>
                          </a:rPr>
                          <m:t>𝐷</m:t>
                        </m:r>
                      </m:e>
                    </m:d>
                  </m:oMath>
                </a14:m>
                <a:endParaRPr lang="ru-RU" dirty="0"/>
              </a:p>
              <a:p>
                <a:r>
                  <a:rPr lang="ru-RU" dirty="0"/>
                  <a:t>Взвешивание может осуществляться последовательным построением полных деревьев всех порядков, вычислением для каждого произведения вероятностей в листах и взвешиванием этих произведений</a:t>
                </a:r>
              </a:p>
              <a:p>
                <a:r>
                  <a:rPr lang="ru-RU" i="1" dirty="0"/>
                  <a:t>Эквивалентно, та же оценка получается взвешиванием на каждом уровне внутри одного дерева, как рассмотрено далее</a:t>
                </a:r>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86" t="-2326"/>
                </a:stretch>
              </a:blipFill>
            </p:spPr>
            <p:txBody>
              <a:bodyPr/>
              <a:lstStyle/>
              <a:p>
                <a:r>
                  <a:rPr lang="ru-RU">
                    <a:noFill/>
                  </a:rPr>
                  <a:t> </a:t>
                </a:r>
              </a:p>
            </p:txBody>
          </p:sp>
        </mc:Fallback>
      </mc:AlternateContent>
      <p:sp>
        <p:nvSpPr>
          <p:cNvPr id="8" name="Номер слайда 7">
            <a:extLst>
              <a:ext uri="{FF2B5EF4-FFF2-40B4-BE49-F238E27FC236}">
                <a16:creationId xmlns:a16="http://schemas.microsoft.com/office/drawing/2014/main" id="{57B12D80-7490-43E5-8D2A-17E55090723F}"/>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39</a:t>
            </a:fld>
            <a:endParaRPr lang="ru-RU" altLang="ru-RU"/>
          </a:p>
        </p:txBody>
      </p:sp>
    </p:spTree>
    <p:extLst>
      <p:ext uri="{BB962C8B-B14F-4D97-AF65-F5344CB8AC3E}">
        <p14:creationId xmlns:p14="http://schemas.microsoft.com/office/powerpoint/2010/main" val="93686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244773-36A7-40B9-82D2-4011CC4A534E}"/>
              </a:ext>
            </a:extLst>
          </p:cNvPr>
          <p:cNvSpPr>
            <a:spLocks noGrp="1"/>
          </p:cNvSpPr>
          <p:nvPr>
            <p:ph type="title"/>
          </p:nvPr>
        </p:nvSpPr>
        <p:spPr>
          <a:xfrm>
            <a:off x="838200" y="365125"/>
            <a:ext cx="10515600" cy="1325563"/>
          </a:xfrm>
        </p:spPr>
        <p:txBody>
          <a:bodyPr/>
          <a:lstStyle/>
          <a:p>
            <a:r>
              <a:rPr lang="ru-RU"/>
              <a:t>Основные методы статистического моделирования</a:t>
            </a:r>
          </a:p>
        </p:txBody>
      </p:sp>
      <p:sp>
        <p:nvSpPr>
          <p:cNvPr id="3" name="Объект 2">
            <a:extLst>
              <a:ext uri="{FF2B5EF4-FFF2-40B4-BE49-F238E27FC236}">
                <a16:creationId xmlns:a16="http://schemas.microsoft.com/office/drawing/2014/main" id="{38BEFFD9-8182-4BE5-82F0-E55AA0A64F2F}"/>
              </a:ext>
            </a:extLst>
          </p:cNvPr>
          <p:cNvSpPr>
            <a:spLocks noGrp="1"/>
          </p:cNvSpPr>
          <p:nvPr>
            <p:ph idx="1"/>
          </p:nvPr>
        </p:nvSpPr>
        <p:spPr>
          <a:xfrm>
            <a:off x="838200" y="1825625"/>
            <a:ext cx="10515600" cy="4351338"/>
          </a:xfrm>
        </p:spPr>
        <p:txBody>
          <a:bodyPr/>
          <a:lstStyle/>
          <a:p>
            <a:r>
              <a:rPr lang="ru-RU"/>
              <a:t>Метод PPM (предсказание по частичному совпадению)</a:t>
            </a:r>
          </a:p>
          <a:p>
            <a:r>
              <a:rPr lang="ru-RU"/>
              <a:t>Метод CTW (взвешивание с использованием контекстных деревьев)</a:t>
            </a:r>
          </a:p>
          <a:p>
            <a:r>
              <a:rPr lang="ru-RU"/>
              <a:t>Метод DMC (динамическая марковская компрессия)</a:t>
            </a:r>
            <a:endParaRPr lang="ru-RU" dirty="0"/>
          </a:p>
          <a:p>
            <a:r>
              <a:rPr lang="ru-RU"/>
              <a:t>Метод нейронных сетей</a:t>
            </a:r>
            <a:endParaRPr lang="ru-RU" dirty="0"/>
          </a:p>
        </p:txBody>
      </p:sp>
      <p:sp>
        <p:nvSpPr>
          <p:cNvPr id="8" name="Номер слайда 7">
            <a:extLst>
              <a:ext uri="{FF2B5EF4-FFF2-40B4-BE49-F238E27FC236}">
                <a16:creationId xmlns:a16="http://schemas.microsoft.com/office/drawing/2014/main" id="{16B799F2-0013-409A-9C37-1A5CB4BCC7D5}"/>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4</a:t>
            </a:fld>
            <a:endParaRPr lang="ru-RU" altLang="ru-RU"/>
          </a:p>
        </p:txBody>
      </p:sp>
    </p:spTree>
    <p:extLst>
      <p:ext uri="{BB962C8B-B14F-4D97-AF65-F5344CB8AC3E}">
        <p14:creationId xmlns:p14="http://schemas.microsoft.com/office/powerpoint/2010/main" val="2567970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Построение контекстного дерева</a:t>
            </a:r>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838200" y="1825624"/>
                <a:ext cx="10515600" cy="4530725"/>
              </a:xfrm>
            </p:spPr>
            <p:txBody>
              <a:bodyPr>
                <a:normAutofit lnSpcReduction="10000"/>
              </a:bodyPr>
              <a:lstStyle/>
              <a:p>
                <a:r>
                  <a:rPr lang="ru-RU" u="sng" dirty="0"/>
                  <a:t>Вес</a:t>
                </a:r>
                <a:r>
                  <a:rPr lang="ru-RU" dirty="0"/>
                  <a:t> листа (уровень </a:t>
                </a:r>
                <a14:m>
                  <m:oMath xmlns:m="http://schemas.openxmlformats.org/officeDocument/2006/math">
                    <m:r>
                      <a:rPr lang="en-US" i="1" dirty="0" smtClean="0">
                        <a:latin typeface="Cambria Math" panose="02040503050406030204" pitchFamily="18" charset="0"/>
                      </a:rPr>
                      <m:t>𝑙</m:t>
                    </m:r>
                    <m:r>
                      <a:rPr lang="en-US" i="1" dirty="0" smtClean="0">
                        <a:latin typeface="Cambria Math" panose="02040503050406030204" pitchFamily="18" charset="0"/>
                      </a:rPr>
                      <m:t>=</m:t>
                    </m:r>
                    <m:r>
                      <a:rPr lang="en-US" i="1" dirty="0" smtClean="0">
                        <a:latin typeface="Cambria Math" panose="02040503050406030204" pitchFamily="18" charset="0"/>
                      </a:rPr>
                      <m:t>𝐷</m:t>
                    </m:r>
                  </m:oMath>
                </a14:m>
                <a:r>
                  <a:rPr lang="ru-RU" dirty="0"/>
                  <a:t>) – это его вероятность </a:t>
                </a:r>
                <a14:m>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ru-RU" i="1">
                            <a:latin typeface="Cambria Math" panose="02040503050406030204" pitchFamily="18" charset="0"/>
                          </a:rPr>
                        </m:ctrlPr>
                      </m:dPr>
                      <m:e>
                        <m:sSub>
                          <m:sSubPr>
                            <m:ctrlPr>
                              <a:rPr lang="ru-RU" i="1">
                                <a:latin typeface="Cambria Math" panose="02040503050406030204" pitchFamily="18" charset="0"/>
                              </a:rPr>
                            </m:ctrlPr>
                          </m:sSubPr>
                          <m:e>
                            <m:r>
                              <a:rPr lang="en-US">
                                <a:latin typeface="Cambria Math" panose="02040503050406030204" pitchFamily="18" charset="0"/>
                              </a:rPr>
                              <m:t>𝑎</m:t>
                            </m:r>
                          </m:e>
                          <m:sub>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sub>
                        </m:sSub>
                        <m:r>
                          <a:rPr lang="ru-RU">
                            <a:latin typeface="Cambria Math" panose="02040503050406030204" pitchFamily="18" charset="0"/>
                          </a:rPr>
                          <m:t>,</m:t>
                        </m:r>
                        <m:sSub>
                          <m:sSubPr>
                            <m:ctrlPr>
                              <a:rPr lang="ru-RU" i="1">
                                <a:latin typeface="Cambria Math" panose="02040503050406030204" pitchFamily="18" charset="0"/>
                              </a:rPr>
                            </m:ctrlPr>
                          </m:sSubPr>
                          <m:e>
                            <m:r>
                              <a:rPr lang="en-US">
                                <a:latin typeface="Cambria Math" panose="02040503050406030204" pitchFamily="18" charset="0"/>
                              </a:rPr>
                              <m:t>𝑏</m:t>
                            </m:r>
                          </m:e>
                          <m:sub>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sub>
                        </m:sSub>
                      </m:e>
                    </m:d>
                  </m:oMath>
                </a14:m>
                <a:endParaRPr lang="ru-RU" u="sng" dirty="0"/>
              </a:p>
              <a:p>
                <a:r>
                  <a:rPr lang="ru-RU" u="sng" dirty="0"/>
                  <a:t>Вес</a:t>
                </a:r>
                <a:r>
                  <a:rPr lang="ru-RU" dirty="0"/>
                  <a:t> внутреннего узла</a:t>
                </a:r>
                <a:r>
                  <a:rPr lang="en-US" dirty="0"/>
                  <a:t>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oMath>
                </a14:m>
                <a:r>
                  <a:rPr lang="ru-RU" dirty="0"/>
                  <a:t> определяется формулой:</a:t>
                </a:r>
                <a:br>
                  <a:rPr lang="en-US" dirty="0"/>
                </a:br>
                <a14:m>
                  <m:oMath xmlns:m="http://schemas.openxmlformats.org/officeDocument/2006/math">
                    <m:sSubSup>
                      <m:sSubSupPr>
                        <m:ctrlPr>
                          <a:rPr lang="ru-RU" i="1">
                            <a:latin typeface="Cambria Math" panose="02040503050406030204" pitchFamily="18" charset="0"/>
                          </a:rPr>
                        </m:ctrlPr>
                      </m:sSubSupPr>
                      <m:e>
                        <m:r>
                          <a:rPr lang="en-US">
                            <a:latin typeface="Cambria Math" panose="02040503050406030204" pitchFamily="18" charset="0"/>
                          </a:rPr>
                          <m:t>𝑃</m:t>
                        </m:r>
                      </m:e>
                      <m:sub>
                        <m:r>
                          <a:rPr lang="en-US">
                            <a:latin typeface="Cambria Math" panose="02040503050406030204" pitchFamily="18" charset="0"/>
                          </a:rPr>
                          <m:t>𝑤</m:t>
                        </m:r>
                      </m:sub>
                      <m:sup>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sup>
                    </m:sSubSup>
                    <m:r>
                      <a:rPr lang="ru-RU">
                        <a:latin typeface="Cambria Math" panose="02040503050406030204" pitchFamily="18" charset="0"/>
                      </a:rPr>
                      <m:t>=</m:t>
                    </m:r>
                    <m:r>
                      <m:rPr>
                        <m:sty m:val="p"/>
                      </m:rPr>
                      <a:rPr lang="el-GR">
                        <a:latin typeface="Cambria Math" panose="02040503050406030204" pitchFamily="18" charset="0"/>
                      </a:rPr>
                      <m:t>γ</m:t>
                    </m:r>
                    <m:d>
                      <m:dPr>
                        <m:ctrlPr>
                          <a:rPr lang="en-US" i="1">
                            <a:latin typeface="Cambria Math" panose="02040503050406030204" pitchFamily="18" charset="0"/>
                          </a:rPr>
                        </m:ctrlPr>
                      </m:dPr>
                      <m:e>
                        <m:r>
                          <a:rPr lang="en-US">
                            <a:latin typeface="Cambria Math" panose="02040503050406030204" pitchFamily="18" charset="0"/>
                          </a:rPr>
                          <m:t>𝑙</m:t>
                        </m:r>
                        <m:r>
                          <a:rPr lang="en-US">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e>
                    </m:d>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ru-RU" i="1">
                            <a:latin typeface="Cambria Math" panose="02040503050406030204" pitchFamily="18" charset="0"/>
                          </a:rPr>
                        </m:ctrlPr>
                      </m:dPr>
                      <m:e>
                        <m:sSub>
                          <m:sSubPr>
                            <m:ctrlPr>
                              <a:rPr lang="ru-RU" i="1">
                                <a:latin typeface="Cambria Math" panose="02040503050406030204" pitchFamily="18" charset="0"/>
                              </a:rPr>
                            </m:ctrlPr>
                          </m:sSubPr>
                          <m:e>
                            <m:r>
                              <a:rPr lang="en-US">
                                <a:latin typeface="Cambria Math" panose="02040503050406030204" pitchFamily="18" charset="0"/>
                              </a:rPr>
                              <m:t>𝑎</m:t>
                            </m:r>
                          </m:e>
                          <m:sub>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sub>
                        </m:sSub>
                        <m:r>
                          <a:rPr lang="ru-RU">
                            <a:latin typeface="Cambria Math" panose="02040503050406030204" pitchFamily="18" charset="0"/>
                          </a:rPr>
                          <m:t>,</m:t>
                        </m:r>
                        <m:sSub>
                          <m:sSubPr>
                            <m:ctrlPr>
                              <a:rPr lang="ru-RU" i="1">
                                <a:latin typeface="Cambria Math" panose="02040503050406030204" pitchFamily="18" charset="0"/>
                              </a:rPr>
                            </m:ctrlPr>
                          </m:sSubPr>
                          <m:e>
                            <m:r>
                              <a:rPr lang="en-US">
                                <a:latin typeface="Cambria Math" panose="02040503050406030204" pitchFamily="18" charset="0"/>
                              </a:rPr>
                              <m:t>𝑏</m:t>
                            </m:r>
                          </m:e>
                          <m:sub>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sub>
                        </m:sSub>
                      </m:e>
                    </m:d>
                    <m:r>
                      <a:rPr lang="ru-RU">
                        <a:latin typeface="Cambria Math" panose="02040503050406030204" pitchFamily="18" charset="0"/>
                      </a:rPr>
                      <m:t>+</m:t>
                    </m:r>
                    <m:d>
                      <m:dPr>
                        <m:ctrlPr>
                          <a:rPr lang="ru-RU" i="1">
                            <a:latin typeface="Cambria Math" panose="02040503050406030204" pitchFamily="18" charset="0"/>
                          </a:rPr>
                        </m:ctrlPr>
                      </m:dPr>
                      <m:e>
                        <m:r>
                          <a:rPr lang="ru-RU">
                            <a:latin typeface="Cambria Math" panose="02040503050406030204" pitchFamily="18" charset="0"/>
                          </a:rPr>
                          <m:t>1−</m:t>
                        </m:r>
                        <m:r>
                          <m:rPr>
                            <m:sty m:val="p"/>
                          </m:rPr>
                          <a:rPr lang="el-GR">
                            <a:latin typeface="Cambria Math" panose="02040503050406030204" pitchFamily="18" charset="0"/>
                          </a:rPr>
                          <m:t>γ</m:t>
                        </m:r>
                        <m:d>
                          <m:dPr>
                            <m:ctrlPr>
                              <a:rPr lang="en-US" i="1">
                                <a:latin typeface="Cambria Math" panose="02040503050406030204" pitchFamily="18" charset="0"/>
                              </a:rPr>
                            </m:ctrlPr>
                          </m:dPr>
                          <m:e>
                            <m:r>
                              <a:rPr lang="en-US">
                                <a:latin typeface="Cambria Math" panose="02040503050406030204" pitchFamily="18" charset="0"/>
                              </a:rPr>
                              <m:t>𝑙</m:t>
                            </m:r>
                            <m:r>
                              <a:rPr lang="en-US">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e>
                        </m:d>
                      </m:e>
                    </m:d>
                    <m:sSubSup>
                      <m:sSubSupPr>
                        <m:ctrlPr>
                          <a:rPr lang="ru-RU" i="1">
                            <a:latin typeface="Cambria Math" panose="02040503050406030204" pitchFamily="18" charset="0"/>
                          </a:rPr>
                        </m:ctrlPr>
                      </m:sSubSupPr>
                      <m:e>
                        <m:r>
                          <a:rPr lang="en-US">
                            <a:latin typeface="Cambria Math" panose="02040503050406030204" pitchFamily="18" charset="0"/>
                          </a:rPr>
                          <m:t>𝑃</m:t>
                        </m:r>
                      </m:e>
                      <m:sub>
                        <m:r>
                          <a:rPr lang="en-US">
                            <a:latin typeface="Cambria Math" panose="02040503050406030204" pitchFamily="18" charset="0"/>
                          </a:rPr>
                          <m:t>𝑤</m:t>
                        </m:r>
                      </m:sub>
                      <m:sup>
                        <m:r>
                          <a:rPr lang="en-US">
                            <a:latin typeface="Cambria Math" panose="02040503050406030204" pitchFamily="18" charset="0"/>
                          </a:rPr>
                          <m:t>0</m:t>
                        </m:r>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sup>
                    </m:sSubSup>
                    <m:sSubSup>
                      <m:sSubSupPr>
                        <m:ctrlPr>
                          <a:rPr lang="ru-RU" i="1">
                            <a:latin typeface="Cambria Math" panose="02040503050406030204" pitchFamily="18" charset="0"/>
                          </a:rPr>
                        </m:ctrlPr>
                      </m:sSubSupPr>
                      <m:e>
                        <m:r>
                          <a:rPr lang="en-US">
                            <a:latin typeface="Cambria Math" panose="02040503050406030204" pitchFamily="18" charset="0"/>
                          </a:rPr>
                          <m:t>𝑃</m:t>
                        </m:r>
                      </m:e>
                      <m:sub>
                        <m:r>
                          <a:rPr lang="en-US">
                            <a:latin typeface="Cambria Math" panose="02040503050406030204" pitchFamily="18" charset="0"/>
                          </a:rPr>
                          <m:t>𝑤</m:t>
                        </m:r>
                      </m:sub>
                      <m:sup>
                        <m:r>
                          <a:rPr lang="en-US">
                            <a:latin typeface="Cambria Math" panose="02040503050406030204" pitchFamily="18" charset="0"/>
                          </a:rPr>
                          <m:t>1</m:t>
                        </m:r>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sup>
                    </m:sSubSup>
                  </m:oMath>
                </a14:m>
                <a:endParaRPr lang="ru-RU" dirty="0"/>
              </a:p>
              <a:p>
                <a:r>
                  <a:rPr lang="ru-RU" dirty="0"/>
                  <a:t>Первое слагаемое соответствует источнику без памяти, для которого нет смысла в более глубоком контексте</a:t>
                </a:r>
              </a:p>
              <a:p>
                <a:r>
                  <a:rPr lang="ru-RU" dirty="0"/>
                  <a:t>Второе слагаемое есть совместная вероятность двух </a:t>
                </a:r>
                <a:r>
                  <a:rPr lang="ru-RU" dirty="0" err="1"/>
                  <a:t>подпоследовательностей</a:t>
                </a:r>
                <a:r>
                  <a:rPr lang="ru-RU" dirty="0"/>
                  <a:t> с контекстами более высокого порядка</a:t>
                </a:r>
                <a:endParaRPr lang="en-US" dirty="0"/>
              </a:p>
              <a:p>
                <a:r>
                  <a:rPr lang="ru-RU" dirty="0"/>
                  <a:t>Весовой коэффициент</a:t>
                </a:r>
                <a:r>
                  <a:rPr lang="en-US" dirty="0"/>
                  <a:t> </a:t>
                </a:r>
                <a14:m>
                  <m:oMath xmlns:m="http://schemas.openxmlformats.org/officeDocument/2006/math">
                    <m:r>
                      <m:rPr>
                        <m:sty m:val="p"/>
                      </m:rPr>
                      <a:rPr lang="el-GR">
                        <a:latin typeface="Cambria Math" panose="02040503050406030204" pitchFamily="18" charset="0"/>
                      </a:rPr>
                      <m:t>γ</m:t>
                    </m:r>
                    <m:d>
                      <m:dPr>
                        <m:ctrlPr>
                          <a:rPr lang="en-US" i="1">
                            <a:latin typeface="Cambria Math" panose="02040503050406030204" pitchFamily="18" charset="0"/>
                          </a:rPr>
                        </m:ctrlPr>
                      </m:dPr>
                      <m:e>
                        <m:r>
                          <a:rPr lang="en-US">
                            <a:latin typeface="Cambria Math" panose="02040503050406030204" pitchFamily="18" charset="0"/>
                          </a:rPr>
                          <m:t>𝑙</m:t>
                        </m:r>
                        <m:r>
                          <a:rPr lang="en-US">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e>
                    </m:d>
                    <m:r>
                      <a:rPr lang="en-US">
                        <a:latin typeface="Cambria Math" panose="02040503050406030204" pitchFamily="18" charset="0"/>
                      </a:rPr>
                      <m:t>∈</m:t>
                    </m:r>
                    <m:d>
                      <m:dPr>
                        <m:ctrlPr>
                          <a:rPr lang="ru-RU" i="1">
                            <a:latin typeface="Cambria Math" panose="02040503050406030204" pitchFamily="18" charset="0"/>
                          </a:rPr>
                        </m:ctrlPr>
                      </m:dPr>
                      <m:e>
                        <m:r>
                          <a:rPr lang="ru-RU">
                            <a:latin typeface="Cambria Math" panose="02040503050406030204" pitchFamily="18" charset="0"/>
                          </a:rPr>
                          <m:t>0</m:t>
                        </m:r>
                        <m:r>
                          <a:rPr lang="en-US">
                            <a:latin typeface="Cambria Math" panose="02040503050406030204" pitchFamily="18" charset="0"/>
                          </a:rPr>
                          <m:t>;1</m:t>
                        </m:r>
                      </m:e>
                    </m:d>
                    <m:r>
                      <a:rPr lang="en-US">
                        <a:latin typeface="Cambria Math" panose="02040503050406030204" pitchFamily="18" charset="0"/>
                      </a:rPr>
                      <m:t> </m:t>
                    </m:r>
                  </m:oMath>
                </a14:m>
                <a:r>
                  <a:rPr lang="ru-RU" dirty="0"/>
                  <a:t>для каждого узла</a:t>
                </a:r>
                <a:r>
                  <a:rPr lang="en-US" dirty="0"/>
                  <a:t>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oMath>
                </a14:m>
                <a:r>
                  <a:rPr lang="en-US" dirty="0"/>
                  <a:t> </a:t>
                </a:r>
                <a:r>
                  <a:rPr lang="ru-RU" dirty="0"/>
                  <a:t>уровня </a:t>
                </a:r>
                <a14:m>
                  <m:oMath xmlns:m="http://schemas.openxmlformats.org/officeDocument/2006/math">
                    <m:r>
                      <a:rPr lang="en-US">
                        <a:latin typeface="Cambria Math" panose="02040503050406030204" pitchFamily="18" charset="0"/>
                      </a:rPr>
                      <m:t>𝑙</m:t>
                    </m:r>
                    <m:d>
                      <m:dPr>
                        <m:ctrlPr>
                          <a:rPr lang="en-US" i="1">
                            <a:latin typeface="Cambria Math" panose="02040503050406030204" pitchFamily="18" charset="0"/>
                          </a:rPr>
                        </m:ctrlPr>
                      </m:dPr>
                      <m:e>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e>
                    </m:d>
                  </m:oMath>
                </a14:m>
                <a:r>
                  <a:rPr lang="ru-RU" dirty="0"/>
                  <a:t> может быть определён отдельно, </a:t>
                </a:r>
                <a14:m>
                  <m:oMath xmlns:m="http://schemas.openxmlformats.org/officeDocument/2006/math">
                    <m:r>
                      <a:rPr lang="ru-RU">
                        <a:latin typeface="Cambria Math" panose="02040503050406030204" pitchFamily="18" charset="0"/>
                      </a:rPr>
                      <m:t> </m:t>
                    </m:r>
                    <m:sSub>
                      <m:sSubPr>
                        <m:ctrlPr>
                          <a:rPr lang="ru-RU" i="1">
                            <a:latin typeface="Cambria Math" panose="02040503050406030204" pitchFamily="18" charset="0"/>
                          </a:rPr>
                        </m:ctrlPr>
                      </m:sSubPr>
                      <m:e>
                        <m:r>
                          <m:rPr>
                            <m:sty m:val="p"/>
                          </m:rPr>
                          <a:rPr lang="el-GR">
                            <a:latin typeface="Cambria Math" panose="02040503050406030204" pitchFamily="18" charset="0"/>
                          </a:rPr>
                          <m:t>γ</m:t>
                        </m:r>
                      </m:e>
                      <m:sub>
                        <m:r>
                          <a:rPr lang="en-US">
                            <a:latin typeface="Cambria Math" panose="02040503050406030204" pitchFamily="18" charset="0"/>
                          </a:rPr>
                          <m:t>𝐷</m:t>
                        </m:r>
                      </m:sub>
                    </m:sSub>
                    <m:r>
                      <a:rPr lang="ru-RU">
                        <a:latin typeface="Cambria Math" panose="02040503050406030204" pitchFamily="18" charset="0"/>
                      </a:rPr>
                      <m:t>=1</m:t>
                    </m:r>
                  </m:oMath>
                </a14:m>
                <a:endParaRPr lang="ru-RU" dirty="0"/>
              </a:p>
              <a:p>
                <a14:m>
                  <m:oMath xmlns:m="http://schemas.openxmlformats.org/officeDocument/2006/math">
                    <m:sSubSup>
                      <m:sSubSupPr>
                        <m:ctrlPr>
                          <a:rPr lang="ru-RU" i="1">
                            <a:latin typeface="Cambria Math" panose="02040503050406030204" pitchFamily="18" charset="0"/>
                          </a:rPr>
                        </m:ctrlPr>
                      </m:sSubSupPr>
                      <m:e>
                        <m:r>
                          <a:rPr lang="en-US">
                            <a:latin typeface="Cambria Math" panose="02040503050406030204" pitchFamily="18" charset="0"/>
                          </a:rPr>
                          <m:t>𝑃</m:t>
                        </m:r>
                      </m:e>
                      <m:sub>
                        <m:r>
                          <a:rPr lang="en-US">
                            <a:latin typeface="Cambria Math" panose="02040503050406030204" pitchFamily="18" charset="0"/>
                          </a:rPr>
                          <m:t>𝑤</m:t>
                        </m:r>
                      </m:sub>
                      <m:sup>
                        <m:r>
                          <a:rPr lang="en-US">
                            <a:latin typeface="Cambria Math" panose="02040503050406030204" pitchFamily="18" charset="0"/>
                          </a:rPr>
                          <m:t>0</m:t>
                        </m:r>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sup>
                    </m:sSubSup>
                  </m:oMath>
                </a14:m>
                <a:r>
                  <a:rPr lang="ru-RU" dirty="0"/>
                  <a:t> и </a:t>
                </a:r>
                <a14:m>
                  <m:oMath xmlns:m="http://schemas.openxmlformats.org/officeDocument/2006/math">
                    <m:sSubSup>
                      <m:sSubSupPr>
                        <m:ctrlPr>
                          <a:rPr lang="ru-RU" i="1">
                            <a:latin typeface="Cambria Math" panose="02040503050406030204" pitchFamily="18" charset="0"/>
                          </a:rPr>
                        </m:ctrlPr>
                      </m:sSubSupPr>
                      <m:e>
                        <m:r>
                          <a:rPr lang="en-US">
                            <a:latin typeface="Cambria Math" panose="02040503050406030204" pitchFamily="18" charset="0"/>
                          </a:rPr>
                          <m:t>𝑃</m:t>
                        </m:r>
                      </m:e>
                      <m:sub>
                        <m:r>
                          <a:rPr lang="en-US">
                            <a:latin typeface="Cambria Math" panose="02040503050406030204" pitchFamily="18" charset="0"/>
                          </a:rPr>
                          <m:t>𝑤</m:t>
                        </m:r>
                      </m:sub>
                      <m:sup>
                        <m:r>
                          <a:rPr lang="en-US">
                            <a:latin typeface="Cambria Math" panose="02040503050406030204" pitchFamily="18" charset="0"/>
                          </a:rPr>
                          <m:t>1</m:t>
                        </m:r>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sup>
                    </m:sSubSup>
                  </m:oMath>
                </a14:m>
                <a:r>
                  <a:rPr lang="ru-RU" dirty="0"/>
                  <a:t> – веса узлов </a:t>
                </a:r>
                <a14:m>
                  <m:oMath xmlns:m="http://schemas.openxmlformats.org/officeDocument/2006/math">
                    <m:r>
                      <a:rPr lang="en-US" b="0" i="0" dirty="0" smtClean="0">
                        <a:latin typeface="Cambria Math" panose="02040503050406030204" pitchFamily="18" charset="0"/>
                      </a:rPr>
                      <m:t>0</m:t>
                    </m:r>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𝑠</m:t>
                        </m:r>
                      </m:e>
                    </m:acc>
                  </m:oMath>
                </a14:m>
                <a:r>
                  <a:rPr lang="en-US" dirty="0"/>
                  <a:t> </a:t>
                </a:r>
                <a:r>
                  <a:rPr lang="ru-RU" dirty="0"/>
                  <a:t>и </a:t>
                </a:r>
                <a14:m>
                  <m:oMath xmlns:m="http://schemas.openxmlformats.org/officeDocument/2006/math">
                    <m:r>
                      <a:rPr lang="ru-RU" dirty="0" smtClean="0">
                        <a:latin typeface="Cambria Math" panose="02040503050406030204" pitchFamily="18" charset="0"/>
                      </a:rPr>
                      <m:t>1</m:t>
                    </m:r>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𝑠</m:t>
                        </m:r>
                      </m:e>
                    </m:acc>
                  </m:oMath>
                </a14:m>
                <a:r>
                  <a:rPr lang="en-US" dirty="0"/>
                  <a:t> </a:t>
                </a: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838200" y="1825624"/>
                <a:ext cx="10515600" cy="4530725"/>
              </a:xfrm>
              <a:blipFill>
                <a:blip r:embed="rId3"/>
                <a:stretch>
                  <a:fillRect l="-1086" t="-3073"/>
                </a:stretch>
              </a:blipFill>
            </p:spPr>
            <p:txBody>
              <a:bodyPr/>
              <a:lstStyle/>
              <a:p>
                <a:r>
                  <a:rPr lang="ru-RU">
                    <a:noFill/>
                  </a:rPr>
                  <a:t> </a:t>
                </a:r>
              </a:p>
            </p:txBody>
          </p:sp>
        </mc:Fallback>
      </mc:AlternateContent>
      <p:sp>
        <p:nvSpPr>
          <p:cNvPr id="8" name="Номер слайда 7">
            <a:extLst>
              <a:ext uri="{FF2B5EF4-FFF2-40B4-BE49-F238E27FC236}">
                <a16:creationId xmlns:a16="http://schemas.microsoft.com/office/drawing/2014/main" id="{E5A9598B-3107-4F14-ABA5-958438DF8DF8}"/>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40</a:t>
            </a:fld>
            <a:endParaRPr lang="ru-RU" altLang="ru-RU"/>
          </a:p>
        </p:txBody>
      </p:sp>
    </p:spTree>
    <p:extLst>
      <p:ext uri="{BB962C8B-B14F-4D97-AF65-F5344CB8AC3E}">
        <p14:creationId xmlns:p14="http://schemas.microsoft.com/office/powerpoint/2010/main" val="3810025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a:t>Метод </a:t>
            </a:r>
            <a:r>
              <a:rPr lang="en-US"/>
              <a:t>CTW. </a:t>
            </a:r>
            <a:r>
              <a:rPr lang="ru-RU"/>
              <a:t>Определение веса узлов</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838200" y="1590260"/>
                <a:ext cx="10515600" cy="4766089"/>
              </a:xfrm>
            </p:spPr>
            <p:txBody>
              <a:bodyPr>
                <a:normAutofit fontScale="92500" lnSpcReduction="10000"/>
              </a:bodyPr>
              <a:lstStyle/>
              <a:p>
                <a:r>
                  <a:rPr lang="ru-RU" dirty="0"/>
                  <a:t>Вес каждого узла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r>
                      <a:rPr lang="en-US" i="1" dirty="0">
                        <a:latin typeface="Cambria Math" panose="02040503050406030204" pitchFamily="18" charset="0"/>
                      </a:rPr>
                      <m:t> </m:t>
                    </m:r>
                  </m:oMath>
                </a14:m>
                <a:r>
                  <a:rPr lang="ru-RU" dirty="0"/>
                  <a:t>уровня </a:t>
                </a:r>
                <a14:m>
                  <m:oMath xmlns:m="http://schemas.openxmlformats.org/officeDocument/2006/math">
                    <m:r>
                      <a:rPr lang="en-US" i="1" dirty="0" smtClean="0">
                        <a:latin typeface="Cambria Math" panose="02040503050406030204" pitchFamily="18" charset="0"/>
                      </a:rPr>
                      <m:t>𝑙</m:t>
                    </m:r>
                  </m:oMath>
                </a14:m>
                <a:r>
                  <a:rPr lang="en-US" dirty="0"/>
                  <a:t> </a:t>
                </a:r>
                <a:r>
                  <a:rPr lang="ru-RU" dirty="0"/>
                  <a:t>есть взвешенная сумма вероятностей </a:t>
                </a:r>
                <a:r>
                  <a:rPr lang="ru-RU" dirty="0" err="1"/>
                  <a:t>подпоследовательности</a:t>
                </a:r>
                <a:r>
                  <a:rPr lang="ru-RU" dirty="0"/>
                  <a:t>, имеющей контекст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oMath>
                </a14:m>
                <a:r>
                  <a:rPr lang="ru-RU" dirty="0"/>
                  <a:t>, полученных от моделей порядков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m:t>
                    </m:r>
                  </m:oMath>
                </a14:m>
                <a:r>
                  <a:rPr lang="ru-RU" dirty="0"/>
                  <a:t>. Вес корня – взвешенная сумма вероятностей всей последовательности, полученных от всех моделей.</a:t>
                </a:r>
                <a:r>
                  <a:rPr lang="en-US" dirty="0"/>
                  <a:t> </a:t>
                </a:r>
                <a:endParaRPr lang="ru-RU" dirty="0"/>
              </a:p>
              <a:p>
                <a:r>
                  <a:rPr lang="ru-RU" dirty="0"/>
                  <a:t>Значение коэффициента </a:t>
                </a:r>
                <a14:m>
                  <m:oMath xmlns:m="http://schemas.openxmlformats.org/officeDocument/2006/math">
                    <m:r>
                      <m:rPr>
                        <m:sty m:val="p"/>
                      </m:rPr>
                      <a:rPr lang="el-GR">
                        <a:latin typeface="Cambria Math" panose="02040503050406030204" pitchFamily="18" charset="0"/>
                      </a:rPr>
                      <m:t>γ</m:t>
                    </m:r>
                    <m:r>
                      <a:rPr lang="en-US">
                        <a:latin typeface="Cambria Math" panose="02040503050406030204" pitchFamily="18" charset="0"/>
                      </a:rPr>
                      <m:t>(</m:t>
                    </m:r>
                    <m:r>
                      <a:rPr lang="en-US">
                        <a:latin typeface="Cambria Math" panose="02040503050406030204" pitchFamily="18" charset="0"/>
                      </a:rPr>
                      <m:t>𝑙</m:t>
                    </m:r>
                    <m:r>
                      <a:rPr lang="en-US">
                        <a:latin typeface="Cambria Math" panose="02040503050406030204" pitchFamily="18" charset="0"/>
                      </a:rPr>
                      <m:t>,</m:t>
                    </m:r>
                    <m:r>
                      <a:rPr lang="en-US">
                        <a:latin typeface="Cambria Math" panose="02040503050406030204" pitchFamily="18" charset="0"/>
                      </a:rPr>
                      <m:t>𝑠</m:t>
                    </m:r>
                    <m:r>
                      <a:rPr lang="en-US">
                        <a:latin typeface="Cambria Math" panose="02040503050406030204" pitchFamily="18" charset="0"/>
                      </a:rPr>
                      <m:t>)</m:t>
                    </m:r>
                  </m:oMath>
                </a14:m>
                <a:r>
                  <a:rPr lang="ru-RU" dirty="0"/>
                  <a:t> зависит от статистики источника. Чем точнее статистика источника описывается моделью порядка </a:t>
                </a:r>
                <a14:m>
                  <m:oMath xmlns:m="http://schemas.openxmlformats.org/officeDocument/2006/math">
                    <m:r>
                      <a:rPr lang="en-US" i="1" dirty="0" smtClean="0">
                        <a:latin typeface="Cambria Math" panose="02040503050406030204" pitchFamily="18" charset="0"/>
                      </a:rPr>
                      <m:t>𝑙</m:t>
                    </m:r>
                  </m:oMath>
                </a14:m>
                <a:r>
                  <a:rPr lang="ru-RU" dirty="0"/>
                  <a:t>, тем больше можно сделать значение </a:t>
                </a:r>
                <a14:m>
                  <m:oMath xmlns:m="http://schemas.openxmlformats.org/officeDocument/2006/math">
                    <m:r>
                      <m:rPr>
                        <m:sty m:val="p"/>
                      </m:rPr>
                      <a:rPr lang="el-GR">
                        <a:latin typeface="Cambria Math" panose="02040503050406030204" pitchFamily="18" charset="0"/>
                      </a:rPr>
                      <m:t>γ</m:t>
                    </m:r>
                    <m:r>
                      <a:rPr lang="en-US">
                        <a:latin typeface="Cambria Math" panose="02040503050406030204" pitchFamily="18" charset="0"/>
                      </a:rPr>
                      <m:t>(</m:t>
                    </m:r>
                    <m:r>
                      <a:rPr lang="en-US">
                        <a:latin typeface="Cambria Math" panose="02040503050406030204" pitchFamily="18" charset="0"/>
                      </a:rPr>
                      <m:t>𝑙</m:t>
                    </m:r>
                    <m:r>
                      <a:rPr lang="en-US">
                        <a:latin typeface="Cambria Math" panose="02040503050406030204" pitchFamily="18" charset="0"/>
                      </a:rPr>
                      <m:t>,</m:t>
                    </m:r>
                    <m:r>
                      <a:rPr lang="en-US">
                        <a:latin typeface="Cambria Math" panose="02040503050406030204" pitchFamily="18" charset="0"/>
                      </a:rPr>
                      <m:t>𝑠</m:t>
                    </m:r>
                    <m:r>
                      <a:rPr lang="en-US">
                        <a:latin typeface="Cambria Math" panose="02040503050406030204" pitchFamily="18" charset="0"/>
                      </a:rPr>
                      <m:t>)</m:t>
                    </m:r>
                  </m:oMath>
                </a14:m>
                <a:r>
                  <a:rPr lang="ru-RU" dirty="0"/>
                  <a:t>. </a:t>
                </a:r>
              </a:p>
              <a:p>
                <a:r>
                  <a:rPr lang="ru-RU" dirty="0"/>
                  <a:t>Если статистики источника нет, мы берём равные веса: </a:t>
                </a:r>
                <a14:m>
                  <m:oMath xmlns:m="http://schemas.openxmlformats.org/officeDocument/2006/math">
                    <m:r>
                      <m:rPr>
                        <m:sty m:val="p"/>
                      </m:rPr>
                      <a:rPr lang="el-GR">
                        <a:latin typeface="Cambria Math" panose="02040503050406030204" pitchFamily="18" charset="0"/>
                      </a:rPr>
                      <m:t>γ</m:t>
                    </m:r>
                    <m:d>
                      <m:dPr>
                        <m:ctrlPr>
                          <a:rPr lang="en-US" i="1">
                            <a:latin typeface="Cambria Math" panose="02040503050406030204" pitchFamily="18" charset="0"/>
                          </a:rPr>
                        </m:ctrlPr>
                      </m:dPr>
                      <m:e>
                        <m:r>
                          <a:rPr lang="en-US">
                            <a:latin typeface="Cambria Math" panose="02040503050406030204" pitchFamily="18" charset="0"/>
                          </a:rPr>
                          <m:t>𝑙</m:t>
                        </m:r>
                        <m:r>
                          <a:rPr lang="en-US">
                            <a:latin typeface="Cambria Math" panose="02040503050406030204" pitchFamily="18" charset="0"/>
                          </a:rPr>
                          <m:t>,</m:t>
                        </m:r>
                        <m:r>
                          <a:rPr lang="en-US">
                            <a:latin typeface="Cambria Math" panose="02040503050406030204" pitchFamily="18" charset="0"/>
                          </a:rPr>
                          <m:t>𝑠</m:t>
                        </m:r>
                      </m:e>
                    </m:d>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oMath>
                </a14:m>
                <a:r>
                  <a:rPr lang="en-US" dirty="0"/>
                  <a:t> </a:t>
                </a:r>
                <a:r>
                  <a:rPr lang="ru-RU" dirty="0"/>
                  <a:t>для всех уровней, кроме уровня </a:t>
                </a:r>
                <a14:m>
                  <m:oMath xmlns:m="http://schemas.openxmlformats.org/officeDocument/2006/math">
                    <m:r>
                      <a:rPr lang="en-US" dirty="0">
                        <a:latin typeface="Cambria Math" panose="02040503050406030204" pitchFamily="18" charset="0"/>
                      </a:rPr>
                      <m:t>𝐷</m:t>
                    </m:r>
                  </m:oMath>
                </a14:m>
                <a:r>
                  <a:rPr lang="en-US" dirty="0"/>
                  <a:t> </a:t>
                </a:r>
                <a14:m>
                  <m:oMath xmlns:m="http://schemas.openxmlformats.org/officeDocument/2006/math">
                    <m:d>
                      <m:dPr>
                        <m:ctrlPr>
                          <a:rPr lang="ru-RU" i="1" dirty="0">
                            <a:latin typeface="Cambria Math" panose="02040503050406030204" pitchFamily="18" charset="0"/>
                          </a:rPr>
                        </m:ctrlPr>
                      </m:dPr>
                      <m:e>
                        <m:sSub>
                          <m:sSubPr>
                            <m:ctrlPr>
                              <a:rPr lang="en-US" i="1" dirty="0">
                                <a:latin typeface="Cambria Math" panose="02040503050406030204" pitchFamily="18" charset="0"/>
                              </a:rPr>
                            </m:ctrlPr>
                          </m:sSubPr>
                          <m:e>
                            <m:r>
                              <m:rPr>
                                <m:sty m:val="p"/>
                              </m:rPr>
                              <a:rPr lang="el-GR" dirty="0">
                                <a:latin typeface="Cambria Math" panose="02040503050406030204" pitchFamily="18" charset="0"/>
                              </a:rPr>
                              <m:t>γ</m:t>
                            </m:r>
                          </m:e>
                          <m:sub>
                            <m:r>
                              <a:rPr lang="en-US" dirty="0">
                                <a:latin typeface="Cambria Math" panose="02040503050406030204" pitchFamily="18" charset="0"/>
                              </a:rPr>
                              <m:t>𝐷</m:t>
                            </m:r>
                          </m:sub>
                        </m:sSub>
                        <m:r>
                          <a:rPr lang="en-US" dirty="0">
                            <a:latin typeface="Cambria Math" panose="02040503050406030204" pitchFamily="18" charset="0"/>
                          </a:rPr>
                          <m:t>=1</m:t>
                        </m:r>
                      </m:e>
                    </m:d>
                  </m:oMath>
                </a14:m>
                <a:r>
                  <a:rPr lang="ru-RU" dirty="0"/>
                  <a:t>, для которого нет дочерних вершин. Это наиболее простой случай. В таком случае формула веса узла приобретает следующий вид:</a:t>
                </a:r>
              </a:p>
              <a:p>
                <a:pPr marL="0" indent="0">
                  <a:buNone/>
                </a:pPr>
                <a14:m>
                  <m:oMathPara xmlns:m="http://schemas.openxmlformats.org/officeDocument/2006/math">
                    <m:oMathParaPr>
                      <m:jc m:val="centerGroup"/>
                    </m:oMathParaPr>
                    <m:oMath xmlns:m="http://schemas.openxmlformats.org/officeDocument/2006/math">
                      <m:sSubSup>
                        <m:sSubSupPr>
                          <m:ctrlPr>
                            <a:rPr lang="ru-RU" i="1">
                              <a:latin typeface="Cambria Math" panose="02040503050406030204" pitchFamily="18" charset="0"/>
                            </a:rPr>
                          </m:ctrlPr>
                        </m:sSubSupPr>
                        <m:e>
                          <m:r>
                            <a:rPr lang="en-US">
                              <a:latin typeface="Cambria Math" panose="02040503050406030204" pitchFamily="18" charset="0"/>
                            </a:rPr>
                            <m:t>𝑃</m:t>
                          </m:r>
                        </m:e>
                        <m:sub>
                          <m:r>
                            <a:rPr lang="en-US">
                              <a:latin typeface="Cambria Math" panose="02040503050406030204" pitchFamily="18" charset="0"/>
                            </a:rPr>
                            <m:t>𝑤</m:t>
                          </m:r>
                        </m:sub>
                        <m:sup>
                          <m:r>
                            <a:rPr lang="en-US">
                              <a:latin typeface="Cambria Math" panose="02040503050406030204" pitchFamily="18" charset="0"/>
                            </a:rPr>
                            <m:t>𝑠</m:t>
                          </m:r>
                        </m:sup>
                      </m:sSubSup>
                      <m:r>
                        <a:rPr lang="ru-RU">
                          <a:latin typeface="Cambria Math" panose="02040503050406030204" pitchFamily="18" charset="0"/>
                        </a:rPr>
                        <m:t>=</m:t>
                      </m:r>
                      <m:f>
                        <m:fPr>
                          <m:ctrlPr>
                            <a:rPr lang="ru-RU" b="0" i="1" smtClean="0">
                              <a:latin typeface="Cambria Math" panose="02040503050406030204" pitchFamily="18" charset="0"/>
                            </a:rPr>
                          </m:ctrlPr>
                        </m:fPr>
                        <m:num>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ru-RU" i="1">
                                  <a:latin typeface="Cambria Math" panose="02040503050406030204" pitchFamily="18" charset="0"/>
                                </a:rPr>
                              </m:ctrlPr>
                            </m:dPr>
                            <m:e>
                              <m:sSub>
                                <m:sSubPr>
                                  <m:ctrlPr>
                                    <a:rPr lang="ru-RU" i="1">
                                      <a:latin typeface="Cambria Math" panose="02040503050406030204" pitchFamily="18" charset="0"/>
                                    </a:rPr>
                                  </m:ctrlPr>
                                </m:sSubPr>
                                <m:e>
                                  <m:r>
                                    <a:rPr lang="en-US">
                                      <a:latin typeface="Cambria Math" panose="02040503050406030204" pitchFamily="18" charset="0"/>
                                    </a:rPr>
                                    <m:t>𝑎</m:t>
                                  </m:r>
                                </m:e>
                                <m:sub>
                                  <m:r>
                                    <a:rPr lang="en-US">
                                      <a:latin typeface="Cambria Math" panose="02040503050406030204" pitchFamily="18" charset="0"/>
                                    </a:rPr>
                                    <m:t>𝑠</m:t>
                                  </m:r>
                                </m:sub>
                              </m:sSub>
                              <m:r>
                                <a:rPr lang="ru-RU">
                                  <a:latin typeface="Cambria Math" panose="02040503050406030204" pitchFamily="18" charset="0"/>
                                </a:rPr>
                                <m:t>,</m:t>
                              </m:r>
                              <m:sSub>
                                <m:sSubPr>
                                  <m:ctrlPr>
                                    <a:rPr lang="ru-RU"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𝑠</m:t>
                                  </m:r>
                                </m:sub>
                              </m:sSub>
                            </m:e>
                          </m:d>
                          <m:r>
                            <a:rPr lang="ru-RU">
                              <a:latin typeface="Cambria Math" panose="02040503050406030204" pitchFamily="18" charset="0"/>
                            </a:rPr>
                            <m:t>+</m:t>
                          </m:r>
                          <m:sSubSup>
                            <m:sSubSupPr>
                              <m:ctrlPr>
                                <a:rPr lang="ru-RU" i="1">
                                  <a:latin typeface="Cambria Math" panose="02040503050406030204" pitchFamily="18" charset="0"/>
                                </a:rPr>
                              </m:ctrlPr>
                            </m:sSubSupPr>
                            <m:e>
                              <m:r>
                                <a:rPr lang="en-US">
                                  <a:latin typeface="Cambria Math" panose="02040503050406030204" pitchFamily="18" charset="0"/>
                                </a:rPr>
                                <m:t>𝑃</m:t>
                              </m:r>
                            </m:e>
                            <m:sub>
                              <m:r>
                                <a:rPr lang="en-US">
                                  <a:latin typeface="Cambria Math" panose="02040503050406030204" pitchFamily="18" charset="0"/>
                                </a:rPr>
                                <m:t>𝑤</m:t>
                              </m:r>
                            </m:sub>
                            <m:sup>
                              <m:r>
                                <a:rPr lang="en-US">
                                  <a:latin typeface="Cambria Math" panose="02040503050406030204" pitchFamily="18" charset="0"/>
                                </a:rPr>
                                <m:t>0</m:t>
                              </m:r>
                              <m:r>
                                <a:rPr lang="en-US">
                                  <a:latin typeface="Cambria Math" panose="02040503050406030204" pitchFamily="18" charset="0"/>
                                </a:rPr>
                                <m:t>𝑠</m:t>
                              </m:r>
                            </m:sup>
                          </m:sSubSup>
                          <m:sSubSup>
                            <m:sSubSupPr>
                              <m:ctrlPr>
                                <a:rPr lang="ru-RU" i="1">
                                  <a:latin typeface="Cambria Math" panose="02040503050406030204" pitchFamily="18" charset="0"/>
                                </a:rPr>
                              </m:ctrlPr>
                            </m:sSubSupPr>
                            <m:e>
                              <m:r>
                                <a:rPr lang="en-US">
                                  <a:latin typeface="Cambria Math" panose="02040503050406030204" pitchFamily="18" charset="0"/>
                                </a:rPr>
                                <m:t>𝑃</m:t>
                              </m:r>
                            </m:e>
                            <m:sub>
                              <m:r>
                                <a:rPr lang="en-US">
                                  <a:latin typeface="Cambria Math" panose="02040503050406030204" pitchFamily="18" charset="0"/>
                                </a:rPr>
                                <m:t>𝑤</m:t>
                              </m:r>
                            </m:sub>
                            <m:sup>
                              <m:r>
                                <a:rPr lang="en-US">
                                  <a:latin typeface="Cambria Math" panose="02040503050406030204" pitchFamily="18" charset="0"/>
                                </a:rPr>
                                <m:t>1</m:t>
                              </m:r>
                              <m:r>
                                <a:rPr lang="en-US">
                                  <a:latin typeface="Cambria Math" panose="02040503050406030204" pitchFamily="18" charset="0"/>
                                </a:rPr>
                                <m:t>𝑠</m:t>
                              </m:r>
                            </m:sup>
                          </m:sSubSup>
                        </m:num>
                        <m:den>
                          <m:r>
                            <a:rPr lang="ru-RU" b="0" i="0" smtClean="0">
                              <a:latin typeface="Cambria Math" panose="02040503050406030204" pitchFamily="18" charset="0"/>
                            </a:rPr>
                            <m:t>2</m:t>
                          </m:r>
                        </m:den>
                      </m:f>
                    </m:oMath>
                  </m:oMathPara>
                </a14:m>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838200" y="1590260"/>
                <a:ext cx="10515600" cy="4766089"/>
              </a:xfrm>
              <a:blipFill>
                <a:blip r:embed="rId3"/>
                <a:stretch>
                  <a:fillRect l="-965" t="-2660" r="-724"/>
                </a:stretch>
              </a:blipFill>
            </p:spPr>
            <p:txBody>
              <a:bodyPr/>
              <a:lstStyle/>
              <a:p>
                <a:r>
                  <a:rPr lang="ru-RU">
                    <a:noFill/>
                  </a:rPr>
                  <a:t> </a:t>
                </a:r>
              </a:p>
            </p:txBody>
          </p:sp>
        </mc:Fallback>
      </mc:AlternateContent>
      <p:sp>
        <p:nvSpPr>
          <p:cNvPr id="8" name="Номер слайда 7">
            <a:extLst>
              <a:ext uri="{FF2B5EF4-FFF2-40B4-BE49-F238E27FC236}">
                <a16:creationId xmlns:a16="http://schemas.microsoft.com/office/drawing/2014/main" id="{B64AE6CD-ED66-4549-92BF-8F1465D61740}"/>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41</a:t>
            </a:fld>
            <a:endParaRPr lang="ru-RU" altLang="ru-RU"/>
          </a:p>
        </p:txBody>
      </p:sp>
    </p:spTree>
    <p:extLst>
      <p:ext uri="{BB962C8B-B14F-4D97-AF65-F5344CB8AC3E}">
        <p14:creationId xmlns:p14="http://schemas.microsoft.com/office/powerpoint/2010/main" val="1691324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Построение дерева: счётчики</a:t>
            </a:r>
          </a:p>
        </p:txBody>
      </p:sp>
      <p:sp>
        <p:nvSpPr>
          <p:cNvPr id="3" name="Объект 2"/>
          <p:cNvSpPr>
            <a:spLocks noGrp="1"/>
          </p:cNvSpPr>
          <p:nvPr>
            <p:ph idx="1"/>
          </p:nvPr>
        </p:nvSpPr>
        <p:spPr>
          <a:xfrm>
            <a:off x="838200" y="1825625"/>
            <a:ext cx="10515600" cy="4351338"/>
          </a:xfrm>
        </p:spPr>
        <p:txBody>
          <a:bodyPr/>
          <a:lstStyle/>
          <a:p>
            <a:pPr marL="0" indent="0">
              <a:buNone/>
            </a:pPr>
            <a:r>
              <a:rPr lang="ru-RU" dirty="0"/>
              <a:t>Мы уже рассмотрели нижний уровень дерева в отдельности, пройдёмся теперь по всем уровням, поскольку нужно будет взвесить модели разного порядка</a:t>
            </a:r>
          </a:p>
          <a:p>
            <a:pPr marL="0" indent="0">
              <a:buNone/>
            </a:pPr>
            <a:r>
              <a:rPr lang="ru-RU" dirty="0"/>
              <a:t>Три бита контекста 110 приходится закодировать как есть, без модели, со следующего бита начинается кодирование с </a:t>
            </a:r>
            <a:r>
              <a:rPr lang="en-US" dirty="0"/>
              <a:t>CTW</a:t>
            </a:r>
            <a:endParaRPr lang="ru-RU" dirty="0"/>
          </a:p>
          <a:p>
            <a:pPr marL="0" indent="0">
              <a:buNone/>
            </a:pPr>
            <a:endParaRPr lang="ru-RU" dirty="0"/>
          </a:p>
          <a:p>
            <a:pPr marL="0" indent="0">
              <a:buNone/>
            </a:pPr>
            <a:r>
              <a:rPr lang="ru-RU" u="sng" dirty="0"/>
              <a:t>Шаг 1: Корень дерева</a:t>
            </a:r>
          </a:p>
          <a:p>
            <a:r>
              <a:rPr lang="ru-RU" dirty="0"/>
              <a:t>В последовательности 0111010010  содержится 5 единиц и 5 нулей, загружаем в счётчик значения (5,5)</a:t>
            </a:r>
          </a:p>
          <a:p>
            <a:endParaRPr lang="ru-RU" dirty="0"/>
          </a:p>
        </p:txBody>
      </p:sp>
      <p:sp>
        <p:nvSpPr>
          <p:cNvPr id="8" name="Номер слайда 7">
            <a:extLst>
              <a:ext uri="{FF2B5EF4-FFF2-40B4-BE49-F238E27FC236}">
                <a16:creationId xmlns:a16="http://schemas.microsoft.com/office/drawing/2014/main" id="{38C80B98-9F0F-41FE-B130-8573FE3E1E08}"/>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42</a:t>
            </a:fld>
            <a:endParaRPr lang="ru-RU" altLang="ru-RU"/>
          </a:p>
        </p:txBody>
      </p:sp>
    </p:spTree>
    <p:extLst>
      <p:ext uri="{BB962C8B-B14F-4D97-AF65-F5344CB8AC3E}">
        <p14:creationId xmlns:p14="http://schemas.microsoft.com/office/powerpoint/2010/main" val="3119777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ru-RU" dirty="0"/>
              <a:t>Построение дерева: счётчики</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5"/>
                <a:ext cx="10515600" cy="4351338"/>
              </a:xfrm>
            </p:spPr>
            <p:txBody>
              <a:bodyPr>
                <a:normAutofit/>
              </a:bodyPr>
              <a:lstStyle/>
              <a:p>
                <a:pPr marL="0" indent="0">
                  <a:buNone/>
                </a:pPr>
                <a:r>
                  <a:rPr lang="ru-RU" u="sng" dirty="0"/>
                  <a:t>Шаг 2.</a:t>
                </a:r>
                <a:r>
                  <a:rPr lang="ru-RU" dirty="0"/>
                  <a:t> Рассмотрим </a:t>
                </a:r>
                <a:r>
                  <a:rPr lang="ru-RU" dirty="0" err="1"/>
                  <a:t>подпоследовательности</a:t>
                </a:r>
                <a:r>
                  <a:rPr lang="ru-RU" dirty="0"/>
                  <a:t> из </a:t>
                </a:r>
                <a14:m>
                  <m:oMath xmlns:m="http://schemas.openxmlformats.org/officeDocument/2006/math">
                    <m:r>
                      <a:rPr lang="ru-RU">
                        <a:latin typeface="Cambria Math" panose="02040503050406030204" pitchFamily="18" charset="0"/>
                      </a:rPr>
                      <m:t>11</m:t>
                    </m:r>
                    <m:r>
                      <a:rPr lang="ru-RU" smtClean="0">
                        <a:solidFill>
                          <a:srgbClr val="FF0000"/>
                        </a:solidFill>
                        <a:latin typeface="Cambria Math" panose="02040503050406030204" pitchFamily="18" charset="0"/>
                      </a:rPr>
                      <m:t>0</m:t>
                    </m:r>
                    <m:r>
                      <a:rPr lang="en-US">
                        <a:solidFill>
                          <a:srgbClr val="FF0000"/>
                        </a:solidFill>
                        <a:latin typeface="Cambria Math" panose="02040503050406030204" pitchFamily="18" charset="0"/>
                      </a:rPr>
                      <m:t>|</m:t>
                    </m:r>
                    <m:r>
                      <a:rPr lang="ru-RU">
                        <a:solidFill>
                          <a:srgbClr val="FF0000"/>
                        </a:solidFill>
                        <a:latin typeface="Cambria Math" panose="02040503050406030204" pitchFamily="18" charset="0"/>
                      </a:rPr>
                      <m:t>0111010010</m:t>
                    </m:r>
                  </m:oMath>
                </a14:m>
                <a:r>
                  <a:rPr lang="ru-RU" dirty="0"/>
                  <a:t>, имеющие контексты 0 и 1, включая контекст из последнего символа суффикса в соответствии с уровнем узла дерева.</a:t>
                </a:r>
              </a:p>
              <a:p>
                <a:r>
                  <a:rPr lang="ru-RU" dirty="0"/>
                  <a:t>После 0 в выделенной последовательности 2 раза идёт нуль и 3 раза – единица. Записываем в счётчик соответствующей ветви (2,3).</a:t>
                </a:r>
              </a:p>
              <a:p>
                <a:r>
                  <a:rPr lang="ru-RU" dirty="0"/>
                  <a:t>После 1 в выделенной последовательности 3 раза идёт нуль и 2 раза – единица. Записываем в счётчик (3,2). </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06" t="-2326"/>
                </a:stretch>
              </a:blipFill>
            </p:spPr>
            <p:txBody>
              <a:bodyPr/>
              <a:lstStyle/>
              <a:p>
                <a:r>
                  <a:rPr lang="ru-RU">
                    <a:noFill/>
                  </a:rPr>
                  <a:t> </a:t>
                </a:r>
              </a:p>
            </p:txBody>
          </p:sp>
        </mc:Fallback>
      </mc:AlternateContent>
      <p:sp>
        <p:nvSpPr>
          <p:cNvPr id="9" name="Номер слайда 8">
            <a:extLst>
              <a:ext uri="{FF2B5EF4-FFF2-40B4-BE49-F238E27FC236}">
                <a16:creationId xmlns:a16="http://schemas.microsoft.com/office/drawing/2014/main" id="{96F6E8A1-DE79-4463-BEE7-C4986295D618}"/>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43</a:t>
            </a:fld>
            <a:endParaRPr lang="ru-RU" altLang="ru-RU"/>
          </a:p>
        </p:txBody>
      </p:sp>
      <p:grpSp>
        <p:nvGrpSpPr>
          <p:cNvPr id="17" name="Группа 16">
            <a:extLst>
              <a:ext uri="{FF2B5EF4-FFF2-40B4-BE49-F238E27FC236}">
                <a16:creationId xmlns:a16="http://schemas.microsoft.com/office/drawing/2014/main" id="{669443F6-0435-DC43-B511-89AC3B7322D5}"/>
              </a:ext>
            </a:extLst>
          </p:cNvPr>
          <p:cNvGrpSpPr/>
          <p:nvPr/>
        </p:nvGrpSpPr>
        <p:grpSpPr>
          <a:xfrm>
            <a:off x="9435232" y="5257230"/>
            <a:ext cx="2074598" cy="974467"/>
            <a:chOff x="2056757" y="5092117"/>
            <a:chExt cx="2074598" cy="974467"/>
          </a:xfrm>
        </p:grpSpPr>
        <p:cxnSp>
          <p:nvCxnSpPr>
            <p:cNvPr id="5" name="Прямая соединительная линия 4"/>
            <p:cNvCxnSpPr/>
            <p:nvPr/>
          </p:nvCxnSpPr>
          <p:spPr>
            <a:xfrm>
              <a:off x="2783632" y="5301208"/>
              <a:ext cx="576064" cy="288032"/>
            </a:xfrm>
            <a:prstGeom prst="line">
              <a:avLst/>
            </a:prstGeom>
          </p:spPr>
          <p:style>
            <a:lnRef idx="1">
              <a:schemeClr val="dk1"/>
            </a:lnRef>
            <a:fillRef idx="0">
              <a:schemeClr val="dk1"/>
            </a:fillRef>
            <a:effectRef idx="0">
              <a:schemeClr val="dk1"/>
            </a:effectRef>
            <a:fontRef idx="minor">
              <a:schemeClr val="tx1"/>
            </a:fontRef>
          </p:style>
        </p:cxnSp>
        <p:cxnSp>
          <p:nvCxnSpPr>
            <p:cNvPr id="10" name="Прямая соединительная линия 9"/>
            <p:cNvCxnSpPr/>
            <p:nvPr/>
          </p:nvCxnSpPr>
          <p:spPr>
            <a:xfrm flipV="1">
              <a:off x="2783632" y="5589240"/>
              <a:ext cx="576064" cy="216024"/>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3372814" y="5343600"/>
              <a:ext cx="758541" cy="461665"/>
            </a:xfrm>
            <a:prstGeom prst="rect">
              <a:avLst/>
            </a:prstGeom>
            <a:noFill/>
          </p:spPr>
          <p:txBody>
            <a:bodyPr wrap="none" rtlCol="0">
              <a:spAutoFit/>
            </a:bodyPr>
            <a:lstStyle/>
            <a:p>
              <a:r>
                <a:rPr lang="ru-RU" sz="2400" dirty="0"/>
                <a:t>(5,5)</a:t>
              </a:r>
              <a:endParaRPr lang="ru-RU" dirty="0"/>
            </a:p>
          </p:txBody>
        </p:sp>
        <p:sp>
          <p:nvSpPr>
            <p:cNvPr id="12" name="TextBox 11"/>
            <p:cNvSpPr txBox="1"/>
            <p:nvPr/>
          </p:nvSpPr>
          <p:spPr>
            <a:xfrm>
              <a:off x="2963652" y="5092117"/>
              <a:ext cx="216024" cy="369332"/>
            </a:xfrm>
            <a:prstGeom prst="rect">
              <a:avLst/>
            </a:prstGeom>
            <a:noFill/>
          </p:spPr>
          <p:txBody>
            <a:bodyPr wrap="square" rtlCol="0">
              <a:spAutoFit/>
            </a:bodyPr>
            <a:lstStyle/>
            <a:p>
              <a:r>
                <a:rPr lang="ru-RU" dirty="0"/>
                <a:t>1</a:t>
              </a:r>
            </a:p>
          </p:txBody>
        </p:sp>
        <p:sp>
          <p:nvSpPr>
            <p:cNvPr id="13" name="TextBox 12"/>
            <p:cNvSpPr txBox="1"/>
            <p:nvPr/>
          </p:nvSpPr>
          <p:spPr>
            <a:xfrm>
              <a:off x="2963652" y="5697252"/>
              <a:ext cx="216024" cy="369332"/>
            </a:xfrm>
            <a:prstGeom prst="rect">
              <a:avLst/>
            </a:prstGeom>
            <a:noFill/>
          </p:spPr>
          <p:txBody>
            <a:bodyPr wrap="square" rtlCol="0">
              <a:spAutoFit/>
            </a:bodyPr>
            <a:lstStyle/>
            <a:p>
              <a:r>
                <a:rPr lang="ru-RU" dirty="0"/>
                <a:t>0</a:t>
              </a:r>
            </a:p>
          </p:txBody>
        </p:sp>
        <p:sp>
          <p:nvSpPr>
            <p:cNvPr id="16" name="Прямоугольник 15">
              <a:extLst>
                <a:ext uri="{FF2B5EF4-FFF2-40B4-BE49-F238E27FC236}">
                  <a16:creationId xmlns:a16="http://schemas.microsoft.com/office/drawing/2014/main" id="{43B3BFAF-6537-F84E-B23E-CE8E80B5D396}"/>
                </a:ext>
              </a:extLst>
            </p:cNvPr>
            <p:cNvSpPr/>
            <p:nvPr/>
          </p:nvSpPr>
          <p:spPr>
            <a:xfrm>
              <a:off x="2056757" y="5146554"/>
              <a:ext cx="795323" cy="885371"/>
            </a:xfrm>
            <a:prstGeom prst="rect">
              <a:avLst/>
            </a:prstGeom>
          </p:spPr>
          <p:txBody>
            <a:bodyPr wrap="square">
              <a:spAutoFit/>
            </a:bodyPr>
            <a:lstStyle/>
            <a:p>
              <a:pPr lvl="0" defTabSz="914400">
                <a:lnSpc>
                  <a:spcPct val="90000"/>
                </a:lnSpc>
                <a:spcBef>
                  <a:spcPts val="1000"/>
                </a:spcBef>
              </a:pPr>
              <a:r>
                <a:rPr lang="ru-RU" sz="2400" dirty="0">
                  <a:solidFill>
                    <a:prstClr val="black"/>
                  </a:solidFill>
                </a:rPr>
                <a:t>(3,2)</a:t>
              </a:r>
            </a:p>
            <a:p>
              <a:pPr lvl="0" defTabSz="914400">
                <a:lnSpc>
                  <a:spcPct val="90000"/>
                </a:lnSpc>
                <a:spcBef>
                  <a:spcPts val="1000"/>
                </a:spcBef>
              </a:pPr>
              <a:r>
                <a:rPr lang="ru-RU" sz="2400" dirty="0">
                  <a:solidFill>
                    <a:prstClr val="black"/>
                  </a:solidFill>
                </a:rPr>
                <a:t>(2,3)</a:t>
              </a:r>
            </a:p>
          </p:txBody>
        </p:sp>
      </p:grpSp>
    </p:spTree>
    <p:extLst>
      <p:ext uri="{BB962C8B-B14F-4D97-AF65-F5344CB8AC3E}">
        <p14:creationId xmlns:p14="http://schemas.microsoft.com/office/powerpoint/2010/main" val="1101282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Построение дерева: счётчики</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5"/>
                <a:ext cx="10515600" cy="4351338"/>
              </a:xfrm>
            </p:spPr>
            <p:txBody>
              <a:bodyPr/>
              <a:lstStyle/>
              <a:p>
                <a:pPr marL="0" indent="0">
                  <a:buNone/>
                </a:pPr>
                <a:r>
                  <a:rPr lang="ru-RU" u="sng" dirty="0"/>
                  <a:t>Шаг 3.</a:t>
                </a:r>
                <a:r>
                  <a:rPr lang="ru-RU" dirty="0"/>
                  <a:t> Рассмотрим </a:t>
                </a:r>
                <a:r>
                  <a:rPr lang="ru-RU" dirty="0" err="1"/>
                  <a:t>подпоследовательности</a:t>
                </a:r>
                <a:r>
                  <a:rPr lang="ru-RU" dirty="0"/>
                  <a:t> из </a:t>
                </a:r>
                <a14:m>
                  <m:oMath xmlns:m="http://schemas.openxmlformats.org/officeDocument/2006/math">
                    <m:r>
                      <a:rPr lang="ru-RU">
                        <a:latin typeface="Cambria Math" panose="02040503050406030204" pitchFamily="18" charset="0"/>
                      </a:rPr>
                      <m:t>1</m:t>
                    </m:r>
                    <m:r>
                      <a:rPr lang="ru-RU" smtClean="0">
                        <a:solidFill>
                          <a:srgbClr val="FF0000"/>
                        </a:solidFill>
                        <a:latin typeface="Cambria Math" panose="02040503050406030204" pitchFamily="18" charset="0"/>
                      </a:rPr>
                      <m:t>10</m:t>
                    </m:r>
                    <m:r>
                      <a:rPr lang="en-US">
                        <a:solidFill>
                          <a:srgbClr val="FF0000"/>
                        </a:solidFill>
                        <a:latin typeface="Cambria Math" panose="02040503050406030204" pitchFamily="18" charset="0"/>
                      </a:rPr>
                      <m:t>|</m:t>
                    </m:r>
                    <m:r>
                      <a:rPr lang="ru-RU">
                        <a:solidFill>
                          <a:srgbClr val="FF0000"/>
                        </a:solidFill>
                        <a:latin typeface="Cambria Math" panose="02040503050406030204" pitchFamily="18" charset="0"/>
                      </a:rPr>
                      <m:t>0111010010</m:t>
                    </m:r>
                  </m:oMath>
                </a14:m>
                <a:r>
                  <a:rPr lang="ru-RU" dirty="0"/>
                  <a:t> в контекстах 00, 01, 10 и 11.</a:t>
                </a:r>
              </a:p>
              <a:p>
                <a:r>
                  <a:rPr lang="ru-RU" dirty="0"/>
                  <a:t>00: предшествует 0 нулям и 2 единицам (0,2)</a:t>
                </a:r>
              </a:p>
              <a:p>
                <a:r>
                  <a:rPr lang="ru-RU" dirty="0"/>
                  <a:t>01: предшествует 2 нулям и 1 единице (2,1)</a:t>
                </a:r>
              </a:p>
              <a:p>
                <a:r>
                  <a:rPr lang="ru-RU" dirty="0"/>
                  <a:t>10: предшествует 2 нулям и 1 единице (2,1)</a:t>
                </a:r>
              </a:p>
              <a:p>
                <a:r>
                  <a:rPr lang="ru-RU" dirty="0"/>
                  <a:t>11: предшествует 1 нулю и 1 единице (1,1)</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06" t="-2326"/>
                </a:stretch>
              </a:blipFill>
            </p:spPr>
            <p:txBody>
              <a:bodyPr/>
              <a:lstStyle/>
              <a:p>
                <a:r>
                  <a:rPr lang="ru-RU">
                    <a:noFill/>
                  </a:rPr>
                  <a:t> </a:t>
                </a:r>
              </a:p>
            </p:txBody>
          </p:sp>
        </mc:Fallback>
      </mc:AlternateContent>
      <p:sp>
        <p:nvSpPr>
          <p:cNvPr id="23" name="Номер слайда 22">
            <a:extLst>
              <a:ext uri="{FF2B5EF4-FFF2-40B4-BE49-F238E27FC236}">
                <a16:creationId xmlns:a16="http://schemas.microsoft.com/office/drawing/2014/main" id="{A0076902-A847-4597-BA3A-3C095D2AC1BB}"/>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44</a:t>
            </a:fld>
            <a:endParaRPr lang="ru-RU" altLang="ru-RU"/>
          </a:p>
        </p:txBody>
      </p:sp>
      <p:grpSp>
        <p:nvGrpSpPr>
          <p:cNvPr id="24" name="Группа 23">
            <a:extLst>
              <a:ext uri="{FF2B5EF4-FFF2-40B4-BE49-F238E27FC236}">
                <a16:creationId xmlns:a16="http://schemas.microsoft.com/office/drawing/2014/main" id="{7A085893-9F05-2642-9104-97A96F8D6890}"/>
              </a:ext>
            </a:extLst>
          </p:cNvPr>
          <p:cNvGrpSpPr/>
          <p:nvPr/>
        </p:nvGrpSpPr>
        <p:grpSpPr>
          <a:xfrm>
            <a:off x="8442067" y="4405911"/>
            <a:ext cx="3424364" cy="1860745"/>
            <a:chOff x="2067772" y="4599341"/>
            <a:chExt cx="3424364" cy="1860745"/>
          </a:xfrm>
        </p:grpSpPr>
        <p:cxnSp>
          <p:nvCxnSpPr>
            <p:cNvPr id="4" name="Прямая соединительная линия 3"/>
            <p:cNvCxnSpPr/>
            <p:nvPr/>
          </p:nvCxnSpPr>
          <p:spPr>
            <a:xfrm flipV="1">
              <a:off x="2783632" y="5982742"/>
              <a:ext cx="576064" cy="216024"/>
            </a:xfrm>
            <a:prstGeom prst="line">
              <a:avLst/>
            </a:prstGeom>
          </p:spPr>
          <p:style>
            <a:lnRef idx="1">
              <a:schemeClr val="dk1"/>
            </a:lnRef>
            <a:fillRef idx="0">
              <a:schemeClr val="dk1"/>
            </a:fillRef>
            <a:effectRef idx="0">
              <a:schemeClr val="dk1"/>
            </a:effectRef>
            <a:fontRef idx="minor">
              <a:schemeClr val="tx1"/>
            </a:fontRef>
          </p:style>
        </p:cxnSp>
        <p:cxnSp>
          <p:nvCxnSpPr>
            <p:cNvPr id="5" name="Прямая соединительная линия 4"/>
            <p:cNvCxnSpPr/>
            <p:nvPr/>
          </p:nvCxnSpPr>
          <p:spPr>
            <a:xfrm flipV="1">
              <a:off x="2783632" y="5076296"/>
              <a:ext cx="576064" cy="216024"/>
            </a:xfrm>
            <a:prstGeom prst="line">
              <a:avLst/>
            </a:prstGeom>
          </p:spPr>
          <p:style>
            <a:lnRef idx="1">
              <a:schemeClr val="dk1"/>
            </a:lnRef>
            <a:fillRef idx="0">
              <a:schemeClr val="dk1"/>
            </a:fillRef>
            <a:effectRef idx="0">
              <a:schemeClr val="dk1"/>
            </a:effectRef>
            <a:fontRef idx="minor">
              <a:schemeClr val="tx1"/>
            </a:fontRef>
          </p:style>
        </p:cxnSp>
        <p:cxnSp>
          <p:nvCxnSpPr>
            <p:cNvPr id="6" name="Прямая соединительная линия 5"/>
            <p:cNvCxnSpPr/>
            <p:nvPr/>
          </p:nvCxnSpPr>
          <p:spPr>
            <a:xfrm>
              <a:off x="2783632" y="4777879"/>
              <a:ext cx="576064" cy="288032"/>
            </a:xfrm>
            <a:prstGeom prst="line">
              <a:avLst/>
            </a:prstGeom>
          </p:spPr>
          <p:style>
            <a:lnRef idx="1">
              <a:schemeClr val="dk1"/>
            </a:lnRef>
            <a:fillRef idx="0">
              <a:schemeClr val="dk1"/>
            </a:fillRef>
            <a:effectRef idx="0">
              <a:schemeClr val="dk1"/>
            </a:effectRef>
            <a:fontRef idx="minor">
              <a:schemeClr val="tx1"/>
            </a:fontRef>
          </p:style>
        </p:cxnSp>
        <p:cxnSp>
          <p:nvCxnSpPr>
            <p:cNvPr id="7" name="Прямая соединительная линия 6"/>
            <p:cNvCxnSpPr/>
            <p:nvPr/>
          </p:nvCxnSpPr>
          <p:spPr>
            <a:xfrm>
              <a:off x="2783632" y="5694710"/>
              <a:ext cx="576064" cy="288032"/>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3344276" y="4840272"/>
              <a:ext cx="758541" cy="461665"/>
            </a:xfrm>
            <a:prstGeom prst="rect">
              <a:avLst/>
            </a:prstGeom>
            <a:noFill/>
          </p:spPr>
          <p:txBody>
            <a:bodyPr wrap="none" rtlCol="0">
              <a:spAutoFit/>
            </a:bodyPr>
            <a:lstStyle/>
            <a:p>
              <a:r>
                <a:rPr lang="ru-RU" sz="2400" dirty="0"/>
                <a:t>(3,2)</a:t>
              </a:r>
              <a:endParaRPr lang="ru-RU" dirty="0"/>
            </a:p>
          </p:txBody>
        </p:sp>
        <p:sp>
          <p:nvSpPr>
            <p:cNvPr id="9" name="TextBox 8"/>
            <p:cNvSpPr txBox="1"/>
            <p:nvPr/>
          </p:nvSpPr>
          <p:spPr>
            <a:xfrm>
              <a:off x="3344276" y="5706117"/>
              <a:ext cx="758541" cy="461665"/>
            </a:xfrm>
            <a:prstGeom prst="rect">
              <a:avLst/>
            </a:prstGeom>
            <a:noFill/>
          </p:spPr>
          <p:txBody>
            <a:bodyPr wrap="none" rtlCol="0">
              <a:spAutoFit/>
            </a:bodyPr>
            <a:lstStyle/>
            <a:p>
              <a:r>
                <a:rPr lang="ru-RU" sz="2400" dirty="0"/>
                <a:t>(2,3)</a:t>
              </a:r>
              <a:endParaRPr lang="ru-RU" dirty="0"/>
            </a:p>
          </p:txBody>
        </p:sp>
        <p:cxnSp>
          <p:nvCxnSpPr>
            <p:cNvPr id="10" name="Прямая соединительная линия 9"/>
            <p:cNvCxnSpPr/>
            <p:nvPr/>
          </p:nvCxnSpPr>
          <p:spPr>
            <a:xfrm>
              <a:off x="4162128" y="5179336"/>
              <a:ext cx="576064" cy="288032"/>
            </a:xfrm>
            <a:prstGeom prst="line">
              <a:avLst/>
            </a:prstGeom>
          </p:spPr>
          <p:style>
            <a:lnRef idx="1">
              <a:schemeClr val="dk1"/>
            </a:lnRef>
            <a:fillRef idx="0">
              <a:schemeClr val="dk1"/>
            </a:fillRef>
            <a:effectRef idx="0">
              <a:schemeClr val="dk1"/>
            </a:effectRef>
            <a:fontRef idx="minor">
              <a:schemeClr val="tx1"/>
            </a:fontRef>
          </p:style>
        </p:cxnSp>
        <p:cxnSp>
          <p:nvCxnSpPr>
            <p:cNvPr id="11" name="Прямая соединительная линия 10"/>
            <p:cNvCxnSpPr/>
            <p:nvPr/>
          </p:nvCxnSpPr>
          <p:spPr>
            <a:xfrm flipV="1">
              <a:off x="4157530" y="5675131"/>
              <a:ext cx="576064" cy="216024"/>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733595" y="5288299"/>
              <a:ext cx="758541" cy="461665"/>
            </a:xfrm>
            <a:prstGeom prst="rect">
              <a:avLst/>
            </a:prstGeom>
            <a:noFill/>
          </p:spPr>
          <p:txBody>
            <a:bodyPr wrap="none" rtlCol="0">
              <a:spAutoFit/>
            </a:bodyPr>
            <a:lstStyle/>
            <a:p>
              <a:r>
                <a:rPr lang="ru-RU" sz="2400" dirty="0"/>
                <a:t>(5,5)</a:t>
              </a:r>
              <a:endParaRPr lang="ru-RU" dirty="0"/>
            </a:p>
          </p:txBody>
        </p:sp>
        <p:sp>
          <p:nvSpPr>
            <p:cNvPr id="13" name="TextBox 12"/>
            <p:cNvSpPr txBox="1"/>
            <p:nvPr/>
          </p:nvSpPr>
          <p:spPr>
            <a:xfrm>
              <a:off x="2963652" y="4599341"/>
              <a:ext cx="216024" cy="369332"/>
            </a:xfrm>
            <a:prstGeom prst="rect">
              <a:avLst/>
            </a:prstGeom>
            <a:noFill/>
          </p:spPr>
          <p:txBody>
            <a:bodyPr wrap="square" rtlCol="0">
              <a:spAutoFit/>
            </a:bodyPr>
            <a:lstStyle/>
            <a:p>
              <a:r>
                <a:rPr lang="ru-RU" dirty="0"/>
                <a:t>1</a:t>
              </a:r>
            </a:p>
          </p:txBody>
        </p:sp>
        <p:sp>
          <p:nvSpPr>
            <p:cNvPr id="14" name="TextBox 13"/>
            <p:cNvSpPr txBox="1"/>
            <p:nvPr/>
          </p:nvSpPr>
          <p:spPr>
            <a:xfrm>
              <a:off x="2963652" y="5544318"/>
              <a:ext cx="216024" cy="369332"/>
            </a:xfrm>
            <a:prstGeom prst="rect">
              <a:avLst/>
            </a:prstGeom>
            <a:noFill/>
          </p:spPr>
          <p:txBody>
            <a:bodyPr wrap="square" rtlCol="0">
              <a:spAutoFit/>
            </a:bodyPr>
            <a:lstStyle/>
            <a:p>
              <a:r>
                <a:rPr lang="ru-RU" dirty="0"/>
                <a:t>1</a:t>
              </a:r>
            </a:p>
          </p:txBody>
        </p:sp>
        <p:sp>
          <p:nvSpPr>
            <p:cNvPr id="15" name="TextBox 14"/>
            <p:cNvSpPr txBox="1"/>
            <p:nvPr/>
          </p:nvSpPr>
          <p:spPr>
            <a:xfrm>
              <a:off x="4365170" y="4996774"/>
              <a:ext cx="216024" cy="369332"/>
            </a:xfrm>
            <a:prstGeom prst="rect">
              <a:avLst/>
            </a:prstGeom>
            <a:noFill/>
          </p:spPr>
          <p:txBody>
            <a:bodyPr wrap="square" rtlCol="0">
              <a:spAutoFit/>
            </a:bodyPr>
            <a:lstStyle/>
            <a:p>
              <a:r>
                <a:rPr lang="ru-RU" dirty="0"/>
                <a:t>1</a:t>
              </a:r>
            </a:p>
          </p:txBody>
        </p:sp>
        <p:sp>
          <p:nvSpPr>
            <p:cNvPr id="16" name="TextBox 15"/>
            <p:cNvSpPr txBox="1"/>
            <p:nvPr/>
          </p:nvSpPr>
          <p:spPr>
            <a:xfrm>
              <a:off x="2963652" y="5140440"/>
              <a:ext cx="216024" cy="369332"/>
            </a:xfrm>
            <a:prstGeom prst="rect">
              <a:avLst/>
            </a:prstGeom>
            <a:noFill/>
          </p:spPr>
          <p:txBody>
            <a:bodyPr wrap="square" rtlCol="0">
              <a:spAutoFit/>
            </a:bodyPr>
            <a:lstStyle/>
            <a:p>
              <a:r>
                <a:rPr lang="ru-RU" dirty="0"/>
                <a:t>0</a:t>
              </a:r>
            </a:p>
          </p:txBody>
        </p:sp>
        <p:sp>
          <p:nvSpPr>
            <p:cNvPr id="17" name="TextBox 16"/>
            <p:cNvSpPr txBox="1"/>
            <p:nvPr/>
          </p:nvSpPr>
          <p:spPr>
            <a:xfrm>
              <a:off x="2963652" y="6090754"/>
              <a:ext cx="216024" cy="369332"/>
            </a:xfrm>
            <a:prstGeom prst="rect">
              <a:avLst/>
            </a:prstGeom>
            <a:noFill/>
          </p:spPr>
          <p:txBody>
            <a:bodyPr wrap="square" rtlCol="0">
              <a:spAutoFit/>
            </a:bodyPr>
            <a:lstStyle/>
            <a:p>
              <a:r>
                <a:rPr lang="ru-RU" dirty="0"/>
                <a:t>0</a:t>
              </a:r>
            </a:p>
          </p:txBody>
        </p:sp>
        <p:sp>
          <p:nvSpPr>
            <p:cNvPr id="18" name="TextBox 17"/>
            <p:cNvSpPr txBox="1"/>
            <p:nvPr/>
          </p:nvSpPr>
          <p:spPr>
            <a:xfrm>
              <a:off x="4386536" y="5802407"/>
              <a:ext cx="216024" cy="369332"/>
            </a:xfrm>
            <a:prstGeom prst="rect">
              <a:avLst/>
            </a:prstGeom>
            <a:noFill/>
          </p:spPr>
          <p:txBody>
            <a:bodyPr wrap="square" rtlCol="0">
              <a:spAutoFit/>
            </a:bodyPr>
            <a:lstStyle/>
            <a:p>
              <a:r>
                <a:rPr lang="ru-RU" dirty="0"/>
                <a:t>0</a:t>
              </a:r>
            </a:p>
          </p:txBody>
        </p:sp>
        <p:sp>
          <p:nvSpPr>
            <p:cNvPr id="22" name="Прямоугольник 21">
              <a:extLst>
                <a:ext uri="{FF2B5EF4-FFF2-40B4-BE49-F238E27FC236}">
                  <a16:creationId xmlns:a16="http://schemas.microsoft.com/office/drawing/2014/main" id="{7F3D809A-D21C-144B-9857-98E3DE6C8F44}"/>
                </a:ext>
              </a:extLst>
            </p:cNvPr>
            <p:cNvSpPr/>
            <p:nvPr/>
          </p:nvSpPr>
          <p:spPr>
            <a:xfrm>
              <a:off x="2067772" y="4599341"/>
              <a:ext cx="758541" cy="1806648"/>
            </a:xfrm>
            <a:prstGeom prst="rect">
              <a:avLst/>
            </a:prstGeom>
          </p:spPr>
          <p:txBody>
            <a:bodyPr wrap="square">
              <a:spAutoFit/>
            </a:bodyPr>
            <a:lstStyle/>
            <a:p>
              <a:pPr lvl="0" defTabSz="914400">
                <a:lnSpc>
                  <a:spcPct val="90000"/>
                </a:lnSpc>
                <a:spcBef>
                  <a:spcPts val="1000"/>
                </a:spcBef>
              </a:pPr>
              <a:r>
                <a:rPr lang="ru-RU" sz="2400" dirty="0">
                  <a:solidFill>
                    <a:prstClr val="black"/>
                  </a:solidFill>
                </a:rPr>
                <a:t>(1,1)</a:t>
              </a:r>
            </a:p>
            <a:p>
              <a:pPr lvl="0" defTabSz="914400">
                <a:lnSpc>
                  <a:spcPct val="90000"/>
                </a:lnSpc>
                <a:spcBef>
                  <a:spcPts val="1000"/>
                </a:spcBef>
              </a:pPr>
              <a:r>
                <a:rPr lang="ru-RU" sz="2400" dirty="0">
                  <a:solidFill>
                    <a:prstClr val="black"/>
                  </a:solidFill>
                </a:rPr>
                <a:t>(2,1)</a:t>
              </a:r>
            </a:p>
            <a:p>
              <a:pPr lvl="0" defTabSz="914400">
                <a:lnSpc>
                  <a:spcPct val="90000"/>
                </a:lnSpc>
                <a:spcBef>
                  <a:spcPts val="1000"/>
                </a:spcBef>
              </a:pPr>
              <a:r>
                <a:rPr lang="ru-RU" sz="2400" dirty="0">
                  <a:solidFill>
                    <a:prstClr val="black"/>
                  </a:solidFill>
                </a:rPr>
                <a:t>(2,1)</a:t>
              </a:r>
            </a:p>
            <a:p>
              <a:pPr lvl="0" defTabSz="914400">
                <a:lnSpc>
                  <a:spcPct val="90000"/>
                </a:lnSpc>
                <a:spcBef>
                  <a:spcPts val="1000"/>
                </a:spcBef>
              </a:pPr>
              <a:r>
                <a:rPr lang="ru-RU" sz="2400" dirty="0">
                  <a:solidFill>
                    <a:prstClr val="black"/>
                  </a:solidFill>
                </a:rPr>
                <a:t>(0,2)</a:t>
              </a:r>
            </a:p>
          </p:txBody>
        </p:sp>
      </p:grpSp>
    </p:spTree>
    <p:extLst>
      <p:ext uri="{BB962C8B-B14F-4D97-AF65-F5344CB8AC3E}">
        <p14:creationId xmlns:p14="http://schemas.microsoft.com/office/powerpoint/2010/main" val="696097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Построение дерева: счётчики</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5"/>
                <a:ext cx="10515600" cy="4351338"/>
              </a:xfrm>
            </p:spPr>
            <p:txBody>
              <a:bodyPr>
                <a:normAutofit/>
              </a:bodyPr>
              <a:lstStyle/>
              <a:p>
                <a:pPr marL="0" indent="0">
                  <a:buNone/>
                </a:pPr>
                <a:r>
                  <a:rPr lang="ru-RU" u="sng" dirty="0"/>
                  <a:t>Шаг 4.</a:t>
                </a:r>
                <a:r>
                  <a:rPr lang="ru-RU" dirty="0"/>
                  <a:t> Мы уже выполнили раньше – рассматриваем последовательность </a:t>
                </a:r>
                <a14:m>
                  <m:oMath xmlns:m="http://schemas.openxmlformats.org/officeDocument/2006/math">
                    <m:r>
                      <a:rPr lang="ru-RU" smtClean="0">
                        <a:solidFill>
                          <a:srgbClr val="FF0000"/>
                        </a:solidFill>
                        <a:latin typeface="Cambria Math" panose="02040503050406030204" pitchFamily="18" charset="0"/>
                      </a:rPr>
                      <m:t>110</m:t>
                    </m:r>
                    <m:r>
                      <a:rPr lang="en-US">
                        <a:solidFill>
                          <a:srgbClr val="FF0000"/>
                        </a:solidFill>
                        <a:latin typeface="Cambria Math" panose="02040503050406030204" pitchFamily="18" charset="0"/>
                      </a:rPr>
                      <m:t>|</m:t>
                    </m:r>
                    <m:r>
                      <a:rPr lang="ru-RU">
                        <a:solidFill>
                          <a:srgbClr val="FF0000"/>
                        </a:solidFill>
                        <a:latin typeface="Cambria Math" panose="02040503050406030204" pitchFamily="18" charset="0"/>
                      </a:rPr>
                      <m:t>0111010010</m:t>
                    </m:r>
                  </m:oMath>
                </a14:m>
                <a:r>
                  <a:rPr lang="ru-RU" dirty="0"/>
                  <a:t> уже в контексте всех трёхзначных комбинаций. </a:t>
                </a:r>
              </a:p>
              <a:p>
                <a:pPr marL="0" indent="0">
                  <a:buNone/>
                </a:pPr>
                <a:r>
                  <a:rPr lang="ru-RU" dirty="0"/>
                  <a:t>В результате выстраивается </a:t>
                </a:r>
                <a:br>
                  <a:rPr lang="ru-RU" dirty="0"/>
                </a:br>
                <a:r>
                  <a:rPr lang="ru-RU" dirty="0"/>
                  <a:t>следующее контекстное дерево:</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06" t="-2326"/>
                </a:stretch>
              </a:blipFill>
            </p:spPr>
            <p:txBody>
              <a:bodyPr/>
              <a:lstStyle/>
              <a:p>
                <a:r>
                  <a:rPr lang="ru-RU">
                    <a:noFill/>
                  </a:rPr>
                  <a:t> </a:t>
                </a:r>
              </a:p>
            </p:txBody>
          </p:sp>
        </mc:Fallback>
      </mc:AlternateContent>
      <p:sp>
        <p:nvSpPr>
          <p:cNvPr id="33" name="Номер слайда 32">
            <a:extLst>
              <a:ext uri="{FF2B5EF4-FFF2-40B4-BE49-F238E27FC236}">
                <a16:creationId xmlns:a16="http://schemas.microsoft.com/office/drawing/2014/main" id="{808D2135-EDB7-49F2-8E02-D7642F4FA466}"/>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45</a:t>
            </a:fld>
            <a:endParaRPr lang="ru-RU" altLang="ru-RU"/>
          </a:p>
        </p:txBody>
      </p:sp>
      <p:grpSp>
        <p:nvGrpSpPr>
          <p:cNvPr id="26" name="Группа 25">
            <a:extLst>
              <a:ext uri="{FF2B5EF4-FFF2-40B4-BE49-F238E27FC236}">
                <a16:creationId xmlns:a16="http://schemas.microsoft.com/office/drawing/2014/main" id="{81C47963-6895-E845-961E-9C247E634B6D}"/>
              </a:ext>
            </a:extLst>
          </p:cNvPr>
          <p:cNvGrpSpPr/>
          <p:nvPr/>
        </p:nvGrpSpPr>
        <p:grpSpPr>
          <a:xfrm>
            <a:off x="6627481" y="2902527"/>
            <a:ext cx="5108998" cy="3649204"/>
            <a:chOff x="2055481" y="3087301"/>
            <a:chExt cx="5108998" cy="3649204"/>
          </a:xfrm>
        </p:grpSpPr>
        <p:cxnSp>
          <p:nvCxnSpPr>
            <p:cNvPr id="4" name="Прямая соединительная линия 3"/>
            <p:cNvCxnSpPr/>
            <p:nvPr/>
          </p:nvCxnSpPr>
          <p:spPr>
            <a:xfrm>
              <a:off x="2783632" y="4244950"/>
              <a:ext cx="576064" cy="288032"/>
            </a:xfrm>
            <a:prstGeom prst="line">
              <a:avLst/>
            </a:prstGeom>
          </p:spPr>
          <p:style>
            <a:lnRef idx="1">
              <a:schemeClr val="dk1"/>
            </a:lnRef>
            <a:fillRef idx="0">
              <a:schemeClr val="dk1"/>
            </a:fillRef>
            <a:effectRef idx="0">
              <a:schemeClr val="dk1"/>
            </a:effectRef>
            <a:fontRef idx="minor">
              <a:schemeClr val="tx1"/>
            </a:fontRef>
          </p:style>
        </p:cxnSp>
        <p:cxnSp>
          <p:nvCxnSpPr>
            <p:cNvPr id="5" name="Прямая соединительная линия 4"/>
            <p:cNvCxnSpPr/>
            <p:nvPr/>
          </p:nvCxnSpPr>
          <p:spPr>
            <a:xfrm>
              <a:off x="2783632" y="3407222"/>
              <a:ext cx="576064" cy="288032"/>
            </a:xfrm>
            <a:prstGeom prst="line">
              <a:avLst/>
            </a:prstGeom>
          </p:spPr>
          <p:style>
            <a:lnRef idx="1">
              <a:schemeClr val="dk1"/>
            </a:lnRef>
            <a:fillRef idx="0">
              <a:schemeClr val="dk1"/>
            </a:fillRef>
            <a:effectRef idx="0">
              <a:schemeClr val="dk1"/>
            </a:effectRef>
            <a:fontRef idx="minor">
              <a:schemeClr val="tx1"/>
            </a:fontRef>
          </p:style>
        </p:cxnSp>
        <p:cxnSp>
          <p:nvCxnSpPr>
            <p:cNvPr id="6" name="Прямая соединительная линия 5"/>
            <p:cNvCxnSpPr/>
            <p:nvPr/>
          </p:nvCxnSpPr>
          <p:spPr>
            <a:xfrm>
              <a:off x="2783632" y="5129220"/>
              <a:ext cx="576064" cy="288032"/>
            </a:xfrm>
            <a:prstGeom prst="line">
              <a:avLst/>
            </a:prstGeom>
          </p:spPr>
          <p:style>
            <a:lnRef idx="1">
              <a:schemeClr val="dk1"/>
            </a:lnRef>
            <a:fillRef idx="0">
              <a:schemeClr val="dk1"/>
            </a:fillRef>
            <a:effectRef idx="0">
              <a:schemeClr val="dk1"/>
            </a:effectRef>
            <a:fontRef idx="minor">
              <a:schemeClr val="tx1"/>
            </a:fontRef>
          </p:style>
        </p:cxnSp>
        <p:cxnSp>
          <p:nvCxnSpPr>
            <p:cNvPr id="7" name="Прямая соединительная линия 6"/>
            <p:cNvCxnSpPr/>
            <p:nvPr/>
          </p:nvCxnSpPr>
          <p:spPr>
            <a:xfrm>
              <a:off x="2783632" y="5953944"/>
              <a:ext cx="576064" cy="288032"/>
            </a:xfrm>
            <a:prstGeom prst="line">
              <a:avLst/>
            </a:prstGeom>
          </p:spPr>
          <p:style>
            <a:lnRef idx="1">
              <a:schemeClr val="dk1"/>
            </a:lnRef>
            <a:fillRef idx="0">
              <a:schemeClr val="dk1"/>
            </a:fillRef>
            <a:effectRef idx="0">
              <a:schemeClr val="dk1"/>
            </a:effectRef>
            <a:fontRef idx="minor">
              <a:schemeClr val="tx1"/>
            </a:fontRef>
          </p:style>
        </p:cxnSp>
        <p:cxnSp>
          <p:nvCxnSpPr>
            <p:cNvPr id="8" name="Прямая соединительная линия 7"/>
            <p:cNvCxnSpPr/>
            <p:nvPr/>
          </p:nvCxnSpPr>
          <p:spPr>
            <a:xfrm>
              <a:off x="4324400" y="5417252"/>
              <a:ext cx="576064" cy="288032"/>
            </a:xfrm>
            <a:prstGeom prst="line">
              <a:avLst/>
            </a:prstGeom>
          </p:spPr>
          <p:style>
            <a:lnRef idx="1">
              <a:schemeClr val="dk1"/>
            </a:lnRef>
            <a:fillRef idx="0">
              <a:schemeClr val="dk1"/>
            </a:fillRef>
            <a:effectRef idx="0">
              <a:schemeClr val="dk1"/>
            </a:effectRef>
            <a:fontRef idx="minor">
              <a:schemeClr val="tx1"/>
            </a:fontRef>
          </p:style>
        </p:cxnSp>
        <p:cxnSp>
          <p:nvCxnSpPr>
            <p:cNvPr id="9" name="Прямая соединительная линия 8"/>
            <p:cNvCxnSpPr/>
            <p:nvPr/>
          </p:nvCxnSpPr>
          <p:spPr>
            <a:xfrm>
              <a:off x="4235015" y="3695254"/>
              <a:ext cx="576064" cy="288032"/>
            </a:xfrm>
            <a:prstGeom prst="line">
              <a:avLst/>
            </a:prstGeom>
          </p:spPr>
          <p:style>
            <a:lnRef idx="1">
              <a:schemeClr val="dk1"/>
            </a:lnRef>
            <a:fillRef idx="0">
              <a:schemeClr val="dk1"/>
            </a:fillRef>
            <a:effectRef idx="0">
              <a:schemeClr val="dk1"/>
            </a:effectRef>
            <a:fontRef idx="minor">
              <a:schemeClr val="tx1"/>
            </a:fontRef>
          </p:style>
        </p:cxnSp>
        <p:cxnSp>
          <p:nvCxnSpPr>
            <p:cNvPr id="10" name="Прямая соединительная линия 9"/>
            <p:cNvCxnSpPr/>
            <p:nvPr/>
          </p:nvCxnSpPr>
          <p:spPr>
            <a:xfrm>
              <a:off x="5829873" y="4210211"/>
              <a:ext cx="576064" cy="588532"/>
            </a:xfrm>
            <a:prstGeom prst="line">
              <a:avLst/>
            </a:prstGeom>
          </p:spPr>
          <p:style>
            <a:lnRef idx="1">
              <a:schemeClr val="dk1"/>
            </a:lnRef>
            <a:fillRef idx="0">
              <a:schemeClr val="dk1"/>
            </a:fillRef>
            <a:effectRef idx="0">
              <a:schemeClr val="dk1"/>
            </a:effectRef>
            <a:fontRef idx="minor">
              <a:schemeClr val="tx1"/>
            </a:fontRef>
          </p:style>
        </p:cxnSp>
        <p:cxnSp>
          <p:nvCxnSpPr>
            <p:cNvPr id="11" name="Прямая соединительная линия 10"/>
            <p:cNvCxnSpPr/>
            <p:nvPr/>
          </p:nvCxnSpPr>
          <p:spPr>
            <a:xfrm flipV="1">
              <a:off x="2783632" y="3699334"/>
              <a:ext cx="576064" cy="216024"/>
            </a:xfrm>
            <a:prstGeom prst="line">
              <a:avLst/>
            </a:prstGeom>
          </p:spPr>
          <p:style>
            <a:lnRef idx="1">
              <a:schemeClr val="dk1"/>
            </a:lnRef>
            <a:fillRef idx="0">
              <a:schemeClr val="dk1"/>
            </a:fillRef>
            <a:effectRef idx="0">
              <a:schemeClr val="dk1"/>
            </a:effectRef>
            <a:fontRef idx="minor">
              <a:schemeClr val="tx1"/>
            </a:fontRef>
          </p:style>
        </p:cxnSp>
        <p:cxnSp>
          <p:nvCxnSpPr>
            <p:cNvPr id="12" name="Прямая соединительная линия 11"/>
            <p:cNvCxnSpPr/>
            <p:nvPr/>
          </p:nvCxnSpPr>
          <p:spPr>
            <a:xfrm flipV="1">
              <a:off x="2783632" y="4532982"/>
              <a:ext cx="576064" cy="216024"/>
            </a:xfrm>
            <a:prstGeom prst="line">
              <a:avLst/>
            </a:prstGeom>
          </p:spPr>
          <p:style>
            <a:lnRef idx="1">
              <a:schemeClr val="dk1"/>
            </a:lnRef>
            <a:fillRef idx="0">
              <a:schemeClr val="dk1"/>
            </a:fillRef>
            <a:effectRef idx="0">
              <a:schemeClr val="dk1"/>
            </a:effectRef>
            <a:fontRef idx="minor">
              <a:schemeClr val="tx1"/>
            </a:fontRef>
          </p:style>
        </p:cxnSp>
        <p:cxnSp>
          <p:nvCxnSpPr>
            <p:cNvPr id="13" name="Прямая соединительная линия 12"/>
            <p:cNvCxnSpPr/>
            <p:nvPr/>
          </p:nvCxnSpPr>
          <p:spPr>
            <a:xfrm flipV="1">
              <a:off x="2783632" y="5423483"/>
              <a:ext cx="576064" cy="216024"/>
            </a:xfrm>
            <a:prstGeom prst="line">
              <a:avLst/>
            </a:prstGeom>
          </p:spPr>
          <p:style>
            <a:lnRef idx="1">
              <a:schemeClr val="dk1"/>
            </a:lnRef>
            <a:fillRef idx="0">
              <a:schemeClr val="dk1"/>
            </a:fillRef>
            <a:effectRef idx="0">
              <a:schemeClr val="dk1"/>
            </a:effectRef>
            <a:fontRef idx="minor">
              <a:schemeClr val="tx1"/>
            </a:fontRef>
          </p:style>
        </p:cxnSp>
        <p:cxnSp>
          <p:nvCxnSpPr>
            <p:cNvPr id="14" name="Прямая соединительная линия 13"/>
            <p:cNvCxnSpPr/>
            <p:nvPr/>
          </p:nvCxnSpPr>
          <p:spPr>
            <a:xfrm flipV="1">
              <a:off x="2783632" y="6221107"/>
              <a:ext cx="576064" cy="216024"/>
            </a:xfrm>
            <a:prstGeom prst="line">
              <a:avLst/>
            </a:prstGeom>
          </p:spPr>
          <p:style>
            <a:lnRef idx="1">
              <a:schemeClr val="dk1"/>
            </a:lnRef>
            <a:fillRef idx="0">
              <a:schemeClr val="dk1"/>
            </a:fillRef>
            <a:effectRef idx="0">
              <a:schemeClr val="dk1"/>
            </a:effectRef>
            <a:fontRef idx="minor">
              <a:schemeClr val="tx1"/>
            </a:fontRef>
          </p:style>
        </p:cxnSp>
        <p:cxnSp>
          <p:nvCxnSpPr>
            <p:cNvPr id="15" name="Прямая соединительная линия 14"/>
            <p:cNvCxnSpPr/>
            <p:nvPr/>
          </p:nvCxnSpPr>
          <p:spPr>
            <a:xfrm flipV="1">
              <a:off x="4324400" y="6005083"/>
              <a:ext cx="576064" cy="216024"/>
            </a:xfrm>
            <a:prstGeom prst="line">
              <a:avLst/>
            </a:prstGeom>
          </p:spPr>
          <p:style>
            <a:lnRef idx="1">
              <a:schemeClr val="dk1"/>
            </a:lnRef>
            <a:fillRef idx="0">
              <a:schemeClr val="dk1"/>
            </a:fillRef>
            <a:effectRef idx="0">
              <a:schemeClr val="dk1"/>
            </a:effectRef>
            <a:fontRef idx="minor">
              <a:schemeClr val="tx1"/>
            </a:fontRef>
          </p:style>
        </p:cxnSp>
        <p:cxnSp>
          <p:nvCxnSpPr>
            <p:cNvPr id="16" name="Прямая соединительная линия 15"/>
            <p:cNvCxnSpPr/>
            <p:nvPr/>
          </p:nvCxnSpPr>
          <p:spPr>
            <a:xfrm flipV="1">
              <a:off x="4235015" y="4316958"/>
              <a:ext cx="576064" cy="216024"/>
            </a:xfrm>
            <a:prstGeom prst="line">
              <a:avLst/>
            </a:prstGeom>
          </p:spPr>
          <p:style>
            <a:lnRef idx="1">
              <a:schemeClr val="dk1"/>
            </a:lnRef>
            <a:fillRef idx="0">
              <a:schemeClr val="dk1"/>
            </a:fillRef>
            <a:effectRef idx="0">
              <a:schemeClr val="dk1"/>
            </a:effectRef>
            <a:fontRef idx="minor">
              <a:schemeClr val="tx1"/>
            </a:fontRef>
          </p:style>
        </p:cxnSp>
        <p:cxnSp>
          <p:nvCxnSpPr>
            <p:cNvPr id="17" name="Прямая соединительная линия 16"/>
            <p:cNvCxnSpPr/>
            <p:nvPr/>
          </p:nvCxnSpPr>
          <p:spPr>
            <a:xfrm flipV="1">
              <a:off x="5829873" y="5129220"/>
              <a:ext cx="576064" cy="576064"/>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359697" y="3444443"/>
              <a:ext cx="758541" cy="461665"/>
            </a:xfrm>
            <a:prstGeom prst="rect">
              <a:avLst/>
            </a:prstGeom>
            <a:noFill/>
          </p:spPr>
          <p:txBody>
            <a:bodyPr wrap="none" rtlCol="0">
              <a:spAutoFit/>
            </a:bodyPr>
            <a:lstStyle/>
            <a:p>
              <a:r>
                <a:rPr lang="ru-RU" sz="2400" dirty="0"/>
                <a:t>(1,1)</a:t>
              </a:r>
              <a:endParaRPr lang="ru-RU" dirty="0"/>
            </a:p>
          </p:txBody>
        </p:sp>
        <p:sp>
          <p:nvSpPr>
            <p:cNvPr id="19" name="TextBox 18"/>
            <p:cNvSpPr txBox="1"/>
            <p:nvPr/>
          </p:nvSpPr>
          <p:spPr>
            <a:xfrm>
              <a:off x="3368006" y="4288394"/>
              <a:ext cx="758541" cy="461665"/>
            </a:xfrm>
            <a:prstGeom prst="rect">
              <a:avLst/>
            </a:prstGeom>
            <a:noFill/>
          </p:spPr>
          <p:txBody>
            <a:bodyPr wrap="none" rtlCol="0">
              <a:spAutoFit/>
            </a:bodyPr>
            <a:lstStyle/>
            <a:p>
              <a:r>
                <a:rPr lang="ru-RU" sz="2400" dirty="0"/>
                <a:t>(</a:t>
              </a:r>
              <a:r>
                <a:rPr lang="en-US" sz="2400" dirty="0"/>
                <a:t>2</a:t>
              </a:r>
              <a:r>
                <a:rPr lang="ru-RU" sz="2400" dirty="0"/>
                <a:t>,</a:t>
              </a:r>
              <a:r>
                <a:rPr lang="en-US" sz="2400" dirty="0"/>
                <a:t>1</a:t>
              </a:r>
              <a:r>
                <a:rPr lang="ru-RU" sz="2400" dirty="0"/>
                <a:t>)</a:t>
              </a:r>
              <a:endParaRPr lang="ru-RU" dirty="0"/>
            </a:p>
          </p:txBody>
        </p:sp>
        <p:sp>
          <p:nvSpPr>
            <p:cNvPr id="20" name="TextBox 19"/>
            <p:cNvSpPr txBox="1"/>
            <p:nvPr/>
          </p:nvSpPr>
          <p:spPr>
            <a:xfrm>
              <a:off x="3368006" y="5172724"/>
              <a:ext cx="758541" cy="461665"/>
            </a:xfrm>
            <a:prstGeom prst="rect">
              <a:avLst/>
            </a:prstGeom>
            <a:noFill/>
          </p:spPr>
          <p:txBody>
            <a:bodyPr wrap="none" rtlCol="0">
              <a:spAutoFit/>
            </a:bodyPr>
            <a:lstStyle/>
            <a:p>
              <a:r>
                <a:rPr lang="ru-RU" sz="2400" dirty="0"/>
                <a:t>(2,1)</a:t>
              </a:r>
              <a:endParaRPr lang="ru-RU" dirty="0"/>
            </a:p>
          </p:txBody>
        </p:sp>
        <p:sp>
          <p:nvSpPr>
            <p:cNvPr id="21" name="TextBox 20"/>
            <p:cNvSpPr txBox="1"/>
            <p:nvPr/>
          </p:nvSpPr>
          <p:spPr>
            <a:xfrm>
              <a:off x="4900465" y="3944423"/>
              <a:ext cx="758541" cy="461665"/>
            </a:xfrm>
            <a:prstGeom prst="rect">
              <a:avLst/>
            </a:prstGeom>
            <a:noFill/>
          </p:spPr>
          <p:txBody>
            <a:bodyPr wrap="none" rtlCol="0">
              <a:spAutoFit/>
            </a:bodyPr>
            <a:lstStyle/>
            <a:p>
              <a:r>
                <a:rPr lang="ru-RU" sz="2400" dirty="0"/>
                <a:t>(3,2)</a:t>
              </a:r>
              <a:endParaRPr lang="ru-RU" dirty="0"/>
            </a:p>
          </p:txBody>
        </p:sp>
        <p:sp>
          <p:nvSpPr>
            <p:cNvPr id="22" name="TextBox 21"/>
            <p:cNvSpPr txBox="1"/>
            <p:nvPr/>
          </p:nvSpPr>
          <p:spPr>
            <a:xfrm>
              <a:off x="4900464" y="5499146"/>
              <a:ext cx="758541" cy="461665"/>
            </a:xfrm>
            <a:prstGeom prst="rect">
              <a:avLst/>
            </a:prstGeom>
            <a:noFill/>
          </p:spPr>
          <p:txBody>
            <a:bodyPr wrap="none" rtlCol="0">
              <a:spAutoFit/>
            </a:bodyPr>
            <a:lstStyle/>
            <a:p>
              <a:r>
                <a:rPr lang="ru-RU" sz="2400" dirty="0"/>
                <a:t>(2,3)</a:t>
              </a:r>
              <a:endParaRPr lang="ru-RU" dirty="0"/>
            </a:p>
          </p:txBody>
        </p:sp>
        <p:sp>
          <p:nvSpPr>
            <p:cNvPr id="23" name="TextBox 22"/>
            <p:cNvSpPr txBox="1"/>
            <p:nvPr/>
          </p:nvSpPr>
          <p:spPr>
            <a:xfrm>
              <a:off x="3367398" y="6068913"/>
              <a:ext cx="758541" cy="461665"/>
            </a:xfrm>
            <a:prstGeom prst="rect">
              <a:avLst/>
            </a:prstGeom>
            <a:noFill/>
          </p:spPr>
          <p:txBody>
            <a:bodyPr wrap="none" rtlCol="0">
              <a:spAutoFit/>
            </a:bodyPr>
            <a:lstStyle/>
            <a:p>
              <a:r>
                <a:rPr lang="ru-RU" sz="2400" dirty="0"/>
                <a:t>(0,2)</a:t>
              </a:r>
              <a:endParaRPr lang="ru-RU" dirty="0"/>
            </a:p>
          </p:txBody>
        </p:sp>
        <p:sp>
          <p:nvSpPr>
            <p:cNvPr id="24" name="TextBox 23"/>
            <p:cNvSpPr txBox="1"/>
            <p:nvPr/>
          </p:nvSpPr>
          <p:spPr>
            <a:xfrm>
              <a:off x="6405938" y="4756298"/>
              <a:ext cx="758541" cy="461665"/>
            </a:xfrm>
            <a:prstGeom prst="rect">
              <a:avLst/>
            </a:prstGeom>
            <a:noFill/>
          </p:spPr>
          <p:txBody>
            <a:bodyPr wrap="none" rtlCol="0">
              <a:spAutoFit/>
            </a:bodyPr>
            <a:lstStyle/>
            <a:p>
              <a:r>
                <a:rPr lang="ru-RU" sz="2400" dirty="0"/>
                <a:t>(5,5)</a:t>
              </a:r>
              <a:endParaRPr lang="ru-RU" dirty="0"/>
            </a:p>
          </p:txBody>
        </p:sp>
        <p:sp>
          <p:nvSpPr>
            <p:cNvPr id="29" name="TextBox 28"/>
            <p:cNvSpPr txBox="1"/>
            <p:nvPr/>
          </p:nvSpPr>
          <p:spPr>
            <a:xfrm>
              <a:off x="2954828" y="3169781"/>
              <a:ext cx="216024" cy="369332"/>
            </a:xfrm>
            <a:prstGeom prst="rect">
              <a:avLst/>
            </a:prstGeom>
            <a:noFill/>
          </p:spPr>
          <p:txBody>
            <a:bodyPr wrap="square" rtlCol="0">
              <a:spAutoFit/>
            </a:bodyPr>
            <a:lstStyle/>
            <a:p>
              <a:r>
                <a:rPr lang="ru-RU" dirty="0"/>
                <a:t>1</a:t>
              </a:r>
            </a:p>
          </p:txBody>
        </p:sp>
        <p:sp>
          <p:nvSpPr>
            <p:cNvPr id="30" name="TextBox 29"/>
            <p:cNvSpPr txBox="1"/>
            <p:nvPr/>
          </p:nvSpPr>
          <p:spPr>
            <a:xfrm>
              <a:off x="2954828" y="4022616"/>
              <a:ext cx="216024" cy="369332"/>
            </a:xfrm>
            <a:prstGeom prst="rect">
              <a:avLst/>
            </a:prstGeom>
            <a:noFill/>
          </p:spPr>
          <p:txBody>
            <a:bodyPr wrap="square" rtlCol="0">
              <a:spAutoFit/>
            </a:bodyPr>
            <a:lstStyle/>
            <a:p>
              <a:r>
                <a:rPr lang="ru-RU" dirty="0"/>
                <a:t>1</a:t>
              </a:r>
            </a:p>
          </p:txBody>
        </p:sp>
        <p:sp>
          <p:nvSpPr>
            <p:cNvPr id="31" name="TextBox 30"/>
            <p:cNvSpPr txBox="1"/>
            <p:nvPr/>
          </p:nvSpPr>
          <p:spPr>
            <a:xfrm>
              <a:off x="2963652" y="5728616"/>
              <a:ext cx="216024" cy="369332"/>
            </a:xfrm>
            <a:prstGeom prst="rect">
              <a:avLst/>
            </a:prstGeom>
            <a:noFill/>
          </p:spPr>
          <p:txBody>
            <a:bodyPr wrap="square" rtlCol="0">
              <a:spAutoFit/>
            </a:bodyPr>
            <a:lstStyle/>
            <a:p>
              <a:r>
                <a:rPr lang="ru-RU" dirty="0"/>
                <a:t>1</a:t>
              </a:r>
            </a:p>
          </p:txBody>
        </p:sp>
        <p:sp>
          <p:nvSpPr>
            <p:cNvPr id="32" name="TextBox 31"/>
            <p:cNvSpPr txBox="1"/>
            <p:nvPr/>
          </p:nvSpPr>
          <p:spPr>
            <a:xfrm>
              <a:off x="2958732" y="4897313"/>
              <a:ext cx="216024" cy="369332"/>
            </a:xfrm>
            <a:prstGeom prst="rect">
              <a:avLst/>
            </a:prstGeom>
            <a:noFill/>
          </p:spPr>
          <p:txBody>
            <a:bodyPr wrap="square" rtlCol="0">
              <a:spAutoFit/>
            </a:bodyPr>
            <a:lstStyle/>
            <a:p>
              <a:r>
                <a:rPr lang="ru-RU" dirty="0"/>
                <a:t>1</a:t>
              </a:r>
            </a:p>
          </p:txBody>
        </p:sp>
        <p:sp>
          <p:nvSpPr>
            <p:cNvPr id="34" name="TextBox 33"/>
            <p:cNvSpPr txBox="1"/>
            <p:nvPr/>
          </p:nvSpPr>
          <p:spPr>
            <a:xfrm>
              <a:off x="6062936" y="4182717"/>
              <a:ext cx="216024" cy="369332"/>
            </a:xfrm>
            <a:prstGeom prst="rect">
              <a:avLst/>
            </a:prstGeom>
            <a:noFill/>
          </p:spPr>
          <p:txBody>
            <a:bodyPr wrap="square" rtlCol="0">
              <a:spAutoFit/>
            </a:bodyPr>
            <a:lstStyle/>
            <a:p>
              <a:r>
                <a:rPr lang="ru-RU" dirty="0"/>
                <a:t>1</a:t>
              </a:r>
            </a:p>
          </p:txBody>
        </p:sp>
        <p:sp>
          <p:nvSpPr>
            <p:cNvPr id="35" name="TextBox 34"/>
            <p:cNvSpPr txBox="1"/>
            <p:nvPr/>
          </p:nvSpPr>
          <p:spPr>
            <a:xfrm>
              <a:off x="4415035" y="3469938"/>
              <a:ext cx="216024" cy="369332"/>
            </a:xfrm>
            <a:prstGeom prst="rect">
              <a:avLst/>
            </a:prstGeom>
            <a:noFill/>
          </p:spPr>
          <p:txBody>
            <a:bodyPr wrap="square" rtlCol="0">
              <a:spAutoFit/>
            </a:bodyPr>
            <a:lstStyle/>
            <a:p>
              <a:r>
                <a:rPr lang="ru-RU" dirty="0"/>
                <a:t>1</a:t>
              </a:r>
            </a:p>
          </p:txBody>
        </p:sp>
        <p:sp>
          <p:nvSpPr>
            <p:cNvPr id="36" name="TextBox 35"/>
            <p:cNvSpPr txBox="1"/>
            <p:nvPr/>
          </p:nvSpPr>
          <p:spPr>
            <a:xfrm>
              <a:off x="4415035" y="5176675"/>
              <a:ext cx="216024" cy="369332"/>
            </a:xfrm>
            <a:prstGeom prst="rect">
              <a:avLst/>
            </a:prstGeom>
            <a:noFill/>
          </p:spPr>
          <p:txBody>
            <a:bodyPr wrap="square" rtlCol="0">
              <a:spAutoFit/>
            </a:bodyPr>
            <a:lstStyle/>
            <a:p>
              <a:r>
                <a:rPr lang="ru-RU" dirty="0"/>
                <a:t>1</a:t>
              </a:r>
            </a:p>
          </p:txBody>
        </p:sp>
        <p:sp>
          <p:nvSpPr>
            <p:cNvPr id="37" name="TextBox 36"/>
            <p:cNvSpPr txBox="1"/>
            <p:nvPr/>
          </p:nvSpPr>
          <p:spPr>
            <a:xfrm>
              <a:off x="2954828" y="3775247"/>
              <a:ext cx="216024" cy="369332"/>
            </a:xfrm>
            <a:prstGeom prst="rect">
              <a:avLst/>
            </a:prstGeom>
            <a:noFill/>
          </p:spPr>
          <p:txBody>
            <a:bodyPr wrap="square" rtlCol="0">
              <a:spAutoFit/>
            </a:bodyPr>
            <a:lstStyle/>
            <a:p>
              <a:r>
                <a:rPr lang="ru-RU" dirty="0"/>
                <a:t>0</a:t>
              </a:r>
            </a:p>
          </p:txBody>
        </p:sp>
        <p:sp>
          <p:nvSpPr>
            <p:cNvPr id="38" name="TextBox 37"/>
            <p:cNvSpPr txBox="1"/>
            <p:nvPr/>
          </p:nvSpPr>
          <p:spPr>
            <a:xfrm>
              <a:off x="2958371" y="4643935"/>
              <a:ext cx="216024" cy="369332"/>
            </a:xfrm>
            <a:prstGeom prst="rect">
              <a:avLst/>
            </a:prstGeom>
            <a:noFill/>
          </p:spPr>
          <p:txBody>
            <a:bodyPr wrap="square" rtlCol="0">
              <a:spAutoFit/>
            </a:bodyPr>
            <a:lstStyle/>
            <a:p>
              <a:r>
                <a:rPr lang="ru-RU" dirty="0"/>
                <a:t>0</a:t>
              </a:r>
            </a:p>
          </p:txBody>
        </p:sp>
        <p:sp>
          <p:nvSpPr>
            <p:cNvPr id="39" name="TextBox 38"/>
            <p:cNvSpPr txBox="1"/>
            <p:nvPr/>
          </p:nvSpPr>
          <p:spPr>
            <a:xfrm>
              <a:off x="2963652" y="6321408"/>
              <a:ext cx="216024" cy="369332"/>
            </a:xfrm>
            <a:prstGeom prst="rect">
              <a:avLst/>
            </a:prstGeom>
            <a:noFill/>
          </p:spPr>
          <p:txBody>
            <a:bodyPr wrap="square" rtlCol="0">
              <a:spAutoFit/>
            </a:bodyPr>
            <a:lstStyle/>
            <a:p>
              <a:r>
                <a:rPr lang="ru-RU" dirty="0"/>
                <a:t>0</a:t>
              </a:r>
            </a:p>
          </p:txBody>
        </p:sp>
        <p:sp>
          <p:nvSpPr>
            <p:cNvPr id="40" name="TextBox 39"/>
            <p:cNvSpPr txBox="1"/>
            <p:nvPr/>
          </p:nvSpPr>
          <p:spPr>
            <a:xfrm>
              <a:off x="4414636" y="6151836"/>
              <a:ext cx="216024" cy="369332"/>
            </a:xfrm>
            <a:prstGeom prst="rect">
              <a:avLst/>
            </a:prstGeom>
            <a:noFill/>
          </p:spPr>
          <p:txBody>
            <a:bodyPr wrap="square" rtlCol="0">
              <a:spAutoFit/>
            </a:bodyPr>
            <a:lstStyle/>
            <a:p>
              <a:r>
                <a:rPr lang="ru-RU" dirty="0"/>
                <a:t>0</a:t>
              </a:r>
            </a:p>
          </p:txBody>
        </p:sp>
        <p:sp>
          <p:nvSpPr>
            <p:cNvPr id="41" name="TextBox 40"/>
            <p:cNvSpPr txBox="1"/>
            <p:nvPr/>
          </p:nvSpPr>
          <p:spPr>
            <a:xfrm>
              <a:off x="6064795" y="5449722"/>
              <a:ext cx="216024" cy="369332"/>
            </a:xfrm>
            <a:prstGeom prst="rect">
              <a:avLst/>
            </a:prstGeom>
            <a:noFill/>
          </p:spPr>
          <p:txBody>
            <a:bodyPr wrap="square" rtlCol="0">
              <a:spAutoFit/>
            </a:bodyPr>
            <a:lstStyle/>
            <a:p>
              <a:r>
                <a:rPr lang="ru-RU" dirty="0"/>
                <a:t>0</a:t>
              </a:r>
            </a:p>
          </p:txBody>
        </p:sp>
        <p:sp>
          <p:nvSpPr>
            <p:cNvPr id="42" name="TextBox 41"/>
            <p:cNvSpPr txBox="1"/>
            <p:nvPr/>
          </p:nvSpPr>
          <p:spPr>
            <a:xfrm>
              <a:off x="4414636" y="4421119"/>
              <a:ext cx="216024" cy="369332"/>
            </a:xfrm>
            <a:prstGeom prst="rect">
              <a:avLst/>
            </a:prstGeom>
            <a:noFill/>
          </p:spPr>
          <p:txBody>
            <a:bodyPr wrap="square" rtlCol="0">
              <a:spAutoFit/>
            </a:bodyPr>
            <a:lstStyle/>
            <a:p>
              <a:r>
                <a:rPr lang="ru-RU" dirty="0"/>
                <a:t>0</a:t>
              </a:r>
            </a:p>
          </p:txBody>
        </p:sp>
        <p:sp>
          <p:nvSpPr>
            <p:cNvPr id="43" name="TextBox 42"/>
            <p:cNvSpPr txBox="1"/>
            <p:nvPr/>
          </p:nvSpPr>
          <p:spPr>
            <a:xfrm>
              <a:off x="2963652" y="5510607"/>
              <a:ext cx="216024" cy="369332"/>
            </a:xfrm>
            <a:prstGeom prst="rect">
              <a:avLst/>
            </a:prstGeom>
            <a:noFill/>
          </p:spPr>
          <p:txBody>
            <a:bodyPr wrap="square" rtlCol="0">
              <a:spAutoFit/>
            </a:bodyPr>
            <a:lstStyle/>
            <a:p>
              <a:r>
                <a:rPr lang="ru-RU" dirty="0"/>
                <a:t>0</a:t>
              </a:r>
            </a:p>
          </p:txBody>
        </p:sp>
        <p:sp>
          <p:nvSpPr>
            <p:cNvPr id="25" name="Прямоугольник 24">
              <a:extLst>
                <a:ext uri="{FF2B5EF4-FFF2-40B4-BE49-F238E27FC236}">
                  <a16:creationId xmlns:a16="http://schemas.microsoft.com/office/drawing/2014/main" id="{75169F8D-99F6-E147-A507-DD1B6E7AE6C7}"/>
                </a:ext>
              </a:extLst>
            </p:cNvPr>
            <p:cNvSpPr/>
            <p:nvPr/>
          </p:nvSpPr>
          <p:spPr>
            <a:xfrm>
              <a:off x="2055481" y="3087301"/>
              <a:ext cx="758541" cy="3649204"/>
            </a:xfrm>
            <a:prstGeom prst="rect">
              <a:avLst/>
            </a:prstGeom>
          </p:spPr>
          <p:txBody>
            <a:bodyPr wrap="square">
              <a:spAutoFit/>
            </a:bodyPr>
            <a:lstStyle/>
            <a:p>
              <a:pPr lvl="0" defTabSz="914400">
                <a:lnSpc>
                  <a:spcPct val="90000"/>
                </a:lnSpc>
                <a:spcBef>
                  <a:spcPts val="1000"/>
                </a:spcBef>
              </a:pPr>
              <a:r>
                <a:rPr lang="ru-RU" sz="2400" dirty="0">
                  <a:solidFill>
                    <a:prstClr val="black"/>
                  </a:solidFill>
                </a:rPr>
                <a:t>(1,0)</a:t>
              </a:r>
            </a:p>
            <a:p>
              <a:pPr lvl="0" defTabSz="914400">
                <a:lnSpc>
                  <a:spcPct val="90000"/>
                </a:lnSpc>
                <a:spcBef>
                  <a:spcPts val="1000"/>
                </a:spcBef>
              </a:pPr>
              <a:r>
                <a:rPr lang="ru-RU" sz="2400" dirty="0">
                  <a:solidFill>
                    <a:prstClr val="black"/>
                  </a:solidFill>
                </a:rPr>
                <a:t>(0,1)</a:t>
              </a:r>
            </a:p>
            <a:p>
              <a:pPr lvl="0" defTabSz="914400">
                <a:lnSpc>
                  <a:spcPct val="90000"/>
                </a:lnSpc>
                <a:spcBef>
                  <a:spcPts val="1000"/>
                </a:spcBef>
              </a:pPr>
              <a:r>
                <a:rPr lang="ru-RU" sz="2400" dirty="0">
                  <a:solidFill>
                    <a:prstClr val="black"/>
                  </a:solidFill>
                </a:rPr>
                <a:t>(</a:t>
              </a:r>
              <a:r>
                <a:rPr lang="en-US" sz="2400" dirty="0">
                  <a:solidFill>
                    <a:prstClr val="black"/>
                  </a:solidFill>
                </a:rPr>
                <a:t>1</a:t>
              </a:r>
              <a:r>
                <a:rPr lang="ru-RU" sz="2400" dirty="0">
                  <a:solidFill>
                    <a:prstClr val="black"/>
                  </a:solidFill>
                </a:rPr>
                <a:t>,</a:t>
              </a:r>
              <a:r>
                <a:rPr lang="en-US" sz="2400" dirty="0">
                  <a:solidFill>
                    <a:prstClr val="black"/>
                  </a:solidFill>
                </a:rPr>
                <a:t>0</a:t>
              </a:r>
              <a:r>
                <a:rPr lang="ru-RU" sz="2400" dirty="0">
                  <a:solidFill>
                    <a:prstClr val="black"/>
                  </a:solidFill>
                </a:rPr>
                <a:t>)</a:t>
              </a:r>
            </a:p>
            <a:p>
              <a:pPr lvl="0" defTabSz="914400">
                <a:lnSpc>
                  <a:spcPct val="90000"/>
                </a:lnSpc>
                <a:spcBef>
                  <a:spcPts val="1000"/>
                </a:spcBef>
              </a:pPr>
              <a:r>
                <a:rPr lang="ru-RU" sz="2400" dirty="0">
                  <a:solidFill>
                    <a:prstClr val="black"/>
                  </a:solidFill>
                </a:rPr>
                <a:t>(1,1)</a:t>
              </a:r>
            </a:p>
            <a:p>
              <a:pPr lvl="0" defTabSz="914400">
                <a:lnSpc>
                  <a:spcPct val="90000"/>
                </a:lnSpc>
                <a:spcBef>
                  <a:spcPts val="1000"/>
                </a:spcBef>
              </a:pPr>
              <a:r>
                <a:rPr lang="ru-RU" sz="2400" dirty="0">
                  <a:solidFill>
                    <a:prstClr val="black"/>
                  </a:solidFill>
                </a:rPr>
                <a:t>(1,1)</a:t>
              </a:r>
            </a:p>
            <a:p>
              <a:pPr lvl="0" defTabSz="914400">
                <a:lnSpc>
                  <a:spcPct val="90000"/>
                </a:lnSpc>
                <a:spcBef>
                  <a:spcPts val="1000"/>
                </a:spcBef>
              </a:pPr>
              <a:r>
                <a:rPr lang="ru-RU" sz="2400" dirty="0">
                  <a:solidFill>
                    <a:prstClr val="black"/>
                  </a:solidFill>
                </a:rPr>
                <a:t>(1,0)</a:t>
              </a:r>
            </a:p>
            <a:p>
              <a:pPr lvl="0" defTabSz="914400">
                <a:lnSpc>
                  <a:spcPct val="90000"/>
                </a:lnSpc>
                <a:spcBef>
                  <a:spcPts val="1000"/>
                </a:spcBef>
              </a:pPr>
              <a:r>
                <a:rPr lang="ru-RU" sz="2400" dirty="0">
                  <a:solidFill>
                    <a:prstClr val="black"/>
                  </a:solidFill>
                </a:rPr>
                <a:t>(0,2)</a:t>
              </a:r>
            </a:p>
            <a:p>
              <a:pPr lvl="0" defTabSz="914400">
                <a:lnSpc>
                  <a:spcPct val="90000"/>
                </a:lnSpc>
                <a:spcBef>
                  <a:spcPts val="1000"/>
                </a:spcBef>
              </a:pPr>
              <a:r>
                <a:rPr lang="ru-RU" sz="2400" dirty="0">
                  <a:solidFill>
                    <a:prstClr val="black"/>
                  </a:solidFill>
                </a:rPr>
                <a:t>(0,0)</a:t>
              </a:r>
              <a:endParaRPr lang="ru-RU" dirty="0"/>
            </a:p>
          </p:txBody>
        </p:sp>
      </p:grpSp>
    </p:spTree>
    <p:extLst>
      <p:ext uri="{BB962C8B-B14F-4D97-AF65-F5344CB8AC3E}">
        <p14:creationId xmlns:p14="http://schemas.microsoft.com/office/powerpoint/2010/main" val="3409847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Вычисление весов. Шаг 1.</a:t>
            </a:r>
          </a:p>
        </p:txBody>
      </p:sp>
      <p:sp>
        <p:nvSpPr>
          <p:cNvPr id="3" name="Объект 2"/>
          <p:cNvSpPr>
            <a:spLocks noGrp="1"/>
          </p:cNvSpPr>
          <p:nvPr>
            <p:ph idx="1"/>
          </p:nvPr>
        </p:nvSpPr>
        <p:spPr>
          <a:xfrm>
            <a:off x="838200" y="1690688"/>
            <a:ext cx="10515600" cy="4351338"/>
          </a:xfrm>
        </p:spPr>
        <p:txBody>
          <a:bodyPr/>
          <a:lstStyle/>
          <a:p>
            <a:r>
              <a:rPr lang="ru-RU" dirty="0"/>
              <a:t>По счётчикам определяем веса узлов всех уровней по очереди, начиная с последнего (</a:t>
            </a:r>
            <a:r>
              <a:rPr lang="en-US" i="1" dirty="0"/>
              <a:t>D</a:t>
            </a:r>
            <a:r>
              <a:rPr lang="ru-RU" dirty="0"/>
              <a:t>), заканчивая корневым. Если элемента нет, он не учитывается в формуле</a:t>
            </a:r>
          </a:p>
        </p:txBody>
      </p:sp>
      <p:sp>
        <p:nvSpPr>
          <p:cNvPr id="9" name="Номер слайда 8">
            <a:extLst>
              <a:ext uri="{FF2B5EF4-FFF2-40B4-BE49-F238E27FC236}">
                <a16:creationId xmlns:a16="http://schemas.microsoft.com/office/drawing/2014/main" id="{0551E988-8842-46D8-8C34-CA1F7E51E36A}"/>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46</a:t>
            </a:fld>
            <a:endParaRPr lang="ru-RU" altLang="ru-RU"/>
          </a:p>
        </p:txBody>
      </p:sp>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3624362089"/>
                  </p:ext>
                </p:extLst>
              </p:nvPr>
            </p:nvGraphicFramePr>
            <p:xfrm>
              <a:off x="1996684" y="3016251"/>
              <a:ext cx="8198632" cy="3606800"/>
            </p:xfrm>
            <a:graphic>
              <a:graphicData uri="http://schemas.openxmlformats.org/drawingml/2006/table">
                <a:tbl>
                  <a:tblPr firstRow="1" bandRow="1">
                    <a:tableStyleId>{5C22544A-7EE6-4342-B048-85BDC9FD1C3A}</a:tableStyleId>
                  </a:tblPr>
                  <a:tblGrid>
                    <a:gridCol w="1491545">
                      <a:extLst>
                        <a:ext uri="{9D8B030D-6E8A-4147-A177-3AD203B41FA5}">
                          <a16:colId xmlns:a16="http://schemas.microsoft.com/office/drawing/2014/main" val="3250760788"/>
                        </a:ext>
                      </a:extLst>
                    </a:gridCol>
                    <a:gridCol w="1656184">
                      <a:extLst>
                        <a:ext uri="{9D8B030D-6E8A-4147-A177-3AD203B41FA5}">
                          <a16:colId xmlns:a16="http://schemas.microsoft.com/office/drawing/2014/main" val="428544075"/>
                        </a:ext>
                      </a:extLst>
                    </a:gridCol>
                    <a:gridCol w="3001245">
                      <a:extLst>
                        <a:ext uri="{9D8B030D-6E8A-4147-A177-3AD203B41FA5}">
                          <a16:colId xmlns:a16="http://schemas.microsoft.com/office/drawing/2014/main" val="829633493"/>
                        </a:ext>
                      </a:extLst>
                    </a:gridCol>
                    <a:gridCol w="2049658">
                      <a:extLst>
                        <a:ext uri="{9D8B030D-6E8A-4147-A177-3AD203B41FA5}">
                          <a16:colId xmlns:a16="http://schemas.microsoft.com/office/drawing/2014/main" val="2756512473"/>
                        </a:ext>
                      </a:extLst>
                    </a:gridCol>
                  </a:tblGrid>
                  <a:tr h="617993">
                    <a:tc>
                      <a:txBody>
                        <a:bodyPr/>
                        <a:lstStyle/>
                        <a:p>
                          <a:pPr algn="ctr"/>
                          <a:r>
                            <a:rPr lang="ru-RU" dirty="0">
                              <a:solidFill>
                                <a:schemeClr val="tx1"/>
                              </a:solidFill>
                            </a:rPr>
                            <a:t>Узел</a:t>
                          </a:r>
                        </a:p>
                      </a:txBody>
                      <a:tcPr/>
                    </a:tc>
                    <a:tc>
                      <a:txBody>
                        <a:bodyPr/>
                        <a:lstStyle/>
                        <a:p>
                          <a:pPr algn="ctr"/>
                          <a:r>
                            <a:rPr lang="ru-RU" dirty="0">
                              <a:solidFill>
                                <a:schemeClr val="tx1"/>
                              </a:solidFill>
                            </a:rPr>
                            <a:t>Число</a:t>
                          </a:r>
                          <a:r>
                            <a:rPr lang="ru-RU" baseline="0" dirty="0">
                              <a:solidFill>
                                <a:schemeClr val="tx1"/>
                              </a:solidFill>
                            </a:rPr>
                            <a:t> нулей и единиц (</a:t>
                          </a:r>
                          <a:r>
                            <a:rPr lang="en-US" baseline="0" dirty="0" err="1">
                              <a:solidFill>
                                <a:schemeClr val="tx1"/>
                              </a:solidFill>
                            </a:rPr>
                            <a:t>a,b</a:t>
                          </a:r>
                          <a:r>
                            <a:rPr lang="en-US" baseline="0" dirty="0">
                              <a:solidFill>
                                <a:schemeClr val="tx1"/>
                              </a:solidFill>
                            </a:rPr>
                            <a:t>)</a:t>
                          </a:r>
                          <a:endParaRPr lang="ru-RU"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𝑷</m:t>
                                    </m:r>
                                  </m:e>
                                  <m:sub>
                                    <m:r>
                                      <a:rPr lang="en-US" b="1" i="1" smtClean="0">
                                        <a:solidFill>
                                          <a:schemeClr val="tx1"/>
                                        </a:solidFill>
                                        <a:latin typeface="Cambria Math" panose="02040503050406030204" pitchFamily="18" charset="0"/>
                                      </a:rPr>
                                      <m:t>𝒆</m:t>
                                    </m:r>
                                  </m:sub>
                                </m:sSub>
                              </m:oMath>
                            </m:oMathPara>
                          </a14:m>
                          <a:endParaRPr lang="ru-RU"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ru-RU" i="1" smtClean="0">
                                        <a:solidFill>
                                          <a:schemeClr val="tx1"/>
                                        </a:solidFill>
                                        <a:latin typeface="Cambria Math" panose="02040503050406030204" pitchFamily="18" charset="0"/>
                                      </a:rPr>
                                    </m:ctrlPr>
                                  </m:sSubSupPr>
                                  <m:e>
                                    <m:r>
                                      <a:rPr lang="en-US" b="1" i="1" smtClean="0">
                                        <a:solidFill>
                                          <a:schemeClr val="tx1"/>
                                        </a:solidFill>
                                        <a:latin typeface="Cambria Math" panose="02040503050406030204" pitchFamily="18" charset="0"/>
                                      </a:rPr>
                                      <m:t>𝑷</m:t>
                                    </m:r>
                                  </m:e>
                                  <m:sub>
                                    <m:r>
                                      <a:rPr lang="en-US" b="1" i="1" smtClean="0">
                                        <a:solidFill>
                                          <a:schemeClr val="tx1"/>
                                        </a:solidFill>
                                        <a:latin typeface="Cambria Math" panose="02040503050406030204" pitchFamily="18" charset="0"/>
                                      </a:rPr>
                                      <m:t>𝒘</m:t>
                                    </m:r>
                                  </m:sub>
                                  <m:sup>
                                    <m:r>
                                      <a:rPr lang="en-US" b="1" i="1" smtClean="0">
                                        <a:solidFill>
                                          <a:schemeClr val="tx1"/>
                                        </a:solidFill>
                                        <a:latin typeface="Cambria Math" panose="02040503050406030204" pitchFamily="18" charset="0"/>
                                      </a:rPr>
                                      <m:t>𝒔</m:t>
                                    </m:r>
                                  </m:sup>
                                </m:sSubSup>
                              </m:oMath>
                            </m:oMathPara>
                          </a14:m>
                          <a:endParaRPr lang="ru-RU" dirty="0">
                            <a:solidFill>
                              <a:schemeClr val="tx1"/>
                            </a:solidFill>
                          </a:endParaRPr>
                        </a:p>
                      </a:txBody>
                      <a:tcPr/>
                    </a:tc>
                    <a:extLst>
                      <a:ext uri="{0D108BD9-81ED-4DB2-BD59-A6C34878D82A}">
                        <a16:rowId xmlns:a16="http://schemas.microsoft.com/office/drawing/2014/main" val="4251937591"/>
                      </a:ext>
                    </a:extLst>
                  </a:tr>
                  <a:tr h="370840">
                    <a:tc>
                      <a:txBody>
                        <a:bodyPr/>
                        <a:lstStyle/>
                        <a:p>
                          <a:pPr algn="ctr"/>
                          <a:r>
                            <a:rPr lang="en-US" dirty="0"/>
                            <a:t>111</a:t>
                          </a:r>
                          <a:endParaRPr lang="ru-RU" dirty="0"/>
                        </a:p>
                      </a:txBody>
                      <a:tcPr/>
                    </a:tc>
                    <a:tc>
                      <a:txBody>
                        <a:bodyPr/>
                        <a:lstStyle/>
                        <a:p>
                          <a:pPr algn="ctr"/>
                          <a:r>
                            <a:rPr lang="en-US" dirty="0"/>
                            <a:t>(1,0)</a:t>
                          </a:r>
                          <a:endParaRPr lang="ru-RU" dirty="0"/>
                        </a:p>
                      </a:txBody>
                      <a:tcPr/>
                    </a:tc>
                    <a:tc>
                      <a:txBody>
                        <a:bodyPr/>
                        <a:lstStyle/>
                        <a:p>
                          <a:pPr algn="ctr"/>
                          <a:r>
                            <a:rPr lang="en-US" dirty="0"/>
                            <a:t>(1/2)/1=1/2</a:t>
                          </a:r>
                          <a:endParaRPr lang="ru-RU" dirty="0"/>
                        </a:p>
                      </a:txBody>
                      <a:tcPr/>
                    </a:tc>
                    <a:tc>
                      <a:txBody>
                        <a:bodyPr/>
                        <a:lstStyle/>
                        <a:p>
                          <a:pPr algn="ctr"/>
                          <a:r>
                            <a:rPr lang="en-US" dirty="0"/>
                            <a:t>1/2</a:t>
                          </a:r>
                          <a:endParaRPr lang="ru-RU" dirty="0"/>
                        </a:p>
                      </a:txBody>
                      <a:tcPr/>
                    </a:tc>
                    <a:extLst>
                      <a:ext uri="{0D108BD9-81ED-4DB2-BD59-A6C34878D82A}">
                        <a16:rowId xmlns:a16="http://schemas.microsoft.com/office/drawing/2014/main" val="3935864480"/>
                      </a:ext>
                    </a:extLst>
                  </a:tr>
                  <a:tr h="370840">
                    <a:tc>
                      <a:txBody>
                        <a:bodyPr/>
                        <a:lstStyle/>
                        <a:p>
                          <a:pPr algn="ctr"/>
                          <a:r>
                            <a:rPr lang="en-US" dirty="0"/>
                            <a:t>011</a:t>
                          </a:r>
                          <a:endParaRPr lang="ru-RU" dirty="0"/>
                        </a:p>
                      </a:txBody>
                      <a:tcPr/>
                    </a:tc>
                    <a:tc>
                      <a:txBody>
                        <a:bodyPr/>
                        <a:lstStyle/>
                        <a:p>
                          <a:pPr algn="ctr"/>
                          <a:r>
                            <a:rPr lang="en-US" dirty="0"/>
                            <a:t>(0,1)</a:t>
                          </a:r>
                          <a:endParaRPr lang="ru-RU" dirty="0"/>
                        </a:p>
                      </a:txBody>
                      <a:tcPr/>
                    </a:tc>
                    <a:tc>
                      <a:txBody>
                        <a:bodyPr/>
                        <a:lstStyle/>
                        <a:p>
                          <a:pPr algn="ctr"/>
                          <a:r>
                            <a:rPr lang="en-US" dirty="0"/>
                            <a:t>(1/2)/1=1/2</a:t>
                          </a:r>
                          <a:endParaRPr lang="ru-RU" dirty="0"/>
                        </a:p>
                      </a:txBody>
                      <a:tcPr/>
                    </a:tc>
                    <a:tc>
                      <a:txBody>
                        <a:bodyPr/>
                        <a:lstStyle/>
                        <a:p>
                          <a:pPr algn="ctr"/>
                          <a:r>
                            <a:rPr lang="en-US" dirty="0"/>
                            <a:t>1/2</a:t>
                          </a:r>
                          <a:endParaRPr lang="ru-RU" dirty="0"/>
                        </a:p>
                      </a:txBody>
                      <a:tcPr/>
                    </a:tc>
                    <a:extLst>
                      <a:ext uri="{0D108BD9-81ED-4DB2-BD59-A6C34878D82A}">
                        <a16:rowId xmlns:a16="http://schemas.microsoft.com/office/drawing/2014/main" val="2145482803"/>
                      </a:ext>
                    </a:extLst>
                  </a:tr>
                  <a:tr h="370840">
                    <a:tc>
                      <a:txBody>
                        <a:bodyPr/>
                        <a:lstStyle/>
                        <a:p>
                          <a:pPr algn="ctr"/>
                          <a:r>
                            <a:rPr lang="en-US" dirty="0"/>
                            <a:t>101</a:t>
                          </a:r>
                          <a:endParaRPr lang="ru-RU" dirty="0"/>
                        </a:p>
                      </a:txBody>
                      <a:tcPr/>
                    </a:tc>
                    <a:tc>
                      <a:txBody>
                        <a:bodyPr/>
                        <a:lstStyle/>
                        <a:p>
                          <a:pPr algn="ctr"/>
                          <a:r>
                            <a:rPr lang="en-US" dirty="0"/>
                            <a:t>(1,0)</a:t>
                          </a:r>
                          <a:endParaRPr lang="ru-RU" dirty="0"/>
                        </a:p>
                      </a:txBody>
                      <a:tcPr/>
                    </a:tc>
                    <a:tc>
                      <a:txBody>
                        <a:bodyPr/>
                        <a:lstStyle/>
                        <a:p>
                          <a:pPr algn="ctr"/>
                          <a:r>
                            <a:rPr lang="en-US" dirty="0"/>
                            <a:t>(1/2)/1=1/2</a:t>
                          </a:r>
                          <a:endParaRPr lang="ru-RU" dirty="0"/>
                        </a:p>
                      </a:txBody>
                      <a:tcPr/>
                    </a:tc>
                    <a:tc>
                      <a:txBody>
                        <a:bodyPr/>
                        <a:lstStyle/>
                        <a:p>
                          <a:pPr algn="ctr"/>
                          <a:r>
                            <a:rPr lang="en-US" dirty="0"/>
                            <a:t>1/2</a:t>
                          </a:r>
                          <a:endParaRPr lang="ru-RU" dirty="0"/>
                        </a:p>
                      </a:txBody>
                      <a:tcPr/>
                    </a:tc>
                    <a:extLst>
                      <a:ext uri="{0D108BD9-81ED-4DB2-BD59-A6C34878D82A}">
                        <a16:rowId xmlns:a16="http://schemas.microsoft.com/office/drawing/2014/main" val="227433149"/>
                      </a:ext>
                    </a:extLst>
                  </a:tr>
                  <a:tr h="370840">
                    <a:tc>
                      <a:txBody>
                        <a:bodyPr/>
                        <a:lstStyle/>
                        <a:p>
                          <a:pPr algn="ctr"/>
                          <a:r>
                            <a:rPr lang="en-US" dirty="0"/>
                            <a:t>001</a:t>
                          </a:r>
                          <a:endParaRPr lang="ru-RU" dirty="0"/>
                        </a:p>
                      </a:txBody>
                      <a:tcPr/>
                    </a:tc>
                    <a:tc>
                      <a:txBody>
                        <a:bodyPr/>
                        <a:lstStyle/>
                        <a:p>
                          <a:pPr algn="ctr"/>
                          <a:r>
                            <a:rPr lang="en-US" dirty="0"/>
                            <a:t>(1,1)</a:t>
                          </a:r>
                          <a:endParaRPr lang="ru-RU" dirty="0"/>
                        </a:p>
                      </a:txBody>
                      <a:tcPr/>
                    </a:tc>
                    <a:tc>
                      <a:txBody>
                        <a:bodyPr/>
                        <a:lstStyle/>
                        <a:p>
                          <a:pPr algn="ctr"/>
                          <a:r>
                            <a:rPr lang="en-US" dirty="0"/>
                            <a:t>(1/2)*(1/2)/(1*2)=1/8</a:t>
                          </a:r>
                          <a:endParaRPr lang="ru-RU" dirty="0"/>
                        </a:p>
                      </a:txBody>
                      <a:tcPr/>
                    </a:tc>
                    <a:tc>
                      <a:txBody>
                        <a:bodyPr/>
                        <a:lstStyle/>
                        <a:p>
                          <a:pPr algn="ctr"/>
                          <a:r>
                            <a:rPr lang="en-US" dirty="0"/>
                            <a:t>1/8</a:t>
                          </a:r>
                          <a:endParaRPr lang="ru-RU" dirty="0"/>
                        </a:p>
                      </a:txBody>
                      <a:tcPr/>
                    </a:tc>
                    <a:extLst>
                      <a:ext uri="{0D108BD9-81ED-4DB2-BD59-A6C34878D82A}">
                        <a16:rowId xmlns:a16="http://schemas.microsoft.com/office/drawing/2014/main" val="3736435905"/>
                      </a:ext>
                    </a:extLst>
                  </a:tr>
                  <a:tr h="370840">
                    <a:tc>
                      <a:txBody>
                        <a:bodyPr/>
                        <a:lstStyle/>
                        <a:p>
                          <a:pPr algn="ctr"/>
                          <a:r>
                            <a:rPr lang="en-US" dirty="0"/>
                            <a:t>110</a:t>
                          </a:r>
                          <a:endParaRPr lang="ru-RU" dirty="0"/>
                        </a:p>
                      </a:txBody>
                      <a:tcPr/>
                    </a:tc>
                    <a:tc>
                      <a:txBody>
                        <a:bodyPr/>
                        <a:lstStyle/>
                        <a:p>
                          <a:pPr algn="ctr"/>
                          <a:r>
                            <a:rPr lang="en-US" dirty="0"/>
                            <a:t>(1,1)</a:t>
                          </a:r>
                          <a:endParaRPr lang="ru-RU" dirty="0"/>
                        </a:p>
                      </a:txBody>
                      <a:tcPr/>
                    </a:tc>
                    <a:tc>
                      <a:txBody>
                        <a:bodyPr/>
                        <a:lstStyle/>
                        <a:p>
                          <a:pPr algn="ctr"/>
                          <a:r>
                            <a:rPr lang="en-US" dirty="0"/>
                            <a:t>(1/2)*(1/2)/(1*2)=1/8</a:t>
                          </a:r>
                          <a:endParaRPr lang="ru-RU" dirty="0"/>
                        </a:p>
                      </a:txBody>
                      <a:tcPr/>
                    </a:tc>
                    <a:tc>
                      <a:txBody>
                        <a:bodyPr/>
                        <a:lstStyle/>
                        <a:p>
                          <a:pPr algn="ctr"/>
                          <a:r>
                            <a:rPr lang="en-US" dirty="0"/>
                            <a:t>1/8</a:t>
                          </a:r>
                          <a:endParaRPr lang="ru-RU" dirty="0"/>
                        </a:p>
                      </a:txBody>
                      <a:tcPr/>
                    </a:tc>
                    <a:extLst>
                      <a:ext uri="{0D108BD9-81ED-4DB2-BD59-A6C34878D82A}">
                        <a16:rowId xmlns:a16="http://schemas.microsoft.com/office/drawing/2014/main" val="293885687"/>
                      </a:ext>
                    </a:extLst>
                  </a:tr>
                  <a:tr h="370840">
                    <a:tc>
                      <a:txBody>
                        <a:bodyPr/>
                        <a:lstStyle/>
                        <a:p>
                          <a:pPr algn="ctr"/>
                          <a:r>
                            <a:rPr lang="en-US" dirty="0"/>
                            <a:t>010</a:t>
                          </a:r>
                          <a:endParaRPr lang="ru-RU" dirty="0"/>
                        </a:p>
                      </a:txBody>
                      <a:tcPr/>
                    </a:tc>
                    <a:tc>
                      <a:txBody>
                        <a:bodyPr/>
                        <a:lstStyle/>
                        <a:p>
                          <a:pPr algn="ctr"/>
                          <a:r>
                            <a:rPr lang="en-US" dirty="0"/>
                            <a:t>(1,0)</a:t>
                          </a:r>
                          <a:endParaRPr lang="ru-RU" dirty="0"/>
                        </a:p>
                      </a:txBody>
                      <a:tcPr/>
                    </a:tc>
                    <a:tc>
                      <a:txBody>
                        <a:bodyPr/>
                        <a:lstStyle/>
                        <a:p>
                          <a:pPr algn="ctr"/>
                          <a:r>
                            <a:rPr lang="en-US" dirty="0"/>
                            <a:t>(1/2)/1=1/2</a:t>
                          </a:r>
                          <a:endParaRPr lang="ru-RU" dirty="0"/>
                        </a:p>
                      </a:txBody>
                      <a:tcPr/>
                    </a:tc>
                    <a:tc>
                      <a:txBody>
                        <a:bodyPr/>
                        <a:lstStyle/>
                        <a:p>
                          <a:pPr algn="ctr"/>
                          <a:r>
                            <a:rPr lang="en-US" dirty="0"/>
                            <a:t>1/2</a:t>
                          </a:r>
                          <a:endParaRPr lang="ru-RU" dirty="0"/>
                        </a:p>
                      </a:txBody>
                      <a:tcPr/>
                    </a:tc>
                    <a:extLst>
                      <a:ext uri="{0D108BD9-81ED-4DB2-BD59-A6C34878D82A}">
                        <a16:rowId xmlns:a16="http://schemas.microsoft.com/office/drawing/2014/main" val="2829460469"/>
                      </a:ext>
                    </a:extLst>
                  </a:tr>
                  <a:tr h="370840">
                    <a:tc>
                      <a:txBody>
                        <a:bodyPr/>
                        <a:lstStyle/>
                        <a:p>
                          <a:pPr algn="ctr"/>
                          <a:r>
                            <a:rPr lang="en-US" dirty="0"/>
                            <a:t>001</a:t>
                          </a:r>
                          <a:endParaRPr lang="ru-RU" dirty="0"/>
                        </a:p>
                      </a:txBody>
                      <a:tcPr/>
                    </a:tc>
                    <a:tc>
                      <a:txBody>
                        <a:bodyPr/>
                        <a:lstStyle/>
                        <a:p>
                          <a:pPr algn="ctr"/>
                          <a:r>
                            <a:rPr lang="en-US" dirty="0"/>
                            <a:t>(0,2)</a:t>
                          </a:r>
                          <a:endParaRPr lang="ru-RU" dirty="0"/>
                        </a:p>
                      </a:txBody>
                      <a:tcPr/>
                    </a:tc>
                    <a:tc>
                      <a:txBody>
                        <a:bodyPr/>
                        <a:lstStyle/>
                        <a:p>
                          <a:pPr algn="ctr"/>
                          <a:r>
                            <a:rPr lang="en-US" dirty="0"/>
                            <a:t>(1/2)*(3/2)/(1*2)</a:t>
                          </a:r>
                          <a:endParaRPr lang="ru-RU" dirty="0"/>
                        </a:p>
                      </a:txBody>
                      <a:tcPr/>
                    </a:tc>
                    <a:tc>
                      <a:txBody>
                        <a:bodyPr/>
                        <a:lstStyle/>
                        <a:p>
                          <a:pPr algn="ctr"/>
                          <a:r>
                            <a:rPr lang="en-US" dirty="0"/>
                            <a:t>3/8</a:t>
                          </a:r>
                          <a:endParaRPr lang="ru-RU" dirty="0"/>
                        </a:p>
                      </a:txBody>
                      <a:tcPr/>
                    </a:tc>
                    <a:extLst>
                      <a:ext uri="{0D108BD9-81ED-4DB2-BD59-A6C34878D82A}">
                        <a16:rowId xmlns:a16="http://schemas.microsoft.com/office/drawing/2014/main" val="3098010407"/>
                      </a:ext>
                    </a:extLst>
                  </a:tr>
                  <a:tr h="370840">
                    <a:tc>
                      <a:txBody>
                        <a:bodyPr/>
                        <a:lstStyle/>
                        <a:p>
                          <a:pPr algn="ctr"/>
                          <a:r>
                            <a:rPr lang="en-US" dirty="0"/>
                            <a:t>000</a:t>
                          </a:r>
                          <a:endParaRPr lang="ru-RU" dirty="0"/>
                        </a:p>
                      </a:txBody>
                      <a:tcPr/>
                    </a:tc>
                    <a:tc>
                      <a:txBody>
                        <a:bodyPr/>
                        <a:lstStyle/>
                        <a:p>
                          <a:pPr algn="ctr"/>
                          <a:r>
                            <a:rPr lang="en-US" dirty="0"/>
                            <a:t>(0,0)</a:t>
                          </a:r>
                          <a:endParaRPr lang="ru-RU" dirty="0"/>
                        </a:p>
                      </a:txBody>
                      <a:tcPr/>
                    </a:tc>
                    <a:tc>
                      <a:txBody>
                        <a:bodyPr/>
                        <a:lstStyle/>
                        <a:p>
                          <a:pPr algn="ctr"/>
                          <a:r>
                            <a:rPr lang="en-US" dirty="0"/>
                            <a:t>-</a:t>
                          </a:r>
                          <a:endParaRPr lang="ru-RU" dirty="0"/>
                        </a:p>
                      </a:txBody>
                      <a:tcPr/>
                    </a:tc>
                    <a:tc>
                      <a:txBody>
                        <a:bodyPr/>
                        <a:lstStyle/>
                        <a:p>
                          <a:pPr algn="ctr"/>
                          <a:r>
                            <a:rPr lang="en-US" dirty="0"/>
                            <a:t>-</a:t>
                          </a:r>
                          <a:endParaRPr lang="ru-RU" dirty="0"/>
                        </a:p>
                      </a:txBody>
                      <a:tcPr/>
                    </a:tc>
                    <a:extLst>
                      <a:ext uri="{0D108BD9-81ED-4DB2-BD59-A6C34878D82A}">
                        <a16:rowId xmlns:a16="http://schemas.microsoft.com/office/drawing/2014/main" val="1231645393"/>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3624362089"/>
                  </p:ext>
                </p:extLst>
              </p:nvPr>
            </p:nvGraphicFramePr>
            <p:xfrm>
              <a:off x="1996684" y="3016251"/>
              <a:ext cx="8198632" cy="3606800"/>
            </p:xfrm>
            <a:graphic>
              <a:graphicData uri="http://schemas.openxmlformats.org/drawingml/2006/table">
                <a:tbl>
                  <a:tblPr firstRow="1" bandRow="1">
                    <a:tableStyleId>{5C22544A-7EE6-4342-B048-85BDC9FD1C3A}</a:tableStyleId>
                  </a:tblPr>
                  <a:tblGrid>
                    <a:gridCol w="1491545">
                      <a:extLst>
                        <a:ext uri="{9D8B030D-6E8A-4147-A177-3AD203B41FA5}">
                          <a16:colId xmlns:a16="http://schemas.microsoft.com/office/drawing/2014/main" val="3250760788"/>
                        </a:ext>
                      </a:extLst>
                    </a:gridCol>
                    <a:gridCol w="1656184">
                      <a:extLst>
                        <a:ext uri="{9D8B030D-6E8A-4147-A177-3AD203B41FA5}">
                          <a16:colId xmlns:a16="http://schemas.microsoft.com/office/drawing/2014/main" val="428544075"/>
                        </a:ext>
                      </a:extLst>
                    </a:gridCol>
                    <a:gridCol w="3001245">
                      <a:extLst>
                        <a:ext uri="{9D8B030D-6E8A-4147-A177-3AD203B41FA5}">
                          <a16:colId xmlns:a16="http://schemas.microsoft.com/office/drawing/2014/main" val="829633493"/>
                        </a:ext>
                      </a:extLst>
                    </a:gridCol>
                    <a:gridCol w="2049658">
                      <a:extLst>
                        <a:ext uri="{9D8B030D-6E8A-4147-A177-3AD203B41FA5}">
                          <a16:colId xmlns:a16="http://schemas.microsoft.com/office/drawing/2014/main" val="2756512473"/>
                        </a:ext>
                      </a:extLst>
                    </a:gridCol>
                  </a:tblGrid>
                  <a:tr h="640080">
                    <a:tc>
                      <a:txBody>
                        <a:bodyPr/>
                        <a:lstStyle/>
                        <a:p>
                          <a:pPr algn="ctr"/>
                          <a:r>
                            <a:rPr lang="ru-RU" dirty="0">
                              <a:solidFill>
                                <a:schemeClr val="tx1"/>
                              </a:solidFill>
                            </a:rPr>
                            <a:t>Узел</a:t>
                          </a:r>
                        </a:p>
                      </a:txBody>
                      <a:tcPr/>
                    </a:tc>
                    <a:tc>
                      <a:txBody>
                        <a:bodyPr/>
                        <a:lstStyle/>
                        <a:p>
                          <a:pPr algn="ctr"/>
                          <a:r>
                            <a:rPr lang="ru-RU" dirty="0">
                              <a:solidFill>
                                <a:schemeClr val="tx1"/>
                              </a:solidFill>
                            </a:rPr>
                            <a:t>Число</a:t>
                          </a:r>
                          <a:r>
                            <a:rPr lang="ru-RU" baseline="0" dirty="0">
                              <a:solidFill>
                                <a:schemeClr val="tx1"/>
                              </a:solidFill>
                            </a:rPr>
                            <a:t> нулей и единиц (</a:t>
                          </a:r>
                          <a:r>
                            <a:rPr lang="en-US" baseline="0" dirty="0" err="1">
                              <a:solidFill>
                                <a:schemeClr val="tx1"/>
                              </a:solidFill>
                            </a:rPr>
                            <a:t>a,b</a:t>
                          </a:r>
                          <a:r>
                            <a:rPr lang="en-US" baseline="0" dirty="0">
                              <a:solidFill>
                                <a:schemeClr val="tx1"/>
                              </a:solidFill>
                            </a:rPr>
                            <a:t>)</a:t>
                          </a:r>
                          <a:endParaRPr lang="ru-RU" dirty="0">
                            <a:solidFill>
                              <a:schemeClr val="tx1"/>
                            </a:solidFill>
                          </a:endParaRPr>
                        </a:p>
                      </a:txBody>
                      <a:tcPr/>
                    </a:tc>
                    <a:tc>
                      <a:txBody>
                        <a:bodyPr/>
                        <a:lstStyle/>
                        <a:p>
                          <a:endParaRPr lang="ru-RU"/>
                        </a:p>
                      </a:txBody>
                      <a:tcPr>
                        <a:blipFill>
                          <a:blip r:embed="rId2"/>
                          <a:stretch>
                            <a:fillRect l="-105063" t="-3922" r="-68776" b="-472549"/>
                          </a:stretch>
                        </a:blipFill>
                      </a:tcPr>
                    </a:tc>
                    <a:tc>
                      <a:txBody>
                        <a:bodyPr/>
                        <a:lstStyle/>
                        <a:p>
                          <a:endParaRPr lang="ru-RU"/>
                        </a:p>
                      </a:txBody>
                      <a:tcPr>
                        <a:blipFill>
                          <a:blip r:embed="rId2"/>
                          <a:stretch>
                            <a:fillRect l="-301863" t="-3922" r="-1242" b="-472549"/>
                          </a:stretch>
                        </a:blipFill>
                      </a:tcPr>
                    </a:tc>
                    <a:extLst>
                      <a:ext uri="{0D108BD9-81ED-4DB2-BD59-A6C34878D82A}">
                        <a16:rowId xmlns:a16="http://schemas.microsoft.com/office/drawing/2014/main" val="4251937591"/>
                      </a:ext>
                    </a:extLst>
                  </a:tr>
                  <a:tr h="370840">
                    <a:tc>
                      <a:txBody>
                        <a:bodyPr/>
                        <a:lstStyle/>
                        <a:p>
                          <a:pPr algn="ctr"/>
                          <a:r>
                            <a:rPr lang="en-US" dirty="0"/>
                            <a:t>111</a:t>
                          </a:r>
                          <a:endParaRPr lang="ru-RU" dirty="0"/>
                        </a:p>
                      </a:txBody>
                      <a:tcPr/>
                    </a:tc>
                    <a:tc>
                      <a:txBody>
                        <a:bodyPr/>
                        <a:lstStyle/>
                        <a:p>
                          <a:pPr algn="ctr"/>
                          <a:r>
                            <a:rPr lang="en-US" dirty="0"/>
                            <a:t>(1,0)</a:t>
                          </a:r>
                          <a:endParaRPr lang="ru-RU" dirty="0"/>
                        </a:p>
                      </a:txBody>
                      <a:tcPr/>
                    </a:tc>
                    <a:tc>
                      <a:txBody>
                        <a:bodyPr/>
                        <a:lstStyle/>
                        <a:p>
                          <a:pPr algn="ctr"/>
                          <a:r>
                            <a:rPr lang="en-US" dirty="0"/>
                            <a:t>(1/2)/1=1/2</a:t>
                          </a:r>
                          <a:endParaRPr lang="ru-RU" dirty="0"/>
                        </a:p>
                      </a:txBody>
                      <a:tcPr/>
                    </a:tc>
                    <a:tc>
                      <a:txBody>
                        <a:bodyPr/>
                        <a:lstStyle/>
                        <a:p>
                          <a:pPr algn="ctr"/>
                          <a:r>
                            <a:rPr lang="en-US" dirty="0"/>
                            <a:t>1/2</a:t>
                          </a:r>
                          <a:endParaRPr lang="ru-RU" dirty="0"/>
                        </a:p>
                      </a:txBody>
                      <a:tcPr/>
                    </a:tc>
                    <a:extLst>
                      <a:ext uri="{0D108BD9-81ED-4DB2-BD59-A6C34878D82A}">
                        <a16:rowId xmlns:a16="http://schemas.microsoft.com/office/drawing/2014/main" val="3935864480"/>
                      </a:ext>
                    </a:extLst>
                  </a:tr>
                  <a:tr h="370840">
                    <a:tc>
                      <a:txBody>
                        <a:bodyPr/>
                        <a:lstStyle/>
                        <a:p>
                          <a:pPr algn="ctr"/>
                          <a:r>
                            <a:rPr lang="en-US" dirty="0"/>
                            <a:t>011</a:t>
                          </a:r>
                          <a:endParaRPr lang="ru-RU" dirty="0"/>
                        </a:p>
                      </a:txBody>
                      <a:tcPr/>
                    </a:tc>
                    <a:tc>
                      <a:txBody>
                        <a:bodyPr/>
                        <a:lstStyle/>
                        <a:p>
                          <a:pPr algn="ctr"/>
                          <a:r>
                            <a:rPr lang="en-US" dirty="0"/>
                            <a:t>(0,1)</a:t>
                          </a:r>
                          <a:endParaRPr lang="ru-RU" dirty="0"/>
                        </a:p>
                      </a:txBody>
                      <a:tcPr/>
                    </a:tc>
                    <a:tc>
                      <a:txBody>
                        <a:bodyPr/>
                        <a:lstStyle/>
                        <a:p>
                          <a:pPr algn="ctr"/>
                          <a:r>
                            <a:rPr lang="en-US" dirty="0"/>
                            <a:t>(1/2)/1=1/2</a:t>
                          </a:r>
                          <a:endParaRPr lang="ru-RU" dirty="0"/>
                        </a:p>
                      </a:txBody>
                      <a:tcPr/>
                    </a:tc>
                    <a:tc>
                      <a:txBody>
                        <a:bodyPr/>
                        <a:lstStyle/>
                        <a:p>
                          <a:pPr algn="ctr"/>
                          <a:r>
                            <a:rPr lang="en-US" dirty="0"/>
                            <a:t>1/2</a:t>
                          </a:r>
                          <a:endParaRPr lang="ru-RU" dirty="0"/>
                        </a:p>
                      </a:txBody>
                      <a:tcPr/>
                    </a:tc>
                    <a:extLst>
                      <a:ext uri="{0D108BD9-81ED-4DB2-BD59-A6C34878D82A}">
                        <a16:rowId xmlns:a16="http://schemas.microsoft.com/office/drawing/2014/main" val="2145482803"/>
                      </a:ext>
                    </a:extLst>
                  </a:tr>
                  <a:tr h="370840">
                    <a:tc>
                      <a:txBody>
                        <a:bodyPr/>
                        <a:lstStyle/>
                        <a:p>
                          <a:pPr algn="ctr"/>
                          <a:r>
                            <a:rPr lang="en-US" dirty="0"/>
                            <a:t>101</a:t>
                          </a:r>
                          <a:endParaRPr lang="ru-RU" dirty="0"/>
                        </a:p>
                      </a:txBody>
                      <a:tcPr/>
                    </a:tc>
                    <a:tc>
                      <a:txBody>
                        <a:bodyPr/>
                        <a:lstStyle/>
                        <a:p>
                          <a:pPr algn="ctr"/>
                          <a:r>
                            <a:rPr lang="en-US" dirty="0"/>
                            <a:t>(1,0)</a:t>
                          </a:r>
                          <a:endParaRPr lang="ru-RU" dirty="0"/>
                        </a:p>
                      </a:txBody>
                      <a:tcPr/>
                    </a:tc>
                    <a:tc>
                      <a:txBody>
                        <a:bodyPr/>
                        <a:lstStyle/>
                        <a:p>
                          <a:pPr algn="ctr"/>
                          <a:r>
                            <a:rPr lang="en-US" dirty="0"/>
                            <a:t>(1/2)/1=1/2</a:t>
                          </a:r>
                          <a:endParaRPr lang="ru-RU" dirty="0"/>
                        </a:p>
                      </a:txBody>
                      <a:tcPr/>
                    </a:tc>
                    <a:tc>
                      <a:txBody>
                        <a:bodyPr/>
                        <a:lstStyle/>
                        <a:p>
                          <a:pPr algn="ctr"/>
                          <a:r>
                            <a:rPr lang="en-US" dirty="0"/>
                            <a:t>1/2</a:t>
                          </a:r>
                          <a:endParaRPr lang="ru-RU" dirty="0"/>
                        </a:p>
                      </a:txBody>
                      <a:tcPr/>
                    </a:tc>
                    <a:extLst>
                      <a:ext uri="{0D108BD9-81ED-4DB2-BD59-A6C34878D82A}">
                        <a16:rowId xmlns:a16="http://schemas.microsoft.com/office/drawing/2014/main" val="227433149"/>
                      </a:ext>
                    </a:extLst>
                  </a:tr>
                  <a:tr h="370840">
                    <a:tc>
                      <a:txBody>
                        <a:bodyPr/>
                        <a:lstStyle/>
                        <a:p>
                          <a:pPr algn="ctr"/>
                          <a:r>
                            <a:rPr lang="en-US" dirty="0"/>
                            <a:t>001</a:t>
                          </a:r>
                          <a:endParaRPr lang="ru-RU" dirty="0"/>
                        </a:p>
                      </a:txBody>
                      <a:tcPr/>
                    </a:tc>
                    <a:tc>
                      <a:txBody>
                        <a:bodyPr/>
                        <a:lstStyle/>
                        <a:p>
                          <a:pPr algn="ctr"/>
                          <a:r>
                            <a:rPr lang="en-US" dirty="0"/>
                            <a:t>(1,1)</a:t>
                          </a:r>
                          <a:endParaRPr lang="ru-RU" dirty="0"/>
                        </a:p>
                      </a:txBody>
                      <a:tcPr/>
                    </a:tc>
                    <a:tc>
                      <a:txBody>
                        <a:bodyPr/>
                        <a:lstStyle/>
                        <a:p>
                          <a:pPr algn="ctr"/>
                          <a:r>
                            <a:rPr lang="en-US" dirty="0"/>
                            <a:t>(1/2)*(1/2)/(1*2)=1/8</a:t>
                          </a:r>
                          <a:endParaRPr lang="ru-RU" dirty="0"/>
                        </a:p>
                      </a:txBody>
                      <a:tcPr/>
                    </a:tc>
                    <a:tc>
                      <a:txBody>
                        <a:bodyPr/>
                        <a:lstStyle/>
                        <a:p>
                          <a:pPr algn="ctr"/>
                          <a:r>
                            <a:rPr lang="en-US" dirty="0"/>
                            <a:t>1/8</a:t>
                          </a:r>
                          <a:endParaRPr lang="ru-RU" dirty="0"/>
                        </a:p>
                      </a:txBody>
                      <a:tcPr/>
                    </a:tc>
                    <a:extLst>
                      <a:ext uri="{0D108BD9-81ED-4DB2-BD59-A6C34878D82A}">
                        <a16:rowId xmlns:a16="http://schemas.microsoft.com/office/drawing/2014/main" val="3736435905"/>
                      </a:ext>
                    </a:extLst>
                  </a:tr>
                  <a:tr h="370840">
                    <a:tc>
                      <a:txBody>
                        <a:bodyPr/>
                        <a:lstStyle/>
                        <a:p>
                          <a:pPr algn="ctr"/>
                          <a:r>
                            <a:rPr lang="en-US" dirty="0"/>
                            <a:t>110</a:t>
                          </a:r>
                          <a:endParaRPr lang="ru-RU" dirty="0"/>
                        </a:p>
                      </a:txBody>
                      <a:tcPr/>
                    </a:tc>
                    <a:tc>
                      <a:txBody>
                        <a:bodyPr/>
                        <a:lstStyle/>
                        <a:p>
                          <a:pPr algn="ctr"/>
                          <a:r>
                            <a:rPr lang="en-US" dirty="0"/>
                            <a:t>(1,1)</a:t>
                          </a:r>
                          <a:endParaRPr lang="ru-RU" dirty="0"/>
                        </a:p>
                      </a:txBody>
                      <a:tcPr/>
                    </a:tc>
                    <a:tc>
                      <a:txBody>
                        <a:bodyPr/>
                        <a:lstStyle/>
                        <a:p>
                          <a:pPr algn="ctr"/>
                          <a:r>
                            <a:rPr lang="en-US" dirty="0"/>
                            <a:t>(1/2)*(1/2)/(1*2)=1/8</a:t>
                          </a:r>
                          <a:endParaRPr lang="ru-RU" dirty="0"/>
                        </a:p>
                      </a:txBody>
                      <a:tcPr/>
                    </a:tc>
                    <a:tc>
                      <a:txBody>
                        <a:bodyPr/>
                        <a:lstStyle/>
                        <a:p>
                          <a:pPr algn="ctr"/>
                          <a:r>
                            <a:rPr lang="en-US" dirty="0"/>
                            <a:t>1/8</a:t>
                          </a:r>
                          <a:endParaRPr lang="ru-RU" dirty="0"/>
                        </a:p>
                      </a:txBody>
                      <a:tcPr/>
                    </a:tc>
                    <a:extLst>
                      <a:ext uri="{0D108BD9-81ED-4DB2-BD59-A6C34878D82A}">
                        <a16:rowId xmlns:a16="http://schemas.microsoft.com/office/drawing/2014/main" val="293885687"/>
                      </a:ext>
                    </a:extLst>
                  </a:tr>
                  <a:tr h="370840">
                    <a:tc>
                      <a:txBody>
                        <a:bodyPr/>
                        <a:lstStyle/>
                        <a:p>
                          <a:pPr algn="ctr"/>
                          <a:r>
                            <a:rPr lang="en-US" dirty="0"/>
                            <a:t>010</a:t>
                          </a:r>
                          <a:endParaRPr lang="ru-RU" dirty="0"/>
                        </a:p>
                      </a:txBody>
                      <a:tcPr/>
                    </a:tc>
                    <a:tc>
                      <a:txBody>
                        <a:bodyPr/>
                        <a:lstStyle/>
                        <a:p>
                          <a:pPr algn="ctr"/>
                          <a:r>
                            <a:rPr lang="en-US" dirty="0"/>
                            <a:t>(1,0)</a:t>
                          </a:r>
                          <a:endParaRPr lang="ru-RU" dirty="0"/>
                        </a:p>
                      </a:txBody>
                      <a:tcPr/>
                    </a:tc>
                    <a:tc>
                      <a:txBody>
                        <a:bodyPr/>
                        <a:lstStyle/>
                        <a:p>
                          <a:pPr algn="ctr"/>
                          <a:r>
                            <a:rPr lang="en-US" dirty="0"/>
                            <a:t>(1/2)/1=1/2</a:t>
                          </a:r>
                          <a:endParaRPr lang="ru-RU" dirty="0"/>
                        </a:p>
                      </a:txBody>
                      <a:tcPr/>
                    </a:tc>
                    <a:tc>
                      <a:txBody>
                        <a:bodyPr/>
                        <a:lstStyle/>
                        <a:p>
                          <a:pPr algn="ctr"/>
                          <a:r>
                            <a:rPr lang="en-US" dirty="0"/>
                            <a:t>1/2</a:t>
                          </a:r>
                          <a:endParaRPr lang="ru-RU" dirty="0"/>
                        </a:p>
                      </a:txBody>
                      <a:tcPr/>
                    </a:tc>
                    <a:extLst>
                      <a:ext uri="{0D108BD9-81ED-4DB2-BD59-A6C34878D82A}">
                        <a16:rowId xmlns:a16="http://schemas.microsoft.com/office/drawing/2014/main" val="2829460469"/>
                      </a:ext>
                    </a:extLst>
                  </a:tr>
                  <a:tr h="370840">
                    <a:tc>
                      <a:txBody>
                        <a:bodyPr/>
                        <a:lstStyle/>
                        <a:p>
                          <a:pPr algn="ctr"/>
                          <a:r>
                            <a:rPr lang="en-US" dirty="0"/>
                            <a:t>001</a:t>
                          </a:r>
                          <a:endParaRPr lang="ru-RU" dirty="0"/>
                        </a:p>
                      </a:txBody>
                      <a:tcPr/>
                    </a:tc>
                    <a:tc>
                      <a:txBody>
                        <a:bodyPr/>
                        <a:lstStyle/>
                        <a:p>
                          <a:pPr algn="ctr"/>
                          <a:r>
                            <a:rPr lang="en-US" dirty="0"/>
                            <a:t>(0,2)</a:t>
                          </a:r>
                          <a:endParaRPr lang="ru-RU" dirty="0"/>
                        </a:p>
                      </a:txBody>
                      <a:tcPr/>
                    </a:tc>
                    <a:tc>
                      <a:txBody>
                        <a:bodyPr/>
                        <a:lstStyle/>
                        <a:p>
                          <a:pPr algn="ctr"/>
                          <a:r>
                            <a:rPr lang="en-US" dirty="0"/>
                            <a:t>(1/2)*(3/2)/(1*2)</a:t>
                          </a:r>
                          <a:endParaRPr lang="ru-RU" dirty="0"/>
                        </a:p>
                      </a:txBody>
                      <a:tcPr/>
                    </a:tc>
                    <a:tc>
                      <a:txBody>
                        <a:bodyPr/>
                        <a:lstStyle/>
                        <a:p>
                          <a:pPr algn="ctr"/>
                          <a:r>
                            <a:rPr lang="en-US" dirty="0"/>
                            <a:t>3/8</a:t>
                          </a:r>
                          <a:endParaRPr lang="ru-RU" dirty="0"/>
                        </a:p>
                      </a:txBody>
                      <a:tcPr/>
                    </a:tc>
                    <a:extLst>
                      <a:ext uri="{0D108BD9-81ED-4DB2-BD59-A6C34878D82A}">
                        <a16:rowId xmlns:a16="http://schemas.microsoft.com/office/drawing/2014/main" val="3098010407"/>
                      </a:ext>
                    </a:extLst>
                  </a:tr>
                  <a:tr h="370840">
                    <a:tc>
                      <a:txBody>
                        <a:bodyPr/>
                        <a:lstStyle/>
                        <a:p>
                          <a:pPr algn="ctr"/>
                          <a:r>
                            <a:rPr lang="en-US" dirty="0"/>
                            <a:t>000</a:t>
                          </a:r>
                          <a:endParaRPr lang="ru-RU" dirty="0"/>
                        </a:p>
                      </a:txBody>
                      <a:tcPr/>
                    </a:tc>
                    <a:tc>
                      <a:txBody>
                        <a:bodyPr/>
                        <a:lstStyle/>
                        <a:p>
                          <a:pPr algn="ctr"/>
                          <a:r>
                            <a:rPr lang="en-US" dirty="0"/>
                            <a:t>(0,0)</a:t>
                          </a:r>
                          <a:endParaRPr lang="ru-RU" dirty="0"/>
                        </a:p>
                      </a:txBody>
                      <a:tcPr/>
                    </a:tc>
                    <a:tc>
                      <a:txBody>
                        <a:bodyPr/>
                        <a:lstStyle/>
                        <a:p>
                          <a:pPr algn="ctr"/>
                          <a:r>
                            <a:rPr lang="en-US" dirty="0"/>
                            <a:t>-</a:t>
                          </a:r>
                          <a:endParaRPr lang="ru-RU" dirty="0"/>
                        </a:p>
                      </a:txBody>
                      <a:tcPr/>
                    </a:tc>
                    <a:tc>
                      <a:txBody>
                        <a:bodyPr/>
                        <a:lstStyle/>
                        <a:p>
                          <a:pPr algn="ctr"/>
                          <a:r>
                            <a:rPr lang="en-US" dirty="0"/>
                            <a:t>-</a:t>
                          </a:r>
                          <a:endParaRPr lang="ru-RU" dirty="0"/>
                        </a:p>
                      </a:txBody>
                      <a:tcPr/>
                    </a:tc>
                    <a:extLst>
                      <a:ext uri="{0D108BD9-81ED-4DB2-BD59-A6C34878D82A}">
                        <a16:rowId xmlns:a16="http://schemas.microsoft.com/office/drawing/2014/main" val="1231645393"/>
                      </a:ext>
                    </a:extLst>
                  </a:tr>
                </a:tbl>
              </a:graphicData>
            </a:graphic>
          </p:graphicFrame>
        </mc:Fallback>
      </mc:AlternateContent>
    </p:spTree>
    <p:extLst>
      <p:ext uri="{BB962C8B-B14F-4D97-AF65-F5344CB8AC3E}">
        <p14:creationId xmlns:p14="http://schemas.microsoft.com/office/powerpoint/2010/main" val="2636559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Вычисление весов. Шаг 2</a:t>
            </a:r>
          </a:p>
        </p:txBody>
      </p:sp>
      <mc:AlternateContent xmlns:mc="http://schemas.openxmlformats.org/markup-compatibility/2006" xmlns:a14="http://schemas.microsoft.com/office/drawing/2010/main">
        <mc:Choice Requires="a14">
          <p:graphicFrame>
            <p:nvGraphicFramePr>
              <p:cNvPr id="4" name="Объект 3"/>
              <p:cNvGraphicFramePr>
                <a:graphicFrameLocks noGrp="1"/>
              </p:cNvGraphicFramePr>
              <p:nvPr>
                <p:ph idx="1"/>
                <p:extLst>
                  <p:ext uri="{D42A27DB-BD31-4B8C-83A1-F6EECF244321}">
                    <p14:modId xmlns:p14="http://schemas.microsoft.com/office/powerpoint/2010/main" val="3516035139"/>
                  </p:ext>
                </p:extLst>
              </p:nvPr>
            </p:nvGraphicFramePr>
            <p:xfrm>
              <a:off x="1819257" y="2275454"/>
              <a:ext cx="8553485" cy="2307092"/>
            </p:xfrm>
            <a:graphic>
              <a:graphicData uri="http://schemas.openxmlformats.org/drawingml/2006/table">
                <a:tbl>
                  <a:tblPr firstRow="1" bandRow="1">
                    <a:tableStyleId>{5C22544A-7EE6-4342-B048-85BDC9FD1C3A}</a:tableStyleId>
                  </a:tblPr>
                  <a:tblGrid>
                    <a:gridCol w="1018260">
                      <a:extLst>
                        <a:ext uri="{9D8B030D-6E8A-4147-A177-3AD203B41FA5}">
                          <a16:colId xmlns:a16="http://schemas.microsoft.com/office/drawing/2014/main" val="891011681"/>
                        </a:ext>
                      </a:extLst>
                    </a:gridCol>
                    <a:gridCol w="1691017">
                      <a:extLst>
                        <a:ext uri="{9D8B030D-6E8A-4147-A177-3AD203B41FA5}">
                          <a16:colId xmlns:a16="http://schemas.microsoft.com/office/drawing/2014/main" val="2064266737"/>
                        </a:ext>
                      </a:extLst>
                    </a:gridCol>
                    <a:gridCol w="3220278">
                      <a:extLst>
                        <a:ext uri="{9D8B030D-6E8A-4147-A177-3AD203B41FA5}">
                          <a16:colId xmlns:a16="http://schemas.microsoft.com/office/drawing/2014/main" val="3672292825"/>
                        </a:ext>
                      </a:extLst>
                    </a:gridCol>
                    <a:gridCol w="2623930">
                      <a:extLst>
                        <a:ext uri="{9D8B030D-6E8A-4147-A177-3AD203B41FA5}">
                          <a16:colId xmlns:a16="http://schemas.microsoft.com/office/drawing/2014/main" val="1850944549"/>
                        </a:ext>
                      </a:extLst>
                    </a:gridCol>
                  </a:tblGrid>
                  <a:tr h="416753">
                    <a:tc>
                      <a:txBody>
                        <a:bodyPr/>
                        <a:lstStyle/>
                        <a:p>
                          <a:pPr algn="ctr"/>
                          <a:r>
                            <a:rPr lang="ru-RU" dirty="0">
                              <a:solidFill>
                                <a:schemeClr val="tx1"/>
                              </a:solidFill>
                            </a:rPr>
                            <a:t>Узел</a:t>
                          </a:r>
                        </a:p>
                      </a:txBody>
                      <a:tcPr marL="91422" marR="91422"/>
                    </a:tc>
                    <a:tc>
                      <a:txBody>
                        <a:bodyPr/>
                        <a:lstStyle/>
                        <a:p>
                          <a:pPr algn="ctr"/>
                          <a:r>
                            <a:rPr lang="ru-RU" dirty="0">
                              <a:solidFill>
                                <a:schemeClr val="tx1"/>
                              </a:solidFill>
                            </a:rPr>
                            <a:t>Число</a:t>
                          </a:r>
                          <a:r>
                            <a:rPr lang="ru-RU" baseline="0" dirty="0">
                              <a:solidFill>
                                <a:schemeClr val="tx1"/>
                              </a:solidFill>
                            </a:rPr>
                            <a:t> нулей и единиц (</a:t>
                          </a:r>
                          <a:r>
                            <a:rPr lang="en-US" baseline="0" dirty="0" err="1">
                              <a:solidFill>
                                <a:schemeClr val="tx1"/>
                              </a:solidFill>
                            </a:rPr>
                            <a:t>a,b</a:t>
                          </a:r>
                          <a:r>
                            <a:rPr lang="en-US" baseline="0" dirty="0">
                              <a:solidFill>
                                <a:schemeClr val="tx1"/>
                              </a:solidFill>
                            </a:rPr>
                            <a:t>)</a:t>
                          </a:r>
                          <a:endParaRPr lang="ru-RU" dirty="0">
                            <a:solidFill>
                              <a:schemeClr val="tx1"/>
                            </a:solidFill>
                          </a:endParaRPr>
                        </a:p>
                      </a:txBody>
                      <a:tcPr marL="91422" marR="91422"/>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𝑷</m:t>
                                    </m:r>
                                  </m:e>
                                  <m:sub>
                                    <m:r>
                                      <a:rPr lang="en-US" b="1" i="1" smtClean="0">
                                        <a:solidFill>
                                          <a:schemeClr val="tx1"/>
                                        </a:solidFill>
                                        <a:latin typeface="Cambria Math" panose="02040503050406030204" pitchFamily="18" charset="0"/>
                                      </a:rPr>
                                      <m:t>𝒆</m:t>
                                    </m:r>
                                  </m:sub>
                                </m:sSub>
                              </m:oMath>
                            </m:oMathPara>
                          </a14:m>
                          <a:endParaRPr lang="ru-RU" dirty="0">
                            <a:solidFill>
                              <a:schemeClr val="tx1"/>
                            </a:solidFill>
                          </a:endParaRPr>
                        </a:p>
                      </a:txBody>
                      <a:tcPr marL="91422" marR="91422"/>
                    </a:tc>
                    <a:tc>
                      <a:txBody>
                        <a:bodyPr/>
                        <a:lstStyle/>
                        <a:p>
                          <a:pPr algn="ctr"/>
                          <a14:m>
                            <m:oMathPara xmlns:m="http://schemas.openxmlformats.org/officeDocument/2006/math">
                              <m:oMathParaPr>
                                <m:jc m:val="centerGroup"/>
                              </m:oMathParaPr>
                              <m:oMath xmlns:m="http://schemas.openxmlformats.org/officeDocument/2006/math">
                                <m:sSubSup>
                                  <m:sSubSupPr>
                                    <m:ctrlPr>
                                      <a:rPr lang="ru-RU" i="1" smtClean="0">
                                        <a:solidFill>
                                          <a:schemeClr val="tx1"/>
                                        </a:solidFill>
                                        <a:latin typeface="Cambria Math" panose="02040503050406030204" pitchFamily="18" charset="0"/>
                                      </a:rPr>
                                    </m:ctrlPr>
                                  </m:sSubSupPr>
                                  <m:e>
                                    <m:r>
                                      <a:rPr lang="en-US" b="1" i="1" smtClean="0">
                                        <a:solidFill>
                                          <a:schemeClr val="tx1"/>
                                        </a:solidFill>
                                        <a:latin typeface="Cambria Math" panose="02040503050406030204" pitchFamily="18" charset="0"/>
                                      </a:rPr>
                                      <m:t>𝑷</m:t>
                                    </m:r>
                                  </m:e>
                                  <m:sub>
                                    <m:r>
                                      <a:rPr lang="en-US" b="1" i="1" smtClean="0">
                                        <a:solidFill>
                                          <a:schemeClr val="tx1"/>
                                        </a:solidFill>
                                        <a:latin typeface="Cambria Math" panose="02040503050406030204" pitchFamily="18" charset="0"/>
                                      </a:rPr>
                                      <m:t>𝒘</m:t>
                                    </m:r>
                                  </m:sub>
                                  <m:sup>
                                    <m:r>
                                      <a:rPr lang="en-US" b="1" i="1" smtClean="0">
                                        <a:solidFill>
                                          <a:schemeClr val="tx1"/>
                                        </a:solidFill>
                                        <a:latin typeface="Cambria Math" panose="02040503050406030204" pitchFamily="18" charset="0"/>
                                      </a:rPr>
                                      <m:t>𝒔</m:t>
                                    </m:r>
                                  </m:sup>
                                </m:sSubSup>
                              </m:oMath>
                            </m:oMathPara>
                          </a14:m>
                          <a:endParaRPr lang="ru-RU" dirty="0">
                            <a:solidFill>
                              <a:schemeClr val="tx1"/>
                            </a:solidFill>
                          </a:endParaRPr>
                        </a:p>
                      </a:txBody>
                      <a:tcPr marL="91422" marR="91422"/>
                    </a:tc>
                    <a:extLst>
                      <a:ext uri="{0D108BD9-81ED-4DB2-BD59-A6C34878D82A}">
                        <a16:rowId xmlns:a16="http://schemas.microsoft.com/office/drawing/2014/main" val="740527843"/>
                      </a:ext>
                    </a:extLst>
                  </a:tr>
                  <a:tr h="416753">
                    <a:tc>
                      <a:txBody>
                        <a:bodyPr/>
                        <a:lstStyle/>
                        <a:p>
                          <a:pPr algn="ctr"/>
                          <a:r>
                            <a:rPr lang="ru-RU" dirty="0"/>
                            <a:t>11</a:t>
                          </a:r>
                        </a:p>
                      </a:txBody>
                      <a:tcPr marL="91422" marR="91422"/>
                    </a:tc>
                    <a:tc>
                      <a:txBody>
                        <a:bodyPr/>
                        <a:lstStyle/>
                        <a:p>
                          <a:pPr algn="ctr"/>
                          <a:r>
                            <a:rPr lang="ru-RU" dirty="0"/>
                            <a:t>(1,1)</a:t>
                          </a:r>
                        </a:p>
                      </a:txBody>
                      <a:tcPr marL="91422" marR="91422"/>
                    </a:tc>
                    <a:tc>
                      <a:txBody>
                        <a:bodyPr/>
                        <a:lstStyle/>
                        <a:p>
                          <a:pPr algn="ctr"/>
                          <a:r>
                            <a:rPr lang="ru-RU" dirty="0"/>
                            <a:t>(</a:t>
                          </a:r>
                          <a:r>
                            <a:rPr lang="en-US" dirty="0"/>
                            <a:t>1/2)*(1/2)/2=1/8</a:t>
                          </a:r>
                          <a:endParaRPr lang="ru-RU" dirty="0"/>
                        </a:p>
                      </a:txBody>
                      <a:tcPr marL="91422" marR="91422"/>
                    </a:tc>
                    <a:tc>
                      <a:txBody>
                        <a:bodyPr/>
                        <a:lstStyle/>
                        <a:p>
                          <a:pPr algn="ctr"/>
                          <a:r>
                            <a:rPr lang="en-US" dirty="0"/>
                            <a:t>(1/8+1/2*1/2)/2=3/16</a:t>
                          </a:r>
                          <a:endParaRPr lang="ru-RU" dirty="0"/>
                        </a:p>
                      </a:txBody>
                      <a:tcPr marL="91422" marR="91422"/>
                    </a:tc>
                    <a:extLst>
                      <a:ext uri="{0D108BD9-81ED-4DB2-BD59-A6C34878D82A}">
                        <a16:rowId xmlns:a16="http://schemas.microsoft.com/office/drawing/2014/main" val="1491898057"/>
                      </a:ext>
                    </a:extLst>
                  </a:tr>
                  <a:tr h="416753">
                    <a:tc>
                      <a:txBody>
                        <a:bodyPr/>
                        <a:lstStyle/>
                        <a:p>
                          <a:pPr algn="ctr"/>
                          <a:r>
                            <a:rPr lang="ru-RU" dirty="0"/>
                            <a:t>01</a:t>
                          </a:r>
                        </a:p>
                      </a:txBody>
                      <a:tcPr marL="91422" marR="91422"/>
                    </a:tc>
                    <a:tc>
                      <a:txBody>
                        <a:bodyPr/>
                        <a:lstStyle/>
                        <a:p>
                          <a:pPr algn="ctr"/>
                          <a:r>
                            <a:rPr lang="ru-RU" dirty="0"/>
                            <a:t>(2,1)</a:t>
                          </a:r>
                        </a:p>
                      </a:txBody>
                      <a:tcPr marL="91422" marR="91422"/>
                    </a:tc>
                    <a:tc>
                      <a:txBody>
                        <a:bodyPr/>
                        <a:lstStyle/>
                        <a:p>
                          <a:pPr algn="ctr"/>
                          <a:r>
                            <a:rPr lang="en-US" dirty="0"/>
                            <a:t>(1/2*3/2)*(1/2)/(1*2*3)=1/16</a:t>
                          </a:r>
                          <a:endParaRPr lang="ru-RU" dirty="0"/>
                        </a:p>
                      </a:txBody>
                      <a:tcPr marL="91422" marR="91422"/>
                    </a:tc>
                    <a:tc>
                      <a:txBody>
                        <a:bodyPr/>
                        <a:lstStyle/>
                        <a:p>
                          <a:pPr algn="ctr"/>
                          <a:r>
                            <a:rPr lang="en-US" dirty="0"/>
                            <a:t>(1/16+1/2*1/8)/2=1/16</a:t>
                          </a:r>
                          <a:endParaRPr lang="ru-RU" dirty="0"/>
                        </a:p>
                      </a:txBody>
                      <a:tcPr marL="91422" marR="91422"/>
                    </a:tc>
                    <a:extLst>
                      <a:ext uri="{0D108BD9-81ED-4DB2-BD59-A6C34878D82A}">
                        <a16:rowId xmlns:a16="http://schemas.microsoft.com/office/drawing/2014/main" val="3352863412"/>
                      </a:ext>
                    </a:extLst>
                  </a:tr>
                  <a:tr h="416753">
                    <a:tc>
                      <a:txBody>
                        <a:bodyPr/>
                        <a:lstStyle/>
                        <a:p>
                          <a:pPr algn="ctr"/>
                          <a:r>
                            <a:rPr lang="ru-RU" dirty="0"/>
                            <a:t>10</a:t>
                          </a:r>
                        </a:p>
                      </a:txBody>
                      <a:tcPr marL="91422" marR="91422"/>
                    </a:tc>
                    <a:tc>
                      <a:txBody>
                        <a:bodyPr/>
                        <a:lstStyle/>
                        <a:p>
                          <a:pPr algn="ctr"/>
                          <a:r>
                            <a:rPr lang="ru-RU" dirty="0"/>
                            <a:t>(2,1)</a:t>
                          </a:r>
                        </a:p>
                      </a:txBody>
                      <a:tcPr marL="91422" marR="9142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(1/2*3/2)*(1/2)/(1*2*3)=1/16</a:t>
                          </a:r>
                          <a:endParaRPr lang="ru-RU" dirty="0"/>
                        </a:p>
                      </a:txBody>
                      <a:tcPr marL="91422" marR="91422"/>
                    </a:tc>
                    <a:tc>
                      <a:txBody>
                        <a:bodyPr/>
                        <a:lstStyle/>
                        <a:p>
                          <a:pPr algn="ctr"/>
                          <a:r>
                            <a:rPr lang="en-US" dirty="0"/>
                            <a:t>(1/16+1/8*1/2)/2=1/16</a:t>
                          </a:r>
                          <a:endParaRPr lang="ru-RU" dirty="0"/>
                        </a:p>
                      </a:txBody>
                      <a:tcPr marL="91422" marR="91422"/>
                    </a:tc>
                    <a:extLst>
                      <a:ext uri="{0D108BD9-81ED-4DB2-BD59-A6C34878D82A}">
                        <a16:rowId xmlns:a16="http://schemas.microsoft.com/office/drawing/2014/main" val="2182976446"/>
                      </a:ext>
                    </a:extLst>
                  </a:tr>
                  <a:tr h="416753">
                    <a:tc>
                      <a:txBody>
                        <a:bodyPr/>
                        <a:lstStyle/>
                        <a:p>
                          <a:pPr algn="ctr"/>
                          <a:r>
                            <a:rPr lang="ru-RU" dirty="0"/>
                            <a:t>00</a:t>
                          </a:r>
                        </a:p>
                      </a:txBody>
                      <a:tcPr marL="91422" marR="91422"/>
                    </a:tc>
                    <a:tc>
                      <a:txBody>
                        <a:bodyPr/>
                        <a:lstStyle/>
                        <a:p>
                          <a:pPr algn="ctr"/>
                          <a:r>
                            <a:rPr lang="ru-RU" dirty="0"/>
                            <a:t>(0,2)</a:t>
                          </a:r>
                        </a:p>
                      </a:txBody>
                      <a:tcPr marL="91422" marR="91422"/>
                    </a:tc>
                    <a:tc>
                      <a:txBody>
                        <a:bodyPr/>
                        <a:lstStyle/>
                        <a:p>
                          <a:pPr algn="ctr"/>
                          <a:r>
                            <a:rPr lang="en-US" dirty="0"/>
                            <a:t>(1/2*3/2)/(1*2)=3/8</a:t>
                          </a:r>
                          <a:endParaRPr lang="ru-RU" dirty="0"/>
                        </a:p>
                      </a:txBody>
                      <a:tcPr marL="91422" marR="91422"/>
                    </a:tc>
                    <a:tc>
                      <a:txBody>
                        <a:bodyPr/>
                        <a:lstStyle/>
                        <a:p>
                          <a:pPr algn="ctr"/>
                          <a:r>
                            <a:rPr lang="en-US" dirty="0"/>
                            <a:t>(3/8+3/8)/2=3/8</a:t>
                          </a:r>
                          <a:endParaRPr lang="ru-RU" dirty="0"/>
                        </a:p>
                      </a:txBody>
                      <a:tcPr marL="91422" marR="91422"/>
                    </a:tc>
                    <a:extLst>
                      <a:ext uri="{0D108BD9-81ED-4DB2-BD59-A6C34878D82A}">
                        <a16:rowId xmlns:a16="http://schemas.microsoft.com/office/drawing/2014/main" val="3467487030"/>
                      </a:ext>
                    </a:extLst>
                  </a:tr>
                </a:tbl>
              </a:graphicData>
            </a:graphic>
          </p:graphicFrame>
        </mc:Choice>
        <mc:Fallback xmlns="">
          <p:graphicFrame>
            <p:nvGraphicFramePr>
              <p:cNvPr id="4" name="Объект 3"/>
              <p:cNvGraphicFramePr>
                <a:graphicFrameLocks noGrp="1"/>
              </p:cNvGraphicFramePr>
              <p:nvPr>
                <p:ph idx="1"/>
                <p:extLst>
                  <p:ext uri="{D42A27DB-BD31-4B8C-83A1-F6EECF244321}">
                    <p14:modId xmlns:p14="http://schemas.microsoft.com/office/powerpoint/2010/main" val="3516035139"/>
                  </p:ext>
                </p:extLst>
              </p:nvPr>
            </p:nvGraphicFramePr>
            <p:xfrm>
              <a:off x="1819257" y="2275454"/>
              <a:ext cx="8553485" cy="2307092"/>
            </p:xfrm>
            <a:graphic>
              <a:graphicData uri="http://schemas.openxmlformats.org/drawingml/2006/table">
                <a:tbl>
                  <a:tblPr firstRow="1" bandRow="1">
                    <a:tableStyleId>{5C22544A-7EE6-4342-B048-85BDC9FD1C3A}</a:tableStyleId>
                  </a:tblPr>
                  <a:tblGrid>
                    <a:gridCol w="1018260">
                      <a:extLst>
                        <a:ext uri="{9D8B030D-6E8A-4147-A177-3AD203B41FA5}">
                          <a16:colId xmlns:a16="http://schemas.microsoft.com/office/drawing/2014/main" val="891011681"/>
                        </a:ext>
                      </a:extLst>
                    </a:gridCol>
                    <a:gridCol w="1691017">
                      <a:extLst>
                        <a:ext uri="{9D8B030D-6E8A-4147-A177-3AD203B41FA5}">
                          <a16:colId xmlns:a16="http://schemas.microsoft.com/office/drawing/2014/main" val="2064266737"/>
                        </a:ext>
                      </a:extLst>
                    </a:gridCol>
                    <a:gridCol w="3220278">
                      <a:extLst>
                        <a:ext uri="{9D8B030D-6E8A-4147-A177-3AD203B41FA5}">
                          <a16:colId xmlns:a16="http://schemas.microsoft.com/office/drawing/2014/main" val="3672292825"/>
                        </a:ext>
                      </a:extLst>
                    </a:gridCol>
                    <a:gridCol w="2623930">
                      <a:extLst>
                        <a:ext uri="{9D8B030D-6E8A-4147-A177-3AD203B41FA5}">
                          <a16:colId xmlns:a16="http://schemas.microsoft.com/office/drawing/2014/main" val="1850944549"/>
                        </a:ext>
                      </a:extLst>
                    </a:gridCol>
                  </a:tblGrid>
                  <a:tr h="640080">
                    <a:tc>
                      <a:txBody>
                        <a:bodyPr/>
                        <a:lstStyle/>
                        <a:p>
                          <a:pPr algn="ctr"/>
                          <a:r>
                            <a:rPr lang="ru-RU" dirty="0">
                              <a:solidFill>
                                <a:schemeClr val="tx1"/>
                              </a:solidFill>
                            </a:rPr>
                            <a:t>Узел</a:t>
                          </a:r>
                        </a:p>
                      </a:txBody>
                      <a:tcPr marL="91422" marR="91422"/>
                    </a:tc>
                    <a:tc>
                      <a:txBody>
                        <a:bodyPr/>
                        <a:lstStyle/>
                        <a:p>
                          <a:pPr algn="ctr"/>
                          <a:r>
                            <a:rPr lang="ru-RU" dirty="0">
                              <a:solidFill>
                                <a:schemeClr val="tx1"/>
                              </a:solidFill>
                            </a:rPr>
                            <a:t>Число</a:t>
                          </a:r>
                          <a:r>
                            <a:rPr lang="ru-RU" baseline="0" dirty="0">
                              <a:solidFill>
                                <a:schemeClr val="tx1"/>
                              </a:solidFill>
                            </a:rPr>
                            <a:t> нулей и единиц (</a:t>
                          </a:r>
                          <a:r>
                            <a:rPr lang="en-US" baseline="0" dirty="0" err="1">
                              <a:solidFill>
                                <a:schemeClr val="tx1"/>
                              </a:solidFill>
                            </a:rPr>
                            <a:t>a,b</a:t>
                          </a:r>
                          <a:r>
                            <a:rPr lang="en-US" baseline="0" dirty="0">
                              <a:solidFill>
                                <a:schemeClr val="tx1"/>
                              </a:solidFill>
                            </a:rPr>
                            <a:t>)</a:t>
                          </a:r>
                          <a:endParaRPr lang="ru-RU" dirty="0">
                            <a:solidFill>
                              <a:schemeClr val="tx1"/>
                            </a:solidFill>
                          </a:endParaRPr>
                        </a:p>
                      </a:txBody>
                      <a:tcPr marL="91422" marR="91422"/>
                    </a:tc>
                    <a:tc>
                      <a:txBody>
                        <a:bodyPr/>
                        <a:lstStyle/>
                        <a:p>
                          <a:endParaRPr lang="ru-RU"/>
                        </a:p>
                      </a:txBody>
                      <a:tcPr marL="91422" marR="91422">
                        <a:blipFill>
                          <a:blip r:embed="rId2"/>
                          <a:stretch>
                            <a:fillRect l="-84252" t="-4000" r="-82283" b="-272000"/>
                          </a:stretch>
                        </a:blipFill>
                      </a:tcPr>
                    </a:tc>
                    <a:tc>
                      <a:txBody>
                        <a:bodyPr/>
                        <a:lstStyle/>
                        <a:p>
                          <a:endParaRPr lang="ru-RU"/>
                        </a:p>
                      </a:txBody>
                      <a:tcPr marL="91422" marR="91422">
                        <a:blipFill>
                          <a:blip r:embed="rId2"/>
                          <a:stretch>
                            <a:fillRect l="-226087" t="-4000" r="-966" b="-272000"/>
                          </a:stretch>
                        </a:blipFill>
                      </a:tcPr>
                    </a:tc>
                    <a:extLst>
                      <a:ext uri="{0D108BD9-81ED-4DB2-BD59-A6C34878D82A}">
                        <a16:rowId xmlns:a16="http://schemas.microsoft.com/office/drawing/2014/main" val="740527843"/>
                      </a:ext>
                    </a:extLst>
                  </a:tr>
                  <a:tr h="416753">
                    <a:tc>
                      <a:txBody>
                        <a:bodyPr/>
                        <a:lstStyle/>
                        <a:p>
                          <a:pPr algn="ctr"/>
                          <a:r>
                            <a:rPr lang="ru-RU" dirty="0"/>
                            <a:t>11</a:t>
                          </a:r>
                        </a:p>
                      </a:txBody>
                      <a:tcPr marL="91422" marR="91422"/>
                    </a:tc>
                    <a:tc>
                      <a:txBody>
                        <a:bodyPr/>
                        <a:lstStyle/>
                        <a:p>
                          <a:pPr algn="ctr"/>
                          <a:r>
                            <a:rPr lang="ru-RU" dirty="0"/>
                            <a:t>(1,1)</a:t>
                          </a:r>
                        </a:p>
                      </a:txBody>
                      <a:tcPr marL="91422" marR="91422"/>
                    </a:tc>
                    <a:tc>
                      <a:txBody>
                        <a:bodyPr/>
                        <a:lstStyle/>
                        <a:p>
                          <a:pPr algn="ctr"/>
                          <a:r>
                            <a:rPr lang="ru-RU" dirty="0"/>
                            <a:t>(</a:t>
                          </a:r>
                          <a:r>
                            <a:rPr lang="en-US" dirty="0"/>
                            <a:t>1/2)*(1/2)/2=1/8</a:t>
                          </a:r>
                          <a:endParaRPr lang="ru-RU" dirty="0"/>
                        </a:p>
                      </a:txBody>
                      <a:tcPr marL="91422" marR="91422"/>
                    </a:tc>
                    <a:tc>
                      <a:txBody>
                        <a:bodyPr/>
                        <a:lstStyle/>
                        <a:p>
                          <a:pPr algn="ctr"/>
                          <a:r>
                            <a:rPr lang="en-US" dirty="0"/>
                            <a:t>(1/8+1/2*1/2)/2=3/16</a:t>
                          </a:r>
                          <a:endParaRPr lang="ru-RU" dirty="0"/>
                        </a:p>
                      </a:txBody>
                      <a:tcPr marL="91422" marR="91422"/>
                    </a:tc>
                    <a:extLst>
                      <a:ext uri="{0D108BD9-81ED-4DB2-BD59-A6C34878D82A}">
                        <a16:rowId xmlns:a16="http://schemas.microsoft.com/office/drawing/2014/main" val="1491898057"/>
                      </a:ext>
                    </a:extLst>
                  </a:tr>
                  <a:tr h="416753">
                    <a:tc>
                      <a:txBody>
                        <a:bodyPr/>
                        <a:lstStyle/>
                        <a:p>
                          <a:pPr algn="ctr"/>
                          <a:r>
                            <a:rPr lang="ru-RU" dirty="0"/>
                            <a:t>01</a:t>
                          </a:r>
                        </a:p>
                      </a:txBody>
                      <a:tcPr marL="91422" marR="91422"/>
                    </a:tc>
                    <a:tc>
                      <a:txBody>
                        <a:bodyPr/>
                        <a:lstStyle/>
                        <a:p>
                          <a:pPr algn="ctr"/>
                          <a:r>
                            <a:rPr lang="ru-RU" dirty="0"/>
                            <a:t>(2,1)</a:t>
                          </a:r>
                        </a:p>
                      </a:txBody>
                      <a:tcPr marL="91422" marR="91422"/>
                    </a:tc>
                    <a:tc>
                      <a:txBody>
                        <a:bodyPr/>
                        <a:lstStyle/>
                        <a:p>
                          <a:pPr algn="ctr"/>
                          <a:r>
                            <a:rPr lang="en-US" dirty="0"/>
                            <a:t>(1/2*3/2)*(1/2)/(1*2*3)=1/16</a:t>
                          </a:r>
                          <a:endParaRPr lang="ru-RU" dirty="0"/>
                        </a:p>
                      </a:txBody>
                      <a:tcPr marL="91422" marR="91422"/>
                    </a:tc>
                    <a:tc>
                      <a:txBody>
                        <a:bodyPr/>
                        <a:lstStyle/>
                        <a:p>
                          <a:pPr algn="ctr"/>
                          <a:r>
                            <a:rPr lang="en-US" dirty="0"/>
                            <a:t>(1/16+1/2*1/8)/2=1/16</a:t>
                          </a:r>
                          <a:endParaRPr lang="ru-RU" dirty="0"/>
                        </a:p>
                      </a:txBody>
                      <a:tcPr marL="91422" marR="91422"/>
                    </a:tc>
                    <a:extLst>
                      <a:ext uri="{0D108BD9-81ED-4DB2-BD59-A6C34878D82A}">
                        <a16:rowId xmlns:a16="http://schemas.microsoft.com/office/drawing/2014/main" val="3352863412"/>
                      </a:ext>
                    </a:extLst>
                  </a:tr>
                  <a:tr h="416753">
                    <a:tc>
                      <a:txBody>
                        <a:bodyPr/>
                        <a:lstStyle/>
                        <a:p>
                          <a:pPr algn="ctr"/>
                          <a:r>
                            <a:rPr lang="ru-RU" dirty="0"/>
                            <a:t>10</a:t>
                          </a:r>
                        </a:p>
                      </a:txBody>
                      <a:tcPr marL="91422" marR="91422"/>
                    </a:tc>
                    <a:tc>
                      <a:txBody>
                        <a:bodyPr/>
                        <a:lstStyle/>
                        <a:p>
                          <a:pPr algn="ctr"/>
                          <a:r>
                            <a:rPr lang="ru-RU" dirty="0"/>
                            <a:t>(2,1)</a:t>
                          </a:r>
                        </a:p>
                      </a:txBody>
                      <a:tcPr marL="91422" marR="9142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(1/2*3/2)*(1/2)/(1*2*3)=1/16</a:t>
                          </a:r>
                          <a:endParaRPr lang="ru-RU" dirty="0"/>
                        </a:p>
                      </a:txBody>
                      <a:tcPr marL="91422" marR="91422"/>
                    </a:tc>
                    <a:tc>
                      <a:txBody>
                        <a:bodyPr/>
                        <a:lstStyle/>
                        <a:p>
                          <a:pPr algn="ctr"/>
                          <a:r>
                            <a:rPr lang="en-US" dirty="0"/>
                            <a:t>(1/16+1/8*1/2)/2=1/16</a:t>
                          </a:r>
                          <a:endParaRPr lang="ru-RU" dirty="0"/>
                        </a:p>
                      </a:txBody>
                      <a:tcPr marL="91422" marR="91422"/>
                    </a:tc>
                    <a:extLst>
                      <a:ext uri="{0D108BD9-81ED-4DB2-BD59-A6C34878D82A}">
                        <a16:rowId xmlns:a16="http://schemas.microsoft.com/office/drawing/2014/main" val="2182976446"/>
                      </a:ext>
                    </a:extLst>
                  </a:tr>
                  <a:tr h="416753">
                    <a:tc>
                      <a:txBody>
                        <a:bodyPr/>
                        <a:lstStyle/>
                        <a:p>
                          <a:pPr algn="ctr"/>
                          <a:r>
                            <a:rPr lang="ru-RU" dirty="0"/>
                            <a:t>00</a:t>
                          </a:r>
                        </a:p>
                      </a:txBody>
                      <a:tcPr marL="91422" marR="91422"/>
                    </a:tc>
                    <a:tc>
                      <a:txBody>
                        <a:bodyPr/>
                        <a:lstStyle/>
                        <a:p>
                          <a:pPr algn="ctr"/>
                          <a:r>
                            <a:rPr lang="ru-RU" dirty="0"/>
                            <a:t>(0,2)</a:t>
                          </a:r>
                        </a:p>
                      </a:txBody>
                      <a:tcPr marL="91422" marR="91422"/>
                    </a:tc>
                    <a:tc>
                      <a:txBody>
                        <a:bodyPr/>
                        <a:lstStyle/>
                        <a:p>
                          <a:pPr algn="ctr"/>
                          <a:r>
                            <a:rPr lang="en-US" dirty="0"/>
                            <a:t>(1/2*3/2)/(1*2)=3/8</a:t>
                          </a:r>
                          <a:endParaRPr lang="ru-RU" dirty="0"/>
                        </a:p>
                      </a:txBody>
                      <a:tcPr marL="91422" marR="91422"/>
                    </a:tc>
                    <a:tc>
                      <a:txBody>
                        <a:bodyPr/>
                        <a:lstStyle/>
                        <a:p>
                          <a:pPr algn="ctr"/>
                          <a:r>
                            <a:rPr lang="en-US" dirty="0"/>
                            <a:t>(3/8+3/8)/2=3/8</a:t>
                          </a:r>
                          <a:endParaRPr lang="ru-RU" dirty="0"/>
                        </a:p>
                      </a:txBody>
                      <a:tcPr marL="91422" marR="91422"/>
                    </a:tc>
                    <a:extLst>
                      <a:ext uri="{0D108BD9-81ED-4DB2-BD59-A6C34878D82A}">
                        <a16:rowId xmlns:a16="http://schemas.microsoft.com/office/drawing/2014/main" val="3467487030"/>
                      </a:ext>
                    </a:extLst>
                  </a:tr>
                </a:tbl>
              </a:graphicData>
            </a:graphic>
          </p:graphicFrame>
        </mc:Fallback>
      </mc:AlternateContent>
      <p:sp>
        <p:nvSpPr>
          <p:cNvPr id="8" name="Номер слайда 7">
            <a:extLst>
              <a:ext uri="{FF2B5EF4-FFF2-40B4-BE49-F238E27FC236}">
                <a16:creationId xmlns:a16="http://schemas.microsoft.com/office/drawing/2014/main" id="{36F8F328-D8FD-4E7B-A486-A1D9E9FA257C}"/>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47</a:t>
            </a:fld>
            <a:endParaRPr lang="ru-RU" altLang="ru-RU"/>
          </a:p>
        </p:txBody>
      </p:sp>
    </p:spTree>
    <p:extLst>
      <p:ext uri="{BB962C8B-B14F-4D97-AF65-F5344CB8AC3E}">
        <p14:creationId xmlns:p14="http://schemas.microsoft.com/office/powerpoint/2010/main" val="4174970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Вычисление весов. Шаги 3, 4</a:t>
            </a:r>
          </a:p>
        </p:txBody>
      </p:sp>
      <p:sp>
        <p:nvSpPr>
          <p:cNvPr id="9" name="Номер слайда 8">
            <a:extLst>
              <a:ext uri="{FF2B5EF4-FFF2-40B4-BE49-F238E27FC236}">
                <a16:creationId xmlns:a16="http://schemas.microsoft.com/office/drawing/2014/main" id="{D872F089-78A0-470A-80A5-66E51440FCC2}"/>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48</a:t>
            </a:fld>
            <a:endParaRPr lang="ru-RU" altLang="ru-RU"/>
          </a:p>
        </p:txBody>
      </p:sp>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2106813726"/>
                  </p:ext>
                </p:extLst>
              </p:nvPr>
            </p:nvGraphicFramePr>
            <p:xfrm>
              <a:off x="1199186" y="4177995"/>
              <a:ext cx="9865637" cy="1559560"/>
            </p:xfrm>
            <a:graphic>
              <a:graphicData uri="http://schemas.openxmlformats.org/drawingml/2006/table">
                <a:tbl>
                  <a:tblPr firstRow="1" bandRow="1">
                    <a:tableStyleId>{5C22544A-7EE6-4342-B048-85BDC9FD1C3A}</a:tableStyleId>
                  </a:tblPr>
                  <a:tblGrid>
                    <a:gridCol w="1296145">
                      <a:extLst>
                        <a:ext uri="{9D8B030D-6E8A-4147-A177-3AD203B41FA5}">
                          <a16:colId xmlns:a16="http://schemas.microsoft.com/office/drawing/2014/main" val="2241393288"/>
                        </a:ext>
                      </a:extLst>
                    </a:gridCol>
                    <a:gridCol w="1080120">
                      <a:extLst>
                        <a:ext uri="{9D8B030D-6E8A-4147-A177-3AD203B41FA5}">
                          <a16:colId xmlns:a16="http://schemas.microsoft.com/office/drawing/2014/main" val="316385772"/>
                        </a:ext>
                      </a:extLst>
                    </a:gridCol>
                    <a:gridCol w="3312368">
                      <a:extLst>
                        <a:ext uri="{9D8B030D-6E8A-4147-A177-3AD203B41FA5}">
                          <a16:colId xmlns:a16="http://schemas.microsoft.com/office/drawing/2014/main" val="2692092531"/>
                        </a:ext>
                      </a:extLst>
                    </a:gridCol>
                    <a:gridCol w="4177004">
                      <a:extLst>
                        <a:ext uri="{9D8B030D-6E8A-4147-A177-3AD203B41FA5}">
                          <a16:colId xmlns:a16="http://schemas.microsoft.com/office/drawing/2014/main" val="1415213360"/>
                        </a:ext>
                      </a:extLst>
                    </a:gridCol>
                  </a:tblGrid>
                  <a:tr h="370840">
                    <a:tc>
                      <a:txBody>
                        <a:bodyPr/>
                        <a:lstStyle/>
                        <a:p>
                          <a:pPr algn="ctr"/>
                          <a:r>
                            <a:rPr lang="ru-RU" dirty="0">
                              <a:solidFill>
                                <a:schemeClr val="tx1"/>
                              </a:solidFill>
                            </a:rPr>
                            <a:t>Узел</a:t>
                          </a:r>
                        </a:p>
                      </a:txBody>
                      <a:tcPr/>
                    </a:tc>
                    <a:tc>
                      <a:txBody>
                        <a:bodyPr/>
                        <a:lstStyle/>
                        <a:p>
                          <a:pPr algn="ctr"/>
                          <a:r>
                            <a:rPr lang="ru-RU" dirty="0">
                              <a:solidFill>
                                <a:schemeClr val="tx1"/>
                              </a:solidFill>
                            </a:rPr>
                            <a:t>Число</a:t>
                          </a:r>
                          <a:r>
                            <a:rPr lang="ru-RU" baseline="0" dirty="0">
                              <a:solidFill>
                                <a:schemeClr val="tx1"/>
                              </a:solidFill>
                            </a:rPr>
                            <a:t> нулей и единиц (</a:t>
                          </a:r>
                          <a:r>
                            <a:rPr lang="en-US" baseline="0" dirty="0" err="1">
                              <a:solidFill>
                                <a:schemeClr val="tx1"/>
                              </a:solidFill>
                            </a:rPr>
                            <a:t>a,b</a:t>
                          </a:r>
                          <a:r>
                            <a:rPr lang="en-US" baseline="0" dirty="0">
                              <a:solidFill>
                                <a:schemeClr val="tx1"/>
                              </a:solidFill>
                            </a:rPr>
                            <a:t>)</a:t>
                          </a:r>
                          <a:endParaRPr lang="ru-RU"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𝑷</m:t>
                                    </m:r>
                                  </m:e>
                                  <m:sub>
                                    <m:r>
                                      <a:rPr lang="en-US" b="1" i="1" smtClean="0">
                                        <a:solidFill>
                                          <a:schemeClr val="tx1"/>
                                        </a:solidFill>
                                        <a:latin typeface="Cambria Math" panose="02040503050406030204" pitchFamily="18" charset="0"/>
                                      </a:rPr>
                                      <m:t>𝒆</m:t>
                                    </m:r>
                                  </m:sub>
                                </m:sSub>
                              </m:oMath>
                            </m:oMathPara>
                          </a14:m>
                          <a:endParaRPr lang="ru-RU"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ru-RU" i="1" smtClean="0">
                                        <a:solidFill>
                                          <a:schemeClr val="tx1"/>
                                        </a:solidFill>
                                        <a:latin typeface="Cambria Math" panose="02040503050406030204" pitchFamily="18" charset="0"/>
                                      </a:rPr>
                                    </m:ctrlPr>
                                  </m:sSubSupPr>
                                  <m:e>
                                    <m:r>
                                      <a:rPr lang="en-US" b="1" i="1" smtClean="0">
                                        <a:solidFill>
                                          <a:schemeClr val="tx1"/>
                                        </a:solidFill>
                                        <a:latin typeface="Cambria Math" panose="02040503050406030204" pitchFamily="18" charset="0"/>
                                      </a:rPr>
                                      <m:t>𝑷</m:t>
                                    </m:r>
                                  </m:e>
                                  <m:sub>
                                    <m:r>
                                      <a:rPr lang="en-US" b="1" i="1" smtClean="0">
                                        <a:solidFill>
                                          <a:schemeClr val="tx1"/>
                                        </a:solidFill>
                                        <a:latin typeface="Cambria Math" panose="02040503050406030204" pitchFamily="18" charset="0"/>
                                      </a:rPr>
                                      <m:t>𝒘</m:t>
                                    </m:r>
                                  </m:sub>
                                  <m:sup>
                                    <m:r>
                                      <a:rPr lang="en-US" b="1" i="1" smtClean="0">
                                        <a:solidFill>
                                          <a:schemeClr val="tx1"/>
                                        </a:solidFill>
                                        <a:latin typeface="Cambria Math" panose="02040503050406030204" pitchFamily="18" charset="0"/>
                                      </a:rPr>
                                      <m:t>𝒔</m:t>
                                    </m:r>
                                  </m:sup>
                                </m:sSubSup>
                              </m:oMath>
                            </m:oMathPara>
                          </a14:m>
                          <a:endParaRPr lang="ru-RU" dirty="0">
                            <a:solidFill>
                              <a:schemeClr val="tx1"/>
                            </a:solidFill>
                          </a:endParaRPr>
                        </a:p>
                      </a:txBody>
                      <a:tcPr/>
                    </a:tc>
                    <a:extLst>
                      <a:ext uri="{0D108BD9-81ED-4DB2-BD59-A6C34878D82A}">
                        <a16:rowId xmlns:a16="http://schemas.microsoft.com/office/drawing/2014/main" val="560836636"/>
                      </a:ext>
                    </a:extLst>
                  </a:tr>
                  <a:tr h="370840">
                    <a:tc>
                      <a:txBody>
                        <a:bodyPr/>
                        <a:lstStyle/>
                        <a:p>
                          <a:pPr algn="ctr"/>
                          <a:r>
                            <a:rPr lang="ru-RU" dirty="0"/>
                            <a:t>корневой</a:t>
                          </a:r>
                        </a:p>
                      </a:txBody>
                      <a:tcPr/>
                    </a:tc>
                    <a:tc>
                      <a:txBody>
                        <a:bodyPr/>
                        <a:lstStyle/>
                        <a:p>
                          <a:pPr algn="ctr"/>
                          <a:r>
                            <a:rPr lang="ru-RU" dirty="0"/>
                            <a:t>(5,5)</a:t>
                          </a:r>
                        </a:p>
                      </a:txBody>
                      <a:tcPr/>
                    </a:tc>
                    <a:tc>
                      <a:txBody>
                        <a:bodyPr/>
                        <a:lstStyle/>
                        <a:p>
                          <a:pPr algn="ctr"/>
                          <a:r>
                            <a:rPr lang="ru-RU" dirty="0"/>
                            <a:t>945</a:t>
                          </a:r>
                          <a:r>
                            <a:rPr lang="en-US" dirty="0"/>
                            <a:t>/3932160</a:t>
                          </a:r>
                          <a:r>
                            <a:rPr lang="ru-RU" dirty="0"/>
                            <a:t>=63</a:t>
                          </a:r>
                          <a:r>
                            <a:rPr lang="en-US" dirty="0"/>
                            <a:t>/262144</a:t>
                          </a:r>
                          <a:endParaRPr lang="ru-RU" dirty="0"/>
                        </a:p>
                      </a:txBody>
                      <a:tcPr/>
                    </a:tc>
                    <a:tc>
                      <a:txBody>
                        <a:bodyPr/>
                        <a:lstStyle/>
                        <a:p>
                          <a:pPr algn="ctr"/>
                          <a:r>
                            <a:rPr lang="ru-RU" dirty="0"/>
                            <a:t>(63</a:t>
                          </a:r>
                          <a:r>
                            <a:rPr lang="en-US" dirty="0"/>
                            <a:t>/262144+3/256*9/512)/2=</a:t>
                          </a:r>
                          <a:r>
                            <a:rPr lang="en-US" dirty="0">
                              <a:solidFill>
                                <a:srgbClr val="FF0000"/>
                              </a:solidFill>
                            </a:rPr>
                            <a:t>117/262144</a:t>
                          </a:r>
                          <a:endParaRPr lang="ru-RU" dirty="0">
                            <a:solidFill>
                              <a:srgbClr val="FF0000"/>
                            </a:solidFill>
                          </a:endParaRPr>
                        </a:p>
                      </a:txBody>
                      <a:tcPr/>
                    </a:tc>
                    <a:extLst>
                      <a:ext uri="{0D108BD9-81ED-4DB2-BD59-A6C34878D82A}">
                        <a16:rowId xmlns:a16="http://schemas.microsoft.com/office/drawing/2014/main" val="2270911017"/>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2106813726"/>
                  </p:ext>
                </p:extLst>
              </p:nvPr>
            </p:nvGraphicFramePr>
            <p:xfrm>
              <a:off x="1199186" y="4177995"/>
              <a:ext cx="9865637" cy="1559560"/>
            </p:xfrm>
            <a:graphic>
              <a:graphicData uri="http://schemas.openxmlformats.org/drawingml/2006/table">
                <a:tbl>
                  <a:tblPr firstRow="1" bandRow="1">
                    <a:tableStyleId>{5C22544A-7EE6-4342-B048-85BDC9FD1C3A}</a:tableStyleId>
                  </a:tblPr>
                  <a:tblGrid>
                    <a:gridCol w="1296145">
                      <a:extLst>
                        <a:ext uri="{9D8B030D-6E8A-4147-A177-3AD203B41FA5}">
                          <a16:colId xmlns:a16="http://schemas.microsoft.com/office/drawing/2014/main" val="2241393288"/>
                        </a:ext>
                      </a:extLst>
                    </a:gridCol>
                    <a:gridCol w="1080120">
                      <a:extLst>
                        <a:ext uri="{9D8B030D-6E8A-4147-A177-3AD203B41FA5}">
                          <a16:colId xmlns:a16="http://schemas.microsoft.com/office/drawing/2014/main" val="316385772"/>
                        </a:ext>
                      </a:extLst>
                    </a:gridCol>
                    <a:gridCol w="3312368">
                      <a:extLst>
                        <a:ext uri="{9D8B030D-6E8A-4147-A177-3AD203B41FA5}">
                          <a16:colId xmlns:a16="http://schemas.microsoft.com/office/drawing/2014/main" val="2692092531"/>
                        </a:ext>
                      </a:extLst>
                    </a:gridCol>
                    <a:gridCol w="4177004">
                      <a:extLst>
                        <a:ext uri="{9D8B030D-6E8A-4147-A177-3AD203B41FA5}">
                          <a16:colId xmlns:a16="http://schemas.microsoft.com/office/drawing/2014/main" val="1415213360"/>
                        </a:ext>
                      </a:extLst>
                    </a:gridCol>
                  </a:tblGrid>
                  <a:tr h="1188720">
                    <a:tc>
                      <a:txBody>
                        <a:bodyPr/>
                        <a:lstStyle/>
                        <a:p>
                          <a:pPr algn="ctr"/>
                          <a:r>
                            <a:rPr lang="ru-RU" dirty="0">
                              <a:solidFill>
                                <a:schemeClr val="tx1"/>
                              </a:solidFill>
                            </a:rPr>
                            <a:t>Узел</a:t>
                          </a:r>
                        </a:p>
                      </a:txBody>
                      <a:tcPr/>
                    </a:tc>
                    <a:tc>
                      <a:txBody>
                        <a:bodyPr/>
                        <a:lstStyle/>
                        <a:p>
                          <a:pPr algn="ctr"/>
                          <a:r>
                            <a:rPr lang="ru-RU" dirty="0">
                              <a:solidFill>
                                <a:schemeClr val="tx1"/>
                              </a:solidFill>
                            </a:rPr>
                            <a:t>Число</a:t>
                          </a:r>
                          <a:r>
                            <a:rPr lang="ru-RU" baseline="0" dirty="0">
                              <a:solidFill>
                                <a:schemeClr val="tx1"/>
                              </a:solidFill>
                            </a:rPr>
                            <a:t> нулей и единиц (</a:t>
                          </a:r>
                          <a:r>
                            <a:rPr lang="en-US" baseline="0" dirty="0" err="1">
                              <a:solidFill>
                                <a:schemeClr val="tx1"/>
                              </a:solidFill>
                            </a:rPr>
                            <a:t>a,b</a:t>
                          </a:r>
                          <a:r>
                            <a:rPr lang="en-US" baseline="0" dirty="0">
                              <a:solidFill>
                                <a:schemeClr val="tx1"/>
                              </a:solidFill>
                            </a:rPr>
                            <a:t>)</a:t>
                          </a:r>
                          <a:endParaRPr lang="ru-RU" dirty="0">
                            <a:solidFill>
                              <a:schemeClr val="tx1"/>
                            </a:solidFill>
                          </a:endParaRPr>
                        </a:p>
                      </a:txBody>
                      <a:tcPr/>
                    </a:tc>
                    <a:tc>
                      <a:txBody>
                        <a:bodyPr/>
                        <a:lstStyle/>
                        <a:p>
                          <a:endParaRPr lang="ru-RU"/>
                        </a:p>
                      </a:txBody>
                      <a:tcPr>
                        <a:blipFill>
                          <a:blip r:embed="rId2"/>
                          <a:stretch>
                            <a:fillRect l="-71756" t="-2105" r="-126336" b="-38947"/>
                          </a:stretch>
                        </a:blipFill>
                      </a:tcPr>
                    </a:tc>
                    <a:tc>
                      <a:txBody>
                        <a:bodyPr/>
                        <a:lstStyle/>
                        <a:p>
                          <a:endParaRPr lang="ru-RU"/>
                        </a:p>
                      </a:txBody>
                      <a:tcPr>
                        <a:blipFill>
                          <a:blip r:embed="rId2"/>
                          <a:stretch>
                            <a:fillRect l="-136778" t="-2105" r="-608" b="-38947"/>
                          </a:stretch>
                        </a:blipFill>
                      </a:tcPr>
                    </a:tc>
                    <a:extLst>
                      <a:ext uri="{0D108BD9-81ED-4DB2-BD59-A6C34878D82A}">
                        <a16:rowId xmlns:a16="http://schemas.microsoft.com/office/drawing/2014/main" val="560836636"/>
                      </a:ext>
                    </a:extLst>
                  </a:tr>
                  <a:tr h="370840">
                    <a:tc>
                      <a:txBody>
                        <a:bodyPr/>
                        <a:lstStyle/>
                        <a:p>
                          <a:pPr algn="ctr"/>
                          <a:r>
                            <a:rPr lang="ru-RU" dirty="0"/>
                            <a:t>корневой</a:t>
                          </a:r>
                        </a:p>
                      </a:txBody>
                      <a:tcPr/>
                    </a:tc>
                    <a:tc>
                      <a:txBody>
                        <a:bodyPr/>
                        <a:lstStyle/>
                        <a:p>
                          <a:pPr algn="ctr"/>
                          <a:r>
                            <a:rPr lang="ru-RU" dirty="0"/>
                            <a:t>(5,5)</a:t>
                          </a:r>
                        </a:p>
                      </a:txBody>
                      <a:tcPr/>
                    </a:tc>
                    <a:tc>
                      <a:txBody>
                        <a:bodyPr/>
                        <a:lstStyle/>
                        <a:p>
                          <a:pPr algn="ctr"/>
                          <a:r>
                            <a:rPr lang="ru-RU" dirty="0"/>
                            <a:t>945</a:t>
                          </a:r>
                          <a:r>
                            <a:rPr lang="en-US" dirty="0"/>
                            <a:t>/3932160</a:t>
                          </a:r>
                          <a:r>
                            <a:rPr lang="ru-RU" dirty="0"/>
                            <a:t>=63</a:t>
                          </a:r>
                          <a:r>
                            <a:rPr lang="en-US" dirty="0"/>
                            <a:t>/262144</a:t>
                          </a:r>
                          <a:endParaRPr lang="ru-RU" dirty="0"/>
                        </a:p>
                      </a:txBody>
                      <a:tcPr/>
                    </a:tc>
                    <a:tc>
                      <a:txBody>
                        <a:bodyPr/>
                        <a:lstStyle/>
                        <a:p>
                          <a:pPr algn="ctr"/>
                          <a:r>
                            <a:rPr lang="ru-RU" dirty="0"/>
                            <a:t>(63</a:t>
                          </a:r>
                          <a:r>
                            <a:rPr lang="en-US" dirty="0"/>
                            <a:t>/262144+3/256*9/512)/2=</a:t>
                          </a:r>
                          <a:r>
                            <a:rPr lang="en-US" dirty="0">
                              <a:solidFill>
                                <a:srgbClr val="FF0000"/>
                              </a:solidFill>
                            </a:rPr>
                            <a:t>117/262144</a:t>
                          </a:r>
                          <a:endParaRPr lang="ru-RU" dirty="0">
                            <a:solidFill>
                              <a:srgbClr val="FF0000"/>
                            </a:solidFill>
                          </a:endParaRPr>
                        </a:p>
                      </a:txBody>
                      <a:tcPr/>
                    </a:tc>
                    <a:extLst>
                      <a:ext uri="{0D108BD9-81ED-4DB2-BD59-A6C34878D82A}">
                        <a16:rowId xmlns:a16="http://schemas.microsoft.com/office/drawing/2014/main" val="227091101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 name="Объект 3">
                <a:extLst>
                  <a:ext uri="{FF2B5EF4-FFF2-40B4-BE49-F238E27FC236}">
                    <a16:creationId xmlns:a16="http://schemas.microsoft.com/office/drawing/2014/main" id="{903DD353-B221-2847-A86B-516ED24C5445}"/>
                  </a:ext>
                </a:extLst>
              </p:cNvPr>
              <p:cNvGraphicFramePr>
                <a:graphicFrameLocks noGrp="1"/>
              </p:cNvGraphicFramePr>
              <p:nvPr>
                <p:ph idx="1"/>
                <p:extLst>
                  <p:ext uri="{D42A27DB-BD31-4B8C-83A1-F6EECF244321}">
                    <p14:modId xmlns:p14="http://schemas.microsoft.com/office/powerpoint/2010/main" val="1465236699"/>
                  </p:ext>
                </p:extLst>
              </p:nvPr>
            </p:nvGraphicFramePr>
            <p:xfrm>
              <a:off x="1703514" y="1628800"/>
              <a:ext cx="8856983" cy="1930400"/>
            </p:xfrm>
            <a:graphic>
              <a:graphicData uri="http://schemas.openxmlformats.org/drawingml/2006/table">
                <a:tbl>
                  <a:tblPr firstRow="1" bandRow="1">
                    <a:tableStyleId>{5C22544A-7EE6-4342-B048-85BDC9FD1C3A}</a:tableStyleId>
                  </a:tblPr>
                  <a:tblGrid>
                    <a:gridCol w="704933">
                      <a:extLst>
                        <a:ext uri="{9D8B030D-6E8A-4147-A177-3AD203B41FA5}">
                          <a16:colId xmlns:a16="http://schemas.microsoft.com/office/drawing/2014/main" val="3149489048"/>
                        </a:ext>
                      </a:extLst>
                    </a:gridCol>
                    <a:gridCol w="1101937">
                      <a:extLst>
                        <a:ext uri="{9D8B030D-6E8A-4147-A177-3AD203B41FA5}">
                          <a16:colId xmlns:a16="http://schemas.microsoft.com/office/drawing/2014/main" val="2570344695"/>
                        </a:ext>
                      </a:extLst>
                    </a:gridCol>
                    <a:gridCol w="3891720">
                      <a:extLst>
                        <a:ext uri="{9D8B030D-6E8A-4147-A177-3AD203B41FA5}">
                          <a16:colId xmlns:a16="http://schemas.microsoft.com/office/drawing/2014/main" val="2778815753"/>
                        </a:ext>
                      </a:extLst>
                    </a:gridCol>
                    <a:gridCol w="3158393">
                      <a:extLst>
                        <a:ext uri="{9D8B030D-6E8A-4147-A177-3AD203B41FA5}">
                          <a16:colId xmlns:a16="http://schemas.microsoft.com/office/drawing/2014/main" val="1097265036"/>
                        </a:ext>
                      </a:extLst>
                    </a:gridCol>
                  </a:tblGrid>
                  <a:tr h="370840">
                    <a:tc>
                      <a:txBody>
                        <a:bodyPr/>
                        <a:lstStyle/>
                        <a:p>
                          <a:pPr algn="ctr"/>
                          <a:r>
                            <a:rPr lang="ru-RU" dirty="0">
                              <a:solidFill>
                                <a:schemeClr val="tx1"/>
                              </a:solidFill>
                            </a:rPr>
                            <a:t>Узел</a:t>
                          </a:r>
                        </a:p>
                      </a:txBody>
                      <a:tcPr/>
                    </a:tc>
                    <a:tc>
                      <a:txBody>
                        <a:bodyPr/>
                        <a:lstStyle/>
                        <a:p>
                          <a:pPr algn="ctr"/>
                          <a:r>
                            <a:rPr lang="ru-RU" dirty="0">
                              <a:solidFill>
                                <a:schemeClr val="tx1"/>
                              </a:solidFill>
                            </a:rPr>
                            <a:t>Число</a:t>
                          </a:r>
                          <a:r>
                            <a:rPr lang="ru-RU" baseline="0" dirty="0">
                              <a:solidFill>
                                <a:schemeClr val="tx1"/>
                              </a:solidFill>
                            </a:rPr>
                            <a:t> нулей и единиц (</a:t>
                          </a:r>
                          <a:r>
                            <a:rPr lang="en-US" baseline="0" dirty="0" err="1">
                              <a:solidFill>
                                <a:schemeClr val="tx1"/>
                              </a:solidFill>
                            </a:rPr>
                            <a:t>a,b</a:t>
                          </a:r>
                          <a:r>
                            <a:rPr lang="en-US" baseline="0" dirty="0">
                              <a:solidFill>
                                <a:schemeClr val="tx1"/>
                              </a:solidFill>
                            </a:rPr>
                            <a:t>)</a:t>
                          </a:r>
                          <a:endParaRPr lang="ru-RU"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𝑷</m:t>
                                    </m:r>
                                  </m:e>
                                  <m:sub>
                                    <m:r>
                                      <a:rPr lang="en-US" b="1" i="1" smtClean="0">
                                        <a:solidFill>
                                          <a:schemeClr val="tx1"/>
                                        </a:solidFill>
                                        <a:latin typeface="Cambria Math" panose="02040503050406030204" pitchFamily="18" charset="0"/>
                                      </a:rPr>
                                      <m:t>𝒆</m:t>
                                    </m:r>
                                  </m:sub>
                                </m:sSub>
                              </m:oMath>
                            </m:oMathPara>
                          </a14:m>
                          <a:endParaRPr lang="ru-RU"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ru-RU" i="1" smtClean="0">
                                        <a:solidFill>
                                          <a:schemeClr val="tx1"/>
                                        </a:solidFill>
                                        <a:latin typeface="Cambria Math" panose="02040503050406030204" pitchFamily="18" charset="0"/>
                                      </a:rPr>
                                    </m:ctrlPr>
                                  </m:sSubSupPr>
                                  <m:e>
                                    <m:r>
                                      <a:rPr lang="en-US" b="1" i="1" smtClean="0">
                                        <a:solidFill>
                                          <a:schemeClr val="tx1"/>
                                        </a:solidFill>
                                        <a:latin typeface="Cambria Math" panose="02040503050406030204" pitchFamily="18" charset="0"/>
                                      </a:rPr>
                                      <m:t>𝑷</m:t>
                                    </m:r>
                                  </m:e>
                                  <m:sub>
                                    <m:r>
                                      <a:rPr lang="en-US" b="1" i="1" smtClean="0">
                                        <a:solidFill>
                                          <a:schemeClr val="tx1"/>
                                        </a:solidFill>
                                        <a:latin typeface="Cambria Math" panose="02040503050406030204" pitchFamily="18" charset="0"/>
                                      </a:rPr>
                                      <m:t>𝒘</m:t>
                                    </m:r>
                                  </m:sub>
                                  <m:sup>
                                    <m:r>
                                      <a:rPr lang="en-US" b="1" i="1" smtClean="0">
                                        <a:solidFill>
                                          <a:schemeClr val="tx1"/>
                                        </a:solidFill>
                                        <a:latin typeface="Cambria Math" panose="02040503050406030204" pitchFamily="18" charset="0"/>
                                      </a:rPr>
                                      <m:t>𝒔</m:t>
                                    </m:r>
                                  </m:sup>
                                </m:sSubSup>
                              </m:oMath>
                            </m:oMathPara>
                          </a14:m>
                          <a:endParaRPr lang="ru-RU" dirty="0">
                            <a:solidFill>
                              <a:schemeClr val="tx1"/>
                            </a:solidFill>
                          </a:endParaRPr>
                        </a:p>
                      </a:txBody>
                      <a:tcPr/>
                    </a:tc>
                    <a:extLst>
                      <a:ext uri="{0D108BD9-81ED-4DB2-BD59-A6C34878D82A}">
                        <a16:rowId xmlns:a16="http://schemas.microsoft.com/office/drawing/2014/main" val="1207697054"/>
                      </a:ext>
                    </a:extLst>
                  </a:tr>
                  <a:tr h="370840">
                    <a:tc>
                      <a:txBody>
                        <a:bodyPr/>
                        <a:lstStyle/>
                        <a:p>
                          <a:pPr algn="ctr"/>
                          <a:r>
                            <a:rPr lang="ru-RU" dirty="0"/>
                            <a:t>1</a:t>
                          </a:r>
                        </a:p>
                      </a:txBody>
                      <a:tcPr/>
                    </a:tc>
                    <a:tc>
                      <a:txBody>
                        <a:bodyPr/>
                        <a:lstStyle/>
                        <a:p>
                          <a:pPr algn="ctr"/>
                          <a:r>
                            <a:rPr lang="ru-RU" dirty="0"/>
                            <a:t>(3,2)</a:t>
                          </a:r>
                        </a:p>
                      </a:txBody>
                      <a:tcPr/>
                    </a:tc>
                    <a:tc>
                      <a:txBody>
                        <a:bodyPr/>
                        <a:lstStyle/>
                        <a:p>
                          <a:pPr algn="ctr"/>
                          <a:r>
                            <a:rPr lang="ru-RU" dirty="0"/>
                            <a:t>(1</a:t>
                          </a:r>
                          <a:r>
                            <a:rPr lang="en-US" dirty="0"/>
                            <a:t>/2)*(3/2)*(5/2)*(1/2)*(3/2)/5!=3/256</a:t>
                          </a:r>
                          <a:endParaRPr lang="ru-RU" dirty="0"/>
                        </a:p>
                      </a:txBody>
                      <a:tcPr/>
                    </a:tc>
                    <a:tc>
                      <a:txBody>
                        <a:bodyPr/>
                        <a:lstStyle/>
                        <a:p>
                          <a:pPr algn="ctr"/>
                          <a:r>
                            <a:rPr lang="ru-RU" dirty="0"/>
                            <a:t>(3</a:t>
                          </a:r>
                          <a:r>
                            <a:rPr lang="en-US" dirty="0"/>
                            <a:t>/256+3/16*1/16)/2=3/256</a:t>
                          </a:r>
                          <a:endParaRPr lang="ru-RU" dirty="0"/>
                        </a:p>
                      </a:txBody>
                      <a:tcPr/>
                    </a:tc>
                    <a:extLst>
                      <a:ext uri="{0D108BD9-81ED-4DB2-BD59-A6C34878D82A}">
                        <a16:rowId xmlns:a16="http://schemas.microsoft.com/office/drawing/2014/main" val="1716598359"/>
                      </a:ext>
                    </a:extLst>
                  </a:tr>
                  <a:tr h="370840">
                    <a:tc>
                      <a:txBody>
                        <a:bodyPr/>
                        <a:lstStyle/>
                        <a:p>
                          <a:pPr algn="ctr"/>
                          <a:r>
                            <a:rPr lang="ru-RU" dirty="0"/>
                            <a:t>0</a:t>
                          </a:r>
                        </a:p>
                      </a:txBody>
                      <a:tcPr/>
                    </a:tc>
                    <a:tc>
                      <a:txBody>
                        <a:bodyPr/>
                        <a:lstStyle/>
                        <a:p>
                          <a:pPr algn="ctr"/>
                          <a:r>
                            <a:rPr lang="ru-RU" dirty="0"/>
                            <a:t>(2,3)</a:t>
                          </a:r>
                        </a:p>
                      </a:txBody>
                      <a:tcPr/>
                    </a:tc>
                    <a:tc>
                      <a:txBody>
                        <a:bodyPr/>
                        <a:lstStyle/>
                        <a:p>
                          <a:pPr algn="ctr"/>
                          <a:r>
                            <a:rPr lang="en-US" dirty="0"/>
                            <a:t>(1/2)*(3/2)*(1/2)*(3/2)*(5/2)/5!=3/256</a:t>
                          </a:r>
                          <a:endParaRPr lang="ru-RU" dirty="0"/>
                        </a:p>
                      </a:txBody>
                      <a:tcPr/>
                    </a:tc>
                    <a:tc>
                      <a:txBody>
                        <a:bodyPr/>
                        <a:lstStyle/>
                        <a:p>
                          <a:pPr algn="ctr"/>
                          <a:r>
                            <a:rPr lang="ru-RU" dirty="0"/>
                            <a:t>(3</a:t>
                          </a:r>
                          <a:r>
                            <a:rPr lang="en-US" dirty="0"/>
                            <a:t>/256+3/8*1/16)/2=9/512</a:t>
                          </a:r>
                          <a:endParaRPr lang="ru-RU" dirty="0"/>
                        </a:p>
                      </a:txBody>
                      <a:tcPr/>
                    </a:tc>
                    <a:extLst>
                      <a:ext uri="{0D108BD9-81ED-4DB2-BD59-A6C34878D82A}">
                        <a16:rowId xmlns:a16="http://schemas.microsoft.com/office/drawing/2014/main" val="4119297289"/>
                      </a:ext>
                    </a:extLst>
                  </a:tr>
                </a:tbl>
              </a:graphicData>
            </a:graphic>
          </p:graphicFrame>
        </mc:Choice>
        <mc:Fallback xmlns="">
          <p:graphicFrame>
            <p:nvGraphicFramePr>
              <p:cNvPr id="14" name="Объект 3">
                <a:extLst>
                  <a:ext uri="{FF2B5EF4-FFF2-40B4-BE49-F238E27FC236}">
                    <a16:creationId xmlns:a16="http://schemas.microsoft.com/office/drawing/2014/main" id="{903DD353-B221-2847-A86B-516ED24C5445}"/>
                  </a:ext>
                </a:extLst>
              </p:cNvPr>
              <p:cNvGraphicFramePr>
                <a:graphicFrameLocks noGrp="1"/>
              </p:cNvGraphicFramePr>
              <p:nvPr>
                <p:ph idx="1"/>
                <p:extLst>
                  <p:ext uri="{D42A27DB-BD31-4B8C-83A1-F6EECF244321}">
                    <p14:modId xmlns:p14="http://schemas.microsoft.com/office/powerpoint/2010/main" val="1465236699"/>
                  </p:ext>
                </p:extLst>
              </p:nvPr>
            </p:nvGraphicFramePr>
            <p:xfrm>
              <a:off x="1703514" y="1628800"/>
              <a:ext cx="8856983" cy="1930400"/>
            </p:xfrm>
            <a:graphic>
              <a:graphicData uri="http://schemas.openxmlformats.org/drawingml/2006/table">
                <a:tbl>
                  <a:tblPr firstRow="1" bandRow="1">
                    <a:tableStyleId>{5C22544A-7EE6-4342-B048-85BDC9FD1C3A}</a:tableStyleId>
                  </a:tblPr>
                  <a:tblGrid>
                    <a:gridCol w="704933">
                      <a:extLst>
                        <a:ext uri="{9D8B030D-6E8A-4147-A177-3AD203B41FA5}">
                          <a16:colId xmlns:a16="http://schemas.microsoft.com/office/drawing/2014/main" val="3149489048"/>
                        </a:ext>
                      </a:extLst>
                    </a:gridCol>
                    <a:gridCol w="1101937">
                      <a:extLst>
                        <a:ext uri="{9D8B030D-6E8A-4147-A177-3AD203B41FA5}">
                          <a16:colId xmlns:a16="http://schemas.microsoft.com/office/drawing/2014/main" val="2570344695"/>
                        </a:ext>
                      </a:extLst>
                    </a:gridCol>
                    <a:gridCol w="3891720">
                      <a:extLst>
                        <a:ext uri="{9D8B030D-6E8A-4147-A177-3AD203B41FA5}">
                          <a16:colId xmlns:a16="http://schemas.microsoft.com/office/drawing/2014/main" val="2778815753"/>
                        </a:ext>
                      </a:extLst>
                    </a:gridCol>
                    <a:gridCol w="3158393">
                      <a:extLst>
                        <a:ext uri="{9D8B030D-6E8A-4147-A177-3AD203B41FA5}">
                          <a16:colId xmlns:a16="http://schemas.microsoft.com/office/drawing/2014/main" val="1097265036"/>
                        </a:ext>
                      </a:extLst>
                    </a:gridCol>
                  </a:tblGrid>
                  <a:tr h="1188720">
                    <a:tc>
                      <a:txBody>
                        <a:bodyPr/>
                        <a:lstStyle/>
                        <a:p>
                          <a:pPr algn="ctr"/>
                          <a:r>
                            <a:rPr lang="ru-RU" dirty="0">
                              <a:solidFill>
                                <a:schemeClr val="tx1"/>
                              </a:solidFill>
                            </a:rPr>
                            <a:t>Узел</a:t>
                          </a:r>
                        </a:p>
                      </a:txBody>
                      <a:tcPr/>
                    </a:tc>
                    <a:tc>
                      <a:txBody>
                        <a:bodyPr/>
                        <a:lstStyle/>
                        <a:p>
                          <a:pPr algn="ctr"/>
                          <a:r>
                            <a:rPr lang="ru-RU" dirty="0">
                              <a:solidFill>
                                <a:schemeClr val="tx1"/>
                              </a:solidFill>
                            </a:rPr>
                            <a:t>Число</a:t>
                          </a:r>
                          <a:r>
                            <a:rPr lang="ru-RU" baseline="0" dirty="0">
                              <a:solidFill>
                                <a:schemeClr val="tx1"/>
                              </a:solidFill>
                            </a:rPr>
                            <a:t> нулей и единиц (</a:t>
                          </a:r>
                          <a:r>
                            <a:rPr lang="en-US" baseline="0" dirty="0" err="1">
                              <a:solidFill>
                                <a:schemeClr val="tx1"/>
                              </a:solidFill>
                            </a:rPr>
                            <a:t>a,b</a:t>
                          </a:r>
                          <a:r>
                            <a:rPr lang="en-US" baseline="0" dirty="0">
                              <a:solidFill>
                                <a:schemeClr val="tx1"/>
                              </a:solidFill>
                            </a:rPr>
                            <a:t>)</a:t>
                          </a:r>
                          <a:endParaRPr lang="ru-RU" dirty="0">
                            <a:solidFill>
                              <a:schemeClr val="tx1"/>
                            </a:solidFill>
                          </a:endParaRPr>
                        </a:p>
                      </a:txBody>
                      <a:tcPr/>
                    </a:tc>
                    <a:tc>
                      <a:txBody>
                        <a:bodyPr/>
                        <a:lstStyle/>
                        <a:p>
                          <a:endParaRPr lang="ru-RU"/>
                        </a:p>
                      </a:txBody>
                      <a:tcPr>
                        <a:blipFill>
                          <a:blip r:embed="rId3"/>
                          <a:stretch>
                            <a:fillRect l="-46580" t="-2128" r="-81759" b="-70213"/>
                          </a:stretch>
                        </a:blipFill>
                      </a:tcPr>
                    </a:tc>
                    <a:tc>
                      <a:txBody>
                        <a:bodyPr/>
                        <a:lstStyle/>
                        <a:p>
                          <a:endParaRPr lang="ru-RU"/>
                        </a:p>
                      </a:txBody>
                      <a:tcPr>
                        <a:blipFill>
                          <a:blip r:embed="rId3"/>
                          <a:stretch>
                            <a:fillRect l="-180723" t="-2128" r="-803" b="-70213"/>
                          </a:stretch>
                        </a:blipFill>
                      </a:tcPr>
                    </a:tc>
                    <a:extLst>
                      <a:ext uri="{0D108BD9-81ED-4DB2-BD59-A6C34878D82A}">
                        <a16:rowId xmlns:a16="http://schemas.microsoft.com/office/drawing/2014/main" val="1207697054"/>
                      </a:ext>
                    </a:extLst>
                  </a:tr>
                  <a:tr h="370840">
                    <a:tc>
                      <a:txBody>
                        <a:bodyPr/>
                        <a:lstStyle/>
                        <a:p>
                          <a:pPr algn="ctr"/>
                          <a:r>
                            <a:rPr lang="ru-RU" dirty="0"/>
                            <a:t>1</a:t>
                          </a:r>
                        </a:p>
                      </a:txBody>
                      <a:tcPr/>
                    </a:tc>
                    <a:tc>
                      <a:txBody>
                        <a:bodyPr/>
                        <a:lstStyle/>
                        <a:p>
                          <a:pPr algn="ctr"/>
                          <a:r>
                            <a:rPr lang="ru-RU" dirty="0"/>
                            <a:t>(3,2)</a:t>
                          </a:r>
                        </a:p>
                      </a:txBody>
                      <a:tcPr/>
                    </a:tc>
                    <a:tc>
                      <a:txBody>
                        <a:bodyPr/>
                        <a:lstStyle/>
                        <a:p>
                          <a:pPr algn="ctr"/>
                          <a:r>
                            <a:rPr lang="ru-RU" dirty="0"/>
                            <a:t>(1</a:t>
                          </a:r>
                          <a:r>
                            <a:rPr lang="en-US" dirty="0"/>
                            <a:t>/2)*(3/2)*(5/2)*(1/2)*(3/2)/5!=3/256</a:t>
                          </a:r>
                          <a:endParaRPr lang="ru-RU" dirty="0"/>
                        </a:p>
                      </a:txBody>
                      <a:tcPr/>
                    </a:tc>
                    <a:tc>
                      <a:txBody>
                        <a:bodyPr/>
                        <a:lstStyle/>
                        <a:p>
                          <a:pPr algn="ctr"/>
                          <a:r>
                            <a:rPr lang="ru-RU" dirty="0"/>
                            <a:t>(3</a:t>
                          </a:r>
                          <a:r>
                            <a:rPr lang="en-US" dirty="0"/>
                            <a:t>/256+3/16*1/16)/2=3/256</a:t>
                          </a:r>
                          <a:endParaRPr lang="ru-RU" dirty="0"/>
                        </a:p>
                      </a:txBody>
                      <a:tcPr/>
                    </a:tc>
                    <a:extLst>
                      <a:ext uri="{0D108BD9-81ED-4DB2-BD59-A6C34878D82A}">
                        <a16:rowId xmlns:a16="http://schemas.microsoft.com/office/drawing/2014/main" val="1716598359"/>
                      </a:ext>
                    </a:extLst>
                  </a:tr>
                  <a:tr h="370840">
                    <a:tc>
                      <a:txBody>
                        <a:bodyPr/>
                        <a:lstStyle/>
                        <a:p>
                          <a:pPr algn="ctr"/>
                          <a:r>
                            <a:rPr lang="ru-RU" dirty="0"/>
                            <a:t>0</a:t>
                          </a:r>
                        </a:p>
                      </a:txBody>
                      <a:tcPr/>
                    </a:tc>
                    <a:tc>
                      <a:txBody>
                        <a:bodyPr/>
                        <a:lstStyle/>
                        <a:p>
                          <a:pPr algn="ctr"/>
                          <a:r>
                            <a:rPr lang="ru-RU" dirty="0"/>
                            <a:t>(2,3)</a:t>
                          </a:r>
                        </a:p>
                      </a:txBody>
                      <a:tcPr/>
                    </a:tc>
                    <a:tc>
                      <a:txBody>
                        <a:bodyPr/>
                        <a:lstStyle/>
                        <a:p>
                          <a:pPr algn="ctr"/>
                          <a:r>
                            <a:rPr lang="en-US" dirty="0"/>
                            <a:t>(1/2)*(3/2)*(1/2)*(3/2)*(5/2)/5!=3/256</a:t>
                          </a:r>
                          <a:endParaRPr lang="ru-RU" dirty="0"/>
                        </a:p>
                      </a:txBody>
                      <a:tcPr/>
                    </a:tc>
                    <a:tc>
                      <a:txBody>
                        <a:bodyPr/>
                        <a:lstStyle/>
                        <a:p>
                          <a:pPr algn="ctr"/>
                          <a:r>
                            <a:rPr lang="ru-RU" dirty="0"/>
                            <a:t>(3</a:t>
                          </a:r>
                          <a:r>
                            <a:rPr lang="en-US" dirty="0"/>
                            <a:t>/256+3/8*1/16)/2=9/512</a:t>
                          </a:r>
                          <a:endParaRPr lang="ru-RU" dirty="0"/>
                        </a:p>
                      </a:txBody>
                      <a:tcPr/>
                    </a:tc>
                    <a:extLst>
                      <a:ext uri="{0D108BD9-81ED-4DB2-BD59-A6C34878D82A}">
                        <a16:rowId xmlns:a16="http://schemas.microsoft.com/office/drawing/2014/main" val="4119297289"/>
                      </a:ext>
                    </a:extLst>
                  </a:tr>
                </a:tbl>
              </a:graphicData>
            </a:graphic>
          </p:graphicFrame>
        </mc:Fallback>
      </mc:AlternateContent>
    </p:spTree>
    <p:extLst>
      <p:ext uri="{BB962C8B-B14F-4D97-AF65-F5344CB8AC3E}">
        <p14:creationId xmlns:p14="http://schemas.microsoft.com/office/powerpoint/2010/main" val="17108984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Пересчёт дерева</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5"/>
                <a:ext cx="10515600" cy="4351338"/>
              </a:xfrm>
            </p:spPr>
            <p:txBody>
              <a:bodyPr>
                <a:normAutofit/>
              </a:bodyPr>
              <a:lstStyle/>
              <a:p>
                <a:pPr marL="0" indent="0">
                  <a:buNone/>
                </a:pPr>
                <a:r>
                  <a:rPr lang="ru-RU" dirty="0"/>
                  <a:t>На самом деле, не все значения нужно считать заново. Например, вероятности обновляются так:</a:t>
                </a:r>
              </a:p>
              <a:p>
                <a:pPr marL="0" indent="0">
                  <a:buNone/>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en-US" i="1">
                              <a:latin typeface="Cambria Math" panose="02040503050406030204" pitchFamily="18" charset="0"/>
                            </a:rPr>
                          </m:ctrlPr>
                        </m:dPr>
                        <m:e>
                          <m:sSub>
                            <m:sSubPr>
                              <m:ctrlPr>
                                <a:rPr lang="ru-RU"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𝑛</m:t>
                              </m:r>
                            </m:sub>
                          </m:sSub>
                          <m:r>
                            <a:rPr lang="en-US">
                              <a:latin typeface="Cambria Math" panose="02040503050406030204" pitchFamily="18" charset="0"/>
                            </a:rPr>
                            <m:t>=0</m:t>
                          </m:r>
                        </m:e>
                        <m:e>
                          <m:sSubSup>
                            <m:sSubSupPr>
                              <m:ctrlPr>
                                <a:rPr lang="en-US" i="1">
                                  <a:latin typeface="Cambria Math" panose="02040503050406030204" pitchFamily="18" charset="0"/>
                                </a:rPr>
                              </m:ctrlPr>
                            </m:sSubSupPr>
                            <m:e>
                              <m:r>
                                <a:rPr lang="en-US">
                                  <a:latin typeface="Cambria Math" panose="02040503050406030204" pitchFamily="18" charset="0"/>
                                </a:rPr>
                                <m:t>𝑥</m:t>
                              </m:r>
                            </m:e>
                            <m:sub>
                              <m:r>
                                <a:rPr lang="en-US">
                                  <a:latin typeface="Cambria Math" panose="02040503050406030204" pitchFamily="18" charset="0"/>
                                </a:rPr>
                                <m:t>𝑛</m:t>
                              </m:r>
                              <m:r>
                                <a:rPr lang="en-US">
                                  <a:latin typeface="Cambria Math" panose="02040503050406030204" pitchFamily="18" charset="0"/>
                                </a:rPr>
                                <m:t>−1</m:t>
                              </m:r>
                            </m:sub>
                            <m:sup>
                              <m:r>
                                <a:rPr lang="en-US">
                                  <a:latin typeface="Cambria Math" panose="02040503050406030204" pitchFamily="18" charset="0"/>
                                </a:rPr>
                                <m:t>1</m:t>
                              </m:r>
                            </m:sup>
                          </m:sSubSup>
                        </m:e>
                      </m:d>
                      <m:r>
                        <a:rPr lang="en-US">
                          <a:latin typeface="Cambria Math" panose="02040503050406030204" pitchFamily="18" charset="0"/>
                        </a:rPr>
                        <m:t>=</m:t>
                      </m:r>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ru-RU" i="1">
                              <a:latin typeface="Cambria Math" panose="02040503050406030204" pitchFamily="18" charset="0"/>
                            </a:rPr>
                          </m:ctrlPr>
                        </m:dPr>
                        <m:e>
                          <m:r>
                            <a:rPr lang="en-US">
                              <a:latin typeface="Cambria Math" panose="02040503050406030204" pitchFamily="18" charset="0"/>
                            </a:rPr>
                            <m:t>𝑎</m:t>
                          </m:r>
                          <m:r>
                            <a:rPr lang="en-US">
                              <a:latin typeface="Cambria Math" panose="02040503050406030204" pitchFamily="18" charset="0"/>
                            </a:rPr>
                            <m:t>+1,</m:t>
                          </m:r>
                          <m:r>
                            <a:rPr lang="en-US">
                              <a:latin typeface="Cambria Math" panose="02040503050406030204" pitchFamily="18" charset="0"/>
                            </a:rPr>
                            <m:t>𝑏</m:t>
                          </m:r>
                        </m:e>
                      </m:d>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𝑎</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num>
                        <m:den>
                          <m:r>
                            <a:rPr lang="en-US">
                              <a:latin typeface="Cambria Math" panose="02040503050406030204" pitchFamily="18" charset="0"/>
                            </a:rPr>
                            <m:t>𝑎</m:t>
                          </m:r>
                          <m:r>
                            <a:rPr lang="en-US">
                              <a:latin typeface="Cambria Math" panose="02040503050406030204" pitchFamily="18" charset="0"/>
                            </a:rPr>
                            <m:t>+</m:t>
                          </m:r>
                          <m:r>
                            <a:rPr lang="en-US">
                              <a:latin typeface="Cambria Math" panose="02040503050406030204" pitchFamily="18" charset="0"/>
                            </a:rPr>
                            <m:t>𝑏</m:t>
                          </m:r>
                          <m:r>
                            <a:rPr lang="en-US">
                              <a:latin typeface="Cambria Math" panose="02040503050406030204" pitchFamily="18" charset="0"/>
                            </a:rPr>
                            <m:t>+1</m:t>
                          </m:r>
                        </m:den>
                      </m:f>
                      <m:r>
                        <a:rPr lang="ru-RU" dirty="0">
                          <a:latin typeface="Cambria Math" panose="02040503050406030204" pitchFamily="18" charset="0"/>
                        </a:rPr>
                        <m:t>×</m:t>
                      </m:r>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ru-RU" i="1">
                              <a:latin typeface="Cambria Math" panose="02040503050406030204" pitchFamily="18" charset="0"/>
                            </a:rPr>
                          </m:ctrlPr>
                        </m:dPr>
                        <m:e>
                          <m:r>
                            <a:rPr lang="en-US">
                              <a:latin typeface="Cambria Math" panose="02040503050406030204" pitchFamily="18" charset="0"/>
                            </a:rPr>
                            <m:t>𝑎</m:t>
                          </m:r>
                          <m:r>
                            <a:rPr lang="en-US">
                              <a:latin typeface="Cambria Math" panose="02040503050406030204" pitchFamily="18" charset="0"/>
                            </a:rPr>
                            <m:t>,</m:t>
                          </m:r>
                          <m:r>
                            <a:rPr lang="en-US">
                              <a:latin typeface="Cambria Math" panose="02040503050406030204" pitchFamily="18" charset="0"/>
                            </a:rPr>
                            <m:t>𝑏</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en-US" i="1">
                              <a:latin typeface="Cambria Math" panose="02040503050406030204" pitchFamily="18" charset="0"/>
                            </a:rPr>
                          </m:ctrlPr>
                        </m:dPr>
                        <m:e>
                          <m:sSub>
                            <m:sSubPr>
                              <m:ctrlPr>
                                <a:rPr lang="ru-RU"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𝑛</m:t>
                              </m:r>
                            </m:sub>
                          </m:sSub>
                          <m:r>
                            <a:rPr lang="en-US">
                              <a:latin typeface="Cambria Math" panose="02040503050406030204" pitchFamily="18" charset="0"/>
                            </a:rPr>
                            <m:t>=1</m:t>
                          </m:r>
                        </m:e>
                        <m:e>
                          <m:sSubSup>
                            <m:sSubSupPr>
                              <m:ctrlPr>
                                <a:rPr lang="en-US" i="1">
                                  <a:latin typeface="Cambria Math" panose="02040503050406030204" pitchFamily="18" charset="0"/>
                                </a:rPr>
                              </m:ctrlPr>
                            </m:sSubSupPr>
                            <m:e>
                              <m:r>
                                <a:rPr lang="en-US">
                                  <a:latin typeface="Cambria Math" panose="02040503050406030204" pitchFamily="18" charset="0"/>
                                </a:rPr>
                                <m:t>𝑥</m:t>
                              </m:r>
                            </m:e>
                            <m:sub>
                              <m:r>
                                <a:rPr lang="en-US">
                                  <a:latin typeface="Cambria Math" panose="02040503050406030204" pitchFamily="18" charset="0"/>
                                </a:rPr>
                                <m:t>𝑛</m:t>
                              </m:r>
                              <m:r>
                                <a:rPr lang="en-US">
                                  <a:latin typeface="Cambria Math" panose="02040503050406030204" pitchFamily="18" charset="0"/>
                                </a:rPr>
                                <m:t>−1</m:t>
                              </m:r>
                            </m:sub>
                            <m:sup>
                              <m:r>
                                <a:rPr lang="en-US">
                                  <a:latin typeface="Cambria Math" panose="02040503050406030204" pitchFamily="18" charset="0"/>
                                </a:rPr>
                                <m:t>1</m:t>
                              </m:r>
                            </m:sup>
                          </m:sSubSup>
                        </m:e>
                      </m:d>
                      <m:r>
                        <a:rPr lang="en-US">
                          <a:latin typeface="Cambria Math" panose="02040503050406030204" pitchFamily="18" charset="0"/>
                        </a:rPr>
                        <m:t>=</m:t>
                      </m:r>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ru-RU" i="1">
                              <a:latin typeface="Cambria Math" panose="02040503050406030204" pitchFamily="18" charset="0"/>
                            </a:rPr>
                          </m:ctrlPr>
                        </m:dPr>
                        <m:e>
                          <m:r>
                            <a:rPr lang="en-US">
                              <a:latin typeface="Cambria Math" panose="02040503050406030204" pitchFamily="18" charset="0"/>
                            </a:rPr>
                            <m:t>𝑎</m:t>
                          </m:r>
                          <m:r>
                            <a:rPr lang="en-US">
                              <a:latin typeface="Cambria Math" panose="02040503050406030204" pitchFamily="18" charset="0"/>
                            </a:rPr>
                            <m:t>,</m:t>
                          </m:r>
                          <m:r>
                            <a:rPr lang="en-US">
                              <a:latin typeface="Cambria Math" panose="02040503050406030204" pitchFamily="18" charset="0"/>
                            </a:rPr>
                            <m:t>𝑏</m:t>
                          </m:r>
                          <m:r>
                            <a:rPr lang="en-US">
                              <a:latin typeface="Cambria Math" panose="02040503050406030204" pitchFamily="18" charset="0"/>
                            </a:rPr>
                            <m:t>+1</m:t>
                          </m:r>
                        </m:e>
                      </m:d>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𝑏</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num>
                        <m:den>
                          <m:r>
                            <a:rPr lang="en-US">
                              <a:latin typeface="Cambria Math" panose="02040503050406030204" pitchFamily="18" charset="0"/>
                            </a:rPr>
                            <m:t>𝑎</m:t>
                          </m:r>
                          <m:r>
                            <a:rPr lang="en-US">
                              <a:latin typeface="Cambria Math" panose="02040503050406030204" pitchFamily="18" charset="0"/>
                            </a:rPr>
                            <m:t>+</m:t>
                          </m:r>
                          <m:r>
                            <a:rPr lang="en-US">
                              <a:latin typeface="Cambria Math" panose="02040503050406030204" pitchFamily="18" charset="0"/>
                            </a:rPr>
                            <m:t>𝑏</m:t>
                          </m:r>
                          <m:r>
                            <a:rPr lang="en-US">
                              <a:latin typeface="Cambria Math" panose="02040503050406030204" pitchFamily="18" charset="0"/>
                            </a:rPr>
                            <m:t>+1</m:t>
                          </m:r>
                        </m:den>
                      </m:f>
                      <m:r>
                        <a:rPr lang="ru-RU" dirty="0">
                          <a:latin typeface="Cambria Math" panose="02040503050406030204" pitchFamily="18" charset="0"/>
                        </a:rPr>
                        <m:t>×</m:t>
                      </m:r>
                      <m:sSub>
                        <m:sSubPr>
                          <m:ctrlPr>
                            <a:rPr lang="ru-RU" i="1">
                              <a:latin typeface="Cambria Math" panose="02040503050406030204" pitchFamily="18" charset="0"/>
                            </a:rPr>
                          </m:ctrlPr>
                        </m:sSubPr>
                        <m:e>
                          <m:r>
                            <a:rPr lang="en-US">
                              <a:latin typeface="Cambria Math" panose="02040503050406030204" pitchFamily="18" charset="0"/>
                            </a:rPr>
                            <m:t>𝑃</m:t>
                          </m:r>
                        </m:e>
                        <m:sub>
                          <m:r>
                            <a:rPr lang="en-US">
                              <a:latin typeface="Cambria Math" panose="02040503050406030204" pitchFamily="18" charset="0"/>
                            </a:rPr>
                            <m:t>𝑒</m:t>
                          </m:r>
                        </m:sub>
                      </m:sSub>
                      <m:d>
                        <m:dPr>
                          <m:ctrlPr>
                            <a:rPr lang="ru-RU" i="1">
                              <a:latin typeface="Cambria Math" panose="02040503050406030204" pitchFamily="18" charset="0"/>
                            </a:rPr>
                          </m:ctrlPr>
                        </m:dPr>
                        <m:e>
                          <m:r>
                            <a:rPr lang="en-US">
                              <a:latin typeface="Cambria Math" panose="02040503050406030204" pitchFamily="18" charset="0"/>
                            </a:rPr>
                            <m:t>𝑎</m:t>
                          </m:r>
                          <m:r>
                            <a:rPr lang="en-US">
                              <a:latin typeface="Cambria Math" panose="02040503050406030204" pitchFamily="18" charset="0"/>
                            </a:rPr>
                            <m:t>,</m:t>
                          </m:r>
                          <m:r>
                            <a:rPr lang="en-US">
                              <a:latin typeface="Cambria Math" panose="02040503050406030204" pitchFamily="18" charset="0"/>
                            </a:rPr>
                            <m:t>𝑏</m:t>
                          </m:r>
                        </m:e>
                      </m:d>
                    </m:oMath>
                  </m:oMathPara>
                </a14:m>
                <a:endParaRPr lang="ru-RU" dirty="0"/>
              </a:p>
              <a:p>
                <a:pPr marL="0" indent="0">
                  <a:buNone/>
                </a:pPr>
                <a:r>
                  <a:rPr lang="ru-RU" dirty="0"/>
                  <a:t>Для каждого нового бита приходится пересчитывать </a:t>
                </a:r>
                <a14:m>
                  <m:oMath xmlns:m="http://schemas.openxmlformats.org/officeDocument/2006/math">
                    <m:r>
                      <a:rPr lang="en-US" i="1" dirty="0" smtClean="0">
                        <a:latin typeface="Cambria Math" panose="02040503050406030204" pitchFamily="18" charset="0"/>
                      </a:rPr>
                      <m:t>𝐷</m:t>
                    </m:r>
                    <m:r>
                      <a:rPr lang="en-US" i="1" dirty="0" smtClean="0">
                        <a:latin typeface="Cambria Math" panose="02040503050406030204" pitchFamily="18" charset="0"/>
                      </a:rPr>
                      <m:t>−1</m:t>
                    </m:r>
                  </m:oMath>
                </a14:m>
                <a:r>
                  <a:rPr lang="en-US" dirty="0"/>
                  <a:t> </a:t>
                </a:r>
                <a:r>
                  <a:rPr lang="ru-RU" dirty="0"/>
                  <a:t>вес на пути по дереву, определённом его непосредственным контекстом</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06" t="-2326"/>
                </a:stretch>
              </a:blipFill>
            </p:spPr>
            <p:txBody>
              <a:bodyPr/>
              <a:lstStyle/>
              <a:p>
                <a:r>
                  <a:rPr lang="ru-RU">
                    <a:noFill/>
                  </a:rPr>
                  <a:t> </a:t>
                </a:r>
              </a:p>
            </p:txBody>
          </p:sp>
        </mc:Fallback>
      </mc:AlternateContent>
      <p:sp>
        <p:nvSpPr>
          <p:cNvPr id="8" name="Номер слайда 7">
            <a:extLst>
              <a:ext uri="{FF2B5EF4-FFF2-40B4-BE49-F238E27FC236}">
                <a16:creationId xmlns:a16="http://schemas.microsoft.com/office/drawing/2014/main" id="{7A57AD9A-D284-4004-8E40-AE0F251B28D4}"/>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49</a:t>
            </a:fld>
            <a:endParaRPr lang="ru-RU" altLang="ru-RU"/>
          </a:p>
        </p:txBody>
      </p:sp>
    </p:spTree>
    <p:extLst>
      <p:ext uri="{BB962C8B-B14F-4D97-AF65-F5344CB8AC3E}">
        <p14:creationId xmlns:p14="http://schemas.microsoft.com/office/powerpoint/2010/main" val="2729814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F776E4-48C3-714D-A5B3-3BF7042349A9}"/>
              </a:ext>
            </a:extLst>
          </p:cNvPr>
          <p:cNvSpPr>
            <a:spLocks noGrp="1"/>
          </p:cNvSpPr>
          <p:nvPr>
            <p:ph type="title"/>
          </p:nvPr>
        </p:nvSpPr>
        <p:spPr/>
        <p:txBody>
          <a:bodyPr/>
          <a:lstStyle/>
          <a:p>
            <a:r>
              <a:rPr lang="ru-RU" dirty="0"/>
              <a:t>Метод </a:t>
            </a:r>
            <a:r>
              <a:rPr lang="en-US" dirty="0"/>
              <a:t>PPM</a:t>
            </a:r>
            <a:endParaRPr lang="ru-RU" dirty="0"/>
          </a:p>
        </p:txBody>
      </p:sp>
      <p:sp>
        <p:nvSpPr>
          <p:cNvPr id="3" name="Объект 2">
            <a:extLst>
              <a:ext uri="{FF2B5EF4-FFF2-40B4-BE49-F238E27FC236}">
                <a16:creationId xmlns:a16="http://schemas.microsoft.com/office/drawing/2014/main" id="{BD5E17B4-232F-F749-85A8-07A75562B43D}"/>
              </a:ext>
            </a:extLst>
          </p:cNvPr>
          <p:cNvSpPr>
            <a:spLocks noGrp="1"/>
          </p:cNvSpPr>
          <p:nvPr>
            <p:ph idx="1"/>
          </p:nvPr>
        </p:nvSpPr>
        <p:spPr/>
        <p:txBody>
          <a:bodyPr/>
          <a:lstStyle/>
          <a:p>
            <a:r>
              <a:rPr lang="ru-RU"/>
              <a:t>Используются модели нескольких порядков</a:t>
            </a:r>
          </a:p>
          <a:p>
            <a:r>
              <a:rPr lang="ru-RU"/>
              <a:t>Модель порядка </a:t>
            </a:r>
            <a:r>
              <a:rPr lang="en-US" i="1"/>
              <a:t>n</a:t>
            </a:r>
            <a:r>
              <a:rPr lang="en-US"/>
              <a:t> </a:t>
            </a:r>
            <a:r>
              <a:rPr lang="ru-RU"/>
              <a:t>служит для вычисления условной вероятности при контексте длины </a:t>
            </a:r>
            <a:r>
              <a:rPr lang="en-US" i="1"/>
              <a:t>n</a:t>
            </a:r>
          </a:p>
          <a:p>
            <a:r>
              <a:rPr lang="ru-RU"/>
              <a:t>Если вероятность не может быть оценена из модели порядка </a:t>
            </a:r>
            <a:r>
              <a:rPr lang="en-US" i="1"/>
              <a:t>n</a:t>
            </a:r>
            <a:r>
              <a:rPr lang="en-US"/>
              <a:t>, </a:t>
            </a:r>
            <a:r>
              <a:rPr lang="ru-RU"/>
              <a:t>кодируется 𝜀 (</a:t>
            </a:r>
            <a:r>
              <a:rPr lang="en-US" i="1"/>
              <a:t>esc</a:t>
            </a:r>
            <a:r>
              <a:rPr lang="en-US"/>
              <a:t>-</a:t>
            </a:r>
            <a:r>
              <a:rPr lang="ru-RU"/>
              <a:t>символ) и производится переход к модели </a:t>
            </a:r>
            <a:r>
              <a:rPr lang="en-US" i="1"/>
              <a:t>n </a:t>
            </a:r>
            <a:r>
              <a:rPr lang="en-US"/>
              <a:t>– 1</a:t>
            </a:r>
          </a:p>
          <a:p>
            <a:r>
              <a:rPr lang="ru-RU"/>
              <a:t>Даже при контексте нулевой длины символ мог не встречаться. Модель порядка -1 применяет равномерное распределение для алфавита</a:t>
            </a:r>
            <a:endParaRPr lang="ru-RU" dirty="0"/>
          </a:p>
        </p:txBody>
      </p:sp>
      <p:sp>
        <p:nvSpPr>
          <p:cNvPr id="4" name="Номер слайда 3">
            <a:extLst>
              <a:ext uri="{FF2B5EF4-FFF2-40B4-BE49-F238E27FC236}">
                <a16:creationId xmlns:a16="http://schemas.microsoft.com/office/drawing/2014/main" id="{EECF896B-DA6B-F44B-99D1-1D2FF89465AD}"/>
              </a:ext>
            </a:extLst>
          </p:cNvPr>
          <p:cNvSpPr>
            <a:spLocks noGrp="1"/>
          </p:cNvSpPr>
          <p:nvPr>
            <p:ph type="sldNum" sz="quarter" idx="12"/>
          </p:nvPr>
        </p:nvSpPr>
        <p:spPr/>
        <p:txBody>
          <a:bodyPr/>
          <a:lstStyle/>
          <a:p>
            <a:fld id="{5A3EC805-9DBA-F645-ADD7-E51826B72CA2}" type="slidenum">
              <a:rPr lang="ru-RU" smtClean="0"/>
              <a:t>5</a:t>
            </a:fld>
            <a:endParaRPr lang="ru-RU"/>
          </a:p>
        </p:txBody>
      </p:sp>
    </p:spTree>
    <p:extLst>
      <p:ext uri="{BB962C8B-B14F-4D97-AF65-F5344CB8AC3E}">
        <p14:creationId xmlns:p14="http://schemas.microsoft.com/office/powerpoint/2010/main" val="1660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Метод </a:t>
            </a:r>
            <a:r>
              <a:rPr lang="en-US" dirty="0"/>
              <a:t>CTW: </a:t>
            </a:r>
            <a:r>
              <a:rPr lang="ru-RU" dirty="0"/>
              <a:t>практическое применение</a:t>
            </a:r>
          </a:p>
        </p:txBody>
      </p:sp>
      <p:sp>
        <p:nvSpPr>
          <p:cNvPr id="3" name="Объект 2"/>
          <p:cNvSpPr>
            <a:spLocks noGrp="1"/>
          </p:cNvSpPr>
          <p:nvPr>
            <p:ph idx="1"/>
          </p:nvPr>
        </p:nvSpPr>
        <p:spPr>
          <a:xfrm>
            <a:off x="838200" y="1825625"/>
            <a:ext cx="10515600" cy="4351338"/>
          </a:xfrm>
        </p:spPr>
        <p:txBody>
          <a:bodyPr/>
          <a:lstStyle/>
          <a:p>
            <a:r>
              <a:rPr lang="ru-RU" dirty="0"/>
              <a:t>Используется для компрессии текстовых файлов, существует формат .</a:t>
            </a:r>
            <a:r>
              <a:rPr lang="en-US" dirty="0" err="1"/>
              <a:t>ctw</a:t>
            </a:r>
            <a:endParaRPr lang="ru-RU" dirty="0"/>
          </a:p>
        </p:txBody>
      </p:sp>
      <p:sp>
        <p:nvSpPr>
          <p:cNvPr id="8" name="Номер слайда 7">
            <a:extLst>
              <a:ext uri="{FF2B5EF4-FFF2-40B4-BE49-F238E27FC236}">
                <a16:creationId xmlns:a16="http://schemas.microsoft.com/office/drawing/2014/main" id="{C9162158-0BD0-44C6-9B7B-5FD066ECBEFB}"/>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50</a:t>
            </a:fld>
            <a:endParaRPr lang="ru-RU" altLang="ru-RU"/>
          </a:p>
        </p:txBody>
      </p:sp>
    </p:spTree>
    <p:extLst>
      <p:ext uri="{BB962C8B-B14F-4D97-AF65-F5344CB8AC3E}">
        <p14:creationId xmlns:p14="http://schemas.microsoft.com/office/powerpoint/2010/main" val="575789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dirty="0"/>
              <a:t>Метод </a:t>
            </a:r>
            <a:r>
              <a:rPr lang="en-US" dirty="0"/>
              <a:t>DMC</a:t>
            </a:r>
            <a:r>
              <a:rPr lang="ru-RU" dirty="0"/>
              <a:t> (для общей информации)</a:t>
            </a:r>
          </a:p>
        </p:txBody>
      </p:sp>
      <p:sp>
        <p:nvSpPr>
          <p:cNvPr id="3" name="Объект 2"/>
          <p:cNvSpPr>
            <a:spLocks noGrp="1"/>
          </p:cNvSpPr>
          <p:nvPr>
            <p:ph idx="1"/>
          </p:nvPr>
        </p:nvSpPr>
        <p:spPr>
          <a:xfrm>
            <a:off x="838200" y="1825625"/>
            <a:ext cx="10515600" cy="4351338"/>
          </a:xfrm>
        </p:spPr>
        <p:txBody>
          <a:bodyPr/>
          <a:lstStyle/>
          <a:p>
            <a:pPr marL="0" indent="0">
              <a:buNone/>
            </a:pPr>
            <a:r>
              <a:rPr lang="en-US" b="1" dirty="0"/>
              <a:t>(Dynamic Markov Compression – </a:t>
            </a:r>
            <a:r>
              <a:rPr lang="ru-RU" b="1" dirty="0"/>
              <a:t>динамическое сжатие с использованием модели Маркова)</a:t>
            </a:r>
          </a:p>
          <a:p>
            <a:r>
              <a:rPr lang="ru-RU" dirty="0"/>
              <a:t>Метод тесно связан с теорией автоматов и использует моделирование  с конечным числом состояний</a:t>
            </a:r>
          </a:p>
          <a:p>
            <a:r>
              <a:rPr lang="ru-RU" dirty="0"/>
              <a:t>Работает с двоичными данными, применим также и для символов произвольного алфавита</a:t>
            </a:r>
            <a:endParaRPr lang="en-US" dirty="0"/>
          </a:p>
          <a:p>
            <a:r>
              <a:rPr lang="ru-RU" dirty="0"/>
              <a:t>Для моделирования поведения информационного источника строится связный ориентированный граф, каждая вершина которого соответствует определённому состоянию</a:t>
            </a:r>
          </a:p>
          <a:p>
            <a:endParaRPr lang="ru-RU" dirty="0"/>
          </a:p>
          <a:p>
            <a:endParaRPr lang="ru-RU" dirty="0"/>
          </a:p>
        </p:txBody>
      </p:sp>
      <p:sp>
        <p:nvSpPr>
          <p:cNvPr id="8" name="Номер слайда 7">
            <a:extLst>
              <a:ext uri="{FF2B5EF4-FFF2-40B4-BE49-F238E27FC236}">
                <a16:creationId xmlns:a16="http://schemas.microsoft.com/office/drawing/2014/main" id="{495FEB03-C2A1-4086-ACBB-48A58C758918}"/>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51</a:t>
            </a:fld>
            <a:endParaRPr lang="ru-RU" altLang="ru-RU"/>
          </a:p>
        </p:txBody>
      </p:sp>
    </p:spTree>
    <p:extLst>
      <p:ext uri="{BB962C8B-B14F-4D97-AF65-F5344CB8AC3E}">
        <p14:creationId xmlns:p14="http://schemas.microsoft.com/office/powerpoint/2010/main" val="1674782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Статистическое моделирование. Метод </a:t>
            </a:r>
            <a:r>
              <a:rPr lang="en-US" dirty="0"/>
              <a:t>DMC</a:t>
            </a:r>
            <a:endParaRPr lang="ru-RU" dirty="0"/>
          </a:p>
        </p:txBody>
      </p:sp>
      <p:sp>
        <p:nvSpPr>
          <p:cNvPr id="3" name="Объект 2"/>
          <p:cNvSpPr>
            <a:spLocks noGrp="1"/>
          </p:cNvSpPr>
          <p:nvPr>
            <p:ph idx="1"/>
          </p:nvPr>
        </p:nvSpPr>
        <p:spPr/>
        <p:txBody>
          <a:bodyPr>
            <a:normAutofit/>
          </a:bodyPr>
          <a:lstStyle/>
          <a:p>
            <a:r>
              <a:rPr lang="ru-RU" sz="2400" dirty="0"/>
              <a:t>Пример графа представлен на рисунке:</a:t>
            </a:r>
          </a:p>
          <a:p>
            <a:pPr marL="0" indent="0">
              <a:buNone/>
            </a:pPr>
            <a:endParaRPr lang="ru-RU" dirty="0"/>
          </a:p>
          <a:p>
            <a:pPr marL="0" indent="0">
              <a:buNone/>
            </a:pPr>
            <a:endParaRPr lang="ru-RU" dirty="0"/>
          </a:p>
          <a:p>
            <a:pPr marL="0" indent="0">
              <a:buNone/>
            </a:pPr>
            <a:endParaRPr lang="ru-RU" dirty="0"/>
          </a:p>
          <a:p>
            <a:r>
              <a:rPr lang="ru-RU" sz="2400" dirty="0"/>
              <a:t>Из каждой вершины выходят две дуги с переходом в 0 или 1</a:t>
            </a:r>
          </a:p>
          <a:p>
            <a:r>
              <a:rPr lang="ru-RU" sz="2400" dirty="0"/>
              <a:t>Вероятность перехода из состояния в состояние основывается на статистике переходов</a:t>
            </a:r>
          </a:p>
          <a:p>
            <a:r>
              <a:rPr lang="ru-RU" sz="2400" dirty="0"/>
              <a:t>Для сбора статистики на каждой дуге стоит счётчик, который увеличивается на 1 всякий раз при прохождении данной дуги</a:t>
            </a:r>
          </a:p>
        </p:txBody>
      </p:sp>
      <p:sp>
        <p:nvSpPr>
          <p:cNvPr id="13" name="Номер слайда 12">
            <a:extLst>
              <a:ext uri="{FF2B5EF4-FFF2-40B4-BE49-F238E27FC236}">
                <a16:creationId xmlns:a16="http://schemas.microsoft.com/office/drawing/2014/main" id="{54FC2AC2-E808-47FD-AAEC-3136458D3A8E}"/>
              </a:ext>
            </a:extLst>
          </p:cNvPr>
          <p:cNvSpPr>
            <a:spLocks noGrp="1"/>
          </p:cNvSpPr>
          <p:nvPr>
            <p:ph type="sldNum" sz="quarter" idx="12"/>
          </p:nvPr>
        </p:nvSpPr>
        <p:spPr/>
        <p:txBody>
          <a:bodyPr/>
          <a:lstStyle/>
          <a:p>
            <a:pPr>
              <a:defRPr/>
            </a:pPr>
            <a:fld id="{6F4E816A-55D9-470B-B890-87BE52ECB9E1}" type="slidenum">
              <a:rPr lang="ru-RU" altLang="ru-RU" smtClean="0"/>
              <a:pPr>
                <a:defRPr/>
              </a:pPr>
              <a:t>52</a:t>
            </a:fld>
            <a:endParaRPr lang="ru-RU" altLang="ru-RU"/>
          </a:p>
        </p:txBody>
      </p:sp>
      <p:sp>
        <p:nvSpPr>
          <p:cNvPr id="4" name="Овал 3"/>
          <p:cNvSpPr/>
          <p:nvPr/>
        </p:nvSpPr>
        <p:spPr>
          <a:xfrm>
            <a:off x="2999656" y="2581587"/>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p:cNvSpPr/>
          <p:nvPr/>
        </p:nvSpPr>
        <p:spPr>
          <a:xfrm>
            <a:off x="3661398" y="1982602"/>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p:cNvSpPr/>
          <p:nvPr/>
        </p:nvSpPr>
        <p:spPr>
          <a:xfrm>
            <a:off x="4378152" y="2594279"/>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p:cNvSpPr/>
          <p:nvPr/>
        </p:nvSpPr>
        <p:spPr>
          <a:xfrm>
            <a:off x="3661398" y="3229150"/>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 стрелкой 8"/>
          <p:cNvCxnSpPr>
            <a:stCxn id="4" idx="7"/>
            <a:endCxn id="5" idx="2"/>
          </p:cNvCxnSpPr>
          <p:nvPr/>
        </p:nvCxnSpPr>
        <p:spPr>
          <a:xfrm flipV="1">
            <a:off x="3306970" y="2162602"/>
            <a:ext cx="354429" cy="471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Прямая со стрелкой 17"/>
          <p:cNvCxnSpPr>
            <a:stCxn id="4" idx="5"/>
            <a:endCxn id="7" idx="2"/>
          </p:cNvCxnSpPr>
          <p:nvPr/>
        </p:nvCxnSpPr>
        <p:spPr>
          <a:xfrm>
            <a:off x="3306970" y="2888866"/>
            <a:ext cx="354429" cy="520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Прямая со стрелкой 21"/>
          <p:cNvCxnSpPr>
            <a:stCxn id="5" idx="5"/>
            <a:endCxn id="7" idx="7"/>
          </p:cNvCxnSpPr>
          <p:nvPr/>
        </p:nvCxnSpPr>
        <p:spPr>
          <a:xfrm>
            <a:off x="3968711" y="2289881"/>
            <a:ext cx="0" cy="991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Прямая со стрелкой 23"/>
          <p:cNvCxnSpPr>
            <a:stCxn id="7" idx="1"/>
            <a:endCxn id="5" idx="3"/>
          </p:cNvCxnSpPr>
          <p:nvPr/>
        </p:nvCxnSpPr>
        <p:spPr>
          <a:xfrm flipV="1">
            <a:off x="3714125" y="2289881"/>
            <a:ext cx="0" cy="991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Прямая со стрелкой 26"/>
          <p:cNvCxnSpPr>
            <a:stCxn id="5" idx="6"/>
            <a:endCxn id="6" idx="0"/>
          </p:cNvCxnSpPr>
          <p:nvPr/>
        </p:nvCxnSpPr>
        <p:spPr>
          <a:xfrm>
            <a:off x="4021438" y="2162603"/>
            <a:ext cx="536734" cy="4316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Прямая со стрелкой 33"/>
          <p:cNvCxnSpPr>
            <a:stCxn id="7" idx="6"/>
            <a:endCxn id="6" idx="4"/>
          </p:cNvCxnSpPr>
          <p:nvPr/>
        </p:nvCxnSpPr>
        <p:spPr>
          <a:xfrm flipV="1">
            <a:off x="4021438" y="2954280"/>
            <a:ext cx="536734" cy="454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Соединительная линия уступом 35"/>
          <p:cNvCxnSpPr>
            <a:stCxn id="6" idx="7"/>
            <a:endCxn id="6" idx="5"/>
          </p:cNvCxnSpPr>
          <p:nvPr/>
        </p:nvCxnSpPr>
        <p:spPr>
          <a:xfrm rot="16200000" flipH="1">
            <a:off x="4558186" y="2774279"/>
            <a:ext cx="254558" cy="12700"/>
          </a:xfrm>
          <a:prstGeom prst="bentConnector5">
            <a:avLst>
              <a:gd name="adj1" fmla="val -89803"/>
              <a:gd name="adj2" fmla="val 4219787"/>
              <a:gd name="adj3" fmla="val 189803"/>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3472506" y="2835866"/>
            <a:ext cx="216024" cy="369332"/>
          </a:xfrm>
          <a:prstGeom prst="rect">
            <a:avLst/>
          </a:prstGeom>
          <a:noFill/>
        </p:spPr>
        <p:txBody>
          <a:bodyPr wrap="square" rtlCol="0">
            <a:spAutoFit/>
          </a:bodyPr>
          <a:lstStyle/>
          <a:p>
            <a:r>
              <a:rPr lang="ru-RU" dirty="0"/>
              <a:t>1</a:t>
            </a:r>
          </a:p>
        </p:txBody>
      </p:sp>
      <p:sp>
        <p:nvSpPr>
          <p:cNvPr id="38" name="TextBox 37"/>
          <p:cNvSpPr txBox="1"/>
          <p:nvPr/>
        </p:nvSpPr>
        <p:spPr>
          <a:xfrm>
            <a:off x="4178103" y="2105366"/>
            <a:ext cx="216024" cy="369332"/>
          </a:xfrm>
          <a:prstGeom prst="rect">
            <a:avLst/>
          </a:prstGeom>
          <a:noFill/>
        </p:spPr>
        <p:txBody>
          <a:bodyPr wrap="square" rtlCol="0">
            <a:spAutoFit/>
          </a:bodyPr>
          <a:lstStyle/>
          <a:p>
            <a:r>
              <a:rPr lang="ru-RU" dirty="0"/>
              <a:t>1</a:t>
            </a:r>
          </a:p>
        </p:txBody>
      </p:sp>
      <p:sp>
        <p:nvSpPr>
          <p:cNvPr id="39" name="TextBox 38"/>
          <p:cNvSpPr txBox="1"/>
          <p:nvPr/>
        </p:nvSpPr>
        <p:spPr>
          <a:xfrm>
            <a:off x="3259467" y="2122050"/>
            <a:ext cx="216024" cy="369332"/>
          </a:xfrm>
          <a:prstGeom prst="rect">
            <a:avLst/>
          </a:prstGeom>
          <a:noFill/>
        </p:spPr>
        <p:txBody>
          <a:bodyPr wrap="square" rtlCol="0">
            <a:spAutoFit/>
          </a:bodyPr>
          <a:lstStyle/>
          <a:p>
            <a:r>
              <a:rPr lang="ru-RU" dirty="0"/>
              <a:t>1</a:t>
            </a:r>
          </a:p>
        </p:txBody>
      </p:sp>
      <p:cxnSp>
        <p:nvCxnSpPr>
          <p:cNvPr id="41" name="Прямая со стрелкой 40"/>
          <p:cNvCxnSpPr>
            <a:stCxn id="6" idx="2"/>
            <a:endCxn id="4" idx="6"/>
          </p:cNvCxnSpPr>
          <p:nvPr/>
        </p:nvCxnSpPr>
        <p:spPr>
          <a:xfrm flipH="1" flipV="1">
            <a:off x="3359696" y="2761587"/>
            <a:ext cx="1018456" cy="12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3891840" y="2842797"/>
            <a:ext cx="216024" cy="369332"/>
          </a:xfrm>
          <a:prstGeom prst="rect">
            <a:avLst/>
          </a:prstGeom>
          <a:noFill/>
        </p:spPr>
        <p:txBody>
          <a:bodyPr wrap="square" rtlCol="0">
            <a:spAutoFit/>
          </a:bodyPr>
          <a:lstStyle/>
          <a:p>
            <a:r>
              <a:rPr lang="ru-RU" dirty="0"/>
              <a:t>0</a:t>
            </a:r>
          </a:p>
        </p:txBody>
      </p:sp>
      <p:sp>
        <p:nvSpPr>
          <p:cNvPr id="43" name="TextBox 42"/>
          <p:cNvSpPr txBox="1"/>
          <p:nvPr/>
        </p:nvSpPr>
        <p:spPr>
          <a:xfrm>
            <a:off x="5231904" y="2594279"/>
            <a:ext cx="216024" cy="369332"/>
          </a:xfrm>
          <a:prstGeom prst="rect">
            <a:avLst/>
          </a:prstGeom>
          <a:noFill/>
        </p:spPr>
        <p:txBody>
          <a:bodyPr wrap="square" rtlCol="0">
            <a:spAutoFit/>
          </a:bodyPr>
          <a:lstStyle/>
          <a:p>
            <a:r>
              <a:rPr lang="ru-RU" dirty="0"/>
              <a:t>0</a:t>
            </a:r>
          </a:p>
        </p:txBody>
      </p:sp>
      <p:sp>
        <p:nvSpPr>
          <p:cNvPr id="44" name="TextBox 43"/>
          <p:cNvSpPr txBox="1"/>
          <p:nvPr/>
        </p:nvSpPr>
        <p:spPr>
          <a:xfrm>
            <a:off x="4205037" y="3134279"/>
            <a:ext cx="216024" cy="369332"/>
          </a:xfrm>
          <a:prstGeom prst="rect">
            <a:avLst/>
          </a:prstGeom>
          <a:noFill/>
        </p:spPr>
        <p:txBody>
          <a:bodyPr wrap="square" rtlCol="0">
            <a:spAutoFit/>
          </a:bodyPr>
          <a:lstStyle/>
          <a:p>
            <a:r>
              <a:rPr lang="ru-RU" dirty="0"/>
              <a:t>0</a:t>
            </a:r>
          </a:p>
        </p:txBody>
      </p:sp>
      <p:sp>
        <p:nvSpPr>
          <p:cNvPr id="45" name="TextBox 44"/>
          <p:cNvSpPr txBox="1"/>
          <p:nvPr/>
        </p:nvSpPr>
        <p:spPr>
          <a:xfrm>
            <a:off x="3261775" y="3135119"/>
            <a:ext cx="216024" cy="369332"/>
          </a:xfrm>
          <a:prstGeom prst="rect">
            <a:avLst/>
          </a:prstGeom>
          <a:noFill/>
        </p:spPr>
        <p:txBody>
          <a:bodyPr wrap="square" rtlCol="0">
            <a:spAutoFit/>
          </a:bodyPr>
          <a:lstStyle/>
          <a:p>
            <a:r>
              <a:rPr lang="ru-RU" dirty="0"/>
              <a:t>0</a:t>
            </a:r>
          </a:p>
        </p:txBody>
      </p:sp>
      <p:sp>
        <p:nvSpPr>
          <p:cNvPr id="46" name="TextBox 45"/>
          <p:cNvSpPr txBox="1"/>
          <p:nvPr/>
        </p:nvSpPr>
        <p:spPr>
          <a:xfrm>
            <a:off x="4058027" y="2456444"/>
            <a:ext cx="216024" cy="369332"/>
          </a:xfrm>
          <a:prstGeom prst="rect">
            <a:avLst/>
          </a:prstGeom>
          <a:noFill/>
        </p:spPr>
        <p:txBody>
          <a:bodyPr wrap="square" rtlCol="0">
            <a:spAutoFit/>
          </a:bodyPr>
          <a:lstStyle/>
          <a:p>
            <a:r>
              <a:rPr lang="ru-RU" dirty="0"/>
              <a:t>1</a:t>
            </a:r>
          </a:p>
        </p:txBody>
      </p:sp>
    </p:spTree>
    <p:extLst>
      <p:ext uri="{BB962C8B-B14F-4D97-AF65-F5344CB8AC3E}">
        <p14:creationId xmlns:p14="http://schemas.microsoft.com/office/powerpoint/2010/main" val="2056248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t>Метод </a:t>
            </a:r>
            <a:r>
              <a:rPr lang="en-US" sz="4000" dirty="0"/>
              <a:t>DMC. </a:t>
            </a:r>
            <a:r>
              <a:rPr lang="ru-RU" sz="4000" dirty="0"/>
              <a:t>Клонирование состояний</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sz="2400" dirty="0"/>
                  <a:t>Клонирование состояний применяется в том случае, если при заранее заданном числе переходов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2</m:t>
                        </m:r>
                      </m:sub>
                    </m:sSub>
                  </m:oMath>
                </a14:m>
                <a:r>
                  <a:rPr lang="ru-RU" sz="2400" dirty="0"/>
                  <a:t> число переходов в одно из состояний превышает заданное число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1</m:t>
                        </m:r>
                      </m:sub>
                    </m:sSub>
                  </m:oMath>
                </a14:m>
                <a:endParaRPr lang="en-US" dirty="0"/>
              </a:p>
              <a:p>
                <a:r>
                  <a:rPr lang="ru-RU" sz="2400" dirty="0"/>
                  <a:t>В случае клонирования для более популярного состояния </a:t>
                </a:r>
                <a14:m>
                  <m:oMath xmlns:m="http://schemas.openxmlformats.org/officeDocument/2006/math">
                    <m:r>
                      <a:rPr lang="en-US" sz="2400" i="1" dirty="0">
                        <a:latin typeface="Cambria Math" panose="02040503050406030204" pitchFamily="18" charset="0"/>
                      </a:rPr>
                      <m:t>𝑎</m:t>
                    </m:r>
                  </m:oMath>
                </a14:m>
                <a:r>
                  <a:rPr lang="en-US" sz="2400" dirty="0"/>
                  <a:t> </a:t>
                </a:r>
                <a:r>
                  <a:rPr lang="ru-RU" sz="2400" dirty="0"/>
                  <a:t>добавляется состояние </a:t>
                </a:r>
                <a14:m>
                  <m:oMath xmlns:m="http://schemas.openxmlformats.org/officeDocument/2006/math">
                    <m:r>
                      <a:rPr lang="en-US" sz="2400" i="1" dirty="0">
                        <a:latin typeface="Cambria Math" panose="02040503050406030204" pitchFamily="18" charset="0"/>
                      </a:rPr>
                      <m:t>𝑥</m:t>
                    </m:r>
                    <m:r>
                      <a:rPr lang="en-US" sz="2400" i="1" dirty="0">
                        <a:latin typeface="Cambria Math" panose="02040503050406030204" pitchFamily="18" charset="0"/>
                      </a:rPr>
                      <m:t>’</m:t>
                    </m:r>
                  </m:oMath>
                </a14:m>
                <a:r>
                  <a:rPr lang="ru-RU" sz="2400" dirty="0"/>
                  <a:t>, из него выходят те же дуги, что и из </a:t>
                </a:r>
                <a14:m>
                  <m:oMath xmlns:m="http://schemas.openxmlformats.org/officeDocument/2006/math">
                    <m:r>
                      <a:rPr lang="en-US" sz="2400" i="1" dirty="0">
                        <a:latin typeface="Cambria Math" panose="02040503050406030204" pitchFamily="18" charset="0"/>
                      </a:rPr>
                      <m:t>𝑥</m:t>
                    </m:r>
                  </m:oMath>
                </a14:m>
                <a:endParaRPr lang="en-US"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963" t="-943"/>
                </a:stretch>
              </a:blipFill>
            </p:spPr>
            <p:txBody>
              <a:bodyPr/>
              <a:lstStyle/>
              <a:p>
                <a:r>
                  <a:rPr lang="ru-RU">
                    <a:noFill/>
                  </a:rPr>
                  <a:t> </a:t>
                </a:r>
              </a:p>
            </p:txBody>
          </p:sp>
        </mc:Fallback>
      </mc:AlternateContent>
      <p:sp>
        <p:nvSpPr>
          <p:cNvPr id="14" name="Номер слайда 13">
            <a:extLst>
              <a:ext uri="{FF2B5EF4-FFF2-40B4-BE49-F238E27FC236}">
                <a16:creationId xmlns:a16="http://schemas.microsoft.com/office/drawing/2014/main" id="{8B9364D0-E51C-4F3E-B3B4-5112B3C35C16}"/>
              </a:ext>
            </a:extLst>
          </p:cNvPr>
          <p:cNvSpPr>
            <a:spLocks noGrp="1"/>
          </p:cNvSpPr>
          <p:nvPr>
            <p:ph type="sldNum" sz="quarter" idx="12"/>
          </p:nvPr>
        </p:nvSpPr>
        <p:spPr/>
        <p:txBody>
          <a:bodyPr/>
          <a:lstStyle/>
          <a:p>
            <a:pPr>
              <a:defRPr/>
            </a:pPr>
            <a:fld id="{6F4E816A-55D9-470B-B890-87BE52ECB9E1}" type="slidenum">
              <a:rPr lang="ru-RU" altLang="ru-RU" smtClean="0"/>
              <a:pPr>
                <a:defRPr/>
              </a:pPr>
              <a:t>53</a:t>
            </a:fld>
            <a:endParaRPr lang="ru-RU" altLang="ru-RU"/>
          </a:p>
        </p:txBody>
      </p:sp>
      <p:sp>
        <p:nvSpPr>
          <p:cNvPr id="4" name="Овал 3"/>
          <p:cNvSpPr/>
          <p:nvPr/>
        </p:nvSpPr>
        <p:spPr>
          <a:xfrm>
            <a:off x="2310408" y="5411462"/>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y</a:t>
            </a:r>
            <a:endParaRPr lang="ru-RU" dirty="0">
              <a:solidFill>
                <a:schemeClr val="tx2"/>
              </a:solidFill>
            </a:endParaRPr>
          </a:p>
        </p:txBody>
      </p:sp>
      <p:sp>
        <p:nvSpPr>
          <p:cNvPr id="5" name="Овал 4"/>
          <p:cNvSpPr/>
          <p:nvPr/>
        </p:nvSpPr>
        <p:spPr>
          <a:xfrm>
            <a:off x="3431161" y="5411462"/>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z</a:t>
            </a:r>
            <a:endParaRPr lang="ru-RU" dirty="0">
              <a:solidFill>
                <a:schemeClr val="tx2"/>
              </a:solidFill>
            </a:endParaRPr>
          </a:p>
        </p:txBody>
      </p:sp>
      <p:sp>
        <p:nvSpPr>
          <p:cNvPr id="6" name="Овал 5"/>
          <p:cNvSpPr/>
          <p:nvPr/>
        </p:nvSpPr>
        <p:spPr>
          <a:xfrm>
            <a:off x="2838669" y="4931919"/>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x</a:t>
            </a:r>
            <a:endParaRPr lang="ru-RU" dirty="0">
              <a:solidFill>
                <a:schemeClr val="tx2"/>
              </a:solidFill>
            </a:endParaRPr>
          </a:p>
        </p:txBody>
      </p:sp>
      <p:sp>
        <p:nvSpPr>
          <p:cNvPr id="7" name="Овал 6"/>
          <p:cNvSpPr/>
          <p:nvPr/>
        </p:nvSpPr>
        <p:spPr>
          <a:xfrm>
            <a:off x="3447424" y="4440979"/>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c</a:t>
            </a:r>
            <a:endParaRPr lang="ru-RU" dirty="0">
              <a:solidFill>
                <a:schemeClr val="tx2"/>
              </a:solidFill>
            </a:endParaRPr>
          </a:p>
        </p:txBody>
      </p:sp>
      <p:sp>
        <p:nvSpPr>
          <p:cNvPr id="8" name="Овал 7"/>
          <p:cNvSpPr/>
          <p:nvPr/>
        </p:nvSpPr>
        <p:spPr>
          <a:xfrm>
            <a:off x="2309427" y="4436368"/>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a</a:t>
            </a:r>
            <a:endParaRPr lang="ru-RU" dirty="0">
              <a:solidFill>
                <a:schemeClr val="tx2"/>
              </a:solidFill>
            </a:endParaRPr>
          </a:p>
        </p:txBody>
      </p:sp>
      <p:sp>
        <p:nvSpPr>
          <p:cNvPr id="9" name="Овал 8"/>
          <p:cNvSpPr/>
          <p:nvPr/>
        </p:nvSpPr>
        <p:spPr>
          <a:xfrm>
            <a:off x="2838669" y="4264640"/>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a:t>
            </a:r>
            <a:endParaRPr lang="ru-RU" dirty="0">
              <a:solidFill>
                <a:schemeClr val="tx2"/>
              </a:solidFill>
            </a:endParaRPr>
          </a:p>
        </p:txBody>
      </p:sp>
      <p:cxnSp>
        <p:nvCxnSpPr>
          <p:cNvPr id="31" name="Прямая со стрелкой 30"/>
          <p:cNvCxnSpPr>
            <a:stCxn id="6" idx="5"/>
            <a:endCxn id="5" idx="1"/>
          </p:cNvCxnSpPr>
          <p:nvPr/>
        </p:nvCxnSpPr>
        <p:spPr>
          <a:xfrm>
            <a:off x="3145982" y="5239199"/>
            <a:ext cx="337906" cy="224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Прямая со стрелкой 32"/>
          <p:cNvCxnSpPr>
            <a:stCxn id="6" idx="3"/>
            <a:endCxn id="4" idx="7"/>
          </p:cNvCxnSpPr>
          <p:nvPr/>
        </p:nvCxnSpPr>
        <p:spPr>
          <a:xfrm flipH="1">
            <a:off x="2617722" y="5239199"/>
            <a:ext cx="273675" cy="224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Прямая со стрелкой 34"/>
          <p:cNvCxnSpPr>
            <a:stCxn id="8" idx="5"/>
            <a:endCxn id="6" idx="1"/>
          </p:cNvCxnSpPr>
          <p:nvPr/>
        </p:nvCxnSpPr>
        <p:spPr>
          <a:xfrm>
            <a:off x="2616740" y="4743648"/>
            <a:ext cx="274656" cy="240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Прямая со стрелкой 36"/>
          <p:cNvCxnSpPr>
            <a:stCxn id="9" idx="4"/>
            <a:endCxn id="6" idx="0"/>
          </p:cNvCxnSpPr>
          <p:nvPr/>
        </p:nvCxnSpPr>
        <p:spPr>
          <a:xfrm>
            <a:off x="3018689" y="4624641"/>
            <a:ext cx="0" cy="307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Прямая со стрелкой 38"/>
          <p:cNvCxnSpPr>
            <a:stCxn id="7" idx="3"/>
            <a:endCxn id="6" idx="7"/>
          </p:cNvCxnSpPr>
          <p:nvPr/>
        </p:nvCxnSpPr>
        <p:spPr>
          <a:xfrm flipH="1">
            <a:off x="3145983" y="4748258"/>
            <a:ext cx="354169" cy="236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Стрелка вправо 39"/>
          <p:cNvSpPr/>
          <p:nvPr/>
        </p:nvSpPr>
        <p:spPr>
          <a:xfrm>
            <a:off x="4236198" y="4737354"/>
            <a:ext cx="2160240" cy="42682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клонирование</a:t>
            </a:r>
          </a:p>
        </p:txBody>
      </p:sp>
      <p:sp>
        <p:nvSpPr>
          <p:cNvPr id="41" name="Овал 40"/>
          <p:cNvSpPr/>
          <p:nvPr/>
        </p:nvSpPr>
        <p:spPr>
          <a:xfrm>
            <a:off x="7887248" y="4444640"/>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a:t>
            </a:r>
            <a:endParaRPr lang="ru-RU" dirty="0">
              <a:solidFill>
                <a:schemeClr val="tx2"/>
              </a:solidFill>
            </a:endParaRPr>
          </a:p>
        </p:txBody>
      </p:sp>
      <p:sp>
        <p:nvSpPr>
          <p:cNvPr id="45" name="Овал 44"/>
          <p:cNvSpPr/>
          <p:nvPr/>
        </p:nvSpPr>
        <p:spPr>
          <a:xfrm>
            <a:off x="7376176" y="4424797"/>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a</a:t>
            </a:r>
            <a:endParaRPr lang="ru-RU" dirty="0">
              <a:solidFill>
                <a:schemeClr val="tx2"/>
              </a:solidFill>
            </a:endParaRPr>
          </a:p>
        </p:txBody>
      </p:sp>
      <p:sp>
        <p:nvSpPr>
          <p:cNvPr id="46" name="Овал 45"/>
          <p:cNvSpPr/>
          <p:nvPr/>
        </p:nvSpPr>
        <p:spPr>
          <a:xfrm>
            <a:off x="8433448" y="4419833"/>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c</a:t>
            </a:r>
            <a:endParaRPr lang="ru-RU" dirty="0">
              <a:solidFill>
                <a:schemeClr val="tx2"/>
              </a:solidFill>
            </a:endParaRPr>
          </a:p>
        </p:txBody>
      </p:sp>
      <p:sp>
        <p:nvSpPr>
          <p:cNvPr id="47" name="Овал 46"/>
          <p:cNvSpPr/>
          <p:nvPr/>
        </p:nvSpPr>
        <p:spPr>
          <a:xfrm>
            <a:off x="8195037" y="5021919"/>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x</a:t>
            </a:r>
            <a:endParaRPr lang="ru-RU" dirty="0">
              <a:solidFill>
                <a:schemeClr val="tx2"/>
              </a:solidFill>
            </a:endParaRPr>
          </a:p>
        </p:txBody>
      </p:sp>
      <p:sp>
        <p:nvSpPr>
          <p:cNvPr id="49" name="Овал 48"/>
          <p:cNvSpPr/>
          <p:nvPr/>
        </p:nvSpPr>
        <p:spPr>
          <a:xfrm>
            <a:off x="7376176" y="5704724"/>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y</a:t>
            </a:r>
            <a:endParaRPr lang="ru-RU" dirty="0">
              <a:solidFill>
                <a:schemeClr val="tx2"/>
              </a:solidFill>
            </a:endParaRPr>
          </a:p>
        </p:txBody>
      </p:sp>
      <p:sp>
        <p:nvSpPr>
          <p:cNvPr id="50" name="Овал 49"/>
          <p:cNvSpPr/>
          <p:nvPr/>
        </p:nvSpPr>
        <p:spPr>
          <a:xfrm>
            <a:off x="8383145" y="5704724"/>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z</a:t>
            </a:r>
            <a:endParaRPr lang="ru-RU" dirty="0">
              <a:solidFill>
                <a:schemeClr val="tx2"/>
              </a:solidFill>
            </a:endParaRPr>
          </a:p>
        </p:txBody>
      </p:sp>
      <mc:AlternateContent xmlns:mc="http://schemas.openxmlformats.org/markup-compatibility/2006" xmlns:a14="http://schemas.microsoft.com/office/drawing/2010/main">
        <mc:Choice Requires="a14">
          <p:sp>
            <p:nvSpPr>
              <p:cNvPr id="56" name="Овал 55"/>
              <p:cNvSpPr/>
              <p:nvPr/>
            </p:nvSpPr>
            <p:spPr>
              <a:xfrm>
                <a:off x="7707704" y="5025126"/>
                <a:ext cx="360040" cy="360000"/>
              </a:xfrm>
              <a:prstGeom prst="ellipse">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dirty="0">
                              <a:solidFill>
                                <a:schemeClr val="tx2"/>
                              </a:solidFill>
                              <a:latin typeface="Cambria Math" panose="02040503050406030204" pitchFamily="18" charset="0"/>
                            </a:rPr>
                          </m:ctrlPr>
                        </m:sSupPr>
                        <m:e>
                          <m:r>
                            <a:rPr lang="en-US" i="1" dirty="0">
                              <a:solidFill>
                                <a:schemeClr val="tx2"/>
                              </a:solidFill>
                              <a:latin typeface="Cambria Math" panose="02040503050406030204" pitchFamily="18" charset="0"/>
                            </a:rPr>
                            <m:t>  </m:t>
                          </m:r>
                          <m:r>
                            <a:rPr lang="en-US" i="1" dirty="0">
                              <a:solidFill>
                                <a:schemeClr val="tx2"/>
                              </a:solidFill>
                              <a:latin typeface="Cambria Math" panose="02040503050406030204" pitchFamily="18" charset="0"/>
                            </a:rPr>
                            <m:t>𝑥</m:t>
                          </m:r>
                        </m:e>
                        <m:sup>
                          <m:r>
                            <a:rPr lang="en-US" i="1" dirty="0">
                              <a:solidFill>
                                <a:schemeClr val="tx2"/>
                              </a:solidFill>
                              <a:latin typeface="Cambria Math" panose="02040503050406030204" pitchFamily="18" charset="0"/>
                            </a:rPr>
                            <m:t>′</m:t>
                          </m:r>
                        </m:sup>
                      </m:sSup>
                    </m:oMath>
                  </m:oMathPara>
                </a14:m>
                <a:endParaRPr lang="ru-RU" dirty="0">
                  <a:solidFill>
                    <a:schemeClr val="tx2"/>
                  </a:solidFill>
                </a:endParaRPr>
              </a:p>
            </p:txBody>
          </p:sp>
        </mc:Choice>
        <mc:Fallback xmlns="">
          <p:sp>
            <p:nvSpPr>
              <p:cNvPr id="56" name="Овал 55"/>
              <p:cNvSpPr>
                <a:spLocks noRot="1" noChangeAspect="1" noMove="1" noResize="1" noEditPoints="1" noAdjustHandles="1" noChangeArrowheads="1" noChangeShapeType="1" noTextEdit="1"/>
              </p:cNvSpPr>
              <p:nvPr/>
            </p:nvSpPr>
            <p:spPr>
              <a:xfrm>
                <a:off x="7707704" y="5025126"/>
                <a:ext cx="360040" cy="360000"/>
              </a:xfrm>
              <a:prstGeom prst="ellipse">
                <a:avLst/>
              </a:prstGeom>
              <a:blipFill>
                <a:blip r:embed="rId3"/>
                <a:stretch>
                  <a:fillRect l="-25000" b="-12500"/>
                </a:stretch>
              </a:blipFill>
              <a:ln w="31750"/>
            </p:spPr>
            <p:txBody>
              <a:bodyPr/>
              <a:lstStyle/>
              <a:p>
                <a:r>
                  <a:rPr lang="ru-RU">
                    <a:noFill/>
                  </a:rPr>
                  <a:t> </a:t>
                </a:r>
              </a:p>
            </p:txBody>
          </p:sp>
        </mc:Fallback>
      </mc:AlternateContent>
      <p:cxnSp>
        <p:nvCxnSpPr>
          <p:cNvPr id="58" name="Прямая со стрелкой 57"/>
          <p:cNvCxnSpPr>
            <a:stCxn id="45" idx="4"/>
            <a:endCxn id="56" idx="0"/>
          </p:cNvCxnSpPr>
          <p:nvPr/>
        </p:nvCxnSpPr>
        <p:spPr>
          <a:xfrm>
            <a:off x="7556196" y="4784798"/>
            <a:ext cx="331528" cy="240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Прямая со стрелкой 59"/>
          <p:cNvCxnSpPr>
            <a:stCxn id="41" idx="4"/>
            <a:endCxn id="47" idx="0"/>
          </p:cNvCxnSpPr>
          <p:nvPr/>
        </p:nvCxnSpPr>
        <p:spPr>
          <a:xfrm>
            <a:off x="8067269" y="4804641"/>
            <a:ext cx="307789" cy="217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Прямая со стрелкой 61"/>
          <p:cNvCxnSpPr>
            <a:stCxn id="46" idx="4"/>
            <a:endCxn id="47" idx="0"/>
          </p:cNvCxnSpPr>
          <p:nvPr/>
        </p:nvCxnSpPr>
        <p:spPr>
          <a:xfrm flipH="1">
            <a:off x="8375058" y="4779833"/>
            <a:ext cx="238411" cy="242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Прямая со стрелкой 63"/>
          <p:cNvCxnSpPr>
            <a:stCxn id="56" idx="3"/>
            <a:endCxn id="49" idx="0"/>
          </p:cNvCxnSpPr>
          <p:nvPr/>
        </p:nvCxnSpPr>
        <p:spPr>
          <a:xfrm flipH="1">
            <a:off x="7556197" y="5332406"/>
            <a:ext cx="204235" cy="372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Прямая со стрелкой 65"/>
          <p:cNvCxnSpPr>
            <a:stCxn id="56" idx="5"/>
            <a:endCxn id="50" idx="0"/>
          </p:cNvCxnSpPr>
          <p:nvPr/>
        </p:nvCxnSpPr>
        <p:spPr>
          <a:xfrm>
            <a:off x="8015017" y="5332406"/>
            <a:ext cx="548148" cy="372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Прямая со стрелкой 71"/>
          <p:cNvCxnSpPr>
            <a:stCxn id="47" idx="3"/>
            <a:endCxn id="49" idx="0"/>
          </p:cNvCxnSpPr>
          <p:nvPr/>
        </p:nvCxnSpPr>
        <p:spPr>
          <a:xfrm flipH="1">
            <a:off x="7556196" y="5329198"/>
            <a:ext cx="691568" cy="375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Прямая со стрелкой 73"/>
          <p:cNvCxnSpPr>
            <a:stCxn id="47" idx="4"/>
            <a:endCxn id="50" idx="0"/>
          </p:cNvCxnSpPr>
          <p:nvPr/>
        </p:nvCxnSpPr>
        <p:spPr>
          <a:xfrm>
            <a:off x="8375057" y="5381920"/>
            <a:ext cx="188108" cy="322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3204704" y="5021919"/>
            <a:ext cx="216024" cy="369332"/>
          </a:xfrm>
          <a:prstGeom prst="rect">
            <a:avLst/>
          </a:prstGeom>
          <a:noFill/>
        </p:spPr>
        <p:txBody>
          <a:bodyPr wrap="square" rtlCol="0">
            <a:spAutoFit/>
          </a:bodyPr>
          <a:lstStyle/>
          <a:p>
            <a:r>
              <a:rPr lang="ru-RU" dirty="0"/>
              <a:t>1</a:t>
            </a:r>
          </a:p>
        </p:txBody>
      </p:sp>
      <p:sp>
        <p:nvSpPr>
          <p:cNvPr id="76" name="TextBox 75"/>
          <p:cNvSpPr txBox="1"/>
          <p:nvPr/>
        </p:nvSpPr>
        <p:spPr>
          <a:xfrm>
            <a:off x="8478203" y="5223306"/>
            <a:ext cx="216024" cy="369332"/>
          </a:xfrm>
          <a:prstGeom prst="rect">
            <a:avLst/>
          </a:prstGeom>
          <a:noFill/>
        </p:spPr>
        <p:txBody>
          <a:bodyPr wrap="square" rtlCol="0">
            <a:spAutoFit/>
          </a:bodyPr>
          <a:lstStyle/>
          <a:p>
            <a:r>
              <a:rPr lang="ru-RU" dirty="0"/>
              <a:t>1</a:t>
            </a:r>
          </a:p>
        </p:txBody>
      </p:sp>
      <p:sp>
        <p:nvSpPr>
          <p:cNvPr id="77" name="TextBox 76"/>
          <p:cNvSpPr txBox="1"/>
          <p:nvPr/>
        </p:nvSpPr>
        <p:spPr>
          <a:xfrm>
            <a:off x="8139276" y="5478851"/>
            <a:ext cx="216024" cy="369332"/>
          </a:xfrm>
          <a:prstGeom prst="rect">
            <a:avLst/>
          </a:prstGeom>
          <a:noFill/>
        </p:spPr>
        <p:txBody>
          <a:bodyPr wrap="square" rtlCol="0">
            <a:spAutoFit/>
          </a:bodyPr>
          <a:lstStyle/>
          <a:p>
            <a:r>
              <a:rPr lang="ru-RU" dirty="0"/>
              <a:t>1</a:t>
            </a:r>
          </a:p>
        </p:txBody>
      </p:sp>
      <p:sp>
        <p:nvSpPr>
          <p:cNvPr id="78" name="TextBox 77"/>
          <p:cNvSpPr txBox="1"/>
          <p:nvPr/>
        </p:nvSpPr>
        <p:spPr>
          <a:xfrm>
            <a:off x="7761875" y="5464183"/>
            <a:ext cx="216024" cy="369332"/>
          </a:xfrm>
          <a:prstGeom prst="rect">
            <a:avLst/>
          </a:prstGeom>
          <a:noFill/>
        </p:spPr>
        <p:txBody>
          <a:bodyPr wrap="square" rtlCol="0">
            <a:spAutoFit/>
          </a:bodyPr>
          <a:lstStyle/>
          <a:p>
            <a:r>
              <a:rPr lang="ru-RU" dirty="0"/>
              <a:t>0</a:t>
            </a:r>
          </a:p>
        </p:txBody>
      </p:sp>
      <p:sp>
        <p:nvSpPr>
          <p:cNvPr id="79" name="TextBox 78"/>
          <p:cNvSpPr txBox="1"/>
          <p:nvPr/>
        </p:nvSpPr>
        <p:spPr>
          <a:xfrm>
            <a:off x="7422525" y="5197253"/>
            <a:ext cx="216024" cy="369332"/>
          </a:xfrm>
          <a:prstGeom prst="rect">
            <a:avLst/>
          </a:prstGeom>
          <a:noFill/>
        </p:spPr>
        <p:txBody>
          <a:bodyPr wrap="square" rtlCol="0">
            <a:spAutoFit/>
          </a:bodyPr>
          <a:lstStyle/>
          <a:p>
            <a:r>
              <a:rPr lang="ru-RU" dirty="0"/>
              <a:t>0</a:t>
            </a:r>
          </a:p>
        </p:txBody>
      </p:sp>
    </p:spTree>
    <p:extLst>
      <p:ext uri="{BB962C8B-B14F-4D97-AF65-F5344CB8AC3E}">
        <p14:creationId xmlns:p14="http://schemas.microsoft.com/office/powerpoint/2010/main" val="6540549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t>Метод </a:t>
            </a:r>
            <a:r>
              <a:rPr lang="en-US" sz="4000" dirty="0"/>
              <a:t>DMC. </a:t>
            </a:r>
            <a:r>
              <a:rPr lang="ru-RU" sz="4000" dirty="0"/>
              <a:t>Клонирование состояний</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r>
                  <a:rPr lang="ru-RU" sz="2400" dirty="0"/>
                  <a:t>В этом случае для каждой из новых дуг счётчики новых переходов меняют свои значения:</a:t>
                </a:r>
              </a:p>
              <a:p>
                <a:pPr marL="0" indent="0">
                  <a:buNone/>
                </a:pPr>
                <a14:m>
                  <m:oMathPara xmlns:m="http://schemas.openxmlformats.org/officeDocument/2006/math">
                    <m:oMathParaPr>
                      <m:jc m:val="centerGroup"/>
                    </m:oMathParaPr>
                    <m:oMath xmlns:m="http://schemas.openxmlformats.org/officeDocument/2006/math">
                      <m:r>
                        <a:rPr lang="ru-RU" sz="2400" i="1">
                          <a:latin typeface="Cambria Math" panose="02040503050406030204" pitchFamily="18" charset="0"/>
                        </a:rPr>
                        <m:t>с</m:t>
                      </m:r>
                      <m:d>
                        <m:dPr>
                          <m:ctrlPr>
                            <a:rPr lang="ru-RU" sz="2400" i="1">
                              <a:latin typeface="Cambria Math" panose="02040503050406030204" pitchFamily="18" charset="0"/>
                            </a:rPr>
                          </m:ctrlPr>
                        </m:dPr>
                        <m:e>
                          <m:r>
                            <a:rPr lang="en-US" sz="2400" i="1">
                              <a:latin typeface="Cambria Math" panose="02040503050406030204" pitchFamily="18" charset="0"/>
                            </a:rPr>
                            <m:t>𝑎</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e>
                      </m:d>
                      <m:r>
                        <a:rPr lang="en-US" sz="2400">
                          <a:latin typeface="Cambria Math" panose="02040503050406030204" pitchFamily="18" charset="0"/>
                        </a:rPr>
                        <m:t>=</m:t>
                      </m:r>
                      <m:r>
                        <a:rPr lang="ru-RU" sz="2400" i="1">
                          <a:latin typeface="Cambria Math" panose="02040503050406030204" pitchFamily="18" charset="0"/>
                        </a:rPr>
                        <m:t>с</m:t>
                      </m:r>
                      <m:d>
                        <m:dPr>
                          <m:ctrlPr>
                            <a:rPr lang="ru-RU" sz="2400" i="1">
                              <a:latin typeface="Cambria Math" panose="02040503050406030204" pitchFamily="18" charset="0"/>
                            </a:rPr>
                          </m:ctrlPr>
                        </m:dPr>
                        <m:e>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e>
                      </m:d>
                    </m:oMath>
                  </m:oMathPara>
                </a14:m>
                <a:endParaRPr lang="en-US" sz="2400" dirty="0"/>
              </a:p>
              <a:p>
                <a:pPr marL="0" indent="0" algn="ctr">
                  <a:buNone/>
                </a:pPr>
                <a14:m>
                  <m:oMath xmlns:m="http://schemas.openxmlformats.org/officeDocument/2006/math">
                    <m:r>
                      <a:rPr lang="en-US" sz="2400" i="1">
                        <a:latin typeface="Cambria Math" panose="02040503050406030204" pitchFamily="18" charset="0"/>
                      </a:rPr>
                      <m:t>𝑐</m:t>
                    </m:r>
                    <m:d>
                      <m:dPr>
                        <m:ctrlPr>
                          <a:rPr lang="ru-RU"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m:t>
                    </m:r>
                    <m:r>
                      <a:rPr lang="ru-RU" sz="2400" i="1">
                        <a:latin typeface="Cambria Math" panose="02040503050406030204" pitchFamily="18" charset="0"/>
                      </a:rPr>
                      <m:t>с</m:t>
                    </m:r>
                    <m:d>
                      <m:dPr>
                        <m:ctrlPr>
                          <a:rPr lang="ru-RU" sz="2400" i="1">
                            <a:latin typeface="Cambria Math" panose="02040503050406030204" pitchFamily="18" charset="0"/>
                          </a:rPr>
                        </m:ctrlPr>
                      </m:dPr>
                      <m:e>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e>
                    </m:d>
                  </m:oMath>
                </a14:m>
                <a:r>
                  <a:rPr lang="ru-RU" sz="2400" dirty="0"/>
                  <a:t>×</a:t>
                </a:r>
                <a14:m>
                  <m:oMath xmlns:m="http://schemas.openxmlformats.org/officeDocument/2006/math">
                    <m:f>
                      <m:fPr>
                        <m:ctrlPr>
                          <a:rPr lang="ru-RU" sz="2400" i="1" dirty="0">
                            <a:latin typeface="Cambria Math" panose="02040503050406030204" pitchFamily="18" charset="0"/>
                          </a:rPr>
                        </m:ctrlPr>
                      </m:fPr>
                      <m:num>
                        <m:r>
                          <a:rPr lang="en-US" sz="2400" i="1" dirty="0">
                            <a:latin typeface="Cambria Math" panose="02040503050406030204" pitchFamily="18" charset="0"/>
                          </a:rPr>
                          <m:t>𝑐</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m:t>
                        </m:r>
                        <m:r>
                          <a:rPr lang="en-US" sz="2400" i="1" dirty="0">
                            <a:latin typeface="Cambria Math" panose="02040503050406030204" pitchFamily="18" charset="0"/>
                          </a:rPr>
                          <m:t>𝑦</m:t>
                        </m:r>
                        <m:r>
                          <a:rPr lang="en-US" sz="2400" i="1" dirty="0">
                            <a:latin typeface="Cambria Math" panose="02040503050406030204" pitchFamily="18" charset="0"/>
                          </a:rPr>
                          <m:t>)</m:t>
                        </m:r>
                      </m:num>
                      <m:den>
                        <m:r>
                          <a:rPr lang="en-US" sz="2400" i="1" dirty="0">
                            <a:latin typeface="Cambria Math" panose="02040503050406030204" pitchFamily="18" charset="0"/>
                          </a:rPr>
                          <m:t>𝑐</m:t>
                        </m:r>
                        <m:d>
                          <m:dPr>
                            <m:ctrlPr>
                              <a:rPr lang="en-US" sz="2400" i="1" dirty="0">
                                <a:latin typeface="Cambria Math" panose="02040503050406030204" pitchFamily="18" charset="0"/>
                              </a:rPr>
                            </m:ctrlPr>
                          </m:dPr>
                          <m:e>
                            <m:r>
                              <a:rPr lang="en-US" sz="2400" i="1" dirty="0">
                                <a:latin typeface="Cambria Math" panose="02040503050406030204" pitchFamily="18" charset="0"/>
                              </a:rPr>
                              <m:t>𝑥</m:t>
                            </m:r>
                            <m:r>
                              <a:rPr lang="en-US" sz="2400" i="1" dirty="0">
                                <a:latin typeface="Cambria Math" panose="02040503050406030204" pitchFamily="18" charset="0"/>
                              </a:rPr>
                              <m:t>,</m:t>
                            </m:r>
                            <m:r>
                              <a:rPr lang="en-US" sz="2400" i="1" dirty="0">
                                <a:latin typeface="Cambria Math" panose="02040503050406030204" pitchFamily="18" charset="0"/>
                              </a:rPr>
                              <m:t>𝑦</m:t>
                            </m:r>
                          </m:e>
                        </m:d>
                        <m:r>
                          <a:rPr lang="en-US" sz="2400" i="1" dirty="0">
                            <a:latin typeface="Cambria Math" panose="02040503050406030204" pitchFamily="18" charset="0"/>
                          </a:rPr>
                          <m:t>+</m:t>
                        </m:r>
                        <m:r>
                          <a:rPr lang="en-US" sz="2400" i="1" dirty="0">
                            <a:latin typeface="Cambria Math" panose="02040503050406030204" pitchFamily="18" charset="0"/>
                          </a:rPr>
                          <m:t>𝑐</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m:t>
                        </m:r>
                        <m:r>
                          <a:rPr lang="en-US" sz="2400" i="1" dirty="0">
                            <a:latin typeface="Cambria Math" panose="02040503050406030204" pitchFamily="18" charset="0"/>
                          </a:rPr>
                          <m:t>𝑧</m:t>
                        </m:r>
                        <m:r>
                          <a:rPr lang="en-US" sz="2400" i="1" dirty="0">
                            <a:latin typeface="Cambria Math" panose="02040503050406030204" pitchFamily="18" charset="0"/>
                          </a:rPr>
                          <m:t>)</m:t>
                        </m:r>
                      </m:den>
                    </m:f>
                  </m:oMath>
                </a14:m>
                <a:endParaRPr lang="en-US" sz="2400" dirty="0"/>
              </a:p>
              <a:p>
                <a:pPr marL="0" indent="0" algn="ctr">
                  <a:buNone/>
                </a:pPr>
                <a14:m>
                  <m:oMath xmlns:m="http://schemas.openxmlformats.org/officeDocument/2006/math">
                    <m:r>
                      <a:rPr lang="en-US" sz="2400" i="1">
                        <a:latin typeface="Cambria Math" panose="02040503050406030204" pitchFamily="18" charset="0"/>
                      </a:rPr>
                      <m:t>𝑐</m:t>
                    </m:r>
                    <m:d>
                      <m:dPr>
                        <m:ctrlPr>
                          <a:rPr lang="ru-RU"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𝑧</m:t>
                        </m:r>
                      </m:e>
                    </m:d>
                    <m:r>
                      <a:rPr lang="en-US" sz="2400" i="1">
                        <a:latin typeface="Cambria Math" panose="02040503050406030204" pitchFamily="18" charset="0"/>
                      </a:rPr>
                      <m:t>=</m:t>
                    </m:r>
                    <m:r>
                      <a:rPr lang="ru-RU" sz="2400" i="1">
                        <a:latin typeface="Cambria Math" panose="02040503050406030204" pitchFamily="18" charset="0"/>
                      </a:rPr>
                      <m:t>с</m:t>
                    </m:r>
                    <m:d>
                      <m:dPr>
                        <m:ctrlPr>
                          <a:rPr lang="ru-RU" sz="2400" i="1">
                            <a:latin typeface="Cambria Math" panose="02040503050406030204" pitchFamily="18" charset="0"/>
                          </a:rPr>
                        </m:ctrlPr>
                      </m:dPr>
                      <m:e>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e>
                    </m:d>
                  </m:oMath>
                </a14:m>
                <a:r>
                  <a:rPr lang="ru-RU" sz="2400" dirty="0"/>
                  <a:t>×</a:t>
                </a:r>
                <a14:m>
                  <m:oMath xmlns:m="http://schemas.openxmlformats.org/officeDocument/2006/math">
                    <m:f>
                      <m:fPr>
                        <m:ctrlPr>
                          <a:rPr lang="ru-RU" sz="2400" i="1" dirty="0">
                            <a:latin typeface="Cambria Math" panose="02040503050406030204" pitchFamily="18" charset="0"/>
                          </a:rPr>
                        </m:ctrlPr>
                      </m:fPr>
                      <m:num>
                        <m:r>
                          <a:rPr lang="en-US" sz="2400" i="1" dirty="0">
                            <a:latin typeface="Cambria Math" panose="02040503050406030204" pitchFamily="18" charset="0"/>
                          </a:rPr>
                          <m:t>𝑐</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m:t>
                        </m:r>
                        <m:r>
                          <a:rPr lang="en-US" sz="2400" i="1" dirty="0">
                            <a:latin typeface="Cambria Math" panose="02040503050406030204" pitchFamily="18" charset="0"/>
                          </a:rPr>
                          <m:t>𝑧</m:t>
                        </m:r>
                        <m:r>
                          <a:rPr lang="en-US" sz="2400" i="1" dirty="0">
                            <a:latin typeface="Cambria Math" panose="02040503050406030204" pitchFamily="18" charset="0"/>
                          </a:rPr>
                          <m:t>)</m:t>
                        </m:r>
                      </m:num>
                      <m:den>
                        <m:r>
                          <a:rPr lang="en-US" sz="2400" i="1" dirty="0">
                            <a:latin typeface="Cambria Math" panose="02040503050406030204" pitchFamily="18" charset="0"/>
                          </a:rPr>
                          <m:t>𝑐</m:t>
                        </m:r>
                        <m:d>
                          <m:dPr>
                            <m:ctrlPr>
                              <a:rPr lang="en-US" sz="2400" i="1" dirty="0">
                                <a:latin typeface="Cambria Math" panose="02040503050406030204" pitchFamily="18" charset="0"/>
                              </a:rPr>
                            </m:ctrlPr>
                          </m:dPr>
                          <m:e>
                            <m:r>
                              <a:rPr lang="en-US" sz="2400" i="1" dirty="0">
                                <a:latin typeface="Cambria Math" panose="02040503050406030204" pitchFamily="18" charset="0"/>
                              </a:rPr>
                              <m:t>𝑥</m:t>
                            </m:r>
                            <m:r>
                              <a:rPr lang="en-US" sz="2400" i="1" dirty="0">
                                <a:latin typeface="Cambria Math" panose="02040503050406030204" pitchFamily="18" charset="0"/>
                              </a:rPr>
                              <m:t>,</m:t>
                            </m:r>
                            <m:r>
                              <a:rPr lang="en-US" sz="2400" i="1" dirty="0">
                                <a:latin typeface="Cambria Math" panose="02040503050406030204" pitchFamily="18" charset="0"/>
                              </a:rPr>
                              <m:t>𝑦</m:t>
                            </m:r>
                          </m:e>
                        </m:d>
                        <m:r>
                          <a:rPr lang="en-US" sz="2400" i="1" dirty="0">
                            <a:latin typeface="Cambria Math" panose="02040503050406030204" pitchFamily="18" charset="0"/>
                          </a:rPr>
                          <m:t>+</m:t>
                        </m:r>
                        <m:r>
                          <a:rPr lang="en-US" sz="2400" i="1" dirty="0">
                            <a:latin typeface="Cambria Math" panose="02040503050406030204" pitchFamily="18" charset="0"/>
                          </a:rPr>
                          <m:t>𝑐</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m:t>
                        </m:r>
                        <m:r>
                          <a:rPr lang="en-US" sz="2400" i="1" dirty="0">
                            <a:latin typeface="Cambria Math" panose="02040503050406030204" pitchFamily="18" charset="0"/>
                          </a:rPr>
                          <m:t>𝑧</m:t>
                        </m:r>
                        <m:r>
                          <a:rPr lang="en-US" sz="2400" i="1" dirty="0">
                            <a:latin typeface="Cambria Math" panose="02040503050406030204" pitchFamily="18" charset="0"/>
                          </a:rPr>
                          <m:t>)</m:t>
                        </m:r>
                      </m:den>
                    </m:f>
                    <m:r>
                      <a:rPr lang="ru-RU" sz="2400" dirty="0">
                        <a:latin typeface="Cambria Math" panose="02040503050406030204" pitchFamily="18" charset="0"/>
                      </a:rPr>
                      <m:t>,</m:t>
                    </m:r>
                  </m:oMath>
                </a14:m>
                <a:endParaRPr lang="ru-RU" sz="2400" dirty="0"/>
              </a:p>
              <a:p>
                <a:pPr marL="0" indent="0">
                  <a:buNone/>
                </a:pPr>
                <a:r>
                  <a:rPr lang="ru-RU" sz="2400" dirty="0"/>
                  <a:t>где </a:t>
                </a:r>
                <a14:m>
                  <m:oMath xmlns:m="http://schemas.openxmlformats.org/officeDocument/2006/math">
                    <m:r>
                      <a:rPr lang="en-US" sz="2400" i="1" dirty="0">
                        <a:latin typeface="Cambria Math" panose="02040503050406030204" pitchFamily="18" charset="0"/>
                      </a:rPr>
                      <m:t>𝑐</m:t>
                    </m:r>
                    <m:r>
                      <a:rPr lang="en-US" sz="2400" i="1" dirty="0">
                        <a:latin typeface="Cambria Math" panose="02040503050406030204" pitchFamily="18" charset="0"/>
                      </a:rPr>
                      <m:t>(</m:t>
                    </m:r>
                    <m:r>
                      <a:rPr lang="en-US" sz="2400" i="1" dirty="0" err="1">
                        <a:latin typeface="Cambria Math" panose="02040503050406030204" pitchFamily="18" charset="0"/>
                      </a:rPr>
                      <m:t>𝑖</m:t>
                    </m:r>
                    <m:r>
                      <a:rPr lang="en-US" sz="2400" i="1" dirty="0">
                        <a:latin typeface="Cambria Math" panose="02040503050406030204" pitchFamily="18" charset="0"/>
                      </a:rPr>
                      <m:t>, </m:t>
                    </m:r>
                    <m:r>
                      <a:rPr lang="en-US" sz="2400" i="1" dirty="0">
                        <a:latin typeface="Cambria Math" panose="02040503050406030204" pitchFamily="18" charset="0"/>
                      </a:rPr>
                      <m:t>𝑗</m:t>
                    </m:r>
                    <m:r>
                      <a:rPr lang="en-US" sz="2400" i="1" dirty="0">
                        <a:latin typeface="Cambria Math" panose="02040503050406030204" pitchFamily="18" charset="0"/>
                      </a:rPr>
                      <m:t>)</m:t>
                    </m:r>
                  </m:oMath>
                </a14:m>
                <a:r>
                  <a:rPr lang="ru-RU" sz="2400" dirty="0"/>
                  <a:t> </a:t>
                </a:r>
                <a:r>
                  <a:rPr lang="en-US" sz="2400" dirty="0"/>
                  <a:t>– </a:t>
                </a:r>
                <a:r>
                  <a:rPr lang="ru-RU" sz="2400" dirty="0"/>
                  <a:t>количество переходов из состояния </a:t>
                </a:r>
                <a:r>
                  <a:rPr lang="en-US" sz="2400" dirty="0" err="1"/>
                  <a:t>i</a:t>
                </a:r>
                <a:r>
                  <a:rPr lang="ru-RU" sz="2400" dirty="0"/>
                  <a:t> в </a:t>
                </a:r>
                <a:r>
                  <a:rPr lang="en-US" sz="2400" dirty="0"/>
                  <a:t>j</a:t>
                </a:r>
                <a:endParaRPr lang="ru-RU" sz="2400" dirty="0"/>
              </a:p>
              <a:p>
                <a:r>
                  <a:rPr lang="ru-RU" sz="2400" dirty="0"/>
                  <a:t>Соответственно, новые значения переходов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𝑛𝑒𝑤</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oMath>
                </a14:m>
                <a:r>
                  <a:rPr lang="ru-RU" sz="2400" dirty="0"/>
                  <a:t> и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𝑛𝑒𝑤</m:t>
                        </m:r>
                      </m:sub>
                    </m:sSub>
                    <m:r>
                      <a:rPr lang="en-US" sz="2400" i="1">
                        <a:latin typeface="Cambria Math" panose="02040503050406030204" pitchFamily="18" charset="0"/>
                      </a:rPr>
                      <m:t> (</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𝑧</m:t>
                    </m:r>
                    <m:r>
                      <a:rPr lang="en-US" sz="2400" i="1">
                        <a:latin typeface="Cambria Math" panose="02040503050406030204" pitchFamily="18" charset="0"/>
                      </a:rPr>
                      <m:t>)</m:t>
                    </m:r>
                  </m:oMath>
                </a14:m>
                <a:r>
                  <a:rPr lang="ru-RU" sz="2400" dirty="0"/>
                  <a:t> вычисляются как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𝑜𝑙𝑑</m:t>
                        </m:r>
                      </m:sub>
                    </m:sSub>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r>
                      <a:rPr lang="ru-RU" sz="2400" i="1">
                        <a:latin typeface="Cambria Math" panose="02040503050406030204" pitchFamily="18" charset="0"/>
                      </a:rPr>
                      <m:t>−</m:t>
                    </m:r>
                  </m:oMath>
                </a14:m>
                <a:r>
                  <a:rPr lang="ru-RU" sz="2400" dirty="0"/>
                  <a:t> </a:t>
                </a:r>
                <a14:m>
                  <m:oMath xmlns:m="http://schemas.openxmlformats.org/officeDocument/2006/math">
                    <m:r>
                      <a:rPr lang="en-US" sz="2400" i="1">
                        <a:latin typeface="Cambria Math" panose="02040503050406030204" pitchFamily="18" charset="0"/>
                      </a:rPr>
                      <m:t>𝑐</m:t>
                    </m:r>
                    <m:d>
                      <m:dPr>
                        <m:ctrlPr>
                          <a:rPr lang="ru-RU"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𝑦</m:t>
                        </m:r>
                      </m:e>
                    </m:d>
                  </m:oMath>
                </a14:m>
                <a:r>
                  <a:rPr lang="en-US" sz="2400" dirty="0"/>
                  <a:t> </a:t>
                </a:r>
                <a:r>
                  <a:rPr lang="ru-RU" sz="2400" dirty="0"/>
                  <a:t>и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𝑜𝑙𝑑</m:t>
                        </m:r>
                      </m:sub>
                    </m:sSub>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𝑧</m:t>
                        </m:r>
                      </m:e>
                    </m:d>
                    <m:r>
                      <a:rPr lang="ru-RU" sz="2400" i="1">
                        <a:latin typeface="Cambria Math" panose="02040503050406030204" pitchFamily="18" charset="0"/>
                      </a:rPr>
                      <m:t>−</m:t>
                    </m:r>
                  </m:oMath>
                </a14:m>
                <a:r>
                  <a:rPr lang="ru-RU" sz="2400" dirty="0"/>
                  <a:t> </a:t>
                </a:r>
                <a14:m>
                  <m:oMath xmlns:m="http://schemas.openxmlformats.org/officeDocument/2006/math">
                    <m:r>
                      <a:rPr lang="en-US" sz="2400" i="1">
                        <a:latin typeface="Cambria Math" panose="02040503050406030204" pitchFamily="18" charset="0"/>
                      </a:rPr>
                      <m:t>𝑐</m:t>
                    </m:r>
                    <m:d>
                      <m:dPr>
                        <m:ctrlPr>
                          <a:rPr lang="ru-RU"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𝑧</m:t>
                        </m:r>
                      </m:e>
                    </m:d>
                  </m:oMath>
                </a14:m>
                <a:r>
                  <a:rPr lang="en-US" sz="2400" dirty="0"/>
                  <a:t> </a:t>
                </a:r>
                <a:r>
                  <a:rPr lang="ru-RU" sz="2400" dirty="0"/>
                  <a:t>соответственно</a:t>
                </a:r>
                <a:endParaRPr lang="en-US" sz="2400" dirty="0"/>
              </a:p>
              <a:p>
                <a:r>
                  <a:rPr lang="ru-RU" sz="2400" dirty="0"/>
                  <a:t>Часто для упрощения назначают параметры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1</m:t>
                        </m:r>
                      </m:sub>
                    </m:sSub>
                    <m:r>
                      <a:rPr lang="en-US" sz="2400" i="1">
                        <a:latin typeface="Cambria Math" panose="02040503050406030204" pitchFamily="18" charset="0"/>
                      </a:rPr>
                      <m:t>=1  </m:t>
                    </m:r>
                  </m:oMath>
                </a14:m>
                <a:r>
                  <a:rPr lang="ru-RU" sz="2400" dirty="0"/>
                  <a:t>и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a:p>
                <a:endParaRPr lang="en-US"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965" t="-1744"/>
                </a:stretch>
              </a:blipFill>
            </p:spPr>
            <p:txBody>
              <a:bodyPr/>
              <a:lstStyle/>
              <a:p>
                <a:r>
                  <a:rPr lang="ru-RU">
                    <a:noFill/>
                  </a:rPr>
                  <a:t> </a:t>
                </a:r>
              </a:p>
            </p:txBody>
          </p:sp>
        </mc:Fallback>
      </mc:AlternateContent>
      <p:sp>
        <p:nvSpPr>
          <p:cNvPr id="8" name="Номер слайда 7">
            <a:extLst>
              <a:ext uri="{FF2B5EF4-FFF2-40B4-BE49-F238E27FC236}">
                <a16:creationId xmlns:a16="http://schemas.microsoft.com/office/drawing/2014/main" id="{CFE2F01A-F101-4B00-A32F-FDCB2C65D01A}"/>
              </a:ext>
            </a:extLst>
          </p:cNvPr>
          <p:cNvSpPr>
            <a:spLocks noGrp="1"/>
          </p:cNvSpPr>
          <p:nvPr>
            <p:ph type="sldNum" sz="quarter" idx="12"/>
          </p:nvPr>
        </p:nvSpPr>
        <p:spPr/>
        <p:txBody>
          <a:bodyPr/>
          <a:lstStyle/>
          <a:p>
            <a:pPr>
              <a:defRPr/>
            </a:pPr>
            <a:fld id="{6F4E816A-55D9-470B-B890-87BE52ECB9E1}" type="slidenum">
              <a:rPr lang="ru-RU" altLang="ru-RU" smtClean="0"/>
              <a:pPr>
                <a:defRPr/>
              </a:pPr>
              <a:t>54</a:t>
            </a:fld>
            <a:endParaRPr lang="ru-RU" altLang="ru-RU"/>
          </a:p>
        </p:txBody>
      </p:sp>
    </p:spTree>
    <p:extLst>
      <p:ext uri="{BB962C8B-B14F-4D97-AF65-F5344CB8AC3E}">
        <p14:creationId xmlns:p14="http://schemas.microsoft.com/office/powerpoint/2010/main" val="2327737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a:t>
            </a:r>
            <a:r>
              <a:rPr lang="en-US" dirty="0"/>
              <a:t>DMC</a:t>
            </a:r>
            <a:r>
              <a:rPr lang="ru-RU" dirty="0"/>
              <a:t>: пример.</a:t>
            </a:r>
          </a:p>
        </p:txBody>
      </p:sp>
      <p:sp>
        <p:nvSpPr>
          <p:cNvPr id="7" name="Номер слайда 6">
            <a:extLst>
              <a:ext uri="{FF2B5EF4-FFF2-40B4-BE49-F238E27FC236}">
                <a16:creationId xmlns:a16="http://schemas.microsoft.com/office/drawing/2014/main" id="{D9940869-975F-4906-AF8B-E1B1011F874D}"/>
              </a:ext>
            </a:extLst>
          </p:cNvPr>
          <p:cNvSpPr>
            <a:spLocks noGrp="1"/>
          </p:cNvSpPr>
          <p:nvPr>
            <p:ph type="sldNum" sz="quarter" idx="12"/>
          </p:nvPr>
        </p:nvSpPr>
        <p:spPr/>
        <p:txBody>
          <a:bodyPr/>
          <a:lstStyle/>
          <a:p>
            <a:pPr>
              <a:defRPr/>
            </a:pPr>
            <a:fld id="{6F4E816A-55D9-470B-B890-87BE52ECB9E1}" type="slidenum">
              <a:rPr lang="ru-RU" altLang="ru-RU" smtClean="0"/>
              <a:pPr>
                <a:defRPr/>
              </a:pPr>
              <a:t>55</a:t>
            </a:fld>
            <a:endParaRPr lang="ru-RU" altLang="ru-RU"/>
          </a:p>
        </p:txBody>
      </p:sp>
      <p:sp>
        <p:nvSpPr>
          <p:cNvPr id="8" name="Овал 7"/>
          <p:cNvSpPr/>
          <p:nvPr/>
        </p:nvSpPr>
        <p:spPr>
          <a:xfrm>
            <a:off x="3431704" y="198884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А</a:t>
            </a:r>
          </a:p>
        </p:txBody>
      </p:sp>
      <p:sp>
        <p:nvSpPr>
          <p:cNvPr id="9" name="Овал 8"/>
          <p:cNvSpPr/>
          <p:nvPr/>
        </p:nvSpPr>
        <p:spPr>
          <a:xfrm>
            <a:off x="2423592" y="32129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В</a:t>
            </a:r>
          </a:p>
        </p:txBody>
      </p:sp>
      <p:sp>
        <p:nvSpPr>
          <p:cNvPr id="10" name="Овал 9"/>
          <p:cNvSpPr/>
          <p:nvPr/>
        </p:nvSpPr>
        <p:spPr>
          <a:xfrm>
            <a:off x="4439816" y="32129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С</a:t>
            </a:r>
          </a:p>
        </p:txBody>
      </p:sp>
      <p:cxnSp>
        <p:nvCxnSpPr>
          <p:cNvPr id="12" name="Прямая со стрелкой 11"/>
          <p:cNvCxnSpPr>
            <a:stCxn id="8" idx="5"/>
            <a:endCxn id="8" idx="5"/>
          </p:cNvCxnSpPr>
          <p:nvPr/>
        </p:nvCxnSpPr>
        <p:spPr>
          <a:xfrm>
            <a:off x="3923405" y="248054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8" idx="5"/>
            <a:endCxn id="10" idx="1"/>
          </p:cNvCxnSpPr>
          <p:nvPr/>
        </p:nvCxnSpPr>
        <p:spPr>
          <a:xfrm>
            <a:off x="3923405" y="2480541"/>
            <a:ext cx="600774" cy="816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Прямая со стрелкой 19"/>
          <p:cNvCxnSpPr>
            <a:stCxn id="8" idx="3"/>
            <a:endCxn id="9" idx="7"/>
          </p:cNvCxnSpPr>
          <p:nvPr/>
        </p:nvCxnSpPr>
        <p:spPr>
          <a:xfrm flipH="1">
            <a:off x="2915293" y="2480541"/>
            <a:ext cx="600774" cy="816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Прямая со стрелкой 21"/>
          <p:cNvCxnSpPr>
            <a:stCxn id="9" idx="7"/>
            <a:endCxn id="10" idx="1"/>
          </p:cNvCxnSpPr>
          <p:nvPr/>
        </p:nvCxnSpPr>
        <p:spPr>
          <a:xfrm>
            <a:off x="2915293" y="3297339"/>
            <a:ext cx="16088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Прямая со стрелкой 25"/>
          <p:cNvCxnSpPr>
            <a:stCxn id="10" idx="3"/>
            <a:endCxn id="9" idx="5"/>
          </p:cNvCxnSpPr>
          <p:nvPr/>
        </p:nvCxnSpPr>
        <p:spPr>
          <a:xfrm flipH="1">
            <a:off x="2915293" y="3704677"/>
            <a:ext cx="16088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Соединительная линия уступом 27"/>
          <p:cNvCxnSpPr>
            <a:stCxn id="10" idx="7"/>
            <a:endCxn id="10" idx="5"/>
          </p:cNvCxnSpPr>
          <p:nvPr/>
        </p:nvCxnSpPr>
        <p:spPr>
          <a:xfrm rot="16200000" flipH="1">
            <a:off x="4727848" y="3501008"/>
            <a:ext cx="407338" cy="12700"/>
          </a:xfrm>
          <a:prstGeom prst="bentConnector5">
            <a:avLst>
              <a:gd name="adj1" fmla="val -56120"/>
              <a:gd name="adj2" fmla="val 5671661"/>
              <a:gd name="adj3" fmla="val 156120"/>
            </a:avLst>
          </a:prstGeom>
          <a:ln>
            <a:tailEnd type="triangle"/>
          </a:ln>
        </p:spPr>
        <p:style>
          <a:lnRef idx="1">
            <a:schemeClr val="dk1"/>
          </a:lnRef>
          <a:fillRef idx="0">
            <a:schemeClr val="dk1"/>
          </a:fillRef>
          <a:effectRef idx="0">
            <a:schemeClr val="dk1"/>
          </a:effectRef>
          <a:fontRef idx="minor">
            <a:schemeClr val="tx1"/>
          </a:fontRef>
        </p:style>
      </p:cxnSp>
      <p:cxnSp>
        <p:nvCxnSpPr>
          <p:cNvPr id="44" name="Соединительная линия уступом 43"/>
          <p:cNvCxnSpPr/>
          <p:nvPr/>
        </p:nvCxnSpPr>
        <p:spPr>
          <a:xfrm rot="5400000" flipH="1">
            <a:off x="2275122" y="3501008"/>
            <a:ext cx="407338" cy="12700"/>
          </a:xfrm>
          <a:prstGeom prst="bentConnector5">
            <a:avLst>
              <a:gd name="adj1" fmla="val -56120"/>
              <a:gd name="adj2" fmla="val 2464276"/>
              <a:gd name="adj3" fmla="val 156120"/>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261310" y="3768717"/>
            <a:ext cx="1008112" cy="369332"/>
          </a:xfrm>
          <a:prstGeom prst="rect">
            <a:avLst/>
          </a:prstGeom>
          <a:noFill/>
        </p:spPr>
        <p:txBody>
          <a:bodyPr wrap="square" rtlCol="0">
            <a:spAutoFit/>
          </a:bodyPr>
          <a:lstStyle/>
          <a:p>
            <a:r>
              <a:rPr lang="ru-RU" dirty="0"/>
              <a:t>0(40%)</a:t>
            </a:r>
          </a:p>
        </p:txBody>
      </p:sp>
      <p:sp>
        <p:nvSpPr>
          <p:cNvPr id="48" name="TextBox 47"/>
          <p:cNvSpPr txBox="1"/>
          <p:nvPr/>
        </p:nvSpPr>
        <p:spPr>
          <a:xfrm>
            <a:off x="2408360" y="2348880"/>
            <a:ext cx="1080120" cy="369332"/>
          </a:xfrm>
          <a:prstGeom prst="rect">
            <a:avLst/>
          </a:prstGeom>
          <a:noFill/>
        </p:spPr>
        <p:txBody>
          <a:bodyPr wrap="square" rtlCol="0">
            <a:spAutoFit/>
          </a:bodyPr>
          <a:lstStyle/>
          <a:p>
            <a:r>
              <a:rPr lang="ru-RU" dirty="0"/>
              <a:t>0(50%)</a:t>
            </a:r>
          </a:p>
        </p:txBody>
      </p:sp>
      <p:sp>
        <p:nvSpPr>
          <p:cNvPr id="49" name="TextBox 48"/>
          <p:cNvSpPr txBox="1"/>
          <p:nvPr/>
        </p:nvSpPr>
        <p:spPr>
          <a:xfrm>
            <a:off x="1703512" y="3968152"/>
            <a:ext cx="1008112" cy="369332"/>
          </a:xfrm>
          <a:prstGeom prst="rect">
            <a:avLst/>
          </a:prstGeom>
          <a:noFill/>
        </p:spPr>
        <p:txBody>
          <a:bodyPr wrap="square" rtlCol="0">
            <a:spAutoFit/>
          </a:bodyPr>
          <a:lstStyle/>
          <a:p>
            <a:r>
              <a:rPr lang="ru-RU" dirty="0"/>
              <a:t>0(33%)</a:t>
            </a:r>
          </a:p>
        </p:txBody>
      </p:sp>
      <p:sp>
        <p:nvSpPr>
          <p:cNvPr id="50" name="TextBox 49"/>
          <p:cNvSpPr txBox="1"/>
          <p:nvPr/>
        </p:nvSpPr>
        <p:spPr>
          <a:xfrm>
            <a:off x="5591944" y="3297339"/>
            <a:ext cx="1008112" cy="369332"/>
          </a:xfrm>
          <a:prstGeom prst="rect">
            <a:avLst/>
          </a:prstGeom>
          <a:noFill/>
        </p:spPr>
        <p:txBody>
          <a:bodyPr wrap="square" rtlCol="0">
            <a:spAutoFit/>
          </a:bodyPr>
          <a:lstStyle/>
          <a:p>
            <a:r>
              <a:rPr lang="ru-RU" dirty="0"/>
              <a:t>1(60%)</a:t>
            </a:r>
          </a:p>
        </p:txBody>
      </p:sp>
      <p:sp>
        <p:nvSpPr>
          <p:cNvPr id="51" name="TextBox 50"/>
          <p:cNvSpPr txBox="1"/>
          <p:nvPr/>
        </p:nvSpPr>
        <p:spPr>
          <a:xfrm>
            <a:off x="3257862" y="2940883"/>
            <a:ext cx="1008112" cy="369332"/>
          </a:xfrm>
          <a:prstGeom prst="rect">
            <a:avLst/>
          </a:prstGeom>
          <a:noFill/>
        </p:spPr>
        <p:txBody>
          <a:bodyPr wrap="square" rtlCol="0">
            <a:spAutoFit/>
          </a:bodyPr>
          <a:lstStyle/>
          <a:p>
            <a:r>
              <a:rPr lang="ru-RU" dirty="0"/>
              <a:t>1(67%)</a:t>
            </a:r>
          </a:p>
        </p:txBody>
      </p:sp>
      <p:sp>
        <p:nvSpPr>
          <p:cNvPr id="56" name="TextBox 55"/>
          <p:cNvSpPr txBox="1"/>
          <p:nvPr/>
        </p:nvSpPr>
        <p:spPr>
          <a:xfrm>
            <a:off x="4035355" y="2359016"/>
            <a:ext cx="1008112" cy="369332"/>
          </a:xfrm>
          <a:prstGeom prst="rect">
            <a:avLst/>
          </a:prstGeom>
          <a:noFill/>
        </p:spPr>
        <p:txBody>
          <a:bodyPr wrap="square" rtlCol="0">
            <a:spAutoFit/>
          </a:bodyPr>
          <a:lstStyle/>
          <a:p>
            <a:r>
              <a:rPr lang="ru-RU" dirty="0"/>
              <a:t>1(50%)</a:t>
            </a:r>
          </a:p>
        </p:txBody>
      </p:sp>
      <p:graphicFrame>
        <p:nvGraphicFramePr>
          <p:cNvPr id="57" name="Таблица 56"/>
          <p:cNvGraphicFramePr>
            <a:graphicFrameLocks noGrp="1"/>
          </p:cNvGraphicFramePr>
          <p:nvPr/>
        </p:nvGraphicFramePr>
        <p:xfrm>
          <a:off x="1705743" y="4460889"/>
          <a:ext cx="8782744" cy="1854200"/>
        </p:xfrm>
        <a:graphic>
          <a:graphicData uri="http://schemas.openxmlformats.org/drawingml/2006/table">
            <a:tbl>
              <a:tblPr firstRow="1" bandRow="1">
                <a:tableStyleId>{5C22544A-7EE6-4342-B048-85BDC9FD1C3A}</a:tableStyleId>
              </a:tblPr>
              <a:tblGrid>
                <a:gridCol w="1869977">
                  <a:extLst>
                    <a:ext uri="{9D8B030D-6E8A-4147-A177-3AD203B41FA5}">
                      <a16:colId xmlns:a16="http://schemas.microsoft.com/office/drawing/2014/main" val="1011949437"/>
                    </a:ext>
                  </a:extLst>
                </a:gridCol>
                <a:gridCol w="2521395">
                  <a:extLst>
                    <a:ext uri="{9D8B030D-6E8A-4147-A177-3AD203B41FA5}">
                      <a16:colId xmlns:a16="http://schemas.microsoft.com/office/drawing/2014/main" val="1430567532"/>
                    </a:ext>
                  </a:extLst>
                </a:gridCol>
                <a:gridCol w="1511053">
                  <a:extLst>
                    <a:ext uri="{9D8B030D-6E8A-4147-A177-3AD203B41FA5}">
                      <a16:colId xmlns:a16="http://schemas.microsoft.com/office/drawing/2014/main" val="3002481181"/>
                    </a:ext>
                  </a:extLst>
                </a:gridCol>
                <a:gridCol w="2880319">
                  <a:extLst>
                    <a:ext uri="{9D8B030D-6E8A-4147-A177-3AD203B41FA5}">
                      <a16:colId xmlns:a16="http://schemas.microsoft.com/office/drawing/2014/main" val="1624807157"/>
                    </a:ext>
                  </a:extLst>
                </a:gridCol>
              </a:tblGrid>
              <a:tr h="370840">
                <a:tc>
                  <a:txBody>
                    <a:bodyPr/>
                    <a:lstStyle/>
                    <a:p>
                      <a:pPr algn="ctr"/>
                      <a:r>
                        <a:rPr lang="ru-RU" dirty="0">
                          <a:solidFill>
                            <a:schemeClr val="tx1"/>
                          </a:solidFill>
                        </a:rPr>
                        <a:t>Код группы</a:t>
                      </a:r>
                    </a:p>
                  </a:txBody>
                  <a:tcPr/>
                </a:tc>
                <a:tc>
                  <a:txBody>
                    <a:bodyPr/>
                    <a:lstStyle/>
                    <a:p>
                      <a:pPr algn="ctr"/>
                      <a:r>
                        <a:rPr lang="ru-RU" dirty="0">
                          <a:solidFill>
                            <a:schemeClr val="tx1"/>
                          </a:solidFill>
                        </a:rPr>
                        <a:t>Вероятность</a:t>
                      </a:r>
                    </a:p>
                  </a:txBody>
                  <a:tcPr/>
                </a:tc>
                <a:tc>
                  <a:txBody>
                    <a:bodyPr/>
                    <a:lstStyle/>
                    <a:p>
                      <a:pPr algn="ctr"/>
                      <a:r>
                        <a:rPr lang="ru-RU" dirty="0">
                          <a:solidFill>
                            <a:schemeClr val="tx1"/>
                          </a:solidFill>
                        </a:rPr>
                        <a:t>Код группы</a:t>
                      </a:r>
                    </a:p>
                  </a:txBody>
                  <a:tcPr/>
                </a:tc>
                <a:tc>
                  <a:txBody>
                    <a:bodyPr/>
                    <a:lstStyle/>
                    <a:p>
                      <a:pPr algn="ctr"/>
                      <a:r>
                        <a:rPr lang="ru-RU" dirty="0">
                          <a:solidFill>
                            <a:schemeClr val="tx1"/>
                          </a:solidFill>
                        </a:rPr>
                        <a:t>Вероятность</a:t>
                      </a:r>
                    </a:p>
                  </a:txBody>
                  <a:tcPr/>
                </a:tc>
                <a:extLst>
                  <a:ext uri="{0D108BD9-81ED-4DB2-BD59-A6C34878D82A}">
                    <a16:rowId xmlns:a16="http://schemas.microsoft.com/office/drawing/2014/main" val="3988294781"/>
                  </a:ext>
                </a:extLst>
              </a:tr>
              <a:tr h="370840">
                <a:tc>
                  <a:txBody>
                    <a:bodyPr/>
                    <a:lstStyle/>
                    <a:p>
                      <a:pPr algn="ctr"/>
                      <a:r>
                        <a:rPr lang="ru-RU" dirty="0"/>
                        <a:t>000</a:t>
                      </a:r>
                    </a:p>
                  </a:txBody>
                  <a:tcPr/>
                </a:tc>
                <a:tc>
                  <a:txBody>
                    <a:bodyPr/>
                    <a:lstStyle/>
                    <a:p>
                      <a:pPr algn="ctr"/>
                      <a:r>
                        <a:rPr lang="ru-RU" dirty="0"/>
                        <a:t>0.5*0.33*0.33=0.056</a:t>
                      </a:r>
                    </a:p>
                  </a:txBody>
                  <a:tcPr/>
                </a:tc>
                <a:tc>
                  <a:txBody>
                    <a:bodyPr/>
                    <a:lstStyle/>
                    <a:p>
                      <a:pPr algn="ctr"/>
                      <a:r>
                        <a:rPr lang="ru-RU" dirty="0"/>
                        <a:t>100</a:t>
                      </a:r>
                    </a:p>
                  </a:txBody>
                  <a:tcPr/>
                </a:tc>
                <a:tc>
                  <a:txBody>
                    <a:bodyPr/>
                    <a:lstStyle/>
                    <a:p>
                      <a:pPr algn="ctr"/>
                      <a:r>
                        <a:rPr lang="ru-RU" dirty="0"/>
                        <a:t>0.5*0.4*0.33=0.066</a:t>
                      </a:r>
                    </a:p>
                  </a:txBody>
                  <a:tcPr/>
                </a:tc>
                <a:extLst>
                  <a:ext uri="{0D108BD9-81ED-4DB2-BD59-A6C34878D82A}">
                    <a16:rowId xmlns:a16="http://schemas.microsoft.com/office/drawing/2014/main" val="3942939889"/>
                  </a:ext>
                </a:extLst>
              </a:tr>
              <a:tr h="370840">
                <a:tc>
                  <a:txBody>
                    <a:bodyPr/>
                    <a:lstStyle/>
                    <a:p>
                      <a:pPr algn="ctr"/>
                      <a:r>
                        <a:rPr lang="ru-RU" dirty="0"/>
                        <a:t>001</a:t>
                      </a:r>
                    </a:p>
                  </a:txBody>
                  <a:tcPr/>
                </a:tc>
                <a:tc>
                  <a:txBody>
                    <a:bodyPr/>
                    <a:lstStyle/>
                    <a:p>
                      <a:pPr algn="ctr"/>
                      <a:r>
                        <a:rPr lang="ru-RU" dirty="0"/>
                        <a:t>0.5*0.33*0.67=0.111</a:t>
                      </a:r>
                    </a:p>
                  </a:txBody>
                  <a:tcPr/>
                </a:tc>
                <a:tc>
                  <a:txBody>
                    <a:bodyPr/>
                    <a:lstStyle/>
                    <a:p>
                      <a:pPr algn="ctr"/>
                      <a:r>
                        <a:rPr lang="ru-RU" dirty="0"/>
                        <a:t>101</a:t>
                      </a:r>
                    </a:p>
                  </a:txBody>
                  <a:tcPr/>
                </a:tc>
                <a:tc>
                  <a:txBody>
                    <a:bodyPr/>
                    <a:lstStyle/>
                    <a:p>
                      <a:pPr algn="ctr"/>
                      <a:r>
                        <a:rPr lang="ru-RU" dirty="0"/>
                        <a:t>0.5*0.4*0.67=0.133</a:t>
                      </a:r>
                    </a:p>
                  </a:txBody>
                  <a:tcPr/>
                </a:tc>
                <a:extLst>
                  <a:ext uri="{0D108BD9-81ED-4DB2-BD59-A6C34878D82A}">
                    <a16:rowId xmlns:a16="http://schemas.microsoft.com/office/drawing/2014/main" val="1071694800"/>
                  </a:ext>
                </a:extLst>
              </a:tr>
              <a:tr h="370840">
                <a:tc>
                  <a:txBody>
                    <a:bodyPr/>
                    <a:lstStyle/>
                    <a:p>
                      <a:pPr algn="ctr"/>
                      <a:r>
                        <a:rPr lang="ru-RU" dirty="0"/>
                        <a:t>010</a:t>
                      </a:r>
                    </a:p>
                  </a:txBody>
                  <a:tcPr/>
                </a:tc>
                <a:tc>
                  <a:txBody>
                    <a:bodyPr/>
                    <a:lstStyle/>
                    <a:p>
                      <a:pPr algn="ctr"/>
                      <a:r>
                        <a:rPr lang="ru-RU" dirty="0"/>
                        <a:t>0.5*0.67*0.4=0.134</a:t>
                      </a:r>
                    </a:p>
                  </a:txBody>
                  <a:tcPr/>
                </a:tc>
                <a:tc>
                  <a:txBody>
                    <a:bodyPr/>
                    <a:lstStyle/>
                    <a:p>
                      <a:pPr algn="ctr"/>
                      <a:r>
                        <a:rPr lang="ru-RU" dirty="0"/>
                        <a:t>110</a:t>
                      </a:r>
                    </a:p>
                  </a:txBody>
                  <a:tcPr/>
                </a:tc>
                <a:tc>
                  <a:txBody>
                    <a:bodyPr/>
                    <a:lstStyle/>
                    <a:p>
                      <a:pPr algn="ctr"/>
                      <a:r>
                        <a:rPr lang="ru-RU" dirty="0"/>
                        <a:t>0.5*0.6*0.4=0.12</a:t>
                      </a:r>
                    </a:p>
                  </a:txBody>
                  <a:tcPr/>
                </a:tc>
                <a:extLst>
                  <a:ext uri="{0D108BD9-81ED-4DB2-BD59-A6C34878D82A}">
                    <a16:rowId xmlns:a16="http://schemas.microsoft.com/office/drawing/2014/main" val="2686890105"/>
                  </a:ext>
                </a:extLst>
              </a:tr>
              <a:tr h="370840">
                <a:tc>
                  <a:txBody>
                    <a:bodyPr/>
                    <a:lstStyle/>
                    <a:p>
                      <a:pPr algn="ctr"/>
                      <a:r>
                        <a:rPr lang="ru-RU" dirty="0"/>
                        <a:t>011</a:t>
                      </a:r>
                    </a:p>
                  </a:txBody>
                  <a:tcPr/>
                </a:tc>
                <a:tc>
                  <a:txBody>
                    <a:bodyPr/>
                    <a:lstStyle/>
                    <a:p>
                      <a:pPr algn="ctr"/>
                      <a:r>
                        <a:rPr lang="en-US" dirty="0"/>
                        <a:t>0.5*0.67*0</a:t>
                      </a:r>
                      <a:r>
                        <a:rPr lang="ru-RU" dirty="0"/>
                        <a:t>.6=0.191</a:t>
                      </a:r>
                    </a:p>
                  </a:txBody>
                  <a:tcPr/>
                </a:tc>
                <a:tc>
                  <a:txBody>
                    <a:bodyPr/>
                    <a:lstStyle/>
                    <a:p>
                      <a:pPr algn="ctr"/>
                      <a:r>
                        <a:rPr lang="ru-RU" dirty="0"/>
                        <a:t>111</a:t>
                      </a:r>
                    </a:p>
                  </a:txBody>
                  <a:tcPr/>
                </a:tc>
                <a:tc>
                  <a:txBody>
                    <a:bodyPr/>
                    <a:lstStyle/>
                    <a:p>
                      <a:pPr algn="ctr"/>
                      <a:r>
                        <a:rPr lang="ru-RU" dirty="0"/>
                        <a:t>0.5*0.6*0.67=0.201</a:t>
                      </a:r>
                    </a:p>
                  </a:txBody>
                  <a:tcPr/>
                </a:tc>
                <a:extLst>
                  <a:ext uri="{0D108BD9-81ED-4DB2-BD59-A6C34878D82A}">
                    <a16:rowId xmlns:a16="http://schemas.microsoft.com/office/drawing/2014/main" val="2190273156"/>
                  </a:ext>
                </a:extLst>
              </a:tr>
            </a:tbl>
          </a:graphicData>
        </a:graphic>
      </p:graphicFrame>
      <p:sp>
        <p:nvSpPr>
          <p:cNvPr id="60" name="TextBox 59"/>
          <p:cNvSpPr txBox="1"/>
          <p:nvPr/>
        </p:nvSpPr>
        <p:spPr>
          <a:xfrm>
            <a:off x="6816080" y="1700809"/>
            <a:ext cx="3394720" cy="2585323"/>
          </a:xfrm>
          <a:prstGeom prst="rect">
            <a:avLst/>
          </a:prstGeom>
          <a:noFill/>
        </p:spPr>
        <p:txBody>
          <a:bodyPr wrap="square" rtlCol="0">
            <a:spAutoFit/>
          </a:bodyPr>
          <a:lstStyle/>
          <a:p>
            <a:r>
              <a:rPr lang="ru-RU" dirty="0"/>
              <a:t>Предположим, что мы хотим оценить вероятность появления всех комбинаций из трёх символов. У нас имеется изначальное состояние А, через которое по статистике происходят переходы в </a:t>
            </a:r>
            <a:r>
              <a:rPr lang="ru-RU" dirty="0" err="1"/>
              <a:t>В</a:t>
            </a:r>
            <a:r>
              <a:rPr lang="ru-RU" dirty="0"/>
              <a:t> и С согласно вероятностям на схеме.</a:t>
            </a:r>
          </a:p>
        </p:txBody>
      </p:sp>
    </p:spTree>
    <p:extLst>
      <p:ext uri="{BB962C8B-B14F-4D97-AF65-F5344CB8AC3E}">
        <p14:creationId xmlns:p14="http://schemas.microsoft.com/office/powerpoint/2010/main" val="40460533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t>Метод </a:t>
            </a:r>
            <a:r>
              <a:rPr lang="en-US" sz="4000" dirty="0"/>
              <a:t>DMC: </a:t>
            </a:r>
            <a:r>
              <a:rPr lang="ru-RU" sz="4000" dirty="0"/>
              <a:t>практическое применение</a:t>
            </a:r>
          </a:p>
        </p:txBody>
      </p:sp>
      <p:sp>
        <p:nvSpPr>
          <p:cNvPr id="3" name="Объект 2"/>
          <p:cNvSpPr>
            <a:spLocks noGrp="1"/>
          </p:cNvSpPr>
          <p:nvPr>
            <p:ph idx="1"/>
          </p:nvPr>
        </p:nvSpPr>
        <p:spPr>
          <a:xfrm>
            <a:off x="1981201" y="1600201"/>
            <a:ext cx="8003232" cy="4524375"/>
          </a:xfrm>
        </p:spPr>
        <p:txBody>
          <a:bodyPr/>
          <a:lstStyle/>
          <a:p>
            <a:pPr marL="0" indent="0">
              <a:buNone/>
            </a:pPr>
            <a:r>
              <a:rPr lang="ru-RU" dirty="0"/>
              <a:t>Используется для компрессии данных в таких компрессорах как </a:t>
            </a:r>
            <a:r>
              <a:rPr lang="en-US" dirty="0"/>
              <a:t>hook, </a:t>
            </a:r>
            <a:r>
              <a:rPr lang="en-US" dirty="0" err="1"/>
              <a:t>ocamyd</a:t>
            </a:r>
            <a:r>
              <a:rPr lang="en-US" dirty="0"/>
              <a:t> </a:t>
            </a:r>
            <a:r>
              <a:rPr lang="ru-RU" dirty="0"/>
              <a:t>и т. д.</a:t>
            </a:r>
          </a:p>
        </p:txBody>
      </p:sp>
      <p:sp>
        <p:nvSpPr>
          <p:cNvPr id="8" name="Номер слайда 7">
            <a:extLst>
              <a:ext uri="{FF2B5EF4-FFF2-40B4-BE49-F238E27FC236}">
                <a16:creationId xmlns:a16="http://schemas.microsoft.com/office/drawing/2014/main" id="{757A1CA6-BE47-4FC8-96DB-F81BCC5675E8}"/>
              </a:ext>
            </a:extLst>
          </p:cNvPr>
          <p:cNvSpPr>
            <a:spLocks noGrp="1"/>
          </p:cNvSpPr>
          <p:nvPr>
            <p:ph type="sldNum" sz="quarter" idx="12"/>
          </p:nvPr>
        </p:nvSpPr>
        <p:spPr/>
        <p:txBody>
          <a:bodyPr/>
          <a:lstStyle/>
          <a:p>
            <a:pPr>
              <a:defRPr/>
            </a:pPr>
            <a:fld id="{6F4E816A-55D9-470B-B890-87BE52ECB9E1}" type="slidenum">
              <a:rPr lang="ru-RU" altLang="ru-RU" smtClean="0"/>
              <a:pPr>
                <a:defRPr/>
              </a:pPr>
              <a:t>56</a:t>
            </a:fld>
            <a:endParaRPr lang="ru-RU" altLang="ru-RU"/>
          </a:p>
        </p:txBody>
      </p:sp>
    </p:spTree>
    <p:extLst>
      <p:ext uri="{BB962C8B-B14F-4D97-AF65-F5344CB8AC3E}">
        <p14:creationId xmlns:p14="http://schemas.microsoft.com/office/powerpoint/2010/main" val="6626404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t>Метод </a:t>
            </a:r>
            <a:r>
              <a:rPr lang="en-US" sz="4000" dirty="0"/>
              <a:t>DMC</a:t>
            </a:r>
            <a:r>
              <a:rPr lang="ru-RU" sz="4000" dirty="0"/>
              <a:t>. Преимущества и недостатки</a:t>
            </a:r>
          </a:p>
        </p:txBody>
      </p:sp>
      <p:sp>
        <p:nvSpPr>
          <p:cNvPr id="3" name="Объект 2"/>
          <p:cNvSpPr>
            <a:spLocks noGrp="1"/>
          </p:cNvSpPr>
          <p:nvPr>
            <p:ph idx="1"/>
          </p:nvPr>
        </p:nvSpPr>
        <p:spPr/>
        <p:txBody>
          <a:bodyPr/>
          <a:lstStyle/>
          <a:p>
            <a:pPr marL="0" indent="0">
              <a:buNone/>
            </a:pPr>
            <a:r>
              <a:rPr lang="ru-RU" sz="2400" dirty="0"/>
              <a:t>+ Высокая производительность за счёт низкой вычислительной ёмкости</a:t>
            </a:r>
          </a:p>
          <a:p>
            <a:pPr>
              <a:buFontTx/>
              <a:buChar char="-"/>
            </a:pPr>
            <a:r>
              <a:rPr lang="ru-RU" sz="2400" dirty="0"/>
              <a:t>Ограниченность числа состояний модели возможностями оперативной памяти</a:t>
            </a:r>
          </a:p>
          <a:p>
            <a:pPr>
              <a:buFontTx/>
              <a:buChar char="-"/>
            </a:pPr>
            <a:r>
              <a:rPr lang="ru-RU" sz="2400" dirty="0"/>
              <a:t>Несовершенство информационной модели, малоприменим к большинству реальных источников</a:t>
            </a:r>
          </a:p>
        </p:txBody>
      </p:sp>
      <p:sp>
        <p:nvSpPr>
          <p:cNvPr id="8" name="Номер слайда 7">
            <a:extLst>
              <a:ext uri="{FF2B5EF4-FFF2-40B4-BE49-F238E27FC236}">
                <a16:creationId xmlns:a16="http://schemas.microsoft.com/office/drawing/2014/main" id="{5E52EAC1-D755-4644-B6A4-FA97F4707661}"/>
              </a:ext>
            </a:extLst>
          </p:cNvPr>
          <p:cNvSpPr>
            <a:spLocks noGrp="1"/>
          </p:cNvSpPr>
          <p:nvPr>
            <p:ph type="sldNum" sz="quarter" idx="12"/>
          </p:nvPr>
        </p:nvSpPr>
        <p:spPr/>
        <p:txBody>
          <a:bodyPr/>
          <a:lstStyle/>
          <a:p>
            <a:pPr>
              <a:defRPr/>
            </a:pPr>
            <a:fld id="{6F4E816A-55D9-470B-B890-87BE52ECB9E1}" type="slidenum">
              <a:rPr lang="ru-RU" altLang="ru-RU" smtClean="0"/>
              <a:pPr>
                <a:defRPr/>
              </a:pPr>
              <a:t>57</a:t>
            </a:fld>
            <a:endParaRPr lang="ru-RU" altLang="ru-RU"/>
          </a:p>
        </p:txBody>
      </p:sp>
    </p:spTree>
    <p:extLst>
      <p:ext uri="{BB962C8B-B14F-4D97-AF65-F5344CB8AC3E}">
        <p14:creationId xmlns:p14="http://schemas.microsoft.com/office/powerpoint/2010/main" val="33788467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365125"/>
            <a:ext cx="10515600" cy="1325563"/>
          </a:xfrm>
        </p:spPr>
        <p:txBody>
          <a:bodyPr/>
          <a:lstStyle/>
          <a:p>
            <a:r>
              <a:rPr lang="ru-RU" altLang="ru-RU"/>
              <a:t>Метод нейронных сетей</a:t>
            </a:r>
          </a:p>
        </p:txBody>
      </p:sp>
      <p:sp>
        <p:nvSpPr>
          <p:cNvPr id="4" name="Объект 3">
            <a:extLst>
              <a:ext uri="{FF2B5EF4-FFF2-40B4-BE49-F238E27FC236}">
                <a16:creationId xmlns:a16="http://schemas.microsoft.com/office/drawing/2014/main" id="{9BBFB20A-40F3-594A-81A5-B14FADA72C90}"/>
              </a:ext>
            </a:extLst>
          </p:cNvPr>
          <p:cNvSpPr>
            <a:spLocks noGrp="1"/>
          </p:cNvSpPr>
          <p:nvPr>
            <p:ph idx="1"/>
          </p:nvPr>
        </p:nvSpPr>
        <p:spPr>
          <a:xfrm>
            <a:off x="838200" y="1650378"/>
            <a:ext cx="10515600" cy="4842497"/>
          </a:xfrm>
        </p:spPr>
        <p:txBody>
          <a:bodyPr>
            <a:normAutofit lnSpcReduction="10000"/>
          </a:bodyPr>
          <a:lstStyle/>
          <a:p>
            <a:pPr>
              <a:spcBef>
                <a:spcPct val="0"/>
              </a:spcBef>
              <a:spcAft>
                <a:spcPts val="600"/>
              </a:spcAft>
            </a:pPr>
            <a:r>
              <a:rPr lang="ru-RU" altLang="ru-RU" dirty="0"/>
              <a:t>Для оценки вероятностей символов применяется искусственная нейронная сеть</a:t>
            </a:r>
          </a:p>
          <a:p>
            <a:pPr>
              <a:spcBef>
                <a:spcPct val="0"/>
              </a:spcBef>
              <a:spcAft>
                <a:spcPts val="600"/>
              </a:spcAft>
            </a:pPr>
            <a:r>
              <a:rPr lang="ru-RU" altLang="ru-RU" dirty="0"/>
              <a:t>Чаще всего используется многослойная нейронная сеть, обладающая одним нейроном выходного слоя на каждый символ информационного алфавита. На выходах этих нейронов формируются сигналы, определяющие вероятности появления различных символов в текущем контексте.</a:t>
            </a:r>
          </a:p>
          <a:p>
            <a:pPr>
              <a:spcBef>
                <a:spcPct val="0"/>
              </a:spcBef>
              <a:spcAft>
                <a:spcPts val="600"/>
              </a:spcAft>
            </a:pPr>
            <a:r>
              <a:rPr lang="ru-RU" altLang="ru-RU" dirty="0"/>
              <a:t>Преимуществом данного решения энтропийного кодирования является возможность адаптации системы к обрабатываемой информации с применением фиксированного объема памяти. </a:t>
            </a:r>
          </a:p>
          <a:p>
            <a:pPr marL="0" indent="0">
              <a:spcBef>
                <a:spcPct val="0"/>
              </a:spcBef>
              <a:spcAft>
                <a:spcPts val="600"/>
              </a:spcAft>
              <a:buNone/>
            </a:pPr>
            <a:r>
              <a:rPr lang="ru-RU" altLang="ru-RU" dirty="0"/>
              <a:t>+ высокая эффективность</a:t>
            </a:r>
          </a:p>
          <a:p>
            <a:pPr marL="0" indent="0">
              <a:spcBef>
                <a:spcPct val="0"/>
              </a:spcBef>
              <a:spcAft>
                <a:spcPts val="600"/>
              </a:spcAft>
              <a:buNone/>
            </a:pPr>
            <a:r>
              <a:rPr lang="ru-RU" altLang="ru-RU" dirty="0"/>
              <a:t>– очень низкая производительность</a:t>
            </a:r>
          </a:p>
        </p:txBody>
      </p:sp>
      <p:sp>
        <p:nvSpPr>
          <p:cNvPr id="6" name="Номер слайда 5">
            <a:extLst>
              <a:ext uri="{FF2B5EF4-FFF2-40B4-BE49-F238E27FC236}">
                <a16:creationId xmlns:a16="http://schemas.microsoft.com/office/drawing/2014/main" id="{76E13975-815B-41EA-A501-3904B4A289C0}"/>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58</a:t>
            </a:fld>
            <a:endParaRPr lang="ru-RU" altLang="ru-RU"/>
          </a:p>
        </p:txBody>
      </p:sp>
      <p:sp>
        <p:nvSpPr>
          <p:cNvPr id="18435" name="Rectangle 4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8436" name="Rectangle 4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8437" name="Rectangle 5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8438" name="Rectangle 5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8439" name="Rectangle 5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8440" name="Rectangle 5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8441" name="Rectangle 5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Tree>
    <p:extLst>
      <p:ext uri="{BB962C8B-B14F-4D97-AF65-F5344CB8AC3E}">
        <p14:creationId xmlns:p14="http://schemas.microsoft.com/office/powerpoint/2010/main" val="415161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B42983-DDB8-4BD1-B967-6422A9AD21D3}"/>
              </a:ext>
            </a:extLst>
          </p:cNvPr>
          <p:cNvSpPr>
            <a:spLocks noGrp="1"/>
          </p:cNvSpPr>
          <p:nvPr>
            <p:ph type="title"/>
          </p:nvPr>
        </p:nvSpPr>
        <p:spPr>
          <a:xfrm>
            <a:off x="838200" y="365125"/>
            <a:ext cx="10515600" cy="1325563"/>
          </a:xfrm>
        </p:spPr>
        <p:txBody>
          <a:bodyPr/>
          <a:lstStyle/>
          <a:p>
            <a:r>
              <a:rPr lang="ru-RU" dirty="0"/>
              <a:t>Термины и обозначения</a:t>
            </a:r>
          </a:p>
        </p:txBody>
      </p:sp>
      <mc:AlternateContent xmlns:mc="http://schemas.openxmlformats.org/markup-compatibility/2006" xmlns:a14="http://schemas.microsoft.com/office/drawing/2010/main">
        <mc:Choice Requires="a14">
          <p:sp>
            <p:nvSpPr>
              <p:cNvPr id="6" name="Прямоугольник 63">
                <a:extLst>
                  <a:ext uri="{FF2B5EF4-FFF2-40B4-BE49-F238E27FC236}">
                    <a16:creationId xmlns:a16="http://schemas.microsoft.com/office/drawing/2014/main" id="{4264705F-6D7D-4F4F-95FC-78708811C9A5}"/>
                  </a:ext>
                </a:extLst>
              </p:cNvPr>
              <p:cNvSpPr>
                <a:spLocks noGrp="1" noChangeArrowheads="1"/>
              </p:cNvSpPr>
              <p:nvPr>
                <p:ph idx="1"/>
              </p:nvPr>
            </p:nvSpPr>
            <p:spPr bwMode="auto">
              <a:xfrm>
                <a:off x="838200" y="1825625"/>
                <a:ext cx="10515600" cy="4351338"/>
              </a:xfr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14:m>
                  <m:oMath xmlns:m="http://schemas.openxmlformats.org/officeDocument/2006/math">
                    <m:sSub>
                      <m:sSubPr>
                        <m:ctrlPr>
                          <a:rPr lang="en-US" altLang="ru-RU" i="1">
                            <a:latin typeface="Cambria Math" panose="02040503050406030204" pitchFamily="18" charset="0"/>
                          </a:rPr>
                        </m:ctrlPr>
                      </m:sSubPr>
                      <m:e>
                        <m:r>
                          <a:rPr lang="en-US" altLang="ru-RU">
                            <a:latin typeface="Cambria Math" panose="02040503050406030204" pitchFamily="18" charset="0"/>
                          </a:rPr>
                          <m:t>𝑁</m:t>
                        </m:r>
                      </m:e>
                      <m:sub>
                        <m:r>
                          <a:rPr lang="en-US" altLang="ru-RU">
                            <a:latin typeface="Cambria Math" panose="02040503050406030204" pitchFamily="18" charset="0"/>
                          </a:rPr>
                          <m:t>𝑛</m:t>
                        </m:r>
                      </m:sub>
                    </m:sSub>
                    <m:d>
                      <m:dPr>
                        <m:ctrlPr>
                          <a:rPr lang="en-US" altLang="ru-RU" i="1">
                            <a:latin typeface="Cambria Math" panose="02040503050406030204" pitchFamily="18" charset="0"/>
                          </a:rPr>
                        </m:ctrlPr>
                      </m:dPr>
                      <m:e>
                        <m:acc>
                          <m:accPr>
                            <m:chr m:val="̅"/>
                            <m:ctrlPr>
                              <a:rPr lang="ru-RU" altLang="ru-RU" i="1">
                                <a:latin typeface="Cambria Math" panose="02040503050406030204" pitchFamily="18" charset="0"/>
                              </a:rPr>
                            </m:ctrlPr>
                          </m:accPr>
                          <m:e>
                            <m:r>
                              <a:rPr lang="en-US" altLang="ru-RU">
                                <a:latin typeface="Cambria Math" panose="02040503050406030204" pitchFamily="18" charset="0"/>
                              </a:rPr>
                              <m:t>𝒄</m:t>
                            </m:r>
                          </m:e>
                        </m:acc>
                        <m:r>
                          <a:rPr lang="en-US" altLang="ru-RU">
                            <a:latin typeface="Cambria Math" panose="02040503050406030204" pitchFamily="18" charset="0"/>
                          </a:rPr>
                          <m:t>𝑎</m:t>
                        </m:r>
                      </m:e>
                    </m:d>
                  </m:oMath>
                </a14:m>
                <a:r>
                  <a:rPr lang="en-US" altLang="ru-RU" dirty="0">
                    <a:latin typeface="+mn-lt"/>
                  </a:rPr>
                  <a:t> – </a:t>
                </a:r>
                <a:r>
                  <a:rPr lang="ru-RU" altLang="ru-RU" dirty="0">
                    <a:latin typeface="+mn-lt"/>
                  </a:rPr>
                  <a:t>кол-во появлений </a:t>
                </a:r>
                <a14:m>
                  <m:oMath xmlns:m="http://schemas.openxmlformats.org/officeDocument/2006/math">
                    <m:r>
                      <a:rPr lang="en-US" altLang="ru-RU">
                        <a:latin typeface="Cambria Math" panose="02040503050406030204" pitchFamily="18" charset="0"/>
                      </a:rPr>
                      <m:t>𝑎</m:t>
                    </m:r>
                  </m:oMath>
                </a14:m>
                <a:r>
                  <a:rPr lang="en-US" altLang="ru-RU" dirty="0">
                    <a:latin typeface="+mn-lt"/>
                  </a:rPr>
                  <a:t> </a:t>
                </a:r>
                <a:r>
                  <a:rPr lang="ru-RU" altLang="ru-RU" dirty="0">
                    <a:latin typeface="+mn-lt"/>
                  </a:rPr>
                  <a:t>в последовательности длины </a:t>
                </a:r>
                <a14:m>
                  <m:oMath xmlns:m="http://schemas.openxmlformats.org/officeDocument/2006/math">
                    <m:r>
                      <a:rPr lang="en-US" altLang="ru-RU" dirty="0">
                        <a:latin typeface="Cambria Math" panose="02040503050406030204" pitchFamily="18" charset="0"/>
                      </a:rPr>
                      <m:t>𝑛</m:t>
                    </m:r>
                  </m:oMath>
                </a14:m>
                <a:r>
                  <a:rPr lang="en-US" altLang="ru-RU" dirty="0">
                    <a:latin typeface="+mn-lt"/>
                  </a:rPr>
                  <a:t> </a:t>
                </a:r>
                <a:r>
                  <a:rPr lang="ru-RU" altLang="ru-RU" dirty="0">
                    <a:latin typeface="+mn-lt"/>
                  </a:rPr>
                  <a:t>в контексте</a:t>
                </a:r>
                <a:r>
                  <a:rPr lang="en-US" altLang="ru-RU" dirty="0">
                    <a:latin typeface="+mn-lt"/>
                  </a:rPr>
                  <a:t> </a:t>
                </a:r>
                <a14:m>
                  <m:oMath xmlns:m="http://schemas.openxmlformats.org/officeDocument/2006/math">
                    <m:acc>
                      <m:accPr>
                        <m:chr m:val="̅"/>
                        <m:ctrlPr>
                          <a:rPr lang="ru-RU" altLang="ru-RU" i="1">
                            <a:latin typeface="Cambria Math" panose="02040503050406030204" pitchFamily="18" charset="0"/>
                          </a:rPr>
                        </m:ctrlPr>
                      </m:accPr>
                      <m:e>
                        <m:r>
                          <a:rPr lang="en-US" altLang="ru-RU">
                            <a:latin typeface="Cambria Math" panose="02040503050406030204" pitchFamily="18" charset="0"/>
                          </a:rPr>
                          <m:t>𝒄</m:t>
                        </m:r>
                      </m:e>
                    </m:acc>
                  </m:oMath>
                </a14:m>
                <a:r>
                  <a:rPr lang="en-US" altLang="ru-RU" dirty="0">
                    <a:latin typeface="+mn-lt"/>
                  </a:rPr>
                  <a:t> </a:t>
                </a:r>
                <a:endParaRPr lang="ru-RU" altLang="ru-RU" dirty="0">
                  <a:latin typeface="+mn-lt"/>
                </a:endParaRPr>
              </a:p>
              <a:p>
                <a14:m>
                  <m:oMath xmlns:m="http://schemas.openxmlformats.org/officeDocument/2006/math">
                    <m:sSub>
                      <m:sSubPr>
                        <m:ctrlPr>
                          <a:rPr lang="en-US" altLang="ru-RU" i="1">
                            <a:latin typeface="Cambria Math" panose="02040503050406030204" pitchFamily="18" charset="0"/>
                          </a:rPr>
                        </m:ctrlPr>
                      </m:sSubPr>
                      <m:e>
                        <m:r>
                          <a:rPr lang="en-US" altLang="ru-RU">
                            <a:latin typeface="Cambria Math" panose="02040503050406030204" pitchFamily="18" charset="0"/>
                          </a:rPr>
                          <m:t>𝑁</m:t>
                        </m:r>
                      </m:e>
                      <m:sub>
                        <m:r>
                          <a:rPr lang="en-US" altLang="ru-RU">
                            <a:latin typeface="Cambria Math" panose="02040503050406030204" pitchFamily="18" charset="0"/>
                          </a:rPr>
                          <m:t>𝑛</m:t>
                        </m:r>
                      </m:sub>
                    </m:sSub>
                    <m:d>
                      <m:dPr>
                        <m:ctrlPr>
                          <a:rPr lang="en-US" altLang="ru-RU" i="1">
                            <a:latin typeface="Cambria Math" panose="02040503050406030204" pitchFamily="18" charset="0"/>
                          </a:rPr>
                        </m:ctrlPr>
                      </m:dPr>
                      <m:e>
                        <m:acc>
                          <m:accPr>
                            <m:chr m:val="̅"/>
                            <m:ctrlPr>
                              <a:rPr lang="ru-RU" altLang="ru-RU" i="1">
                                <a:latin typeface="Cambria Math" panose="02040503050406030204" pitchFamily="18" charset="0"/>
                              </a:rPr>
                            </m:ctrlPr>
                          </m:accPr>
                          <m:e>
                            <m:r>
                              <a:rPr lang="en-US" altLang="ru-RU">
                                <a:latin typeface="Cambria Math" panose="02040503050406030204" pitchFamily="18" charset="0"/>
                              </a:rPr>
                              <m:t>𝒄</m:t>
                            </m:r>
                          </m:e>
                        </m:acc>
                        <m:r>
                          <a:rPr lang="en-US" altLang="ru-RU">
                            <a:latin typeface="Cambria Math" panose="02040503050406030204" pitchFamily="18" charset="0"/>
                          </a:rPr>
                          <m:t>⋅</m:t>
                        </m:r>
                      </m:e>
                    </m:d>
                  </m:oMath>
                </a14:m>
                <a:r>
                  <a:rPr lang="en-US" altLang="ru-RU" dirty="0">
                    <a:latin typeface="+mn-lt"/>
                  </a:rPr>
                  <a:t> – </a:t>
                </a:r>
                <a:r>
                  <a:rPr lang="ru-RU" altLang="ru-RU" dirty="0">
                    <a:latin typeface="+mn-lt"/>
                  </a:rPr>
                  <a:t>количество появлений контекста </a:t>
                </a:r>
                <a14:m>
                  <m:oMath xmlns:m="http://schemas.openxmlformats.org/officeDocument/2006/math">
                    <m:acc>
                      <m:accPr>
                        <m:chr m:val="̅"/>
                        <m:ctrlPr>
                          <a:rPr lang="ru-RU" altLang="ru-RU" i="1">
                            <a:latin typeface="Cambria Math" panose="02040503050406030204" pitchFamily="18" charset="0"/>
                          </a:rPr>
                        </m:ctrlPr>
                      </m:accPr>
                      <m:e>
                        <m:r>
                          <a:rPr lang="en-US" altLang="ru-RU">
                            <a:latin typeface="Cambria Math" panose="02040503050406030204" pitchFamily="18" charset="0"/>
                          </a:rPr>
                          <m:t>𝒄</m:t>
                        </m:r>
                      </m:e>
                    </m:acc>
                  </m:oMath>
                </a14:m>
                <a:r>
                  <a:rPr lang="en-US" altLang="ru-RU" dirty="0">
                    <a:latin typeface="+mn-lt"/>
                  </a:rPr>
                  <a:t> </a:t>
                </a:r>
                <a:r>
                  <a:rPr lang="ru-RU" altLang="ru-RU" dirty="0">
                    <a:latin typeface="+mn-lt"/>
                  </a:rPr>
                  <a:t>в последовательности длины </a:t>
                </a:r>
                <a14:m>
                  <m:oMath xmlns:m="http://schemas.openxmlformats.org/officeDocument/2006/math">
                    <m:r>
                      <a:rPr lang="en-US" altLang="ru-RU" dirty="0">
                        <a:latin typeface="Cambria Math" panose="02040503050406030204" pitchFamily="18" charset="0"/>
                      </a:rPr>
                      <m:t>𝑛</m:t>
                    </m:r>
                  </m:oMath>
                </a14:m>
                <a:endParaRPr lang="ru-RU" altLang="ru-RU" dirty="0">
                  <a:latin typeface="+mn-lt"/>
                </a:endParaRPr>
              </a:p>
              <a:p>
                <a14:m>
                  <m:oMath xmlns:m="http://schemas.openxmlformats.org/officeDocument/2006/math">
                    <m:sSub>
                      <m:sSubPr>
                        <m:ctrlPr>
                          <a:rPr lang="en-US" altLang="ru-RU" i="1">
                            <a:latin typeface="Cambria Math" panose="02040503050406030204" pitchFamily="18" charset="0"/>
                          </a:rPr>
                        </m:ctrlPr>
                      </m:sSubPr>
                      <m:e>
                        <m:r>
                          <a:rPr lang="en-US" altLang="ru-RU">
                            <a:latin typeface="Cambria Math" panose="02040503050406030204" pitchFamily="18" charset="0"/>
                          </a:rPr>
                          <m:t>𝑀</m:t>
                        </m:r>
                      </m:e>
                      <m:sub>
                        <m:r>
                          <a:rPr lang="en-US" altLang="ru-RU">
                            <a:latin typeface="Cambria Math" panose="02040503050406030204" pitchFamily="18" charset="0"/>
                          </a:rPr>
                          <m:t>𝑛</m:t>
                        </m:r>
                      </m:sub>
                    </m:sSub>
                    <m:d>
                      <m:dPr>
                        <m:ctrlPr>
                          <a:rPr lang="en-US" altLang="ru-RU" i="1">
                            <a:latin typeface="Cambria Math" panose="02040503050406030204" pitchFamily="18" charset="0"/>
                          </a:rPr>
                        </m:ctrlPr>
                      </m:dPr>
                      <m:e>
                        <m:acc>
                          <m:accPr>
                            <m:chr m:val="̅"/>
                            <m:ctrlPr>
                              <a:rPr lang="ru-RU" altLang="ru-RU" i="1">
                                <a:latin typeface="Cambria Math" panose="02040503050406030204" pitchFamily="18" charset="0"/>
                              </a:rPr>
                            </m:ctrlPr>
                          </m:accPr>
                          <m:e>
                            <m:r>
                              <a:rPr lang="en-US" altLang="ru-RU">
                                <a:latin typeface="Cambria Math" panose="02040503050406030204" pitchFamily="18" charset="0"/>
                              </a:rPr>
                              <m:t>𝒄</m:t>
                            </m:r>
                          </m:e>
                        </m:acc>
                      </m:e>
                    </m:d>
                  </m:oMath>
                </a14:m>
                <a:r>
                  <a:rPr lang="en-US" altLang="ru-RU" dirty="0">
                    <a:latin typeface="+mn-lt"/>
                  </a:rPr>
                  <a:t>  – </a:t>
                </a:r>
                <a:r>
                  <a:rPr lang="ru-RU" altLang="ru-RU" dirty="0">
                    <a:latin typeface="+mn-lt"/>
                  </a:rPr>
                  <a:t>количество различных символов, появившихся в последовательности длины </a:t>
                </a:r>
                <a14:m>
                  <m:oMath xmlns:m="http://schemas.openxmlformats.org/officeDocument/2006/math">
                    <m:r>
                      <a:rPr lang="en-US" altLang="ru-RU" dirty="0">
                        <a:latin typeface="Cambria Math" panose="02040503050406030204" pitchFamily="18" charset="0"/>
                      </a:rPr>
                      <m:t>𝑛</m:t>
                    </m:r>
                  </m:oMath>
                </a14:m>
                <a:r>
                  <a:rPr lang="en-US" altLang="ru-RU" dirty="0">
                    <a:latin typeface="+mn-lt"/>
                  </a:rPr>
                  <a:t> </a:t>
                </a:r>
                <a:r>
                  <a:rPr lang="ru-RU" altLang="ru-RU" dirty="0">
                    <a:latin typeface="+mn-lt"/>
                  </a:rPr>
                  <a:t>вслед за контекстом</a:t>
                </a:r>
                <a:r>
                  <a:rPr lang="en-US" altLang="ru-RU" dirty="0">
                    <a:latin typeface="+mn-lt"/>
                  </a:rPr>
                  <a:t> </a:t>
                </a:r>
                <a14:m>
                  <m:oMath xmlns:m="http://schemas.openxmlformats.org/officeDocument/2006/math">
                    <m:acc>
                      <m:accPr>
                        <m:chr m:val="̅"/>
                        <m:ctrlPr>
                          <a:rPr lang="ru-RU" altLang="ru-RU" i="1">
                            <a:latin typeface="Cambria Math" panose="02040503050406030204" pitchFamily="18" charset="0"/>
                          </a:rPr>
                        </m:ctrlPr>
                      </m:accPr>
                      <m:e>
                        <m:r>
                          <a:rPr lang="en-US" altLang="ru-RU">
                            <a:latin typeface="Cambria Math" panose="02040503050406030204" pitchFamily="18" charset="0"/>
                          </a:rPr>
                          <m:t>𝒄</m:t>
                        </m:r>
                      </m:e>
                    </m:acc>
                  </m:oMath>
                </a14:m>
                <a:endParaRPr lang="ru-RU" altLang="ru-RU" dirty="0">
                  <a:latin typeface="+mn-lt"/>
                </a:endParaRPr>
              </a:p>
            </p:txBody>
          </p:sp>
        </mc:Choice>
        <mc:Fallback xmlns="">
          <p:sp>
            <p:nvSpPr>
              <p:cNvPr id="6" name="Прямоугольник 63">
                <a:extLst>
                  <a:ext uri="{FF2B5EF4-FFF2-40B4-BE49-F238E27FC236}">
                    <a16:creationId xmlns:a16="http://schemas.microsoft.com/office/drawing/2014/main" id="{4264705F-6D7D-4F4F-95FC-78708811C9A5}"/>
                  </a:ext>
                </a:extLst>
              </p:cNvPr>
              <p:cNvSpPr>
                <a:spLocks noGrp="1" noRot="1" noChangeAspect="1" noMove="1" noResize="1" noEditPoints="1" noAdjustHandles="1" noChangeArrowheads="1" noChangeShapeType="1" noTextEdit="1"/>
              </p:cNvSpPr>
              <p:nvPr>
                <p:ph idx="1"/>
              </p:nvPr>
            </p:nvSpPr>
            <p:spPr bwMode="auto">
              <a:xfrm>
                <a:off x="838200" y="1825625"/>
                <a:ext cx="10515600" cy="4351338"/>
              </a:xfrm>
              <a:blipFill>
                <a:blip r:embed="rId2"/>
                <a:stretch>
                  <a:fillRect l="-1327" t="-2907" r="-9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noFill/>
                  </a:rPr>
                  <a:t> </a:t>
                </a:r>
              </a:p>
            </p:txBody>
          </p:sp>
        </mc:Fallback>
      </mc:AlternateContent>
      <p:sp>
        <p:nvSpPr>
          <p:cNvPr id="8" name="Номер слайда 7">
            <a:extLst>
              <a:ext uri="{FF2B5EF4-FFF2-40B4-BE49-F238E27FC236}">
                <a16:creationId xmlns:a16="http://schemas.microsoft.com/office/drawing/2014/main" id="{451A0DAD-244F-4648-B5FE-251C0EDA7C07}"/>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6</a:t>
            </a:fld>
            <a:endParaRPr lang="ru-RU" altLang="ru-RU"/>
          </a:p>
        </p:txBody>
      </p:sp>
    </p:spTree>
    <p:extLst>
      <p:ext uri="{BB962C8B-B14F-4D97-AF65-F5344CB8AC3E}">
        <p14:creationId xmlns:p14="http://schemas.microsoft.com/office/powerpoint/2010/main" val="3379565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65125"/>
            <a:ext cx="10515600" cy="1325563"/>
          </a:xfrm>
        </p:spPr>
        <p:txBody>
          <a:bodyPr>
            <a:normAutofit/>
          </a:bodyPr>
          <a:lstStyle/>
          <a:p>
            <a:r>
              <a:rPr lang="ru-RU" altLang="ru-RU" dirty="0"/>
              <a:t>Метод </a:t>
            </a:r>
            <a:r>
              <a:rPr lang="en-US" altLang="ru-RU" dirty="0"/>
              <a:t>PPM</a:t>
            </a:r>
            <a:endParaRPr lang="ru-RU" altLang="ru-RU" dirty="0"/>
          </a:p>
        </p:txBody>
      </p:sp>
      <mc:AlternateContent xmlns:mc="http://schemas.openxmlformats.org/markup-compatibility/2006" xmlns:a14="http://schemas.microsoft.com/office/drawing/2010/main">
        <mc:Choice Requires="a14">
          <p:sp>
            <p:nvSpPr>
              <p:cNvPr id="10" name="Объект 9">
                <a:extLst>
                  <a:ext uri="{FF2B5EF4-FFF2-40B4-BE49-F238E27FC236}">
                    <a16:creationId xmlns:a16="http://schemas.microsoft.com/office/drawing/2014/main" id="{A17D5C49-9D6C-2847-80D9-235C9B976821}"/>
                  </a:ext>
                </a:extLst>
              </p:cNvPr>
              <p:cNvSpPr>
                <a:spLocks noGrp="1"/>
              </p:cNvSpPr>
              <p:nvPr>
                <p:ph idx="1"/>
              </p:nvPr>
            </p:nvSpPr>
            <p:spPr>
              <a:xfrm>
                <a:off x="838200" y="1825625"/>
                <a:ext cx="10515600" cy="4667250"/>
              </a:xfrm>
            </p:spPr>
            <p:txBody>
              <a:bodyPr>
                <a:normAutofit fontScale="85000" lnSpcReduction="10000"/>
              </a:bodyPr>
              <a:lstStyle/>
              <a:p>
                <a:pPr algn="ctr" fontAlgn="base">
                  <a:lnSpc>
                    <a:spcPct val="120000"/>
                  </a:lnSpc>
                  <a:spcBef>
                    <a:spcPts val="1200"/>
                  </a:spcBef>
                  <a:spcAft>
                    <a:spcPct val="0"/>
                  </a:spcAft>
                  <a:buNone/>
                  <a:defRPr/>
                </a:pPr>
                <a:r>
                  <a:rPr lang="ru-RU" altLang="ru-RU" b="1" dirty="0">
                    <a:solidFill>
                      <a:srgbClr val="000000"/>
                    </a:solidFill>
                    <a:latin typeface="Cambria Math" panose="02040503050406030204" pitchFamily="18" charset="0"/>
                    <a:ea typeface="Cambria Math" panose="02040503050406030204" pitchFamily="18" charset="0"/>
                  </a:rPr>
                  <a:t>(</a:t>
                </a:r>
                <a:r>
                  <a:rPr lang="ru-RU" altLang="ru-RU" b="1" dirty="0" err="1">
                    <a:solidFill>
                      <a:srgbClr val="000000"/>
                    </a:solidFill>
                    <a:latin typeface="Cambria Math" panose="02040503050406030204" pitchFamily="18" charset="0"/>
                    <a:ea typeface="Cambria Math" panose="02040503050406030204" pitchFamily="18" charset="0"/>
                  </a:rPr>
                  <a:t>Prediction</a:t>
                </a:r>
                <a:r>
                  <a:rPr lang="ru-RU" altLang="ru-RU" b="1" dirty="0">
                    <a:solidFill>
                      <a:srgbClr val="000000"/>
                    </a:solidFill>
                    <a:latin typeface="Cambria Math" panose="02040503050406030204" pitchFamily="18" charset="0"/>
                    <a:ea typeface="Cambria Math" panose="02040503050406030204" pitchFamily="18" charset="0"/>
                  </a:rPr>
                  <a:t> </a:t>
                </a:r>
                <a:r>
                  <a:rPr lang="ru-RU" altLang="ru-RU" b="1" dirty="0" err="1">
                    <a:solidFill>
                      <a:srgbClr val="000000"/>
                    </a:solidFill>
                    <a:latin typeface="Cambria Math" panose="02040503050406030204" pitchFamily="18" charset="0"/>
                    <a:ea typeface="Cambria Math" panose="02040503050406030204" pitchFamily="18" charset="0"/>
                  </a:rPr>
                  <a:t>by</a:t>
                </a:r>
                <a:r>
                  <a:rPr lang="ru-RU" altLang="ru-RU" b="1" dirty="0">
                    <a:solidFill>
                      <a:srgbClr val="000000"/>
                    </a:solidFill>
                    <a:latin typeface="Cambria Math" panose="02040503050406030204" pitchFamily="18" charset="0"/>
                    <a:ea typeface="Cambria Math" panose="02040503050406030204" pitchFamily="18" charset="0"/>
                  </a:rPr>
                  <a:t> </a:t>
                </a:r>
                <a:r>
                  <a:rPr lang="ru-RU" altLang="ru-RU" b="1" dirty="0" err="1">
                    <a:solidFill>
                      <a:srgbClr val="000000"/>
                    </a:solidFill>
                    <a:latin typeface="Cambria Math" panose="02040503050406030204" pitchFamily="18" charset="0"/>
                    <a:ea typeface="Cambria Math" panose="02040503050406030204" pitchFamily="18" charset="0"/>
                  </a:rPr>
                  <a:t>Partial</a:t>
                </a:r>
                <a:r>
                  <a:rPr lang="ru-RU" altLang="ru-RU" b="1" dirty="0">
                    <a:solidFill>
                      <a:srgbClr val="000000"/>
                    </a:solidFill>
                    <a:latin typeface="Cambria Math" panose="02040503050406030204" pitchFamily="18" charset="0"/>
                    <a:ea typeface="Cambria Math" panose="02040503050406030204" pitchFamily="18" charset="0"/>
                  </a:rPr>
                  <a:t> </a:t>
                </a:r>
                <a:r>
                  <a:rPr lang="ru-RU" altLang="ru-RU" b="1" dirty="0" err="1">
                    <a:solidFill>
                      <a:srgbClr val="000000"/>
                    </a:solidFill>
                    <a:latin typeface="Cambria Math" panose="02040503050406030204" pitchFamily="18" charset="0"/>
                    <a:ea typeface="Cambria Math" panose="02040503050406030204" pitchFamily="18" charset="0"/>
                  </a:rPr>
                  <a:t>Matching</a:t>
                </a:r>
                <a:r>
                  <a:rPr lang="ru-RU" altLang="ru-RU" b="1" dirty="0">
                    <a:solidFill>
                      <a:srgbClr val="000000"/>
                    </a:solidFill>
                    <a:latin typeface="Cambria Math" panose="02040503050406030204" pitchFamily="18" charset="0"/>
                    <a:ea typeface="Cambria Math" panose="02040503050406030204" pitchFamily="18" charset="0"/>
                  </a:rPr>
                  <a:t> – предсказание по частичному совпадению)</a:t>
                </a:r>
                <a:endParaRPr lang="ru-RU" altLang="ru-RU" dirty="0">
                  <a:solidFill>
                    <a:srgbClr val="000000"/>
                  </a:solidFill>
                  <a:latin typeface="Cambria Math" panose="02040503050406030204" pitchFamily="18" charset="0"/>
                  <a:ea typeface="Cambria Math" panose="02040503050406030204" pitchFamily="18" charset="0"/>
                </a:endParaRPr>
              </a:p>
              <a:p>
                <a:pPr fontAlgn="base">
                  <a:lnSpc>
                    <a:spcPct val="120000"/>
                  </a:lnSpc>
                  <a:spcBef>
                    <a:spcPts val="1200"/>
                  </a:spcBef>
                  <a:spcAft>
                    <a:spcPct val="0"/>
                  </a:spcAft>
                  <a:buNone/>
                  <a:defRPr/>
                </a:pPr>
                <a:r>
                  <a:rPr lang="ru-RU" altLang="ru-RU" dirty="0">
                    <a:solidFill>
                      <a:srgbClr val="000000"/>
                    </a:solidFill>
                    <a:latin typeface="Cambria Math" panose="02040503050406030204" pitchFamily="18" charset="0"/>
                    <a:ea typeface="Cambria Math" panose="02040503050406030204" pitchFamily="18" charset="0"/>
                  </a:rPr>
                  <a:t>Пусть </a:t>
                </a:r>
                <a:r>
                  <a:rPr lang="en-US" altLang="ru-RU" dirty="0">
                    <a:solidFill>
                      <a:srgbClr val="000000"/>
                    </a:solidFill>
                    <a:latin typeface="Cambria Math" panose="02040503050406030204" pitchFamily="18" charset="0"/>
                    <a:ea typeface="Cambria Math" panose="02040503050406030204" pitchFamily="18" charset="0"/>
                  </a:rPr>
                  <a:t>N</a:t>
                </a:r>
                <a:r>
                  <a:rPr lang="ru-RU" altLang="ru-RU" dirty="0">
                    <a:solidFill>
                      <a:srgbClr val="000000"/>
                    </a:solidFill>
                    <a:latin typeface="Cambria Math" panose="02040503050406030204" pitchFamily="18" charset="0"/>
                    <a:ea typeface="Cambria Math" panose="02040503050406030204" pitchFamily="18" charset="0"/>
                  </a:rPr>
                  <a:t> </a:t>
                </a:r>
                <a:r>
                  <a:rPr lang="en-US" altLang="ru-RU" dirty="0">
                    <a:solidFill>
                      <a:srgbClr val="000000"/>
                    </a:solidFill>
                    <a:latin typeface="Cambria Math" panose="02040503050406030204" pitchFamily="18" charset="0"/>
                    <a:ea typeface="Cambria Math" panose="02040503050406030204" pitchFamily="18" charset="0"/>
                  </a:rPr>
                  <a:t>=</a:t>
                </a:r>
                <a:r>
                  <a:rPr lang="ru-RU" altLang="ru-RU" dirty="0">
                    <a:solidFill>
                      <a:srgbClr val="000000"/>
                    </a:solidFill>
                    <a:latin typeface="Cambria Math" panose="02040503050406030204" pitchFamily="18" charset="0"/>
                    <a:ea typeface="Cambria Math" panose="02040503050406030204" pitchFamily="18" charset="0"/>
                  </a:rPr>
                  <a:t> </a:t>
                </a:r>
                <a:r>
                  <a:rPr lang="en-US" altLang="ru-RU" dirty="0">
                    <a:solidFill>
                      <a:srgbClr val="000000"/>
                    </a:solidFill>
                    <a:latin typeface="Cambria Math" panose="02040503050406030204" pitchFamily="18" charset="0"/>
                    <a:ea typeface="Cambria Math" panose="02040503050406030204" pitchFamily="18" charset="0"/>
                  </a:rPr>
                  <a:t>2 </a:t>
                </a:r>
                <a:r>
                  <a:rPr lang="ru-RU" altLang="ru-RU" dirty="0">
                    <a:solidFill>
                      <a:srgbClr val="000000"/>
                    </a:solidFill>
                    <a:latin typeface="Cambria Math" panose="02040503050406030204" pitchFamily="18" charset="0"/>
                    <a:ea typeface="Cambria Math" panose="02040503050406030204" pitchFamily="18" charset="0"/>
                  </a:rPr>
                  <a:t>и закодирована последовательность:</a:t>
                </a:r>
                <a:br>
                  <a:rPr lang="ru-RU" altLang="ru-RU" dirty="0">
                    <a:solidFill>
                      <a:srgbClr val="000000"/>
                    </a:solidFill>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altLang="ru-RU" i="1">
                          <a:solidFill>
                            <a:srgbClr val="000000"/>
                          </a:solidFill>
                          <a:latin typeface="Cambria Math" panose="02040503050406030204" pitchFamily="18" charset="0"/>
                          <a:ea typeface="Cambria Math" panose="02040503050406030204" pitchFamily="18" charset="0"/>
                        </a:rPr>
                        <m:t>𝑎</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𝑏</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𝑐</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𝑑</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𝑏</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𝑐</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𝑎</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𝑏</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𝑐</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𝑑</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𝑐</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𝑏</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𝑐</m:t>
                      </m:r>
                      <m:r>
                        <a:rPr lang="en-US" altLang="ru-RU" i="1">
                          <a:solidFill>
                            <a:srgbClr val="000000"/>
                          </a:solidFill>
                          <a:latin typeface="Cambria Math" panose="02040503050406030204" pitchFamily="18" charset="0"/>
                          <a:ea typeface="Cambria Math" panose="02040503050406030204" pitchFamily="18" charset="0"/>
                        </a:rPr>
                        <m:t>      </m:t>
                      </m:r>
                    </m:oMath>
                  </m:oMathPara>
                </a14:m>
                <a:endParaRPr lang="en-US" altLang="ru-RU" dirty="0">
                  <a:solidFill>
                    <a:srgbClr val="000000"/>
                  </a:solidFill>
                  <a:latin typeface="Cambria Math" panose="02040503050406030204" pitchFamily="18" charset="0"/>
                  <a:ea typeface="Cambria Math" panose="02040503050406030204" pitchFamily="18" charset="0"/>
                </a:endParaRPr>
              </a:p>
              <a:p>
                <a:pPr fontAlgn="base">
                  <a:lnSpc>
                    <a:spcPct val="120000"/>
                  </a:lnSpc>
                  <a:spcBef>
                    <a:spcPts val="1200"/>
                  </a:spcBef>
                  <a:spcAft>
                    <a:spcPct val="0"/>
                  </a:spcAft>
                  <a:buNone/>
                  <a:defRPr/>
                </a:pPr>
                <a:r>
                  <a:rPr lang="ru-RU" altLang="ru-RU" dirty="0">
                    <a:solidFill>
                      <a:srgbClr val="000000"/>
                    </a:solidFill>
                    <a:latin typeface="Cambria Math" panose="02040503050406030204" pitchFamily="18" charset="0"/>
                    <a:ea typeface="Cambria Math" panose="02040503050406030204" pitchFamily="18" charset="0"/>
                  </a:rPr>
                  <a:t>Выделяется контекст нового символа максимальной длины </a:t>
                </a:r>
                <a:r>
                  <a:rPr lang="en-US" altLang="ru-RU" dirty="0">
                    <a:solidFill>
                      <a:srgbClr val="000000"/>
                    </a:solidFill>
                    <a:latin typeface="Cambria Math" panose="02040503050406030204" pitchFamily="18" charset="0"/>
                    <a:ea typeface="Cambria Math" panose="02040503050406030204" pitchFamily="18" charset="0"/>
                  </a:rPr>
                  <a:t>N</a:t>
                </a:r>
                <a:r>
                  <a:rPr lang="ru-RU" altLang="ru-RU" dirty="0">
                    <a:solidFill>
                      <a:srgbClr val="000000"/>
                    </a:solidFill>
                    <a:latin typeface="Cambria Math" panose="02040503050406030204" pitchFamily="18" charset="0"/>
                    <a:ea typeface="Cambria Math" panose="02040503050406030204" pitchFamily="18" charset="0"/>
                  </a:rPr>
                  <a:t>:</a:t>
                </a:r>
                <a:br>
                  <a:rPr lang="ru-RU" altLang="ru-RU" dirty="0">
                    <a:solidFill>
                      <a:srgbClr val="000000"/>
                    </a:solidFill>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altLang="ru-RU" i="1">
                          <a:solidFill>
                            <a:srgbClr val="000000"/>
                          </a:solidFill>
                          <a:latin typeface="Cambria Math" panose="02040503050406030204" pitchFamily="18" charset="0"/>
                          <a:ea typeface="Cambria Math" panose="02040503050406030204" pitchFamily="18" charset="0"/>
                        </a:rPr>
                        <m:t>𝑎</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en-US" altLang="ru-RU" i="1">
                                  <a:solidFill>
                                    <a:srgbClr val="000000"/>
                                  </a:solidFill>
                                  <a:latin typeface="Cambria Math" panose="02040503050406030204" pitchFamily="18" charset="0"/>
                                  <a:ea typeface="Cambria Math" panose="02040503050406030204" pitchFamily="18" charset="0"/>
                                </a:rPr>
                                <m:t>𝑏</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𝑐</m:t>
                              </m:r>
                            </m:e>
                          </m:groupChr>
                        </m:e>
                        <m:lim>
                          <m:acc>
                            <m:accPr>
                              <m:chr m:val="̅"/>
                              <m:ctrlPr>
                                <a:rPr lang="en-US" altLang="ru-RU" b="1"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𝑑</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en-US" altLang="ru-RU" i="1">
                                  <a:solidFill>
                                    <a:srgbClr val="000000"/>
                                  </a:solidFill>
                                  <a:latin typeface="Cambria Math" panose="02040503050406030204" pitchFamily="18" charset="0"/>
                                  <a:ea typeface="Cambria Math" panose="02040503050406030204" pitchFamily="18" charset="0"/>
                                </a:rPr>
                                <m:t>𝑏</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𝑐</m:t>
                              </m:r>
                            </m:e>
                          </m:groupChr>
                        </m:e>
                        <m:lim>
                          <m:acc>
                            <m:accPr>
                              <m:chr m:val="̅"/>
                              <m:ctrlPr>
                                <a:rPr lang="en-US" altLang="ru-RU" b="1"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𝑎</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en-US" altLang="ru-RU" i="1">
                                  <a:solidFill>
                                    <a:srgbClr val="000000"/>
                                  </a:solidFill>
                                  <a:latin typeface="Cambria Math" panose="02040503050406030204" pitchFamily="18" charset="0"/>
                                  <a:ea typeface="Cambria Math" panose="02040503050406030204" pitchFamily="18" charset="0"/>
                                </a:rPr>
                                <m:t>𝑏</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𝑐</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𝑑</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𝑐</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en-US" altLang="ru-RU" i="1">
                                  <a:solidFill>
                                    <a:srgbClr val="000000"/>
                                  </a:solidFill>
                                  <a:latin typeface="Cambria Math" panose="02040503050406030204" pitchFamily="18" charset="0"/>
                                  <a:ea typeface="Cambria Math" panose="02040503050406030204" pitchFamily="18" charset="0"/>
                                </a:rPr>
                                <m:t>𝑏</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𝑐</m:t>
                              </m:r>
                            </m:e>
                          </m:groupChr>
                        </m:e>
                        <m:lim>
                          <m:acc>
                            <m:accPr>
                              <m:chr m:val="̅"/>
                              <m:ctrlPr>
                                <a:rPr lang="en-US" altLang="ru-RU" b="1"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m:t>
                      </m:r>
                    </m:oMath>
                  </m:oMathPara>
                </a14:m>
                <a:endParaRPr lang="en-US" altLang="ru-RU" dirty="0">
                  <a:solidFill>
                    <a:srgbClr val="000000"/>
                  </a:solidFill>
                  <a:latin typeface="Cambria Math" panose="02040503050406030204" pitchFamily="18" charset="0"/>
                  <a:ea typeface="Cambria Math" panose="02040503050406030204" pitchFamily="18" charset="0"/>
                </a:endParaRPr>
              </a:p>
              <a:p>
                <a:pPr marL="457200" indent="-457200" fontAlgn="base">
                  <a:lnSpc>
                    <a:spcPct val="120000"/>
                  </a:lnSpc>
                  <a:spcBef>
                    <a:spcPts val="1200"/>
                  </a:spcBef>
                  <a:spcAft>
                    <a:spcPct val="0"/>
                  </a:spcAft>
                  <a:buFontTx/>
                  <a:buAutoNum type="alphaLcParenR"/>
                  <a:defRPr/>
                </a:pPr>
                <a14:m>
                  <m:oMath xmlns:m="http://schemas.openxmlformats.org/officeDocument/2006/math">
                    <m:r>
                      <m:rPr>
                        <m:nor/>
                      </m:rPr>
                      <a:rPr lang="en-US" altLang="ru-RU" dirty="0">
                        <a:solidFill>
                          <a:srgbClr val="000000"/>
                        </a:solidFill>
                        <a:latin typeface="Cambria Math" panose="02040503050406030204" pitchFamily="18" charset="0"/>
                        <a:ea typeface="Cambria Math" panose="02040503050406030204" pitchFamily="18" charset="0"/>
                      </a:rPr>
                      <m:t>"</m:t>
                    </m:r>
                    <m:r>
                      <a:rPr lang="en-US" altLang="ru-RU" i="1" dirty="0">
                        <a:solidFill>
                          <a:srgbClr val="000000"/>
                        </a:solidFill>
                        <a:latin typeface="Cambria Math" panose="02040503050406030204" pitchFamily="18" charset="0"/>
                        <a:ea typeface="Cambria Math" panose="02040503050406030204" pitchFamily="18" charset="0"/>
                      </a:rPr>
                      <m:t>𝑎</m:t>
                    </m:r>
                    <m:r>
                      <m:rPr>
                        <m:nor/>
                      </m:rPr>
                      <a:rPr lang="en-US" altLang="ru-RU" dirty="0">
                        <a:solidFill>
                          <a:srgbClr val="000000"/>
                        </a:solidFill>
                        <a:latin typeface="Cambria Math" panose="02040503050406030204" pitchFamily="18" charset="0"/>
                        <a:ea typeface="Cambria Math" panose="02040503050406030204" pitchFamily="18" charset="0"/>
                      </a:rPr>
                      <m:t>"</m:t>
                    </m:r>
                  </m:oMath>
                </a14:m>
                <a:r>
                  <a:rPr lang="en-US" altLang="ru-RU" dirty="0">
                    <a:solidFill>
                      <a:srgbClr val="000000"/>
                    </a:solidFill>
                    <a:latin typeface="Cambria Math" panose="02040503050406030204" pitchFamily="18" charset="0"/>
                    <a:ea typeface="Cambria Math" panose="02040503050406030204" pitchFamily="18" charset="0"/>
                  </a:rPr>
                  <a:t> :</a:t>
                </a:r>
                <a:endParaRPr lang="ru-RU" altLang="ru-RU" dirty="0">
                  <a:solidFill>
                    <a:srgbClr val="000000"/>
                  </a:solidFill>
                  <a:latin typeface="Cambria Math" panose="02040503050406030204" pitchFamily="18" charset="0"/>
                  <a:ea typeface="Cambria Math" panose="02040503050406030204" pitchFamily="18" charset="0"/>
                </a:endParaRPr>
              </a:p>
              <a:p>
                <a:pPr fontAlgn="base">
                  <a:lnSpc>
                    <a:spcPct val="120000"/>
                  </a:lnSpc>
                  <a:spcBef>
                    <a:spcPts val="1200"/>
                  </a:spcBef>
                  <a:spcAft>
                    <a:spcPct val="0"/>
                  </a:spcAft>
                  <a:buNone/>
                  <a:defRPr/>
                </a:pPr>
                <a:r>
                  <a:rPr lang="ru-RU" altLang="ru-RU" dirty="0">
                    <a:solidFill>
                      <a:srgbClr val="000000"/>
                    </a:solidFill>
                    <a:latin typeface="Cambria Math" panose="02040503050406030204" pitchFamily="18" charset="0"/>
                    <a:ea typeface="Cambria Math" panose="02040503050406030204" pitchFamily="18" charset="0"/>
                  </a:rPr>
                  <a:t>Контекст:</a:t>
                </a:r>
                <a:br>
                  <a:rPr lang="ru-RU" altLang="ru-RU" dirty="0">
                    <a:solidFill>
                      <a:srgbClr val="000000"/>
                    </a:solidFill>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acc>
                        <m:accPr>
                          <m:chr m:val="̅"/>
                          <m:ctrlPr>
                            <a:rPr lang="ru-RU" altLang="ru-RU" b="1"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r>
                        <a:rPr lang="en-US" altLang="ru-RU" i="1">
                          <a:solidFill>
                            <a:srgbClr val="000000"/>
                          </a:solidFill>
                          <a:latin typeface="Cambria Math" panose="02040503050406030204" pitchFamily="18" charset="0"/>
                          <a:ea typeface="Cambria Math" panose="02040503050406030204" pitchFamily="18" charset="0"/>
                        </a:rPr>
                        <m:t>=</m:t>
                      </m:r>
                      <m:sSub>
                        <m:sSubPr>
                          <m:ctrlPr>
                            <a:rPr lang="en-US" altLang="ru-RU"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b="1"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e>
                        <m:sub>
                          <m:r>
                            <a:rPr lang="en-US" altLang="ru-RU" b="1" i="1">
                              <a:solidFill>
                                <a:srgbClr val="000000"/>
                              </a:solidFill>
                              <a:latin typeface="Cambria Math" panose="02040503050406030204" pitchFamily="18" charset="0"/>
                              <a:ea typeface="Cambria Math" panose="02040503050406030204" pitchFamily="18" charset="0"/>
                            </a:rPr>
                            <m:t>𝟐</m:t>
                          </m:r>
                        </m:sub>
                      </m:sSub>
                      <m:r>
                        <a:rPr lang="en-US" altLang="ru-RU" i="1">
                          <a:solidFill>
                            <a:srgbClr val="000000"/>
                          </a:solidFill>
                          <a:latin typeface="Cambria Math" panose="02040503050406030204" pitchFamily="18" charset="0"/>
                          <a:ea typeface="Cambria Math" panose="02040503050406030204" pitchFamily="18" charset="0"/>
                        </a:rPr>
                        <m:t>="</m:t>
                      </m:r>
                      <m:r>
                        <a:rPr lang="en-US" altLang="ru-RU" i="1">
                          <a:solidFill>
                            <a:srgbClr val="000000"/>
                          </a:solidFill>
                          <a:latin typeface="Cambria Math" panose="02040503050406030204" pitchFamily="18" charset="0"/>
                          <a:ea typeface="Cambria Math" panose="02040503050406030204" pitchFamily="18" charset="0"/>
                        </a:rPr>
                        <m:t>𝑏𝑐</m:t>
                      </m:r>
                      <m:r>
                        <a:rPr lang="en-US" altLang="ru-RU" i="1">
                          <a:solidFill>
                            <a:srgbClr val="000000"/>
                          </a:solidFill>
                          <a:latin typeface="Cambria Math" panose="02040503050406030204" pitchFamily="18" charset="0"/>
                          <a:ea typeface="Cambria Math" panose="02040503050406030204" pitchFamily="18" charset="0"/>
                        </a:rPr>
                        <m:t>“</m:t>
                      </m:r>
                    </m:oMath>
                  </m:oMathPara>
                </a14:m>
                <a:endParaRPr lang="ru-RU" altLang="ru-RU" i="1" dirty="0">
                  <a:solidFill>
                    <a:srgbClr val="000000"/>
                  </a:solidFill>
                  <a:latin typeface="Cambria Math" panose="02040503050406030204" pitchFamily="18" charset="0"/>
                  <a:ea typeface="Cambria Math" panose="02040503050406030204" pitchFamily="18" charset="0"/>
                </a:endParaRPr>
              </a:p>
              <a:p>
                <a:pPr fontAlgn="base">
                  <a:lnSpc>
                    <a:spcPct val="120000"/>
                  </a:lnSpc>
                  <a:spcBef>
                    <a:spcPts val="1200"/>
                  </a:spcBef>
                  <a:spcAft>
                    <a:spcPct val="0"/>
                  </a:spcAft>
                  <a:buNone/>
                  <a:defRPr/>
                </a:pPr>
                <a14:m>
                  <m:oMathPara xmlns:m="http://schemas.openxmlformats.org/officeDocument/2006/math">
                    <m:oMathParaPr>
                      <m:jc m:val="left"/>
                    </m:oMathParaPr>
                    <m:oMath xmlns:m="http://schemas.openxmlformats.org/officeDocument/2006/math">
                      <m:sSub>
                        <m:sSubPr>
                          <m:ctrlPr>
                            <a:rPr lang="en-US" altLang="ru-RU" i="1">
                              <a:solidFill>
                                <a:srgbClr val="000000"/>
                              </a:solidFill>
                              <a:latin typeface="Cambria Math" panose="02040503050406030204" pitchFamily="18" charset="0"/>
                              <a:ea typeface="Cambria Math" panose="02040503050406030204" pitchFamily="18" charset="0"/>
                            </a:rPr>
                          </m:ctrlPr>
                        </m:sSubPr>
                        <m:e>
                          <m:r>
                            <a:rPr lang="en-US" altLang="ru-RU" i="1">
                              <a:solidFill>
                                <a:srgbClr val="000000"/>
                              </a:solidFill>
                              <a:latin typeface="Cambria Math" panose="02040503050406030204" pitchFamily="18" charset="0"/>
                              <a:ea typeface="Cambria Math" panose="02040503050406030204" pitchFamily="18" charset="0"/>
                            </a:rPr>
                            <m:t>𝑁</m:t>
                          </m:r>
                        </m:e>
                        <m:sub>
                          <m:r>
                            <a:rPr lang="en-US" altLang="ru-RU" i="1">
                              <a:solidFill>
                                <a:srgbClr val="000000"/>
                              </a:solidFill>
                              <a:latin typeface="Cambria Math" panose="02040503050406030204" pitchFamily="18" charset="0"/>
                              <a:ea typeface="Cambria Math" panose="02040503050406030204" pitchFamily="18" charset="0"/>
                            </a:rPr>
                            <m:t>𝑛</m:t>
                          </m:r>
                        </m:sub>
                      </m:sSub>
                      <m:d>
                        <m:dPr>
                          <m:ctrlPr>
                            <a:rPr lang="en-US" altLang="ru-RU" i="1">
                              <a:solidFill>
                                <a:srgbClr val="000000"/>
                              </a:solidFill>
                              <a:latin typeface="Cambria Math" panose="02040503050406030204" pitchFamily="18" charset="0"/>
                              <a:ea typeface="Cambria Math" panose="02040503050406030204" pitchFamily="18" charset="0"/>
                            </a:rPr>
                          </m:ctrlPr>
                        </m:dPr>
                        <m:e>
                          <m:sSub>
                            <m:sSubPr>
                              <m:ctrlPr>
                                <a:rPr lang="ru-RU" altLang="ru-RU"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b="1"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e>
                            <m:sub>
                              <m:r>
                                <a:rPr lang="ru-RU" altLang="ru-RU" b="1" i="1">
                                  <a:solidFill>
                                    <a:srgbClr val="000000"/>
                                  </a:solidFill>
                                  <a:latin typeface="Cambria Math" panose="02040503050406030204" pitchFamily="18" charset="0"/>
                                  <a:ea typeface="Cambria Math" panose="02040503050406030204" pitchFamily="18" charset="0"/>
                                </a:rPr>
                                <m:t>𝟐</m:t>
                              </m:r>
                            </m:sub>
                          </m:sSub>
                          <m:r>
                            <a:rPr lang="en-US" altLang="ru-RU" i="1">
                              <a:solidFill>
                                <a:srgbClr val="000000"/>
                              </a:solidFill>
                              <a:latin typeface="Cambria Math" panose="02040503050406030204" pitchFamily="18" charset="0"/>
                              <a:ea typeface="Cambria Math" panose="02040503050406030204" pitchFamily="18" charset="0"/>
                            </a:rPr>
                            <m:t>𝑎</m:t>
                          </m:r>
                        </m:e>
                      </m:d>
                      <m:r>
                        <a:rPr lang="en-US" altLang="ru-RU" i="1">
                          <a:solidFill>
                            <a:srgbClr val="000000"/>
                          </a:solidFill>
                          <a:latin typeface="Cambria Math" panose="02040503050406030204" pitchFamily="18" charset="0"/>
                          <a:ea typeface="Cambria Math" panose="02040503050406030204" pitchFamily="18" charset="0"/>
                        </a:rPr>
                        <m:t>=1&gt;0 →</m:t>
                      </m:r>
                      <m:r>
                        <m:rPr>
                          <m:nor/>
                        </m:rPr>
                        <a:rPr lang="en-US" altLang="ru-RU">
                          <a:solidFill>
                            <a:srgbClr val="000000"/>
                          </a:solidFill>
                          <a:latin typeface="Cambria Math" panose="02040503050406030204" pitchFamily="18" charset="0"/>
                          <a:ea typeface="Cambria Math" panose="02040503050406030204" pitchFamily="18" charset="0"/>
                        </a:rPr>
                        <m:t>"</m:t>
                      </m:r>
                      <m:r>
                        <a:rPr lang="en-US" altLang="ru-RU" i="1">
                          <a:solidFill>
                            <a:srgbClr val="000000"/>
                          </a:solidFill>
                          <a:latin typeface="Cambria Math" panose="02040503050406030204" pitchFamily="18" charset="0"/>
                          <a:ea typeface="Cambria Math" panose="02040503050406030204" pitchFamily="18" charset="0"/>
                        </a:rPr>
                        <m:t>𝑎</m:t>
                      </m:r>
                      <m:r>
                        <m:rPr>
                          <m:nor/>
                        </m:rPr>
                        <a:rPr lang="en-US" altLang="ru-RU">
                          <a:solidFill>
                            <a:srgbClr val="000000"/>
                          </a:solidFill>
                          <a:latin typeface="Cambria Math" panose="02040503050406030204" pitchFamily="18" charset="0"/>
                          <a:ea typeface="Cambria Math" panose="02040503050406030204" pitchFamily="18" charset="0"/>
                        </a:rPr>
                        <m:t>"</m:t>
                      </m:r>
                    </m:oMath>
                  </m:oMathPara>
                </a14:m>
                <a:endParaRPr lang="en-US" altLang="ru-RU" dirty="0">
                  <a:solidFill>
                    <a:srgbClr val="000000"/>
                  </a:solidFill>
                  <a:latin typeface="Cambria Math" panose="02040503050406030204" pitchFamily="18" charset="0"/>
                  <a:ea typeface="Cambria Math" panose="02040503050406030204" pitchFamily="18" charset="0"/>
                </a:endParaRPr>
              </a:p>
            </p:txBody>
          </p:sp>
        </mc:Choice>
        <mc:Fallback xmlns="">
          <p:sp>
            <p:nvSpPr>
              <p:cNvPr id="10" name="Объект 9">
                <a:extLst>
                  <a:ext uri="{FF2B5EF4-FFF2-40B4-BE49-F238E27FC236}">
                    <a16:creationId xmlns:a16="http://schemas.microsoft.com/office/drawing/2014/main" id="{A17D5C49-9D6C-2847-80D9-235C9B976821}"/>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965" t="-271" r="-483" b="-271"/>
                </a:stretch>
              </a:blipFill>
            </p:spPr>
            <p:txBody>
              <a:bodyPr/>
              <a:lstStyle/>
              <a:p>
                <a:r>
                  <a:rPr lang="ru-RU">
                    <a:noFill/>
                  </a:rPr>
                  <a:t> </a:t>
                </a:r>
              </a:p>
            </p:txBody>
          </p:sp>
        </mc:Fallback>
      </mc:AlternateContent>
      <p:sp>
        <p:nvSpPr>
          <p:cNvPr id="9" name="Номер слайда 8">
            <a:extLst>
              <a:ext uri="{FF2B5EF4-FFF2-40B4-BE49-F238E27FC236}">
                <a16:creationId xmlns:a16="http://schemas.microsoft.com/office/drawing/2014/main" id="{6C857DE4-5722-469E-9DB2-D7DA3A917BE4}"/>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7</a:t>
            </a:fld>
            <a:endParaRPr lang="ru-RU" altLang="ru-RU"/>
          </a:p>
        </p:txBody>
      </p:sp>
      <p:grpSp>
        <p:nvGrpSpPr>
          <p:cNvPr id="3088" name="Группа 3087"/>
          <p:cNvGrpSpPr/>
          <p:nvPr/>
        </p:nvGrpSpPr>
        <p:grpSpPr>
          <a:xfrm>
            <a:off x="5517230" y="4850069"/>
            <a:ext cx="4971656" cy="1171404"/>
            <a:chOff x="3131840" y="4005064"/>
            <a:chExt cx="4971656" cy="1171404"/>
          </a:xfrm>
        </p:grpSpPr>
        <p:grpSp>
          <p:nvGrpSpPr>
            <p:cNvPr id="20" name="Группа 19"/>
            <p:cNvGrpSpPr/>
            <p:nvPr/>
          </p:nvGrpSpPr>
          <p:grpSpPr>
            <a:xfrm>
              <a:off x="3131840" y="4005064"/>
              <a:ext cx="3028110" cy="1171404"/>
              <a:chOff x="3131840" y="3878077"/>
              <a:chExt cx="3028110" cy="1171404"/>
            </a:xfrm>
          </p:grpSpPr>
          <mc:AlternateContent xmlns:mc="http://schemas.openxmlformats.org/markup-compatibility/2006" xmlns:a14="http://schemas.microsoft.com/office/drawing/2010/main">
            <mc:Choice Requires="a14">
              <p:sp>
                <p:nvSpPr>
                  <p:cNvPr id="3" name="TextBox 2"/>
                  <p:cNvSpPr txBox="1"/>
                  <p:nvPr/>
                </p:nvSpPr>
                <p:spPr>
                  <a:xfrm>
                    <a:off x="3131840" y="4240901"/>
                    <a:ext cx="392716" cy="400110"/>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𝑏𝑐</m:t>
                          </m:r>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131840" y="4240901"/>
                    <a:ext cx="392716" cy="400110"/>
                  </a:xfrm>
                  <a:prstGeom prst="rect">
                    <a:avLst/>
                  </a:prstGeom>
                  <a:blipFill>
                    <a:blip r:embed="rId4"/>
                    <a:stretch>
                      <a:fillRect r="-937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711630" y="3878077"/>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𝑎</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𝑎</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𝟐</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711630" y="3878077"/>
                    <a:ext cx="1436434" cy="439736"/>
                  </a:xfrm>
                  <a:prstGeom prst="rect">
                    <a:avLst/>
                  </a:prstGeom>
                  <a:blipFill>
                    <a:blip r:embed="rId5"/>
                    <a:stretch>
                      <a:fillRect r="-41228" b="-11429"/>
                    </a:stretch>
                  </a:blipFill>
                </p:spPr>
                <p:txBody>
                  <a:bodyPr/>
                  <a:lstStyle/>
                  <a:p>
                    <a:r>
                      <a:rPr lang="ru-RU">
                        <a:noFill/>
                      </a:rPr>
                      <a:t> </a:t>
                    </a:r>
                  </a:p>
                </p:txBody>
              </p:sp>
            </mc:Fallback>
          </mc:AlternateContent>
          <p:cxnSp>
            <p:nvCxnSpPr>
              <p:cNvPr id="8" name="Прямая со стрелкой 7"/>
              <p:cNvCxnSpPr>
                <a:stCxn id="3" idx="3"/>
                <a:endCxn id="4" idx="1"/>
              </p:cNvCxnSpPr>
              <p:nvPr/>
            </p:nvCxnSpPr>
            <p:spPr>
              <a:xfrm flipV="1">
                <a:off x="3524556" y="4097945"/>
                <a:ext cx="187074" cy="343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3711630" y="4221088"/>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𝑑</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𝑑</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𝟐</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3711630" y="4221088"/>
                    <a:ext cx="1436434" cy="439736"/>
                  </a:xfrm>
                  <a:prstGeom prst="rect">
                    <a:avLst/>
                  </a:prstGeom>
                  <a:blipFill>
                    <a:blip r:embed="rId6"/>
                    <a:stretch>
                      <a:fillRect r="-42105" b="-1388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711629" y="4609745"/>
                    <a:ext cx="2448321"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l-GR" sz="20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𝜀</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ru-RU" sz="2000" b="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𝜀</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𝟐</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711629" y="4609745"/>
                    <a:ext cx="2448321" cy="439736"/>
                  </a:xfrm>
                  <a:prstGeom prst="rect">
                    <a:avLst/>
                  </a:prstGeom>
                  <a:blipFill>
                    <a:blip r:embed="rId7"/>
                    <a:stretch>
                      <a:fillRect b="-11111"/>
                    </a:stretch>
                  </a:blipFill>
                </p:spPr>
                <p:txBody>
                  <a:bodyPr/>
                  <a:lstStyle/>
                  <a:p>
                    <a:r>
                      <a:rPr lang="ru-RU">
                        <a:noFill/>
                      </a:rPr>
                      <a:t> </a:t>
                    </a:r>
                  </a:p>
                </p:txBody>
              </p:sp>
            </mc:Fallback>
          </mc:AlternateContent>
          <p:cxnSp>
            <p:nvCxnSpPr>
              <p:cNvPr id="11" name="Прямая со стрелкой 10"/>
              <p:cNvCxnSpPr>
                <a:stCxn id="3" idx="3"/>
                <a:endCxn id="22" idx="1"/>
              </p:cNvCxnSpPr>
              <p:nvPr/>
            </p:nvCxnSpPr>
            <p:spPr>
              <a:xfrm>
                <a:off x="3524556" y="4440956"/>
                <a:ext cx="1870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cxnSpLocks/>
                <a:stCxn id="3" idx="3"/>
                <a:endCxn id="23" idx="1"/>
              </p:cNvCxnSpPr>
              <p:nvPr/>
            </p:nvCxnSpPr>
            <p:spPr>
              <a:xfrm>
                <a:off x="3524556" y="4440956"/>
                <a:ext cx="187073" cy="3886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087" name="Прямоугольник 3086"/>
                <p:cNvSpPr/>
                <p:nvPr/>
              </p:nvSpPr>
              <p:spPr>
                <a:xfrm>
                  <a:off x="6159951" y="4359672"/>
                  <a:ext cx="1943545" cy="400110"/>
                </a:xfrm>
                <a:prstGeom prst="rect">
                  <a:avLst/>
                </a:prstGeom>
              </p:spPr>
              <p:txBody>
                <a:bodyPr wrap="none">
                  <a:spAutoFit/>
                </a:bodyPr>
                <a:lstStyle/>
                <a:p>
                  <a:pPr marL="269875" indent="-269875" defTabSz="914400" fontAlgn="base">
                    <a:spcBef>
                      <a:spcPct val="0"/>
                    </a:spcBef>
                    <a:spcAft>
                      <a:spcPct val="0"/>
                    </a:spcAft>
                    <a:defRPr/>
                  </a:pPr>
                  <a14:m>
                    <m:oMathPara xmlns:m="http://schemas.openxmlformats.org/officeDocument/2006/math">
                      <m:oMathParaPr>
                        <m:jc m:val="left"/>
                      </m:oMathParaPr>
                      <m:oMath xmlns:m="http://schemas.openxmlformats.org/officeDocument/2006/math">
                        <m:sSub>
                          <m:sSubPr>
                            <m:ctrlPr>
                              <a:rPr lang="en-US" altLang="ru-RU" sz="2000" i="1">
                                <a:solidFill>
                                  <a:srgbClr val="000000"/>
                                </a:solidFill>
                                <a:latin typeface="Cambria Math" panose="02040503050406030204" pitchFamily="18" charset="0"/>
                                <a:ea typeface="Cambria Math" panose="02040503050406030204" pitchFamily="18" charset="0"/>
                              </a:rPr>
                            </m:ctrlPr>
                          </m:sSubPr>
                          <m:e>
                            <m:r>
                              <a:rPr lang="en-US" altLang="ru-RU" sz="2000" i="1">
                                <a:solidFill>
                                  <a:srgbClr val="000000"/>
                                </a:solidFill>
                                <a:latin typeface="Cambria Math" panose="02040503050406030204" pitchFamily="18" charset="0"/>
                                <a:ea typeface="Cambria Math" panose="02040503050406030204" pitchFamily="18" charset="0"/>
                              </a:rPr>
                              <m:t>𝑁</m:t>
                            </m:r>
                          </m:e>
                          <m:sub>
                            <m:r>
                              <a:rPr lang="en-US" altLang="ru-RU" sz="2000" i="1">
                                <a:solidFill>
                                  <a:srgbClr val="000000"/>
                                </a:solidFill>
                                <a:latin typeface="Cambria Math" panose="02040503050406030204" pitchFamily="18" charset="0"/>
                                <a:ea typeface="Cambria Math" panose="02040503050406030204" pitchFamily="18" charset="0"/>
                              </a:rPr>
                              <m:t>𝑛</m:t>
                            </m:r>
                          </m:sub>
                        </m:sSub>
                        <m:d>
                          <m:dPr>
                            <m:ctrlPr>
                              <a:rPr lang="en-US" altLang="ru-RU" sz="2000" i="1">
                                <a:solidFill>
                                  <a:srgbClr val="000000"/>
                                </a:solidFill>
                                <a:latin typeface="Cambria Math" panose="02040503050406030204" pitchFamily="18" charset="0"/>
                                <a:ea typeface="Cambria Math" panose="02040503050406030204" pitchFamily="18" charset="0"/>
                              </a:rPr>
                            </m:ctrlPr>
                          </m:dPr>
                          <m:e>
                            <m:sSub>
                              <m:sSubPr>
                                <m:ctrlPr>
                                  <a:rPr lang="ru-RU"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ru-RU" altLang="ru-RU" sz="2000" b="1" i="1">
                                    <a:solidFill>
                                      <a:srgbClr val="000000"/>
                                    </a:solidFill>
                                    <a:latin typeface="Cambria Math" panose="02040503050406030204" pitchFamily="18" charset="0"/>
                                    <a:ea typeface="Cambria Math" panose="02040503050406030204" pitchFamily="18" charset="0"/>
                                  </a:rPr>
                                  <m:t>𝟐</m:t>
                                </m:r>
                              </m:sub>
                            </m:sSub>
                            <m:r>
                              <a:rPr lang="ru-RU" altLang="ru-RU" sz="2000" b="1" i="1">
                                <a:solidFill>
                                  <a:srgbClr val="000000"/>
                                </a:solidFill>
                                <a:latin typeface="Cambria Math" panose="02040503050406030204" pitchFamily="18" charset="0"/>
                                <a:ea typeface="Cambria Math" panose="02040503050406030204" pitchFamily="18" charset="0"/>
                              </a:rPr>
                              <m:t>∙</m:t>
                            </m:r>
                          </m:e>
                        </m:d>
                        <m:r>
                          <a:rPr lang="en-US" altLang="ru-RU" sz="2000" i="1">
                            <a:solidFill>
                              <a:srgbClr val="000000"/>
                            </a:solidFill>
                            <a:latin typeface="Cambria Math" panose="02040503050406030204" pitchFamily="18" charset="0"/>
                            <a:ea typeface="Cambria Math" panose="02040503050406030204" pitchFamily="18" charset="0"/>
                          </a:rPr>
                          <m:t>=3 </m:t>
                        </m:r>
                      </m:oMath>
                    </m:oMathPara>
                  </a14:m>
                  <a:endParaRPr lang="en-US" altLang="ru-RU" sz="2000" dirty="0">
                    <a:solidFill>
                      <a:srgbClr val="000000"/>
                    </a:solidFill>
                    <a:latin typeface="Cambria Math" panose="02040503050406030204" pitchFamily="18" charset="0"/>
                    <a:ea typeface="Cambria Math" panose="02040503050406030204" pitchFamily="18" charset="0"/>
                  </a:endParaRPr>
                </a:p>
              </p:txBody>
            </p:sp>
          </mc:Choice>
          <mc:Fallback xmlns="">
            <p:sp>
              <p:nvSpPr>
                <p:cNvPr id="3087" name="Прямоугольник 3086"/>
                <p:cNvSpPr>
                  <a:spLocks noRot="1" noChangeAspect="1" noMove="1" noResize="1" noEditPoints="1" noAdjustHandles="1" noChangeArrowheads="1" noChangeShapeType="1" noTextEdit="1"/>
                </p:cNvSpPr>
                <p:nvPr/>
              </p:nvSpPr>
              <p:spPr>
                <a:xfrm>
                  <a:off x="6159951" y="4359672"/>
                  <a:ext cx="1943545" cy="400110"/>
                </a:xfrm>
                <a:prstGeom prst="rect">
                  <a:avLst/>
                </a:prstGeom>
                <a:blipFill>
                  <a:blip r:embed="rId8"/>
                  <a:stretch>
                    <a:fillRect b="-15152"/>
                  </a:stretch>
                </a:blipFill>
              </p:spPr>
              <p:txBody>
                <a:bodyPr/>
                <a:lstStyle/>
                <a:p>
                  <a:r>
                    <a:rPr lang="ru-RU">
                      <a:noFill/>
                    </a:rPr>
                    <a:t> </a:t>
                  </a:r>
                </a:p>
              </p:txBody>
            </p:sp>
          </mc:Fallback>
        </mc:AlternateContent>
      </p:grpSp>
    </p:spTree>
    <p:extLst>
      <p:ext uri="{BB962C8B-B14F-4D97-AF65-F5344CB8AC3E}">
        <p14:creationId xmlns:p14="http://schemas.microsoft.com/office/powerpoint/2010/main" val="309432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65125"/>
            <a:ext cx="10515600" cy="1325563"/>
          </a:xfrm>
        </p:spPr>
        <p:txBody>
          <a:bodyPr>
            <a:normAutofit/>
          </a:bodyPr>
          <a:lstStyle/>
          <a:p>
            <a:r>
              <a:rPr lang="ru-RU" altLang="ru-RU" dirty="0"/>
              <a:t>Метод </a:t>
            </a:r>
            <a:r>
              <a:rPr lang="en-US" altLang="ru-RU" dirty="0"/>
              <a:t>PPM</a:t>
            </a:r>
            <a:endParaRPr lang="ru-RU" altLang="ru-RU" dirty="0"/>
          </a:p>
        </p:txBody>
      </p:sp>
      <mc:AlternateContent xmlns:mc="http://schemas.openxmlformats.org/markup-compatibility/2006" xmlns:a14="http://schemas.microsoft.com/office/drawing/2010/main">
        <mc:Choice Requires="a14">
          <p:sp>
            <p:nvSpPr>
              <p:cNvPr id="6" name="Объект 5">
                <a:extLst>
                  <a:ext uri="{FF2B5EF4-FFF2-40B4-BE49-F238E27FC236}">
                    <a16:creationId xmlns:a16="http://schemas.microsoft.com/office/drawing/2014/main" id="{2882BDD3-86AE-8344-9BAD-3AF13B3DBDFC}"/>
                  </a:ext>
                </a:extLst>
              </p:cNvPr>
              <p:cNvSpPr>
                <a:spLocks noGrp="1"/>
              </p:cNvSpPr>
              <p:nvPr>
                <p:ph idx="1"/>
              </p:nvPr>
            </p:nvSpPr>
            <p:spPr/>
            <p:txBody>
              <a:bodyPr>
                <a:normAutofit fontScale="92500" lnSpcReduction="20000"/>
              </a:bodyPr>
              <a:lstStyle/>
              <a:p>
                <a:pPr marL="457200" indent="-457200" fontAlgn="base">
                  <a:spcBef>
                    <a:spcPct val="0"/>
                  </a:spcBef>
                  <a:spcAft>
                    <a:spcPct val="0"/>
                  </a:spcAft>
                  <a:buFont typeface="+mj-lt"/>
                  <a:buAutoNum type="alphaLcParenR" startAt="2"/>
                  <a:defRPr/>
                </a:pPr>
                <a14:m>
                  <m:oMath xmlns:m="http://schemas.openxmlformats.org/officeDocument/2006/math">
                    <m:r>
                      <m:rPr>
                        <m:nor/>
                      </m:rPr>
                      <a:rPr lang="en-US" altLang="ru-RU" dirty="0">
                        <a:solidFill>
                          <a:srgbClr val="000000"/>
                        </a:solidFill>
                        <a:latin typeface="Cambria Math" panose="02040503050406030204" pitchFamily="18" charset="0"/>
                        <a:ea typeface="Cambria Math" panose="02040503050406030204" pitchFamily="18" charset="0"/>
                      </a:rPr>
                      <m:t>"</m:t>
                    </m:r>
                    <m:r>
                      <a:rPr lang="en-US" altLang="ru-RU" i="1" dirty="0">
                        <a:solidFill>
                          <a:srgbClr val="000000"/>
                        </a:solidFill>
                        <a:latin typeface="Cambria Math" panose="02040503050406030204" pitchFamily="18" charset="0"/>
                        <a:ea typeface="Cambria Math" panose="02040503050406030204" pitchFamily="18" charset="0"/>
                      </a:rPr>
                      <m:t>𝑏</m:t>
                    </m:r>
                    <m:r>
                      <m:rPr>
                        <m:nor/>
                      </m:rPr>
                      <a:rPr lang="en-US" altLang="ru-RU" dirty="0">
                        <a:solidFill>
                          <a:srgbClr val="000000"/>
                        </a:solidFill>
                        <a:latin typeface="Cambria Math" panose="02040503050406030204" pitchFamily="18" charset="0"/>
                        <a:ea typeface="Cambria Math" panose="02040503050406030204" pitchFamily="18" charset="0"/>
                      </a:rPr>
                      <m:t>"</m:t>
                    </m:r>
                  </m:oMath>
                </a14:m>
                <a:r>
                  <a:rPr lang="en-US" altLang="ru-RU" dirty="0">
                    <a:solidFill>
                      <a:srgbClr val="000000"/>
                    </a:solidFill>
                    <a:latin typeface="Cambria Math" panose="02040503050406030204" pitchFamily="18" charset="0"/>
                    <a:ea typeface="Cambria Math" panose="02040503050406030204" pitchFamily="18" charset="0"/>
                  </a:rPr>
                  <a:t> : </a:t>
                </a:r>
              </a:p>
              <a:p>
                <a:pPr marL="457200" indent="-457200" fontAlgn="base">
                  <a:spcBef>
                    <a:spcPct val="0"/>
                  </a:spcBef>
                  <a:spcAft>
                    <a:spcPct val="0"/>
                  </a:spcAft>
                  <a:buFont typeface="+mj-lt"/>
                  <a:buAutoNum type="alphaLcParenR" startAt="2"/>
                  <a:defRPr/>
                </a:pPr>
                <a:endParaRPr lang="ru-RU" altLang="ru-RU" dirty="0">
                  <a:solidFill>
                    <a:srgbClr val="000000"/>
                  </a:solidFill>
                  <a:latin typeface="Cambria Math" panose="02040503050406030204" pitchFamily="18" charset="0"/>
                  <a:ea typeface="Cambria Math" panose="02040503050406030204" pitchFamily="18" charset="0"/>
                </a:endParaRPr>
              </a:p>
              <a:p>
                <a:pPr fontAlgn="base">
                  <a:spcBef>
                    <a:spcPct val="0"/>
                  </a:spcBef>
                  <a:spcAft>
                    <a:spcPct val="0"/>
                  </a:spcAft>
                  <a:buNone/>
                  <a:defRPr/>
                </a:pPr>
                <a14:m>
                  <m:oMath xmlns:m="http://schemas.openxmlformats.org/officeDocument/2006/math">
                    <m:sSub>
                      <m:sSubPr>
                        <m:ctrlPr>
                          <a:rPr lang="en-US" altLang="ru-RU" i="1">
                            <a:solidFill>
                              <a:srgbClr val="000000"/>
                            </a:solidFill>
                            <a:latin typeface="Cambria Math" panose="02040503050406030204" pitchFamily="18" charset="0"/>
                            <a:ea typeface="Cambria Math" panose="02040503050406030204" pitchFamily="18" charset="0"/>
                          </a:rPr>
                        </m:ctrlPr>
                      </m:sSubPr>
                      <m:e>
                        <m:r>
                          <a:rPr lang="en-US" altLang="ru-RU" i="1">
                            <a:solidFill>
                              <a:srgbClr val="000000"/>
                            </a:solidFill>
                            <a:latin typeface="Cambria Math" panose="02040503050406030204" pitchFamily="18" charset="0"/>
                            <a:ea typeface="Cambria Math" panose="02040503050406030204" pitchFamily="18" charset="0"/>
                          </a:rPr>
                          <m:t>𝑁</m:t>
                        </m:r>
                      </m:e>
                      <m:sub>
                        <m:r>
                          <a:rPr lang="en-US" altLang="ru-RU" i="1">
                            <a:solidFill>
                              <a:srgbClr val="000000"/>
                            </a:solidFill>
                            <a:latin typeface="Cambria Math" panose="02040503050406030204" pitchFamily="18" charset="0"/>
                            <a:ea typeface="Cambria Math" panose="02040503050406030204" pitchFamily="18" charset="0"/>
                          </a:rPr>
                          <m:t>𝑛</m:t>
                        </m:r>
                      </m:sub>
                    </m:sSub>
                    <m:d>
                      <m:dPr>
                        <m:ctrlPr>
                          <a:rPr lang="en-US" altLang="ru-RU" i="1">
                            <a:solidFill>
                              <a:srgbClr val="000000"/>
                            </a:solidFill>
                            <a:latin typeface="Cambria Math" panose="02040503050406030204" pitchFamily="18" charset="0"/>
                            <a:ea typeface="Cambria Math" panose="02040503050406030204" pitchFamily="18" charset="0"/>
                          </a:rPr>
                        </m:ctrlPr>
                      </m:dPr>
                      <m:e>
                        <m:sSub>
                          <m:sSubPr>
                            <m:ctrlPr>
                              <a:rPr lang="ru-RU" altLang="ru-RU" i="1">
                                <a:solidFill>
                                  <a:srgbClr val="000000"/>
                                </a:solidFill>
                                <a:latin typeface="Cambria Math" panose="02040503050406030204" pitchFamily="18" charset="0"/>
                                <a:ea typeface="Cambria Math" panose="02040503050406030204" pitchFamily="18" charset="0"/>
                              </a:rPr>
                            </m:ctrlPr>
                          </m:sSubPr>
                          <m:e>
                            <m:acc>
                              <m:accPr>
                                <m:chr m:val="̅"/>
                                <m:ctrlPr>
                                  <a:rPr lang="ru-RU" altLang="ru-RU" i="1">
                                    <a:solidFill>
                                      <a:srgbClr val="000000"/>
                                    </a:solidFill>
                                    <a:latin typeface="Cambria Math" panose="02040503050406030204" pitchFamily="18" charset="0"/>
                                    <a:ea typeface="Cambria Math" panose="02040503050406030204" pitchFamily="18" charset="0"/>
                                  </a:rPr>
                                </m:ctrlPr>
                              </m:accPr>
                              <m:e>
                                <m:r>
                                  <a:rPr lang="en-US" altLang="ru-RU" i="1">
                                    <a:solidFill>
                                      <a:srgbClr val="000000"/>
                                    </a:solidFill>
                                    <a:latin typeface="Cambria Math" panose="02040503050406030204" pitchFamily="18" charset="0"/>
                                    <a:ea typeface="Cambria Math" panose="02040503050406030204" pitchFamily="18" charset="0"/>
                                  </a:rPr>
                                  <m:t>𝑐</m:t>
                                </m:r>
                              </m:e>
                            </m:acc>
                          </m:e>
                          <m:sub>
                            <m:r>
                              <a:rPr lang="ru-RU" altLang="ru-RU" i="1">
                                <a:solidFill>
                                  <a:srgbClr val="000000"/>
                                </a:solidFill>
                                <a:latin typeface="Cambria Math" panose="02040503050406030204" pitchFamily="18" charset="0"/>
                                <a:ea typeface="Cambria Math" panose="02040503050406030204" pitchFamily="18" charset="0"/>
                              </a:rPr>
                              <m:t>2</m:t>
                            </m:r>
                          </m:sub>
                        </m:sSub>
                        <m:r>
                          <a:rPr lang="en-US" altLang="ru-RU" i="1">
                            <a:solidFill>
                              <a:srgbClr val="000000"/>
                            </a:solidFill>
                            <a:latin typeface="Cambria Math" panose="02040503050406030204" pitchFamily="18" charset="0"/>
                            <a:ea typeface="Cambria Math" panose="02040503050406030204" pitchFamily="18" charset="0"/>
                          </a:rPr>
                          <m:t>𝑏</m:t>
                        </m:r>
                      </m:e>
                    </m:d>
                    <m:r>
                      <a:rPr lang="en-US" altLang="ru-RU" i="1">
                        <a:solidFill>
                          <a:srgbClr val="000000"/>
                        </a:solidFill>
                        <a:latin typeface="Cambria Math" panose="02040503050406030204" pitchFamily="18" charset="0"/>
                        <a:ea typeface="Cambria Math" panose="02040503050406030204" pitchFamily="18" charset="0"/>
                      </a:rPr>
                      <m:t>=0 →</m:t>
                    </m:r>
                    <m:r>
                      <a:rPr lang="en-US" altLang="ru-RU" i="1">
                        <a:solidFill>
                          <a:srgbClr val="000000"/>
                        </a:solidFill>
                        <a:latin typeface="Cambria Math" panose="02040503050406030204" pitchFamily="18" charset="0"/>
                        <a:ea typeface="Cambria Math" panose="02040503050406030204" pitchFamily="18" charset="0"/>
                      </a:rPr>
                      <m:t>𝜀</m:t>
                    </m:r>
                  </m:oMath>
                </a14:m>
                <a:r>
                  <a:rPr lang="en-US" altLang="ru-RU" dirty="0">
                    <a:solidFill>
                      <a:srgbClr val="000000"/>
                    </a:solidFill>
                    <a:latin typeface="Cambria Math" panose="02040503050406030204" pitchFamily="18" charset="0"/>
                    <a:ea typeface="Cambria Math" panose="02040503050406030204" pitchFamily="18" charset="0"/>
                  </a:rPr>
                  <a:t> </a:t>
                </a:r>
                <a:r>
                  <a:rPr lang="ru-RU" altLang="ru-RU" dirty="0">
                    <a:solidFill>
                      <a:srgbClr val="000000"/>
                    </a:solidFill>
                    <a:latin typeface="Cambria Math" panose="02040503050406030204" pitchFamily="18" charset="0"/>
                    <a:ea typeface="Cambria Math" panose="02040503050406030204" pitchFamily="18" charset="0"/>
                  </a:rPr>
                  <a:t> </a:t>
                </a:r>
                <a:r>
                  <a:rPr lang="en-US" altLang="ru-RU" dirty="0">
                    <a:solidFill>
                      <a:srgbClr val="000000"/>
                    </a:solidFill>
                    <a:latin typeface="Cambria Math" panose="02040503050406030204" pitchFamily="18" charset="0"/>
                    <a:ea typeface="Cambria Math" panose="02040503050406030204" pitchFamily="18" charset="0"/>
                  </a:rPr>
                  <a:t>(</a:t>
                </a:r>
                <a:r>
                  <a:rPr lang="ru-RU" altLang="ru-RU" dirty="0">
                    <a:solidFill>
                      <a:srgbClr val="000000"/>
                    </a:solidFill>
                    <a:latin typeface="Cambria Math" panose="02040503050406030204" pitchFamily="18" charset="0"/>
                    <a:ea typeface="Cambria Math" panose="02040503050406030204" pitchFamily="18" charset="0"/>
                  </a:rPr>
                  <a:t>переход к контекстной модели низшего порядка</a:t>
                </a:r>
                <a:r>
                  <a:rPr lang="en-US" altLang="ru-RU" dirty="0">
                    <a:solidFill>
                      <a:srgbClr val="000000"/>
                    </a:solidFill>
                    <a:latin typeface="Cambria Math" panose="02040503050406030204" pitchFamily="18" charset="0"/>
                    <a:ea typeface="Cambria Math" panose="02040503050406030204" pitchFamily="18" charset="0"/>
                  </a:rPr>
                  <a:t>)</a:t>
                </a:r>
              </a:p>
              <a:p>
                <a:pPr fontAlgn="base">
                  <a:spcBef>
                    <a:spcPct val="0"/>
                  </a:spcBef>
                  <a:spcAft>
                    <a:spcPct val="0"/>
                  </a:spcAft>
                  <a:buNone/>
                  <a:defRPr/>
                </a:pPr>
                <a:endParaRPr lang="en-US" altLang="ru-RU" i="1" dirty="0">
                  <a:solidFill>
                    <a:srgbClr val="000000"/>
                  </a:solidFill>
                  <a:latin typeface="Cambria Math" panose="02040503050406030204" pitchFamily="18" charset="0"/>
                  <a:ea typeface="Cambria Math" panose="02040503050406030204" pitchFamily="18" charset="0"/>
                </a:endParaRPr>
              </a:p>
              <a:p>
                <a:pPr fontAlgn="base">
                  <a:spcBef>
                    <a:spcPct val="0"/>
                  </a:spcBef>
                  <a:spcAft>
                    <a:spcPct val="0"/>
                  </a:spcAft>
                  <a:buNone/>
                  <a:defRPr/>
                </a:pPr>
                <a14:m>
                  <m:oMathPara xmlns:m="http://schemas.openxmlformats.org/officeDocument/2006/math">
                    <m:oMathParaPr>
                      <m:jc m:val="centerGroup"/>
                    </m:oMathParaPr>
                    <m:oMath xmlns:m="http://schemas.openxmlformats.org/officeDocument/2006/math">
                      <m:r>
                        <a:rPr lang="en-US" altLang="ru-RU" i="1">
                          <a:solidFill>
                            <a:srgbClr val="000000"/>
                          </a:solidFill>
                          <a:latin typeface="Cambria Math" panose="02040503050406030204" pitchFamily="18" charset="0"/>
                          <a:ea typeface="Cambria Math" panose="02040503050406030204" pitchFamily="18" charset="0"/>
                        </a:rPr>
                        <m:t>𝑎</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𝑏</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en-US" altLang="ru-RU" i="1">
                                  <a:solidFill>
                                    <a:srgbClr val="000000"/>
                                  </a:solidFill>
                                  <a:latin typeface="Cambria Math" panose="02040503050406030204" pitchFamily="18" charset="0"/>
                                  <a:ea typeface="Cambria Math" panose="02040503050406030204" pitchFamily="18" charset="0"/>
                                </a:rPr>
                                <m:t>𝑐</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𝑑</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𝑏</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en-US" altLang="ru-RU" i="1">
                                  <a:solidFill>
                                    <a:srgbClr val="000000"/>
                                  </a:solidFill>
                                  <a:latin typeface="Cambria Math" panose="02040503050406030204" pitchFamily="18" charset="0"/>
                                  <a:ea typeface="Cambria Math" panose="02040503050406030204" pitchFamily="18" charset="0"/>
                                </a:rPr>
                                <m:t>𝑐</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𝑎</m:t>
                      </m:r>
                      <m:r>
                        <a:rPr lang="en-US" altLang="ru-RU" i="1">
                          <a:solidFill>
                            <a:srgbClr val="000000"/>
                          </a:solidFill>
                          <a:latin typeface="Cambria Math" panose="02040503050406030204" pitchFamily="18" charset="0"/>
                          <a:ea typeface="Cambria Math" panose="02040503050406030204" pitchFamily="18" charset="0"/>
                        </a:rPr>
                        <m:t> </m:t>
                      </m:r>
                      <m:r>
                        <a:rPr lang="en-US" altLang="ru-RU" i="1">
                          <a:solidFill>
                            <a:srgbClr val="000000"/>
                          </a:solidFill>
                          <a:latin typeface="Cambria Math" panose="02040503050406030204" pitchFamily="18" charset="0"/>
                          <a:ea typeface="Cambria Math" panose="02040503050406030204" pitchFamily="18" charset="0"/>
                        </a:rPr>
                        <m:t>𝑏</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en-US" altLang="ru-RU" i="1">
                                  <a:solidFill>
                                    <a:srgbClr val="000000"/>
                                  </a:solidFill>
                                  <a:latin typeface="Cambria Math" panose="02040503050406030204" pitchFamily="18" charset="0"/>
                                  <a:ea typeface="Cambria Math" panose="02040503050406030204" pitchFamily="18" charset="0"/>
                                </a:rPr>
                                <m:t>𝑐</m:t>
                              </m:r>
                            </m:e>
                          </m:groupChr>
                        </m:e>
                        <m:lim>
                          <m:acc>
                            <m:accPr>
                              <m:chr m:val="̅"/>
                              <m:ctrlPr>
                                <a:rPr lang="en-US" altLang="ru-RU" b="1"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𝑑</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en-US" altLang="ru-RU" i="1">
                                  <a:solidFill>
                                    <a:srgbClr val="000000"/>
                                  </a:solidFill>
                                  <a:latin typeface="Cambria Math" panose="02040503050406030204" pitchFamily="18" charset="0"/>
                                  <a:ea typeface="Cambria Math" panose="02040503050406030204" pitchFamily="18" charset="0"/>
                                </a:rPr>
                                <m:t>𝑐</m:t>
                              </m:r>
                            </m:e>
                          </m:groupChr>
                        </m:e>
                        <m:lim>
                          <m:acc>
                            <m:accPr>
                              <m:chr m:val="̅"/>
                              <m:ctrlPr>
                                <a:rPr lang="en-US" altLang="ru-RU" b="1"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𝑏</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en-US" altLang="ru-RU" i="1">
                                  <a:solidFill>
                                    <a:srgbClr val="000000"/>
                                  </a:solidFill>
                                  <a:latin typeface="Cambria Math" panose="02040503050406030204" pitchFamily="18" charset="0"/>
                                  <a:ea typeface="Cambria Math" panose="02040503050406030204" pitchFamily="18" charset="0"/>
                                </a:rPr>
                                <m:t>𝑐</m:t>
                              </m:r>
                            </m:e>
                          </m:groupChr>
                        </m:e>
                        <m:lim>
                          <m:acc>
                            <m:accPr>
                              <m:chr m:val="̅"/>
                              <m:ctrlPr>
                                <a:rPr lang="en-US" altLang="ru-RU" b="1"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m:t>
                      </m:r>
                    </m:oMath>
                  </m:oMathPara>
                </a14:m>
                <a:endParaRPr lang="ru-RU" altLang="ru-RU" dirty="0">
                  <a:solidFill>
                    <a:srgbClr val="000000"/>
                  </a:solidFill>
                  <a:latin typeface="Cambria Math" panose="02040503050406030204" pitchFamily="18" charset="0"/>
                  <a:ea typeface="Cambria Math" panose="02040503050406030204" pitchFamily="18" charset="0"/>
                </a:endParaRPr>
              </a:p>
              <a:p>
                <a:pPr fontAlgn="base">
                  <a:spcBef>
                    <a:spcPct val="0"/>
                  </a:spcBef>
                  <a:spcAft>
                    <a:spcPct val="0"/>
                  </a:spcAft>
                  <a:buNone/>
                  <a:defRPr/>
                </a:pPr>
                <a:r>
                  <a:rPr lang="ru-RU" altLang="ru-RU" dirty="0">
                    <a:solidFill>
                      <a:srgbClr val="000000"/>
                    </a:solidFill>
                    <a:latin typeface="Cambria Math" panose="02040503050406030204" pitchFamily="18" charset="0"/>
                    <a:ea typeface="Cambria Math" panose="02040503050406030204" pitchFamily="18" charset="0"/>
                  </a:rPr>
                  <a:t>Контекст:</a:t>
                </a:r>
                <a:endParaRPr lang="en-US" altLang="ru-RU" dirty="0">
                  <a:solidFill>
                    <a:srgbClr val="000000"/>
                  </a:solidFill>
                  <a:latin typeface="Cambria Math" panose="02040503050406030204" pitchFamily="18" charset="0"/>
                  <a:ea typeface="Cambria Math" panose="02040503050406030204" pitchFamily="18" charset="0"/>
                </a:endParaRPr>
              </a:p>
              <a:p>
                <a:pPr marL="269875" indent="-269875" fontAlgn="base">
                  <a:spcBef>
                    <a:spcPct val="0"/>
                  </a:spcBef>
                  <a:spcAft>
                    <a:spcPct val="0"/>
                  </a:spcAft>
                  <a:buNone/>
                  <a:defRPr/>
                </a:pPr>
                <a14:m>
                  <m:oMathPara xmlns:m="http://schemas.openxmlformats.org/officeDocument/2006/math">
                    <m:oMathParaPr>
                      <m:jc m:val="left"/>
                    </m:oMathParaPr>
                    <m:oMath xmlns:m="http://schemas.openxmlformats.org/officeDocument/2006/math">
                      <m:acc>
                        <m:accPr>
                          <m:chr m:val="̅"/>
                          <m:ctrlPr>
                            <a:rPr lang="ru-RU" altLang="ru-RU" b="1"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r>
                        <a:rPr lang="en-US" altLang="ru-RU" i="1">
                          <a:solidFill>
                            <a:srgbClr val="000000"/>
                          </a:solidFill>
                          <a:latin typeface="Cambria Math" panose="02040503050406030204" pitchFamily="18" charset="0"/>
                          <a:ea typeface="Cambria Math" panose="02040503050406030204" pitchFamily="18" charset="0"/>
                        </a:rPr>
                        <m:t>=</m:t>
                      </m:r>
                      <m:sSub>
                        <m:sSubPr>
                          <m:ctrlPr>
                            <a:rPr lang="en-US" altLang="ru-RU"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b="1"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e>
                        <m:sub>
                          <m:r>
                            <a:rPr lang="ru-RU" altLang="ru-RU" b="1" i="1">
                              <a:solidFill>
                                <a:srgbClr val="000000"/>
                              </a:solidFill>
                              <a:latin typeface="Cambria Math" panose="02040503050406030204" pitchFamily="18" charset="0"/>
                              <a:ea typeface="Cambria Math" panose="02040503050406030204" pitchFamily="18" charset="0"/>
                            </a:rPr>
                            <m:t>𝟏</m:t>
                          </m:r>
                        </m:sub>
                      </m:sSub>
                      <m:r>
                        <a:rPr lang="en-US" altLang="ru-RU" i="1">
                          <a:solidFill>
                            <a:srgbClr val="000000"/>
                          </a:solidFill>
                          <a:latin typeface="Cambria Math" panose="02040503050406030204" pitchFamily="18" charset="0"/>
                          <a:ea typeface="Cambria Math" panose="02040503050406030204" pitchFamily="18" charset="0"/>
                        </a:rPr>
                        <m:t>="</m:t>
                      </m:r>
                      <m:r>
                        <a:rPr lang="en-US" altLang="ru-RU" i="1">
                          <a:solidFill>
                            <a:srgbClr val="000000"/>
                          </a:solidFill>
                          <a:latin typeface="Cambria Math" panose="02040503050406030204" pitchFamily="18" charset="0"/>
                          <a:ea typeface="Cambria Math" panose="02040503050406030204" pitchFamily="18" charset="0"/>
                        </a:rPr>
                        <m:t>𝑐</m:t>
                      </m:r>
                      <m:r>
                        <a:rPr lang="en-US" altLang="ru-RU" i="1">
                          <a:solidFill>
                            <a:srgbClr val="000000"/>
                          </a:solidFill>
                          <a:latin typeface="Cambria Math" panose="02040503050406030204" pitchFamily="18" charset="0"/>
                          <a:ea typeface="Cambria Math" panose="02040503050406030204" pitchFamily="18" charset="0"/>
                        </a:rPr>
                        <m:t>"</m:t>
                      </m:r>
                    </m:oMath>
                  </m:oMathPara>
                </a14:m>
                <a:endParaRPr lang="en-US" altLang="ru-RU" dirty="0">
                  <a:solidFill>
                    <a:srgbClr val="000000"/>
                  </a:solidFill>
                  <a:latin typeface="Cambria Math" panose="02040503050406030204" pitchFamily="18" charset="0"/>
                  <a:ea typeface="Cambria Math" panose="02040503050406030204" pitchFamily="18" charset="0"/>
                </a:endParaRPr>
              </a:p>
              <a:p>
                <a:pPr marL="269875" indent="-269875" fontAlgn="base">
                  <a:spcBef>
                    <a:spcPct val="0"/>
                  </a:spcBef>
                  <a:spcAft>
                    <a:spcPct val="0"/>
                  </a:spcAft>
                  <a:buNone/>
                  <a:defRPr/>
                </a:pPr>
                <a:endParaRPr lang="en-US" altLang="ru-RU" dirty="0">
                  <a:solidFill>
                    <a:srgbClr val="000000"/>
                  </a:solidFill>
                  <a:latin typeface="Cambria Math" panose="02040503050406030204" pitchFamily="18" charset="0"/>
                  <a:ea typeface="Cambria Math" panose="02040503050406030204" pitchFamily="18" charset="0"/>
                </a:endParaRPr>
              </a:p>
              <a:p>
                <a:pPr marL="269875" indent="-269875" fontAlgn="base">
                  <a:spcBef>
                    <a:spcPct val="0"/>
                  </a:spcBef>
                  <a:spcAft>
                    <a:spcPct val="0"/>
                  </a:spcAft>
                  <a:buNone/>
                  <a:defRPr/>
                </a:pPr>
                <a:endParaRPr lang="en-US" altLang="ru-RU" dirty="0">
                  <a:solidFill>
                    <a:srgbClr val="000000"/>
                  </a:solidFill>
                  <a:latin typeface="Cambria Math" panose="02040503050406030204" pitchFamily="18" charset="0"/>
                  <a:ea typeface="Cambria Math" panose="02040503050406030204" pitchFamily="18" charset="0"/>
                </a:endParaRPr>
              </a:p>
              <a:p>
                <a:pPr marL="269875" indent="-269875" fontAlgn="base">
                  <a:spcBef>
                    <a:spcPct val="0"/>
                  </a:spcBef>
                  <a:spcAft>
                    <a:spcPct val="0"/>
                  </a:spcAft>
                  <a:buNone/>
                  <a:defRPr/>
                </a:pPr>
                <a:endParaRPr lang="en-US" altLang="ru-RU" dirty="0">
                  <a:solidFill>
                    <a:srgbClr val="000000"/>
                  </a:solidFill>
                  <a:latin typeface="Cambria Math" panose="02040503050406030204" pitchFamily="18" charset="0"/>
                  <a:ea typeface="Cambria Math" panose="02040503050406030204" pitchFamily="18" charset="0"/>
                </a:endParaRPr>
              </a:p>
              <a:p>
                <a:pPr marL="269875" indent="-269875" fontAlgn="base">
                  <a:spcBef>
                    <a:spcPct val="0"/>
                  </a:spcBef>
                  <a:spcAft>
                    <a:spcPct val="0"/>
                  </a:spcAft>
                  <a:buNone/>
                  <a:defRPr/>
                </a:pPr>
                <a:endParaRPr lang="en-US" altLang="ru-RU" dirty="0">
                  <a:solidFill>
                    <a:srgbClr val="000000"/>
                  </a:solidFill>
                  <a:latin typeface="Cambria Math" panose="02040503050406030204" pitchFamily="18" charset="0"/>
                  <a:ea typeface="Cambria Math" panose="02040503050406030204" pitchFamily="18" charset="0"/>
                </a:endParaRPr>
              </a:p>
              <a:p>
                <a:pPr marL="269875" indent="-269875" fontAlgn="base">
                  <a:spcBef>
                    <a:spcPct val="0"/>
                  </a:spcBef>
                  <a:spcAft>
                    <a:spcPct val="0"/>
                  </a:spcAft>
                  <a:buNone/>
                  <a:defRPr/>
                </a:pPr>
                <a:endParaRPr lang="en-US" altLang="ru-RU" dirty="0">
                  <a:solidFill>
                    <a:srgbClr val="000000"/>
                  </a:solidFill>
                  <a:latin typeface="Cambria Math" panose="02040503050406030204" pitchFamily="18" charset="0"/>
                  <a:ea typeface="Cambria Math" panose="02040503050406030204" pitchFamily="18" charset="0"/>
                </a:endParaRPr>
              </a:p>
              <a:p>
                <a:pPr marL="269875" indent="-269875" fontAlgn="base">
                  <a:spcBef>
                    <a:spcPct val="0"/>
                  </a:spcBef>
                  <a:spcAft>
                    <a:spcPct val="0"/>
                  </a:spcAft>
                  <a:buNone/>
                  <a:defRPr/>
                </a:pPr>
                <a14:m>
                  <m:oMathPara xmlns:m="http://schemas.openxmlformats.org/officeDocument/2006/math">
                    <m:oMathParaPr>
                      <m:jc m:val="left"/>
                    </m:oMathParaPr>
                    <m:oMath xmlns:m="http://schemas.openxmlformats.org/officeDocument/2006/math">
                      <m:sSub>
                        <m:sSubPr>
                          <m:ctrlPr>
                            <a:rPr lang="en-US" altLang="ru-RU" i="1">
                              <a:solidFill>
                                <a:srgbClr val="000000"/>
                              </a:solidFill>
                              <a:latin typeface="Cambria Math" panose="02040503050406030204" pitchFamily="18" charset="0"/>
                              <a:ea typeface="Cambria Math" panose="02040503050406030204" pitchFamily="18" charset="0"/>
                            </a:rPr>
                          </m:ctrlPr>
                        </m:sSubPr>
                        <m:e>
                          <m:r>
                            <a:rPr lang="en-US" altLang="ru-RU" i="1">
                              <a:solidFill>
                                <a:srgbClr val="000000"/>
                              </a:solidFill>
                              <a:latin typeface="Cambria Math" panose="02040503050406030204" pitchFamily="18" charset="0"/>
                              <a:ea typeface="Cambria Math" panose="02040503050406030204" pitchFamily="18" charset="0"/>
                            </a:rPr>
                            <m:t>𝑁</m:t>
                          </m:r>
                        </m:e>
                        <m:sub>
                          <m:r>
                            <a:rPr lang="en-US" altLang="ru-RU" i="1">
                              <a:solidFill>
                                <a:srgbClr val="000000"/>
                              </a:solidFill>
                              <a:latin typeface="Cambria Math" panose="02040503050406030204" pitchFamily="18" charset="0"/>
                              <a:ea typeface="Cambria Math" panose="02040503050406030204" pitchFamily="18" charset="0"/>
                            </a:rPr>
                            <m:t>𝑛</m:t>
                          </m:r>
                        </m:sub>
                      </m:sSub>
                      <m:d>
                        <m:dPr>
                          <m:ctrlPr>
                            <a:rPr lang="en-US" altLang="ru-RU" i="1">
                              <a:solidFill>
                                <a:srgbClr val="000000"/>
                              </a:solidFill>
                              <a:latin typeface="Cambria Math" panose="02040503050406030204" pitchFamily="18" charset="0"/>
                              <a:ea typeface="Cambria Math" panose="02040503050406030204" pitchFamily="18" charset="0"/>
                            </a:rPr>
                          </m:ctrlPr>
                        </m:dPr>
                        <m:e>
                          <m:sSub>
                            <m:sSubPr>
                              <m:ctrlPr>
                                <a:rPr lang="ru-RU" altLang="ru-RU"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b="1"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e>
                            <m:sub>
                              <m:r>
                                <a:rPr lang="en-US" altLang="ru-RU" b="1" i="1">
                                  <a:solidFill>
                                    <a:srgbClr val="000000"/>
                                  </a:solidFill>
                                  <a:latin typeface="Cambria Math" panose="02040503050406030204" pitchFamily="18" charset="0"/>
                                  <a:ea typeface="Cambria Math" panose="02040503050406030204" pitchFamily="18" charset="0"/>
                                </a:rPr>
                                <m:t>𝟏</m:t>
                              </m:r>
                            </m:sub>
                          </m:sSub>
                          <m:r>
                            <a:rPr lang="en-US" altLang="ru-RU" i="1">
                              <a:solidFill>
                                <a:srgbClr val="000000"/>
                              </a:solidFill>
                              <a:latin typeface="Cambria Math" panose="02040503050406030204" pitchFamily="18" charset="0"/>
                              <a:ea typeface="Cambria Math" panose="02040503050406030204" pitchFamily="18" charset="0"/>
                            </a:rPr>
                            <m:t>𝑏</m:t>
                          </m:r>
                        </m:e>
                      </m:d>
                      <m:r>
                        <a:rPr lang="en-US" altLang="ru-RU" i="1">
                          <a:solidFill>
                            <a:srgbClr val="000000"/>
                          </a:solidFill>
                          <a:latin typeface="Cambria Math" panose="02040503050406030204" pitchFamily="18" charset="0"/>
                          <a:ea typeface="Cambria Math" panose="02040503050406030204" pitchFamily="18" charset="0"/>
                        </a:rPr>
                        <m:t>=1&gt;0 →"</m:t>
                      </m:r>
                      <m:r>
                        <a:rPr lang="en-US" altLang="ru-RU" i="1">
                          <a:solidFill>
                            <a:srgbClr val="000000"/>
                          </a:solidFill>
                          <a:latin typeface="Cambria Math" panose="02040503050406030204" pitchFamily="18" charset="0"/>
                          <a:ea typeface="Cambria Math" panose="02040503050406030204" pitchFamily="18" charset="0"/>
                        </a:rPr>
                        <m:t>𝑏</m:t>
                      </m:r>
                      <m:r>
                        <a:rPr lang="en-US" altLang="ru-RU" i="1">
                          <a:solidFill>
                            <a:srgbClr val="000000"/>
                          </a:solidFill>
                          <a:latin typeface="Cambria Math" panose="02040503050406030204" pitchFamily="18" charset="0"/>
                          <a:ea typeface="Cambria Math" panose="02040503050406030204" pitchFamily="18" charset="0"/>
                        </a:rPr>
                        <m:t>"</m:t>
                      </m:r>
                    </m:oMath>
                  </m:oMathPara>
                </a14:m>
                <a:endParaRPr lang="en-US" altLang="ru-RU" dirty="0">
                  <a:solidFill>
                    <a:srgbClr val="000000"/>
                  </a:solidFill>
                  <a:latin typeface="Cambria Math" panose="02040503050406030204" pitchFamily="18" charset="0"/>
                  <a:ea typeface="Cambria Math" panose="02040503050406030204" pitchFamily="18" charset="0"/>
                </a:endParaRPr>
              </a:p>
              <a:p>
                <a:pPr marL="457200" indent="-457200" fontAlgn="base">
                  <a:spcBef>
                    <a:spcPct val="0"/>
                  </a:spcBef>
                  <a:spcAft>
                    <a:spcPct val="0"/>
                  </a:spcAft>
                  <a:buFontTx/>
                  <a:buAutoNum type="alphaLcParenR"/>
                  <a:defRPr/>
                </a:pPr>
                <a:endParaRPr lang="ru-RU" altLang="ru-RU" dirty="0">
                  <a:solidFill>
                    <a:srgbClr val="000000"/>
                  </a:solidFill>
                  <a:latin typeface="Cambria Math" panose="02040503050406030204" pitchFamily="18" charset="0"/>
                  <a:ea typeface="Cambria Math" panose="02040503050406030204" pitchFamily="18" charset="0"/>
                </a:endParaRPr>
              </a:p>
              <a:p>
                <a:endParaRPr lang="ru-RU" dirty="0"/>
              </a:p>
            </p:txBody>
          </p:sp>
        </mc:Choice>
        <mc:Fallback xmlns="">
          <p:sp>
            <p:nvSpPr>
              <p:cNvPr id="6" name="Объект 5">
                <a:extLst>
                  <a:ext uri="{FF2B5EF4-FFF2-40B4-BE49-F238E27FC236}">
                    <a16:creationId xmlns:a16="http://schemas.microsoft.com/office/drawing/2014/main" id="{2882BDD3-86AE-8344-9BAD-3AF13B3DBDFC}"/>
                  </a:ext>
                </a:extLst>
              </p:cNvPr>
              <p:cNvSpPr>
                <a:spLocks noGrp="1" noRot="1" noChangeAspect="1" noMove="1" noResize="1" noEditPoints="1" noAdjustHandles="1" noChangeArrowheads="1" noChangeShapeType="1" noTextEdit="1"/>
              </p:cNvSpPr>
              <p:nvPr>
                <p:ph idx="1"/>
              </p:nvPr>
            </p:nvSpPr>
            <p:spPr>
              <a:blipFill>
                <a:blip r:embed="rId3"/>
                <a:stretch>
                  <a:fillRect l="-1086" t="-3488"/>
                </a:stretch>
              </a:blipFill>
            </p:spPr>
            <p:txBody>
              <a:bodyPr/>
              <a:lstStyle/>
              <a:p>
                <a:r>
                  <a:rPr lang="ru-RU">
                    <a:noFill/>
                  </a:rPr>
                  <a:t> </a:t>
                </a:r>
              </a:p>
            </p:txBody>
          </p:sp>
        </mc:Fallback>
      </mc:AlternateContent>
      <p:sp>
        <p:nvSpPr>
          <p:cNvPr id="9" name="Номер слайда 8">
            <a:extLst>
              <a:ext uri="{FF2B5EF4-FFF2-40B4-BE49-F238E27FC236}">
                <a16:creationId xmlns:a16="http://schemas.microsoft.com/office/drawing/2014/main" id="{CE0B5E79-6B7C-4E59-88B7-403685E8961A}"/>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8</a:t>
            </a:fld>
            <a:endParaRPr lang="ru-RU" altLang="ru-RU"/>
          </a:p>
        </p:txBody>
      </p:sp>
      <p:sp>
        <p:nvSpPr>
          <p:cNvPr id="3075" name="Rectangle 4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6" name="Rectangle 4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7" name="Rectangle 5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8" name="Rectangle 5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9" name="Rectangle 5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0" name="Rectangle 5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1" name="Rectangle 5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4"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5"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grpSp>
        <p:nvGrpSpPr>
          <p:cNvPr id="18" name="Группа 17"/>
          <p:cNvGrpSpPr/>
          <p:nvPr/>
        </p:nvGrpSpPr>
        <p:grpSpPr>
          <a:xfrm>
            <a:off x="5649630" y="4315739"/>
            <a:ext cx="5115672" cy="1521482"/>
            <a:chOff x="2984098" y="3007477"/>
            <a:chExt cx="5115672" cy="1521482"/>
          </a:xfrm>
        </p:grpSpPr>
        <mc:AlternateContent xmlns:mc="http://schemas.openxmlformats.org/markup-compatibility/2006" xmlns:a14="http://schemas.microsoft.com/office/drawing/2010/main">
          <mc:Choice Requires="a14">
            <p:sp>
              <p:nvSpPr>
                <p:cNvPr id="3" name="TextBox 2"/>
                <p:cNvSpPr txBox="1"/>
                <p:nvPr/>
              </p:nvSpPr>
              <p:spPr>
                <a:xfrm>
                  <a:off x="2984098" y="3530083"/>
                  <a:ext cx="392716" cy="400110"/>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𝑐</m:t>
                        </m:r>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984098" y="3530083"/>
                  <a:ext cx="392716" cy="400110"/>
                </a:xfrm>
                <a:prstGeom prst="rect">
                  <a:avLst/>
                </a:prstGeom>
                <a:blipFill rotWithShape="0">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563888" y="3357555"/>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𝑏</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𝟏</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563888" y="3357555"/>
                  <a:ext cx="1436434" cy="439736"/>
                </a:xfrm>
                <a:prstGeom prst="rect">
                  <a:avLst/>
                </a:prstGeom>
                <a:blipFill rotWithShape="0">
                  <a:blip r:embed="rId5"/>
                  <a:stretch>
                    <a:fillRect r="-46809" b="-4167"/>
                  </a:stretch>
                </a:blipFill>
              </p:spPr>
              <p:txBody>
                <a:bodyPr/>
                <a:lstStyle/>
                <a:p>
                  <a:r>
                    <a:rPr lang="ru-RU">
                      <a:noFill/>
                    </a:rPr>
                    <a:t> </a:t>
                  </a:r>
                </a:p>
              </p:txBody>
            </p:sp>
          </mc:Fallback>
        </mc:AlternateContent>
        <p:cxnSp>
          <p:nvCxnSpPr>
            <p:cNvPr id="8" name="Прямая со стрелкой 7"/>
            <p:cNvCxnSpPr>
              <a:stCxn id="3" idx="3"/>
              <a:endCxn id="4" idx="1"/>
            </p:cNvCxnSpPr>
            <p:nvPr/>
          </p:nvCxnSpPr>
          <p:spPr>
            <a:xfrm flipV="1">
              <a:off x="3376814" y="3577423"/>
              <a:ext cx="187074" cy="1527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3563888" y="3700566"/>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𝑑</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𝑑</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𝟏</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3563888" y="3700566"/>
                  <a:ext cx="1436434" cy="439736"/>
                </a:xfrm>
                <a:prstGeom prst="rect">
                  <a:avLst/>
                </a:prstGeom>
                <a:blipFill rotWithShape="0">
                  <a:blip r:embed="rId6"/>
                  <a:stretch>
                    <a:fillRect r="-48511" b="-277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563888" y="4089223"/>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l-GR"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𝜀</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𝜀</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𝟏</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563888" y="4089223"/>
                  <a:ext cx="1436434" cy="439736"/>
                </a:xfrm>
                <a:prstGeom prst="rect">
                  <a:avLst/>
                </a:prstGeom>
                <a:blipFill rotWithShape="0">
                  <a:blip r:embed="rId7"/>
                  <a:stretch>
                    <a:fillRect r="-45532" b="-4167"/>
                  </a:stretch>
                </a:blipFill>
              </p:spPr>
              <p:txBody>
                <a:bodyPr/>
                <a:lstStyle/>
                <a:p>
                  <a:r>
                    <a:rPr lang="ru-RU">
                      <a:noFill/>
                    </a:rPr>
                    <a:t> </a:t>
                  </a:r>
                </a:p>
              </p:txBody>
            </p:sp>
          </mc:Fallback>
        </mc:AlternateContent>
        <p:cxnSp>
          <p:nvCxnSpPr>
            <p:cNvPr id="11" name="Прямая со стрелкой 10"/>
            <p:cNvCxnSpPr>
              <a:stCxn id="3" idx="3"/>
              <a:endCxn id="22" idx="1"/>
            </p:cNvCxnSpPr>
            <p:nvPr/>
          </p:nvCxnSpPr>
          <p:spPr>
            <a:xfrm>
              <a:off x="3376814" y="3730138"/>
              <a:ext cx="187074" cy="190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stCxn id="3" idx="3"/>
              <a:endCxn id="23" idx="1"/>
            </p:cNvCxnSpPr>
            <p:nvPr/>
          </p:nvCxnSpPr>
          <p:spPr>
            <a:xfrm>
              <a:off x="3376814" y="3730138"/>
              <a:ext cx="187074" cy="578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3563888" y="3007477"/>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𝑎</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𝑎</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𝟏</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563888" y="3007477"/>
                  <a:ext cx="1436434" cy="439736"/>
                </a:xfrm>
                <a:prstGeom prst="rect">
                  <a:avLst/>
                </a:prstGeom>
                <a:blipFill rotWithShape="0">
                  <a:blip r:embed="rId8"/>
                  <a:stretch>
                    <a:fillRect r="-47234" b="-277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5" name="Прямоугольник 24"/>
                <p:cNvSpPr/>
                <p:nvPr/>
              </p:nvSpPr>
              <p:spPr>
                <a:xfrm>
                  <a:off x="6156225" y="3712163"/>
                  <a:ext cx="1943545" cy="400110"/>
                </a:xfrm>
                <a:prstGeom prst="rect">
                  <a:avLst/>
                </a:prstGeom>
              </p:spPr>
              <p:txBody>
                <a:bodyPr wrap="none">
                  <a:spAutoFit/>
                </a:bodyPr>
                <a:lstStyle/>
                <a:p>
                  <a:pPr marL="269875" indent="-269875" defTabSz="914400" fontAlgn="base">
                    <a:spcBef>
                      <a:spcPct val="0"/>
                    </a:spcBef>
                    <a:spcAft>
                      <a:spcPct val="0"/>
                    </a:spcAft>
                    <a:defRPr/>
                  </a:pPr>
                  <a14:m>
                    <m:oMathPara xmlns:m="http://schemas.openxmlformats.org/officeDocument/2006/math">
                      <m:oMathParaPr>
                        <m:jc m:val="left"/>
                      </m:oMathParaPr>
                      <m:oMath xmlns:m="http://schemas.openxmlformats.org/officeDocument/2006/math">
                        <m:sSub>
                          <m:sSubPr>
                            <m:ctrlPr>
                              <a:rPr lang="en-US" altLang="ru-RU" sz="2000" i="1">
                                <a:solidFill>
                                  <a:srgbClr val="000000"/>
                                </a:solidFill>
                                <a:latin typeface="Cambria Math" panose="02040503050406030204" pitchFamily="18" charset="0"/>
                                <a:ea typeface="Cambria Math" panose="02040503050406030204" pitchFamily="18" charset="0"/>
                              </a:rPr>
                            </m:ctrlPr>
                          </m:sSubPr>
                          <m:e>
                            <m:r>
                              <a:rPr lang="en-US" altLang="ru-RU" sz="2000" i="1">
                                <a:solidFill>
                                  <a:srgbClr val="000000"/>
                                </a:solidFill>
                                <a:latin typeface="Cambria Math" panose="02040503050406030204" pitchFamily="18" charset="0"/>
                                <a:ea typeface="Cambria Math" panose="02040503050406030204" pitchFamily="18" charset="0"/>
                              </a:rPr>
                              <m:t>𝑁</m:t>
                            </m:r>
                          </m:e>
                          <m:sub>
                            <m:r>
                              <a:rPr lang="en-US" altLang="ru-RU" sz="2000" i="1">
                                <a:solidFill>
                                  <a:srgbClr val="000000"/>
                                </a:solidFill>
                                <a:latin typeface="Cambria Math" panose="02040503050406030204" pitchFamily="18" charset="0"/>
                                <a:ea typeface="Cambria Math" panose="02040503050406030204" pitchFamily="18" charset="0"/>
                              </a:rPr>
                              <m:t>𝑛</m:t>
                            </m:r>
                          </m:sub>
                        </m:sSub>
                        <m:d>
                          <m:dPr>
                            <m:ctrlPr>
                              <a:rPr lang="en-US" altLang="ru-RU" sz="2000" i="1">
                                <a:solidFill>
                                  <a:srgbClr val="000000"/>
                                </a:solidFill>
                                <a:latin typeface="Cambria Math" panose="02040503050406030204" pitchFamily="18" charset="0"/>
                                <a:ea typeface="Cambria Math" panose="02040503050406030204" pitchFamily="18" charset="0"/>
                              </a:rPr>
                            </m:ctrlPr>
                          </m:dPr>
                          <m:e>
                            <m:sSub>
                              <m:sSubPr>
                                <m:ctrlPr>
                                  <a:rPr lang="ru-RU"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𝟏</m:t>
                                </m:r>
                              </m:sub>
                            </m:sSub>
                            <m:r>
                              <a:rPr lang="en-US" altLang="ru-RU" sz="2000" i="1">
                                <a:solidFill>
                                  <a:srgbClr val="000000"/>
                                </a:solidFill>
                                <a:latin typeface="Cambria Math" panose="02040503050406030204" pitchFamily="18" charset="0"/>
                                <a:ea typeface="Cambria Math" panose="02040503050406030204" pitchFamily="18" charset="0"/>
                              </a:rPr>
                              <m:t>⋅</m:t>
                            </m:r>
                          </m:e>
                        </m:d>
                        <m:r>
                          <a:rPr lang="en-US" altLang="ru-RU" sz="2000" i="1">
                            <a:solidFill>
                              <a:srgbClr val="000000"/>
                            </a:solidFill>
                            <a:latin typeface="Cambria Math" panose="02040503050406030204" pitchFamily="18" charset="0"/>
                            <a:ea typeface="Cambria Math" panose="02040503050406030204" pitchFamily="18" charset="0"/>
                          </a:rPr>
                          <m:t>=4 </m:t>
                        </m:r>
                      </m:oMath>
                    </m:oMathPara>
                  </a14:m>
                  <a:endParaRPr lang="en-US" altLang="ru-RU" sz="2000" dirty="0">
                    <a:solidFill>
                      <a:srgbClr val="000000"/>
                    </a:solidFill>
                    <a:latin typeface="Cambria Math" panose="02040503050406030204" pitchFamily="18" charset="0"/>
                    <a:ea typeface="Cambria Math" panose="02040503050406030204" pitchFamily="18" charset="0"/>
                  </a:endParaRPr>
                </a:p>
              </p:txBody>
            </p:sp>
          </mc:Choice>
          <mc:Fallback xmlns="">
            <p:sp>
              <p:nvSpPr>
                <p:cNvPr id="25" name="Прямоугольник 24"/>
                <p:cNvSpPr>
                  <a:spLocks noRot="1" noChangeAspect="1" noMove="1" noResize="1" noEditPoints="1" noAdjustHandles="1" noChangeArrowheads="1" noChangeShapeType="1" noTextEdit="1"/>
                </p:cNvSpPr>
                <p:nvPr/>
              </p:nvSpPr>
              <p:spPr>
                <a:xfrm>
                  <a:off x="6156225" y="3712163"/>
                  <a:ext cx="1943545" cy="400110"/>
                </a:xfrm>
                <a:prstGeom prst="rect">
                  <a:avLst/>
                </a:prstGeom>
                <a:blipFill rotWithShape="0">
                  <a:blip r:embed="rId9"/>
                  <a:stretch>
                    <a:fillRect b="-4545"/>
                  </a:stretch>
                </a:blipFill>
              </p:spPr>
              <p:txBody>
                <a:bodyPr/>
                <a:lstStyle/>
                <a:p>
                  <a:r>
                    <a:rPr lang="ru-RU">
                      <a:noFill/>
                    </a:rPr>
                    <a:t> </a:t>
                  </a:r>
                </a:p>
              </p:txBody>
            </p:sp>
          </mc:Fallback>
        </mc:AlternateContent>
        <p:cxnSp>
          <p:nvCxnSpPr>
            <p:cNvPr id="17" name="Прямая со стрелкой 16"/>
            <p:cNvCxnSpPr>
              <a:stCxn id="3" idx="3"/>
              <a:endCxn id="24" idx="1"/>
            </p:cNvCxnSpPr>
            <p:nvPr/>
          </p:nvCxnSpPr>
          <p:spPr>
            <a:xfrm flipV="1">
              <a:off x="3376814" y="3227345"/>
              <a:ext cx="187074" cy="502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4977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65125"/>
            <a:ext cx="10515600" cy="1325563"/>
          </a:xfrm>
        </p:spPr>
        <p:txBody>
          <a:bodyPr>
            <a:normAutofit/>
          </a:bodyPr>
          <a:lstStyle/>
          <a:p>
            <a:r>
              <a:rPr lang="ru-RU" altLang="ru-RU" dirty="0"/>
              <a:t>Метод </a:t>
            </a:r>
            <a:r>
              <a:rPr lang="en-US" altLang="ru-RU" dirty="0"/>
              <a:t>PPM</a:t>
            </a:r>
            <a:endParaRPr lang="ru-RU" altLang="ru-RU" dirty="0"/>
          </a:p>
        </p:txBody>
      </p:sp>
      <mc:AlternateContent xmlns:mc="http://schemas.openxmlformats.org/markup-compatibility/2006" xmlns:a14="http://schemas.microsoft.com/office/drawing/2010/main">
        <mc:Choice Requires="a14">
          <p:sp>
            <p:nvSpPr>
              <p:cNvPr id="6" name="Объект 5">
                <a:extLst>
                  <a:ext uri="{FF2B5EF4-FFF2-40B4-BE49-F238E27FC236}">
                    <a16:creationId xmlns:a16="http://schemas.microsoft.com/office/drawing/2014/main" id="{B82531A7-2524-8241-AED5-36790E2DD077}"/>
                  </a:ext>
                </a:extLst>
              </p:cNvPr>
              <p:cNvSpPr>
                <a:spLocks noGrp="1"/>
              </p:cNvSpPr>
              <p:nvPr>
                <p:ph idx="1"/>
              </p:nvPr>
            </p:nvSpPr>
            <p:spPr>
              <a:xfrm>
                <a:off x="838200" y="1825624"/>
                <a:ext cx="10515600" cy="4530725"/>
              </a:xfrm>
            </p:spPr>
            <p:txBody>
              <a:bodyPr lIns="90000">
                <a:normAutofit fontScale="85000" lnSpcReduction="20000"/>
              </a:bodyPr>
              <a:lstStyle/>
              <a:p>
                <a:pPr marL="457200" indent="-457200" fontAlgn="base">
                  <a:lnSpc>
                    <a:spcPct val="120000"/>
                  </a:lnSpc>
                  <a:spcBef>
                    <a:spcPts val="1200"/>
                  </a:spcBef>
                  <a:spcAft>
                    <a:spcPct val="0"/>
                  </a:spcAft>
                  <a:buFont typeface="+mj-lt"/>
                  <a:buAutoNum type="alphaLcParenR" startAt="3"/>
                  <a:defRPr/>
                </a:pPr>
                <a14:m>
                  <m:oMath xmlns:m="http://schemas.openxmlformats.org/officeDocument/2006/math">
                    <m:r>
                      <m:rPr>
                        <m:nor/>
                      </m:rPr>
                      <a:rPr lang="en-US" altLang="ru-RU" dirty="0">
                        <a:solidFill>
                          <a:srgbClr val="000000"/>
                        </a:solidFill>
                        <a:latin typeface="Cambria Math" panose="02040503050406030204" pitchFamily="18" charset="0"/>
                        <a:ea typeface="Cambria Math" panose="02040503050406030204" pitchFamily="18" charset="0"/>
                      </a:rPr>
                      <m:t>"</m:t>
                    </m:r>
                    <m:r>
                      <a:rPr lang="en-US" altLang="ru-RU" i="1" dirty="0">
                        <a:solidFill>
                          <a:srgbClr val="000000"/>
                        </a:solidFill>
                        <a:latin typeface="Cambria Math" panose="02040503050406030204" pitchFamily="18" charset="0"/>
                        <a:ea typeface="Cambria Math" panose="02040503050406030204" pitchFamily="18" charset="0"/>
                      </a:rPr>
                      <m:t>𝑐</m:t>
                    </m:r>
                    <m:r>
                      <m:rPr>
                        <m:nor/>
                      </m:rPr>
                      <a:rPr lang="en-US" altLang="ru-RU" dirty="0">
                        <a:solidFill>
                          <a:srgbClr val="000000"/>
                        </a:solidFill>
                        <a:latin typeface="Cambria Math" panose="02040503050406030204" pitchFamily="18" charset="0"/>
                        <a:ea typeface="Cambria Math" panose="02040503050406030204" pitchFamily="18" charset="0"/>
                      </a:rPr>
                      <m:t>"</m:t>
                    </m:r>
                  </m:oMath>
                </a14:m>
                <a:r>
                  <a:rPr lang="en-US" altLang="ru-RU" dirty="0">
                    <a:solidFill>
                      <a:srgbClr val="000000"/>
                    </a:solidFill>
                    <a:latin typeface="Cambria Math" panose="02040503050406030204" pitchFamily="18" charset="0"/>
                    <a:ea typeface="Cambria Math" panose="02040503050406030204" pitchFamily="18" charset="0"/>
                  </a:rPr>
                  <a:t> : </a:t>
                </a:r>
                <a:endParaRPr lang="ru-RU" altLang="ru-RU" dirty="0">
                  <a:solidFill>
                    <a:srgbClr val="000000"/>
                  </a:solidFill>
                  <a:latin typeface="Cambria Math" panose="02040503050406030204" pitchFamily="18" charset="0"/>
                  <a:ea typeface="Cambria Math" panose="02040503050406030204" pitchFamily="18" charset="0"/>
                </a:endParaRPr>
              </a:p>
              <a:p>
                <a:pPr marL="12700" indent="-12700" fontAlgn="base">
                  <a:lnSpc>
                    <a:spcPct val="120000"/>
                  </a:lnSpc>
                  <a:spcBef>
                    <a:spcPts val="1200"/>
                  </a:spcBef>
                  <a:spcAft>
                    <a:spcPct val="0"/>
                  </a:spcAft>
                  <a:buNone/>
                  <a:defRPr/>
                </a:pPr>
                <a14:m>
                  <m:oMath xmlns:m="http://schemas.openxmlformats.org/officeDocument/2006/math">
                    <m:sSub>
                      <m:sSubPr>
                        <m:ctrlPr>
                          <a:rPr lang="en-US" altLang="ru-RU" i="1">
                            <a:solidFill>
                              <a:srgbClr val="000000"/>
                            </a:solidFill>
                            <a:latin typeface="Cambria Math" panose="02040503050406030204" pitchFamily="18" charset="0"/>
                            <a:ea typeface="Cambria Math" panose="02040503050406030204" pitchFamily="18" charset="0"/>
                          </a:rPr>
                        </m:ctrlPr>
                      </m:sSubPr>
                      <m:e>
                        <m:r>
                          <a:rPr lang="en-US" altLang="ru-RU" i="1">
                            <a:solidFill>
                              <a:srgbClr val="000000"/>
                            </a:solidFill>
                            <a:latin typeface="Cambria Math" panose="02040503050406030204" pitchFamily="18" charset="0"/>
                            <a:ea typeface="Cambria Math" panose="02040503050406030204" pitchFamily="18" charset="0"/>
                          </a:rPr>
                          <m:t>𝑁</m:t>
                        </m:r>
                      </m:e>
                      <m:sub>
                        <m:r>
                          <a:rPr lang="en-US" altLang="ru-RU" i="1">
                            <a:solidFill>
                              <a:srgbClr val="000000"/>
                            </a:solidFill>
                            <a:latin typeface="Cambria Math" panose="02040503050406030204" pitchFamily="18" charset="0"/>
                            <a:ea typeface="Cambria Math" panose="02040503050406030204" pitchFamily="18" charset="0"/>
                          </a:rPr>
                          <m:t>𝑛</m:t>
                        </m:r>
                      </m:sub>
                    </m:sSub>
                    <m:d>
                      <m:dPr>
                        <m:ctrlPr>
                          <a:rPr lang="en-US" altLang="ru-RU" i="1">
                            <a:solidFill>
                              <a:srgbClr val="000000"/>
                            </a:solidFill>
                            <a:latin typeface="Cambria Math" panose="02040503050406030204" pitchFamily="18" charset="0"/>
                            <a:ea typeface="Cambria Math" panose="02040503050406030204" pitchFamily="18" charset="0"/>
                          </a:rPr>
                        </m:ctrlPr>
                      </m:dPr>
                      <m:e>
                        <m:sSub>
                          <m:sSubPr>
                            <m:ctrlPr>
                              <a:rPr lang="ru-RU" altLang="ru-RU" i="1">
                                <a:solidFill>
                                  <a:srgbClr val="000000"/>
                                </a:solidFill>
                                <a:latin typeface="Cambria Math" panose="02040503050406030204" pitchFamily="18" charset="0"/>
                                <a:ea typeface="Cambria Math" panose="02040503050406030204" pitchFamily="18" charset="0"/>
                              </a:rPr>
                            </m:ctrlPr>
                          </m:sSubPr>
                          <m:e>
                            <m:acc>
                              <m:accPr>
                                <m:chr m:val="̅"/>
                                <m:ctrlPr>
                                  <a:rPr lang="ru-RU" altLang="ru-RU" i="1">
                                    <a:solidFill>
                                      <a:srgbClr val="000000"/>
                                    </a:solidFill>
                                    <a:latin typeface="Cambria Math" panose="02040503050406030204" pitchFamily="18" charset="0"/>
                                    <a:ea typeface="Cambria Math" panose="02040503050406030204" pitchFamily="18" charset="0"/>
                                  </a:rPr>
                                </m:ctrlPr>
                              </m:accPr>
                              <m:e>
                                <m:r>
                                  <a:rPr lang="en-US" altLang="ru-RU" i="1">
                                    <a:solidFill>
                                      <a:srgbClr val="000000"/>
                                    </a:solidFill>
                                    <a:latin typeface="Cambria Math" panose="02040503050406030204" pitchFamily="18" charset="0"/>
                                    <a:ea typeface="Cambria Math" panose="02040503050406030204" pitchFamily="18" charset="0"/>
                                  </a:rPr>
                                  <m:t>𝑐</m:t>
                                </m:r>
                              </m:e>
                            </m:acc>
                          </m:e>
                          <m:sub>
                            <m:r>
                              <a:rPr lang="ru-RU" altLang="ru-RU" i="1">
                                <a:solidFill>
                                  <a:srgbClr val="000000"/>
                                </a:solidFill>
                                <a:latin typeface="Cambria Math" panose="02040503050406030204" pitchFamily="18" charset="0"/>
                                <a:ea typeface="Cambria Math" panose="02040503050406030204" pitchFamily="18" charset="0"/>
                              </a:rPr>
                              <m:t>2</m:t>
                            </m:r>
                          </m:sub>
                        </m:sSub>
                        <m:r>
                          <a:rPr lang="en-US" altLang="ru-RU" i="1">
                            <a:solidFill>
                              <a:srgbClr val="000000"/>
                            </a:solidFill>
                            <a:latin typeface="Cambria Math" panose="02040503050406030204" pitchFamily="18" charset="0"/>
                            <a:ea typeface="Cambria Math" panose="02040503050406030204" pitchFamily="18" charset="0"/>
                          </a:rPr>
                          <m:t>𝑐</m:t>
                        </m:r>
                      </m:e>
                    </m:d>
                    <m:r>
                      <a:rPr lang="en-US" altLang="ru-RU" i="1">
                        <a:solidFill>
                          <a:srgbClr val="000000"/>
                        </a:solidFill>
                        <a:latin typeface="Cambria Math" panose="02040503050406030204" pitchFamily="18" charset="0"/>
                        <a:ea typeface="Cambria Math" panose="02040503050406030204" pitchFamily="18" charset="0"/>
                      </a:rPr>
                      <m:t>=0 →</m:t>
                    </m:r>
                    <m:r>
                      <a:rPr lang="en-US" altLang="ru-RU" i="1">
                        <a:solidFill>
                          <a:srgbClr val="000000"/>
                        </a:solidFill>
                        <a:latin typeface="Cambria Math" panose="02040503050406030204" pitchFamily="18" charset="0"/>
                        <a:ea typeface="Cambria Math" panose="02040503050406030204" pitchFamily="18" charset="0"/>
                      </a:rPr>
                      <m:t>𝜀</m:t>
                    </m:r>
                  </m:oMath>
                </a14:m>
                <a:r>
                  <a:rPr lang="en-US" altLang="ru-RU" dirty="0">
                    <a:solidFill>
                      <a:srgbClr val="000000"/>
                    </a:solidFill>
                    <a:latin typeface="Cambria Math" panose="02040503050406030204" pitchFamily="18" charset="0"/>
                    <a:ea typeface="Cambria Math" panose="02040503050406030204" pitchFamily="18" charset="0"/>
                  </a:rPr>
                  <a:t> </a:t>
                </a:r>
                <a:r>
                  <a:rPr lang="ru-RU" altLang="ru-RU" dirty="0">
                    <a:solidFill>
                      <a:srgbClr val="000000"/>
                    </a:solidFill>
                    <a:latin typeface="Cambria Math" panose="02040503050406030204" pitchFamily="18" charset="0"/>
                    <a:ea typeface="Cambria Math" panose="02040503050406030204" pitchFamily="18" charset="0"/>
                  </a:rPr>
                  <a:t> </a:t>
                </a:r>
                <a:r>
                  <a:rPr lang="en-US" altLang="ru-RU" dirty="0">
                    <a:solidFill>
                      <a:srgbClr val="000000"/>
                    </a:solidFill>
                    <a:latin typeface="Cambria Math" panose="02040503050406030204" pitchFamily="18" charset="0"/>
                    <a:ea typeface="Cambria Math" panose="02040503050406030204" pitchFamily="18" charset="0"/>
                  </a:rPr>
                  <a:t>(</a:t>
                </a:r>
                <a:r>
                  <a:rPr lang="ru-RU" altLang="ru-RU" dirty="0">
                    <a:solidFill>
                      <a:srgbClr val="000000"/>
                    </a:solidFill>
                    <a:latin typeface="Cambria Math" panose="02040503050406030204" pitchFamily="18" charset="0"/>
                    <a:ea typeface="Cambria Math" panose="02040503050406030204" pitchFamily="18" charset="0"/>
                  </a:rPr>
                  <a:t>переход к контекстной модели </a:t>
                </a:r>
                <a:r>
                  <a:rPr lang="en-US" altLang="ru-RU" dirty="0">
                    <a:solidFill>
                      <a:srgbClr val="000000"/>
                    </a:solidFill>
                    <a:latin typeface="Cambria Math" panose="02040503050406030204" pitchFamily="18" charset="0"/>
                    <a:ea typeface="Cambria Math" panose="02040503050406030204" pitchFamily="18" charset="0"/>
                  </a:rPr>
                  <a:t>1-</a:t>
                </a:r>
                <a:r>
                  <a:rPr lang="ru-RU" altLang="ru-RU" dirty="0" err="1">
                    <a:solidFill>
                      <a:srgbClr val="000000"/>
                    </a:solidFill>
                    <a:latin typeface="Cambria Math" panose="02040503050406030204" pitchFamily="18" charset="0"/>
                    <a:ea typeface="Cambria Math" panose="02040503050406030204" pitchFamily="18" charset="0"/>
                  </a:rPr>
                  <a:t>го</a:t>
                </a:r>
                <a:r>
                  <a:rPr lang="ru-RU" altLang="ru-RU" dirty="0">
                    <a:solidFill>
                      <a:srgbClr val="000000"/>
                    </a:solidFill>
                    <a:latin typeface="Cambria Math" panose="02040503050406030204" pitchFamily="18" charset="0"/>
                    <a:ea typeface="Cambria Math" panose="02040503050406030204" pitchFamily="18" charset="0"/>
                  </a:rPr>
                  <a:t> порядка</a:t>
                </a:r>
                <a:r>
                  <a:rPr lang="en-US" altLang="ru-RU" dirty="0">
                    <a:solidFill>
                      <a:srgbClr val="000000"/>
                    </a:solidFill>
                    <a:latin typeface="Cambria Math" panose="02040503050406030204" pitchFamily="18" charset="0"/>
                    <a:ea typeface="Cambria Math" panose="02040503050406030204" pitchFamily="18" charset="0"/>
                  </a:rPr>
                  <a:t>)</a:t>
                </a:r>
                <a:br>
                  <a:rPr lang="ru-RU" altLang="ru-RU" dirty="0">
                    <a:solidFill>
                      <a:srgbClr val="000000"/>
                    </a:solidFill>
                    <a:latin typeface="Cambria Math" panose="02040503050406030204" pitchFamily="18" charset="0"/>
                    <a:ea typeface="Cambria Math" panose="02040503050406030204" pitchFamily="18" charset="0"/>
                  </a:rPr>
                </a:br>
                <a14:m>
                  <m:oMath xmlns:m="http://schemas.openxmlformats.org/officeDocument/2006/math">
                    <m:sSub>
                      <m:sSubPr>
                        <m:ctrlPr>
                          <a:rPr lang="en-US" altLang="ru-RU" i="1">
                            <a:solidFill>
                              <a:srgbClr val="000000"/>
                            </a:solidFill>
                            <a:latin typeface="Cambria Math" panose="02040503050406030204" pitchFamily="18" charset="0"/>
                            <a:ea typeface="Cambria Math" panose="02040503050406030204" pitchFamily="18" charset="0"/>
                          </a:rPr>
                        </m:ctrlPr>
                      </m:sSubPr>
                      <m:e>
                        <m:r>
                          <a:rPr lang="en-US" altLang="ru-RU" i="1">
                            <a:solidFill>
                              <a:srgbClr val="000000"/>
                            </a:solidFill>
                            <a:latin typeface="Cambria Math" panose="02040503050406030204" pitchFamily="18" charset="0"/>
                            <a:ea typeface="Cambria Math" panose="02040503050406030204" pitchFamily="18" charset="0"/>
                          </a:rPr>
                          <m:t>𝑁</m:t>
                        </m:r>
                      </m:e>
                      <m:sub>
                        <m:r>
                          <a:rPr lang="en-US" altLang="ru-RU" i="1">
                            <a:solidFill>
                              <a:srgbClr val="000000"/>
                            </a:solidFill>
                            <a:latin typeface="Cambria Math" panose="02040503050406030204" pitchFamily="18" charset="0"/>
                            <a:ea typeface="Cambria Math" panose="02040503050406030204" pitchFamily="18" charset="0"/>
                          </a:rPr>
                          <m:t>𝑛</m:t>
                        </m:r>
                      </m:sub>
                    </m:sSub>
                    <m:d>
                      <m:dPr>
                        <m:ctrlPr>
                          <a:rPr lang="en-US" altLang="ru-RU" i="1">
                            <a:solidFill>
                              <a:srgbClr val="000000"/>
                            </a:solidFill>
                            <a:latin typeface="Cambria Math" panose="02040503050406030204" pitchFamily="18" charset="0"/>
                            <a:ea typeface="Cambria Math" panose="02040503050406030204" pitchFamily="18" charset="0"/>
                          </a:rPr>
                        </m:ctrlPr>
                      </m:dPr>
                      <m:e>
                        <m:sSub>
                          <m:sSubPr>
                            <m:ctrlPr>
                              <a:rPr lang="ru-RU" altLang="ru-RU" i="1">
                                <a:solidFill>
                                  <a:srgbClr val="000000"/>
                                </a:solidFill>
                                <a:latin typeface="Cambria Math" panose="02040503050406030204" pitchFamily="18" charset="0"/>
                                <a:ea typeface="Cambria Math" panose="02040503050406030204" pitchFamily="18" charset="0"/>
                              </a:rPr>
                            </m:ctrlPr>
                          </m:sSubPr>
                          <m:e>
                            <m:acc>
                              <m:accPr>
                                <m:chr m:val="̅"/>
                                <m:ctrlPr>
                                  <a:rPr lang="ru-RU" altLang="ru-RU" i="1">
                                    <a:solidFill>
                                      <a:srgbClr val="000000"/>
                                    </a:solidFill>
                                    <a:latin typeface="Cambria Math" panose="02040503050406030204" pitchFamily="18" charset="0"/>
                                    <a:ea typeface="Cambria Math" panose="02040503050406030204" pitchFamily="18" charset="0"/>
                                  </a:rPr>
                                </m:ctrlPr>
                              </m:accPr>
                              <m:e>
                                <m:r>
                                  <a:rPr lang="en-US" altLang="ru-RU" i="1">
                                    <a:solidFill>
                                      <a:srgbClr val="000000"/>
                                    </a:solidFill>
                                    <a:latin typeface="Cambria Math" panose="02040503050406030204" pitchFamily="18" charset="0"/>
                                    <a:ea typeface="Cambria Math" panose="02040503050406030204" pitchFamily="18" charset="0"/>
                                  </a:rPr>
                                  <m:t>𝑐</m:t>
                                </m:r>
                              </m:e>
                            </m:acc>
                          </m:e>
                          <m:sub>
                            <m:r>
                              <a:rPr lang="en-US" altLang="ru-RU" i="1">
                                <a:solidFill>
                                  <a:srgbClr val="000000"/>
                                </a:solidFill>
                                <a:latin typeface="Cambria Math" panose="02040503050406030204" pitchFamily="18" charset="0"/>
                                <a:ea typeface="Cambria Math" panose="02040503050406030204" pitchFamily="18" charset="0"/>
                              </a:rPr>
                              <m:t>1</m:t>
                            </m:r>
                          </m:sub>
                        </m:sSub>
                        <m:r>
                          <a:rPr lang="en-US" altLang="ru-RU" i="1">
                            <a:solidFill>
                              <a:srgbClr val="000000"/>
                            </a:solidFill>
                            <a:latin typeface="Cambria Math" panose="02040503050406030204" pitchFamily="18" charset="0"/>
                            <a:ea typeface="Cambria Math" panose="02040503050406030204" pitchFamily="18" charset="0"/>
                          </a:rPr>
                          <m:t>𝑐</m:t>
                        </m:r>
                      </m:e>
                    </m:d>
                    <m:r>
                      <a:rPr lang="en-US" altLang="ru-RU" i="1">
                        <a:solidFill>
                          <a:srgbClr val="000000"/>
                        </a:solidFill>
                        <a:latin typeface="Cambria Math" panose="02040503050406030204" pitchFamily="18" charset="0"/>
                        <a:ea typeface="Cambria Math" panose="02040503050406030204" pitchFamily="18" charset="0"/>
                      </a:rPr>
                      <m:t>=0 →</m:t>
                    </m:r>
                    <m:r>
                      <a:rPr lang="en-US" altLang="ru-RU" i="1">
                        <a:solidFill>
                          <a:srgbClr val="000000"/>
                        </a:solidFill>
                        <a:latin typeface="Cambria Math" panose="02040503050406030204" pitchFamily="18" charset="0"/>
                        <a:ea typeface="Cambria Math" panose="02040503050406030204" pitchFamily="18" charset="0"/>
                      </a:rPr>
                      <m:t>𝜀</m:t>
                    </m:r>
                  </m:oMath>
                </a14:m>
                <a:r>
                  <a:rPr lang="en-US" altLang="ru-RU" dirty="0">
                    <a:solidFill>
                      <a:srgbClr val="000000"/>
                    </a:solidFill>
                    <a:latin typeface="Cambria Math" panose="02040503050406030204" pitchFamily="18" charset="0"/>
                    <a:ea typeface="Cambria Math" panose="02040503050406030204" pitchFamily="18" charset="0"/>
                  </a:rPr>
                  <a:t> </a:t>
                </a:r>
                <a:r>
                  <a:rPr lang="ru-RU" altLang="ru-RU" dirty="0">
                    <a:solidFill>
                      <a:srgbClr val="000000"/>
                    </a:solidFill>
                    <a:latin typeface="Cambria Math" panose="02040503050406030204" pitchFamily="18" charset="0"/>
                    <a:ea typeface="Cambria Math" panose="02040503050406030204" pitchFamily="18" charset="0"/>
                  </a:rPr>
                  <a:t> </a:t>
                </a:r>
                <a:r>
                  <a:rPr lang="en-US" altLang="ru-RU" dirty="0">
                    <a:solidFill>
                      <a:srgbClr val="000000"/>
                    </a:solidFill>
                    <a:latin typeface="Cambria Math" panose="02040503050406030204" pitchFamily="18" charset="0"/>
                    <a:ea typeface="Cambria Math" panose="02040503050406030204" pitchFamily="18" charset="0"/>
                  </a:rPr>
                  <a:t>(</a:t>
                </a:r>
                <a:r>
                  <a:rPr lang="ru-RU" altLang="ru-RU" dirty="0">
                    <a:solidFill>
                      <a:srgbClr val="000000"/>
                    </a:solidFill>
                    <a:latin typeface="Cambria Math" panose="02040503050406030204" pitchFamily="18" charset="0"/>
                    <a:ea typeface="Cambria Math" panose="02040503050406030204" pitchFamily="18" charset="0"/>
                  </a:rPr>
                  <a:t>переход к контекстной модели 0-го порядка</a:t>
                </a:r>
                <a:r>
                  <a:rPr lang="en-US" altLang="ru-RU" dirty="0">
                    <a:solidFill>
                      <a:srgbClr val="000000"/>
                    </a:solidFill>
                    <a:latin typeface="Cambria Math" panose="02040503050406030204" pitchFamily="18" charset="0"/>
                    <a:ea typeface="Cambria Math" panose="02040503050406030204" pitchFamily="18" charset="0"/>
                  </a:rPr>
                  <a:t>)</a:t>
                </a:r>
                <a:endParaRPr lang="en-US" altLang="ru-RU" i="1" dirty="0">
                  <a:solidFill>
                    <a:srgbClr val="000000"/>
                  </a:solidFill>
                  <a:latin typeface="Cambria Math" panose="02040503050406030204" pitchFamily="18" charset="0"/>
                  <a:ea typeface="Cambria Math" panose="02040503050406030204" pitchFamily="18" charset="0"/>
                </a:endParaRPr>
              </a:p>
              <a:p>
                <a:pPr fontAlgn="base">
                  <a:lnSpc>
                    <a:spcPct val="120000"/>
                  </a:lnSpc>
                  <a:spcBef>
                    <a:spcPts val="1200"/>
                  </a:spcBef>
                  <a:spcAft>
                    <a:spcPct val="0"/>
                  </a:spcAft>
                  <a:buNone/>
                  <a:defRPr/>
                </a:pPr>
                <a14:m>
                  <m:oMathPara xmlns:m="http://schemas.openxmlformats.org/officeDocument/2006/math">
                    <m:oMathParaPr>
                      <m:jc m:val="centerGroup"/>
                    </m:oMathParaPr>
                    <m:oMath xmlns:m="http://schemas.openxmlformats.org/officeDocument/2006/math">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ru-RU" altLang="ru-RU" i="1">
                                  <a:solidFill>
                                    <a:srgbClr val="000000"/>
                                  </a:solidFill>
                                  <a:latin typeface="Cambria Math" panose="02040503050406030204" pitchFamily="18" charset="0"/>
                                  <a:ea typeface="Cambria Math" panose="02040503050406030204" pitchFamily="18" charset="0"/>
                                </a:rPr>
                                <m:t> </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𝑎</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ru-RU" altLang="ru-RU" i="1">
                                  <a:solidFill>
                                    <a:srgbClr val="000000"/>
                                  </a:solidFill>
                                  <a:latin typeface="Cambria Math" panose="02040503050406030204" pitchFamily="18" charset="0"/>
                                  <a:ea typeface="Cambria Math" panose="02040503050406030204" pitchFamily="18" charset="0"/>
                                </a:rPr>
                                <m:t> </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𝑏</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ru-RU" altLang="ru-RU" i="1">
                                  <a:solidFill>
                                    <a:srgbClr val="000000"/>
                                  </a:solidFill>
                                  <a:latin typeface="Cambria Math" panose="02040503050406030204" pitchFamily="18" charset="0"/>
                                  <a:ea typeface="Cambria Math" panose="02040503050406030204" pitchFamily="18" charset="0"/>
                                </a:rPr>
                                <m:t> </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ru-RU" altLang="ru-RU" i="1">
                          <a:solidFill>
                            <a:srgbClr val="000000"/>
                          </a:solidFill>
                          <a:latin typeface="Cambria Math" panose="02040503050406030204" pitchFamily="18" charset="0"/>
                          <a:ea typeface="Cambria Math" panose="02040503050406030204" pitchFamily="18" charset="0"/>
                        </a:rPr>
                        <m:t>с</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ru-RU" altLang="ru-RU" i="1">
                                  <a:solidFill>
                                    <a:srgbClr val="000000"/>
                                  </a:solidFill>
                                  <a:latin typeface="Cambria Math" panose="02040503050406030204" pitchFamily="18" charset="0"/>
                                  <a:ea typeface="Cambria Math" panose="02040503050406030204" pitchFamily="18" charset="0"/>
                                </a:rPr>
                                <m:t> </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𝑑</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ru-RU" altLang="ru-RU" i="1">
                                  <a:solidFill>
                                    <a:srgbClr val="000000"/>
                                  </a:solidFill>
                                  <a:latin typeface="Cambria Math" panose="02040503050406030204" pitchFamily="18" charset="0"/>
                                  <a:ea typeface="Cambria Math" panose="02040503050406030204" pitchFamily="18" charset="0"/>
                                </a:rPr>
                                <m:t> </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𝑏</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ru-RU" altLang="ru-RU" i="1">
                                  <a:solidFill>
                                    <a:srgbClr val="000000"/>
                                  </a:solidFill>
                                  <a:latin typeface="Cambria Math" panose="02040503050406030204" pitchFamily="18" charset="0"/>
                                  <a:ea typeface="Cambria Math" panose="02040503050406030204" pitchFamily="18" charset="0"/>
                                </a:rPr>
                                <m:t> </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𝑐</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ru-RU" altLang="ru-RU" i="1">
                                  <a:solidFill>
                                    <a:srgbClr val="000000"/>
                                  </a:solidFill>
                                  <a:latin typeface="Cambria Math" panose="02040503050406030204" pitchFamily="18" charset="0"/>
                                  <a:ea typeface="Cambria Math" panose="02040503050406030204" pitchFamily="18" charset="0"/>
                                </a:rPr>
                                <m:t> </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𝑎</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ru-RU" altLang="ru-RU" i="1">
                                  <a:solidFill>
                                    <a:srgbClr val="000000"/>
                                  </a:solidFill>
                                  <a:latin typeface="Cambria Math" panose="02040503050406030204" pitchFamily="18" charset="0"/>
                                  <a:ea typeface="Cambria Math" panose="02040503050406030204" pitchFamily="18" charset="0"/>
                                </a:rPr>
                                <m:t> </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𝑏</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ru-RU" altLang="ru-RU" i="1">
                                  <a:solidFill>
                                    <a:srgbClr val="000000"/>
                                  </a:solidFill>
                                  <a:latin typeface="Cambria Math" panose="02040503050406030204" pitchFamily="18" charset="0"/>
                                  <a:ea typeface="Cambria Math" panose="02040503050406030204" pitchFamily="18" charset="0"/>
                                </a:rPr>
                                <m:t> </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𝑐</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ru-RU" altLang="ru-RU" i="1">
                                  <a:solidFill>
                                    <a:srgbClr val="000000"/>
                                  </a:solidFill>
                                  <a:latin typeface="Cambria Math" panose="02040503050406030204" pitchFamily="18" charset="0"/>
                                  <a:ea typeface="Cambria Math" panose="02040503050406030204" pitchFamily="18" charset="0"/>
                                </a:rPr>
                                <m:t> </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𝑑</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ru-RU" altLang="ru-RU" i="1">
                                  <a:solidFill>
                                    <a:srgbClr val="000000"/>
                                  </a:solidFill>
                                  <a:latin typeface="Cambria Math" panose="02040503050406030204" pitchFamily="18" charset="0"/>
                                  <a:ea typeface="Cambria Math" panose="02040503050406030204" pitchFamily="18" charset="0"/>
                                </a:rPr>
                                <m:t> </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𝑐</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ru-RU" altLang="ru-RU" i="1">
                                  <a:solidFill>
                                    <a:srgbClr val="000000"/>
                                  </a:solidFill>
                                  <a:latin typeface="Cambria Math" panose="02040503050406030204" pitchFamily="18" charset="0"/>
                                  <a:ea typeface="Cambria Math" panose="02040503050406030204" pitchFamily="18" charset="0"/>
                                </a:rPr>
                                <m:t> </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𝑏</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ru-RU" altLang="ru-RU" i="1">
                                  <a:solidFill>
                                    <a:srgbClr val="000000"/>
                                  </a:solidFill>
                                  <a:latin typeface="Cambria Math" panose="02040503050406030204" pitchFamily="18" charset="0"/>
                                  <a:ea typeface="Cambria Math" panose="02040503050406030204" pitchFamily="18" charset="0"/>
                                </a:rPr>
                                <m:t> </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𝑐</m:t>
                      </m:r>
                      <m:limLow>
                        <m:limLowPr>
                          <m:ctrlPr>
                            <a:rPr lang="en-US" altLang="ru-RU" i="1">
                              <a:solidFill>
                                <a:srgbClr val="000000"/>
                              </a:solidFill>
                              <a:latin typeface="Cambria Math" panose="02040503050406030204" pitchFamily="18" charset="0"/>
                              <a:ea typeface="Cambria Math" panose="02040503050406030204" pitchFamily="18" charset="0"/>
                            </a:rPr>
                          </m:ctrlPr>
                        </m:limLowPr>
                        <m:e>
                          <m:groupChr>
                            <m:groupChrPr>
                              <m:chr m:val="⏟"/>
                              <m:ctrlPr>
                                <a:rPr lang="en-US" altLang="ru-RU" i="1">
                                  <a:solidFill>
                                    <a:srgbClr val="000000"/>
                                  </a:solidFill>
                                  <a:latin typeface="Cambria Math" panose="02040503050406030204" pitchFamily="18" charset="0"/>
                                  <a:ea typeface="Cambria Math" panose="02040503050406030204" pitchFamily="18" charset="0"/>
                                </a:rPr>
                              </m:ctrlPr>
                            </m:groupChrPr>
                            <m:e>
                              <m:r>
                                <a:rPr lang="ru-RU" altLang="ru-RU" i="1">
                                  <a:solidFill>
                                    <a:srgbClr val="000000"/>
                                  </a:solidFill>
                                  <a:latin typeface="Cambria Math" panose="02040503050406030204" pitchFamily="18" charset="0"/>
                                  <a:ea typeface="Cambria Math" panose="02040503050406030204" pitchFamily="18" charset="0"/>
                                </a:rPr>
                                <m:t> </m:t>
                              </m:r>
                            </m:e>
                          </m:groupChr>
                        </m:e>
                        <m:lim>
                          <m:acc>
                            <m:accPr>
                              <m:chr m:val="̅"/>
                              <m:ctrlPr>
                                <a:rPr lang="en-US" altLang="ru-RU"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lim>
                      </m:limLow>
                      <m:r>
                        <a:rPr lang="en-US" altLang="ru-RU" i="1">
                          <a:solidFill>
                            <a:srgbClr val="000000"/>
                          </a:solidFill>
                          <a:latin typeface="Cambria Math" panose="02040503050406030204" pitchFamily="18" charset="0"/>
                          <a:ea typeface="Cambria Math" panose="02040503050406030204" pitchFamily="18" charset="0"/>
                        </a:rPr>
                        <m:t>|…</m:t>
                      </m:r>
                    </m:oMath>
                  </m:oMathPara>
                </a14:m>
                <a:endParaRPr lang="ru-RU" altLang="ru-RU" dirty="0">
                  <a:solidFill>
                    <a:srgbClr val="000000"/>
                  </a:solidFill>
                  <a:latin typeface="Cambria Math" panose="02040503050406030204" pitchFamily="18" charset="0"/>
                  <a:ea typeface="Cambria Math" panose="02040503050406030204" pitchFamily="18" charset="0"/>
                </a:endParaRPr>
              </a:p>
              <a:p>
                <a:pPr fontAlgn="base">
                  <a:lnSpc>
                    <a:spcPct val="120000"/>
                  </a:lnSpc>
                  <a:spcBef>
                    <a:spcPts val="1200"/>
                  </a:spcBef>
                  <a:spcAft>
                    <a:spcPct val="0"/>
                  </a:spcAft>
                  <a:buNone/>
                  <a:defRPr/>
                </a:pPr>
                <a:endParaRPr lang="ru-RU" altLang="ru-RU" dirty="0">
                  <a:solidFill>
                    <a:srgbClr val="000000"/>
                  </a:solidFill>
                  <a:latin typeface="Cambria Math" panose="02040503050406030204" pitchFamily="18" charset="0"/>
                  <a:ea typeface="Cambria Math" panose="02040503050406030204" pitchFamily="18" charset="0"/>
                </a:endParaRPr>
              </a:p>
              <a:p>
                <a:pPr fontAlgn="base">
                  <a:lnSpc>
                    <a:spcPct val="120000"/>
                  </a:lnSpc>
                  <a:spcBef>
                    <a:spcPts val="1200"/>
                  </a:spcBef>
                  <a:spcAft>
                    <a:spcPct val="0"/>
                  </a:spcAft>
                  <a:buNone/>
                  <a:defRPr/>
                </a:pPr>
                <a:r>
                  <a:rPr lang="ru-RU" altLang="ru-RU" dirty="0">
                    <a:solidFill>
                      <a:srgbClr val="000000"/>
                    </a:solidFill>
                    <a:latin typeface="Cambria Math" panose="02040503050406030204" pitchFamily="18" charset="0"/>
                    <a:ea typeface="Cambria Math" panose="02040503050406030204" pitchFamily="18" charset="0"/>
                  </a:rPr>
                  <a:t>Контекст:</a:t>
                </a:r>
                <a:br>
                  <a:rPr lang="ru-RU" altLang="ru-RU" dirty="0">
                    <a:solidFill>
                      <a:srgbClr val="000000"/>
                    </a:solidFill>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acc>
                        <m:accPr>
                          <m:chr m:val="̅"/>
                          <m:ctrlPr>
                            <a:rPr lang="ru-RU" altLang="ru-RU" b="1"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r>
                        <a:rPr lang="en-US" altLang="ru-RU" i="1">
                          <a:solidFill>
                            <a:srgbClr val="000000"/>
                          </a:solidFill>
                          <a:latin typeface="Cambria Math" panose="02040503050406030204" pitchFamily="18" charset="0"/>
                          <a:ea typeface="Cambria Math" panose="02040503050406030204" pitchFamily="18" charset="0"/>
                        </a:rPr>
                        <m:t>=</m:t>
                      </m:r>
                      <m:sSub>
                        <m:sSubPr>
                          <m:ctrlPr>
                            <a:rPr lang="en-US" altLang="ru-RU"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b="1"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e>
                        <m:sub>
                          <m:r>
                            <a:rPr lang="en-US" altLang="ru-RU" b="1" i="1">
                              <a:solidFill>
                                <a:srgbClr val="000000"/>
                              </a:solidFill>
                              <a:latin typeface="Cambria Math" panose="02040503050406030204" pitchFamily="18" charset="0"/>
                              <a:ea typeface="Cambria Math" panose="02040503050406030204" pitchFamily="18" charset="0"/>
                            </a:rPr>
                            <m:t>𝟎</m:t>
                          </m:r>
                        </m:sub>
                      </m:sSub>
                      <m:r>
                        <a:rPr lang="en-US" altLang="ru-RU" i="1">
                          <a:solidFill>
                            <a:srgbClr val="000000"/>
                          </a:solidFill>
                          <a:latin typeface="Cambria Math" panose="02040503050406030204" pitchFamily="18" charset="0"/>
                          <a:ea typeface="Cambria Math" panose="02040503050406030204" pitchFamily="18" charset="0"/>
                        </a:rPr>
                        <m:t>=#</m:t>
                      </m:r>
                    </m:oMath>
                  </m:oMathPara>
                </a14:m>
                <a:endParaRPr lang="en-US" altLang="ru-RU" dirty="0">
                  <a:solidFill>
                    <a:srgbClr val="000000"/>
                  </a:solidFill>
                  <a:latin typeface="Cambria Math" panose="02040503050406030204" pitchFamily="18" charset="0"/>
                  <a:ea typeface="Cambria Math" panose="02040503050406030204" pitchFamily="18" charset="0"/>
                </a:endParaRPr>
              </a:p>
              <a:p>
                <a:pPr marL="269875" indent="-269875" fontAlgn="base">
                  <a:lnSpc>
                    <a:spcPct val="120000"/>
                  </a:lnSpc>
                  <a:spcBef>
                    <a:spcPts val="1200"/>
                  </a:spcBef>
                  <a:spcAft>
                    <a:spcPct val="0"/>
                  </a:spcAft>
                  <a:buNone/>
                  <a:defRPr/>
                </a:pPr>
                <a:endParaRPr lang="en-US" altLang="ru-RU" dirty="0">
                  <a:solidFill>
                    <a:srgbClr val="000000"/>
                  </a:solidFill>
                  <a:latin typeface="Cambria Math" panose="02040503050406030204" pitchFamily="18" charset="0"/>
                  <a:ea typeface="Cambria Math" panose="02040503050406030204" pitchFamily="18" charset="0"/>
                </a:endParaRPr>
              </a:p>
              <a:p>
                <a:pPr marL="269875" indent="-269875" fontAlgn="base">
                  <a:lnSpc>
                    <a:spcPct val="120000"/>
                  </a:lnSpc>
                  <a:spcBef>
                    <a:spcPts val="1200"/>
                  </a:spcBef>
                  <a:spcAft>
                    <a:spcPct val="0"/>
                  </a:spcAft>
                  <a:buNone/>
                  <a:defRPr/>
                </a:pPr>
                <a14:m>
                  <m:oMathPara xmlns:m="http://schemas.openxmlformats.org/officeDocument/2006/math">
                    <m:oMathParaPr>
                      <m:jc m:val="left"/>
                    </m:oMathParaPr>
                    <m:oMath xmlns:m="http://schemas.openxmlformats.org/officeDocument/2006/math">
                      <m:sSub>
                        <m:sSubPr>
                          <m:ctrlPr>
                            <a:rPr lang="en-US" altLang="ru-RU" i="1">
                              <a:solidFill>
                                <a:srgbClr val="000000"/>
                              </a:solidFill>
                              <a:latin typeface="Cambria Math" panose="02040503050406030204" pitchFamily="18" charset="0"/>
                              <a:ea typeface="Cambria Math" panose="02040503050406030204" pitchFamily="18" charset="0"/>
                            </a:rPr>
                          </m:ctrlPr>
                        </m:sSubPr>
                        <m:e>
                          <m:r>
                            <a:rPr lang="en-US" altLang="ru-RU" i="1">
                              <a:solidFill>
                                <a:srgbClr val="000000"/>
                              </a:solidFill>
                              <a:latin typeface="Cambria Math" panose="02040503050406030204" pitchFamily="18" charset="0"/>
                              <a:ea typeface="Cambria Math" panose="02040503050406030204" pitchFamily="18" charset="0"/>
                            </a:rPr>
                            <m:t>𝑁</m:t>
                          </m:r>
                        </m:e>
                        <m:sub>
                          <m:r>
                            <a:rPr lang="en-US" altLang="ru-RU" i="1">
                              <a:solidFill>
                                <a:srgbClr val="000000"/>
                              </a:solidFill>
                              <a:latin typeface="Cambria Math" panose="02040503050406030204" pitchFamily="18" charset="0"/>
                              <a:ea typeface="Cambria Math" panose="02040503050406030204" pitchFamily="18" charset="0"/>
                            </a:rPr>
                            <m:t>𝑛</m:t>
                          </m:r>
                        </m:sub>
                      </m:sSub>
                      <m:d>
                        <m:dPr>
                          <m:ctrlPr>
                            <a:rPr lang="en-US" altLang="ru-RU" i="1">
                              <a:solidFill>
                                <a:srgbClr val="000000"/>
                              </a:solidFill>
                              <a:latin typeface="Cambria Math" panose="02040503050406030204" pitchFamily="18" charset="0"/>
                              <a:ea typeface="Cambria Math" panose="02040503050406030204" pitchFamily="18" charset="0"/>
                            </a:rPr>
                          </m:ctrlPr>
                        </m:dPr>
                        <m:e>
                          <m:sSub>
                            <m:sSubPr>
                              <m:ctrlPr>
                                <a:rPr lang="ru-RU" altLang="ru-RU"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b="1" i="1">
                                      <a:solidFill>
                                        <a:srgbClr val="000000"/>
                                      </a:solidFill>
                                      <a:latin typeface="Cambria Math" panose="02040503050406030204" pitchFamily="18" charset="0"/>
                                      <a:ea typeface="Cambria Math" panose="02040503050406030204" pitchFamily="18" charset="0"/>
                                    </a:rPr>
                                  </m:ctrlPr>
                                </m:accPr>
                                <m:e>
                                  <m:r>
                                    <a:rPr lang="en-US" altLang="ru-RU" b="1" i="1">
                                      <a:solidFill>
                                        <a:srgbClr val="000000"/>
                                      </a:solidFill>
                                      <a:latin typeface="Cambria Math" panose="02040503050406030204" pitchFamily="18" charset="0"/>
                                      <a:ea typeface="Cambria Math" panose="02040503050406030204" pitchFamily="18" charset="0"/>
                                    </a:rPr>
                                    <m:t>𝒄</m:t>
                                  </m:r>
                                </m:e>
                              </m:acc>
                            </m:e>
                            <m:sub>
                              <m:r>
                                <a:rPr lang="en-US" altLang="ru-RU" b="1" i="1">
                                  <a:solidFill>
                                    <a:srgbClr val="000000"/>
                                  </a:solidFill>
                                  <a:latin typeface="Cambria Math" panose="02040503050406030204" pitchFamily="18" charset="0"/>
                                  <a:ea typeface="Cambria Math" panose="02040503050406030204" pitchFamily="18" charset="0"/>
                                </a:rPr>
                                <m:t>𝟎</m:t>
                              </m:r>
                            </m:sub>
                          </m:sSub>
                          <m:r>
                            <a:rPr lang="en-US" altLang="ru-RU" i="1">
                              <a:solidFill>
                                <a:srgbClr val="000000"/>
                              </a:solidFill>
                              <a:latin typeface="Cambria Math" panose="02040503050406030204" pitchFamily="18" charset="0"/>
                              <a:ea typeface="Cambria Math" panose="02040503050406030204" pitchFamily="18" charset="0"/>
                            </a:rPr>
                            <m:t>𝑐</m:t>
                          </m:r>
                        </m:e>
                      </m:d>
                      <m:r>
                        <a:rPr lang="en-US" altLang="ru-RU" i="1">
                          <a:solidFill>
                            <a:srgbClr val="000000"/>
                          </a:solidFill>
                          <a:latin typeface="Cambria Math" panose="02040503050406030204" pitchFamily="18" charset="0"/>
                          <a:ea typeface="Cambria Math" panose="02040503050406030204" pitchFamily="18" charset="0"/>
                        </a:rPr>
                        <m:t>=5&gt;0 →"</m:t>
                      </m:r>
                      <m:r>
                        <a:rPr lang="en-US" altLang="ru-RU" i="1">
                          <a:solidFill>
                            <a:srgbClr val="000000"/>
                          </a:solidFill>
                          <a:latin typeface="Cambria Math" panose="02040503050406030204" pitchFamily="18" charset="0"/>
                          <a:ea typeface="Cambria Math" panose="02040503050406030204" pitchFamily="18" charset="0"/>
                        </a:rPr>
                        <m:t>𝑐</m:t>
                      </m:r>
                      <m:r>
                        <a:rPr lang="en-US" altLang="ru-RU" i="1">
                          <a:solidFill>
                            <a:srgbClr val="000000"/>
                          </a:solidFill>
                          <a:latin typeface="Cambria Math" panose="02040503050406030204" pitchFamily="18" charset="0"/>
                          <a:ea typeface="Cambria Math" panose="02040503050406030204" pitchFamily="18" charset="0"/>
                        </a:rPr>
                        <m:t>"</m:t>
                      </m:r>
                    </m:oMath>
                  </m:oMathPara>
                </a14:m>
                <a:endParaRPr lang="en-US" altLang="ru-RU" dirty="0">
                  <a:solidFill>
                    <a:srgbClr val="000000"/>
                  </a:solidFill>
                  <a:latin typeface="Cambria Math" panose="02040503050406030204" pitchFamily="18" charset="0"/>
                  <a:ea typeface="Cambria Math" panose="02040503050406030204" pitchFamily="18" charset="0"/>
                </a:endParaRPr>
              </a:p>
            </p:txBody>
          </p:sp>
        </mc:Choice>
        <mc:Fallback xmlns="">
          <p:sp>
            <p:nvSpPr>
              <p:cNvPr id="6" name="Объект 5">
                <a:extLst>
                  <a:ext uri="{FF2B5EF4-FFF2-40B4-BE49-F238E27FC236}">
                    <a16:creationId xmlns:a16="http://schemas.microsoft.com/office/drawing/2014/main" id="{B82531A7-2524-8241-AED5-36790E2DD077}"/>
                  </a:ext>
                </a:extLst>
              </p:cNvPr>
              <p:cNvSpPr>
                <a:spLocks noGrp="1" noRot="1" noChangeAspect="1" noMove="1" noResize="1" noEditPoints="1" noAdjustHandles="1" noChangeArrowheads="1" noChangeShapeType="1" noTextEdit="1"/>
              </p:cNvSpPr>
              <p:nvPr>
                <p:ph idx="1"/>
              </p:nvPr>
            </p:nvSpPr>
            <p:spPr>
              <a:xfrm>
                <a:off x="838200" y="1825624"/>
                <a:ext cx="10515600" cy="4530725"/>
              </a:xfrm>
              <a:blipFill>
                <a:blip r:embed="rId3"/>
                <a:stretch>
                  <a:fillRect l="-965" t="-1117"/>
                </a:stretch>
              </a:blipFill>
            </p:spPr>
            <p:txBody>
              <a:bodyPr/>
              <a:lstStyle/>
              <a:p>
                <a:r>
                  <a:rPr lang="ru-RU">
                    <a:noFill/>
                  </a:rPr>
                  <a:t> </a:t>
                </a:r>
              </a:p>
            </p:txBody>
          </p:sp>
        </mc:Fallback>
      </mc:AlternateContent>
      <p:sp>
        <p:nvSpPr>
          <p:cNvPr id="10" name="Номер слайда 9">
            <a:extLst>
              <a:ext uri="{FF2B5EF4-FFF2-40B4-BE49-F238E27FC236}">
                <a16:creationId xmlns:a16="http://schemas.microsoft.com/office/drawing/2014/main" id="{1CBED5AE-A5EF-489B-A146-30A49E476E60}"/>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9</a:t>
            </a:fld>
            <a:endParaRPr lang="ru-RU" altLang="ru-RU"/>
          </a:p>
        </p:txBody>
      </p:sp>
      <p:sp>
        <p:nvSpPr>
          <p:cNvPr id="3075" name="Rectangle 4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6" name="Rectangle 4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7" name="Rectangle 5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8" name="Rectangle 5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79" name="Rectangle 5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0" name="Rectangle 5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1" name="Rectangle 5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4"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sp>
        <p:nvSpPr>
          <p:cNvPr id="3085"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914400" fontAlgn="base">
              <a:spcBef>
                <a:spcPct val="0"/>
              </a:spcBef>
              <a:spcAft>
                <a:spcPct val="0"/>
              </a:spcAft>
              <a:buNone/>
              <a:defRPr/>
            </a:pPr>
            <a:endParaRPr lang="ru-RU" altLang="ru-RU" sz="1800">
              <a:solidFill>
                <a:srgbClr val="000000"/>
              </a:solidFill>
            </a:endParaRPr>
          </a:p>
        </p:txBody>
      </p:sp>
      <p:grpSp>
        <p:nvGrpSpPr>
          <p:cNvPr id="16" name="Группа 15"/>
          <p:cNvGrpSpPr/>
          <p:nvPr/>
        </p:nvGrpSpPr>
        <p:grpSpPr>
          <a:xfrm>
            <a:off x="5329036" y="4223642"/>
            <a:ext cx="5888323" cy="1842899"/>
            <a:chOff x="2987824" y="3284984"/>
            <a:chExt cx="5888323" cy="1842899"/>
          </a:xfrm>
        </p:grpSpPr>
        <mc:AlternateContent xmlns:mc="http://schemas.openxmlformats.org/markup-compatibility/2006" xmlns:a14="http://schemas.microsoft.com/office/drawing/2010/main">
          <mc:Choice Requires="a14">
            <p:sp>
              <p:nvSpPr>
                <p:cNvPr id="3" name="TextBox 2"/>
                <p:cNvSpPr txBox="1"/>
                <p:nvPr/>
              </p:nvSpPr>
              <p:spPr>
                <a:xfrm>
                  <a:off x="2987824" y="3989670"/>
                  <a:ext cx="392716" cy="400110"/>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r>
                          <a:rPr lang="en-US" sz="2000" i="1">
                            <a:solidFill>
                              <a:srgbClr val="FFFFFF">
                                <a:lumMod val="65000"/>
                              </a:srgbClr>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ru-RU" sz="2000" i="1" dirty="0">
                    <a:solidFill>
                      <a:srgbClr val="FFFFFF">
                        <a:lumMod val="65000"/>
                      </a:srgbClr>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987824" y="3989670"/>
                  <a:ext cx="392716" cy="400110"/>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567614" y="3635062"/>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×4</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𝑏</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𝟎</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567614" y="3635062"/>
                  <a:ext cx="1436434" cy="439736"/>
                </a:xfrm>
                <a:prstGeom prst="rect">
                  <a:avLst/>
                </a:prstGeom>
                <a:blipFill>
                  <a:blip r:embed="rId5"/>
                  <a:stretch>
                    <a:fillRect r="-40351" b="-14286"/>
                  </a:stretch>
                </a:blipFill>
              </p:spPr>
              <p:txBody>
                <a:bodyPr/>
                <a:lstStyle/>
                <a:p>
                  <a:r>
                    <a:rPr lang="ru-RU">
                      <a:noFill/>
                    </a:rPr>
                    <a:t> </a:t>
                  </a:r>
                </a:p>
              </p:txBody>
            </p:sp>
          </mc:Fallback>
        </mc:AlternateContent>
        <p:cxnSp>
          <p:nvCxnSpPr>
            <p:cNvPr id="8" name="Прямая со стрелкой 7"/>
            <p:cNvCxnSpPr>
              <a:stCxn id="3" idx="3"/>
              <a:endCxn id="4" idx="1"/>
            </p:cNvCxnSpPr>
            <p:nvPr/>
          </p:nvCxnSpPr>
          <p:spPr>
            <a:xfrm flipV="1">
              <a:off x="3380540" y="3854930"/>
              <a:ext cx="187074" cy="334795"/>
            </a:xfrm>
            <a:prstGeom prst="straightConnector1">
              <a:avLst/>
            </a:prstGeom>
            <a:ln>
              <a:solidFill>
                <a:schemeClr val="bg1">
                  <a:lumMod val="65000"/>
                </a:schemeClr>
              </a:solidFill>
              <a:tailEnd type="triangle"/>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3567614" y="3978073"/>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𝑐</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×5</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𝑐</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𝟎</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3567614" y="3978073"/>
                  <a:ext cx="1436434" cy="439736"/>
                </a:xfrm>
                <a:prstGeom prst="rect">
                  <a:avLst/>
                </a:prstGeom>
                <a:blipFill>
                  <a:blip r:embed="rId6"/>
                  <a:stretch>
                    <a:fillRect r="-38596" b="-1428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567614" y="4688147"/>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l-GR"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𝜀</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𝜀</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𝟎</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567614" y="4688147"/>
                  <a:ext cx="1436434" cy="439736"/>
                </a:xfrm>
                <a:prstGeom prst="rect">
                  <a:avLst/>
                </a:prstGeom>
                <a:blipFill>
                  <a:blip r:embed="rId7"/>
                  <a:stretch>
                    <a:fillRect r="-42982" b="-14286"/>
                  </a:stretch>
                </a:blipFill>
              </p:spPr>
              <p:txBody>
                <a:bodyPr/>
                <a:lstStyle/>
                <a:p>
                  <a:r>
                    <a:rPr lang="ru-RU">
                      <a:noFill/>
                    </a:rPr>
                    <a:t> </a:t>
                  </a:r>
                </a:p>
              </p:txBody>
            </p:sp>
          </mc:Fallback>
        </mc:AlternateContent>
        <p:cxnSp>
          <p:nvCxnSpPr>
            <p:cNvPr id="11" name="Прямая со стрелкой 10"/>
            <p:cNvCxnSpPr>
              <a:stCxn id="3" idx="3"/>
              <a:endCxn id="22" idx="1"/>
            </p:cNvCxnSpPr>
            <p:nvPr/>
          </p:nvCxnSpPr>
          <p:spPr>
            <a:xfrm>
              <a:off x="3380540" y="4189725"/>
              <a:ext cx="187074" cy="8216"/>
            </a:xfrm>
            <a:prstGeom prst="straightConnector1">
              <a:avLst/>
            </a:prstGeom>
            <a:ln>
              <a:solidFill>
                <a:schemeClr val="bg1">
                  <a:lumMod val="65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13" name="Прямая со стрелкой 12"/>
            <p:cNvCxnSpPr>
              <a:stCxn id="3" idx="3"/>
              <a:endCxn id="23" idx="1"/>
            </p:cNvCxnSpPr>
            <p:nvPr/>
          </p:nvCxnSpPr>
          <p:spPr>
            <a:xfrm>
              <a:off x="3380540" y="4189725"/>
              <a:ext cx="187074" cy="718290"/>
            </a:xfrm>
            <a:prstGeom prst="straightConnector1">
              <a:avLst/>
            </a:prstGeom>
            <a:ln>
              <a:solidFill>
                <a:schemeClr val="bg1">
                  <a:lumMod val="65000"/>
                </a:schemeClr>
              </a:solidFill>
              <a:tailEnd type="triangle"/>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3567614" y="3284984"/>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𝑎</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𝑎</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𝟎</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567614" y="3284984"/>
                  <a:ext cx="1436434" cy="439736"/>
                </a:xfrm>
                <a:prstGeom prst="rect">
                  <a:avLst/>
                </a:prstGeom>
                <a:blipFill>
                  <a:blip r:embed="rId8"/>
                  <a:stretch>
                    <a:fillRect r="-41228" b="-1111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5" name="Прямоугольник 24"/>
                <p:cNvSpPr/>
                <p:nvPr/>
              </p:nvSpPr>
              <p:spPr>
                <a:xfrm>
                  <a:off x="5868144" y="3997886"/>
                  <a:ext cx="3008003" cy="400110"/>
                </a:xfrm>
                <a:prstGeom prst="rect">
                  <a:avLst/>
                </a:prstGeom>
              </p:spPr>
              <p:txBody>
                <a:bodyPr wrap="none">
                  <a:spAutoFit/>
                </a:bodyPr>
                <a:lstStyle/>
                <a:p>
                  <a:pPr marL="269875" indent="-269875" defTabSz="914400" fontAlgn="base">
                    <a:spcBef>
                      <a:spcPct val="0"/>
                    </a:spcBef>
                    <a:spcAft>
                      <a:spcPct val="0"/>
                    </a:spcAft>
                    <a:defRPr/>
                  </a:pPr>
                  <a14:m>
                    <m:oMathPara xmlns:m="http://schemas.openxmlformats.org/officeDocument/2006/math">
                      <m:oMathParaPr>
                        <m:jc m:val="left"/>
                      </m:oMathParaPr>
                      <m:oMath xmlns:m="http://schemas.openxmlformats.org/officeDocument/2006/math">
                        <m:sSub>
                          <m:sSubPr>
                            <m:ctrlPr>
                              <a:rPr lang="en-US" altLang="ru-RU" sz="2000" i="1">
                                <a:solidFill>
                                  <a:srgbClr val="000000"/>
                                </a:solidFill>
                                <a:latin typeface="Cambria Math" panose="02040503050406030204" pitchFamily="18" charset="0"/>
                                <a:ea typeface="Cambria Math" panose="02040503050406030204" pitchFamily="18" charset="0"/>
                              </a:rPr>
                            </m:ctrlPr>
                          </m:sSubPr>
                          <m:e>
                            <m:r>
                              <a:rPr lang="en-US" altLang="ru-RU" sz="2000" i="1">
                                <a:solidFill>
                                  <a:srgbClr val="000000"/>
                                </a:solidFill>
                                <a:latin typeface="Cambria Math" panose="02040503050406030204" pitchFamily="18" charset="0"/>
                                <a:ea typeface="Cambria Math" panose="02040503050406030204" pitchFamily="18" charset="0"/>
                              </a:rPr>
                              <m:t>𝑁</m:t>
                            </m:r>
                          </m:e>
                          <m:sub>
                            <m:r>
                              <a:rPr lang="en-US" altLang="ru-RU" sz="2000" i="1">
                                <a:solidFill>
                                  <a:srgbClr val="000000"/>
                                </a:solidFill>
                                <a:latin typeface="Cambria Math" panose="02040503050406030204" pitchFamily="18" charset="0"/>
                                <a:ea typeface="Cambria Math" panose="02040503050406030204" pitchFamily="18" charset="0"/>
                              </a:rPr>
                              <m:t>𝑛</m:t>
                            </m:r>
                          </m:sub>
                        </m:sSub>
                        <m:d>
                          <m:dPr>
                            <m:ctrlPr>
                              <a:rPr lang="en-US" altLang="ru-RU" sz="2000" i="1">
                                <a:solidFill>
                                  <a:srgbClr val="000000"/>
                                </a:solidFill>
                                <a:latin typeface="Cambria Math" panose="02040503050406030204" pitchFamily="18" charset="0"/>
                                <a:ea typeface="Cambria Math" panose="02040503050406030204" pitchFamily="18" charset="0"/>
                              </a:rPr>
                            </m:ctrlPr>
                          </m:dPr>
                          <m:e>
                            <m:sSub>
                              <m:sSubPr>
                                <m:ctrlPr>
                                  <a:rPr lang="ru-RU"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𝟎</m:t>
                                </m:r>
                              </m:sub>
                            </m:sSub>
                            <m:r>
                              <a:rPr lang="en-US" altLang="ru-RU" sz="2000" i="1">
                                <a:solidFill>
                                  <a:srgbClr val="000000"/>
                                </a:solidFill>
                                <a:latin typeface="Cambria Math" panose="02040503050406030204" pitchFamily="18" charset="0"/>
                                <a:ea typeface="Cambria Math" panose="02040503050406030204" pitchFamily="18" charset="0"/>
                              </a:rPr>
                              <m:t>⋅</m:t>
                            </m:r>
                          </m:e>
                        </m:d>
                        <m:r>
                          <a:rPr lang="en-US" altLang="ru-RU" sz="2000" i="1">
                            <a:solidFill>
                              <a:srgbClr val="000000"/>
                            </a:solidFill>
                            <a:latin typeface="Cambria Math" panose="02040503050406030204" pitchFamily="18" charset="0"/>
                            <a:ea typeface="Cambria Math" panose="02040503050406030204" pitchFamily="18" charset="0"/>
                          </a:rPr>
                          <m:t>=</m:t>
                        </m:r>
                        <m:sSub>
                          <m:sSubPr>
                            <m:ctrlPr>
                              <a:rPr lang="en-US" altLang="ru-RU" sz="2000" i="1">
                                <a:solidFill>
                                  <a:srgbClr val="000000"/>
                                </a:solidFill>
                                <a:latin typeface="Cambria Math" panose="02040503050406030204" pitchFamily="18" charset="0"/>
                                <a:ea typeface="Cambria Math" panose="02040503050406030204" pitchFamily="18" charset="0"/>
                              </a:rPr>
                            </m:ctrlPr>
                          </m:sSubPr>
                          <m:e>
                            <m:r>
                              <a:rPr lang="en-US" altLang="ru-RU" sz="2000" i="1">
                                <a:solidFill>
                                  <a:srgbClr val="000000"/>
                                </a:solidFill>
                                <a:latin typeface="Cambria Math" panose="02040503050406030204" pitchFamily="18" charset="0"/>
                                <a:ea typeface="Cambria Math" panose="02040503050406030204" pitchFamily="18" charset="0"/>
                              </a:rPr>
                              <m:t>𝑁</m:t>
                            </m:r>
                          </m:e>
                          <m:sub>
                            <m:r>
                              <a:rPr lang="en-US" altLang="ru-RU" sz="2000" i="1">
                                <a:solidFill>
                                  <a:srgbClr val="000000"/>
                                </a:solidFill>
                                <a:latin typeface="Cambria Math" panose="02040503050406030204" pitchFamily="18" charset="0"/>
                                <a:ea typeface="Cambria Math" panose="02040503050406030204" pitchFamily="18" charset="0"/>
                              </a:rPr>
                              <m:t>𝑛</m:t>
                            </m:r>
                          </m:sub>
                        </m:sSub>
                        <m:d>
                          <m:dPr>
                            <m:ctrlPr>
                              <a:rPr lang="en-US" altLang="ru-RU" sz="2000" i="1">
                                <a:solidFill>
                                  <a:srgbClr val="000000"/>
                                </a:solidFill>
                                <a:latin typeface="Cambria Math" panose="02040503050406030204" pitchFamily="18" charset="0"/>
                                <a:ea typeface="Cambria Math" panose="02040503050406030204" pitchFamily="18" charset="0"/>
                              </a:rPr>
                            </m:ctrlPr>
                          </m:dPr>
                          <m:e>
                            <m:r>
                              <a:rPr lang="en-US" altLang="ru-RU" sz="2000" i="1">
                                <a:solidFill>
                                  <a:srgbClr val="000000"/>
                                </a:solidFill>
                                <a:latin typeface="Cambria Math" panose="02040503050406030204" pitchFamily="18" charset="0"/>
                                <a:ea typeface="Cambria Math" panose="02040503050406030204" pitchFamily="18" charset="0"/>
                              </a:rPr>
                              <m:t>⋅</m:t>
                            </m:r>
                          </m:e>
                        </m:d>
                        <m:r>
                          <a:rPr lang="en-US" altLang="ru-RU" sz="2000" i="1">
                            <a:solidFill>
                              <a:srgbClr val="000000"/>
                            </a:solidFill>
                            <a:latin typeface="Cambria Math" panose="02040503050406030204" pitchFamily="18" charset="0"/>
                            <a:ea typeface="Cambria Math" panose="02040503050406030204" pitchFamily="18" charset="0"/>
                          </a:rPr>
                          <m:t>=13 </m:t>
                        </m:r>
                      </m:oMath>
                    </m:oMathPara>
                  </a14:m>
                  <a:endParaRPr lang="en-US" altLang="ru-RU" sz="2000" dirty="0">
                    <a:solidFill>
                      <a:srgbClr val="000000"/>
                    </a:solidFill>
                    <a:latin typeface="Cambria Math" panose="02040503050406030204" pitchFamily="18" charset="0"/>
                    <a:ea typeface="Cambria Math" panose="02040503050406030204" pitchFamily="18" charset="0"/>
                  </a:endParaRPr>
                </a:p>
              </p:txBody>
            </p:sp>
          </mc:Choice>
          <mc:Fallback xmlns="">
            <p:sp>
              <p:nvSpPr>
                <p:cNvPr id="25" name="Прямоугольник 24"/>
                <p:cNvSpPr>
                  <a:spLocks noRot="1" noChangeAspect="1" noMove="1" noResize="1" noEditPoints="1" noAdjustHandles="1" noChangeArrowheads="1" noChangeShapeType="1" noTextEdit="1"/>
                </p:cNvSpPr>
                <p:nvPr/>
              </p:nvSpPr>
              <p:spPr>
                <a:xfrm>
                  <a:off x="5868144" y="3997886"/>
                  <a:ext cx="3008003" cy="400110"/>
                </a:xfrm>
                <a:prstGeom prst="rect">
                  <a:avLst/>
                </a:prstGeom>
                <a:blipFill>
                  <a:blip r:embed="rId9"/>
                  <a:stretch>
                    <a:fillRect b="-15152"/>
                  </a:stretch>
                </a:blipFill>
              </p:spPr>
              <p:txBody>
                <a:bodyPr/>
                <a:lstStyle/>
                <a:p>
                  <a:r>
                    <a:rPr lang="ru-RU">
                      <a:noFill/>
                    </a:rPr>
                    <a:t> </a:t>
                  </a:r>
                </a:p>
              </p:txBody>
            </p:sp>
          </mc:Fallback>
        </mc:AlternateContent>
        <p:cxnSp>
          <p:nvCxnSpPr>
            <p:cNvPr id="17" name="Прямая со стрелкой 16"/>
            <p:cNvCxnSpPr>
              <a:stCxn id="3" idx="3"/>
              <a:endCxn id="24" idx="1"/>
            </p:cNvCxnSpPr>
            <p:nvPr/>
          </p:nvCxnSpPr>
          <p:spPr>
            <a:xfrm flipV="1">
              <a:off x="3380540" y="3504852"/>
              <a:ext cx="187074" cy="684873"/>
            </a:xfrm>
            <a:prstGeom prst="straightConnector1">
              <a:avLst/>
            </a:prstGeom>
            <a:ln>
              <a:solidFill>
                <a:schemeClr val="bg1">
                  <a:lumMod val="65000"/>
                </a:schemeClr>
              </a:solidFill>
              <a:tailEnd type="triangle"/>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3567614" y="4329096"/>
                  <a:ext cx="1436434" cy="439736"/>
                </a:xfrm>
                <a:prstGeom prst="rect">
                  <a:avLst/>
                </a:prstGeom>
                <a:noFill/>
              </p:spPr>
              <p:txBody>
                <a:bodyPr wrap="square" rtlCol="0">
                  <a:spAutoFit/>
                </a:bodyPr>
                <a:lstStyle/>
                <a:p>
                  <a:pPr defTabSz="914400" eaLnBrk="0" fontAlgn="base" hangingPunct="0">
                    <a:spcBef>
                      <a:spcPct val="0"/>
                    </a:spcBef>
                    <a:spcAft>
                      <a:spcPct val="0"/>
                    </a:spcAft>
                    <a:defRPr/>
                  </a:pPr>
                  <a14:m>
                    <m:oMathPara xmlns:m="http://schemas.openxmlformats.org/officeDocument/2006/math">
                      <m:oMathParaPr>
                        <m:jc m:val="left"/>
                      </m:oMathParaPr>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𝑑</m:t>
                        </m:r>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e>
                        </m:d>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acc>
                            <m:d>
                              <m:dPr>
                                <m:ctrlP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𝑑</m:t>
                                </m:r>
                              </m:e>
                              <m:e>
                                <m:sSub>
                                  <m:sSubPr>
                                    <m:ctrlPr>
                                      <a:rPr lang="en-US" altLang="ru-RU" sz="2000" b="1" i="1">
                                        <a:solidFill>
                                          <a:srgbClr val="000000"/>
                                        </a:solidFill>
                                        <a:latin typeface="Cambria Math" panose="02040503050406030204" pitchFamily="18" charset="0"/>
                                        <a:ea typeface="Cambria Math" panose="02040503050406030204" pitchFamily="18" charset="0"/>
                                      </a:rPr>
                                    </m:ctrlPr>
                                  </m:sSubPr>
                                  <m:e>
                                    <m:acc>
                                      <m:accPr>
                                        <m:chr m:val="̅"/>
                                        <m:ctrlPr>
                                          <a:rPr lang="ru-RU" altLang="ru-RU" sz="2000" b="1" i="1">
                                            <a:solidFill>
                                              <a:srgbClr val="000000"/>
                                            </a:solidFill>
                                            <a:latin typeface="Cambria Math" panose="02040503050406030204" pitchFamily="18" charset="0"/>
                                            <a:ea typeface="Cambria Math" panose="02040503050406030204" pitchFamily="18" charset="0"/>
                                          </a:rPr>
                                        </m:ctrlPr>
                                      </m:accPr>
                                      <m:e>
                                        <m:r>
                                          <a:rPr lang="en-US" altLang="ru-RU" sz="2000" b="1" i="1">
                                            <a:solidFill>
                                              <a:srgbClr val="000000"/>
                                            </a:solidFill>
                                            <a:latin typeface="Cambria Math" panose="02040503050406030204" pitchFamily="18" charset="0"/>
                                            <a:ea typeface="Cambria Math" panose="02040503050406030204" pitchFamily="18" charset="0"/>
                                          </a:rPr>
                                          <m:t>𝒄</m:t>
                                        </m:r>
                                      </m:e>
                                    </m:acc>
                                  </m:e>
                                  <m:sub>
                                    <m:r>
                                      <a:rPr lang="en-US" altLang="ru-RU" sz="2000" b="1" i="1">
                                        <a:solidFill>
                                          <a:srgbClr val="000000"/>
                                        </a:solidFill>
                                        <a:latin typeface="Cambria Math" panose="02040503050406030204" pitchFamily="18" charset="0"/>
                                        <a:ea typeface="Cambria Math" panose="02040503050406030204" pitchFamily="18" charset="0"/>
                                      </a:rPr>
                                      <m:t>𝟎</m:t>
                                    </m:r>
                                  </m:sub>
                                </m:sSub>
                              </m:e>
                            </m:d>
                          </m:e>
                        </m:d>
                      </m:oMath>
                    </m:oMathPara>
                  </a14:m>
                  <a:endParaRPr lang="ru-RU"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567614" y="4329096"/>
                  <a:ext cx="1436434" cy="439736"/>
                </a:xfrm>
                <a:prstGeom prst="rect">
                  <a:avLst/>
                </a:prstGeom>
                <a:blipFill>
                  <a:blip r:embed="rId10"/>
                  <a:stretch>
                    <a:fillRect r="-42105" b="-13889"/>
                  </a:stretch>
                </a:blipFill>
              </p:spPr>
              <p:txBody>
                <a:bodyPr/>
                <a:lstStyle/>
                <a:p>
                  <a:r>
                    <a:rPr lang="ru-RU">
                      <a:noFill/>
                    </a:rPr>
                    <a:t> </a:t>
                  </a:r>
                </a:p>
              </p:txBody>
            </p:sp>
          </mc:Fallback>
        </mc:AlternateContent>
        <p:cxnSp>
          <p:nvCxnSpPr>
            <p:cNvPr id="7" name="Прямая со стрелкой 6"/>
            <p:cNvCxnSpPr>
              <a:stCxn id="3" idx="3"/>
              <a:endCxn id="26" idx="1"/>
            </p:cNvCxnSpPr>
            <p:nvPr/>
          </p:nvCxnSpPr>
          <p:spPr>
            <a:xfrm>
              <a:off x="3380540" y="4189725"/>
              <a:ext cx="187074" cy="359239"/>
            </a:xfrm>
            <a:prstGeom prst="straightConnector1">
              <a:avLst/>
            </a:prstGeom>
            <a:ln>
              <a:solidFill>
                <a:schemeClr val="bg1">
                  <a:lumMod val="65000"/>
                </a:schemeClr>
              </a:solidFill>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2555386060"/>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13661</TotalTime>
  <Words>5074</Words>
  <Application>Microsoft Macintosh PowerPoint</Application>
  <PresentationFormat>Широкоэкранный</PresentationFormat>
  <Paragraphs>910</Paragraphs>
  <Slides>58</Slides>
  <Notes>27</Notes>
  <HiddenSlides>7</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58</vt:i4>
      </vt:variant>
    </vt:vector>
  </HeadingPairs>
  <TitlesOfParts>
    <vt:vector size="65" baseType="lpstr">
      <vt:lpstr>Arial</vt:lpstr>
      <vt:lpstr>Calibri</vt:lpstr>
      <vt:lpstr>Calibri Light</vt:lpstr>
      <vt:lpstr>Cambria Math</vt:lpstr>
      <vt:lpstr>Times New Roman</vt:lpstr>
      <vt:lpstr>Тема Office</vt:lpstr>
      <vt:lpstr>Формула</vt:lpstr>
      <vt:lpstr>Статистическое кодирование</vt:lpstr>
      <vt:lpstr>Задача статистического моделирования</vt:lpstr>
      <vt:lpstr>Проблемы статистического моделирования</vt:lpstr>
      <vt:lpstr>Основные методы статистического моделирования</vt:lpstr>
      <vt:lpstr>Метод PPM</vt:lpstr>
      <vt:lpstr>Термины и обозначения</vt:lpstr>
      <vt:lpstr>Метод PPM</vt:lpstr>
      <vt:lpstr>Метод PPM</vt:lpstr>
      <vt:lpstr>Метод PPM</vt:lpstr>
      <vt:lpstr>Метод PPM</vt:lpstr>
      <vt:lpstr>Метод PPM: разновидности</vt:lpstr>
      <vt:lpstr>Метод PPM</vt:lpstr>
      <vt:lpstr>Метод PPMА</vt:lpstr>
      <vt:lpstr>Метод PPMА</vt:lpstr>
      <vt:lpstr>Метод PPMА</vt:lpstr>
      <vt:lpstr>Метод PPMА</vt:lpstr>
      <vt:lpstr>Метод PPMА</vt:lpstr>
      <vt:lpstr>Метод PPMА</vt:lpstr>
      <vt:lpstr>Метод PPMА</vt:lpstr>
      <vt:lpstr>Статистическое моделирование Метод PPMА</vt:lpstr>
      <vt:lpstr>Метод PPMD</vt:lpstr>
      <vt:lpstr>Метод PPMD</vt:lpstr>
      <vt:lpstr>Метод PPMD</vt:lpstr>
      <vt:lpstr>Метод PPMD</vt:lpstr>
      <vt:lpstr>PPM: выбор максимального порядка</vt:lpstr>
      <vt:lpstr>Метод PPM: преимущества и недостатки</vt:lpstr>
      <vt:lpstr>Метод PPM: практическое применение</vt:lpstr>
      <vt:lpstr>Метод CTW (формальное определение) </vt:lpstr>
      <vt:lpstr>Оценка вероятности (двоичный случай)</vt:lpstr>
      <vt:lpstr>Определение вероятности бита</vt:lpstr>
      <vt:lpstr>Определение вероятности последовательности</vt:lpstr>
      <vt:lpstr>Вероятности последовательностей (a, b)</vt:lpstr>
      <vt:lpstr>Добавим контексты</vt:lpstr>
      <vt:lpstr>Добавим контексты</vt:lpstr>
      <vt:lpstr>Модель в CTW</vt:lpstr>
      <vt:lpstr>Взвешивание  моделей</vt:lpstr>
      <vt:lpstr>Метод CTW: термины</vt:lpstr>
      <vt:lpstr>Построение контекстного дерева</vt:lpstr>
      <vt:lpstr>Построение контекстного дерева</vt:lpstr>
      <vt:lpstr>Построение контекстного дерева</vt:lpstr>
      <vt:lpstr>Метод CTW. Определение веса узлов</vt:lpstr>
      <vt:lpstr>Построение дерева: счётчики</vt:lpstr>
      <vt:lpstr>Построение дерева: счётчики</vt:lpstr>
      <vt:lpstr>Построение дерева: счётчики</vt:lpstr>
      <vt:lpstr>Построение дерева: счётчики</vt:lpstr>
      <vt:lpstr>Вычисление весов. Шаг 1.</vt:lpstr>
      <vt:lpstr>Вычисление весов. Шаг 2</vt:lpstr>
      <vt:lpstr>Вычисление весов. Шаги 3, 4</vt:lpstr>
      <vt:lpstr>Пересчёт дерева</vt:lpstr>
      <vt:lpstr>Метод CTW: практическое применение</vt:lpstr>
      <vt:lpstr>Метод DMC (для общей информации)</vt:lpstr>
      <vt:lpstr>Статистическое моделирование. Метод DMC</vt:lpstr>
      <vt:lpstr>Метод DMC. Клонирование состояний</vt:lpstr>
      <vt:lpstr>Метод DMC. Клонирование состояний</vt:lpstr>
      <vt:lpstr>Метод DMC: пример.</vt:lpstr>
      <vt:lpstr>Метод DMC: практическое применение</vt:lpstr>
      <vt:lpstr>Метод DMC. Преимущества и недостатки</vt:lpstr>
      <vt:lpstr>Метод нейронных сетей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Version 6</dc:creator>
  <cp:lastModifiedBy>Version 6</cp:lastModifiedBy>
  <cp:revision>36</cp:revision>
  <dcterms:created xsi:type="dcterms:W3CDTF">2021-09-05T11:15:09Z</dcterms:created>
  <dcterms:modified xsi:type="dcterms:W3CDTF">2021-11-04T08:31:59Z</dcterms:modified>
</cp:coreProperties>
</file>