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3" r:id="rId3"/>
    <p:sldId id="346" r:id="rId4"/>
    <p:sldId id="354" r:id="rId5"/>
    <p:sldId id="347" r:id="rId6"/>
    <p:sldId id="348" r:id="rId7"/>
    <p:sldId id="355" r:id="rId8"/>
    <p:sldId id="349" r:id="rId9"/>
    <p:sldId id="352" r:id="rId10"/>
    <p:sldId id="358" r:id="rId11"/>
    <p:sldId id="350" r:id="rId12"/>
    <p:sldId id="351" r:id="rId13"/>
    <p:sldId id="357" r:id="rId14"/>
    <p:sldId id="356" r:id="rId15"/>
    <p:sldId id="359" r:id="rId16"/>
    <p:sldId id="360" r:id="rId17"/>
    <p:sldId id="361" r:id="rId18"/>
    <p:sldId id="342" r:id="rId19"/>
    <p:sldId id="315" r:id="rId20"/>
    <p:sldId id="3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C2DEEF"/>
    <a:srgbClr val="C8E3FB"/>
    <a:srgbClr val="464646"/>
    <a:srgbClr val="0C9B74"/>
    <a:srgbClr val="0079C1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4" autoAdjust="0"/>
    <p:restoredTop sz="99527" autoAdjust="0"/>
  </p:normalViewPr>
  <p:slideViewPr>
    <p:cSldViewPr snapToGrid="0">
      <p:cViewPr varScale="1">
        <p:scale>
          <a:sx n="75" d="100"/>
          <a:sy n="75" d="100"/>
        </p:scale>
        <p:origin x="-696" y="-90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2/23/2014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2/23/2014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smtClean="0"/>
              <a:t>Сплошной линией – то, что любой </a:t>
            </a:r>
            <a:r>
              <a:rPr lang="en-US" altLang="ru-RU" smtClean="0"/>
              <a:t>Java-</a:t>
            </a:r>
            <a:r>
              <a:rPr lang="ru-RU" altLang="ru-RU" smtClean="0"/>
              <a:t>разработчик знать обязан и что в курсе будет в первую очередь</a:t>
            </a:r>
            <a:r>
              <a:rPr lang="en-US" altLang="ru-RU" smtClean="0"/>
              <a:t>.</a:t>
            </a:r>
            <a:r>
              <a:rPr lang="ru-RU" altLang="ru-RU" smtClean="0"/>
              <a:t> Пунктиром – что тоже очень полезно и часто встречается (в курсе будет позже). Почему не обведено </a:t>
            </a:r>
            <a:r>
              <a:rPr lang="en-US" altLang="ru-RU" smtClean="0"/>
              <a:t>Logging</a:t>
            </a:r>
            <a:r>
              <a:rPr lang="ru-RU" altLang="ru-RU" smtClean="0"/>
              <a:t>?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0928C6-B9E9-4095-8FE9-78E9CD474612}" type="slidenum">
              <a:rPr lang="ru-RU" altLang="ru-RU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571BC4-94B8-4D94-AE63-EA97FD9F2925}" type="datetimeFigureOut">
              <a:rPr lang="en-US"/>
              <a:pPr>
                <a:defRPr/>
              </a:pPr>
              <a:t>2/23/2014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2BE3767-77BE-446B-A0D0-9B189FCCB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1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hyperlink" Target="http://commons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index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java/javase/documentation/codeconventions-137265.html" TargetMode="External"/><Relationship Id="rId5" Type="http://schemas.openxmlformats.org/officeDocument/2006/relationships/hyperlink" Target="http://www.oracle.com/technetwork/java/javase/documentation/index-137868.html" TargetMode="External"/><Relationship Id="rId4" Type="http://schemas.openxmlformats.org/officeDocument/2006/relationships/hyperlink" Target="http://www.oracle.com/technetwork/java/javase/documentation/codeconventions-135099.html#36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ourceforge.net/projects/staruml" TargetMode="External"/><Relationship Id="rId13" Type="http://schemas.openxmlformats.org/officeDocument/2006/relationships/hyperlink" Target="http://docs.oracle.com/javase/7/docs/api/index.html" TargetMode="External"/><Relationship Id="rId3" Type="http://schemas.openxmlformats.org/officeDocument/2006/relationships/hyperlink" Target="http://notepad-plus-plus.org/" TargetMode="External"/><Relationship Id="rId7" Type="http://schemas.openxmlformats.org/officeDocument/2006/relationships/hyperlink" Target="http://www.oracle.com/technetwork/developer-tools/jdev/downloads/index.html" TargetMode="External"/><Relationship Id="rId12" Type="http://schemas.openxmlformats.org/officeDocument/2006/relationships/hyperlink" Target="http://docs.oracle.com/javase/" TargetMode="External"/><Relationship Id="rId17" Type="http://schemas.openxmlformats.org/officeDocument/2006/relationships/hyperlink" Target="http://jexp.ru/" TargetMode="External"/><Relationship Id="rId2" Type="http://schemas.openxmlformats.org/officeDocument/2006/relationships/hyperlink" Target="http://www.oracle.com/technetwork/java/javase/downloads/index.html" TargetMode="External"/><Relationship Id="rId16" Type="http://schemas.openxmlformats.org/officeDocument/2006/relationships/hyperlink" Target="http://docs.oracle.com/javase/specs/jls/se7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etbrains.com/idea/download/" TargetMode="External"/><Relationship Id="rId11" Type="http://schemas.openxmlformats.org/officeDocument/2006/relationships/hyperlink" Target="http://www.objectaid.com/class-diagram" TargetMode="External"/><Relationship Id="rId5" Type="http://schemas.openxmlformats.org/officeDocument/2006/relationships/hyperlink" Target="http://www.eclipse.org/downloads/" TargetMode="External"/><Relationship Id="rId15" Type="http://schemas.openxmlformats.org/officeDocument/2006/relationships/hyperlink" Target="http://docs.oracle.com/javaee/7/tutorial/doc/home.htm" TargetMode="External"/><Relationship Id="rId10" Type="http://schemas.openxmlformats.org/officeDocument/2006/relationships/hyperlink" Target="http://plugins.netbeans.org/plugin/1801/" TargetMode="External"/><Relationship Id="rId4" Type="http://schemas.openxmlformats.org/officeDocument/2006/relationships/hyperlink" Target="http://netbeans.org/downloads" TargetMode="External"/><Relationship Id="rId9" Type="http://schemas.openxmlformats.org/officeDocument/2006/relationships/hyperlink" Target="http://users.cis.fiu.edu/~fhern006/Projects/StarUML_Java1_5.html" TargetMode="External"/><Relationship Id="rId14" Type="http://schemas.openxmlformats.org/officeDocument/2006/relationships/hyperlink" Target="http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0%B5%D1%80%D0%B2%D0%B5%D1%80_(%D0%B0%D0%BF%D0%BF%D0%B0%D1%80%D0%B0%D1%82%D0%BD%D0%BE%D0%B5_%D0%BE%D0%B1%D0%B5%D1%81%D0%BF%D0%B5%D1%87%D0%B5%D0%BD%D0%B8%D0%B5)" TargetMode="External"/><Relationship Id="rId2" Type="http://schemas.openxmlformats.org/officeDocument/2006/relationships/hyperlink" Target="http://ru.wikipedia.org/wiki/%D0%9F%D0%B5%D1%80%D1%81%D0%BE%D0%BD%D0%B0%D0%BB%D1%8C%D0%BD%D1%8B%D0%B9_%D0%BA%D0%BE%D0%BC%D0%BF%D1%8C%D1%8E%D1%82%D0%B5%D1%8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Лекции по </a:t>
            </a:r>
            <a:r>
              <a:rPr lang="en-US" dirty="0" smtClean="0"/>
              <a:t>Java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Александр Харичкин, </a:t>
            </a:r>
            <a:r>
              <a:rPr lang="en-US" dirty="0"/>
              <a:t>Performance Support Manager, </a:t>
            </a:r>
            <a:r>
              <a:rPr lang="en-US" dirty="0" err="1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Введение 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Enterpr</a:t>
            </a:r>
            <a:r>
              <a:rPr lang="en-US" dirty="0"/>
              <a:t>i</a:t>
            </a:r>
            <a:r>
              <a:rPr lang="en-US" dirty="0" smtClean="0"/>
              <a:t>se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3643" y="851052"/>
            <a:ext cx="9039340" cy="6006947"/>
          </a:xfrm>
        </p:spPr>
        <p:txBody>
          <a:bodyPr/>
          <a:lstStyle/>
          <a:p>
            <a:r>
              <a:rPr lang="ru-RU" dirty="0"/>
              <a:t>Java EE – стандарт для масштабируемых </a:t>
            </a:r>
            <a:r>
              <a:rPr lang="ru-RU" dirty="0" smtClean="0"/>
              <a:t>многоуровневых корпоративных приложений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Enterprise</a:t>
            </a:r>
            <a:r>
              <a:rPr lang="ru-RU" dirty="0"/>
              <a:t>: много людей, много объектов, …)</a:t>
            </a:r>
          </a:p>
          <a:p>
            <a:pPr lvl="1"/>
            <a:r>
              <a:rPr lang="ru-RU" dirty="0"/>
              <a:t>Упрощает разработку таких приложений: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часть </a:t>
            </a:r>
            <a:r>
              <a:rPr lang="ru-RU" dirty="0"/>
              <a:t>работы приложения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выполняется </a:t>
            </a:r>
            <a:r>
              <a:rPr lang="ru-RU" dirty="0"/>
              <a:t>контейнером.</a:t>
            </a:r>
          </a:p>
          <a:p>
            <a:pPr lvl="1"/>
            <a:r>
              <a:rPr lang="ru-RU" dirty="0"/>
              <a:t>Обеспечивает одновременной работы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пользователей </a:t>
            </a:r>
            <a:r>
              <a:rPr lang="ru-RU" dirty="0"/>
              <a:t>с разными ролями</a:t>
            </a:r>
          </a:p>
          <a:p>
            <a:pPr lvl="1"/>
            <a:r>
              <a:rPr lang="ru-RU" dirty="0"/>
              <a:t>Актуальность и согласованность данных,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отказоустойчивость</a:t>
            </a:r>
            <a:r>
              <a:rPr lang="ru-RU" dirty="0"/>
              <a:t>, безопасность, …</a:t>
            </a:r>
          </a:p>
          <a:p>
            <a:r>
              <a:rPr lang="ru-RU" dirty="0"/>
              <a:t>Все это </a:t>
            </a:r>
            <a:r>
              <a:rPr lang="en-US" dirty="0" smtClean="0"/>
              <a:t>– </a:t>
            </a:r>
            <a:r>
              <a:rPr lang="ru-RU" dirty="0" smtClean="0"/>
              <a:t>в </a:t>
            </a:r>
            <a:r>
              <a:rPr lang="ru-RU" dirty="0"/>
              <a:t>т.ч. за счет перехода от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простой клиент-серверной к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многоуровневой архитектуре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ru-RU" dirty="0"/>
              <a:t>выделение не только web server,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но </a:t>
            </a:r>
            <a:r>
              <a:rPr lang="ru-RU" dirty="0"/>
              <a:t>и application server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уровень </a:t>
            </a:r>
            <a:r>
              <a:rPr lang="ru-RU" dirty="0"/>
              <a:t>бизнес-логики или middle tier)</a:t>
            </a:r>
          </a:p>
          <a:p>
            <a:endParaRPr lang="en-US" dirty="0"/>
          </a:p>
        </p:txBody>
      </p:sp>
      <p:pic>
        <p:nvPicPr>
          <p:cNvPr id="1026" name="Picture 2" descr="E:\Works\NetCracker\Projects\!Common\CommonCourse\content\Kharichkin\01-Java_Intro\misc\JavaE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70" y="1647939"/>
            <a:ext cx="4089083" cy="44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6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</a:t>
            </a:r>
            <a:r>
              <a:rPr lang="en-US" dirty="0"/>
              <a:t>Java: </a:t>
            </a:r>
            <a:r>
              <a:rPr lang="ru-RU" dirty="0"/>
              <a:t>п</a:t>
            </a:r>
            <a:r>
              <a:rPr lang="ru-RU" dirty="0" smtClean="0"/>
              <a:t>рактическое применение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AWT, Swing (Standard Edition)</a:t>
            </a:r>
          </a:p>
          <a:p>
            <a:pPr lvl="1"/>
            <a:r>
              <a:rPr lang="ru-RU" dirty="0"/>
              <a:t>Универсальный инструмент разработки графических интерфейсов </a:t>
            </a:r>
            <a:r>
              <a:rPr lang="ru-RU" i="1" dirty="0"/>
              <a:t>для любой операционной </a:t>
            </a:r>
            <a:r>
              <a:rPr lang="ru-RU" i="1" dirty="0" smtClean="0"/>
              <a:t>системы</a:t>
            </a:r>
            <a:endParaRPr lang="en-US" dirty="0" smtClean="0"/>
          </a:p>
          <a:p>
            <a:r>
              <a:rPr lang="en-US" dirty="0" smtClean="0"/>
              <a:t>Java Applet</a:t>
            </a:r>
            <a:r>
              <a:rPr lang="ru-RU" dirty="0" smtClean="0"/>
              <a:t> (</a:t>
            </a:r>
            <a:r>
              <a:rPr lang="en-US" dirty="0" smtClean="0"/>
              <a:t>Standard Edition)</a:t>
            </a:r>
          </a:p>
          <a:p>
            <a:pPr lvl="1"/>
            <a:r>
              <a:rPr lang="ru-RU" dirty="0" smtClean="0"/>
              <a:t>Загрузка </a:t>
            </a:r>
            <a:r>
              <a:rPr lang="en-US" dirty="0" smtClean="0"/>
              <a:t>Java-</a:t>
            </a:r>
            <a:r>
              <a:rPr lang="ru-RU" dirty="0" smtClean="0"/>
              <a:t>апплета «</a:t>
            </a:r>
            <a:r>
              <a:rPr lang="ru-RU" i="1" dirty="0" smtClean="0"/>
              <a:t>на лету</a:t>
            </a:r>
            <a:r>
              <a:rPr lang="ru-RU" dirty="0" smtClean="0"/>
              <a:t>» из </a:t>
            </a:r>
            <a:r>
              <a:rPr lang="en-US" dirty="0" smtClean="0"/>
              <a:t>Web-</a:t>
            </a:r>
            <a:r>
              <a:rPr lang="ru-RU" dirty="0" smtClean="0"/>
              <a:t>браузера</a:t>
            </a:r>
          </a:p>
          <a:p>
            <a:r>
              <a:rPr lang="en-US" dirty="0" smtClean="0"/>
              <a:t>Java Servlet, Java Server Pages (Enterprise Edition)</a:t>
            </a:r>
          </a:p>
          <a:p>
            <a:pPr lvl="1"/>
            <a:r>
              <a:rPr lang="ru-RU" dirty="0" smtClean="0"/>
              <a:t>Мощнейший инструмент разработки </a:t>
            </a:r>
            <a:r>
              <a:rPr lang="en-US" dirty="0" smtClean="0"/>
              <a:t>Backend</a:t>
            </a:r>
            <a:r>
              <a:rPr lang="ru-RU" dirty="0" smtClean="0"/>
              <a:t> приложений. Поддержка </a:t>
            </a:r>
            <a:r>
              <a:rPr lang="en-US" dirty="0" smtClean="0"/>
              <a:t>HTTP, Web-</a:t>
            </a:r>
            <a:r>
              <a:rPr lang="ru-RU" dirty="0" smtClean="0"/>
              <a:t>сервисов, возможность запуска с минимальными системными требованиями или, наоборот, поддержка большого числа одновременных запросов (десятки тысяч пользователей)</a:t>
            </a:r>
          </a:p>
          <a:p>
            <a:r>
              <a:rPr lang="en-US" dirty="0" smtClean="0"/>
              <a:t>Java Server Faces</a:t>
            </a:r>
            <a:r>
              <a:rPr lang="ru-RU" dirty="0" smtClean="0"/>
              <a:t> </a:t>
            </a:r>
            <a:r>
              <a:rPr lang="en-US" dirty="0"/>
              <a:t>(Enterprise Edition)</a:t>
            </a:r>
            <a:endParaRPr lang="ru-RU" dirty="0" smtClean="0"/>
          </a:p>
          <a:p>
            <a:pPr lvl="1"/>
            <a:r>
              <a:rPr lang="ru-RU" dirty="0" smtClean="0"/>
              <a:t>Компонентизированный </a:t>
            </a:r>
            <a:r>
              <a:rPr lang="en-US" dirty="0" smtClean="0"/>
              <a:t>User Interface</a:t>
            </a:r>
          </a:p>
          <a:p>
            <a:pPr lvl="1"/>
            <a:r>
              <a:rPr lang="ru-RU" dirty="0" smtClean="0"/>
              <a:t>Разработка богатых и функциональных </a:t>
            </a:r>
            <a:r>
              <a:rPr lang="en-US" dirty="0" smtClean="0"/>
              <a:t>Client-side </a:t>
            </a:r>
            <a:r>
              <a:rPr lang="ru-RU" dirty="0" smtClean="0"/>
              <a:t>модулей приложений. Поддержка </a:t>
            </a:r>
            <a:r>
              <a:rPr lang="en-US" dirty="0" smtClean="0"/>
              <a:t>HTTP, AJAX.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2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Autofit/>
          </a:bodyPr>
          <a:lstStyle/>
          <a:p>
            <a:r>
              <a:rPr lang="ru-RU" dirty="0"/>
              <a:t>Технологии </a:t>
            </a:r>
            <a:r>
              <a:rPr lang="en-US" dirty="0"/>
              <a:t>Java: </a:t>
            </a:r>
            <a:r>
              <a:rPr lang="ru-RU" dirty="0"/>
              <a:t>п</a:t>
            </a:r>
            <a:r>
              <a:rPr lang="ru-RU" dirty="0" smtClean="0"/>
              <a:t>рактическое </a:t>
            </a:r>
            <a:r>
              <a:rPr lang="ru-RU" dirty="0"/>
              <a:t>применение </a:t>
            </a:r>
            <a:r>
              <a:rPr lang="ru-RU" sz="2600" dirty="0"/>
              <a:t>(продолжение)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- Java Database Connectivity, JPA - Java Persistence API (SE, EE)</a:t>
            </a:r>
          </a:p>
          <a:p>
            <a:pPr lvl="1"/>
            <a:r>
              <a:rPr lang="ru-RU" dirty="0" smtClean="0"/>
              <a:t>Связь </a:t>
            </a:r>
            <a:r>
              <a:rPr lang="en-US" dirty="0" smtClean="0"/>
              <a:t>Java-</a:t>
            </a:r>
            <a:r>
              <a:rPr lang="ru-RU" dirty="0" smtClean="0"/>
              <a:t>приложения с базами данных с помощью набора библиотек.</a:t>
            </a:r>
          </a:p>
          <a:p>
            <a:r>
              <a:rPr lang="en-US" dirty="0" smtClean="0"/>
              <a:t>Enterprise Java Beans</a:t>
            </a:r>
            <a:r>
              <a:rPr lang="ru-RU" dirty="0" smtClean="0"/>
              <a:t> (</a:t>
            </a:r>
            <a:r>
              <a:rPr lang="en-US" dirty="0" smtClean="0"/>
              <a:t>EE)</a:t>
            </a:r>
          </a:p>
          <a:p>
            <a:pPr lvl="1"/>
            <a:r>
              <a:rPr lang="ru-RU" dirty="0" smtClean="0"/>
              <a:t>Разработка модульных компонентов бизнес-приложений, поддерживающих все современные аспекты безопасности, транзакционности, распределенности. Мощнейший инструмент разработчика </a:t>
            </a:r>
            <a:r>
              <a:rPr lang="en-US" dirty="0" smtClean="0"/>
              <a:t>Enterprise</a:t>
            </a:r>
            <a:endParaRPr lang="ru-RU" dirty="0" smtClean="0"/>
          </a:p>
          <a:p>
            <a:r>
              <a:rPr lang="en-US" dirty="0" smtClean="0"/>
              <a:t>Remote Method Invocation (SE, EE)</a:t>
            </a:r>
          </a:p>
          <a:p>
            <a:r>
              <a:rPr lang="en-US" dirty="0" smtClean="0"/>
              <a:t>XML (SAX, DOM) (SE, EE)</a:t>
            </a:r>
          </a:p>
          <a:p>
            <a:r>
              <a:rPr lang="en-US" dirty="0" smtClean="0"/>
              <a:t>Zip, Networking, </a:t>
            </a:r>
            <a:r>
              <a:rPr lang="en-US" dirty="0" err="1" smtClean="0"/>
              <a:t>Input/Output</a:t>
            </a:r>
            <a:r>
              <a:rPr lang="en-US" dirty="0" smtClean="0"/>
              <a:t> (SE)</a:t>
            </a:r>
          </a:p>
          <a:p>
            <a:r>
              <a:rPr lang="en-US" dirty="0" smtClean="0"/>
              <a:t>Language Utilities (SE)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0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Определения </a:t>
            </a:r>
            <a:r>
              <a:rPr lang="en-US" dirty="0"/>
              <a:t>Java</a:t>
            </a:r>
          </a:p>
          <a:p>
            <a:r>
              <a:rPr lang="ru-RU" dirty="0" smtClean="0"/>
              <a:t>Особенности языка и платформы </a:t>
            </a:r>
            <a:r>
              <a:rPr lang="en-US" dirty="0" smtClean="0"/>
              <a:t>Java</a:t>
            </a:r>
          </a:p>
          <a:p>
            <a:r>
              <a:rPr lang="ru-RU" dirty="0" smtClean="0"/>
              <a:t>Обзор технологий </a:t>
            </a:r>
            <a:r>
              <a:rPr lang="en-US" dirty="0" smtClean="0"/>
              <a:t>Java </a:t>
            </a:r>
            <a:r>
              <a:rPr lang="ru-RU" dirty="0" smtClean="0"/>
              <a:t>и их практического применения</a:t>
            </a:r>
          </a:p>
          <a:p>
            <a:r>
              <a:rPr lang="en-US" b="1" dirty="0" smtClean="0">
                <a:solidFill>
                  <a:srgbClr val="0F6FC6"/>
                </a:solidFill>
              </a:rPr>
              <a:t>Java Everywhere</a:t>
            </a:r>
          </a:p>
          <a:p>
            <a:r>
              <a:rPr lang="ru-RU" dirty="0"/>
              <a:t>Детали </a:t>
            </a:r>
            <a:r>
              <a:rPr lang="ru-RU" dirty="0" smtClean="0"/>
              <a:t>курса и ссылки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9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Высокоуровневые </a:t>
            </a:r>
            <a:r>
              <a:rPr lang="en-US" dirty="0" smtClean="0"/>
              <a:t>Java-based Frameworks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Платформы для разработки</a:t>
            </a:r>
          </a:p>
          <a:p>
            <a:pPr lvl="1"/>
            <a:r>
              <a:rPr lang="en-US" dirty="0" smtClean="0"/>
              <a:t>Swing </a:t>
            </a:r>
            <a:r>
              <a:rPr lang="en-US" dirty="0"/>
              <a:t>Application Framework </a:t>
            </a:r>
            <a:endParaRPr lang="ru-RU" dirty="0" smtClean="0"/>
          </a:p>
          <a:p>
            <a:pPr lvl="1"/>
            <a:r>
              <a:rPr lang="ru-RU" dirty="0" smtClean="0"/>
              <a:t>...</a:t>
            </a:r>
            <a:r>
              <a:rPr lang="en-US" dirty="0" smtClean="0"/>
              <a:t>(and </a:t>
            </a:r>
            <a:r>
              <a:rPr lang="en-US" dirty="0"/>
              <a:t>many others</a:t>
            </a:r>
            <a:r>
              <a:rPr lang="en-US" dirty="0" smtClean="0"/>
              <a:t>)</a:t>
            </a:r>
          </a:p>
          <a:p>
            <a:pPr lvl="1"/>
            <a:r>
              <a:rPr lang="ru-RU" dirty="0"/>
              <a:t>Возможности:</a:t>
            </a:r>
          </a:p>
          <a:p>
            <a:pPr lvl="2"/>
            <a:r>
              <a:rPr lang="ru-RU" dirty="0"/>
              <a:t>Жизненный цикл программы: загрузка и завершение работы</a:t>
            </a:r>
          </a:p>
          <a:p>
            <a:pPr lvl="2"/>
            <a:r>
              <a:rPr lang="ru-RU" dirty="0"/>
              <a:t>Поддержка загрузки ресурсов (сообщений, картинок, цветов, шрифтов и пр.)‏</a:t>
            </a:r>
          </a:p>
          <a:p>
            <a:pPr lvl="2"/>
            <a:r>
              <a:rPr lang="ru-RU" dirty="0"/>
              <a:t>Поддержка асинхронных действий.</a:t>
            </a:r>
          </a:p>
          <a:p>
            <a:pPr lvl="2"/>
            <a:r>
              <a:rPr lang="ru-RU" dirty="0"/>
              <a:t>Сохранение сессий между запусками приложения</a:t>
            </a:r>
          </a:p>
          <a:p>
            <a:r>
              <a:rPr lang="ru-RU" dirty="0" smtClean="0"/>
              <a:t>Интегрированные среды разработки</a:t>
            </a:r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 Platform</a:t>
            </a:r>
            <a:endParaRPr lang="ru-RU" dirty="0" smtClean="0"/>
          </a:p>
          <a:p>
            <a:pPr lvl="1"/>
            <a:r>
              <a:rPr lang="en-US" dirty="0" smtClean="0"/>
              <a:t>Eclipse Platform</a:t>
            </a:r>
            <a:endParaRPr lang="ru-RU" dirty="0" smtClean="0"/>
          </a:p>
          <a:p>
            <a:pPr lvl="1"/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8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</a:t>
            </a:r>
            <a:r>
              <a:rPr lang="ru-RU" dirty="0" smtClean="0"/>
              <a:t>сторонние разработчики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564" y="857232"/>
            <a:ext cx="7357836" cy="5500800"/>
          </a:xfrm>
        </p:spPr>
        <p:txBody>
          <a:bodyPr/>
          <a:lstStyle/>
          <a:p>
            <a:r>
              <a:rPr lang="en-US" dirty="0" smtClean="0"/>
              <a:t>Apache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Apache Commons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разные полезные штуки</a:t>
            </a:r>
          </a:p>
          <a:p>
            <a:pPr lvl="1"/>
            <a:r>
              <a:rPr lang="en-US" dirty="0"/>
              <a:t>Ant, Maven – </a:t>
            </a:r>
            <a:r>
              <a:rPr lang="ru-RU" dirty="0"/>
              <a:t>инструменты автоматизации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ru-RU" dirty="0"/>
              <a:t>компиляции, сборки, запуска, тестирования, ...)‏</a:t>
            </a:r>
          </a:p>
          <a:p>
            <a:pPr lvl="1"/>
            <a:r>
              <a:rPr lang="en-US" dirty="0"/>
              <a:t>Logging (log4j, slf4j)‏</a:t>
            </a:r>
          </a:p>
          <a:p>
            <a:pPr lvl="1"/>
            <a:r>
              <a:rPr lang="en-US" dirty="0"/>
              <a:t>Apache POI – API To Access Microsoft Office Files</a:t>
            </a:r>
          </a:p>
          <a:p>
            <a:r>
              <a:rPr lang="en-US" dirty="0" smtClean="0"/>
              <a:t>Spring </a:t>
            </a:r>
            <a:r>
              <a:rPr lang="en-US" dirty="0"/>
              <a:t>Framework</a:t>
            </a:r>
          </a:p>
          <a:p>
            <a:pPr lvl="1"/>
            <a:r>
              <a:rPr lang="ru-RU" dirty="0"/>
              <a:t>Альтернатива </a:t>
            </a:r>
            <a:r>
              <a:rPr lang="en-US" dirty="0"/>
              <a:t>Java EE‏ </a:t>
            </a:r>
            <a:r>
              <a:rPr lang="ru-RU" dirty="0"/>
              <a:t>для разработки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приложений </a:t>
            </a:r>
            <a:r>
              <a:rPr lang="ru-RU" dirty="0"/>
              <a:t>уровня </a:t>
            </a:r>
            <a:r>
              <a:rPr lang="ru-RU" dirty="0" smtClean="0"/>
              <a:t>предприятия</a:t>
            </a:r>
            <a:endParaRPr lang="en-US" dirty="0" smtClean="0"/>
          </a:p>
          <a:p>
            <a:r>
              <a:rPr lang="en-US" dirty="0" err="1"/>
              <a:t>JBoss</a:t>
            </a:r>
            <a:endParaRPr lang="en-US" dirty="0"/>
          </a:p>
          <a:p>
            <a:pPr lvl="1"/>
            <a:r>
              <a:rPr lang="en-US" dirty="0"/>
              <a:t>Hibernate </a:t>
            </a:r>
          </a:p>
          <a:p>
            <a:pPr lvl="1"/>
            <a:r>
              <a:rPr lang="en-US" dirty="0" err="1"/>
              <a:t>RichFaces</a:t>
            </a:r>
            <a:endParaRPr lang="en-US" dirty="0"/>
          </a:p>
          <a:p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Google Web Toolkit</a:t>
            </a:r>
          </a:p>
          <a:p>
            <a:pPr lvl="1"/>
            <a:r>
              <a:rPr lang="en-US" dirty="0" smtClean="0"/>
              <a:t>Android SDK</a:t>
            </a:r>
          </a:p>
        </p:txBody>
      </p:sp>
      <p:pic>
        <p:nvPicPr>
          <p:cNvPr id="2052" name="Picture 4" descr="E:\Works\NetCracker\Projects\!Common\CommonCourse\content\Kharichkin\01-Java_Intro\misc\SpringFrame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44" y="3129501"/>
            <a:ext cx="7000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Works\NetCracker\Projects\!Common\CommonCourse\content\Kharichkin\01-Java_Intro\misc\Apach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6" y="897569"/>
            <a:ext cx="18002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Works\NetCracker\Projects\!Common\CommonCourse\content\Kharichkin\01-Java_Intro\misc\GW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38" y="5475383"/>
            <a:ext cx="435900" cy="4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Works\NetCracker\Projects\!Common\CommonCourse\content\Kharichkin\01-Java_Intro\misc\Androi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38" y="5762950"/>
            <a:ext cx="470268" cy="5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Works\NetCracker\Projects\!Common\CommonCourse\content\Kharichkin\01-Java_Intro\misc\hibernat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38" y="4383795"/>
            <a:ext cx="4095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Works\NetCracker\Projects\!Common\CommonCourse\content\Kharichkin\01-Java_Intro\misc\RichFaces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75" y="4725905"/>
            <a:ext cx="347663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4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Amazon.com, eBay.com, </a:t>
            </a:r>
            <a:r>
              <a:rPr lang="en-US" dirty="0" smtClean="0"/>
              <a:t>Yandex.ru</a:t>
            </a:r>
            <a:r>
              <a:rPr lang="en-US" dirty="0"/>
              <a:t>, Yahoo!.com, LinkedIn.com, RuneScape.org, …</a:t>
            </a:r>
          </a:p>
          <a:p>
            <a:r>
              <a:rPr lang="en-US" dirty="0"/>
              <a:t>IBM, SAP</a:t>
            </a:r>
          </a:p>
          <a:p>
            <a:r>
              <a:rPr lang="en-US" dirty="0"/>
              <a:t>Oracle</a:t>
            </a:r>
          </a:p>
          <a:p>
            <a:r>
              <a:rPr lang="ru-RU" dirty="0"/>
              <a:t>СУБД </a:t>
            </a:r>
            <a:r>
              <a:rPr lang="en-US" dirty="0"/>
              <a:t>Oracle </a:t>
            </a:r>
            <a:r>
              <a:rPr lang="ru-RU" dirty="0"/>
              <a:t>включает </a:t>
            </a:r>
            <a:r>
              <a:rPr lang="en-US" dirty="0"/>
              <a:t>JVM </a:t>
            </a:r>
            <a:r>
              <a:rPr lang="ru-RU" dirty="0"/>
              <a:t>как свою составную часть</a:t>
            </a:r>
          </a:p>
          <a:p>
            <a:r>
              <a:rPr lang="ru-RU" dirty="0"/>
              <a:t>Идеи интерпретируемого кода стали основой общеязыковой инфраструктуры (</a:t>
            </a:r>
            <a:r>
              <a:rPr lang="en-US" dirty="0"/>
              <a:t>CLI) </a:t>
            </a:r>
            <a:r>
              <a:rPr lang="ru-RU" dirty="0"/>
              <a:t>платформы .</a:t>
            </a:r>
            <a:r>
              <a:rPr lang="en-US" dirty="0"/>
              <a:t>NET </a:t>
            </a:r>
            <a:r>
              <a:rPr lang="ru-RU" dirty="0"/>
              <a:t>от </a:t>
            </a:r>
            <a:r>
              <a:rPr lang="en-US" dirty="0"/>
              <a:t>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Определения </a:t>
            </a:r>
            <a:r>
              <a:rPr lang="en-US" dirty="0"/>
              <a:t>Java</a:t>
            </a:r>
          </a:p>
          <a:p>
            <a:r>
              <a:rPr lang="ru-RU" dirty="0" smtClean="0"/>
              <a:t>Особенности языка и платформы </a:t>
            </a:r>
            <a:r>
              <a:rPr lang="en-US" dirty="0" smtClean="0"/>
              <a:t>Java</a:t>
            </a:r>
          </a:p>
          <a:p>
            <a:r>
              <a:rPr lang="ru-RU" dirty="0" smtClean="0"/>
              <a:t>Обзор технологий </a:t>
            </a:r>
            <a:r>
              <a:rPr lang="en-US" dirty="0" smtClean="0"/>
              <a:t>Java </a:t>
            </a:r>
            <a:r>
              <a:rPr lang="ru-RU" dirty="0" smtClean="0"/>
              <a:t>и их практического применения</a:t>
            </a:r>
          </a:p>
          <a:p>
            <a:r>
              <a:rPr lang="en-US" dirty="0"/>
              <a:t>Java Everywhere</a:t>
            </a:r>
          </a:p>
          <a:p>
            <a:r>
              <a:rPr lang="ru-RU" b="1" dirty="0">
                <a:solidFill>
                  <a:srgbClr val="0F6FC6"/>
                </a:solidFill>
              </a:rPr>
              <a:t>Детали </a:t>
            </a:r>
            <a:r>
              <a:rPr lang="ru-RU" b="1" dirty="0" smtClean="0">
                <a:solidFill>
                  <a:srgbClr val="0F6FC6"/>
                </a:solidFill>
              </a:rPr>
              <a:t>курса</a:t>
            </a:r>
            <a:r>
              <a:rPr lang="en-US" b="1" dirty="0" smtClean="0">
                <a:solidFill>
                  <a:srgbClr val="0F6FC6"/>
                </a:solidFill>
              </a:rPr>
              <a:t> </a:t>
            </a:r>
            <a:r>
              <a:rPr lang="ru-RU" b="1" dirty="0" smtClean="0">
                <a:solidFill>
                  <a:srgbClr val="0F6FC6"/>
                </a:solidFill>
              </a:rPr>
              <a:t>и ссылки</a:t>
            </a:r>
            <a:endParaRPr lang="en-US" b="1" dirty="0">
              <a:solidFill>
                <a:srgbClr val="0F6FC6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уметь после курса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 изобретать велосипед. Правильно гуглить (in English)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</a:t>
            </a:r>
            <a:r>
              <a:rPr lang="ru-RU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слова из лекции </a:t>
            </a:r>
            <a:r>
              <a:rPr lang="ru-RU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1700" dirty="0" smtClean="0"/>
          </a:p>
          <a:p>
            <a:pPr>
              <a:defRPr/>
            </a:pPr>
            <a:r>
              <a:rPr lang="ru-RU" dirty="0" smtClean="0"/>
              <a:t>Не </a:t>
            </a:r>
            <a:r>
              <a:rPr lang="ru-RU" dirty="0"/>
              <a:t>гуглить, если есть имя пакета/класса (</a:t>
            </a:r>
            <a:r>
              <a:rPr lang="en-US" dirty="0">
                <a:hlinkClick r:id="rId3"/>
              </a:rPr>
              <a:t>API docs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ru-RU" dirty="0"/>
              <a:t>)</a:t>
            </a:r>
          </a:p>
          <a:p>
            <a:pPr>
              <a:defRPr/>
            </a:pPr>
            <a:r>
              <a:rPr lang="ru-RU" dirty="0"/>
              <a:t>Правильно спрашивать куратора</a:t>
            </a:r>
          </a:p>
          <a:p>
            <a:pPr marL="652463" lvl="1" indent="-285750">
              <a:defRPr/>
            </a:pPr>
            <a:r>
              <a:rPr lang="ru-RU" dirty="0"/>
              <a:t>Где лучше посмотреть</a:t>
            </a:r>
            <a:r>
              <a:rPr lang="en-US" dirty="0"/>
              <a:t> …</a:t>
            </a:r>
            <a:r>
              <a:rPr lang="ru-RU" dirty="0"/>
              <a:t>? Как </a:t>
            </a:r>
            <a:r>
              <a:rPr lang="ru-RU" i="1" dirty="0"/>
              <a:t>в этом коде </a:t>
            </a:r>
            <a:r>
              <a:rPr lang="ru-RU" dirty="0"/>
              <a:t>сделать …?</a:t>
            </a:r>
          </a:p>
          <a:p>
            <a:pPr marL="652463" lvl="1" indent="-285750">
              <a:defRPr/>
            </a:pPr>
            <a:r>
              <a:rPr lang="ru-RU" dirty="0"/>
              <a:t>Почему у меня ничего не работает?</a:t>
            </a:r>
          </a:p>
          <a:p>
            <a:pPr>
              <a:defRPr/>
            </a:pPr>
            <a:r>
              <a:rPr lang="ru-RU" dirty="0"/>
              <a:t>Быстро работать с </a:t>
            </a:r>
            <a:r>
              <a:rPr lang="en-US" dirty="0"/>
              <a:t>IDE</a:t>
            </a:r>
            <a:r>
              <a:rPr lang="ru-RU" dirty="0"/>
              <a:t> </a:t>
            </a:r>
            <a:r>
              <a:rPr lang="en-US" sz="1800" dirty="0"/>
              <a:t>(</a:t>
            </a:r>
            <a:r>
              <a:rPr lang="ru-RU" sz="1800" dirty="0"/>
              <a:t>рецепты </a:t>
            </a:r>
            <a:r>
              <a:rPr lang="en-US" sz="1800" dirty="0"/>
              <a:t>IDE </a:t>
            </a:r>
            <a:r>
              <a:rPr lang="ru-RU" sz="1800" dirty="0"/>
              <a:t>спрашивайте у куратора</a:t>
            </a:r>
            <a:r>
              <a:rPr lang="en-US" sz="1800" dirty="0"/>
              <a:t>)</a:t>
            </a:r>
            <a:endParaRPr lang="ru-RU" sz="1800" dirty="0"/>
          </a:p>
          <a:p>
            <a:pPr>
              <a:defRPr/>
            </a:pPr>
            <a:r>
              <a:rPr lang="ru-RU" u="sng" dirty="0"/>
              <a:t>Уметь читать код</a:t>
            </a:r>
            <a:r>
              <a:rPr lang="ru-RU" dirty="0"/>
              <a:t> </a:t>
            </a:r>
            <a:r>
              <a:rPr lang="ru-RU" sz="1800" dirty="0"/>
              <a:t>(документация никогда не покрывает всё) </a:t>
            </a:r>
          </a:p>
          <a:p>
            <a:pPr marL="652463" lvl="1" indent="-285750">
              <a:defRPr/>
            </a:pPr>
            <a:r>
              <a:rPr lang="ru-RU" dirty="0"/>
              <a:t>Для тренировки стоит применить в уч.проекте чужой код</a:t>
            </a:r>
          </a:p>
          <a:p>
            <a:pPr>
              <a:defRPr/>
            </a:pPr>
            <a:r>
              <a:rPr lang="ru-RU" u="sng" dirty="0"/>
              <a:t>Уметь писать читабельный</a:t>
            </a:r>
            <a:r>
              <a:rPr lang="ru-RU" dirty="0"/>
              <a:t>,</a:t>
            </a:r>
            <a:r>
              <a:rPr lang="ru-RU" b="1" dirty="0"/>
              <a:t> </a:t>
            </a:r>
            <a:r>
              <a:rPr lang="ru-RU" dirty="0"/>
              <a:t>краткий и красивый </a:t>
            </a:r>
            <a:r>
              <a:rPr lang="ru-RU" u="sng" dirty="0"/>
              <a:t>код</a:t>
            </a:r>
          </a:p>
          <a:p>
            <a:pPr marL="652463" lvl="1" indent="-285750">
              <a:defRPr/>
            </a:pPr>
            <a:r>
              <a:rPr lang="ru-RU" dirty="0">
                <a:hlinkClick r:id="rId4"/>
              </a:rPr>
              <a:t>Именование</a:t>
            </a:r>
            <a:r>
              <a:rPr lang="ru-RU" dirty="0"/>
              <a:t>! </a:t>
            </a:r>
            <a:r>
              <a:rPr lang="ru-RU" dirty="0">
                <a:hlinkClick r:id="rId5"/>
              </a:rPr>
              <a:t>Комментарии</a:t>
            </a:r>
            <a:r>
              <a:rPr lang="ru-RU" dirty="0"/>
              <a:t> (к классам – !, к методам – ?,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внутри </a:t>
            </a:r>
            <a:r>
              <a:rPr lang="ru-RU" dirty="0"/>
              <a:t>методов – только к неочевидным местам). </a:t>
            </a:r>
            <a:r>
              <a:rPr lang="ru-RU" dirty="0">
                <a:hlinkClick r:id="rId6"/>
              </a:rPr>
              <a:t>И др.</a:t>
            </a:r>
            <a:endParaRPr lang="ru-RU" dirty="0"/>
          </a:p>
          <a:p>
            <a:pPr marL="652463" lvl="1" indent="-285750">
              <a:defRPr/>
            </a:pPr>
            <a:r>
              <a:rPr lang="ru-RU" dirty="0"/>
              <a:t>Отсутствие больших методов (</a:t>
            </a:r>
            <a:r>
              <a:rPr lang="en-US" dirty="0"/>
              <a:t>&gt;</a:t>
            </a:r>
            <a:r>
              <a:rPr lang="ru-RU" dirty="0"/>
              <a:t>0.5-</a:t>
            </a:r>
            <a:r>
              <a:rPr lang="en-US" dirty="0"/>
              <a:t>1 screen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классов</a:t>
            </a:r>
          </a:p>
          <a:p>
            <a:pPr marL="652463" lvl="1" indent="-285750">
              <a:defRPr/>
            </a:pPr>
            <a:r>
              <a:rPr lang="ru-RU" dirty="0"/>
              <a:t>Не говоря уже о формате кода средствами </a:t>
            </a:r>
            <a:r>
              <a:rPr lang="en-US" dirty="0"/>
              <a:t>IDE</a:t>
            </a:r>
            <a:r>
              <a:rPr lang="ru-RU" dirty="0"/>
              <a:t> и т.п.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94" y="1594310"/>
            <a:ext cx="3905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073208" y="1626117"/>
            <a:ext cx="4681537" cy="552450"/>
            <a:chOff x="2555776" y="1508719"/>
            <a:chExt cx="4680520" cy="55212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419188" y="1845073"/>
              <a:ext cx="0" cy="2157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19188" y="2056088"/>
              <a:ext cx="3817108" cy="47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555776" y="1508719"/>
              <a:ext cx="1368128" cy="38077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784855" y="3495961"/>
            <a:ext cx="34896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уметь (особо важные темы)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u="sng" dirty="0"/>
              <a:t>Low-level coding</a:t>
            </a:r>
            <a:r>
              <a:rPr lang="ru-RU" dirty="0"/>
              <a:t>: Java Basics, Flow control, Collections</a:t>
            </a:r>
          </a:p>
          <a:p>
            <a:r>
              <a:rPr lang="ru-RU" dirty="0"/>
              <a:t>Уметь проектировать программные компоненты</a:t>
            </a:r>
          </a:p>
          <a:p>
            <a:pPr lvl="1"/>
            <a:r>
              <a:rPr lang="ru-RU" dirty="0"/>
              <a:t>Применять богатый арсенал ООП в Java</a:t>
            </a:r>
          </a:p>
          <a:p>
            <a:pPr lvl="1"/>
            <a:r>
              <a:rPr lang="ru-RU" u="sng" dirty="0"/>
              <a:t>Не изобретать велосипед</a:t>
            </a:r>
            <a:r>
              <a:rPr lang="ru-RU" dirty="0"/>
              <a:t>. Постоянно осваивать паттерны </a:t>
            </a:r>
          </a:p>
          <a:p>
            <a:pPr lvl="2"/>
            <a:r>
              <a:rPr lang="ru-RU" dirty="0"/>
              <a:t>Но учить их в теории толку мало, нужно уместно применять</a:t>
            </a:r>
          </a:p>
          <a:p>
            <a:pPr lvl="2"/>
            <a:r>
              <a:rPr lang="ru-RU" dirty="0"/>
              <a:t>Уметь </a:t>
            </a:r>
            <a:r>
              <a:rPr lang="ru-RU" dirty="0" smtClean="0"/>
              <a:t>выделять </a:t>
            </a:r>
            <a:r>
              <a:rPr lang="ru-RU" dirty="0"/>
              <a:t>компоненты важнее </a:t>
            </a:r>
            <a:r>
              <a:rPr lang="ru-RU" dirty="0" smtClean="0"/>
              <a:t>хитрых паттернов</a:t>
            </a:r>
            <a:endParaRPr lang="ru-RU" dirty="0"/>
          </a:p>
          <a:p>
            <a:r>
              <a:rPr lang="ru-RU" dirty="0"/>
              <a:t>SQL и доступ к БД из Java</a:t>
            </a:r>
          </a:p>
          <a:p>
            <a:pPr lvl="1"/>
            <a:r>
              <a:rPr lang="ru-RU" dirty="0"/>
              <a:t>Уметь писать </a:t>
            </a:r>
            <a:r>
              <a:rPr lang="ru-RU" u="sng" dirty="0"/>
              <a:t>сложные selects </a:t>
            </a:r>
            <a:r>
              <a:rPr lang="ru-RU" dirty="0"/>
              <a:t>важнее широких знаний БД </a:t>
            </a:r>
          </a:p>
          <a:p>
            <a:r>
              <a:rPr lang="ru-RU" dirty="0"/>
              <a:t>Из следующих по важности </a:t>
            </a:r>
            <a:r>
              <a:rPr lang="ru-RU" u="sng" dirty="0"/>
              <a:t>навыков</a:t>
            </a:r>
            <a:r>
              <a:rPr lang="ru-RU" dirty="0"/>
              <a:t> часто упускают:</a:t>
            </a:r>
          </a:p>
          <a:p>
            <a:pPr lvl="1"/>
            <a:r>
              <a:rPr lang="ru-RU" dirty="0" err="1" smtClean="0"/>
              <a:t>Reg</a:t>
            </a:r>
            <a:r>
              <a:rPr lang="en-US" dirty="0" err="1" smtClean="0"/>
              <a:t>ular</a:t>
            </a:r>
            <a:r>
              <a:rPr lang="en-US" dirty="0" smtClean="0"/>
              <a:t> </a:t>
            </a:r>
            <a:r>
              <a:rPr lang="ru-RU" dirty="0" err="1" smtClean="0"/>
              <a:t>Ex</a:t>
            </a:r>
            <a:r>
              <a:rPr lang="en-US" dirty="0" err="1" smtClean="0"/>
              <a:t>pressions</a:t>
            </a:r>
            <a:r>
              <a:rPr lang="ru-RU" dirty="0" smtClean="0"/>
              <a:t>. </a:t>
            </a:r>
            <a:r>
              <a:rPr lang="ru-RU" dirty="0"/>
              <a:t>XML (JAXP, XS, XPath)</a:t>
            </a:r>
          </a:p>
          <a:p>
            <a:pPr lvl="1"/>
            <a:r>
              <a:rPr lang="ru-RU" dirty="0"/>
              <a:t>Logging. Unit Testing. VCS (SVN, Git). Build (Ant, Maven).</a:t>
            </a:r>
          </a:p>
          <a:p>
            <a:r>
              <a:rPr lang="ru-RU" dirty="0"/>
              <a:t>Уметь видеть место частностей в общей картине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b="1" dirty="0" smtClean="0">
                <a:solidFill>
                  <a:srgbClr val="0F6FC6"/>
                </a:solidFill>
              </a:rPr>
              <a:t>Определения </a:t>
            </a:r>
            <a:r>
              <a:rPr lang="en-US" b="1" dirty="0" smtClean="0">
                <a:solidFill>
                  <a:srgbClr val="0F6FC6"/>
                </a:solidFill>
              </a:rPr>
              <a:t>Java</a:t>
            </a:r>
          </a:p>
          <a:p>
            <a:r>
              <a:rPr lang="ru-RU" dirty="0" smtClean="0"/>
              <a:t>Особенности языка и платформы </a:t>
            </a:r>
            <a:r>
              <a:rPr lang="en-US" dirty="0" smtClean="0"/>
              <a:t>Java</a:t>
            </a:r>
          </a:p>
          <a:p>
            <a:r>
              <a:rPr lang="ru-RU" dirty="0" smtClean="0"/>
              <a:t>Обзор технологий </a:t>
            </a:r>
            <a:r>
              <a:rPr lang="en-US" dirty="0" smtClean="0"/>
              <a:t>Java </a:t>
            </a:r>
            <a:r>
              <a:rPr lang="ru-RU" dirty="0" smtClean="0"/>
              <a:t>и их практического применения</a:t>
            </a:r>
          </a:p>
          <a:p>
            <a:r>
              <a:rPr lang="en-US" dirty="0" smtClean="0"/>
              <a:t>Java Everywhere</a:t>
            </a:r>
            <a:endParaRPr lang="ru-RU" dirty="0" smtClean="0"/>
          </a:p>
          <a:p>
            <a:r>
              <a:rPr lang="ru-RU" dirty="0"/>
              <a:t>Детали </a:t>
            </a:r>
            <a:r>
              <a:rPr lang="ru-RU" dirty="0" smtClean="0"/>
              <a:t>курса </a:t>
            </a:r>
            <a:r>
              <a:rPr lang="ru-RU" smtClean="0"/>
              <a:t>и ссылки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0" y="857232"/>
            <a:ext cx="8931600" cy="562068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/>
              <a:t>Софт</a:t>
            </a:r>
            <a:endParaRPr lang="en-US" dirty="0"/>
          </a:p>
          <a:p>
            <a:pPr marL="651510" lvl="1" indent="-285750">
              <a:defRPr/>
            </a:pPr>
            <a:r>
              <a:rPr lang="en-US" dirty="0">
                <a:hlinkClick r:id="rId2"/>
              </a:rPr>
              <a:t>Java Development Kit</a:t>
            </a:r>
            <a:r>
              <a:rPr lang="en-US" dirty="0"/>
              <a:t> (JDK 6, 7). </a:t>
            </a:r>
            <a:r>
              <a:rPr lang="en-US" dirty="0">
                <a:hlinkClick r:id="rId3"/>
              </a:rPr>
              <a:t>Notepad++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651510" lvl="1" indent="-285750">
              <a:defRPr/>
            </a:pPr>
            <a:r>
              <a:rPr lang="en-US" dirty="0"/>
              <a:t>IDE: </a:t>
            </a:r>
            <a:r>
              <a:rPr lang="en-US" dirty="0" err="1">
                <a:hlinkClick r:id="rId4"/>
              </a:rPr>
              <a:t>NetBeans</a:t>
            </a:r>
            <a:r>
              <a:rPr lang="ru-RU" dirty="0"/>
              <a:t> </a:t>
            </a:r>
            <a:r>
              <a:rPr lang="en-US" dirty="0"/>
              <a:t>|| </a:t>
            </a:r>
            <a:r>
              <a:rPr lang="en-US" dirty="0">
                <a:hlinkClick r:id="rId5"/>
              </a:rPr>
              <a:t>Eclipse JDT</a:t>
            </a:r>
            <a:r>
              <a:rPr lang="en-US" dirty="0"/>
              <a:t> ||</a:t>
            </a:r>
            <a:r>
              <a:rPr lang="ru-RU" dirty="0"/>
              <a:t> </a:t>
            </a:r>
            <a:r>
              <a:rPr lang="en-US" dirty="0">
                <a:hlinkClick r:id="rId6"/>
              </a:rPr>
              <a:t>Idea</a:t>
            </a:r>
            <a:r>
              <a:rPr lang="ru-RU" dirty="0"/>
              <a:t> </a:t>
            </a:r>
            <a:r>
              <a:rPr lang="en-US" dirty="0"/>
              <a:t>|| </a:t>
            </a:r>
            <a:r>
              <a:rPr lang="en-US" dirty="0" err="1">
                <a:hlinkClick r:id="rId7"/>
              </a:rPr>
              <a:t>JDeveloper</a:t>
            </a:r>
            <a:endParaRPr lang="en-US" dirty="0">
              <a:solidFill>
                <a:srgbClr val="FF0000"/>
              </a:solidFill>
            </a:endParaRPr>
          </a:p>
          <a:p>
            <a:pPr marL="651510" lvl="1" indent="-285750">
              <a:defRPr/>
            </a:pPr>
            <a:r>
              <a:rPr lang="en-US" dirty="0"/>
              <a:t>UML</a:t>
            </a:r>
            <a:r>
              <a:rPr lang="ru-RU" dirty="0"/>
              <a:t>: </a:t>
            </a:r>
            <a:r>
              <a:rPr lang="en-US" dirty="0">
                <a:hlinkClick r:id="rId8"/>
              </a:rPr>
              <a:t>Star UML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for Java 5</a:t>
            </a:r>
            <a:r>
              <a:rPr lang="en-US" dirty="0"/>
              <a:t>); IDE plugins: </a:t>
            </a:r>
            <a:r>
              <a:rPr lang="en-US" dirty="0" err="1"/>
              <a:t>NetBeans</a:t>
            </a:r>
            <a:r>
              <a:rPr lang="en-US" dirty="0"/>
              <a:t> UML (</a:t>
            </a:r>
            <a:r>
              <a:rPr lang="en-US" dirty="0">
                <a:hlinkClick r:id="rId10"/>
              </a:rPr>
              <a:t>before 6.9</a:t>
            </a:r>
            <a:r>
              <a:rPr lang="en-US" dirty="0"/>
              <a:t>),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hlinkClick r:id="rId11"/>
              </a:rPr>
              <a:t>ObjectAid</a:t>
            </a:r>
            <a:r>
              <a:rPr lang="en-US" dirty="0" smtClean="0"/>
              <a:t> </a:t>
            </a:r>
            <a:r>
              <a:rPr lang="en-US" dirty="0"/>
              <a:t>for Eclipse (Class Diagram only); </a:t>
            </a:r>
            <a:r>
              <a:rPr lang="en-US" dirty="0" err="1"/>
              <a:t>etc</a:t>
            </a:r>
            <a:endParaRPr lang="en-US" dirty="0"/>
          </a:p>
          <a:p>
            <a:pPr>
              <a:defRPr/>
            </a:pPr>
            <a:r>
              <a:rPr lang="ru-RU" dirty="0"/>
              <a:t>Книги </a:t>
            </a:r>
            <a:r>
              <a:rPr lang="ru-RU" sz="1800" dirty="0"/>
              <a:t>(для тех, у кого плохо с английским</a:t>
            </a:r>
            <a:r>
              <a:rPr lang="ru-RU" dirty="0"/>
              <a:t>), например:</a:t>
            </a:r>
          </a:p>
          <a:p>
            <a:pPr marL="651510" lvl="1" indent="-285750">
              <a:buClr>
                <a:srgbClr val="4F81BD"/>
              </a:buClr>
              <a:defRPr/>
            </a:pPr>
            <a:r>
              <a:rPr lang="ru-RU" dirty="0" smtClean="0"/>
              <a:t>(</a:t>
            </a:r>
            <a:r>
              <a:rPr lang="en-US" dirty="0" smtClean="0"/>
              <a:t>Java </a:t>
            </a:r>
            <a:r>
              <a:rPr lang="ru-RU" dirty="0" smtClean="0"/>
              <a:t>7</a:t>
            </a:r>
            <a:r>
              <a:rPr lang="ru-RU" dirty="0"/>
              <a:t>) Г.Шилдт</a:t>
            </a:r>
            <a:r>
              <a:rPr lang="en-US" dirty="0"/>
              <a:t>. Java</a:t>
            </a:r>
            <a:r>
              <a:rPr lang="ru-RU" dirty="0"/>
              <a:t>: Руководство для начинающих, 5е изд. </a:t>
            </a:r>
            <a:br>
              <a:rPr lang="ru-RU" dirty="0"/>
            </a:br>
            <a:r>
              <a:rPr lang="ru-RU" dirty="0">
                <a:solidFill>
                  <a:prstClr val="black"/>
                </a:solidFill>
              </a:rPr>
              <a:t>– </a:t>
            </a:r>
            <a:r>
              <a:rPr lang="ru-RU" dirty="0"/>
              <a:t>М.: «И.Д.Вильямс», 2013 – 624с.</a:t>
            </a:r>
            <a:endParaRPr lang="en-US" dirty="0"/>
          </a:p>
          <a:p>
            <a:pPr marL="651510" lvl="1" indent="-285750">
              <a:defRPr/>
            </a:pPr>
            <a:r>
              <a:rPr lang="ru-RU" dirty="0" smtClean="0"/>
              <a:t>(</a:t>
            </a:r>
            <a:r>
              <a:rPr lang="en-US" dirty="0" smtClean="0"/>
              <a:t>Java </a:t>
            </a:r>
            <a:r>
              <a:rPr lang="ru-RU" dirty="0" smtClean="0"/>
              <a:t>6</a:t>
            </a:r>
            <a:r>
              <a:rPr lang="ru-RU" dirty="0"/>
              <a:t>) К.Хорстманн, Г.Корнелл. Java 2. </a:t>
            </a:r>
            <a:r>
              <a:rPr lang="ru-RU" dirty="0" smtClean="0"/>
              <a:t>Библиотека </a:t>
            </a:r>
            <a:r>
              <a:rPr lang="ru-RU" dirty="0"/>
              <a:t>профессионала.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Том </a:t>
            </a:r>
            <a:r>
              <a:rPr lang="ru-RU" dirty="0"/>
              <a:t>2: тонкости программирования, 8е изд. – 2012 – 992с.</a:t>
            </a:r>
            <a:endParaRPr lang="en-US" dirty="0"/>
          </a:p>
          <a:p>
            <a:pPr>
              <a:defRPr/>
            </a:pPr>
            <a:r>
              <a:rPr lang="ru-RU" dirty="0"/>
              <a:t>Ресурсы</a:t>
            </a:r>
            <a:r>
              <a:rPr lang="en-US" dirty="0"/>
              <a:t> c </a:t>
            </a:r>
            <a:r>
              <a:rPr lang="en-US" dirty="0">
                <a:hlinkClick r:id="rId12"/>
              </a:rPr>
              <a:t>docs.oracle.com/</a:t>
            </a:r>
            <a:r>
              <a:rPr lang="en-US" dirty="0" err="1">
                <a:hlinkClick r:id="rId12"/>
              </a:rPr>
              <a:t>javase</a:t>
            </a:r>
            <a:endParaRPr lang="ru-RU" dirty="0"/>
          </a:p>
          <a:p>
            <a:pPr marL="651510" lvl="1" indent="-285750">
              <a:defRPr/>
            </a:pPr>
            <a:r>
              <a:rPr lang="en-US" b="1" dirty="0">
                <a:hlinkClick r:id="rId13"/>
              </a:rPr>
              <a:t>API Docs</a:t>
            </a:r>
            <a:r>
              <a:rPr lang="en-US" dirty="0"/>
              <a:t> – </a:t>
            </a:r>
            <a:r>
              <a:rPr lang="en-US" dirty="0" err="1"/>
              <a:t>javadoc</a:t>
            </a:r>
            <a:r>
              <a:rPr lang="en-US" dirty="0"/>
              <a:t> (+ </a:t>
            </a:r>
            <a:r>
              <a:rPr lang="ru-RU" dirty="0"/>
              <a:t>стоит подключить </a:t>
            </a:r>
            <a:r>
              <a:rPr lang="en-US" dirty="0"/>
              <a:t>src.zip </a:t>
            </a:r>
            <a:r>
              <a:rPr lang="ru-RU" dirty="0"/>
              <a:t>к </a:t>
            </a:r>
            <a:r>
              <a:rPr lang="en-US" dirty="0"/>
              <a:t>IDE</a:t>
            </a:r>
            <a:r>
              <a:rPr lang="ru-RU" dirty="0"/>
              <a:t>!</a:t>
            </a:r>
            <a:r>
              <a:rPr lang="en-US" dirty="0"/>
              <a:t>)</a:t>
            </a:r>
            <a:endParaRPr lang="ru-RU" dirty="0"/>
          </a:p>
          <a:p>
            <a:pPr marL="651510" lvl="1" indent="-285750">
              <a:defRPr/>
            </a:pPr>
            <a:r>
              <a:rPr lang="en-US" dirty="0">
                <a:hlinkClick r:id="rId14"/>
              </a:rPr>
              <a:t>Java SE Tutorials</a:t>
            </a:r>
            <a:r>
              <a:rPr lang="ru-RU" dirty="0"/>
              <a:t> (но вообще тьюториалы полезнее для </a:t>
            </a:r>
            <a:r>
              <a:rPr lang="en-US" dirty="0">
                <a:hlinkClick r:id="rId15"/>
              </a:rPr>
              <a:t>Java EE</a:t>
            </a:r>
            <a:r>
              <a:rPr lang="ru-RU" dirty="0"/>
              <a:t>)</a:t>
            </a:r>
          </a:p>
          <a:p>
            <a:pPr marL="651510" lvl="1" indent="-285750">
              <a:defRPr/>
            </a:pPr>
            <a:r>
              <a:rPr lang="en-US" dirty="0">
                <a:hlinkClick r:id="rId16"/>
              </a:rPr>
              <a:t>Java Language Specification</a:t>
            </a:r>
            <a:endParaRPr lang="ru-RU" dirty="0"/>
          </a:p>
          <a:p>
            <a:pPr>
              <a:defRPr/>
            </a:pPr>
            <a:r>
              <a:rPr lang="ru-RU" dirty="0" smtClean="0"/>
              <a:t>Чтобы </a:t>
            </a:r>
            <a:r>
              <a:rPr lang="ru-RU" dirty="0"/>
              <a:t>быстро найти пример / </a:t>
            </a:r>
            <a:r>
              <a:rPr lang="en-US" dirty="0"/>
              <a:t>how </a:t>
            </a:r>
            <a:r>
              <a:rPr lang="en-US" dirty="0" smtClean="0"/>
              <a:t>to</a:t>
            </a:r>
            <a:r>
              <a:rPr lang="ru-RU" dirty="0" smtClean="0"/>
              <a:t>: </a:t>
            </a:r>
            <a:r>
              <a:rPr lang="en-US" dirty="0" smtClean="0">
                <a:hlinkClick r:id="rId17"/>
              </a:rPr>
              <a:t>jexp.ru</a:t>
            </a:r>
            <a:r>
              <a:rPr lang="ru-RU" dirty="0" smtClean="0"/>
              <a:t> и т.п. </a:t>
            </a:r>
          </a:p>
          <a:p>
            <a:pPr>
              <a:defRPr/>
            </a:pPr>
            <a:r>
              <a:rPr lang="ru-RU" dirty="0" smtClean="0"/>
              <a:t>И т.д. (требуйте </a:t>
            </a:r>
            <a:r>
              <a:rPr lang="ru-RU" dirty="0"/>
              <a:t>с куратора и лекторов</a:t>
            </a:r>
            <a:r>
              <a:rPr lang="ru-RU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86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 Programming Language </a:t>
            </a:r>
            <a:r>
              <a:rPr lang="en-US" dirty="0" smtClean="0"/>
              <a:t>(</a:t>
            </a:r>
            <a:r>
              <a:rPr lang="ru-RU" dirty="0" smtClean="0"/>
              <a:t>просто </a:t>
            </a:r>
            <a:r>
              <a:rPr lang="en-US" dirty="0" smtClean="0"/>
              <a:t>Java) </a:t>
            </a:r>
            <a:r>
              <a:rPr lang="ru-RU" dirty="0"/>
              <a:t>—</a:t>
            </a:r>
            <a:r>
              <a:rPr lang="en-US" dirty="0" smtClean="0"/>
              <a:t> </a:t>
            </a:r>
            <a:r>
              <a:rPr lang="ru-RU" dirty="0"/>
              <a:t>объектно-ориентированный </a:t>
            </a:r>
            <a:r>
              <a:rPr lang="ru-RU" u="sng" dirty="0"/>
              <a:t>язык программирования</a:t>
            </a:r>
            <a:r>
              <a:rPr lang="ru-RU" dirty="0"/>
              <a:t>, разработанный компанией Sun </a:t>
            </a:r>
            <a:r>
              <a:rPr lang="ru-RU" dirty="0" err="1"/>
              <a:t>Microsystems</a:t>
            </a:r>
            <a:r>
              <a:rPr lang="ru-RU" dirty="0"/>
              <a:t> </a:t>
            </a:r>
            <a:r>
              <a:rPr lang="ru-RU" dirty="0" smtClean="0"/>
              <a:t>(которую затем приобрела компания </a:t>
            </a:r>
            <a:r>
              <a:rPr lang="ru-RU" dirty="0"/>
              <a:t>Oracle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b="1" dirty="0"/>
              <a:t>Java Platform </a:t>
            </a:r>
            <a:r>
              <a:rPr lang="ru-RU" dirty="0"/>
              <a:t>—</a:t>
            </a:r>
            <a:r>
              <a:rPr lang="en-US" dirty="0" smtClean="0"/>
              <a:t> </a:t>
            </a:r>
            <a:r>
              <a:rPr lang="ru-RU" u="sng" dirty="0" smtClean="0"/>
              <a:t>пакет программ</a:t>
            </a:r>
            <a:r>
              <a:rPr lang="ru-RU" dirty="0" smtClean="0"/>
              <a:t>, позволяющих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разрабатывать и запускать </a:t>
            </a:r>
            <a:r>
              <a:rPr lang="ru-RU" dirty="0" smtClean="0"/>
              <a:t>программы</a:t>
            </a:r>
            <a:endParaRPr lang="en-US" dirty="0" smtClean="0"/>
          </a:p>
          <a:p>
            <a:r>
              <a:rPr lang="en-US" b="1" dirty="0" smtClean="0"/>
              <a:t>Java Virtual Machine </a:t>
            </a:r>
            <a:r>
              <a:rPr lang="en-US" dirty="0" smtClean="0"/>
              <a:t>(JVM) </a:t>
            </a:r>
            <a:r>
              <a:rPr lang="ru-RU" dirty="0"/>
              <a:t>—</a:t>
            </a:r>
            <a:r>
              <a:rPr lang="en-US" dirty="0" smtClean="0"/>
              <a:t> </a:t>
            </a:r>
            <a:r>
              <a:rPr lang="ru-RU" dirty="0"/>
              <a:t>основная часть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u="sng" dirty="0" smtClean="0"/>
              <a:t>исполняющей </a:t>
            </a:r>
            <a:r>
              <a:rPr lang="ru-RU" u="sng" dirty="0"/>
              <a:t>системы </a:t>
            </a:r>
            <a:r>
              <a:rPr lang="ru-RU" u="sng" dirty="0" smtClean="0"/>
              <a:t>Java</a:t>
            </a:r>
            <a:r>
              <a:rPr lang="en-US" dirty="0" smtClean="0"/>
              <a:t>. JVM </a:t>
            </a:r>
            <a:r>
              <a:rPr lang="ru-RU" dirty="0" smtClean="0"/>
              <a:t>интерпретирует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байт-код </a:t>
            </a:r>
            <a:r>
              <a:rPr lang="ru-RU" dirty="0"/>
              <a:t>Java, предварительно </a:t>
            </a:r>
            <a:r>
              <a:rPr lang="ru-RU" dirty="0" smtClean="0"/>
              <a:t>созданный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компилятором из исходного текста </a:t>
            </a:r>
            <a:r>
              <a:rPr lang="ru-RU" dirty="0" err="1" smtClean="0"/>
              <a:t>Java</a:t>
            </a:r>
            <a:r>
              <a:rPr lang="ru-RU" dirty="0" smtClean="0"/>
              <a:t>-программы</a:t>
            </a:r>
            <a:endParaRPr lang="en-US" dirty="0" smtClean="0"/>
          </a:p>
          <a:p>
            <a:r>
              <a:rPr lang="ru-RU" b="1" dirty="0" smtClean="0"/>
              <a:t>Java </a:t>
            </a:r>
            <a:r>
              <a:rPr lang="ru-RU" b="1" dirty="0"/>
              <a:t>Runtime Environment </a:t>
            </a:r>
            <a:r>
              <a:rPr lang="ru-RU" dirty="0" smtClean="0"/>
              <a:t>(JRE</a:t>
            </a:r>
            <a:r>
              <a:rPr lang="ru-RU" dirty="0"/>
              <a:t>) — </a:t>
            </a:r>
            <a:r>
              <a:rPr lang="ru-RU" u="sng" dirty="0" smtClean="0"/>
              <a:t>минимальная 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ru-RU" u="sng" dirty="0" smtClean="0"/>
              <a:t>реализация </a:t>
            </a:r>
            <a:r>
              <a:rPr lang="en-US" u="sng" dirty="0" smtClean="0"/>
              <a:t>JVM</a:t>
            </a:r>
            <a:r>
              <a:rPr lang="ru-RU" dirty="0" smtClean="0"/>
              <a:t>, необходимая </a:t>
            </a:r>
            <a:r>
              <a:rPr lang="ru-RU" dirty="0"/>
              <a:t>для </a:t>
            </a:r>
            <a:r>
              <a:rPr lang="ru-RU" dirty="0" smtClean="0"/>
              <a:t>исполнения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/>
              <a:t>Java</a:t>
            </a:r>
            <a:r>
              <a:rPr lang="ru-RU" dirty="0" smtClean="0"/>
              <a:t>-приложений (без средств разработки)</a:t>
            </a:r>
            <a:endParaRPr lang="en-US" dirty="0" smtClean="0"/>
          </a:p>
          <a:p>
            <a:r>
              <a:rPr lang="en-US" b="1" dirty="0"/>
              <a:t>Java Development </a:t>
            </a:r>
            <a:r>
              <a:rPr lang="en-US" b="1" dirty="0" smtClean="0"/>
              <a:t>Kit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JDK) </a:t>
            </a:r>
            <a:r>
              <a:rPr lang="ru-RU" dirty="0"/>
              <a:t>—</a:t>
            </a:r>
            <a:r>
              <a:rPr lang="en-US" dirty="0" smtClean="0"/>
              <a:t> </a:t>
            </a:r>
            <a:r>
              <a:rPr lang="ru-RU" u="sng" dirty="0" smtClean="0"/>
              <a:t>комплект </a:t>
            </a:r>
            <a:r>
              <a:rPr lang="ru-RU" u="sng" dirty="0"/>
              <a:t>разработчика</a:t>
            </a:r>
            <a:r>
              <a:rPr lang="ru-RU" dirty="0"/>
              <a:t> приложений на языке </a:t>
            </a:r>
            <a:r>
              <a:rPr lang="ru-RU" dirty="0" err="1" smtClean="0"/>
              <a:t>Java</a:t>
            </a:r>
            <a:r>
              <a:rPr lang="ru-RU" dirty="0"/>
              <a:t> (бесплатно </a:t>
            </a:r>
            <a:r>
              <a:rPr lang="ru-RU" dirty="0" smtClean="0"/>
              <a:t>распространяемый), включающий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JRE, компилятор </a:t>
            </a:r>
            <a:r>
              <a:rPr lang="ru-RU" dirty="0"/>
              <a:t>Java (javac), стандартные </a:t>
            </a:r>
            <a:r>
              <a:rPr lang="ru-RU" dirty="0" smtClean="0"/>
              <a:t>библиотеки </a:t>
            </a:r>
            <a:r>
              <a:rPr lang="ru-RU" dirty="0"/>
              <a:t>классов Java, примеры, документацию, </a:t>
            </a:r>
            <a:r>
              <a:rPr lang="ru-RU" dirty="0" smtClean="0"/>
              <a:t>исходный код, различные утилиты</a:t>
            </a:r>
            <a:endParaRPr lang="ru-RU" dirty="0"/>
          </a:p>
        </p:txBody>
      </p:sp>
      <p:pic>
        <p:nvPicPr>
          <p:cNvPr id="1027" name="Picture 3" descr="E:\Works\NetCracker\Projects\!Common\CommonCourse\content\Kharichkin\01-Java_Intro\misc\jav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84" y="103849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Works\NetCracker\Projects\!Common\CommonCourse\content\Kharichkin\01-Java_Intro\misc\Java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0" y="1663197"/>
            <a:ext cx="3374488" cy="32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Определения </a:t>
            </a:r>
            <a:r>
              <a:rPr lang="en-US" dirty="0"/>
              <a:t>Java</a:t>
            </a:r>
          </a:p>
          <a:p>
            <a:r>
              <a:rPr lang="ru-RU" b="1" dirty="0" smtClean="0">
                <a:solidFill>
                  <a:srgbClr val="0F6FC6"/>
                </a:solidFill>
              </a:rPr>
              <a:t>Особенности языка и платформы </a:t>
            </a:r>
            <a:r>
              <a:rPr lang="en-US" b="1" dirty="0" smtClean="0">
                <a:solidFill>
                  <a:srgbClr val="0F6FC6"/>
                </a:solidFill>
              </a:rPr>
              <a:t>Java</a:t>
            </a:r>
          </a:p>
          <a:p>
            <a:r>
              <a:rPr lang="ru-RU" dirty="0" smtClean="0"/>
              <a:t>Обзор технологий </a:t>
            </a:r>
            <a:r>
              <a:rPr lang="en-US" dirty="0" smtClean="0"/>
              <a:t>Java </a:t>
            </a:r>
            <a:r>
              <a:rPr lang="ru-RU" dirty="0" smtClean="0"/>
              <a:t>и их практического применения</a:t>
            </a:r>
          </a:p>
          <a:p>
            <a:r>
              <a:rPr lang="en-US" dirty="0" smtClean="0"/>
              <a:t>Java Everywhere</a:t>
            </a:r>
          </a:p>
          <a:p>
            <a:r>
              <a:rPr lang="ru-RU" dirty="0"/>
              <a:t>Детали </a:t>
            </a:r>
            <a:r>
              <a:rPr lang="ru-RU" dirty="0" smtClean="0"/>
              <a:t>курса и ссылки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9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Объектная ориентированность</a:t>
            </a:r>
          </a:p>
          <a:p>
            <a:pPr lvl="1"/>
            <a:r>
              <a:rPr lang="ru-RU" dirty="0"/>
              <a:t>Объектно-ориентированная </a:t>
            </a:r>
            <a:r>
              <a:rPr lang="ru-RU" dirty="0" smtClean="0"/>
              <a:t>парадигма (наследование, инкапсуляция, полиморфизм)</a:t>
            </a:r>
          </a:p>
          <a:p>
            <a:pPr lvl="1"/>
            <a:r>
              <a:rPr lang="ru-RU" dirty="0" smtClean="0"/>
              <a:t>Использование стандартных библиотек классов, работающих с периферией (ввод/вывод, сетевое взаимодействие, графические пользовательские интерфейсы)</a:t>
            </a:r>
          </a:p>
          <a:p>
            <a:r>
              <a:rPr lang="ru-RU" dirty="0" smtClean="0"/>
              <a:t>Надежность и безопасность</a:t>
            </a:r>
          </a:p>
          <a:p>
            <a:pPr lvl="1"/>
            <a:r>
              <a:rPr lang="ru-RU" dirty="0" smtClean="0"/>
              <a:t>Проверка программ на этапе компиляции</a:t>
            </a:r>
          </a:p>
          <a:p>
            <a:pPr lvl="1"/>
            <a:r>
              <a:rPr lang="ru-RU" dirty="0" smtClean="0"/>
              <a:t>Упрощенная модель управления памятью</a:t>
            </a:r>
          </a:p>
          <a:p>
            <a:pPr lvl="1"/>
            <a:r>
              <a:rPr lang="ru-RU" dirty="0" smtClean="0"/>
              <a:t>Наличие встроенных средств безопасности</a:t>
            </a:r>
          </a:p>
          <a:p>
            <a:pPr lvl="1"/>
            <a:r>
              <a:rPr lang="ru-RU" dirty="0" smtClean="0"/>
              <a:t>Защита от неавторизованного кода</a:t>
            </a:r>
          </a:p>
          <a:p>
            <a:r>
              <a:rPr lang="ru-RU" dirty="0"/>
              <a:t>Высокая производительность </a:t>
            </a:r>
          </a:p>
          <a:p>
            <a:pPr lvl="1"/>
            <a:r>
              <a:rPr lang="ru-RU" dirty="0"/>
              <a:t>Оптимизация байтового кода и трансляция в машинный код</a:t>
            </a:r>
          </a:p>
          <a:p>
            <a:pPr lvl="1"/>
            <a:r>
              <a:rPr lang="ru-RU" dirty="0"/>
              <a:t>Автоматическая сборка мусора</a:t>
            </a:r>
          </a:p>
          <a:p>
            <a:pPr lvl="1"/>
            <a:r>
              <a:rPr lang="ru-RU" dirty="0"/>
              <a:t>Возможность подключения модулей приложения, разработанных на языке </a:t>
            </a:r>
            <a:r>
              <a:rPr lang="ru-RU" dirty="0" smtClean="0"/>
              <a:t>платформы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1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 smtClean="0"/>
              <a:t>Java</a:t>
            </a:r>
            <a:r>
              <a:rPr lang="ru-RU" dirty="0" smtClean="0"/>
              <a:t> - продолжение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Переносимость</a:t>
            </a:r>
          </a:p>
          <a:p>
            <a:pPr lvl="1"/>
            <a:r>
              <a:rPr lang="ru-RU" dirty="0"/>
              <a:t>Нет понятия «зависимости от реализации»</a:t>
            </a:r>
          </a:p>
          <a:p>
            <a:pPr lvl="1"/>
            <a:r>
              <a:rPr lang="ru-RU" dirty="0"/>
              <a:t>Реализуется и портируется для </a:t>
            </a:r>
            <a:r>
              <a:rPr lang="ru-RU" u="sng" dirty="0"/>
              <a:t>каждой</a:t>
            </a:r>
            <a:r>
              <a:rPr lang="ru-RU" dirty="0"/>
              <a:t> </a:t>
            </a:r>
            <a:r>
              <a:rPr lang="ru-RU" dirty="0" smtClean="0"/>
              <a:t>платформы</a:t>
            </a:r>
          </a:p>
          <a:p>
            <a:pPr lvl="1"/>
            <a:r>
              <a:rPr lang="ru-RU" dirty="0" smtClean="0"/>
              <a:t>«</a:t>
            </a:r>
            <a:r>
              <a:rPr lang="en-US" dirty="0" smtClean="0"/>
              <a:t>Write Once</a:t>
            </a:r>
            <a:r>
              <a:rPr lang="en-US" dirty="0"/>
              <a:t>, </a:t>
            </a:r>
            <a:r>
              <a:rPr lang="en-US" dirty="0" smtClean="0"/>
              <a:t>Run Anywhere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Интерпретируемость</a:t>
            </a:r>
          </a:p>
          <a:p>
            <a:pPr lvl="1"/>
            <a:r>
              <a:rPr lang="en-US" dirty="0" smtClean="0"/>
              <a:t>Java </a:t>
            </a:r>
            <a:r>
              <a:rPr lang="ru-RU" dirty="0" smtClean="0"/>
              <a:t>байт-код выполняется на любой машине, на которую установлен интерпретатор и среда исполнения</a:t>
            </a:r>
          </a:p>
          <a:p>
            <a:pPr lvl="1"/>
            <a:r>
              <a:rPr lang="ru-RU" dirty="0" smtClean="0"/>
              <a:t>Фаза сборки на интерпретирующей платформе является простой и пошаговой</a:t>
            </a:r>
          </a:p>
          <a:p>
            <a:r>
              <a:rPr lang="ru-RU" dirty="0" smtClean="0"/>
              <a:t>Динамичность</a:t>
            </a:r>
          </a:p>
          <a:p>
            <a:pPr lvl="1"/>
            <a:r>
              <a:rPr lang="ru-RU" dirty="0" smtClean="0"/>
              <a:t>Сугубо динамический процесс сборки </a:t>
            </a:r>
          </a:p>
          <a:p>
            <a:pPr lvl="1"/>
            <a:r>
              <a:rPr lang="ru-RU" dirty="0" smtClean="0"/>
              <a:t>Подключение программных модулей из любых источников</a:t>
            </a:r>
          </a:p>
          <a:p>
            <a:r>
              <a:rPr lang="ru-RU" dirty="0" smtClean="0"/>
              <a:t>Многопоточность</a:t>
            </a:r>
          </a:p>
          <a:p>
            <a:pPr lvl="1"/>
            <a:r>
              <a:rPr lang="ru-RU" dirty="0" smtClean="0"/>
              <a:t>Поддержка легковесных потоков-нитей исполнения программы</a:t>
            </a:r>
          </a:p>
          <a:p>
            <a:pPr lvl="1"/>
            <a:r>
              <a:rPr lang="ru-RU" dirty="0" smtClean="0"/>
              <a:t>Реализован механизм семафоров и средств синхронизации потоков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1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/>
          <a:lstStyle/>
          <a:p>
            <a:r>
              <a:rPr lang="ru-RU" dirty="0" smtClean="0"/>
              <a:t>Определения </a:t>
            </a:r>
            <a:r>
              <a:rPr lang="en-US" dirty="0"/>
              <a:t>Java</a:t>
            </a:r>
          </a:p>
          <a:p>
            <a:r>
              <a:rPr lang="ru-RU" dirty="0" smtClean="0"/>
              <a:t>Особенности языка и платформы </a:t>
            </a:r>
            <a:r>
              <a:rPr lang="en-US" dirty="0" smtClean="0"/>
              <a:t>Java</a:t>
            </a:r>
          </a:p>
          <a:p>
            <a:r>
              <a:rPr lang="ru-RU" b="1" dirty="0" smtClean="0">
                <a:solidFill>
                  <a:srgbClr val="0F6FC6"/>
                </a:solidFill>
              </a:rPr>
              <a:t>Обзор технологий </a:t>
            </a:r>
            <a:r>
              <a:rPr lang="en-US" b="1" dirty="0" smtClean="0">
                <a:solidFill>
                  <a:srgbClr val="0F6FC6"/>
                </a:solidFill>
              </a:rPr>
              <a:t>Java </a:t>
            </a:r>
            <a:r>
              <a:rPr lang="ru-RU" b="1" dirty="0" smtClean="0">
                <a:solidFill>
                  <a:srgbClr val="0F6FC6"/>
                </a:solidFill>
              </a:rPr>
              <a:t>и их практического применения</a:t>
            </a:r>
          </a:p>
          <a:p>
            <a:r>
              <a:rPr lang="en-US" dirty="0" smtClean="0"/>
              <a:t>Java Everywhere</a:t>
            </a:r>
            <a:endParaRPr lang="ru-RU" dirty="0" smtClean="0"/>
          </a:p>
          <a:p>
            <a:r>
              <a:rPr lang="ru-RU" dirty="0"/>
              <a:t>Детали </a:t>
            </a:r>
            <a:r>
              <a:rPr lang="ru-RU" dirty="0" smtClean="0"/>
              <a:t>курса и ссылки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9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</a:t>
            </a:r>
            <a:r>
              <a:rPr lang="en-US" dirty="0" smtClean="0"/>
              <a:t>Java: </a:t>
            </a:r>
            <a:r>
              <a:rPr lang="ru-RU" dirty="0" smtClean="0"/>
              <a:t>обзор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Standard Edition</a:t>
            </a:r>
          </a:p>
          <a:p>
            <a:pPr lvl="1"/>
            <a:r>
              <a:rPr lang="ru-RU" dirty="0"/>
              <a:t>для использования на настольных </a:t>
            </a:r>
            <a:r>
              <a:rPr lang="ru-RU" dirty="0">
                <a:hlinkClick r:id="rId2" tooltip="Персональный компьютер"/>
              </a:rPr>
              <a:t>ПК</a:t>
            </a:r>
            <a:r>
              <a:rPr lang="ru-RU" dirty="0"/>
              <a:t>, </a:t>
            </a:r>
            <a:r>
              <a:rPr lang="ru-RU" dirty="0">
                <a:hlinkClick r:id="rId3" tooltip="Сервер (аппаратное обеспечение)"/>
              </a:rPr>
              <a:t>серверах</a:t>
            </a:r>
            <a:r>
              <a:rPr lang="ru-RU" dirty="0"/>
              <a:t> и другом подобном </a:t>
            </a:r>
            <a:r>
              <a:rPr lang="ru-RU" dirty="0" smtClean="0"/>
              <a:t>оборудовании</a:t>
            </a:r>
            <a:endParaRPr lang="en-US" dirty="0" smtClean="0"/>
          </a:p>
          <a:p>
            <a:pPr lvl="1"/>
            <a:r>
              <a:rPr lang="en-US" dirty="0"/>
              <a:t>850 </a:t>
            </a:r>
            <a:r>
              <a:rPr lang="ru-RU" dirty="0" smtClean="0"/>
              <a:t>миллионов персональных компьютеров</a:t>
            </a:r>
          </a:p>
          <a:p>
            <a:r>
              <a:rPr lang="en-US" dirty="0" smtClean="0"/>
              <a:t>Java Enterprise Edition</a:t>
            </a:r>
            <a:endParaRPr lang="ru-RU" dirty="0" smtClean="0"/>
          </a:p>
          <a:p>
            <a:pPr lvl="1"/>
            <a:r>
              <a:rPr lang="ru-RU" dirty="0" smtClean="0"/>
              <a:t>Разработка </a:t>
            </a:r>
            <a:r>
              <a:rPr lang="en-US" dirty="0" smtClean="0"/>
              <a:t>backend</a:t>
            </a:r>
            <a:r>
              <a:rPr lang="ru-RU" dirty="0" smtClean="0"/>
              <a:t>-приложений для корпоративного бизнеса</a:t>
            </a:r>
          </a:p>
          <a:p>
            <a:pPr lvl="1"/>
            <a:r>
              <a:rPr lang="ru-RU" dirty="0" smtClean="0"/>
              <a:t>Инструментарий для бизнеса, разработки, баз</a:t>
            </a:r>
            <a:r>
              <a:rPr lang="ru-RU" dirty="0"/>
              <a:t>ы</a:t>
            </a:r>
            <a:r>
              <a:rPr lang="ru-RU" dirty="0" smtClean="0"/>
              <a:t> данных, </a:t>
            </a:r>
            <a:r>
              <a:rPr lang="en-US" dirty="0" smtClean="0"/>
              <a:t>CMS etc…</a:t>
            </a:r>
          </a:p>
          <a:p>
            <a:r>
              <a:rPr lang="en-US" dirty="0" smtClean="0"/>
              <a:t>Java Micro Edition </a:t>
            </a:r>
            <a:endParaRPr lang="ru-RU" dirty="0" smtClean="0"/>
          </a:p>
          <a:p>
            <a:pPr lvl="1"/>
            <a:r>
              <a:rPr lang="ru-RU" dirty="0"/>
              <a:t>3+ </a:t>
            </a:r>
            <a:r>
              <a:rPr lang="ru-RU" dirty="0" smtClean="0"/>
              <a:t>миллиарда мобильных устройств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pPr lvl="1"/>
            <a:r>
              <a:rPr lang="ru-RU" dirty="0" smtClean="0"/>
              <a:t>Абсолютное большинство приложений для этой платформы разрабатываются на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en-US" dirty="0" smtClean="0"/>
              <a:t>Java FX</a:t>
            </a:r>
          </a:p>
          <a:p>
            <a:pPr lvl="1"/>
            <a:r>
              <a:rPr lang="ru-RU" altLang="ru-RU" dirty="0"/>
              <a:t>Платформа для создания Rich Internet Applications (RIA), которые можно </a:t>
            </a:r>
            <a:r>
              <a:rPr lang="ru-RU" altLang="ru-RU" dirty="0" smtClean="0"/>
              <a:t>просматривать </a:t>
            </a:r>
            <a:r>
              <a:rPr lang="ru-RU" altLang="ru-RU" dirty="0"/>
              <a:t>на любом экране (будь то </a:t>
            </a:r>
            <a:r>
              <a:rPr lang="ru-RU" altLang="ru-RU" dirty="0" smtClean="0"/>
              <a:t>монитор </a:t>
            </a:r>
            <a:r>
              <a:rPr lang="ru-RU" altLang="ru-RU" dirty="0"/>
              <a:t>или же телефон)</a:t>
            </a:r>
          </a:p>
          <a:p>
            <a:r>
              <a:rPr lang="en-US" dirty="0" smtClean="0"/>
              <a:t>Java Card</a:t>
            </a:r>
            <a:endParaRPr lang="ru-RU" dirty="0" smtClean="0"/>
          </a:p>
          <a:p>
            <a:pPr lvl="1"/>
            <a:r>
              <a:rPr lang="ru-RU" dirty="0" smtClean="0"/>
              <a:t>для </a:t>
            </a:r>
            <a:r>
              <a:rPr lang="ru-RU" dirty="0"/>
              <a:t>приложений, работающих на смарт-картах и ​​других устройствах с очень ограниченным объёмом памяти и возможностями обработки.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4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9" y="863982"/>
            <a:ext cx="8505825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479228" y="5351654"/>
            <a:ext cx="3384550" cy="401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4576440" y="4199129"/>
            <a:ext cx="1439863" cy="458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2920678" y="6062854"/>
            <a:ext cx="1943100" cy="439737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6916415" y="6062854"/>
            <a:ext cx="396875" cy="4397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Oval 8"/>
          <p:cNvSpPr/>
          <p:nvPr/>
        </p:nvSpPr>
        <p:spPr>
          <a:xfrm>
            <a:off x="1623690" y="6085079"/>
            <a:ext cx="1152525" cy="4397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Oval 9"/>
          <p:cNvSpPr/>
          <p:nvPr/>
        </p:nvSpPr>
        <p:spPr>
          <a:xfrm>
            <a:off x="2560315" y="3830829"/>
            <a:ext cx="3024188" cy="4397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Oval 10"/>
          <p:cNvSpPr/>
          <p:nvPr/>
        </p:nvSpPr>
        <p:spPr>
          <a:xfrm>
            <a:off x="1696715" y="4253104"/>
            <a:ext cx="863600" cy="3778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Oval 11"/>
          <p:cNvSpPr/>
          <p:nvPr/>
        </p:nvSpPr>
        <p:spPr>
          <a:xfrm>
            <a:off x="7240265" y="4980179"/>
            <a:ext cx="1008063" cy="37147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Oval 12"/>
          <p:cNvSpPr/>
          <p:nvPr/>
        </p:nvSpPr>
        <p:spPr>
          <a:xfrm>
            <a:off x="2739703" y="4973829"/>
            <a:ext cx="1333500" cy="3778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Oval 15"/>
          <p:cNvSpPr/>
          <p:nvPr/>
        </p:nvSpPr>
        <p:spPr>
          <a:xfrm>
            <a:off x="4654228" y="4630929"/>
            <a:ext cx="1331912" cy="3778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Oval 16"/>
          <p:cNvSpPr/>
          <p:nvPr/>
        </p:nvSpPr>
        <p:spPr>
          <a:xfrm>
            <a:off x="4835203" y="5311966"/>
            <a:ext cx="2081212" cy="4413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Oval 17"/>
          <p:cNvSpPr/>
          <p:nvPr/>
        </p:nvSpPr>
        <p:spPr>
          <a:xfrm>
            <a:off x="4295453" y="886016"/>
            <a:ext cx="1792287" cy="401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Standard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 (2)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 (2)</Template>
  <TotalTime>237</TotalTime>
  <Words>869</Words>
  <Application>Microsoft Office PowerPoint</Application>
  <PresentationFormat>On-screen Show (4:3)</PresentationFormat>
  <Paragraphs>191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NetCracker_EDU_Template_2013 (2)</vt:lpstr>
      <vt:lpstr>Лекции по Java Александр Харичкин, Performance Support Manager, NetCracker</vt:lpstr>
      <vt:lpstr>План лекции</vt:lpstr>
      <vt:lpstr>Определения Java</vt:lpstr>
      <vt:lpstr>План лекции</vt:lpstr>
      <vt:lpstr>Особенности Java</vt:lpstr>
      <vt:lpstr>Особенности Java - продолжение</vt:lpstr>
      <vt:lpstr>План лекции</vt:lpstr>
      <vt:lpstr>Технологии Java: обзор</vt:lpstr>
      <vt:lpstr>Java Standard Edition </vt:lpstr>
      <vt:lpstr>Java Enterprise Edition</vt:lpstr>
      <vt:lpstr>Технологии Java: практическое применение</vt:lpstr>
      <vt:lpstr>Технологии Java: практическое применение (продолжение)</vt:lpstr>
      <vt:lpstr>План лекции</vt:lpstr>
      <vt:lpstr>Высокоуровневые Java-based Frameworks </vt:lpstr>
      <vt:lpstr>Java: сторонние разработчики</vt:lpstr>
      <vt:lpstr>Java Everywhere</vt:lpstr>
      <vt:lpstr>План лекции</vt:lpstr>
      <vt:lpstr>Что нужно уметь после курса</vt:lpstr>
      <vt:lpstr>Что нужно уметь (особо важные темы)</vt:lpstr>
      <vt:lpstr>Полезные 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Максим Букасов, киевский учебный центр NetCracker</dc:title>
  <dc:creator>Alexander Kharichkin</dc:creator>
  <cp:lastModifiedBy>Alexey Evdokimov</cp:lastModifiedBy>
  <cp:revision>34</cp:revision>
  <dcterms:created xsi:type="dcterms:W3CDTF">2014-01-15T09:13:48Z</dcterms:created>
  <dcterms:modified xsi:type="dcterms:W3CDTF">2014-02-22T21:40:33Z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