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39" r:id="rId3"/>
    <p:sldId id="359" r:id="rId4"/>
    <p:sldId id="362" r:id="rId5"/>
    <p:sldId id="361" r:id="rId6"/>
    <p:sldId id="364" r:id="rId7"/>
    <p:sldId id="363" r:id="rId8"/>
    <p:sldId id="365" r:id="rId9"/>
    <p:sldId id="360" r:id="rId10"/>
    <p:sldId id="366" r:id="rId11"/>
    <p:sldId id="367" r:id="rId12"/>
    <p:sldId id="370" r:id="rId13"/>
    <p:sldId id="371" r:id="rId14"/>
    <p:sldId id="372" r:id="rId15"/>
    <p:sldId id="369" r:id="rId16"/>
    <p:sldId id="373" r:id="rId17"/>
    <p:sldId id="368" r:id="rId18"/>
    <p:sldId id="374" r:id="rId19"/>
    <p:sldId id="375" r:id="rId20"/>
    <p:sldId id="376" r:id="rId21"/>
    <p:sldId id="378" r:id="rId22"/>
    <p:sldId id="377" r:id="rId23"/>
    <p:sldId id="379" r:id="rId24"/>
    <p:sldId id="380" r:id="rId25"/>
    <p:sldId id="381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1" r:id="rId34"/>
    <p:sldId id="390" r:id="rId35"/>
    <p:sldId id="392" r:id="rId36"/>
    <p:sldId id="393" r:id="rId37"/>
    <p:sldId id="394" r:id="rId38"/>
    <p:sldId id="395" r:id="rId39"/>
    <p:sldId id="396" r:id="rId40"/>
    <p:sldId id="398" r:id="rId41"/>
    <p:sldId id="397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5" r:id="rId58"/>
    <p:sldId id="416" r:id="rId59"/>
    <p:sldId id="414" r:id="rId60"/>
    <p:sldId id="357" r:id="rId61"/>
    <p:sldId id="35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1"/>
    <a:srgbClr val="0F6FC6"/>
    <a:srgbClr val="C2DEEF"/>
    <a:srgbClr val="C8E3FB"/>
    <a:srgbClr val="464646"/>
    <a:srgbClr val="0C9B74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 autoAdjust="0"/>
    <p:restoredTop sz="92421" autoAdjust="0"/>
  </p:normalViewPr>
  <p:slideViewPr>
    <p:cSldViewPr snapToGrid="0">
      <p:cViewPr varScale="1">
        <p:scale>
          <a:sx n="109" d="100"/>
          <a:sy n="109" d="100"/>
        </p:scale>
        <p:origin x="-732" y="-84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10/18/2013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10/18/2013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entions-150003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Целочисленные 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задавать целочисленные значения в десятеричном, восьмеричном и шестнадцатеричном виде. Десятеричный формат традиционен и ничем не отличается от правил, принятых в других языках. Значения в восьмеричном виде начинаются с нуля, и используются цифры от 0 до 7. Запись шестнадцатеричных чисел начинается с 0x или 0X (цифра 0 и латинская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-буква X в произвольном регистре) и используются цифры от 0 до 9 а также латинские буквы от A до F  в произвольном регистре.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десятичное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чило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может быть записано как: 10 или 012 или 0хА.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целочисленный литерал имеет тип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значит, в программе допустимо использовать литералы в интервале от –2147483648 до 2147483647. Для обозначения литералов типа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числа добавляется латинская буква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рекомендуется ставить именно заглавную L, т.к. строчную l можно перепутать с цифрой 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70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Начиная с версии 1.7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41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Дробные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представляют собой числа с плавающей десятичной точкой. Дробный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состоит из следующих составных частей: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целая часть;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десятичная точка (используется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-символ точка);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дробная часть;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показатель степени (состоит из латинской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-буквы E в произвольном регистре и целого числа с опциональным знаком + или -);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окончание – указатель типа.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Необходимыми частями являются: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бы одна цифра в целой или дробной части;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десятичная точка или показатель степени, или указатель типа.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два дробных типа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Их длина – 4 и 8 байт или 32 и 64 бита, соответственно. Дробный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тип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он заканчивается на латинскую букву F в произвольном регистре. В противном случае он рассматривается как значение типа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включать в себя окончание D или d, как признак типа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(используется только для наглядности).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3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39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 используются в программе для хранения данных. Любая переменная имеет три базовых характеристики: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 уникально идентифицирует переменную и позволяет обращаться к ней в программе. Тип описывает, какие величины может хранить переменная. Значение – текущая величина, хранящаяся в переменной на данный момент.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переменной всегда начинается с ее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Начальное значение переменной может быть указано сразу (это называется инициализацией) либо присвоено позднее.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Примеры:</a:t>
            </a:r>
          </a:p>
          <a:p>
            <a:r>
              <a:rPr lang="ru-RU" sz="1200" dirty="0" err="1" smtClean="0">
                <a:effectLst/>
              </a:rPr>
              <a:t>int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a;int</a:t>
            </a:r>
            <a:r>
              <a:rPr lang="ru-RU" sz="1200" dirty="0" smtClean="0">
                <a:effectLst/>
              </a:rPr>
              <a:t> b = 0, c = 3+2;int d = </a:t>
            </a:r>
            <a:r>
              <a:rPr lang="ru-RU" sz="1200" dirty="0" err="1" smtClean="0">
                <a:effectLst/>
              </a:rPr>
              <a:t>b+c;int</a:t>
            </a:r>
            <a:r>
              <a:rPr lang="ru-RU" sz="1200" dirty="0" smtClean="0">
                <a:effectLst/>
              </a:rPr>
              <a:t> e = a = 5; </a:t>
            </a:r>
            <a:r>
              <a:rPr lang="ru-RU" sz="1200" dirty="0" err="1" smtClean="0">
                <a:effectLst/>
              </a:rPr>
              <a:t>final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double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pi</a:t>
            </a:r>
            <a:r>
              <a:rPr lang="ru-RU" sz="1200" dirty="0" smtClean="0">
                <a:effectLst/>
              </a:rPr>
              <a:t>=3.1415;</a:t>
            </a:r>
            <a:r>
              <a:rPr lang="ru-RU" dirty="0" smtClean="0">
                <a:effectLst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примеров видно, что инициализатором может быть не только константа, но и арифметическое выражение. Иногда это выражение может быть вычислено во время компиляции (такое как 3+2), тогда компилятор сразу записывает результат. Иногда это действие откладывается на момент выполнения программы (например,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используется ключевое слово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После инициализации изменить значение такой переменной невозможно. Именно таким образом в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константы (напоминаем, что слово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зарезервированным, но никак не используется).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43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51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платформа, изначально спроектированная для Глобальной 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должна быть многоязыковой, а значит, обычный набор символов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Interchange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Американский стандартный код обмена информацией), включающий в себя лишь латинский алфавит, цифры и простейшие специальные знаки (скобки, знаки препинания, арифметические операции и т.д.), недостаточен. Поэтому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применяется более универсальная кодировка –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известно,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символы кодом из 2 байт, описывая, таким образом, 65535 символов. Это позволяет поддерживать практически все распространенные языки мира. Первые 128 символов совпадают с набором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исходный текст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-программы, как правило, представляет собой обычный текстовый файл в кодировке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что чтобы записать символ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входящий в кодировку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 специальное обозначение: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uXXXX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код символа в шестнадцатеричной форме записи.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Буквы русского алфавита находятся в диапазоне с \u0410 по \u044F.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7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два примера с хорошо и плохо расставленными пробелами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dirty="0" err="1" smtClean="0">
                <a:effectLst/>
              </a:rPr>
              <a:t>public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class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GoodSpaceHelloWorld</a:t>
            </a:r>
            <a:r>
              <a:rPr lang="ru-RU" sz="1200" dirty="0" smtClean="0">
                <a:effectLst/>
              </a:rPr>
              <a:t> {    </a:t>
            </a:r>
            <a:endParaRPr lang="en-US" sz="1200" dirty="0" smtClean="0">
              <a:effectLst/>
            </a:endParaRPr>
          </a:p>
          <a:p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</a:t>
            </a:r>
            <a:r>
              <a:rPr lang="ru-RU" sz="1200" dirty="0" err="1" smtClean="0">
                <a:effectLst/>
              </a:rPr>
              <a:t>void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sayHello</a:t>
            </a:r>
            <a:r>
              <a:rPr lang="ru-RU" sz="1200" dirty="0" smtClean="0">
                <a:effectLst/>
              </a:rPr>
              <a:t>() {  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  </a:t>
            </a:r>
            <a:r>
              <a:rPr lang="ru-RU" sz="1200" dirty="0" err="1" smtClean="0">
                <a:effectLst/>
              </a:rPr>
              <a:t>System.out.println</a:t>
            </a:r>
            <a:r>
              <a:rPr lang="ru-RU" sz="1200" dirty="0" smtClean="0">
                <a:effectLst/>
              </a:rPr>
              <a:t> ("</a:t>
            </a:r>
            <a:r>
              <a:rPr lang="ru-RU" sz="1200" dirty="0" err="1" smtClean="0">
                <a:effectLst/>
              </a:rPr>
              <a:t>Hello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World</a:t>
            </a:r>
            <a:r>
              <a:rPr lang="ru-RU" sz="1200" dirty="0" smtClean="0">
                <a:effectLst/>
              </a:rPr>
              <a:t>!");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</a:t>
            </a:r>
            <a:r>
              <a:rPr lang="ru-RU" sz="1200" dirty="0" smtClean="0">
                <a:effectLst/>
              </a:rPr>
              <a:t>}   </a:t>
            </a:r>
            <a:endParaRPr lang="en-US" sz="1200" dirty="0" smtClean="0">
              <a:effectLst/>
            </a:endParaRPr>
          </a:p>
          <a:p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</a:t>
            </a:r>
            <a:r>
              <a:rPr lang="ru-RU" sz="1200" dirty="0" err="1" smtClean="0">
                <a:effectLst/>
              </a:rPr>
              <a:t>void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sayBye</a:t>
            </a:r>
            <a:r>
              <a:rPr lang="ru-RU" sz="1200" dirty="0" smtClean="0">
                <a:effectLst/>
              </a:rPr>
              <a:t>() {  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  </a:t>
            </a:r>
            <a:r>
              <a:rPr lang="ru-RU" sz="1200" dirty="0" err="1" smtClean="0">
                <a:effectLst/>
              </a:rPr>
              <a:t>System.out.println</a:t>
            </a:r>
            <a:r>
              <a:rPr lang="ru-RU" sz="1200" dirty="0" smtClean="0">
                <a:effectLst/>
              </a:rPr>
              <a:t> ("</a:t>
            </a:r>
            <a:r>
              <a:rPr lang="ru-RU" sz="1200" dirty="0" err="1" smtClean="0">
                <a:effectLst/>
              </a:rPr>
              <a:t>Bye</a:t>
            </a:r>
            <a:r>
              <a:rPr lang="ru-RU" sz="1200" dirty="0" smtClean="0">
                <a:effectLst/>
              </a:rPr>
              <a:t>, </a:t>
            </a:r>
            <a:r>
              <a:rPr lang="ru-RU" sz="1200" dirty="0" err="1" smtClean="0">
                <a:effectLst/>
              </a:rPr>
              <a:t>Bye</a:t>
            </a:r>
            <a:r>
              <a:rPr lang="ru-RU" sz="1200" dirty="0" smtClean="0">
                <a:effectLst/>
              </a:rPr>
              <a:t>!");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</a:t>
            </a:r>
            <a:r>
              <a:rPr lang="ru-RU" sz="1200" dirty="0" smtClean="0">
                <a:effectLst/>
              </a:rPr>
              <a:t>}   </a:t>
            </a:r>
            <a:endParaRPr lang="en-US" sz="1200" dirty="0" smtClean="0">
              <a:effectLst/>
            </a:endParaRPr>
          </a:p>
          <a:p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</a:t>
            </a:r>
            <a:r>
              <a:rPr lang="ru-RU" sz="1200" dirty="0" err="1" smtClean="0">
                <a:effectLst/>
              </a:rPr>
              <a:t>public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static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void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main</a:t>
            </a:r>
            <a:r>
              <a:rPr lang="ru-RU" sz="1200" dirty="0" smtClean="0">
                <a:effectLst/>
              </a:rPr>
              <a:t> (</a:t>
            </a:r>
            <a:r>
              <a:rPr lang="ru-RU" sz="1200" dirty="0" err="1" smtClean="0">
                <a:effectLst/>
              </a:rPr>
              <a:t>String</a:t>
            </a:r>
            <a:r>
              <a:rPr lang="ru-RU" sz="1200" dirty="0" smtClean="0">
                <a:effectLst/>
              </a:rPr>
              <a:t>[] </a:t>
            </a:r>
            <a:r>
              <a:rPr lang="ru-RU" sz="1200" dirty="0" err="1" smtClean="0">
                <a:effectLst/>
              </a:rPr>
              <a:t>args</a:t>
            </a:r>
            <a:r>
              <a:rPr lang="ru-RU" sz="1200" dirty="0" smtClean="0">
                <a:effectLst/>
              </a:rPr>
              <a:t>) {  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  </a:t>
            </a:r>
            <a:r>
              <a:rPr lang="ru-RU" sz="1200" dirty="0" err="1" smtClean="0">
                <a:effectLst/>
              </a:rPr>
              <a:t>sayHello</a:t>
            </a:r>
            <a:r>
              <a:rPr lang="ru-RU" sz="1200" dirty="0" smtClean="0">
                <a:effectLst/>
              </a:rPr>
              <a:t>();    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  </a:t>
            </a:r>
            <a:r>
              <a:rPr lang="ru-RU" sz="1200" dirty="0" err="1" smtClean="0">
                <a:effectLst/>
              </a:rPr>
              <a:t>sayBye</a:t>
            </a:r>
            <a:r>
              <a:rPr lang="ru-RU" sz="1200" dirty="0" smtClean="0">
                <a:effectLst/>
              </a:rPr>
              <a:t>();  </a:t>
            </a:r>
            <a:endParaRPr lang="en-US" sz="1200" dirty="0" smtClean="0">
              <a:effectLst/>
            </a:endParaRPr>
          </a:p>
          <a:p>
            <a:r>
              <a:rPr lang="en-US" sz="1200" dirty="0" smtClean="0">
                <a:effectLst/>
              </a:rPr>
              <a:t>  </a:t>
            </a:r>
            <a:r>
              <a:rPr lang="ru-RU" sz="1200" dirty="0" smtClean="0">
                <a:effectLst/>
              </a:rPr>
              <a:t>}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}</a:t>
            </a:r>
            <a:r>
              <a:rPr lang="ru-RU" dirty="0" smtClean="0">
                <a:effectLst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dirty="0" err="1" smtClean="0">
                <a:effectLst/>
              </a:rPr>
              <a:t>public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class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BadSpaceHelloWorld</a:t>
            </a:r>
            <a:r>
              <a:rPr lang="ru-RU" sz="1200" dirty="0" smtClean="0">
                <a:effectLst/>
              </a:rPr>
              <a:t> 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{  </a:t>
            </a:r>
            <a:endParaRPr lang="en-US" sz="1200" dirty="0" smtClean="0">
              <a:effectLst/>
            </a:endParaRPr>
          </a:p>
          <a:p>
            <a:r>
              <a:rPr lang="ru-RU" sz="1200" dirty="0" err="1" smtClean="0">
                <a:effectLst/>
              </a:rPr>
              <a:t>void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sayHello</a:t>
            </a:r>
            <a:r>
              <a:rPr lang="ru-RU" sz="1200" dirty="0" smtClean="0">
                <a:effectLst/>
              </a:rPr>
              <a:t>() 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{</a:t>
            </a:r>
            <a:endParaRPr lang="en-US" sz="1200" dirty="0" smtClean="0">
              <a:effectLst/>
            </a:endParaRPr>
          </a:p>
          <a:p>
            <a:r>
              <a:rPr lang="ru-RU" sz="1200" dirty="0" err="1" smtClean="0">
                <a:effectLst/>
              </a:rPr>
              <a:t>System.out.println</a:t>
            </a:r>
            <a:r>
              <a:rPr lang="ru-RU" sz="1200" dirty="0" smtClean="0">
                <a:effectLst/>
              </a:rPr>
              <a:t>("</a:t>
            </a:r>
            <a:r>
              <a:rPr lang="ru-RU" sz="1200" dirty="0" err="1" smtClean="0">
                <a:effectLst/>
              </a:rPr>
              <a:t>Hello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World</a:t>
            </a:r>
            <a:r>
              <a:rPr lang="ru-RU" sz="1200" dirty="0" smtClean="0">
                <a:effectLst/>
              </a:rPr>
              <a:t>!");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}</a:t>
            </a:r>
            <a:endParaRPr lang="en-US" sz="1200" dirty="0" smtClean="0">
              <a:effectLst/>
            </a:endParaRPr>
          </a:p>
          <a:p>
            <a:r>
              <a:rPr lang="ru-RU" sz="1200" dirty="0" err="1" smtClean="0">
                <a:effectLst/>
              </a:rPr>
              <a:t>void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sayBye</a:t>
            </a:r>
            <a:r>
              <a:rPr lang="ru-RU" sz="1200" dirty="0" smtClean="0">
                <a:effectLst/>
              </a:rPr>
              <a:t>() 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{</a:t>
            </a:r>
            <a:endParaRPr lang="en-US" sz="1200" dirty="0" smtClean="0">
              <a:effectLst/>
            </a:endParaRPr>
          </a:p>
          <a:p>
            <a:r>
              <a:rPr lang="ru-RU" sz="1200" dirty="0" err="1" smtClean="0">
                <a:effectLst/>
              </a:rPr>
              <a:t>System.out.println</a:t>
            </a:r>
            <a:r>
              <a:rPr lang="ru-RU" sz="1200" dirty="0" smtClean="0">
                <a:effectLst/>
              </a:rPr>
              <a:t>("</a:t>
            </a:r>
            <a:r>
              <a:rPr lang="ru-RU" sz="1200" dirty="0" err="1" smtClean="0">
                <a:effectLst/>
              </a:rPr>
              <a:t>Bye</a:t>
            </a:r>
            <a:r>
              <a:rPr lang="ru-RU" sz="1200" dirty="0" smtClean="0">
                <a:effectLst/>
              </a:rPr>
              <a:t>, </a:t>
            </a:r>
            <a:r>
              <a:rPr lang="ru-RU" sz="1200" dirty="0" err="1" smtClean="0">
                <a:effectLst/>
              </a:rPr>
              <a:t>Bye</a:t>
            </a:r>
            <a:r>
              <a:rPr lang="ru-RU" sz="1200" dirty="0" smtClean="0">
                <a:effectLst/>
              </a:rPr>
              <a:t>!");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}</a:t>
            </a:r>
            <a:endParaRPr lang="en-US" sz="1200" dirty="0" smtClean="0">
              <a:effectLst/>
            </a:endParaRPr>
          </a:p>
          <a:p>
            <a:r>
              <a:rPr lang="ru-RU" sz="1200" dirty="0" err="1" smtClean="0">
                <a:effectLst/>
              </a:rPr>
              <a:t>public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static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void</a:t>
            </a:r>
            <a:r>
              <a:rPr lang="ru-RU" sz="1200" dirty="0" smtClean="0">
                <a:effectLst/>
              </a:rPr>
              <a:t> </a:t>
            </a:r>
            <a:r>
              <a:rPr lang="ru-RU" sz="1200" dirty="0" err="1" smtClean="0">
                <a:effectLst/>
              </a:rPr>
              <a:t>main</a:t>
            </a:r>
            <a:r>
              <a:rPr lang="ru-RU" sz="1200" dirty="0" smtClean="0">
                <a:effectLst/>
              </a:rPr>
              <a:t>(</a:t>
            </a:r>
            <a:r>
              <a:rPr lang="ru-RU" sz="1200" dirty="0" err="1" smtClean="0">
                <a:effectLst/>
              </a:rPr>
              <a:t>String</a:t>
            </a:r>
            <a:r>
              <a:rPr lang="ru-RU" sz="1200" dirty="0" smtClean="0">
                <a:effectLst/>
              </a:rPr>
              <a:t>[] </a:t>
            </a:r>
            <a:r>
              <a:rPr lang="ru-RU" sz="1200" dirty="0" err="1" smtClean="0">
                <a:effectLst/>
              </a:rPr>
              <a:t>args</a:t>
            </a:r>
            <a:r>
              <a:rPr lang="ru-RU" sz="1200" dirty="0" smtClean="0">
                <a:effectLst/>
              </a:rPr>
              <a:t>) 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{</a:t>
            </a:r>
            <a:endParaRPr lang="en-US" sz="1200" dirty="0" smtClean="0">
              <a:effectLst/>
            </a:endParaRPr>
          </a:p>
          <a:p>
            <a:r>
              <a:rPr lang="ru-RU" sz="1200" dirty="0" err="1" smtClean="0">
                <a:effectLst/>
              </a:rPr>
              <a:t>sayHello</a:t>
            </a:r>
            <a:r>
              <a:rPr lang="ru-RU" sz="1200" dirty="0" smtClean="0">
                <a:effectLst/>
              </a:rPr>
              <a:t>();  </a:t>
            </a:r>
            <a:r>
              <a:rPr lang="ru-RU" sz="1200" dirty="0" err="1" smtClean="0">
                <a:effectLst/>
              </a:rPr>
              <a:t>sayBye</a:t>
            </a:r>
            <a:r>
              <a:rPr lang="ru-RU" sz="1200" dirty="0" smtClean="0">
                <a:effectLst/>
              </a:rPr>
              <a:t>();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}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7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Блочные комментарии не могут быть вложенными!!!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Блочный комментарий заканчивается сразу же, как только встречается последовательность */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Поэтому, при попытке компиляции следующего фрагмента, возникнет ошибка: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dirty="0" err="1" smtClean="0">
                <a:effectLst/>
              </a:rPr>
              <a:t>int</a:t>
            </a:r>
            <a:r>
              <a:rPr lang="ru-RU" sz="1200" dirty="0" smtClean="0">
                <a:effectLst/>
              </a:rPr>
              <a:t> a = 20;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/*  Обычный комментарий    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/*      Попытка сделать       вложенный комментарий    */  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успехом не увенчалась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*/</a:t>
            </a:r>
            <a:endParaRPr lang="en-US" sz="1200" dirty="0" smtClean="0">
              <a:effectLst/>
            </a:endParaRPr>
          </a:p>
          <a:p>
            <a:r>
              <a:rPr lang="ru-RU" sz="1200" dirty="0" smtClean="0">
                <a:effectLst/>
              </a:rPr>
              <a:t>a = a + 1;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применяются для автоматического создания документации в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-формате с помощью утилиты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Такие комментарии кроме обычного текста могут содержать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-тэги, а также специальные команды, начинающиеся с символа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6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Ключевые слова – специальные зарезервированные слова языка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Их нельзя использовать в качестве идентификаторов (названий переменных, методов или классов).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*Примечание. Литералы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являются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зарезервированными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и не могут быть использованы в качестве идентификаторов, но при этом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ключевыми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языка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они не являются.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*Примечание. Ключевые слова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зарезервированы, но никак не используются.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7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Полное</a:t>
            </a:r>
            <a:r>
              <a:rPr lang="uk-UA" dirty="0" smtClean="0"/>
              <a:t> </a:t>
            </a:r>
            <a:r>
              <a:rPr lang="uk-UA" dirty="0" err="1" smtClean="0"/>
              <a:t>описание</a:t>
            </a:r>
            <a:r>
              <a:rPr lang="uk-UA" dirty="0" smtClean="0"/>
              <a:t> </a:t>
            </a:r>
            <a:r>
              <a:rPr lang="en-US" dirty="0" smtClean="0"/>
              <a:t>Code</a:t>
            </a:r>
            <a:r>
              <a:rPr lang="en-US" baseline="0" dirty="0" smtClean="0"/>
              <a:t> Conventions </a:t>
            </a:r>
            <a:r>
              <a:rPr lang="ru-RU" baseline="0" dirty="0" smtClean="0"/>
              <a:t>см. на </a:t>
            </a:r>
            <a:r>
              <a:rPr lang="en-US" dirty="0" smtClean="0">
                <a:hlinkClick r:id="rId3"/>
              </a:rPr>
              <a:t>http://www.oracle.com/technetwork/java/codeconventions-150003.pdf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58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переменной примитивного типа можно думать как об области память, содержащей данные соответствующего типа.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Объектные или ссылочные переменные представляют собой ссылку (указатель) на область памяти, в которой храниться объект.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строго типизированным языком. Это означает, что любая переменная и любое выражение имеют известный тип еще на этапе компиляции.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85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переменной примитивного типа можно думать как об области память, содержащей данные соответствующего типа.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Объектные или ссылочные переменные представляют собой ссылку (указатель) на область памяти, в которой храниться объект.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строго типизированным языком.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означает, что любая переменная и любое выражение имеют известный тип еще на этапе компиляции.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85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Максим Букасов, киевский учебный центр </a:t>
            </a:r>
            <a:r>
              <a:rPr lang="en-US" dirty="0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Синтаксис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Примитивные типы данных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5907"/>
              </p:ext>
            </p:extLst>
          </p:nvPr>
        </p:nvGraphicFramePr>
        <p:xfrm>
          <a:off x="256031" y="1026284"/>
          <a:ext cx="8583170" cy="502097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72027"/>
                <a:gridCol w="854884"/>
                <a:gridCol w="854884"/>
                <a:gridCol w="1031697"/>
                <a:gridCol w="4569678"/>
              </a:tblGrid>
              <a:tr h="22856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Целочисленные типы данных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Название типа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Размер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Область значений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байты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биты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-2</a:t>
                      </a:r>
                      <a:r>
                        <a:rPr lang="ru-RU" sz="1600" baseline="30000" dirty="0">
                          <a:effectLst/>
                        </a:rPr>
                        <a:t>7</a:t>
                      </a:r>
                      <a:r>
                        <a:rPr lang="ru-RU" sz="1600" dirty="0">
                          <a:effectLst/>
                        </a:rPr>
                        <a:t> .. 2</a:t>
                      </a:r>
                      <a:r>
                        <a:rPr lang="ru-RU" sz="1600" baseline="30000" dirty="0">
                          <a:effectLst/>
                        </a:rPr>
                        <a:t>7</a:t>
                      </a:r>
                      <a:r>
                        <a:rPr lang="ru-RU" sz="1600" dirty="0">
                          <a:effectLst/>
                        </a:rPr>
                        <a:t>-1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-128 .. 127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-2</a:t>
                      </a:r>
                      <a:r>
                        <a:rPr lang="ru-RU" sz="1600" baseline="30000" dirty="0">
                          <a:effectLst/>
                        </a:rPr>
                        <a:t>15</a:t>
                      </a:r>
                      <a:r>
                        <a:rPr lang="ru-RU" sz="1600" dirty="0">
                          <a:effectLst/>
                        </a:rPr>
                        <a:t> .. 2</a:t>
                      </a:r>
                      <a:r>
                        <a:rPr lang="ru-RU" sz="1600" baseline="30000" dirty="0">
                          <a:effectLst/>
                        </a:rPr>
                        <a:t>15</a:t>
                      </a:r>
                      <a:r>
                        <a:rPr lang="ru-RU" sz="1600" dirty="0">
                          <a:effectLst/>
                        </a:rPr>
                        <a:t>-1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-32 768 .. 32 767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-2</a:t>
                      </a:r>
                      <a:r>
                        <a:rPr lang="ru-RU" sz="1600" baseline="30000" dirty="0">
                          <a:effectLst/>
                        </a:rPr>
                        <a:t>31</a:t>
                      </a:r>
                      <a:r>
                        <a:rPr lang="ru-RU" sz="1600" dirty="0">
                          <a:effectLst/>
                        </a:rPr>
                        <a:t> .. 2</a:t>
                      </a:r>
                      <a:r>
                        <a:rPr lang="ru-RU" sz="1600" baseline="30000" dirty="0">
                          <a:effectLst/>
                        </a:rPr>
                        <a:t>31</a:t>
                      </a:r>
                      <a:r>
                        <a:rPr lang="ru-RU" sz="1600" dirty="0">
                          <a:effectLst/>
                        </a:rPr>
                        <a:t>-1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-2 147 483 648 .. 2 147 483 647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97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64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-2</a:t>
                      </a:r>
                      <a:r>
                        <a:rPr lang="ru-RU" sz="1600" baseline="30000" dirty="0">
                          <a:effectLst/>
                        </a:rPr>
                        <a:t>63</a:t>
                      </a:r>
                      <a:r>
                        <a:rPr lang="ru-RU" sz="1600" dirty="0">
                          <a:effectLst/>
                        </a:rPr>
                        <a:t> .. 2</a:t>
                      </a:r>
                      <a:r>
                        <a:rPr lang="ru-RU" sz="1600" baseline="30000" dirty="0">
                          <a:effectLst/>
                        </a:rPr>
                        <a:t>63</a:t>
                      </a:r>
                      <a:r>
                        <a:rPr lang="ru-RU" sz="1600" dirty="0">
                          <a:effectLst/>
                        </a:rPr>
                        <a:t>-1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-9 223 372 036 854 775 808 .. 9 223 372 036 854 775 807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0 .. 2</a:t>
                      </a:r>
                      <a:r>
                        <a:rPr lang="ru-RU" sz="1600" baseline="30000">
                          <a:effectLst/>
                        </a:rPr>
                        <a:t>16</a:t>
                      </a:r>
                      <a:r>
                        <a:rPr lang="ru-RU" sz="1600">
                          <a:effectLst/>
                        </a:rPr>
                        <a:t>-1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'\u0000' .. '\</a:t>
                      </a:r>
                      <a:r>
                        <a:rPr lang="ru-RU" sz="1600" dirty="0" err="1">
                          <a:effectLst/>
                        </a:rPr>
                        <a:t>uffff</a:t>
                      </a:r>
                      <a:r>
                        <a:rPr lang="ru-RU" sz="1600" dirty="0">
                          <a:effectLst/>
                        </a:rPr>
                        <a:t>' ( 0 .. 65 535)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22856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Дробные типы данных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типа</a:t>
                      </a: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Размер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Область значений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байты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биты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ru-RU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± 3.40282347*10</a:t>
                      </a:r>
                      <a:r>
                        <a:rPr lang="ru-RU" sz="1600" baseline="30000" dirty="0">
                          <a:effectLst/>
                        </a:rPr>
                        <a:t>38</a:t>
                      </a:r>
                      <a:r>
                        <a:rPr lang="ru-RU" sz="1600" dirty="0">
                          <a:effectLst/>
                        </a:rPr>
                        <a:t> .. ± 1.40239846*10</a:t>
                      </a:r>
                      <a:r>
                        <a:rPr lang="ru-RU" sz="1600" baseline="30000" dirty="0">
                          <a:effectLst/>
                        </a:rPr>
                        <a:t>-45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95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ru-RU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± 1.79769313486231570*10</a:t>
                      </a:r>
                      <a:r>
                        <a:rPr lang="ru-RU" sz="1600" baseline="30000" dirty="0">
                          <a:effectLst/>
                        </a:rPr>
                        <a:t>308</a:t>
                      </a:r>
                      <a:r>
                        <a:rPr lang="ru-RU" sz="1600" dirty="0">
                          <a:effectLst/>
                        </a:rPr>
                        <a:t> .. ± 4.94065645841246544*10</a:t>
                      </a:r>
                      <a:r>
                        <a:rPr lang="ru-RU" sz="1600" baseline="30000" dirty="0">
                          <a:effectLst/>
                        </a:rPr>
                        <a:t>-324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8" marR="19008" marT="19008" marB="19008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704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Булевский (логический) тип данных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429" marR="6842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0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типа</a:t>
                      </a:r>
                    </a:p>
                  </a:txBody>
                  <a:tcPr marL="68429" marR="68429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Область значений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429" marR="68429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429" marR="6842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80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ru-RU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429" marR="68429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true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false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429" marR="68429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429" marR="6842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 </a:t>
            </a:r>
            <a:r>
              <a:rPr lang="ru-RU" dirty="0" smtClean="0"/>
              <a:t>Ссылочный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все объекты находятся в динамически выделяемой памяти (</a:t>
            </a:r>
            <a:r>
              <a:rPr lang="en-US" b="1" dirty="0" smtClean="0"/>
              <a:t>heap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невозможно создать объект в </a:t>
            </a:r>
            <a:r>
              <a:rPr lang="ru-RU" dirty="0" err="1" smtClean="0"/>
              <a:t>стэке</a:t>
            </a:r>
            <a:endParaRPr lang="en-US" dirty="0" smtClean="0"/>
          </a:p>
          <a:p>
            <a:r>
              <a:rPr lang="ru-RU" dirty="0" smtClean="0"/>
              <a:t>Доступ к объектам осуществляется </a:t>
            </a:r>
            <a:r>
              <a:rPr lang="ru-RU" b="1" dirty="0" smtClean="0"/>
              <a:t>только</a:t>
            </a:r>
            <a:r>
              <a:rPr lang="ru-RU" dirty="0" smtClean="0"/>
              <a:t> с помощью ссылок (</a:t>
            </a:r>
            <a:r>
              <a:rPr lang="en-US" b="1" dirty="0" smtClean="0"/>
              <a:t>reference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объектного типа нет; есть только ссылки на объекты в куче</a:t>
            </a:r>
            <a:endParaRPr lang="en-US" dirty="0" smtClean="0"/>
          </a:p>
          <a:p>
            <a:r>
              <a:rPr lang="ru-RU" dirty="0" smtClean="0"/>
              <a:t>Специальное значение </a:t>
            </a:r>
            <a:r>
              <a:rPr lang="en-US" b="1" dirty="0" smtClean="0"/>
              <a:t>null</a:t>
            </a:r>
            <a:r>
              <a:rPr lang="en-US" dirty="0" smtClean="0"/>
              <a:t> </a:t>
            </a:r>
            <a:r>
              <a:rPr lang="ru-RU" dirty="0" smtClean="0"/>
              <a:t>говорит о том, что ссылка не связана ни с одним объектом</a:t>
            </a:r>
          </a:p>
          <a:p>
            <a:endParaRPr lang="ru-RU" dirty="0"/>
          </a:p>
          <a:p>
            <a:r>
              <a:rPr lang="ru-RU" dirty="0" smtClean="0"/>
              <a:t>Отличия ссылок в </a:t>
            </a:r>
            <a:r>
              <a:rPr lang="en-US" dirty="0" smtClean="0"/>
              <a:t>Java </a:t>
            </a:r>
            <a:r>
              <a:rPr lang="ru-RU" dirty="0" smtClean="0"/>
              <a:t>от указателей в </a:t>
            </a:r>
            <a:r>
              <a:rPr lang="uk-UA" dirty="0" smtClean="0"/>
              <a:t>С/С++</a:t>
            </a:r>
          </a:p>
          <a:p>
            <a:pPr lvl="2"/>
            <a:r>
              <a:rPr lang="uk-UA" dirty="0" smtClean="0"/>
              <a:t>В</a:t>
            </a:r>
            <a:r>
              <a:rPr lang="ru-RU" dirty="0" smtClean="0"/>
              <a:t> </a:t>
            </a:r>
            <a:r>
              <a:rPr lang="en-US" dirty="0" smtClean="0"/>
              <a:t>Java </a:t>
            </a:r>
            <a:r>
              <a:rPr lang="ru-RU" dirty="0" smtClean="0"/>
              <a:t>отсутствует адресная арифметика (с помощью ссылки невозможно обратиться к предыдущему или следующему объекту в памяти)</a:t>
            </a:r>
            <a:r>
              <a:rPr lang="en-US" dirty="0"/>
              <a:t>.</a:t>
            </a:r>
            <a:endParaRPr lang="ru-RU" dirty="0" smtClean="0"/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ссылки работают только для объектов. Невозможно создать ссылку на переменную примитивного типа или функцию</a:t>
            </a:r>
            <a:r>
              <a:rPr lang="en-US" dirty="0" smtClean="0"/>
              <a:t>.</a:t>
            </a:r>
            <a:endParaRPr lang="ru-RU" dirty="0" smtClean="0"/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невозможно преобразовать ссылку в значение примитивного типа или наоборот</a:t>
            </a:r>
            <a:r>
              <a:rPr lang="en-US" dirty="0" smtClean="0"/>
              <a:t>.</a:t>
            </a:r>
            <a:endParaRPr lang="ru-RU" dirty="0" smtClean="0"/>
          </a:p>
          <a:p>
            <a:pPr lvl="2"/>
            <a:endParaRPr lang="ru-RU" dirty="0" smtClean="0"/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3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 </a:t>
            </a:r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целочисленный </a:t>
            </a:r>
            <a:r>
              <a:rPr lang="ru-RU" dirty="0"/>
              <a:t>(</a:t>
            </a:r>
            <a:r>
              <a:rPr lang="ru-RU" dirty="0" err="1"/>
              <a:t>integer</a:t>
            </a:r>
            <a:r>
              <a:rPr lang="ru-RU" dirty="0"/>
              <a:t>)</a:t>
            </a:r>
          </a:p>
          <a:p>
            <a:pPr lvl="0"/>
            <a:r>
              <a:rPr lang="ru-RU" dirty="0" smtClean="0"/>
              <a:t>с </a:t>
            </a:r>
            <a:r>
              <a:rPr lang="ru-RU" dirty="0"/>
              <a:t>плавающей </a:t>
            </a:r>
            <a:r>
              <a:rPr lang="ru-RU" dirty="0" smtClean="0"/>
              <a:t>точкой (</a:t>
            </a:r>
            <a:r>
              <a:rPr lang="ru-RU" dirty="0" err="1"/>
              <a:t>floating-point</a:t>
            </a:r>
            <a:r>
              <a:rPr lang="ru-RU" dirty="0"/>
              <a:t>)</a:t>
            </a:r>
          </a:p>
          <a:p>
            <a:pPr lvl="0"/>
            <a:r>
              <a:rPr lang="ru-RU" dirty="0" err="1" smtClean="0"/>
              <a:t>булевый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boolean</a:t>
            </a:r>
            <a:r>
              <a:rPr lang="ru-RU" dirty="0"/>
              <a:t>)</a:t>
            </a:r>
          </a:p>
          <a:p>
            <a:pPr lvl="0"/>
            <a:r>
              <a:rPr lang="ru-RU" dirty="0" smtClean="0"/>
              <a:t>символьный </a:t>
            </a:r>
            <a:r>
              <a:rPr lang="ru-RU" dirty="0"/>
              <a:t>(</a:t>
            </a:r>
            <a:r>
              <a:rPr lang="ru-RU" dirty="0" err="1"/>
              <a:t>character</a:t>
            </a:r>
            <a:r>
              <a:rPr lang="ru-RU" dirty="0"/>
              <a:t>)</a:t>
            </a:r>
          </a:p>
          <a:p>
            <a:pPr lvl="0"/>
            <a:r>
              <a:rPr lang="ru-RU" dirty="0" smtClean="0"/>
              <a:t>строковый 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)</a:t>
            </a:r>
          </a:p>
          <a:p>
            <a:pPr lvl="0"/>
            <a:r>
              <a:rPr lang="ru-RU" dirty="0" err="1" smtClean="0"/>
              <a:t>null</a:t>
            </a:r>
            <a:r>
              <a:rPr lang="ru-RU" dirty="0" smtClean="0"/>
              <a:t>-литерал </a:t>
            </a:r>
            <a:r>
              <a:rPr lang="ru-RU" dirty="0"/>
              <a:t>(</a:t>
            </a:r>
            <a:r>
              <a:rPr lang="ru-RU" dirty="0" err="1"/>
              <a:t>null-literal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8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 </a:t>
            </a:r>
            <a:r>
              <a:rPr lang="ru-RU" dirty="0" smtClean="0"/>
              <a:t>Целочисленные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применяется десятичная система исчисления</a:t>
            </a:r>
          </a:p>
          <a:p>
            <a:pPr lvl="2"/>
            <a:r>
              <a:rPr lang="ru-RU" dirty="0" smtClean="0"/>
              <a:t>для типа </a:t>
            </a:r>
            <a:r>
              <a:rPr lang="en-US" dirty="0" smtClean="0"/>
              <a:t>long </a:t>
            </a:r>
            <a:r>
              <a:rPr lang="ru-RU" dirty="0" smtClean="0"/>
              <a:t>в конце буква </a:t>
            </a:r>
            <a:r>
              <a:rPr lang="en-US" dirty="0" smtClean="0"/>
              <a:t>‘l’ </a:t>
            </a:r>
            <a:r>
              <a:rPr lang="ru-RU" dirty="0" smtClean="0"/>
              <a:t>или </a:t>
            </a:r>
            <a:r>
              <a:rPr lang="en-US" dirty="0" smtClean="0"/>
              <a:t>‘L’ (</a:t>
            </a:r>
            <a:r>
              <a:rPr lang="ru-RU" dirty="0" smtClean="0"/>
              <a:t>лучше </a:t>
            </a:r>
            <a:r>
              <a:rPr lang="en-US" dirty="0" smtClean="0"/>
              <a:t>‘L’)</a:t>
            </a:r>
          </a:p>
          <a:p>
            <a:r>
              <a:rPr lang="ru-RU" dirty="0" smtClean="0"/>
              <a:t>Шестнадцатеричная </a:t>
            </a:r>
            <a:r>
              <a:rPr lang="ru-RU" dirty="0"/>
              <a:t>система исчисления</a:t>
            </a:r>
            <a:endParaRPr lang="ru-RU" dirty="0" smtClean="0"/>
          </a:p>
          <a:p>
            <a:pPr lvl="2"/>
            <a:r>
              <a:rPr lang="ru-RU" dirty="0" smtClean="0"/>
              <a:t>используются символы </a:t>
            </a:r>
            <a:r>
              <a:rPr lang="uk-UA" dirty="0" smtClean="0"/>
              <a:t>0..9, </a:t>
            </a:r>
            <a:r>
              <a:rPr lang="en-US" dirty="0" err="1" smtClean="0"/>
              <a:t>a..f</a:t>
            </a:r>
            <a:r>
              <a:rPr lang="en-US" dirty="0" smtClean="0"/>
              <a:t>, </a:t>
            </a:r>
            <a:r>
              <a:rPr lang="en-US" dirty="0" err="1" smtClean="0"/>
              <a:t>A..F</a:t>
            </a:r>
            <a:endParaRPr lang="ru-RU" dirty="0" smtClean="0"/>
          </a:p>
          <a:p>
            <a:pPr lvl="2"/>
            <a:r>
              <a:rPr lang="ru-RU" dirty="0" smtClean="0"/>
              <a:t>начинается с </a:t>
            </a:r>
            <a:r>
              <a:rPr lang="en-US" dirty="0" smtClean="0"/>
              <a:t>‘0x’ </a:t>
            </a:r>
            <a:r>
              <a:rPr lang="ru-RU" dirty="0" smtClean="0"/>
              <a:t>или </a:t>
            </a:r>
            <a:r>
              <a:rPr lang="en-US" dirty="0" smtClean="0"/>
              <a:t>‘0X’</a:t>
            </a:r>
          </a:p>
          <a:p>
            <a:pPr lvl="2"/>
            <a:r>
              <a:rPr lang="ru-RU" dirty="0" smtClean="0"/>
              <a:t>регистр значения не имеет</a:t>
            </a:r>
          </a:p>
          <a:p>
            <a:r>
              <a:rPr lang="ru-RU" dirty="0" smtClean="0"/>
              <a:t>Восьмеричная система исчисления</a:t>
            </a:r>
          </a:p>
          <a:p>
            <a:pPr lvl="2"/>
            <a:r>
              <a:rPr lang="ru-RU" dirty="0"/>
              <a:t>используются символы </a:t>
            </a:r>
            <a:r>
              <a:rPr lang="uk-UA" dirty="0"/>
              <a:t>0</a:t>
            </a:r>
            <a:r>
              <a:rPr lang="uk-UA" dirty="0" smtClean="0"/>
              <a:t>..</a:t>
            </a:r>
            <a:r>
              <a:rPr lang="ru-RU" dirty="0" smtClean="0"/>
              <a:t>7</a:t>
            </a:r>
            <a:endParaRPr lang="ru-RU" dirty="0"/>
          </a:p>
          <a:p>
            <a:pPr lvl="2"/>
            <a:r>
              <a:rPr lang="ru-RU" dirty="0"/>
              <a:t>начинается с </a:t>
            </a:r>
            <a:r>
              <a:rPr lang="en-US" dirty="0"/>
              <a:t>‘</a:t>
            </a:r>
            <a:r>
              <a:rPr lang="en-US" dirty="0" smtClean="0"/>
              <a:t>0’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endParaRPr lang="ru-RU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byte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 =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12;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short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 = 32000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r>
              <a:rPr lang="ru-RU" sz="1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 =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100000;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oct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0123; 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запись числа в восьмеричном 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виде</a:t>
            </a:r>
            <a:r>
              <a:rPr lang="en-US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. 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ЭТО НЕ 123 !!!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hex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0xCAFE; 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запись числа в шестнадцатеричном виде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hex2 =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X</a:t>
            </a:r>
            <a:r>
              <a:rPr lang="ru-RU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BeDaBeDa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maxInteger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2147483647;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badLong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 3000000000;  // Ошибка компиляции :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integer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number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too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large</a:t>
            </a:r>
            <a:endParaRPr lang="ru-RU" sz="1400" dirty="0">
              <a:solidFill>
                <a:srgbClr val="FF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goodLong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3000000000L;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А так гораздо лучше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smallL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3000000000l;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букву </a:t>
            </a:r>
            <a:r>
              <a:rPr lang="en-US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‘L’ 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легко можно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перепутать с единицей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lvl="2">
              <a:spcBef>
                <a:spcPts val="0"/>
              </a:spcBef>
            </a:pPr>
            <a:endParaRPr lang="ru-RU" dirty="0" smtClean="0"/>
          </a:p>
          <a:p>
            <a:pPr lvl="2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7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 </a:t>
            </a:r>
            <a:r>
              <a:rPr lang="ru-RU" dirty="0"/>
              <a:t>Целочисленные </a:t>
            </a:r>
            <a:r>
              <a:rPr lang="ru-RU" dirty="0" smtClean="0"/>
              <a:t>литералы </a:t>
            </a:r>
            <a:r>
              <a:rPr lang="en-US" dirty="0" smtClean="0"/>
              <a:t>JDK7</a:t>
            </a:r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Начиная с версии 7:</a:t>
            </a:r>
          </a:p>
          <a:p>
            <a:r>
              <a:rPr lang="ru-RU" dirty="0" smtClean="0"/>
              <a:t>Двоичная система исчисления</a:t>
            </a:r>
          </a:p>
          <a:p>
            <a:pPr lvl="2"/>
            <a:r>
              <a:rPr lang="ru-RU" dirty="0"/>
              <a:t>используются символы </a:t>
            </a:r>
            <a:r>
              <a:rPr lang="uk-UA" dirty="0" smtClean="0"/>
              <a:t>0</a:t>
            </a:r>
            <a:r>
              <a:rPr lang="en-US" dirty="0" smtClean="0"/>
              <a:t>,1</a:t>
            </a:r>
          </a:p>
          <a:p>
            <a:pPr lvl="2"/>
            <a:r>
              <a:rPr lang="ru-RU" dirty="0" smtClean="0"/>
              <a:t>начинается </a:t>
            </a:r>
            <a:r>
              <a:rPr lang="ru-RU" dirty="0"/>
              <a:t>с </a:t>
            </a:r>
            <a:r>
              <a:rPr lang="en-US" dirty="0"/>
              <a:t>‘</a:t>
            </a:r>
            <a:r>
              <a:rPr lang="en-US" dirty="0" smtClean="0"/>
              <a:t>0b’ </a:t>
            </a:r>
            <a:r>
              <a:rPr lang="ru-RU" dirty="0"/>
              <a:t>или </a:t>
            </a:r>
            <a:r>
              <a:rPr lang="en-US" dirty="0"/>
              <a:t>‘</a:t>
            </a:r>
            <a:r>
              <a:rPr lang="en-US" dirty="0" smtClean="0"/>
              <a:t>0B’</a:t>
            </a:r>
            <a:r>
              <a:rPr lang="ru-RU" dirty="0" smtClean="0"/>
              <a:t> (регистр </a:t>
            </a:r>
            <a:r>
              <a:rPr lang="ru-RU" dirty="0"/>
              <a:t>значения не </a:t>
            </a:r>
            <a:r>
              <a:rPr lang="ru-RU" dirty="0" smtClean="0"/>
              <a:t>имеет)</a:t>
            </a:r>
            <a:endParaRPr lang="ru-RU" dirty="0"/>
          </a:p>
          <a:p>
            <a:r>
              <a:rPr lang="ru-RU" dirty="0" smtClean="0"/>
              <a:t>Разделитель разрядов для длинных чисел</a:t>
            </a:r>
            <a:endParaRPr lang="en-US" dirty="0" smtClean="0"/>
          </a:p>
          <a:p>
            <a:pPr lvl="2"/>
            <a:r>
              <a:rPr lang="ru-RU" dirty="0" smtClean="0"/>
              <a:t>в любом месте в середине числа можно вставить символ </a:t>
            </a:r>
            <a:r>
              <a:rPr lang="en-US" dirty="0" smtClean="0"/>
              <a:t>‘_’ </a:t>
            </a:r>
            <a:r>
              <a:rPr lang="ru-RU" dirty="0" smtClean="0"/>
              <a:t>для повышения читаемости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binary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0b0101010110101010;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million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1_000_000_000;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billion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1_000_000_000_000L;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trillion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1_000_000_000_000_000L;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2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Литералы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десятичная система исчисления</a:t>
            </a:r>
          </a:p>
          <a:p>
            <a:r>
              <a:rPr lang="ru-RU" dirty="0" smtClean="0"/>
              <a:t>По умолчанию подразумевается двойная точность (</a:t>
            </a:r>
            <a:r>
              <a:rPr lang="uk-UA" dirty="0" smtClean="0"/>
              <a:t>тип </a:t>
            </a:r>
            <a:r>
              <a:rPr lang="en-US" dirty="0" smtClean="0"/>
              <a:t>double)</a:t>
            </a:r>
          </a:p>
          <a:p>
            <a:pPr lvl="2"/>
            <a:r>
              <a:rPr lang="ru-RU" dirty="0"/>
              <a:t>для</a:t>
            </a:r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ru-RU" dirty="0"/>
              <a:t>суффикс </a:t>
            </a:r>
            <a:r>
              <a:rPr lang="en-US" dirty="0"/>
              <a:t>‘</a:t>
            </a:r>
            <a:r>
              <a:rPr lang="en-US" b="1" dirty="0"/>
              <a:t>d</a:t>
            </a:r>
            <a:r>
              <a:rPr lang="en-US" dirty="0"/>
              <a:t>’/’</a:t>
            </a:r>
            <a:r>
              <a:rPr lang="en-US" b="1" dirty="0"/>
              <a:t>D</a:t>
            </a:r>
            <a:r>
              <a:rPr lang="en-US" dirty="0"/>
              <a:t>’ </a:t>
            </a:r>
            <a:r>
              <a:rPr lang="ru-RU" dirty="0"/>
              <a:t>можно не указывать</a:t>
            </a:r>
          </a:p>
          <a:p>
            <a:pPr lvl="2"/>
            <a:r>
              <a:rPr lang="ru-RU" dirty="0"/>
              <a:t>для </a:t>
            </a:r>
            <a:r>
              <a:rPr lang="en-US" b="1" dirty="0"/>
              <a:t>float</a:t>
            </a:r>
            <a:r>
              <a:rPr lang="en-US" dirty="0"/>
              <a:t> </a:t>
            </a:r>
            <a:r>
              <a:rPr lang="ru-RU" dirty="0"/>
              <a:t>нужно в явном виде указывать </a:t>
            </a:r>
            <a:r>
              <a:rPr lang="en-US" dirty="0"/>
              <a:t>‘</a:t>
            </a:r>
            <a:r>
              <a:rPr lang="en-US" b="1" dirty="0"/>
              <a:t>f</a:t>
            </a:r>
            <a:r>
              <a:rPr lang="en-US" dirty="0"/>
              <a:t>’</a:t>
            </a:r>
            <a:r>
              <a:rPr lang="ru-RU" dirty="0"/>
              <a:t> или </a:t>
            </a:r>
            <a:r>
              <a:rPr lang="en-US" dirty="0"/>
              <a:t>‘</a:t>
            </a:r>
            <a:r>
              <a:rPr lang="en-US" b="1" dirty="0"/>
              <a:t>F</a:t>
            </a:r>
            <a:r>
              <a:rPr lang="en-US" dirty="0"/>
              <a:t>’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pi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=3.14159265359;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По умолчанию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e=2.71828182846d;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'd' на конце ни на что не влияет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speedOfLight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3e8;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'научный формат': = 3 * 10^8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badFloat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1.0; // Ошибка компиляции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cannot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convert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from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to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endParaRPr lang="ru-RU" sz="1400" dirty="0">
              <a:solidFill>
                <a:srgbClr val="FF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goodFloat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1.0f;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Булевы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false</a:t>
            </a:r>
          </a:p>
          <a:p>
            <a:pPr lvl="2"/>
            <a:r>
              <a:rPr lang="ru-RU" dirty="0" smtClean="0"/>
              <a:t>именно в нижнем регистре! 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или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ошибка!</a:t>
            </a:r>
          </a:p>
          <a:p>
            <a:pPr lvl="2"/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boolean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toBeOrNotToBe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boolean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iAlwaysLie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2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dirty="0" smtClean="0"/>
              <a:t>Символьные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Один</a:t>
            </a:r>
            <a:r>
              <a:rPr lang="ru-RU" dirty="0" smtClean="0"/>
              <a:t> символ в </a:t>
            </a:r>
            <a:r>
              <a:rPr lang="ru-RU" b="1" u="sng" dirty="0" smtClean="0"/>
              <a:t>одинарных</a:t>
            </a:r>
            <a:r>
              <a:rPr lang="ru-RU" dirty="0" smtClean="0"/>
              <a:t> кавычках</a:t>
            </a:r>
          </a:p>
          <a:p>
            <a:r>
              <a:rPr lang="ru-RU" dirty="0" smtClean="0"/>
              <a:t>Для записи специальных символов используются спец. последовательности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73150" indent="0">
              <a:spcBef>
                <a:spcPts val="0"/>
              </a:spcBef>
              <a:buNone/>
            </a:pPr>
            <a:endParaRPr lang="en-US" dirty="0" smtClean="0"/>
          </a:p>
          <a:p>
            <a:pPr marL="1073150" indent="0">
              <a:spcBef>
                <a:spcPts val="0"/>
              </a:spcBef>
              <a:buNone/>
            </a:pPr>
            <a:r>
              <a:rPr lang="ru-RU" dirty="0" smtClean="0"/>
              <a:t>Символы являются целыми числами типа </a:t>
            </a:r>
            <a:r>
              <a:rPr lang="en-US" b="1" dirty="0" smtClean="0"/>
              <a:t>char</a:t>
            </a:r>
            <a:r>
              <a:rPr lang="en-US" dirty="0" smtClean="0"/>
              <a:t> (0..65535)</a:t>
            </a:r>
          </a:p>
          <a:p>
            <a:pPr marL="10731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 = </a:t>
            </a:r>
            <a:r>
              <a:rPr lang="ru-RU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'a'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+ 1;</a:t>
            </a:r>
            <a:endParaRPr lang="ru-RU" sz="2800" dirty="0">
              <a:ea typeface="Calibri"/>
              <a:cs typeface="Times New Roman"/>
            </a:endParaRPr>
          </a:p>
          <a:p>
            <a:pPr marL="1073150" indent="0"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10280"/>
              </p:ext>
            </p:extLst>
          </p:nvPr>
        </p:nvGraphicFramePr>
        <p:xfrm>
          <a:off x="377951" y="1914145"/>
          <a:ext cx="8510295" cy="305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469"/>
                <a:gridCol w="2467292"/>
                <a:gridCol w="5096534"/>
              </a:tblGrid>
              <a:tr h="258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\b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\u0008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backspace BS – забой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\t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\u0009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 HT – табуляция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\n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\u000a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linefeed LF – конец строки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\f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\u000c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form feed FF – конец страницы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\r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\u000d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carriage return CR – возврат каретки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\"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\u0022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double quote " – двойная кавычка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\'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\u0027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single quote ' – одинарная кавычка</a:t>
                      </a:r>
                    </a:p>
                  </a:txBody>
                  <a:tcPr marL="65247" marR="65247" marT="0" marB="0"/>
                </a:tc>
              </a:tr>
              <a:tr h="153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\\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\u005c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backslash \ – обратная косая черта</a:t>
                      </a:r>
                    </a:p>
                  </a:txBody>
                  <a:tcPr marL="65247" marR="65247" marT="0" marB="0"/>
                </a:tc>
              </a:tr>
              <a:tr h="3076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\ооо  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от \u0000 до \u00ff</a:t>
                      </a: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любой из первых 256 символов, где </a:t>
                      </a:r>
                      <a:r>
                        <a:rPr lang="ru-RU" sz="1800" kern="1200" dirty="0" err="1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ооо</a:t>
                      </a:r>
                      <a:r>
                        <a:rPr lang="ru-RU" sz="1800" kern="1200" dirty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 – код символа в восьмеричном формате  </a:t>
                      </a:r>
                    </a:p>
                  </a:txBody>
                  <a:tcPr marL="65247" marR="65247" marT="0" marB="0"/>
                </a:tc>
              </a:tr>
              <a:tr h="3076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kern="1200" dirty="0" err="1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uXXXX</a:t>
                      </a:r>
                      <a:endParaRPr lang="ru-RU" sz="1800" kern="1200" dirty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от \u0000 до \u</a:t>
                      </a:r>
                      <a:r>
                        <a:rPr lang="en-US" sz="1800" kern="1200" dirty="0" err="1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ru-RU" sz="1800" kern="1200" dirty="0" err="1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endParaRPr lang="ru-RU" sz="1800" kern="1200" dirty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47" marR="652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en-US" sz="18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UTF-16 </a:t>
                      </a:r>
                      <a:r>
                        <a:rPr lang="ru-RU" sz="1800" kern="1200" dirty="0" smtClean="0">
                          <a:solidFill>
                            <a:srgbClr val="464646"/>
                          </a:solidFill>
                          <a:latin typeface="+mn-lt"/>
                          <a:ea typeface="+mn-ea"/>
                          <a:cs typeface="+mn-cs"/>
                        </a:rPr>
                        <a:t>символ </a:t>
                      </a:r>
                      <a:endParaRPr lang="ru-RU" sz="1800" kern="1200" dirty="0">
                        <a:solidFill>
                          <a:srgbClr val="46464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247" marR="65247" marT="0" marB="0"/>
                </a:tc>
              </a:tr>
            </a:tbl>
          </a:graphicData>
        </a:graphic>
      </p:graphicFrame>
      <p:sp>
        <p:nvSpPr>
          <p:cNvPr id="5" name="Прямокутник 6"/>
          <p:cNvSpPr>
            <a:spLocks noChangeAspect="1"/>
          </p:cNvSpPr>
          <p:nvPr/>
        </p:nvSpPr>
        <p:spPr>
          <a:xfrm>
            <a:off x="763197" y="5453278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4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Строковые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Любое</a:t>
            </a:r>
            <a:r>
              <a:rPr lang="ru-RU" dirty="0" smtClean="0"/>
              <a:t> количество символов в </a:t>
            </a:r>
            <a:r>
              <a:rPr lang="ru-RU" b="1" u="sng" dirty="0" smtClean="0"/>
              <a:t>двойных</a:t>
            </a:r>
            <a:r>
              <a:rPr lang="ru-RU" dirty="0" smtClean="0"/>
              <a:t> кавычках</a:t>
            </a:r>
            <a:endParaRPr lang="en-US" dirty="0" smtClean="0"/>
          </a:p>
          <a:p>
            <a:r>
              <a:rPr lang="ru-RU" dirty="0" smtClean="0"/>
              <a:t>Могут содержать специальные символы (см. пред. слайд)</a:t>
            </a:r>
          </a:p>
          <a:p>
            <a:r>
              <a:rPr lang="ru-RU" dirty="0" smtClean="0"/>
              <a:t>Используется для создания объектов типа </a:t>
            </a:r>
            <a:r>
              <a:rPr lang="en-US" b="1" dirty="0" smtClean="0"/>
              <a:t>String</a:t>
            </a:r>
          </a:p>
          <a:p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s1 =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строковый литерал нулевой длины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s2 =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!"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неявное создание объекта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s3 =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!"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явное создание объекта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5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en-US" dirty="0" smtClean="0"/>
              <a:t>null-</a:t>
            </a:r>
            <a:r>
              <a:rPr lang="ru-RU" dirty="0" smtClean="0"/>
              <a:t>литерал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с переменными ссылочного типа</a:t>
            </a:r>
          </a:p>
          <a:p>
            <a:r>
              <a:rPr lang="ru-RU" dirty="0" smtClean="0"/>
              <a:t>Неинициализированные поля объектов имеют значение </a:t>
            </a:r>
            <a:r>
              <a:rPr lang="en-US" b="1" dirty="0" smtClean="0"/>
              <a:t>null</a:t>
            </a:r>
            <a:endParaRPr lang="ru-RU" b="1" dirty="0" smtClean="0"/>
          </a:p>
          <a:p>
            <a:r>
              <a:rPr lang="ru-RU" dirty="0" smtClean="0"/>
              <a:t>Очищайте ссылки на ненужные больше объекты, чтобы </a:t>
            </a:r>
            <a:r>
              <a:rPr lang="en-US" dirty="0" smtClean="0"/>
              <a:t>Garbage Collector </a:t>
            </a:r>
            <a:r>
              <a:rPr lang="ru-RU" dirty="0" smtClean="0"/>
              <a:t>мог раньше очистить занимаемую ими память</a:t>
            </a:r>
          </a:p>
          <a:p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hw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Helo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sz="1400" dirty="0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!"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// ...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// ...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hw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7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Основы синтаксиса</a:t>
            </a:r>
          </a:p>
          <a:p>
            <a:pPr lvl="2"/>
            <a:r>
              <a:rPr lang="ru-RU" dirty="0" smtClean="0"/>
              <a:t>Кодировка и пробельные символы</a:t>
            </a:r>
            <a:endParaRPr lang="en-US" dirty="0" smtClean="0"/>
          </a:p>
          <a:p>
            <a:pPr lvl="2"/>
            <a:r>
              <a:rPr lang="ru-RU" dirty="0" smtClean="0"/>
              <a:t>Комментарии и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комментарии</a:t>
            </a:r>
          </a:p>
          <a:p>
            <a:pPr lvl="2"/>
            <a:r>
              <a:rPr lang="ru-RU" dirty="0"/>
              <a:t>З</a:t>
            </a:r>
            <a:r>
              <a:rPr lang="ru-RU" dirty="0" smtClean="0"/>
              <a:t>арезервированные слова</a:t>
            </a:r>
          </a:p>
          <a:p>
            <a:pPr lvl="2"/>
            <a:r>
              <a:rPr lang="ru-RU" dirty="0" smtClean="0"/>
              <a:t>Идентификаторы и соглашения о записи имен</a:t>
            </a:r>
          </a:p>
          <a:p>
            <a:pPr lvl="2"/>
            <a:r>
              <a:rPr lang="ru-RU" dirty="0" smtClean="0"/>
              <a:t>Типы данных и литералы</a:t>
            </a:r>
          </a:p>
          <a:p>
            <a:pPr lvl="2"/>
            <a:r>
              <a:rPr lang="ru-RU" dirty="0"/>
              <a:t>О</a:t>
            </a:r>
            <a:r>
              <a:rPr lang="ru-RU" dirty="0" smtClean="0"/>
              <a:t>бъявление переменных</a:t>
            </a:r>
          </a:p>
          <a:p>
            <a:r>
              <a:rPr lang="ru-RU" dirty="0" smtClean="0"/>
              <a:t>Операторы</a:t>
            </a:r>
            <a:endParaRPr lang="en-US" dirty="0" smtClean="0"/>
          </a:p>
          <a:p>
            <a:pPr lvl="2"/>
            <a:r>
              <a:rPr lang="ru-RU" dirty="0"/>
              <a:t>П</a:t>
            </a:r>
            <a:r>
              <a:rPr lang="ru-RU" dirty="0" smtClean="0"/>
              <a:t>риоритет операторов</a:t>
            </a:r>
          </a:p>
          <a:p>
            <a:pPr lvl="2"/>
            <a:r>
              <a:rPr lang="ru-RU" dirty="0" smtClean="0"/>
              <a:t>Арифметические операторы</a:t>
            </a:r>
          </a:p>
          <a:p>
            <a:pPr lvl="2"/>
            <a:r>
              <a:rPr lang="ru-RU" dirty="0" smtClean="0"/>
              <a:t>Логические операторы</a:t>
            </a:r>
          </a:p>
          <a:p>
            <a:pPr lvl="2"/>
            <a:r>
              <a:rPr lang="ru-RU" dirty="0" smtClean="0"/>
              <a:t>Приведение типов</a:t>
            </a:r>
          </a:p>
          <a:p>
            <a:r>
              <a:rPr lang="ru-RU" dirty="0" smtClean="0"/>
              <a:t>Управление потоком выполнения</a:t>
            </a:r>
          </a:p>
          <a:p>
            <a:pPr lvl="2"/>
            <a:r>
              <a:rPr lang="ru-RU" dirty="0" smtClean="0"/>
              <a:t>Ветвления</a:t>
            </a:r>
          </a:p>
          <a:p>
            <a:pPr lvl="2"/>
            <a:r>
              <a:rPr lang="ru-RU" dirty="0" smtClean="0"/>
              <a:t>Циклы</a:t>
            </a:r>
          </a:p>
          <a:p>
            <a:r>
              <a:rPr lang="ru-RU" dirty="0" smtClean="0"/>
              <a:t>Массивы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2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dirty="0" smtClean="0"/>
              <a:t>Объявление пер</a:t>
            </a:r>
            <a:r>
              <a:rPr lang="ru-RU" dirty="0"/>
              <a:t>е</a:t>
            </a:r>
            <a:r>
              <a:rPr lang="ru-RU" dirty="0" smtClean="0"/>
              <a:t>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Синтаксис:</a:t>
            </a:r>
          </a:p>
          <a:p>
            <a:pPr marL="0" indent="0">
              <a:buNone/>
            </a:pPr>
            <a:r>
              <a:rPr lang="en-US" dirty="0" smtClean="0"/>
              <a:t>[&lt;</a:t>
            </a:r>
            <a:r>
              <a:rPr lang="ru-RU" dirty="0" smtClean="0"/>
              <a:t>модификаторы</a:t>
            </a:r>
            <a:r>
              <a:rPr lang="en-US" dirty="0" smtClean="0"/>
              <a:t>&gt;]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тип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название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[=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выражение</a:t>
            </a:r>
            <a:r>
              <a:rPr lang="en-US" dirty="0" smtClean="0"/>
              <a:t>&gt;];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final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tattuqoltuae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42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four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2*2;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noInit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Допускается, но </a:t>
            </a:r>
            <a:r>
              <a:rPr lang="ru-RU" b="1" u="sng" dirty="0" smtClean="0"/>
              <a:t>не рекомендуется</a:t>
            </a:r>
            <a:r>
              <a:rPr lang="ru-RU" dirty="0" smtClean="0"/>
              <a:t>, объявлять несколько переменных в одной строке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a,b,c,d,x1,x2;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Не делайте так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!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ru-RU" dirty="0" smtClean="0"/>
              <a:t>Для локальных переменных значения по умолчанию автоматически не присваиваются. Локальные переменные обязательно нужно инициализировать до того, как они будут прочитаны.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x;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(x); </a:t>
            </a:r>
            <a:r>
              <a:rPr lang="ru-RU" sz="14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// Ошибка 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компиляции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3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Основы синтаксиса</a:t>
            </a:r>
          </a:p>
          <a:p>
            <a:pPr lvl="2"/>
            <a:r>
              <a:rPr lang="ru-RU" dirty="0" smtClean="0"/>
              <a:t>Кодировка и пробельные символы</a:t>
            </a:r>
            <a:endParaRPr lang="en-US" dirty="0" smtClean="0"/>
          </a:p>
          <a:p>
            <a:pPr lvl="2"/>
            <a:r>
              <a:rPr lang="ru-RU" dirty="0" smtClean="0"/>
              <a:t>Комментарии и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комментарии</a:t>
            </a:r>
          </a:p>
          <a:p>
            <a:pPr lvl="2"/>
            <a:r>
              <a:rPr lang="ru-RU" dirty="0"/>
              <a:t>З</a:t>
            </a:r>
            <a:r>
              <a:rPr lang="ru-RU" dirty="0" smtClean="0"/>
              <a:t>арезервированные слова</a:t>
            </a:r>
          </a:p>
          <a:p>
            <a:pPr lvl="2"/>
            <a:r>
              <a:rPr lang="ru-RU" dirty="0" smtClean="0"/>
              <a:t>Идентификаторы и соглашения о записи имен</a:t>
            </a:r>
          </a:p>
          <a:p>
            <a:pPr lvl="2"/>
            <a:r>
              <a:rPr lang="ru-RU" dirty="0" smtClean="0"/>
              <a:t>Типы данных и литералы</a:t>
            </a:r>
          </a:p>
          <a:p>
            <a:pPr lvl="2"/>
            <a:r>
              <a:rPr lang="ru-RU" dirty="0"/>
              <a:t>О</a:t>
            </a:r>
            <a:r>
              <a:rPr lang="ru-RU" dirty="0" smtClean="0"/>
              <a:t>бъявление переменных</a:t>
            </a:r>
          </a:p>
          <a:p>
            <a:r>
              <a:rPr lang="ru-RU" b="1" dirty="0" smtClean="0">
                <a:solidFill>
                  <a:schemeClr val="bg2"/>
                </a:solidFill>
              </a:rPr>
              <a:t>Операторы</a:t>
            </a:r>
            <a:endParaRPr lang="en-US" b="1" dirty="0" smtClean="0">
              <a:solidFill>
                <a:schemeClr val="bg2"/>
              </a:solidFill>
            </a:endParaRPr>
          </a:p>
          <a:p>
            <a:pPr lvl="2"/>
            <a:r>
              <a:rPr lang="ru-RU" b="1" dirty="0">
                <a:solidFill>
                  <a:schemeClr val="bg2"/>
                </a:solidFill>
              </a:rPr>
              <a:t>П</a:t>
            </a:r>
            <a:r>
              <a:rPr lang="ru-RU" b="1" dirty="0" smtClean="0">
                <a:solidFill>
                  <a:schemeClr val="bg2"/>
                </a:solidFill>
              </a:rPr>
              <a:t>риоритет операторов</a:t>
            </a:r>
          </a:p>
          <a:p>
            <a:pPr lvl="2"/>
            <a:r>
              <a:rPr lang="ru-RU" b="1" dirty="0" smtClean="0">
                <a:solidFill>
                  <a:schemeClr val="bg2"/>
                </a:solidFill>
              </a:rPr>
              <a:t>Арифметические операторы</a:t>
            </a:r>
          </a:p>
          <a:p>
            <a:pPr lvl="2"/>
            <a:r>
              <a:rPr lang="ru-RU" b="1" dirty="0" smtClean="0">
                <a:solidFill>
                  <a:schemeClr val="bg2"/>
                </a:solidFill>
              </a:rPr>
              <a:t>Логические операторы</a:t>
            </a:r>
          </a:p>
          <a:p>
            <a:pPr lvl="2"/>
            <a:r>
              <a:rPr lang="ru-RU" b="1" dirty="0" smtClean="0">
                <a:solidFill>
                  <a:schemeClr val="bg2"/>
                </a:solidFill>
              </a:rPr>
              <a:t>Приведение типов</a:t>
            </a:r>
          </a:p>
          <a:p>
            <a:r>
              <a:rPr lang="ru-RU" dirty="0" smtClean="0"/>
              <a:t>Управление потоком выполнения</a:t>
            </a:r>
          </a:p>
          <a:p>
            <a:pPr lvl="2"/>
            <a:r>
              <a:rPr lang="ru-RU" dirty="0" smtClean="0"/>
              <a:t>Ветвления</a:t>
            </a:r>
          </a:p>
          <a:p>
            <a:pPr lvl="2"/>
            <a:r>
              <a:rPr lang="ru-RU" dirty="0" smtClean="0"/>
              <a:t>Циклы</a:t>
            </a:r>
          </a:p>
          <a:p>
            <a:r>
              <a:rPr lang="ru-RU" dirty="0" smtClean="0"/>
              <a:t>Массивы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21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Приоритет </a:t>
            </a:r>
            <a:r>
              <a:rPr lang="ru-RU" dirty="0" smtClean="0"/>
              <a:t>операторов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31134"/>
              </p:ext>
            </p:extLst>
          </p:nvPr>
        </p:nvGraphicFramePr>
        <p:xfrm>
          <a:off x="577532" y="1059677"/>
          <a:ext cx="8042211" cy="52536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3397"/>
                <a:gridCol w="6348814"/>
              </a:tblGrid>
              <a:tr h="622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Порядок выполнения</a:t>
                      </a: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9ACE"/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] ( ) (</a:t>
                      </a: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вызов метода</a:t>
                      </a: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 to L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++ -- +(унарный) –(унарный) ~ ! (преобразование типов)</a:t>
                      </a: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/ %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-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&lt;&lt; &gt;&gt; &gt;&gt;&gt;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 &gt; &lt;= &gt;= </a:t>
                      </a:r>
                      <a:r>
                        <a:rPr kumimoji="0" lang="en-GB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== !=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 to R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 to L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3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 to L</a:t>
                      </a:r>
                      <a:endParaRPr kumimoji="0" lang="ru-RU" sz="16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ECE1">
                            <a:lumMod val="75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 *= /= %= += -= &lt;&lt;= &gt;&gt;= &gt;&gt;&gt;= &amp;= ^= |=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46464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35" marR="13335" marT="13335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5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Логические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err="1" smtClean="0"/>
              <a:t>boolean</a:t>
            </a:r>
            <a:r>
              <a:rPr lang="ru-RU" dirty="0" smtClean="0"/>
              <a:t> выражений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целочисленных выражений: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714375" indent="0">
              <a:buNone/>
              <a:tabLst/>
            </a:pPr>
            <a:r>
              <a:rPr lang="ru-RU" dirty="0"/>
              <a:t>При выполнении </a:t>
            </a:r>
            <a:r>
              <a:rPr lang="ru-RU" dirty="0" smtClean="0"/>
              <a:t>этих операций </a:t>
            </a:r>
            <a:r>
              <a:rPr lang="ru-RU" b="1" u="sng" dirty="0" smtClean="0"/>
              <a:t>всегда</a:t>
            </a:r>
            <a:r>
              <a:rPr lang="ru-RU" dirty="0" smtClean="0"/>
              <a:t> вычисляются </a:t>
            </a:r>
            <a:r>
              <a:rPr lang="ru-RU" dirty="0"/>
              <a:t>оба операнда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53512"/>
              </p:ext>
            </p:extLst>
          </p:nvPr>
        </p:nvGraphicFramePr>
        <p:xfrm>
          <a:off x="477963" y="1583036"/>
          <a:ext cx="8275894" cy="1354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693"/>
                <a:gridCol w="2068693"/>
                <a:gridCol w="2069254"/>
                <a:gridCol w="2069254"/>
              </a:tblGrid>
              <a:tr h="439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!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&amp;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|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^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  <a:tr h="537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Отрицание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Логическое «И»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Логическое «ИЛИ»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Логическое «исключающее ИЛИ»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80027"/>
              </p:ext>
            </p:extLst>
          </p:nvPr>
        </p:nvGraphicFramePr>
        <p:xfrm>
          <a:off x="468598" y="3827889"/>
          <a:ext cx="8227122" cy="1295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502"/>
                <a:gridCol w="2056502"/>
                <a:gridCol w="2057059"/>
                <a:gridCol w="2057059"/>
              </a:tblGrid>
              <a:tr h="381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&amp;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|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^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  <a:tr h="571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Дополнение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Побитовое «И»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Побитовое «ИЛИ»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Побитовое «исключающее ИЛИ»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</a:tbl>
          </a:graphicData>
        </a:graphic>
      </p:graphicFrame>
      <p:sp>
        <p:nvSpPr>
          <p:cNvPr id="9" name="Прямокутник 6"/>
          <p:cNvSpPr>
            <a:spLocks noChangeAspect="1"/>
          </p:cNvSpPr>
          <p:nvPr/>
        </p:nvSpPr>
        <p:spPr>
          <a:xfrm>
            <a:off x="553942" y="5623082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18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en-US" dirty="0" smtClean="0"/>
              <a:t>Short-circuit </a:t>
            </a:r>
            <a:r>
              <a:rPr lang="ru-RU" dirty="0" smtClean="0"/>
              <a:t>логические </a:t>
            </a:r>
            <a:r>
              <a:rPr lang="ru-RU" dirty="0"/>
              <a:t>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 err="1"/>
              <a:t>boolean</a:t>
            </a:r>
            <a:r>
              <a:rPr lang="ru-RU" dirty="0"/>
              <a:t> выражений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719138" indent="0">
              <a:buNone/>
            </a:pPr>
            <a:r>
              <a:rPr lang="ru-RU" dirty="0" smtClean="0"/>
              <a:t>Второй операнд вычисляется только если первого недостаточно</a:t>
            </a:r>
            <a:endParaRPr lang="en-US" dirty="0" smtClean="0"/>
          </a:p>
          <a:p>
            <a:pPr marL="719138" indent="0">
              <a:buNone/>
            </a:pPr>
            <a:endParaRPr lang="ru-RU" dirty="0" smtClean="0"/>
          </a:p>
          <a:p>
            <a:pPr marL="719138" indent="0">
              <a:buNone/>
            </a:pPr>
            <a:r>
              <a:rPr lang="ru-RU" dirty="0" smtClean="0"/>
              <a:t>Можно использовать чтобы избегать </a:t>
            </a:r>
            <a:r>
              <a:rPr lang="en-US" dirty="0" err="1" smtClean="0"/>
              <a:t>NullPointerException</a:t>
            </a:r>
            <a:r>
              <a:rPr lang="en-US" dirty="0" smtClean="0"/>
              <a:t>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MyDate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//...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((d !=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&amp;&amp; 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d.day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 &gt; 31)) 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something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with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 d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84736"/>
              </p:ext>
            </p:extLst>
          </p:nvPr>
        </p:nvGraphicFramePr>
        <p:xfrm>
          <a:off x="268224" y="1559338"/>
          <a:ext cx="8583168" cy="842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1004"/>
                <a:gridCol w="4292164"/>
              </a:tblGrid>
              <a:tr h="421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&amp;</a:t>
                      </a:r>
                      <a:r>
                        <a:rPr lang="en-US" sz="2000" dirty="0">
                          <a:effectLst/>
                        </a:rPr>
                        <a:t>&amp;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|</a:t>
                      </a:r>
                      <a:r>
                        <a:rPr lang="en-US" sz="2000">
                          <a:effectLst/>
                        </a:rPr>
                        <a:t>|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1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Короткозамкнутое логическое </a:t>
                      </a:r>
                      <a:r>
                        <a:rPr lang="ru-RU" sz="2000" dirty="0">
                          <a:effectLst/>
                        </a:rPr>
                        <a:t>«И»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Короткозамкнутое логическое </a:t>
                      </a:r>
                      <a:r>
                        <a:rPr lang="ru-RU" sz="2000" dirty="0">
                          <a:effectLst/>
                        </a:rPr>
                        <a:t>«ИЛИ»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кутник 6"/>
          <p:cNvSpPr>
            <a:spLocks noChangeAspect="1"/>
          </p:cNvSpPr>
          <p:nvPr/>
        </p:nvSpPr>
        <p:spPr>
          <a:xfrm>
            <a:off x="461707" y="3282218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6" name="Прямокутник 6"/>
          <p:cNvSpPr>
            <a:spLocks noChangeAspect="1"/>
          </p:cNvSpPr>
          <p:nvPr/>
        </p:nvSpPr>
        <p:spPr>
          <a:xfrm>
            <a:off x="461706" y="4239290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0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Конкатенация строк оператором 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"Иван"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surname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"Иванов"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fullName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surname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 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4375" indent="0">
              <a:buNone/>
              <a:tabLst/>
            </a:pPr>
            <a:r>
              <a:rPr lang="uk-UA" dirty="0" err="1" smtClean="0"/>
              <a:t>Если</a:t>
            </a:r>
            <a:r>
              <a:rPr lang="uk-UA" dirty="0" smtClean="0"/>
              <a:t> один </a:t>
            </a:r>
            <a:r>
              <a:rPr lang="ru-RU" dirty="0" smtClean="0"/>
              <a:t>из операндов строка, а второй нет, то он тоже преобразуется в строку</a:t>
            </a:r>
          </a:p>
          <a:p>
            <a:pPr marL="714375" indent="0">
              <a:buNone/>
              <a:tabLst/>
            </a:pPr>
            <a:r>
              <a:rPr lang="ru-RU" dirty="0" smtClean="0"/>
              <a:t>Вычисления происходят слева направо:</a:t>
            </a:r>
          </a:p>
          <a:p>
            <a:pPr marL="714375" indent="0">
              <a:buNone/>
              <a:tabLst/>
            </a:pPr>
            <a:endParaRPr lang="ru-RU" dirty="0" smtClean="0"/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s1 =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abc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+ 2 + 2; 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В s1 запишется abc22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9138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s2 = 2 + 2 +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abc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В s1 запишется 4abc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714375" indent="0">
              <a:buNone/>
              <a:tabLst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Прямокутник 6"/>
          <p:cNvSpPr>
            <a:spLocks noChangeAspect="1"/>
          </p:cNvSpPr>
          <p:nvPr/>
        </p:nvSpPr>
        <p:spPr>
          <a:xfrm>
            <a:off x="461708" y="2486911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5" name="Прямокутник 6"/>
          <p:cNvSpPr>
            <a:spLocks noChangeAspect="1"/>
          </p:cNvSpPr>
          <p:nvPr/>
        </p:nvSpPr>
        <p:spPr>
          <a:xfrm>
            <a:off x="486562" y="3181084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7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Операторы сдвига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Арифметический </a:t>
            </a:r>
            <a:r>
              <a:rPr lang="ru-RU" dirty="0"/>
              <a:t>или знаковый сдвиг вправо (&gt;&gt;). При сдвиге знаковый бит копируется </a:t>
            </a:r>
            <a:endParaRPr lang="ru-RU" dirty="0" smtClean="0"/>
          </a:p>
          <a:p>
            <a:pPr lvl="2"/>
            <a:r>
              <a:rPr lang="ru-RU" dirty="0"/>
              <a:t>128 &gt;&gt; 1 	128 / 2</a:t>
            </a:r>
            <a:r>
              <a:rPr lang="ru-RU" baseline="30000" dirty="0"/>
              <a:t>1 </a:t>
            </a:r>
            <a:r>
              <a:rPr lang="ru-RU" dirty="0"/>
              <a:t>= 64</a:t>
            </a:r>
          </a:p>
          <a:p>
            <a:pPr lvl="2"/>
            <a:r>
              <a:rPr lang="ru-RU" dirty="0"/>
              <a:t>256 &gt;&gt; 4 	256 / 2</a:t>
            </a:r>
            <a:r>
              <a:rPr lang="ru-RU" baseline="30000" dirty="0"/>
              <a:t>4</a:t>
            </a:r>
            <a:r>
              <a:rPr lang="ru-RU" dirty="0"/>
              <a:t> = 16</a:t>
            </a:r>
          </a:p>
          <a:p>
            <a:pPr lvl="2"/>
            <a:r>
              <a:rPr lang="ru-RU" dirty="0"/>
              <a:t>-256 &gt;&gt; 4	-256 / 2</a:t>
            </a:r>
            <a:r>
              <a:rPr lang="ru-RU" baseline="30000" dirty="0"/>
              <a:t>4</a:t>
            </a:r>
            <a:r>
              <a:rPr lang="ru-RU" dirty="0"/>
              <a:t> = -16</a:t>
            </a:r>
          </a:p>
          <a:p>
            <a:endParaRPr lang="ru-RU" dirty="0"/>
          </a:p>
          <a:p>
            <a:r>
              <a:rPr lang="ru-RU" dirty="0"/>
              <a:t>Логический сдвиг вправо (&gt;&gt;&gt;). Используется для работы с битовыми полями. Знаковый бит не </a:t>
            </a:r>
            <a:r>
              <a:rPr lang="ru-RU" dirty="0" smtClean="0"/>
              <a:t>копируется</a:t>
            </a:r>
            <a:r>
              <a:rPr lang="en-US" dirty="0" smtClean="0"/>
              <a:t> (</a:t>
            </a:r>
            <a:r>
              <a:rPr lang="ru-RU" dirty="0" smtClean="0"/>
              <a:t>заполняется нулями)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Сдвиг влево (</a:t>
            </a:r>
            <a:r>
              <a:rPr lang="en-US" dirty="0" smtClean="0"/>
              <a:t>&lt;&lt;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Знаковый бит не копируется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теряется)</a:t>
            </a:r>
            <a:endParaRPr lang="ru-RU" dirty="0"/>
          </a:p>
          <a:p>
            <a:pPr lvl="2"/>
            <a:r>
              <a:rPr lang="ru-RU" dirty="0" smtClean="0"/>
              <a:t>128 &lt;&lt; 1 	128 * 2</a:t>
            </a:r>
            <a:r>
              <a:rPr lang="ru-RU" baseline="30000" dirty="0" smtClean="0"/>
              <a:t>1</a:t>
            </a:r>
            <a:r>
              <a:rPr lang="ru-RU" dirty="0" smtClean="0"/>
              <a:t> = 256</a:t>
            </a:r>
          </a:p>
          <a:p>
            <a:pPr lvl="2"/>
            <a:r>
              <a:rPr lang="ru-RU" dirty="0" smtClean="0"/>
              <a:t>16 </a:t>
            </a:r>
            <a:r>
              <a:rPr lang="ru-RU" dirty="0"/>
              <a:t>&lt;&lt; 2 	16 * 2</a:t>
            </a:r>
            <a:r>
              <a:rPr lang="ru-RU" baseline="30000" dirty="0"/>
              <a:t>2</a:t>
            </a:r>
            <a:r>
              <a:rPr lang="ru-RU" dirty="0"/>
              <a:t> = 64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894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Приведение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выполнением операций над данными разных типов они приводятся к одному типу</a:t>
            </a:r>
          </a:p>
          <a:p>
            <a:endParaRPr lang="ru-RU" dirty="0" smtClean="0"/>
          </a:p>
          <a:p>
            <a:r>
              <a:rPr lang="ru-RU" dirty="0"/>
              <a:t>Приведение типов бывает:</a:t>
            </a:r>
          </a:p>
          <a:p>
            <a:pPr lvl="1"/>
            <a:r>
              <a:rPr lang="ru-RU" dirty="0"/>
              <a:t>Явное (указывается программистом)</a:t>
            </a:r>
          </a:p>
          <a:p>
            <a:pPr lvl="2"/>
            <a:r>
              <a:rPr lang="ru-RU" dirty="0"/>
              <a:t>Возможна потеря точности</a:t>
            </a:r>
          </a:p>
          <a:p>
            <a:pPr lvl="2"/>
            <a:r>
              <a:rPr lang="ru-RU" dirty="0"/>
              <a:t>Возможна потеря значимости</a:t>
            </a:r>
          </a:p>
          <a:p>
            <a:pPr lvl="1"/>
            <a:r>
              <a:rPr lang="ru-RU" dirty="0"/>
              <a:t>Неявное (создается компилятором автоматически)</a:t>
            </a:r>
          </a:p>
          <a:p>
            <a:pPr lvl="2"/>
            <a:r>
              <a:rPr lang="ru-RU" dirty="0"/>
              <a:t>Возможна потеря точности</a:t>
            </a:r>
          </a:p>
          <a:p>
            <a:pPr marL="252000" lvl="1" indent="0">
              <a:buNone/>
            </a:pP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lVal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1000;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OK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.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 неявно преобразовалось в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iVal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lVal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// ОШИБКА!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long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не может быть неявно преобразовано в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endParaRPr lang="ru-RU" sz="1400" dirty="0">
              <a:solidFill>
                <a:srgbClr val="FF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iVal2 = (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lVal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Компилируется. Возможна потеря значимости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Явное приведение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Программист указывает какое выражение к какому типу следует привести:</a:t>
            </a:r>
          </a:p>
          <a:p>
            <a:pPr marL="719138" indent="0">
              <a:buNone/>
            </a:pPr>
            <a:endParaRPr lang="ru-RU" b="1" dirty="0" smtClean="0"/>
          </a:p>
          <a:p>
            <a:pPr marL="719138" indent="0">
              <a:buNone/>
            </a:pPr>
            <a:r>
              <a:rPr lang="ru-RU" b="1" dirty="0" smtClean="0"/>
              <a:t>(</a:t>
            </a:r>
            <a:r>
              <a:rPr lang="uk-UA" b="1" dirty="0" err="1" smtClean="0"/>
              <a:t>нов</a:t>
            </a:r>
            <a:r>
              <a:rPr lang="ru-RU" b="1" dirty="0" err="1" smtClean="0"/>
              <a:t>ый_тип</a:t>
            </a:r>
            <a:r>
              <a:rPr lang="ru-RU" b="1" dirty="0" smtClean="0"/>
              <a:t>) выражение;</a:t>
            </a:r>
          </a:p>
          <a:p>
            <a:pPr marL="719138" indent="0">
              <a:buNone/>
            </a:pPr>
            <a:endParaRPr lang="ru-RU" b="1" dirty="0" smtClean="0"/>
          </a:p>
          <a:p>
            <a:r>
              <a:rPr lang="ru-RU" dirty="0"/>
              <a:t>Возможны потери точности</a:t>
            </a:r>
          </a:p>
          <a:p>
            <a:r>
              <a:rPr lang="ru-RU" dirty="0"/>
              <a:t>Возможны потери </a:t>
            </a:r>
            <a:r>
              <a:rPr lang="ru-RU" dirty="0" smtClean="0"/>
              <a:t>значимости</a:t>
            </a:r>
          </a:p>
          <a:p>
            <a:endParaRPr lang="ru-RU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d=3.14159265359;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f=(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d;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Потеря точности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(f);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3.1415927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 = 257;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 = (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i;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Потеря значимости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(b);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1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3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Неявное </a:t>
            </a:r>
            <a:r>
              <a:rPr lang="ru-RU" dirty="0"/>
              <a:t>приведение типов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987240"/>
              </p:ext>
            </p:extLst>
          </p:nvPr>
        </p:nvGraphicFramePr>
        <p:xfrm>
          <a:off x="377951" y="1121663"/>
          <a:ext cx="8205218" cy="4840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2609"/>
                <a:gridCol w="4102609"/>
              </a:tblGrid>
              <a:tr h="1409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</a:rPr>
                        <a:t>Если </a:t>
                      </a: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</a:rPr>
                        <a:t>один из операндов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</a:rPr>
                        <a:t>имеет </a:t>
                      </a:r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</a:rPr>
                        <a:t>то </a:t>
                      </a: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</a:rPr>
                        <a:t>второй тоже преобразовывается </a:t>
                      </a:r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</a:rPr>
                        <a:t>в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>
                    <a:solidFill>
                      <a:srgbClr val="0070C0"/>
                    </a:solidFill>
                  </a:tcPr>
                </a:tc>
              </a:tr>
              <a:tr h="658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double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double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  <a:tr h="85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float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float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  <a:tr h="85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long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long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</a:tr>
              <a:tr h="10568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300" dirty="0">
                          <a:effectLst/>
                        </a:rPr>
                        <a:t>иначе оба преобразовываются к типу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dirty="0" err="1" smtClean="0">
                          <a:effectLst/>
                        </a:rPr>
                        <a:t>int</a:t>
                      </a:r>
                      <a:r>
                        <a:rPr lang="en-US" sz="2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247" marR="6524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5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ru-RU" dirty="0" smtClean="0"/>
              <a:t>синтаксиса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/>
              <a:t> К</a:t>
            </a:r>
            <a:r>
              <a:rPr lang="ru-RU" dirty="0" smtClean="0"/>
              <a:t>одировка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ru-RU" dirty="0" smtClean="0"/>
          </a:p>
          <a:p>
            <a:pPr lvl="1"/>
            <a:r>
              <a:rPr lang="en-US" dirty="0" smtClean="0"/>
              <a:t>UTF-8</a:t>
            </a:r>
          </a:p>
          <a:p>
            <a:pPr lvl="2"/>
            <a:r>
              <a:rPr lang="en-US" dirty="0" smtClean="0"/>
              <a:t>1 </a:t>
            </a:r>
            <a:r>
              <a:rPr lang="ru-RU" dirty="0"/>
              <a:t>символ </a:t>
            </a:r>
            <a:r>
              <a:rPr lang="en-US" dirty="0" smtClean="0"/>
              <a:t>= 1..6 </a:t>
            </a:r>
            <a:r>
              <a:rPr lang="ru-RU" dirty="0" smtClean="0"/>
              <a:t>байт</a:t>
            </a:r>
            <a:endParaRPr lang="uk-UA" dirty="0" smtClean="0"/>
          </a:p>
          <a:p>
            <a:pPr lvl="1"/>
            <a:r>
              <a:rPr lang="en-US" dirty="0" smtClean="0"/>
              <a:t>UTF-16</a:t>
            </a:r>
            <a:endParaRPr lang="ru-RU" dirty="0" smtClean="0"/>
          </a:p>
          <a:p>
            <a:pPr lvl="2"/>
            <a:r>
              <a:rPr lang="en-US" dirty="0" smtClean="0"/>
              <a:t>1 </a:t>
            </a:r>
            <a:r>
              <a:rPr lang="ru-RU" dirty="0" smtClean="0"/>
              <a:t>«обычный» символ = 2 байта</a:t>
            </a:r>
          </a:p>
          <a:p>
            <a:pPr lvl="2"/>
            <a:r>
              <a:rPr lang="ru-RU" dirty="0" smtClean="0"/>
              <a:t>редкие символы представляются суррогатными парами</a:t>
            </a:r>
          </a:p>
          <a:p>
            <a:pPr lvl="1"/>
            <a:r>
              <a:rPr lang="en-US" dirty="0" smtClean="0"/>
              <a:t>UTF-32</a:t>
            </a:r>
            <a:endParaRPr lang="ru-RU" dirty="0" smtClean="0"/>
          </a:p>
          <a:p>
            <a:pPr lvl="2"/>
            <a:r>
              <a:rPr lang="ru-RU" dirty="0" smtClean="0"/>
              <a:t>1 символ = 4 байта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UTF-16 </a:t>
            </a:r>
            <a:r>
              <a:rPr lang="ru-RU" dirty="0"/>
              <a:t>в </a:t>
            </a:r>
            <a:r>
              <a:rPr lang="ru-RU" dirty="0" smtClean="0"/>
              <a:t>памяти</a:t>
            </a:r>
            <a:r>
              <a:rPr lang="en-US" dirty="0" smtClean="0"/>
              <a:t> </a:t>
            </a:r>
            <a:r>
              <a:rPr lang="ru-RU" dirty="0" smtClean="0"/>
              <a:t>ВМ</a:t>
            </a:r>
          </a:p>
          <a:p>
            <a:pPr lvl="1"/>
            <a:r>
              <a:rPr lang="en-US" dirty="0" smtClean="0"/>
              <a:t>UTF-8</a:t>
            </a:r>
            <a:r>
              <a:rPr lang="ru-RU" dirty="0" smtClean="0"/>
              <a:t> на диске (</a:t>
            </a:r>
            <a:r>
              <a:rPr lang="en-US" dirty="0" smtClean="0"/>
              <a:t>.java </a:t>
            </a:r>
            <a:r>
              <a:rPr lang="ru-RU" dirty="0" smtClean="0"/>
              <a:t>и </a:t>
            </a:r>
            <a:r>
              <a:rPr lang="en-US" dirty="0" smtClean="0"/>
              <a:t>.class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en-US" dirty="0" smtClean="0"/>
          </a:p>
          <a:p>
            <a:pPr lvl="1"/>
            <a:endParaRPr lang="ru-RU" dirty="0" smtClean="0"/>
          </a:p>
          <a:p>
            <a:pPr marL="1079500" lvl="1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Обработка </a:t>
            </a:r>
            <a:r>
              <a:rPr lang="en-US" dirty="0" smtClean="0">
                <a:solidFill>
                  <a:srgbClr val="FF0000"/>
                </a:solidFill>
              </a:rPr>
              <a:t>Unicode-</a:t>
            </a:r>
            <a:r>
              <a:rPr lang="ru-RU" dirty="0">
                <a:solidFill>
                  <a:srgbClr val="FF0000"/>
                </a:solidFill>
              </a:rPr>
              <a:t>строк – </a:t>
            </a:r>
            <a:r>
              <a:rPr lang="ru-RU" dirty="0" smtClean="0">
                <a:solidFill>
                  <a:srgbClr val="FF0000"/>
                </a:solidFill>
              </a:rPr>
              <a:t>вещь сложная. Не делайте этого «в ручную». Используйте стандартные библиотеки!</a:t>
            </a:r>
          </a:p>
          <a:p>
            <a:pPr marL="1079500" lvl="1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14"/>
          <p:cNvSpPr>
            <a:spLocks noChangeAspect="1"/>
          </p:cNvSpPr>
          <p:nvPr/>
        </p:nvSpPr>
        <p:spPr>
          <a:xfrm>
            <a:off x="876444" y="4970542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Неявное </a:t>
            </a:r>
            <a:r>
              <a:rPr lang="ru-RU" dirty="0"/>
              <a:t>приведение типов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39127"/>
            <a:ext cx="73533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60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chinaPopulation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1360000000;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indiaPopulation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1240000000;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total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chinaPopulation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indiaPopulation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total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 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???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/>
              <a:t>___________________________________________________________</a:t>
            </a:r>
          </a:p>
          <a:p>
            <a:endParaRPr lang="ru-RU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byte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b1=1;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byte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b2=2;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byte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b3=b1+b2; // Ошибка компиляции</a:t>
            </a:r>
            <a:endParaRPr lang="ru-RU" sz="2800" dirty="0">
              <a:solidFill>
                <a:srgbClr val="FF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516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 = 123456789;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f = i;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d = i;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 = (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i;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i);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float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f);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d);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short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s);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425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Пример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a=1;</a:t>
            </a:r>
            <a:endParaRPr lang="ru-RU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b=0;</a:t>
            </a:r>
            <a:endParaRPr lang="ru-RU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c=a/b;</a:t>
            </a:r>
            <a:endParaRPr lang="ru-RU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ru-RU" i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ru-RU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(c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930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</a:t>
            </a:r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a=1;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b=0;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c=a/b;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        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(c);        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"c+1 =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+ 1));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        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"+0.0 == -0.0 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(0.0 == -0.0));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"a/(+0.0) =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(a/(+0.0)));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"a/(-0.0) =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(a/(-0.0)));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72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– Пример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a=0;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b=0;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c=a/b;  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 smtClean="0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c   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c);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 smtClean="0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"c+0 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+ 0));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"c&lt;0 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&lt; 0));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"c&gt;0 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&gt; 0));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"c==0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== 0));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"c!=0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!= 0));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"c==c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== c));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:)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"c!=c ="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!= c));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:)		 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        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 ==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NaN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(c ==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NaN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:)))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"c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is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NaN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: 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Double.</a:t>
            </a:r>
            <a:r>
              <a:rPr lang="ru-RU" sz="1400" i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isNaN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(c));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Делайте именно так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797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Основы синтаксиса</a:t>
            </a:r>
          </a:p>
          <a:p>
            <a:pPr lvl="2"/>
            <a:r>
              <a:rPr lang="ru-RU" dirty="0" smtClean="0"/>
              <a:t>Кодировка и пробельные символы</a:t>
            </a:r>
            <a:endParaRPr lang="en-US" dirty="0" smtClean="0"/>
          </a:p>
          <a:p>
            <a:pPr lvl="2"/>
            <a:r>
              <a:rPr lang="ru-RU" dirty="0" smtClean="0"/>
              <a:t>Комментарии и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комментарии</a:t>
            </a:r>
          </a:p>
          <a:p>
            <a:pPr lvl="2"/>
            <a:r>
              <a:rPr lang="ru-RU" dirty="0"/>
              <a:t>З</a:t>
            </a:r>
            <a:r>
              <a:rPr lang="ru-RU" dirty="0" smtClean="0"/>
              <a:t>арезервированные слова</a:t>
            </a:r>
          </a:p>
          <a:p>
            <a:pPr lvl="2"/>
            <a:r>
              <a:rPr lang="ru-RU" dirty="0" smtClean="0"/>
              <a:t>Идентификаторы и соглашения о записи имен</a:t>
            </a:r>
          </a:p>
          <a:p>
            <a:pPr lvl="2"/>
            <a:r>
              <a:rPr lang="ru-RU" dirty="0" smtClean="0"/>
              <a:t>Типы данных и литералы</a:t>
            </a:r>
          </a:p>
          <a:p>
            <a:pPr lvl="2"/>
            <a:r>
              <a:rPr lang="ru-RU" dirty="0"/>
              <a:t>О</a:t>
            </a:r>
            <a:r>
              <a:rPr lang="ru-RU" dirty="0" smtClean="0"/>
              <a:t>бъявление переменных</a:t>
            </a:r>
          </a:p>
          <a:p>
            <a:r>
              <a:rPr lang="ru-RU" dirty="0" smtClean="0"/>
              <a:t>Операторы</a:t>
            </a:r>
            <a:endParaRPr lang="en-US" dirty="0" smtClean="0"/>
          </a:p>
          <a:p>
            <a:pPr lvl="2"/>
            <a:r>
              <a:rPr lang="ru-RU" dirty="0"/>
              <a:t>П</a:t>
            </a:r>
            <a:r>
              <a:rPr lang="ru-RU" dirty="0" smtClean="0"/>
              <a:t>риоритет операторов</a:t>
            </a:r>
          </a:p>
          <a:p>
            <a:pPr lvl="2"/>
            <a:r>
              <a:rPr lang="ru-RU" dirty="0" smtClean="0"/>
              <a:t>Арифметические операторы</a:t>
            </a:r>
          </a:p>
          <a:p>
            <a:pPr lvl="2"/>
            <a:r>
              <a:rPr lang="ru-RU" dirty="0" smtClean="0"/>
              <a:t>Логические операторы</a:t>
            </a:r>
          </a:p>
          <a:p>
            <a:pPr lvl="2"/>
            <a:r>
              <a:rPr lang="ru-RU" dirty="0" smtClean="0"/>
              <a:t>Приведение типов</a:t>
            </a:r>
          </a:p>
          <a:p>
            <a:r>
              <a:rPr lang="ru-RU" b="1" dirty="0" smtClean="0">
                <a:solidFill>
                  <a:srgbClr val="0079C1"/>
                </a:solidFill>
              </a:rPr>
              <a:t>Управление потоком выполнения</a:t>
            </a:r>
          </a:p>
          <a:p>
            <a:pPr lvl="2"/>
            <a:r>
              <a:rPr lang="ru-RU" b="1" dirty="0" smtClean="0">
                <a:solidFill>
                  <a:srgbClr val="0079C1"/>
                </a:solidFill>
              </a:rPr>
              <a:t>Ветвления</a:t>
            </a:r>
          </a:p>
          <a:p>
            <a:pPr lvl="2"/>
            <a:r>
              <a:rPr lang="ru-RU" b="1" dirty="0" smtClean="0">
                <a:solidFill>
                  <a:srgbClr val="0079C1"/>
                </a:solidFill>
              </a:rPr>
              <a:t>Циклы</a:t>
            </a:r>
          </a:p>
          <a:p>
            <a:r>
              <a:rPr lang="ru-RU" dirty="0" smtClean="0"/>
              <a:t>Массивы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1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</a:t>
            </a:r>
            <a:r>
              <a:rPr lang="ru-RU" dirty="0" smtClean="0"/>
              <a:t>выполнения </a:t>
            </a:r>
            <a:r>
              <a:rPr lang="ru-RU" dirty="0"/>
              <a:t>– </a:t>
            </a:r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BlockDemo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i="1" dirty="0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a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=0;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Переменная на уровне класса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main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args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a=1;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Переопределяем. Так делать допускается</a:t>
            </a:r>
            <a:r>
              <a:rPr lang="ru-RU" sz="14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a=2;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Ok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a=3; //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Error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already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defined</a:t>
            </a:r>
            <a:endParaRPr lang="ru-RU" sz="1400" dirty="0">
              <a:solidFill>
                <a:srgbClr val="FF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b=4;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Ok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}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b=5; //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Error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cannot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find</a:t>
            </a:r>
            <a:endParaRPr lang="ru-RU" sz="1400" dirty="0">
              <a:solidFill>
                <a:srgbClr val="FF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b=6;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Ok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	}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6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</a:t>
            </a:r>
            <a:r>
              <a:rPr lang="ru-RU" dirty="0" smtClean="0"/>
              <a:t>выполнения </a:t>
            </a:r>
            <a:r>
              <a:rPr lang="ru-RU" dirty="0"/>
              <a:t>– </a:t>
            </a:r>
            <a:r>
              <a:rPr lang="ru-RU" dirty="0" smtClean="0"/>
              <a:t>Ветвления</a:t>
            </a:r>
            <a:r>
              <a:rPr lang="uk-UA" dirty="0" smtClean="0"/>
              <a:t>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ru-RU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булевое_выражение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) {</a:t>
            </a:r>
          </a:p>
          <a:p>
            <a:pPr indent="0">
              <a:spcAft>
                <a:spcPts val="0"/>
              </a:spcAft>
              <a:buNone/>
            </a:pPr>
            <a:r>
              <a:rPr lang="ru-RU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команда_или_блок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ru-RU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ru-RU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 (</a:t>
            </a:r>
            <a:r>
              <a:rPr lang="ru-RU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булевое_выражение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) {</a:t>
            </a:r>
          </a:p>
          <a:p>
            <a:pPr indent="0">
              <a:spcAft>
                <a:spcPts val="0"/>
              </a:spcAft>
              <a:buNone/>
            </a:pPr>
            <a:r>
              <a:rPr lang="ru-RU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команда_или_блок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{ </a:t>
            </a:r>
            <a:endParaRPr lang="ru-RU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команда_или_блок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4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Ветвления</a:t>
            </a:r>
            <a:r>
              <a:rPr lang="en-US" dirty="0" smtClean="0"/>
              <a:t> if</a:t>
            </a:r>
            <a:r>
              <a:rPr lang="ru-RU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 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(d&lt;0) {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"Нет корней!"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b="1" dirty="0" err="1">
                <a:solidFill>
                  <a:srgbClr val="7F0055"/>
                </a:solidFill>
                <a:highlight>
                  <a:srgbClr val="C0C0C0"/>
                </a:highlight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C0C0C0"/>
                </a:highlight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 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(d&lt;0) {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"Нет корней!"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} 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x1 = ....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	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x2 = .... 	 		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	 	}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ru-RU" dirty="0" smtClean="0"/>
              <a:t>синтаксиса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/>
              <a:t> </a:t>
            </a:r>
            <a:r>
              <a:rPr lang="ru-RU" dirty="0" smtClean="0"/>
              <a:t>Пробельные 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Пробел</a:t>
            </a:r>
          </a:p>
          <a:p>
            <a:r>
              <a:rPr lang="ru-RU" dirty="0" smtClean="0"/>
              <a:t>Табуляция</a:t>
            </a:r>
          </a:p>
          <a:p>
            <a:r>
              <a:rPr lang="ru-RU" dirty="0" smtClean="0"/>
              <a:t>Перевод строки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программы с </a:t>
            </a:r>
            <a:r>
              <a:rPr lang="ru-RU" dirty="0" smtClean="0"/>
              <a:t>хорошо расставленными </a:t>
            </a:r>
            <a:r>
              <a:rPr lang="ru-RU" dirty="0"/>
              <a:t>пробелами:</a:t>
            </a:r>
          </a:p>
          <a:p>
            <a:pPr marL="0" indent="0"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</a:pP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!");  </a:t>
            </a:r>
            <a:b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	}</a:t>
            </a:r>
            <a:b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}  </a:t>
            </a:r>
          </a:p>
          <a:p>
            <a:pPr marL="0" indent="0">
              <a:buNone/>
            </a:pPr>
            <a:r>
              <a:rPr lang="ru-RU" dirty="0"/>
              <a:t>Пример программы с плохо расставленными пробелами:</a:t>
            </a:r>
          </a:p>
          <a:p>
            <a:pPr marL="0" indent="0"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</a:pP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800" b="1" dirty="0">
                <a:solidFill>
                  <a:srgbClr val="0066A4"/>
                </a:solidFill>
                <a:latin typeface="Courier New" pitchFamily="49" charset="0"/>
                <a:cs typeface="Courier New" pitchFamily="49" charset="0"/>
              </a:rPr>
              <a:t>!");}}</a:t>
            </a:r>
          </a:p>
        </p:txBody>
      </p:sp>
    </p:spTree>
    <p:extLst>
      <p:ext uri="{BB962C8B-B14F-4D97-AF65-F5344CB8AC3E}">
        <p14:creationId xmlns:p14="http://schemas.microsoft.com/office/powerpoint/2010/main" val="3219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Ветвления</a:t>
            </a:r>
            <a:r>
              <a:rPr lang="en-US" dirty="0" smtClean="0"/>
              <a:t> if</a:t>
            </a:r>
            <a:r>
              <a:rPr lang="ru-RU" dirty="0" smtClean="0"/>
              <a:t> (</a:t>
            </a:r>
            <a:r>
              <a:rPr lang="en-US" dirty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Антипаттерн</a:t>
            </a:r>
            <a:r>
              <a:rPr lang="ru-RU" dirty="0" smtClean="0">
                <a:solidFill>
                  <a:srgbClr val="FF0000"/>
                </a:solidFill>
              </a:rPr>
              <a:t>! </a:t>
            </a:r>
            <a:r>
              <a:rPr lang="ru-RU" dirty="0" smtClean="0"/>
              <a:t> Допускается, но крайне не рекомендуется опускать фигурные скобки, если блок состоит всего из одной команды.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++;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== 24)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=0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ru-RU" sz="1400" dirty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/>
              <a:t>Всегда ставьте фигурные скобки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++;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== 24) 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hours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ru-RU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/>
              <a:t>Исключение – цепочки </a:t>
            </a:r>
            <a:r>
              <a:rPr lang="en-US" dirty="0"/>
              <a:t>if </a:t>
            </a:r>
            <a:r>
              <a:rPr lang="ru-RU" dirty="0" smtClean="0"/>
              <a:t>- </a:t>
            </a:r>
            <a:r>
              <a:rPr lang="en-US" dirty="0" smtClean="0"/>
              <a:t>else </a:t>
            </a: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ru-RU" dirty="0"/>
              <a:t>см. след. слайд)</a:t>
            </a:r>
          </a:p>
          <a:p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5921766" y="2063612"/>
            <a:ext cx="251695" cy="251695"/>
          </a:xfrm>
          <a:custGeom>
            <a:avLst/>
            <a:gdLst/>
            <a:ahLst/>
            <a:cxnLst/>
            <a:rect l="l" t="t" r="r" b="b"/>
            <a:pathLst>
              <a:path w="419491" h="419491">
                <a:moveTo>
                  <a:pt x="119852" y="59200"/>
                </a:moveTo>
                <a:cubicBezTo>
                  <a:pt x="123605" y="59200"/>
                  <a:pt x="127357" y="60631"/>
                  <a:pt x="130221" y="63495"/>
                </a:cubicBezTo>
                <a:lnTo>
                  <a:pt x="212133" y="145406"/>
                </a:lnTo>
                <a:lnTo>
                  <a:pt x="291563" y="65976"/>
                </a:lnTo>
                <a:cubicBezTo>
                  <a:pt x="297289" y="60250"/>
                  <a:pt x="306574" y="60250"/>
                  <a:pt x="312300" y="65976"/>
                </a:cubicBezTo>
                <a:lnTo>
                  <a:pt x="353772" y="107448"/>
                </a:lnTo>
                <a:cubicBezTo>
                  <a:pt x="359498" y="113175"/>
                  <a:pt x="359498" y="122459"/>
                  <a:pt x="353772" y="128185"/>
                </a:cubicBezTo>
                <a:lnTo>
                  <a:pt x="274342" y="207616"/>
                </a:lnTo>
                <a:lnTo>
                  <a:pt x="356254" y="289527"/>
                </a:lnTo>
                <a:cubicBezTo>
                  <a:pt x="361980" y="295254"/>
                  <a:pt x="361980" y="304538"/>
                  <a:pt x="356254" y="310264"/>
                </a:cubicBezTo>
                <a:lnTo>
                  <a:pt x="314782" y="351736"/>
                </a:lnTo>
                <a:cubicBezTo>
                  <a:pt x="309055" y="357463"/>
                  <a:pt x="299771" y="357463"/>
                  <a:pt x="294044" y="351736"/>
                </a:cubicBezTo>
                <a:lnTo>
                  <a:pt x="212133" y="269825"/>
                </a:lnTo>
                <a:lnTo>
                  <a:pt x="127739" y="354218"/>
                </a:lnTo>
                <a:cubicBezTo>
                  <a:pt x="122013" y="359945"/>
                  <a:pt x="112729" y="359945"/>
                  <a:pt x="107002" y="354218"/>
                </a:cubicBezTo>
                <a:lnTo>
                  <a:pt x="65530" y="312746"/>
                </a:lnTo>
                <a:cubicBezTo>
                  <a:pt x="59804" y="307020"/>
                  <a:pt x="59804" y="297735"/>
                  <a:pt x="65530" y="292009"/>
                </a:cubicBezTo>
                <a:lnTo>
                  <a:pt x="149923" y="207616"/>
                </a:lnTo>
                <a:lnTo>
                  <a:pt x="68012" y="125704"/>
                </a:lnTo>
                <a:cubicBezTo>
                  <a:pt x="62285" y="119977"/>
                  <a:pt x="62285" y="110693"/>
                  <a:pt x="68012" y="104967"/>
                </a:cubicBezTo>
                <a:lnTo>
                  <a:pt x="109484" y="63495"/>
                </a:lnTo>
                <a:cubicBezTo>
                  <a:pt x="112347" y="60632"/>
                  <a:pt x="116099" y="59200"/>
                  <a:pt x="119852" y="59200"/>
                </a:cubicBezTo>
                <a:close/>
                <a:moveTo>
                  <a:pt x="51705" y="52152"/>
                </a:moveTo>
                <a:lnTo>
                  <a:pt x="51706" y="368043"/>
                </a:lnTo>
                <a:lnTo>
                  <a:pt x="367597" y="368043"/>
                </a:lnTo>
                <a:lnTo>
                  <a:pt x="367597" y="368044"/>
                </a:lnTo>
                <a:lnTo>
                  <a:pt x="51705" y="368044"/>
                </a:lnTo>
                <a:close/>
                <a:moveTo>
                  <a:pt x="53763" y="32967"/>
                </a:moveTo>
                <a:cubicBezTo>
                  <a:pt x="42278" y="32967"/>
                  <a:pt x="32967" y="42278"/>
                  <a:pt x="32967" y="53763"/>
                </a:cubicBezTo>
                <a:lnTo>
                  <a:pt x="32967" y="365728"/>
                </a:lnTo>
                <a:cubicBezTo>
                  <a:pt x="32967" y="377213"/>
                  <a:pt x="42278" y="386524"/>
                  <a:pt x="53763" y="386524"/>
                </a:cubicBezTo>
                <a:lnTo>
                  <a:pt x="365728" y="386524"/>
                </a:lnTo>
                <a:cubicBezTo>
                  <a:pt x="377213" y="386524"/>
                  <a:pt x="386524" y="377213"/>
                  <a:pt x="386524" y="365728"/>
                </a:cubicBezTo>
                <a:lnTo>
                  <a:pt x="386524" y="53763"/>
                </a:lnTo>
                <a:cubicBezTo>
                  <a:pt x="386524" y="42278"/>
                  <a:pt x="377213" y="32967"/>
                  <a:pt x="365728" y="32967"/>
                </a:cubicBezTo>
                <a:close/>
                <a:moveTo>
                  <a:pt x="24674" y="0"/>
                </a:moveTo>
                <a:lnTo>
                  <a:pt x="394817" y="0"/>
                </a:lnTo>
                <a:cubicBezTo>
                  <a:pt x="408444" y="0"/>
                  <a:pt x="419491" y="11047"/>
                  <a:pt x="419491" y="24674"/>
                </a:cubicBezTo>
                <a:lnTo>
                  <a:pt x="419491" y="394817"/>
                </a:lnTo>
                <a:cubicBezTo>
                  <a:pt x="419491" y="408444"/>
                  <a:pt x="408444" y="419491"/>
                  <a:pt x="394817" y="419491"/>
                </a:cubicBezTo>
                <a:lnTo>
                  <a:pt x="24674" y="419491"/>
                </a:lnTo>
                <a:cubicBezTo>
                  <a:pt x="11047" y="419491"/>
                  <a:pt x="0" y="408444"/>
                  <a:pt x="0" y="394817"/>
                </a:cubicBezTo>
                <a:lnTo>
                  <a:pt x="0" y="24674"/>
                </a:lnTo>
                <a:cubicBezTo>
                  <a:pt x="0" y="11047"/>
                  <a:pt x="11047" y="0"/>
                  <a:pt x="24674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5" name="Скругленный прямоугольник 61"/>
          <p:cNvSpPr/>
          <p:nvPr/>
        </p:nvSpPr>
        <p:spPr>
          <a:xfrm>
            <a:off x="5921766" y="3672929"/>
            <a:ext cx="251695" cy="251695"/>
          </a:xfrm>
          <a:custGeom>
            <a:avLst/>
            <a:gdLst/>
            <a:ahLst/>
            <a:cxnLst/>
            <a:rect l="l" t="t" r="r" b="b"/>
            <a:pathLst>
              <a:path w="419491" h="419491">
                <a:moveTo>
                  <a:pt x="320237" y="68939"/>
                </a:moveTo>
                <a:cubicBezTo>
                  <a:pt x="323856" y="68939"/>
                  <a:pt x="327476" y="70320"/>
                  <a:pt x="330238" y="73081"/>
                </a:cubicBezTo>
                <a:lnTo>
                  <a:pt x="370238" y="113082"/>
                </a:lnTo>
                <a:cubicBezTo>
                  <a:pt x="375761" y="118605"/>
                  <a:pt x="375761" y="127560"/>
                  <a:pt x="370238" y="133083"/>
                </a:cubicBezTo>
                <a:lnTo>
                  <a:pt x="210702" y="292619"/>
                </a:lnTo>
                <a:cubicBezTo>
                  <a:pt x="210758" y="293075"/>
                  <a:pt x="210548" y="293299"/>
                  <a:pt x="210329" y="293518"/>
                </a:cubicBezTo>
                <a:lnTo>
                  <a:pt x="170329" y="333518"/>
                </a:lnTo>
                <a:cubicBezTo>
                  <a:pt x="164806" y="339042"/>
                  <a:pt x="155851" y="339042"/>
                  <a:pt x="150328" y="333518"/>
                </a:cubicBezTo>
                <a:lnTo>
                  <a:pt x="51570" y="234760"/>
                </a:lnTo>
                <a:cubicBezTo>
                  <a:pt x="46047" y="229237"/>
                  <a:pt x="46047" y="220282"/>
                  <a:pt x="51570" y="214759"/>
                </a:cubicBezTo>
                <a:lnTo>
                  <a:pt x="91570" y="174759"/>
                </a:lnTo>
                <a:cubicBezTo>
                  <a:pt x="97093" y="169236"/>
                  <a:pt x="106048" y="169236"/>
                  <a:pt x="111571" y="174759"/>
                </a:cubicBezTo>
                <a:lnTo>
                  <a:pt x="160065" y="223253"/>
                </a:lnTo>
                <a:lnTo>
                  <a:pt x="310236" y="73081"/>
                </a:lnTo>
                <a:cubicBezTo>
                  <a:pt x="312998" y="70320"/>
                  <a:pt x="316617" y="68939"/>
                  <a:pt x="320237" y="68939"/>
                </a:cubicBezTo>
                <a:close/>
                <a:moveTo>
                  <a:pt x="53763" y="32967"/>
                </a:moveTo>
                <a:cubicBezTo>
                  <a:pt x="42278" y="32967"/>
                  <a:pt x="32967" y="42278"/>
                  <a:pt x="32967" y="53763"/>
                </a:cubicBezTo>
                <a:lnTo>
                  <a:pt x="32967" y="365728"/>
                </a:lnTo>
                <a:cubicBezTo>
                  <a:pt x="32967" y="377213"/>
                  <a:pt x="42278" y="386524"/>
                  <a:pt x="53763" y="386524"/>
                </a:cubicBezTo>
                <a:lnTo>
                  <a:pt x="365728" y="386524"/>
                </a:lnTo>
                <a:cubicBezTo>
                  <a:pt x="377213" y="386524"/>
                  <a:pt x="386524" y="377213"/>
                  <a:pt x="386524" y="365728"/>
                </a:cubicBezTo>
                <a:lnTo>
                  <a:pt x="386524" y="53763"/>
                </a:lnTo>
                <a:cubicBezTo>
                  <a:pt x="386524" y="42278"/>
                  <a:pt x="377213" y="32967"/>
                  <a:pt x="365728" y="32967"/>
                </a:cubicBezTo>
                <a:close/>
                <a:moveTo>
                  <a:pt x="24674" y="0"/>
                </a:moveTo>
                <a:lnTo>
                  <a:pt x="394817" y="0"/>
                </a:lnTo>
                <a:cubicBezTo>
                  <a:pt x="408444" y="0"/>
                  <a:pt x="419491" y="11047"/>
                  <a:pt x="419491" y="24674"/>
                </a:cubicBezTo>
                <a:lnTo>
                  <a:pt x="419491" y="394817"/>
                </a:lnTo>
                <a:cubicBezTo>
                  <a:pt x="419491" y="408444"/>
                  <a:pt x="408444" y="419491"/>
                  <a:pt x="394817" y="419491"/>
                </a:cubicBezTo>
                <a:lnTo>
                  <a:pt x="24674" y="419491"/>
                </a:lnTo>
                <a:cubicBezTo>
                  <a:pt x="11047" y="419491"/>
                  <a:pt x="0" y="408444"/>
                  <a:pt x="0" y="394817"/>
                </a:cubicBezTo>
                <a:lnTo>
                  <a:pt x="0" y="24674"/>
                </a:lnTo>
                <a:cubicBezTo>
                  <a:pt x="0" y="11047"/>
                  <a:pt x="11047" y="0"/>
                  <a:pt x="24674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Ветвления</a:t>
            </a:r>
            <a:r>
              <a:rPr lang="en-US" dirty="0" smtClean="0"/>
              <a:t> if</a:t>
            </a:r>
            <a:r>
              <a:rPr lang="ru-RU" dirty="0" smtClean="0"/>
              <a:t> (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Цепочка </a:t>
            </a:r>
            <a:r>
              <a:rPr lang="en-US" dirty="0" smtClean="0"/>
              <a:t>if </a:t>
            </a:r>
            <a:r>
              <a:rPr lang="en-US" dirty="0"/>
              <a:t>– </a:t>
            </a:r>
            <a:r>
              <a:rPr lang="en-US" dirty="0" smtClean="0"/>
              <a:t>else if – else if </a:t>
            </a:r>
            <a:r>
              <a:rPr lang="en-US" dirty="0"/>
              <a:t>– </a:t>
            </a:r>
            <a:r>
              <a:rPr lang="en-US" dirty="0" smtClean="0"/>
              <a:t> ... – else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(d &lt; 0) {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8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8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"Нет корней!"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...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 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(d == 0) {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8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8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"Один корень"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x = ...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 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8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8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"Два корня"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x1 = ...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8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x2 = ...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Ветвления</a:t>
            </a:r>
            <a:r>
              <a:rPr lang="en-US" dirty="0"/>
              <a:t>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(</a:t>
            </a:r>
            <a:r>
              <a:rPr lang="ru-RU" sz="1800" dirty="0">
                <a:latin typeface="Courier New" pitchFamily="49" charset="0"/>
                <a:ea typeface="Times New Roman"/>
                <a:cs typeface="Courier New" pitchFamily="49" charset="0"/>
              </a:rPr>
              <a:t>выражение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) {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constant1: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ourier New" pitchFamily="49" charset="0"/>
                <a:ea typeface="Times New Roman"/>
                <a:cs typeface="Courier New" pitchFamily="49" charset="0"/>
              </a:rPr>
              <a:t>команды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constant2: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ourier New" pitchFamily="49" charset="0"/>
                <a:ea typeface="Times New Roman"/>
                <a:cs typeface="Courier New" pitchFamily="49" charset="0"/>
              </a:rPr>
              <a:t>команды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//...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default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ourier New" pitchFamily="49" charset="0"/>
                <a:ea typeface="Times New Roman"/>
                <a:cs typeface="Courier New" pitchFamily="49" charset="0"/>
              </a:rPr>
              <a:t>команды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ru-RU" sz="1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r>
              <a:rPr lang="ru-RU" dirty="0" smtClean="0"/>
              <a:t>Не забывайте писать </a:t>
            </a:r>
            <a:r>
              <a:rPr lang="en-US" b="1" dirty="0" smtClean="0"/>
              <a:t>break</a:t>
            </a:r>
          </a:p>
          <a:p>
            <a:r>
              <a:rPr lang="ru-RU" dirty="0" smtClean="0"/>
              <a:t>Раздел </a:t>
            </a:r>
            <a:r>
              <a:rPr lang="ru-RU" b="1" dirty="0" err="1"/>
              <a:t>default</a:t>
            </a:r>
            <a:r>
              <a:rPr lang="ru-RU" dirty="0"/>
              <a:t> – не </a:t>
            </a:r>
            <a:r>
              <a:rPr lang="ru-RU" dirty="0" smtClean="0"/>
              <a:t>обязательный</a:t>
            </a:r>
            <a:endParaRPr lang="en-US" dirty="0" smtClean="0"/>
          </a:p>
          <a:p>
            <a:r>
              <a:rPr lang="ru-RU" dirty="0" smtClean="0"/>
              <a:t>Выражение/константа могут </a:t>
            </a:r>
            <a:r>
              <a:rPr lang="ru-RU" dirty="0"/>
              <a:t>быть типа </a:t>
            </a:r>
            <a:r>
              <a:rPr lang="ru-RU" b="1" dirty="0" err="1"/>
              <a:t>byte</a:t>
            </a:r>
            <a:r>
              <a:rPr lang="ru-RU" dirty="0"/>
              <a:t>, </a:t>
            </a:r>
            <a:r>
              <a:rPr lang="ru-RU" b="1" dirty="0" err="1"/>
              <a:t>short</a:t>
            </a:r>
            <a:r>
              <a:rPr lang="ru-RU" dirty="0"/>
              <a:t>, </a:t>
            </a:r>
            <a:r>
              <a:rPr lang="ru-RU" b="1" dirty="0" err="1"/>
              <a:t>int</a:t>
            </a:r>
            <a:r>
              <a:rPr lang="ru-RU" dirty="0"/>
              <a:t> или </a:t>
            </a:r>
            <a:r>
              <a:rPr lang="ru-RU" b="1" dirty="0" err="1" smtClean="0"/>
              <a:t>char</a:t>
            </a:r>
            <a:endParaRPr lang="en-US" b="1" dirty="0" smtClean="0"/>
          </a:p>
          <a:p>
            <a:r>
              <a:rPr lang="ru-RU" dirty="0" smtClean="0"/>
              <a:t>В</a:t>
            </a:r>
            <a:r>
              <a:rPr lang="ru-RU" b="1" dirty="0" smtClean="0"/>
              <a:t> </a:t>
            </a:r>
            <a:r>
              <a:rPr lang="en-US" b="1" dirty="0" smtClean="0"/>
              <a:t>Java7 </a:t>
            </a:r>
            <a:r>
              <a:rPr lang="ru-RU" dirty="0" smtClean="0"/>
              <a:t>выражение/константа также может быть</a:t>
            </a:r>
            <a:r>
              <a:rPr lang="uk-UA" dirty="0"/>
              <a:t> </a:t>
            </a:r>
            <a:r>
              <a:rPr lang="en-US" b="1" dirty="0" smtClean="0"/>
              <a:t>String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356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Ветвления</a:t>
            </a:r>
            <a:r>
              <a:rPr lang="en-US" dirty="0"/>
              <a:t> </a:t>
            </a:r>
            <a:r>
              <a:rPr lang="en-US" dirty="0" smtClean="0"/>
              <a:t>switch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dirty="0"/>
              <a:t>	</a:t>
            </a:r>
            <a:r>
              <a:rPr lang="ru-RU" dirty="0" smtClean="0"/>
              <a:t>Пример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4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colorNum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case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0: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setBackground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Color.RED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case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1: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setBackground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Color.GREEN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setBackground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Color.BLACK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588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Циклы</a:t>
            </a:r>
            <a:r>
              <a:rPr lang="en-US" dirty="0" smtClean="0"/>
              <a:t> for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 (</a:t>
            </a:r>
            <a:r>
              <a:rPr lang="ru-RU" i="1" dirty="0">
                <a:latin typeface="Courier New" pitchFamily="49" charset="0"/>
                <a:ea typeface="Times New Roman"/>
                <a:cs typeface="Courier New" pitchFamily="49" charset="0"/>
              </a:rPr>
              <a:t>инициализация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; </a:t>
            </a:r>
            <a:r>
              <a:rPr lang="ru-RU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условие</a:t>
            </a:r>
            <a:r>
              <a:rPr lang="ru-RU" dirty="0" smtClean="0">
                <a:latin typeface="Courier New" pitchFamily="49" charset="0"/>
                <a:ea typeface="Times New Roman"/>
                <a:cs typeface="Courier New" pitchFamily="49" charset="0"/>
              </a:rPr>
              <a:t>; </a:t>
            </a:r>
            <a:r>
              <a:rPr lang="ru-RU" i="1" dirty="0" smtClean="0">
                <a:latin typeface="Courier New" pitchFamily="49" charset="0"/>
                <a:ea typeface="Times New Roman"/>
                <a:cs typeface="Courier New" pitchFamily="49" charset="0"/>
              </a:rPr>
              <a:t>обновление</a:t>
            </a:r>
            <a:r>
              <a:rPr lang="ru-RU" dirty="0" smtClean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ru-RU" sz="11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Courier New" pitchFamily="49" charset="0"/>
                <a:ea typeface="Times New Roman"/>
                <a:cs typeface="Courier New" pitchFamily="49" charset="0"/>
              </a:rPr>
              <a:t>команда или блок;</a:t>
            </a:r>
            <a:endParaRPr lang="ru-RU" sz="11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r>
              <a:rPr lang="ru-RU" dirty="0" smtClean="0">
                <a:ea typeface="Times New Roman"/>
              </a:rPr>
              <a:t>Каждое из выражений «</a:t>
            </a:r>
            <a:r>
              <a:rPr lang="ru-RU" i="1" dirty="0" smtClean="0">
                <a:ea typeface="Times New Roman"/>
              </a:rPr>
              <a:t>инициализация», «условие», «обновление» </a:t>
            </a:r>
            <a:r>
              <a:rPr lang="ru-RU" dirty="0" smtClean="0">
                <a:ea typeface="Times New Roman"/>
              </a:rPr>
              <a:t>может отсутствовать</a:t>
            </a:r>
          </a:p>
          <a:p>
            <a:r>
              <a:rPr lang="en-US" dirty="0" smtClean="0">
                <a:ea typeface="Times New Roman"/>
              </a:rPr>
              <a:t>for(;;)</a:t>
            </a:r>
            <a:r>
              <a:rPr lang="ru-RU" dirty="0" smtClean="0">
                <a:ea typeface="Times New Roman"/>
              </a:rPr>
              <a:t> </a:t>
            </a:r>
            <a:r>
              <a:rPr lang="en-US" dirty="0" smtClean="0">
                <a:ea typeface="Times New Roman"/>
              </a:rPr>
              <a:t>{} </a:t>
            </a:r>
            <a:r>
              <a:rPr lang="en-US" dirty="0">
                <a:ea typeface="Times New Roman"/>
              </a:rPr>
              <a:t>– </a:t>
            </a:r>
            <a:r>
              <a:rPr lang="ru-RU" dirty="0" smtClean="0">
                <a:ea typeface="Times New Roman"/>
              </a:rPr>
              <a:t>«вечный» цикл</a:t>
            </a:r>
            <a:endParaRPr lang="ru-RU" dirty="0">
              <a:ea typeface="Times New Roman"/>
            </a:endParaRPr>
          </a:p>
          <a:p>
            <a:r>
              <a:rPr lang="ru-RU" dirty="0"/>
              <a:t>если в «</a:t>
            </a:r>
            <a:r>
              <a:rPr lang="ru-RU" i="1" dirty="0"/>
              <a:t>инициализации</a:t>
            </a:r>
            <a:r>
              <a:rPr lang="ru-RU" dirty="0"/>
              <a:t>» объявлена переменная, считается, что она объявлена </a:t>
            </a:r>
            <a:r>
              <a:rPr lang="ru-RU" b="1" dirty="0"/>
              <a:t>в блоке </a:t>
            </a:r>
            <a:r>
              <a:rPr lang="ru-RU" dirty="0"/>
              <a:t>тела </a:t>
            </a:r>
            <a:r>
              <a:rPr lang="ru-RU" dirty="0" smtClean="0"/>
              <a:t>цикла </a:t>
            </a:r>
            <a:r>
              <a:rPr lang="ru-RU" dirty="0"/>
              <a:t>и не </a:t>
            </a:r>
            <a:r>
              <a:rPr lang="ru-RU" dirty="0" smtClean="0"/>
              <a:t>видна за </a:t>
            </a:r>
            <a:r>
              <a:rPr lang="ru-RU" dirty="0"/>
              <a:t>его границами (ниже закрывающейся фигурной </a:t>
            </a:r>
            <a:r>
              <a:rPr lang="ru-RU" dirty="0" smtClean="0"/>
              <a:t>скобки) </a:t>
            </a:r>
          </a:p>
          <a:p>
            <a:r>
              <a:rPr lang="ru-RU" dirty="0" smtClean="0"/>
              <a:t>«</a:t>
            </a:r>
            <a:r>
              <a:rPr lang="ru-RU" i="1" dirty="0" smtClean="0"/>
              <a:t>условие</a:t>
            </a:r>
            <a:r>
              <a:rPr lang="ru-RU" dirty="0" smtClean="0"/>
              <a:t>» проверяется </a:t>
            </a:r>
            <a:r>
              <a:rPr lang="ru-RU" b="1" dirty="0" smtClean="0"/>
              <a:t>перед</a:t>
            </a:r>
            <a:r>
              <a:rPr lang="ru-RU" dirty="0" smtClean="0"/>
              <a:t> выполнением итерации (т.е. может быть, что тело цикла не выполнится ни разу)</a:t>
            </a:r>
          </a:p>
          <a:p>
            <a:r>
              <a:rPr lang="ru-RU" dirty="0" smtClean="0"/>
              <a:t>«</a:t>
            </a:r>
            <a:r>
              <a:rPr lang="ru-RU" i="1" dirty="0" smtClean="0"/>
              <a:t>обновление</a:t>
            </a:r>
            <a:r>
              <a:rPr lang="ru-RU" dirty="0" smtClean="0"/>
              <a:t>» происходит </a:t>
            </a:r>
            <a:r>
              <a:rPr lang="ru-RU" b="1" dirty="0" smtClean="0"/>
              <a:t>после</a:t>
            </a:r>
            <a:r>
              <a:rPr lang="ru-RU" dirty="0" smtClean="0"/>
              <a:t> выполнения итерации</a:t>
            </a:r>
          </a:p>
          <a:p>
            <a:r>
              <a:rPr lang="ru-RU" dirty="0" smtClean="0"/>
              <a:t>в «</a:t>
            </a:r>
            <a:r>
              <a:rPr lang="ru-RU" i="1" dirty="0" smtClean="0"/>
              <a:t>обновлении</a:t>
            </a:r>
            <a:r>
              <a:rPr lang="ru-RU" dirty="0" smtClean="0"/>
              <a:t>» может быть записано несколько выражений через запятую (например «</a:t>
            </a:r>
            <a:r>
              <a:rPr lang="en-US" dirty="0" err="1" smtClean="0"/>
              <a:t>i</a:t>
            </a:r>
            <a:r>
              <a:rPr lang="en-US" dirty="0" smtClean="0"/>
              <a:t>++, j++</a:t>
            </a:r>
            <a:r>
              <a:rPr lang="ru-RU" dirty="0" smtClean="0"/>
              <a:t>»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1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Циклы</a:t>
            </a:r>
            <a:r>
              <a:rPr lang="en-US" dirty="0" smtClean="0"/>
              <a:t> for (2)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dirty="0">
                <a:ea typeface="Times New Roman"/>
              </a:rPr>
              <a:t>Примеры</a:t>
            </a:r>
            <a:r>
              <a:rPr lang="ru-RU" dirty="0" smtClean="0">
                <a:ea typeface="Times New Roman"/>
              </a:rPr>
              <a:t>:</a:t>
            </a:r>
          </a:p>
          <a:p>
            <a:pPr>
              <a:lnSpc>
                <a:spcPct val="115000"/>
              </a:lnSpc>
            </a:pPr>
            <a:endParaRPr lang="en-US" dirty="0"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 = 0; i &lt; 10; i++) {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System.out.println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2800" dirty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i=0, j=10; i&lt;=10; i++, j--){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(i + 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+ j);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2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Циклы</a:t>
            </a:r>
            <a:r>
              <a:rPr lang="en-US" dirty="0" smtClean="0"/>
              <a:t> 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uk-UA" i="1" dirty="0" err="1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команда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или блок;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ru-RU" dirty="0" smtClean="0">
              <a:latin typeface="Times New Roman"/>
              <a:ea typeface="Times New Roman"/>
            </a:endParaRPr>
          </a:p>
          <a:p>
            <a:r>
              <a:rPr lang="ru-RU" dirty="0" smtClean="0"/>
              <a:t>«</a:t>
            </a:r>
            <a:r>
              <a:rPr lang="ru-RU" i="1" dirty="0" smtClean="0"/>
              <a:t>условие</a:t>
            </a:r>
            <a:r>
              <a:rPr lang="ru-RU" dirty="0" smtClean="0"/>
              <a:t>» проверяется </a:t>
            </a:r>
            <a:r>
              <a:rPr lang="ru-RU" b="1" dirty="0" smtClean="0"/>
              <a:t>перед</a:t>
            </a:r>
            <a:r>
              <a:rPr lang="ru-RU" dirty="0" smtClean="0"/>
              <a:t> выполнением итерации (т.е. может быть, что тело цикла не выполнится ни разу)</a:t>
            </a:r>
            <a:r>
              <a:rPr lang="en-US" dirty="0">
                <a:latin typeface="Times New Roman"/>
                <a:ea typeface="Times New Roman"/>
              </a:rPr>
              <a:t> </a:t>
            </a:r>
            <a:endParaRPr lang="en-US" dirty="0" smtClean="0">
              <a:latin typeface="Times New Roman"/>
              <a:ea typeface="Times New Roman"/>
            </a:endParaRPr>
          </a:p>
          <a:p>
            <a:r>
              <a:rPr lang="en-US" dirty="0" smtClean="0">
                <a:latin typeface="Times New Roman"/>
                <a:ea typeface="Times New Roman"/>
              </a:rPr>
              <a:t>while (true</a:t>
            </a:r>
            <a:r>
              <a:rPr lang="en-US" dirty="0">
                <a:latin typeface="Times New Roman"/>
                <a:ea typeface="Times New Roman"/>
              </a:rPr>
              <a:t>)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</a:rPr>
              <a:t>{} – </a:t>
            </a:r>
            <a:r>
              <a:rPr lang="ru-RU" dirty="0" smtClean="0">
                <a:latin typeface="Times New Roman"/>
                <a:ea typeface="Times New Roman"/>
              </a:rPr>
              <a:t>«вечный» </a:t>
            </a:r>
            <a:r>
              <a:rPr lang="ru-RU" dirty="0">
                <a:latin typeface="Times New Roman"/>
                <a:ea typeface="Times New Roman"/>
              </a:rPr>
              <a:t>цикл</a:t>
            </a:r>
            <a:endParaRPr lang="ru-RU" dirty="0">
              <a:ea typeface="Times New Roman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84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Циклы</a:t>
            </a:r>
            <a:r>
              <a:rPr lang="en-US" dirty="0" smtClean="0"/>
              <a:t> while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dirty="0" smtClean="0">
                <a:ea typeface="Times New Roman"/>
              </a:rPr>
              <a:t>Пример:</a:t>
            </a:r>
          </a:p>
          <a:p>
            <a:pPr>
              <a:lnSpc>
                <a:spcPct val="115000"/>
              </a:lnSpc>
            </a:pPr>
            <a:endParaRPr lang="en-US" dirty="0"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i=0;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(i &lt; 10) {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ru-RU" dirty="0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ru-RU" dirty="0" err="1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dirty="0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i++;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8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Циклы</a:t>
            </a:r>
            <a:r>
              <a:rPr lang="en-US" dirty="0" smtClean="0"/>
              <a:t> do-while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команда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или блок;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uk-UA" i="1" dirty="0" err="1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ru-RU" dirty="0" smtClean="0">
              <a:latin typeface="Times New Roman"/>
              <a:ea typeface="Times New Roman"/>
            </a:endParaRPr>
          </a:p>
          <a:p>
            <a:r>
              <a:rPr lang="ru-RU" dirty="0" smtClean="0"/>
              <a:t>«</a:t>
            </a:r>
            <a:r>
              <a:rPr lang="ru-RU" i="1" dirty="0" smtClean="0"/>
              <a:t>условие</a:t>
            </a:r>
            <a:r>
              <a:rPr lang="ru-RU" dirty="0" smtClean="0"/>
              <a:t>» проверяется </a:t>
            </a:r>
            <a:r>
              <a:rPr lang="ru-RU" b="1" dirty="0" smtClean="0"/>
              <a:t>после</a:t>
            </a:r>
            <a:r>
              <a:rPr lang="ru-RU" dirty="0" smtClean="0"/>
              <a:t> выполнением итерации (т.е. тело цикла выполнится </a:t>
            </a:r>
            <a:r>
              <a:rPr lang="ru-RU" b="1" dirty="0" smtClean="0"/>
              <a:t>как минимум 1 раз</a:t>
            </a:r>
            <a:r>
              <a:rPr lang="ru-RU" dirty="0" smtClean="0"/>
              <a:t>)</a:t>
            </a:r>
            <a:r>
              <a:rPr lang="en-US" dirty="0" smtClean="0">
                <a:ea typeface="Times New Roman"/>
              </a:rPr>
              <a:t> </a:t>
            </a:r>
          </a:p>
          <a:p>
            <a:r>
              <a:rPr lang="en-US" dirty="0" smtClean="0">
                <a:ea typeface="Times New Roman"/>
              </a:rPr>
              <a:t>do {}</a:t>
            </a:r>
            <a:r>
              <a:rPr lang="en-US" dirty="0">
                <a:ea typeface="Times New Roman"/>
              </a:rPr>
              <a:t> while (true)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ea typeface="Times New Roman"/>
              </a:rPr>
              <a:t>– </a:t>
            </a:r>
            <a:r>
              <a:rPr lang="ru-RU" dirty="0" smtClean="0">
                <a:ea typeface="Times New Roman"/>
              </a:rPr>
              <a:t>«вечный» цикл</a:t>
            </a:r>
            <a:endParaRPr lang="en-US" dirty="0" smtClean="0">
              <a:ea typeface="Times New Roman"/>
            </a:endParaRPr>
          </a:p>
          <a:p>
            <a:r>
              <a:rPr lang="ru-RU" dirty="0" smtClean="0">
                <a:ea typeface="Times New Roman"/>
              </a:rPr>
              <a:t>если </a:t>
            </a:r>
            <a:r>
              <a:rPr lang="ru-RU" dirty="0"/>
              <a:t>«</a:t>
            </a:r>
            <a:r>
              <a:rPr lang="ru-RU" i="1" dirty="0"/>
              <a:t>условие</a:t>
            </a:r>
            <a:r>
              <a:rPr lang="ru-RU" dirty="0"/>
              <a:t>» </a:t>
            </a:r>
            <a:r>
              <a:rPr lang="ru-RU" dirty="0" smtClean="0"/>
              <a:t> == </a:t>
            </a:r>
            <a:r>
              <a:rPr lang="en-US" dirty="0" smtClean="0"/>
              <a:t>true</a:t>
            </a:r>
            <a:r>
              <a:rPr lang="ru-RU" dirty="0" smtClean="0"/>
              <a:t>, то переход на следующую итерацию. (</a:t>
            </a:r>
            <a:r>
              <a:rPr lang="uk-UA" dirty="0" smtClean="0"/>
              <a:t>Не </a:t>
            </a:r>
            <a:r>
              <a:rPr lang="uk-UA" dirty="0" err="1" smtClean="0"/>
              <a:t>путать</a:t>
            </a:r>
            <a:r>
              <a:rPr lang="uk-UA" dirty="0" smtClean="0"/>
              <a:t> с </a:t>
            </a:r>
            <a:r>
              <a:rPr lang="en-US" dirty="0" smtClean="0"/>
              <a:t>Pascal </a:t>
            </a:r>
            <a:r>
              <a:rPr lang="uk-UA" dirty="0" err="1" smtClean="0"/>
              <a:t>конструкцией</a:t>
            </a:r>
            <a:r>
              <a:rPr lang="uk-UA" dirty="0" smtClean="0"/>
              <a:t> </a:t>
            </a:r>
            <a:r>
              <a:rPr lang="en-US" dirty="0" smtClean="0"/>
              <a:t>repeat-until</a:t>
            </a:r>
            <a:r>
              <a:rPr lang="ru-RU" dirty="0" smtClean="0"/>
              <a:t>, в которой </a:t>
            </a:r>
            <a:r>
              <a:rPr lang="ru-RU" dirty="0"/>
              <a:t>«</a:t>
            </a:r>
            <a:r>
              <a:rPr lang="ru-RU" i="1" dirty="0"/>
              <a:t>условие</a:t>
            </a:r>
            <a:r>
              <a:rPr lang="ru-RU" dirty="0"/>
              <a:t>» </a:t>
            </a:r>
            <a:r>
              <a:rPr lang="ru-RU" dirty="0" smtClean="0"/>
              <a:t>== </a:t>
            </a:r>
            <a:r>
              <a:rPr lang="en-US" dirty="0"/>
              <a:t>true </a:t>
            </a:r>
            <a:r>
              <a:rPr lang="ru-RU" dirty="0" smtClean="0"/>
              <a:t>приводит к выходу из цикла)</a:t>
            </a:r>
            <a:endParaRPr lang="en-US" dirty="0" smtClean="0"/>
          </a:p>
          <a:p>
            <a:r>
              <a:rPr lang="ru-RU" dirty="0" smtClean="0">
                <a:ea typeface="Times New Roman"/>
              </a:rPr>
              <a:t>После </a:t>
            </a:r>
            <a:r>
              <a:rPr lang="en-US" b="1" dirty="0">
                <a:ea typeface="Times New Roman"/>
              </a:rPr>
              <a:t>while </a:t>
            </a:r>
            <a:r>
              <a:rPr lang="en-US" b="1" dirty="0" smtClean="0">
                <a:ea typeface="Times New Roman"/>
              </a:rPr>
              <a:t>(</a:t>
            </a:r>
            <a:r>
              <a:rPr lang="ru-RU" dirty="0"/>
              <a:t>«</a:t>
            </a:r>
            <a:r>
              <a:rPr lang="ru-RU" i="1" dirty="0"/>
              <a:t>условие</a:t>
            </a:r>
            <a:r>
              <a:rPr lang="ru-RU" dirty="0"/>
              <a:t>» </a:t>
            </a:r>
            <a:r>
              <a:rPr lang="en-US" b="1" dirty="0" smtClean="0">
                <a:ea typeface="Times New Roman"/>
              </a:rPr>
              <a:t>) </a:t>
            </a:r>
            <a:r>
              <a:rPr lang="ru-RU" dirty="0" smtClean="0">
                <a:ea typeface="Times New Roman"/>
              </a:rPr>
              <a:t>не забывайте ставить «</a:t>
            </a:r>
            <a:r>
              <a:rPr lang="ru-RU" b="1" dirty="0" smtClean="0">
                <a:ea typeface="Times New Roman"/>
              </a:rPr>
              <a:t>;</a:t>
            </a:r>
            <a:r>
              <a:rPr lang="ru-RU" dirty="0" smtClean="0">
                <a:ea typeface="Times New Roman"/>
              </a:rPr>
              <a:t>»</a:t>
            </a:r>
            <a:endParaRPr lang="ru-RU" dirty="0">
              <a:ea typeface="Times New Roman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65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Циклы</a:t>
            </a:r>
            <a:r>
              <a:rPr lang="en-US" dirty="0" smtClean="0"/>
              <a:t> do-while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dirty="0" smtClean="0">
                <a:ea typeface="Times New Roman"/>
              </a:rPr>
              <a:t>Пример:</a:t>
            </a:r>
          </a:p>
          <a:p>
            <a:pPr>
              <a:lnSpc>
                <a:spcPct val="115000"/>
              </a:lnSpc>
            </a:pPr>
            <a:endParaRPr lang="en-US" dirty="0">
              <a:ea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i=0;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i++;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 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(i &lt; 10);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2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1571643"/>
          </a:xfrm>
        </p:spPr>
        <p:txBody>
          <a:bodyPr/>
          <a:lstStyle/>
          <a:p>
            <a:r>
              <a:rPr lang="ru-RU" dirty="0" smtClean="0"/>
              <a:t>Одна строка  </a:t>
            </a:r>
            <a:r>
              <a:rPr lang="ru-RU" dirty="0" smtClean="0">
                <a:solidFill>
                  <a:srgbClr val="00B050"/>
                </a:solidFill>
              </a:rPr>
              <a:t>// .....</a:t>
            </a:r>
          </a:p>
          <a:p>
            <a:r>
              <a:rPr lang="ru-RU" dirty="0" smtClean="0"/>
              <a:t>Несколько строк  </a:t>
            </a:r>
            <a:r>
              <a:rPr lang="ru-RU" dirty="0" smtClean="0">
                <a:solidFill>
                  <a:srgbClr val="FF0000"/>
                </a:solidFill>
              </a:rPr>
              <a:t>/* ..... */</a:t>
            </a:r>
          </a:p>
          <a:p>
            <a:r>
              <a:rPr lang="en-US" dirty="0" err="1" smtClean="0"/>
              <a:t>Javadoc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0F6FC6"/>
                </a:solidFill>
              </a:rPr>
              <a:t>/** ...... */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099" y="2590801"/>
            <a:ext cx="8277225" cy="376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b="1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HelloWorld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 {</a:t>
            </a:r>
            <a:endParaRPr lang="ru-RU" sz="16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/**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Some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information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about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method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.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You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can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use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>
                <a:solidFill>
                  <a:srgbClr val="7F7F9F"/>
                </a:solidFill>
                <a:latin typeface="Consolas"/>
                <a:ea typeface="Calibri"/>
                <a:cs typeface="Times New Roman"/>
              </a:rPr>
              <a:t>&lt;b&gt;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HTML</a:t>
            </a:r>
            <a:r>
              <a:rPr lang="ru-RU" sz="1200" dirty="0">
                <a:solidFill>
                  <a:srgbClr val="7F7F9F"/>
                </a:solidFill>
                <a:latin typeface="Consolas"/>
                <a:ea typeface="Calibri"/>
                <a:cs typeface="Times New Roman"/>
              </a:rPr>
              <a:t>&lt;/b&gt;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and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some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special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tags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 </a:t>
            </a:r>
            <a:r>
              <a:rPr lang="ru-RU" sz="1200" b="1" dirty="0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@</a:t>
            </a:r>
            <a:r>
              <a:rPr lang="ru-RU" sz="1200" b="1" dirty="0" err="1">
                <a:solidFill>
                  <a:srgbClr val="7F9FBF"/>
                </a:solidFill>
                <a:latin typeface="Consolas"/>
                <a:ea typeface="Calibri"/>
                <a:cs typeface="Times New Roman"/>
              </a:rPr>
              <a:t>param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the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command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line</a:t>
            </a: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arguments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3F5FBF"/>
                </a:solidFill>
                <a:latin typeface="Consolas"/>
                <a:ea typeface="Calibri"/>
                <a:cs typeface="Times New Roman"/>
              </a:rPr>
              <a:t>	 */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b="1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main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600" dirty="0">
              <a:solidFill>
                <a:schemeClr val="bg1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One-line</a:t>
            </a:r>
            <a:r>
              <a:rPr lang="ru-RU" sz="12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comment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ru-RU" sz="1200" i="1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("</a:t>
            </a:r>
            <a:r>
              <a:rPr lang="ru-RU" sz="1200" dirty="0" err="1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Hello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W</a:t>
            </a:r>
            <a:r>
              <a:rPr lang="ru-RU" sz="1200" dirty="0" err="1" smtClean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orld</a:t>
            </a:r>
            <a:r>
              <a:rPr lang="ru-RU" sz="1200" dirty="0">
                <a:solidFill>
                  <a:schemeClr val="bg1"/>
                </a:solidFill>
                <a:latin typeface="Consolas"/>
                <a:ea typeface="Calibri"/>
                <a:cs typeface="Times New Roman"/>
              </a:rPr>
              <a:t>!"); </a:t>
            </a:r>
            <a:r>
              <a:rPr lang="ru-RU" sz="12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Another</a:t>
            </a:r>
            <a:r>
              <a:rPr lang="ru-RU" sz="12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one-line</a:t>
            </a:r>
            <a:r>
              <a:rPr lang="ru-RU" sz="12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comment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200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Multi-line</a:t>
            </a: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comment</a:t>
            </a:r>
            <a:endParaRPr lang="ru-RU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System.out.println</a:t>
            </a: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("Здравствуй, Мир!");</a:t>
            </a:r>
            <a:endParaRPr lang="ru-RU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System.out.println</a:t>
            </a: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("</a:t>
            </a:r>
            <a:r>
              <a:rPr lang="ru-RU" sz="1200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АААААААААААААААААААА</a:t>
            </a: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!");</a:t>
            </a:r>
            <a:endParaRPr lang="ru-RU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		*/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61950" algn="l"/>
                <a:tab pos="714375" algn="l"/>
                <a:tab pos="1076325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endParaRPr lang="ru-RU" sz="12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993776"/>
            <a:ext cx="3714749" cy="106244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преждевременного выхода из </a:t>
            </a:r>
            <a:r>
              <a:rPr lang="ru-RU" dirty="0" smtClean="0"/>
              <a:t>циклов </a:t>
            </a:r>
            <a:r>
              <a:rPr lang="en-US" dirty="0" smtClean="0"/>
              <a:t>for, while, do-while</a:t>
            </a:r>
          </a:p>
          <a:p>
            <a:r>
              <a:rPr lang="ru-RU" dirty="0" smtClean="0">
                <a:ea typeface="Times New Roman"/>
              </a:rPr>
              <a:t>вместе с метками позволяет выйти из любого блока (почти как </a:t>
            </a:r>
            <a:r>
              <a:rPr lang="en-US" dirty="0" smtClean="0">
                <a:ea typeface="Times New Roman"/>
              </a:rPr>
              <a:t>“</a:t>
            </a:r>
            <a:r>
              <a:rPr lang="en-US" dirty="0" err="1" smtClean="0">
                <a:ea typeface="Times New Roman"/>
              </a:rPr>
              <a:t>goto</a:t>
            </a:r>
            <a:r>
              <a:rPr lang="en-US" dirty="0" smtClean="0">
                <a:ea typeface="Times New Roman"/>
              </a:rPr>
              <a:t>”)</a:t>
            </a:r>
          </a:p>
          <a:p>
            <a:endParaRPr lang="en-US" dirty="0">
              <a:ea typeface="Times New Roman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выражение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или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преждевременного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выхода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выражение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или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продолжения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цикла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ru-RU" dirty="0">
              <a:ea typeface="Times New Roman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1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en-US" dirty="0" smtClean="0"/>
              <a:t>break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dirty="0" smtClean="0">
                <a:ea typeface="Times New Roman"/>
              </a:rPr>
              <a:t>Пример: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i=0;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Вечный цикл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ru-RU" sz="1400" dirty="0" err="1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ru-RU" sz="1400" dirty="0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ru-RU" sz="1400" dirty="0" err="1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World</a:t>
            </a:r>
            <a:r>
              <a:rPr lang="ru-RU" sz="1400" dirty="0" smtClean="0">
                <a:solidFill>
                  <a:srgbClr val="2A00FF"/>
                </a:solidFill>
                <a:latin typeface="Courier New" pitchFamily="49" charset="0"/>
                <a:ea typeface="Calibri"/>
                <a:cs typeface="Courier New" pitchFamily="49" charset="0"/>
              </a:rPr>
              <a:t>!"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i++;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(i&gt;5)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Досрочный выход из цикла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Times New Roman"/>
              </a:rPr>
              <a:t>Пример</a:t>
            </a:r>
            <a:r>
              <a:rPr lang="en-US" dirty="0" smtClean="0">
                <a:ea typeface="Times New Roman"/>
              </a:rPr>
              <a:t> 2 (</a:t>
            </a:r>
            <a:r>
              <a:rPr lang="ru-RU" dirty="0" smtClean="0">
                <a:ea typeface="Times New Roman"/>
              </a:rPr>
              <a:t>не делайте так)</a:t>
            </a:r>
            <a:r>
              <a:rPr lang="ru-RU" sz="2800" dirty="0" smtClean="0">
                <a:ea typeface="Times New Roman"/>
              </a:rPr>
              <a:t>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label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(1);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label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}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400" i="1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(2);</a:t>
            </a:r>
            <a:endParaRPr lang="ru-RU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2800" dirty="0" smtClean="0">
              <a:ea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2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2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преждевременного </a:t>
            </a:r>
            <a:r>
              <a:rPr lang="ru-RU" dirty="0" smtClean="0"/>
              <a:t>окончания текущей итерации циклов </a:t>
            </a:r>
            <a:r>
              <a:rPr lang="en-US" dirty="0" smtClean="0"/>
              <a:t>for, while, do-while</a:t>
            </a:r>
            <a:r>
              <a:rPr lang="ru-RU" dirty="0" smtClean="0"/>
              <a:t> и перехода на следующую итерацию</a:t>
            </a:r>
            <a:endParaRPr lang="en-US" dirty="0" smtClean="0"/>
          </a:p>
          <a:p>
            <a:pPr marL="0" indent="0">
              <a:buNone/>
            </a:pPr>
            <a:endParaRPr lang="ru-RU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ru-RU" dirty="0" smtClean="0"/>
              <a:t>Пример:</a:t>
            </a:r>
            <a:endParaRPr lang="ru-RU" dirty="0"/>
          </a:p>
          <a:p>
            <a:pPr marL="0" indent="0">
              <a:buNone/>
            </a:pPr>
            <a:endParaRPr lang="ru-RU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вычисление суммы первых 20 чисел, кроме числа 13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s=0;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i=1; i&lt;=20; i++) {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(i == 13)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	</a:t>
            </a: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continue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	s = s + i;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}</a:t>
            </a:r>
            <a:endParaRPr lang="ru-RU" sz="2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07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потоком выполнения – </a:t>
            </a:r>
            <a:r>
              <a:rPr lang="ru-RU" dirty="0" smtClean="0"/>
              <a:t>метки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ru-RU" dirty="0"/>
              <a:t> и </a:t>
            </a:r>
            <a:r>
              <a:rPr lang="en-US" b="1" dirty="0"/>
              <a:t>continue</a:t>
            </a:r>
            <a:r>
              <a:rPr lang="ru-RU" dirty="0"/>
              <a:t> влияют на работу текущего цикла. Для работы с вложенными циклами эти команды применяются с метками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9C1"/>
                </a:solidFill>
                <a:latin typeface="Courier New"/>
                <a:ea typeface="Times New Roman"/>
              </a:rPr>
              <a:t>outer</a:t>
            </a:r>
            <a:r>
              <a:rPr lang="en-US" dirty="0">
                <a:latin typeface="Times New Roman"/>
                <a:ea typeface="Times New Roman"/>
              </a:rPr>
              <a:t>: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US" dirty="0">
                <a:latin typeface="Times New Roman"/>
                <a:ea typeface="Times New Roman"/>
              </a:rPr>
              <a:t> {</a:t>
            </a:r>
            <a:endParaRPr lang="ru-RU" sz="1100" dirty="0">
              <a:latin typeface="Times New Roman"/>
              <a:ea typeface="Times New Roman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err="1" smtClean="0">
                <a:latin typeface="Times New Roman"/>
                <a:ea typeface="Times New Roman"/>
              </a:rPr>
              <a:t>выражение_или_блок</a:t>
            </a:r>
            <a:r>
              <a:rPr lang="ru-RU" i="1" dirty="0" smtClean="0">
                <a:latin typeface="Times New Roman"/>
                <a:ea typeface="Times New Roman"/>
              </a:rPr>
              <a:t>;</a:t>
            </a:r>
            <a:endParaRPr lang="ru-RU" sz="1100" dirty="0" smtClean="0">
              <a:latin typeface="Times New Roman"/>
              <a:ea typeface="Times New Roman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US" dirty="0" smtClean="0">
                <a:latin typeface="Times New Roman"/>
                <a:ea typeface="Times New Roman"/>
              </a:rPr>
              <a:t> {</a:t>
            </a:r>
            <a:endParaRPr lang="ru-RU" sz="1100" dirty="0" smtClean="0">
              <a:latin typeface="Times New Roman"/>
              <a:ea typeface="Times New Roman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err="1">
                <a:latin typeface="Times New Roman"/>
                <a:ea typeface="Times New Roman"/>
              </a:rPr>
              <a:t>выражение_или_блок</a:t>
            </a:r>
            <a:r>
              <a:rPr lang="ru-RU" i="1" dirty="0" smtClean="0">
                <a:latin typeface="Times New Roman"/>
                <a:ea typeface="Times New Roman"/>
              </a:rPr>
              <a:t>; </a:t>
            </a:r>
            <a:endParaRPr lang="ru-RU" sz="1100" dirty="0">
              <a:latin typeface="Times New Roman"/>
              <a:ea typeface="Times New Roman"/>
            </a:endParaRPr>
          </a:p>
          <a:p>
            <a:pPr marL="4495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dirty="0">
                <a:latin typeface="Times New Roman"/>
                <a:ea typeface="Times New Roman"/>
              </a:rPr>
              <a:t> (</a:t>
            </a:r>
            <a:r>
              <a:rPr lang="ru-RU" i="1" dirty="0">
                <a:latin typeface="Times New Roman"/>
                <a:ea typeface="Times New Roman"/>
              </a:rPr>
              <a:t>условие</a:t>
            </a:r>
            <a:r>
              <a:rPr lang="en-US" dirty="0">
                <a:latin typeface="Times New Roman"/>
                <a:ea typeface="Times New Roman"/>
              </a:rPr>
              <a:t>) </a:t>
            </a:r>
            <a:endParaRPr lang="ru-RU" sz="1100" dirty="0">
              <a:latin typeface="Times New Roman"/>
              <a:ea typeface="Times New Roman"/>
            </a:endParaRPr>
          </a:p>
          <a:p>
            <a:pPr marL="89916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break</a:t>
            </a:r>
            <a:r>
              <a:rPr lang="en-US" dirty="0">
                <a:latin typeface="Courier New"/>
                <a:ea typeface="Times New Roman"/>
              </a:rPr>
              <a:t> </a:t>
            </a:r>
            <a:r>
              <a:rPr lang="en-US" b="1" dirty="0">
                <a:solidFill>
                  <a:srgbClr val="0079C1"/>
                </a:solidFill>
                <a:latin typeface="Courier New"/>
                <a:ea typeface="Times New Roman"/>
              </a:rPr>
              <a:t>outer</a:t>
            </a:r>
            <a:r>
              <a:rPr lang="en-US" dirty="0" smtClean="0">
                <a:latin typeface="Times New Roman"/>
                <a:ea typeface="Times New Roman"/>
              </a:rPr>
              <a:t>;</a:t>
            </a:r>
            <a:endParaRPr lang="ru-RU" sz="1100" dirty="0">
              <a:latin typeface="Times New Roman"/>
              <a:ea typeface="Times New Roman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dirty="0">
                <a:latin typeface="Times New Roman"/>
                <a:ea typeface="Times New Roman"/>
              </a:rPr>
              <a:t> (</a:t>
            </a:r>
            <a:r>
              <a:rPr lang="ru-RU" i="1" dirty="0">
                <a:latin typeface="Times New Roman"/>
                <a:ea typeface="Times New Roman"/>
              </a:rPr>
              <a:t>условие</a:t>
            </a:r>
            <a:r>
              <a:rPr lang="en-US" dirty="0" smtClean="0">
                <a:latin typeface="Times New Roman"/>
                <a:ea typeface="Times New Roman"/>
              </a:rPr>
              <a:t>)</a:t>
            </a:r>
            <a:r>
              <a:rPr lang="ru-RU" dirty="0" smtClean="0">
                <a:latin typeface="Times New Roman"/>
                <a:ea typeface="Times New Roman"/>
              </a:rPr>
              <a:t>;</a:t>
            </a:r>
            <a:endParaRPr lang="ru-RU" sz="1100" dirty="0">
              <a:latin typeface="Times New Roman"/>
              <a:ea typeface="Times New Roman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err="1">
                <a:latin typeface="Times New Roman"/>
                <a:ea typeface="Times New Roman"/>
              </a:rPr>
              <a:t>выражение_или_блок</a:t>
            </a:r>
            <a:r>
              <a:rPr lang="en-US" i="1" dirty="0" smtClean="0">
                <a:latin typeface="Times New Roman"/>
                <a:ea typeface="Times New Roman"/>
              </a:rPr>
              <a:t>;</a:t>
            </a:r>
            <a:endParaRPr lang="ru-RU" sz="11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dirty="0">
                <a:latin typeface="Times New Roman"/>
                <a:ea typeface="Times New Roman"/>
              </a:rPr>
              <a:t> (</a:t>
            </a:r>
            <a:r>
              <a:rPr lang="ru-RU" i="1" dirty="0">
                <a:latin typeface="Times New Roman"/>
                <a:ea typeface="Times New Roman"/>
              </a:rPr>
              <a:t>условие</a:t>
            </a:r>
            <a:r>
              <a:rPr lang="en-US" dirty="0" smtClean="0">
                <a:latin typeface="Times New Roman"/>
                <a:ea typeface="Times New Roman"/>
              </a:rPr>
              <a:t>);</a:t>
            </a:r>
            <a:endParaRPr lang="ru-RU" sz="1100" dirty="0" smtClean="0">
              <a:latin typeface="Times New Roman"/>
              <a:ea typeface="Times New Roman"/>
            </a:endParaRPr>
          </a:p>
          <a:p>
            <a:endParaRPr lang="ru-RU" sz="1100" dirty="0">
              <a:latin typeface="Times New Roman"/>
            </a:endParaRPr>
          </a:p>
          <a:p>
            <a:r>
              <a:rPr lang="ru-RU" dirty="0"/>
              <a:t>меткой можно пометить любой блок</a:t>
            </a:r>
            <a:r>
              <a:rPr lang="en-US" dirty="0"/>
              <a:t> (</a:t>
            </a:r>
            <a:r>
              <a:rPr lang="ru-RU" dirty="0"/>
              <a:t>не только цикл</a:t>
            </a:r>
            <a:r>
              <a:rPr lang="en-US" dirty="0"/>
              <a:t>)</a:t>
            </a:r>
            <a:r>
              <a:rPr lang="ru-RU" dirty="0"/>
              <a:t> и с помощью </a:t>
            </a:r>
            <a:r>
              <a:rPr lang="en-US" b="1" dirty="0"/>
              <a:t>break</a:t>
            </a:r>
            <a:r>
              <a:rPr lang="ru-RU" dirty="0"/>
              <a:t> выйти из него. Не делайте так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649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Основы синтаксиса</a:t>
            </a:r>
          </a:p>
          <a:p>
            <a:pPr lvl="2"/>
            <a:r>
              <a:rPr lang="ru-RU" dirty="0" smtClean="0"/>
              <a:t>Кодировка и пробельные символы</a:t>
            </a:r>
            <a:endParaRPr lang="en-US" dirty="0" smtClean="0"/>
          </a:p>
          <a:p>
            <a:pPr lvl="2"/>
            <a:r>
              <a:rPr lang="ru-RU" dirty="0" smtClean="0"/>
              <a:t>Комментарии и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комментарии</a:t>
            </a:r>
          </a:p>
          <a:p>
            <a:pPr lvl="2"/>
            <a:r>
              <a:rPr lang="ru-RU" dirty="0"/>
              <a:t>З</a:t>
            </a:r>
            <a:r>
              <a:rPr lang="ru-RU" dirty="0" smtClean="0"/>
              <a:t>арезервированные слова</a:t>
            </a:r>
          </a:p>
          <a:p>
            <a:pPr lvl="2"/>
            <a:r>
              <a:rPr lang="ru-RU" dirty="0" smtClean="0"/>
              <a:t>Идентификаторы и соглашения о записи имен</a:t>
            </a:r>
          </a:p>
          <a:p>
            <a:pPr lvl="2"/>
            <a:r>
              <a:rPr lang="ru-RU" dirty="0" smtClean="0"/>
              <a:t>Типы данных и литералы</a:t>
            </a:r>
          </a:p>
          <a:p>
            <a:pPr lvl="2"/>
            <a:r>
              <a:rPr lang="ru-RU" dirty="0"/>
              <a:t>О</a:t>
            </a:r>
            <a:r>
              <a:rPr lang="ru-RU" dirty="0" smtClean="0"/>
              <a:t>бъявление переменных</a:t>
            </a:r>
          </a:p>
          <a:p>
            <a:r>
              <a:rPr lang="ru-RU" dirty="0"/>
              <a:t>Операторы</a:t>
            </a:r>
            <a:endParaRPr lang="en-US" dirty="0"/>
          </a:p>
          <a:p>
            <a:pPr lvl="2"/>
            <a:r>
              <a:rPr lang="ru-RU" dirty="0"/>
              <a:t>Приоритет операторов</a:t>
            </a:r>
          </a:p>
          <a:p>
            <a:pPr lvl="2"/>
            <a:r>
              <a:rPr lang="ru-RU" dirty="0"/>
              <a:t>Арифметические операторы</a:t>
            </a:r>
          </a:p>
          <a:p>
            <a:pPr lvl="2"/>
            <a:r>
              <a:rPr lang="ru-RU" dirty="0"/>
              <a:t>Логические операторы</a:t>
            </a:r>
          </a:p>
          <a:p>
            <a:pPr lvl="2"/>
            <a:r>
              <a:rPr lang="ru-RU" dirty="0"/>
              <a:t>Приведение типов</a:t>
            </a:r>
          </a:p>
          <a:p>
            <a:r>
              <a:rPr lang="ru-RU" dirty="0" smtClean="0"/>
              <a:t>Управление потоком выполнения</a:t>
            </a:r>
          </a:p>
          <a:p>
            <a:pPr lvl="2"/>
            <a:r>
              <a:rPr lang="ru-RU" dirty="0" smtClean="0"/>
              <a:t>Ветвления</a:t>
            </a:r>
          </a:p>
          <a:p>
            <a:pPr lvl="2"/>
            <a:r>
              <a:rPr lang="ru-RU" dirty="0" smtClean="0"/>
              <a:t>Циклы</a:t>
            </a:r>
          </a:p>
          <a:p>
            <a:r>
              <a:rPr lang="ru-RU" b="1" dirty="0">
                <a:solidFill>
                  <a:schemeClr val="bg2"/>
                </a:solidFill>
              </a:rPr>
              <a:t>Массивы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Массивы предназначены для хранения большого количества однотипных </a:t>
            </a:r>
            <a:r>
              <a:rPr lang="ru-RU" dirty="0" smtClean="0"/>
              <a:t>данных </a:t>
            </a:r>
            <a:r>
              <a:rPr lang="ru-RU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ru-RU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+полиморфизм для объектов</a:t>
            </a:r>
            <a:r>
              <a:rPr lang="ru-RU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ru-RU" dirty="0"/>
              <a:t>В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smtClean="0"/>
              <a:t>массивы являются объектами</a:t>
            </a:r>
          </a:p>
          <a:p>
            <a:pPr lvl="2"/>
            <a:r>
              <a:rPr lang="ru-RU" dirty="0" smtClean="0"/>
              <a:t>как и все другие объекты хранятся в </a:t>
            </a:r>
            <a:r>
              <a:rPr lang="en-US" dirty="0" smtClean="0"/>
              <a:t>Heap</a:t>
            </a:r>
            <a:endParaRPr lang="ru-RU" dirty="0" smtClean="0"/>
          </a:p>
          <a:p>
            <a:pPr lvl="2"/>
            <a:r>
              <a:rPr lang="ru-RU" dirty="0" smtClean="0"/>
              <a:t>имя массива </a:t>
            </a:r>
            <a:r>
              <a:rPr lang="en-US" dirty="0" smtClean="0"/>
              <a:t>= </a:t>
            </a:r>
            <a:r>
              <a:rPr lang="ru-RU" dirty="0" smtClean="0"/>
              <a:t>ссылка на массив</a:t>
            </a:r>
          </a:p>
          <a:p>
            <a:pPr lvl="2"/>
            <a:r>
              <a:rPr lang="ru-RU" dirty="0" smtClean="0"/>
              <a:t>массив имеет поля (</a:t>
            </a:r>
            <a:r>
              <a:rPr lang="en-US" b="1" i="1" dirty="0" smtClean="0"/>
              <a:t>length</a:t>
            </a:r>
            <a:r>
              <a:rPr lang="ru-RU" dirty="0" smtClean="0"/>
              <a:t>) и методы</a:t>
            </a:r>
            <a:r>
              <a:rPr lang="en-US" dirty="0" smtClean="0"/>
              <a:t> (</a:t>
            </a:r>
            <a:r>
              <a:rPr lang="ru-RU" i="1" dirty="0" smtClean="0"/>
              <a:t>унаследованные от </a:t>
            </a:r>
            <a:r>
              <a:rPr lang="en-US" b="1" i="1" dirty="0" smtClean="0"/>
              <a:t>Object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У массива есть поле </a:t>
            </a:r>
            <a:r>
              <a:rPr lang="en-US" b="1" dirty="0" smtClean="0"/>
              <a:t>length</a:t>
            </a:r>
            <a:r>
              <a:rPr lang="en-US" dirty="0" smtClean="0"/>
              <a:t> (</a:t>
            </a:r>
            <a:r>
              <a:rPr lang="ru-RU" dirty="0" smtClean="0"/>
              <a:t>длина массива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Нумерация ячеек </a:t>
            </a:r>
            <a:r>
              <a:rPr lang="en-US" b="1" dirty="0"/>
              <a:t>z</a:t>
            </a:r>
            <a:r>
              <a:rPr lang="en-US" b="1" dirty="0" smtClean="0"/>
              <a:t>ero-based </a:t>
            </a:r>
          </a:p>
          <a:p>
            <a:pPr lvl="2"/>
            <a:r>
              <a:rPr lang="ru-RU" dirty="0" smtClean="0"/>
              <a:t>первый элемент находится в ячейке № </a:t>
            </a:r>
            <a:r>
              <a:rPr lang="ru-RU" b="1" dirty="0" smtClean="0"/>
              <a:t>0</a:t>
            </a:r>
          </a:p>
          <a:p>
            <a:pPr lvl="2"/>
            <a:r>
              <a:rPr lang="ru-RU" dirty="0" smtClean="0"/>
              <a:t>последний элемент находится в ячейке № (</a:t>
            </a:r>
            <a:r>
              <a:rPr lang="en-US" b="1" dirty="0" smtClean="0"/>
              <a:t>length</a:t>
            </a:r>
            <a:r>
              <a:rPr lang="ru-RU" b="1" dirty="0" smtClean="0"/>
              <a:t>-1)</a:t>
            </a:r>
          </a:p>
          <a:p>
            <a:r>
              <a:rPr lang="ru-RU" dirty="0" smtClean="0"/>
              <a:t>Невозможно выйти за границы массива</a:t>
            </a:r>
          </a:p>
          <a:p>
            <a:pPr lvl="2"/>
            <a:r>
              <a:rPr lang="ru-RU" dirty="0" smtClean="0"/>
              <a:t>при попытке выбрасывается исключение </a:t>
            </a:r>
            <a:r>
              <a:rPr lang="en-US" b="1" dirty="0" err="1" smtClean="0"/>
              <a:t>IndexOutOfBoundsException</a:t>
            </a:r>
            <a:endParaRPr lang="ru-RU" b="1" dirty="0" smtClean="0"/>
          </a:p>
          <a:p>
            <a:r>
              <a:rPr lang="ru-RU" dirty="0" smtClean="0"/>
              <a:t>Размер массива изменить нельзя</a:t>
            </a:r>
          </a:p>
          <a:p>
            <a:pPr lvl="2"/>
            <a:r>
              <a:rPr lang="ru-RU" dirty="0" smtClean="0"/>
              <a:t>но можно создать новый массив другого размера, скопировать в него данные и использовать ссылку на него вместо ссылки на старый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116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– Объявление массивов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Предпочтительный</a:t>
            </a:r>
            <a:r>
              <a:rPr lang="ru-RU" b="1" dirty="0" smtClean="0"/>
              <a:t> </a:t>
            </a:r>
            <a:r>
              <a:rPr lang="ru-RU" dirty="0" smtClean="0"/>
              <a:t>вариант:</a:t>
            </a:r>
            <a:endParaRPr lang="en-US" dirty="0"/>
          </a:p>
          <a:p>
            <a:pPr marL="0" indent="0">
              <a:buNone/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тип</a:t>
            </a:r>
            <a:r>
              <a:rPr lang="ru-RU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</a:t>
            </a:r>
            <a:r>
              <a:rPr lang="ru-RU" dirty="0" smtClean="0"/>
              <a:t> 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имя;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Допускается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тип</a:t>
            </a:r>
            <a:r>
              <a:rPr lang="ru-RU" b="1" dirty="0"/>
              <a:t> </a:t>
            </a:r>
            <a:r>
              <a:rPr lang="ru-RU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имя;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uk-UA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то же </a:t>
            </a:r>
            <a:r>
              <a:rPr lang="uk-UA" sz="1600" dirty="0" err="1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самое</a:t>
            </a:r>
            <a:endParaRPr lang="ru-RU" sz="1600" dirty="0">
              <a:solidFill>
                <a:srgbClr val="3F7F5F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тип</a:t>
            </a:r>
            <a:r>
              <a:rPr lang="ru-RU" b="1" dirty="0" smtClean="0"/>
              <a:t>  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имя</a:t>
            </a:r>
            <a:r>
              <a:rPr lang="ru-RU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почти то же самое</a:t>
            </a:r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Пример: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[]a, b;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объявляется 2 массива: a и b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c[], d;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объявляется массив с и переменная d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e, f;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чтобы не было 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путаницы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пробелы лучше ставить так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s;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для объектов точно так же как для примитивов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– Создание массивов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77824"/>
            <a:ext cx="4166400" cy="5480208"/>
          </a:xfrm>
        </p:spPr>
        <p:txBody>
          <a:bodyPr/>
          <a:lstStyle/>
          <a:p>
            <a:r>
              <a:rPr lang="ru-RU" dirty="0" smtClean="0"/>
              <a:t>Создание пустого массива:</a:t>
            </a:r>
          </a:p>
          <a:p>
            <a:endParaRPr lang="ru-RU" dirty="0" smtClean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a;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a=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[10];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b =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[10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Создание + инициализация</a:t>
            </a:r>
          </a:p>
          <a:p>
            <a:endParaRPr lang="ru-RU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a = {1,2,3,4,5};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b =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{2, 4 ,6};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076" y="1535966"/>
            <a:ext cx="352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464646"/>
                </a:solidFill>
              </a:rPr>
              <a:t>Обязательно </a:t>
            </a:r>
            <a:r>
              <a:rPr lang="ru-RU" sz="1600" dirty="0" smtClean="0">
                <a:solidFill>
                  <a:srgbClr val="464646"/>
                </a:solidFill>
              </a:rPr>
              <a:t>указывается размер</a:t>
            </a:r>
            <a:endParaRPr lang="ru-RU" sz="1600" dirty="0">
              <a:solidFill>
                <a:srgbClr val="464646"/>
              </a:solidFill>
            </a:endParaRPr>
          </a:p>
        </p:txBody>
      </p:sp>
      <p:sp>
        <p:nvSpPr>
          <p:cNvPr id="6" name="Прямоугольник 14"/>
          <p:cNvSpPr>
            <a:spLocks noChangeAspect="1"/>
          </p:cNvSpPr>
          <p:nvPr/>
        </p:nvSpPr>
        <p:spPr>
          <a:xfrm>
            <a:off x="4633613" y="1543478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633614" y="2251416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076" y="2228651"/>
            <a:ext cx="3778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464646"/>
                </a:solidFill>
              </a:rPr>
              <a:t>Заполняется значениями по умолчанию:</a:t>
            </a:r>
          </a:p>
          <a:p>
            <a:r>
              <a:rPr lang="ru-RU" sz="1600" b="1" dirty="0" smtClean="0">
                <a:solidFill>
                  <a:srgbClr val="464646"/>
                </a:solidFill>
              </a:rPr>
              <a:t>0</a:t>
            </a:r>
            <a:r>
              <a:rPr lang="ru-RU" sz="1600" dirty="0" smtClean="0">
                <a:solidFill>
                  <a:srgbClr val="464646"/>
                </a:solidFill>
              </a:rPr>
              <a:t> – для чисел</a:t>
            </a:r>
          </a:p>
          <a:p>
            <a:r>
              <a:rPr lang="en-US" sz="1600" b="1" dirty="0" smtClean="0">
                <a:solidFill>
                  <a:srgbClr val="464646"/>
                </a:solidFill>
              </a:rPr>
              <a:t>false</a:t>
            </a:r>
            <a:r>
              <a:rPr lang="en-US" sz="1600" dirty="0" smtClean="0">
                <a:solidFill>
                  <a:srgbClr val="464646"/>
                </a:solidFill>
              </a:rPr>
              <a:t> – </a:t>
            </a:r>
            <a:r>
              <a:rPr lang="ru-RU" sz="1600" dirty="0" smtClean="0">
                <a:solidFill>
                  <a:srgbClr val="464646"/>
                </a:solidFill>
              </a:rPr>
              <a:t>для </a:t>
            </a:r>
            <a:r>
              <a:rPr lang="en-US" sz="1600" b="1" dirty="0" err="1" smtClean="0">
                <a:solidFill>
                  <a:srgbClr val="464646"/>
                </a:solidFill>
              </a:rPr>
              <a:t>boolean</a:t>
            </a:r>
            <a:endParaRPr lang="en-US" sz="1600" b="1" dirty="0" smtClean="0">
              <a:solidFill>
                <a:srgbClr val="464646"/>
              </a:solidFill>
            </a:endParaRPr>
          </a:p>
          <a:p>
            <a:r>
              <a:rPr lang="en-US" sz="1600" b="1" dirty="0" smtClean="0">
                <a:solidFill>
                  <a:srgbClr val="464646"/>
                </a:solidFill>
              </a:rPr>
              <a:t>null</a:t>
            </a:r>
            <a:r>
              <a:rPr lang="en-US" sz="1600" dirty="0" smtClean="0">
                <a:solidFill>
                  <a:srgbClr val="464646"/>
                </a:solidFill>
              </a:rPr>
              <a:t> – </a:t>
            </a:r>
            <a:r>
              <a:rPr lang="ru-RU" sz="1600" dirty="0" smtClean="0">
                <a:solidFill>
                  <a:srgbClr val="464646"/>
                </a:solidFill>
              </a:rPr>
              <a:t>для объектов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077" y="4778812"/>
            <a:ext cx="352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464646"/>
                </a:solidFill>
              </a:rPr>
              <a:t>Размер массива не указывается (подсчитывается компилятором)</a:t>
            </a:r>
            <a:endParaRPr lang="ru-RU" sz="1600" dirty="0">
              <a:solidFill>
                <a:srgbClr val="464646"/>
              </a:solidFill>
            </a:endParaRPr>
          </a:p>
        </p:txBody>
      </p:sp>
      <p:sp>
        <p:nvSpPr>
          <p:cNvPr id="10" name="Прямоугольник 14"/>
          <p:cNvSpPr>
            <a:spLocks noChangeAspect="1"/>
          </p:cNvSpPr>
          <p:nvPr/>
        </p:nvSpPr>
        <p:spPr>
          <a:xfrm>
            <a:off x="4633614" y="4786324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453905" h="539216">
                <a:moveTo>
                  <a:pt x="226952" y="327792"/>
                </a:moveTo>
                <a:cubicBezTo>
                  <a:pt x="210036" y="327792"/>
                  <a:pt x="196323" y="341505"/>
                  <a:pt x="196323" y="358422"/>
                </a:cubicBezTo>
                <a:cubicBezTo>
                  <a:pt x="196323" y="375338"/>
                  <a:pt x="210036" y="389051"/>
                  <a:pt x="226952" y="389051"/>
                </a:cubicBezTo>
                <a:cubicBezTo>
                  <a:pt x="243868" y="389051"/>
                  <a:pt x="257582" y="375338"/>
                  <a:pt x="257582" y="358422"/>
                </a:cubicBezTo>
                <a:cubicBezTo>
                  <a:pt x="257582" y="341505"/>
                  <a:pt x="243868" y="327792"/>
                  <a:pt x="226952" y="327792"/>
                </a:cubicBezTo>
                <a:close/>
                <a:moveTo>
                  <a:pt x="223780" y="293169"/>
                </a:moveTo>
                <a:lnTo>
                  <a:pt x="226926" y="293491"/>
                </a:lnTo>
                <a:lnTo>
                  <a:pt x="226926" y="293497"/>
                </a:lnTo>
                <a:lnTo>
                  <a:pt x="226952" y="293494"/>
                </a:lnTo>
                <a:lnTo>
                  <a:pt x="226978" y="293497"/>
                </a:lnTo>
                <a:lnTo>
                  <a:pt x="226978" y="293491"/>
                </a:lnTo>
                <a:lnTo>
                  <a:pt x="230125" y="293169"/>
                </a:lnTo>
                <a:cubicBezTo>
                  <a:pt x="225569" y="293249"/>
                  <a:pt x="224271" y="293207"/>
                  <a:pt x="223780" y="293169"/>
                </a:cubicBezTo>
                <a:close/>
                <a:moveTo>
                  <a:pt x="225581" y="73958"/>
                </a:moveTo>
                <a:cubicBezTo>
                  <a:pt x="215811" y="73972"/>
                  <a:pt x="192609" y="77146"/>
                  <a:pt x="195871" y="127031"/>
                </a:cubicBezTo>
                <a:cubicBezTo>
                  <a:pt x="198770" y="181189"/>
                  <a:pt x="202084" y="222783"/>
                  <a:pt x="208711" y="275267"/>
                </a:cubicBezTo>
                <a:cubicBezTo>
                  <a:pt x="212080" y="288939"/>
                  <a:pt x="218316" y="292444"/>
                  <a:pt x="223691" y="293160"/>
                </a:cubicBezTo>
                <a:cubicBezTo>
                  <a:pt x="228917" y="293101"/>
                  <a:pt x="229898" y="293113"/>
                  <a:pt x="230213" y="293160"/>
                </a:cubicBezTo>
                <a:cubicBezTo>
                  <a:pt x="235589" y="292444"/>
                  <a:pt x="241824" y="288939"/>
                  <a:pt x="245194" y="275267"/>
                </a:cubicBezTo>
                <a:cubicBezTo>
                  <a:pt x="251821" y="222783"/>
                  <a:pt x="255134" y="181189"/>
                  <a:pt x="258034" y="127031"/>
                </a:cubicBezTo>
                <a:cubicBezTo>
                  <a:pt x="261295" y="77146"/>
                  <a:pt x="238094" y="73972"/>
                  <a:pt x="228323" y="73958"/>
                </a:cubicBezTo>
                <a:cubicBezTo>
                  <a:pt x="227830" y="73957"/>
                  <a:pt x="227371" y="73965"/>
                  <a:pt x="226952" y="73984"/>
                </a:cubicBezTo>
                <a:cubicBezTo>
                  <a:pt x="226533" y="73965"/>
                  <a:pt x="226074" y="73957"/>
                  <a:pt x="225581" y="73958"/>
                </a:cubicBezTo>
                <a:close/>
                <a:moveTo>
                  <a:pt x="75652" y="0"/>
                </a:moveTo>
                <a:lnTo>
                  <a:pt x="189127" y="0"/>
                </a:lnTo>
                <a:lnTo>
                  <a:pt x="378253" y="0"/>
                </a:lnTo>
                <a:cubicBezTo>
                  <a:pt x="420034" y="0"/>
                  <a:pt x="453905" y="33871"/>
                  <a:pt x="453905" y="75652"/>
                </a:cubicBezTo>
                <a:lnTo>
                  <a:pt x="453905" y="264778"/>
                </a:lnTo>
                <a:lnTo>
                  <a:pt x="453905" y="378253"/>
                </a:lnTo>
                <a:cubicBezTo>
                  <a:pt x="453905" y="420034"/>
                  <a:pt x="420034" y="453905"/>
                  <a:pt x="378253" y="453905"/>
                </a:cubicBezTo>
                <a:lnTo>
                  <a:pt x="189127" y="453905"/>
                </a:lnTo>
                <a:lnTo>
                  <a:pt x="80001" y="539216"/>
                </a:lnTo>
                <a:lnTo>
                  <a:pt x="75651" y="453905"/>
                </a:lnTo>
                <a:lnTo>
                  <a:pt x="75652" y="453905"/>
                </a:lnTo>
                <a:cubicBezTo>
                  <a:pt x="33871" y="453905"/>
                  <a:pt x="0" y="420034"/>
                  <a:pt x="0" y="378253"/>
                </a:cubicBezTo>
                <a:lnTo>
                  <a:pt x="0" y="264778"/>
                </a:lnTo>
                <a:lnTo>
                  <a:pt x="0" y="75652"/>
                </a:lnTo>
                <a:cubicBezTo>
                  <a:pt x="0" y="33871"/>
                  <a:pt x="33871" y="0"/>
                  <a:pt x="75652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– Создание многомерных массивов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00" y="877824"/>
            <a:ext cx="4532160" cy="548020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многомерный массив = массив со ссылками на массивы</a:t>
            </a:r>
            <a:endParaRPr lang="ru-RU" sz="1600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twoDim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[][] =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[4][];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twoDim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[0] =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[5];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twoDim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[1] =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[5];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twoDim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[2] =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[5];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twoDim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[3] =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[5];</a:t>
            </a:r>
          </a:p>
          <a:p>
            <a:pPr marL="719138" indent="0">
              <a:buNone/>
            </a:pPr>
            <a:r>
              <a:rPr lang="ru-RU" dirty="0"/>
              <a:t>Можно создавать непрямоугольные массивы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Для прямоугольных массивов можно проще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 smtClean="0">
              <a:solidFill>
                <a:srgbClr val="7F0055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twoDim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[][]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[4][5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42" y="1900619"/>
            <a:ext cx="417671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Прямокутник 6"/>
          <p:cNvSpPr>
            <a:spLocks noChangeAspect="1"/>
          </p:cNvSpPr>
          <p:nvPr/>
        </p:nvSpPr>
        <p:spPr>
          <a:xfrm>
            <a:off x="490294" y="3740468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– </a:t>
            </a:r>
            <a:r>
              <a:rPr lang="ru-RU" dirty="0" smtClean="0"/>
              <a:t>Изменение размера массивов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массива изменить </a:t>
            </a:r>
            <a:r>
              <a:rPr lang="ru-RU" b="1" dirty="0" smtClean="0">
                <a:solidFill>
                  <a:srgbClr val="FF0000"/>
                </a:solidFill>
              </a:rPr>
              <a:t>НЕЛЬЗЯ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Можно</a:t>
            </a:r>
            <a:r>
              <a:rPr lang="ru-RU" dirty="0" smtClean="0"/>
              <a:t> </a:t>
            </a:r>
            <a:r>
              <a:rPr lang="ru-RU" dirty="0"/>
              <a:t>создать новый </a:t>
            </a:r>
            <a:r>
              <a:rPr lang="ru-RU" dirty="0" smtClean="0"/>
              <a:t>массив, </a:t>
            </a:r>
            <a:r>
              <a:rPr lang="ru-RU" dirty="0"/>
              <a:t>скопировать в него элементы </a:t>
            </a:r>
            <a:r>
              <a:rPr lang="ru-RU" dirty="0" smtClean="0"/>
              <a:t>и </a:t>
            </a:r>
            <a:r>
              <a:rPr lang="ru-RU" dirty="0"/>
              <a:t>использовать </a:t>
            </a:r>
            <a:r>
              <a:rPr lang="ru-RU" dirty="0" smtClean="0"/>
              <a:t>ссылку на него вместо старого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elements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{ 1, 2, 3, 4, 5 }; </a:t>
            </a:r>
            <a:r>
              <a:rPr lang="ru-RU" sz="18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 массив из 5 элементов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[] 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tmp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[10];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800" i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arraycopy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elements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 0, 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tmp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 0, 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elements.</a:t>
            </a:r>
            <a:r>
              <a:rPr lang="ru-RU" sz="1800" dirty="0" err="1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length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		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elements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tmp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8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 </a:t>
            </a:r>
            <a:r>
              <a:rPr lang="ru-RU" sz="18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elements</a:t>
            </a: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ru-RU" sz="18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System.</a:t>
            </a:r>
            <a:r>
              <a:rPr lang="ru-RU" sz="1800" i="1" dirty="0" err="1" smtClean="0">
                <a:solidFill>
                  <a:srgbClr val="0000C0"/>
                </a:solidFill>
                <a:latin typeface="Courier New" pitchFamily="49" charset="0"/>
                <a:ea typeface="Calibri"/>
                <a:cs typeface="Courier New" pitchFamily="49" charset="0"/>
              </a:rPr>
              <a:t>out</a:t>
            </a:r>
            <a:r>
              <a:rPr lang="ru-RU" sz="18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.println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</a:t>
            </a:r>
            <a:r>
              <a:rPr lang="ru-RU" sz="18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sz="18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синтаксиса</a:t>
            </a:r>
            <a:r>
              <a:rPr lang="en-US" dirty="0" smtClean="0"/>
              <a:t> –</a:t>
            </a:r>
            <a:r>
              <a:rPr lang="ru-RU" dirty="0" smtClean="0"/>
              <a:t> </a:t>
            </a:r>
            <a:r>
              <a:rPr lang="ru-RU" dirty="0"/>
              <a:t>Зарезервированные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Литералы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40727"/>
              </p:ext>
            </p:extLst>
          </p:nvPr>
        </p:nvGraphicFramePr>
        <p:xfrm>
          <a:off x="429197" y="1492282"/>
          <a:ext cx="8166163" cy="2653002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244523"/>
                <a:gridCol w="1381715"/>
                <a:gridCol w="1104065"/>
                <a:gridCol w="1796556"/>
                <a:gridCol w="1242890"/>
                <a:gridCol w="1396414"/>
              </a:tblGrid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abstract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boolean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case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catch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char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const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continue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default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double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else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extends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final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finally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for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goto</a:t>
                      </a:r>
                      <a:endParaRPr lang="ru-RU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implements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import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instanceof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native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package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private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protected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public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return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static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strictfp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super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switch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synchronized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this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throw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throws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transient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void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volatile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rgbClr val="0F6FC6"/>
                          </a:solidFill>
                          <a:effectLst/>
                        </a:rPr>
                        <a:t>assert</a:t>
                      </a:r>
                      <a:r>
                        <a:rPr lang="en-US" sz="1800" b="1" kern="1200">
                          <a:solidFill>
                            <a:srgbClr val="0F6FC6"/>
                          </a:solidFill>
                          <a:effectLst/>
                        </a:rPr>
                        <a:t> (1.4)</a:t>
                      </a:r>
                      <a:endParaRPr lang="ru-RU" sz="1800" b="1" kern="1200">
                        <a:solidFill>
                          <a:srgbClr val="0F6FC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rgbClr val="0F6FC6"/>
                          </a:solidFill>
                          <a:effectLst/>
                        </a:rPr>
                        <a:t>enum</a:t>
                      </a:r>
                      <a:r>
                        <a:rPr lang="en-US" sz="1800" b="1" kern="1200" dirty="0">
                          <a:solidFill>
                            <a:srgbClr val="0F6FC6"/>
                          </a:solidFill>
                          <a:effectLst/>
                        </a:rPr>
                        <a:t> (1.5)</a:t>
                      </a:r>
                      <a:endParaRPr lang="ru-RU" sz="1800" b="1" kern="1200" dirty="0">
                        <a:solidFill>
                          <a:srgbClr val="0F6FC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65" marR="12065" marT="12065" marB="0" anchor="b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05179"/>
              </p:ext>
            </p:extLst>
          </p:nvPr>
        </p:nvGraphicFramePr>
        <p:xfrm>
          <a:off x="463296" y="5188712"/>
          <a:ext cx="8144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752"/>
                <a:gridCol w="2714752"/>
                <a:gridCol w="271475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ru-RU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3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Идентификатор</a:t>
            </a:r>
          </a:p>
          <a:p>
            <a:pPr lvl="2"/>
            <a:r>
              <a:rPr lang="ru-RU" dirty="0"/>
              <a:t>может состоять из букв, цифр, символов $ и _ (знак подчеркивания)</a:t>
            </a:r>
          </a:p>
          <a:p>
            <a:pPr lvl="2"/>
            <a:r>
              <a:rPr lang="ru-RU" dirty="0"/>
              <a:t>не может начинаться с цифры</a:t>
            </a:r>
          </a:p>
          <a:p>
            <a:pPr lvl="2"/>
            <a:r>
              <a:rPr lang="ru-RU" dirty="0"/>
              <a:t>должен отличаться от зарезервированных слов</a:t>
            </a:r>
          </a:p>
          <a:p>
            <a:pPr lvl="2"/>
            <a:r>
              <a:rPr lang="ru-RU" dirty="0"/>
              <a:t>может иметь произвольную длину</a:t>
            </a:r>
          </a:p>
          <a:p>
            <a:pPr lvl="2"/>
            <a:r>
              <a:rPr lang="ru-RU" dirty="0"/>
              <a:t>может содержать произвольные символы </a:t>
            </a:r>
            <a:r>
              <a:rPr lang="ru-RU" i="1" dirty="0" err="1" smtClean="0"/>
              <a:t>Unicode</a:t>
            </a:r>
            <a:endParaRPr lang="ru-RU" dirty="0"/>
          </a:p>
          <a:p>
            <a:r>
              <a:rPr lang="ru-RU" dirty="0"/>
              <a:t>Допускается, но не рекомендуется</a:t>
            </a:r>
          </a:p>
          <a:p>
            <a:pPr lvl="2"/>
            <a:r>
              <a:rPr lang="ru-RU" dirty="0"/>
              <a:t>использовать символ $ (этот символ используется в служебных идентификаторах)</a:t>
            </a:r>
          </a:p>
          <a:p>
            <a:pPr lvl="2"/>
            <a:r>
              <a:rPr lang="ru-RU" dirty="0"/>
              <a:t>использовать символ </a:t>
            </a:r>
            <a:r>
              <a:rPr lang="ru-RU" dirty="0" smtClean="0"/>
              <a:t>подчеркивания (исключение </a:t>
            </a:r>
            <a:r>
              <a:rPr lang="ru-RU" dirty="0"/>
              <a:t>– обозначение </a:t>
            </a:r>
            <a:r>
              <a:rPr lang="ru-RU" dirty="0" smtClean="0"/>
              <a:t>констант,</a:t>
            </a:r>
            <a:br>
              <a:rPr lang="ru-RU" dirty="0" smtClean="0"/>
            </a:br>
            <a:r>
              <a:rPr lang="ru-RU" dirty="0" smtClean="0"/>
              <a:t>например, </a:t>
            </a:r>
            <a:r>
              <a:rPr lang="ru-RU" dirty="0" err="1" smtClean="0"/>
              <a:t>MAX_LENGTH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использовать слишком длинные идентификаторы (снижает читаемость)</a:t>
            </a:r>
          </a:p>
          <a:p>
            <a:pPr lvl="2"/>
            <a:r>
              <a:rPr lang="ru-RU" dirty="0"/>
              <a:t>использовать символы отличные от </a:t>
            </a:r>
            <a:r>
              <a:rPr lang="ru-RU" dirty="0" err="1"/>
              <a:t>ASCII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снижает читаемость; затрудняет использование на системах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отличающейся локализацией)</a:t>
            </a:r>
          </a:p>
          <a:p>
            <a:r>
              <a:rPr lang="ru-RU" dirty="0" smtClean="0"/>
              <a:t>Заглавные и строчные буквы различаются!</a:t>
            </a:r>
          </a:p>
          <a:p>
            <a:pPr lvl="2"/>
            <a:r>
              <a:rPr lang="en-US" dirty="0" smtClean="0"/>
              <a:t>Name ≠ name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44" y="4308626"/>
            <a:ext cx="961854" cy="72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98" y="4308626"/>
            <a:ext cx="865187" cy="67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dirty="0" smtClean="0"/>
              <a:t>Соглашения о записи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</a:p>
          <a:p>
            <a:pPr lvl="2"/>
            <a:r>
              <a:rPr lang="ru-RU" dirty="0" smtClean="0"/>
              <a:t>все буквы строчные</a:t>
            </a:r>
          </a:p>
          <a:p>
            <a:pPr lvl="3"/>
            <a:r>
              <a:rPr lang="en-US" dirty="0" smtClean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dirty="0" smtClean="0">
              <a:solidFill>
                <a:srgbClr val="0F6FC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Классы и интерфейсы</a:t>
            </a:r>
          </a:p>
          <a:p>
            <a:pPr lvl="2"/>
            <a:r>
              <a:rPr lang="en-US" dirty="0"/>
              <a:t>c</a:t>
            </a:r>
            <a:r>
              <a:rPr lang="ru-RU" dirty="0" smtClean="0"/>
              <a:t> заглавной буквы</a:t>
            </a:r>
          </a:p>
          <a:p>
            <a:pPr lvl="2"/>
            <a:r>
              <a:rPr lang="ru-RU" dirty="0" smtClean="0"/>
              <a:t>каждое следующее слово с заглавной буквы</a:t>
            </a:r>
            <a:endParaRPr lang="en-US" dirty="0" smtClean="0"/>
          </a:p>
          <a:p>
            <a:pPr lvl="3"/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class String {...},  class </a:t>
            </a:r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{}, interface Runnable {...}</a:t>
            </a:r>
          </a:p>
          <a:p>
            <a:r>
              <a:rPr lang="ru-RU" dirty="0" smtClean="0"/>
              <a:t>Методы, поля, переменные</a:t>
            </a:r>
          </a:p>
          <a:p>
            <a:pPr lvl="2"/>
            <a:r>
              <a:rPr lang="ru-RU" dirty="0" smtClean="0"/>
              <a:t>с маленькой буквы</a:t>
            </a:r>
          </a:p>
          <a:p>
            <a:pPr lvl="2"/>
            <a:r>
              <a:rPr lang="ru-RU" dirty="0" smtClean="0"/>
              <a:t>каждое следующее слово с заглавной буквы</a:t>
            </a:r>
          </a:p>
          <a:p>
            <a:pPr lvl="3"/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) {...}</a:t>
            </a:r>
            <a:endParaRPr lang="ru-RU" dirty="0">
              <a:solidFill>
                <a:srgbClr val="0F6FC6"/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 lvl="3"/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myNewVariable</a:t>
            </a:r>
            <a:r>
              <a:rPr lang="en-US" dirty="0" smtClean="0">
                <a:solidFill>
                  <a:srgbClr val="0F6FC6"/>
                </a:solidFill>
              </a:rPr>
              <a:t>;</a:t>
            </a:r>
          </a:p>
          <a:p>
            <a:r>
              <a:rPr lang="ru-RU" dirty="0" smtClean="0"/>
              <a:t>Константы</a:t>
            </a:r>
          </a:p>
          <a:p>
            <a:pPr lvl="2"/>
            <a:r>
              <a:rPr lang="ru-RU" dirty="0" smtClean="0"/>
              <a:t>все буквы заглавные</a:t>
            </a:r>
          </a:p>
          <a:p>
            <a:pPr lvl="2"/>
            <a:r>
              <a:rPr lang="ru-RU" dirty="0" smtClean="0"/>
              <a:t>слова разделяются знаком подчеркивания</a:t>
            </a:r>
          </a:p>
          <a:p>
            <a:pPr lvl="3"/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MIN_DOUBLE</a:t>
            </a:r>
            <a:endParaRPr lang="ru-RU" dirty="0">
              <a:solidFill>
                <a:srgbClr val="0F6FC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синтаксиса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Примитивные</a:t>
            </a:r>
          </a:p>
          <a:p>
            <a:pPr lvl="2"/>
            <a:r>
              <a:rPr lang="en-US" dirty="0" smtClean="0"/>
              <a:t>byte</a:t>
            </a:r>
          </a:p>
          <a:p>
            <a:pPr lvl="2"/>
            <a:r>
              <a:rPr lang="en-US" dirty="0" smtClean="0"/>
              <a:t>short</a:t>
            </a:r>
          </a:p>
          <a:p>
            <a:pPr lvl="2"/>
            <a:r>
              <a:rPr lang="en-US" dirty="0" smtClean="0"/>
              <a:t>char</a:t>
            </a:r>
          </a:p>
          <a:p>
            <a:pPr lvl="2"/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long</a:t>
            </a:r>
          </a:p>
          <a:p>
            <a:pPr lvl="2"/>
            <a:r>
              <a:rPr lang="en-US" dirty="0" smtClean="0"/>
              <a:t>float</a:t>
            </a:r>
          </a:p>
          <a:p>
            <a:pPr lvl="2"/>
            <a:r>
              <a:rPr lang="en-US" dirty="0" smtClean="0"/>
              <a:t>double</a:t>
            </a:r>
          </a:p>
          <a:p>
            <a:pPr lvl="2"/>
            <a:r>
              <a:rPr lang="en-US" dirty="0" err="1" smtClean="0"/>
              <a:t>boolean</a:t>
            </a:r>
            <a:endParaRPr lang="ru-RU" dirty="0" smtClean="0"/>
          </a:p>
          <a:p>
            <a:r>
              <a:rPr lang="ru-RU" dirty="0" smtClean="0"/>
              <a:t>Ссылочные (ссылка на объект в динамической памяти)</a:t>
            </a:r>
            <a:endParaRPr lang="en-US" dirty="0" smtClean="0"/>
          </a:p>
          <a:p>
            <a:pPr lvl="2"/>
            <a:r>
              <a:rPr lang="ru-RU" dirty="0" smtClean="0"/>
              <a:t>все остальное</a:t>
            </a:r>
            <a:endParaRPr lang="ru-RU" dirty="0"/>
          </a:p>
          <a:p>
            <a:pPr marL="1073150" indent="0">
              <a:buNone/>
            </a:pPr>
            <a:r>
              <a:rPr lang="en-US" dirty="0" smtClean="0"/>
              <a:t>Java </a:t>
            </a:r>
            <a:r>
              <a:rPr lang="ru-RU" dirty="0"/>
              <a:t> – строго типизированный </a:t>
            </a:r>
            <a:r>
              <a:rPr lang="ru-RU" dirty="0" smtClean="0"/>
              <a:t>язык</a:t>
            </a:r>
          </a:p>
          <a:p>
            <a:pPr marL="1524000" lvl="2" indent="0"/>
            <a:r>
              <a:rPr lang="ru-RU" dirty="0" smtClean="0"/>
              <a:t>соответствие типов проверяется на этапе компиляции</a:t>
            </a:r>
          </a:p>
          <a:p>
            <a:pPr marL="107315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отсутствует возможность прямого обращения к памяти </a:t>
            </a:r>
            <a:br>
              <a:rPr lang="ru-RU" dirty="0" smtClean="0"/>
            </a:br>
            <a:r>
              <a:rPr lang="ru-RU" dirty="0" smtClean="0"/>
              <a:t>и адресная арифметика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кутник 6"/>
          <p:cNvSpPr>
            <a:spLocks noChangeAspect="1"/>
          </p:cNvSpPr>
          <p:nvPr/>
        </p:nvSpPr>
        <p:spPr>
          <a:xfrm>
            <a:off x="692530" y="4514895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  <p:sp>
        <p:nvSpPr>
          <p:cNvPr id="5" name="Прямокутник 6"/>
          <p:cNvSpPr>
            <a:spLocks noChangeAspect="1"/>
          </p:cNvSpPr>
          <p:nvPr/>
        </p:nvSpPr>
        <p:spPr>
          <a:xfrm>
            <a:off x="692529" y="5270799"/>
            <a:ext cx="272343" cy="323530"/>
          </a:xfrm>
          <a:custGeom>
            <a:avLst/>
            <a:gdLst/>
            <a:ahLst/>
            <a:cxnLst/>
            <a:rect l="l" t="t" r="r" b="b"/>
            <a:pathLst>
              <a:path w="272343" h="323530">
                <a:moveTo>
                  <a:pt x="117275" y="112268"/>
                </a:moveTo>
                <a:cubicBezTo>
                  <a:pt x="117274" y="112268"/>
                  <a:pt x="117274" y="112268"/>
                  <a:pt x="117273" y="112268"/>
                </a:cubicBezTo>
                <a:lnTo>
                  <a:pt x="70175" y="112268"/>
                </a:lnTo>
                <a:cubicBezTo>
                  <a:pt x="66442" y="112268"/>
                  <a:pt x="63415" y="115295"/>
                  <a:pt x="63415" y="119028"/>
                </a:cubicBezTo>
                <a:lnTo>
                  <a:pt x="63415" y="119073"/>
                </a:lnTo>
                <a:cubicBezTo>
                  <a:pt x="63415" y="122806"/>
                  <a:pt x="66442" y="125833"/>
                  <a:pt x="70175" y="125833"/>
                </a:cubicBezTo>
                <a:lnTo>
                  <a:pt x="104355" y="125833"/>
                </a:lnTo>
                <a:cubicBezTo>
                  <a:pt x="104408" y="125801"/>
                  <a:pt x="104461" y="125800"/>
                  <a:pt x="104515" y="125800"/>
                </a:cubicBezTo>
                <a:cubicBezTo>
                  <a:pt x="108213" y="125800"/>
                  <a:pt x="111211" y="128798"/>
                  <a:pt x="111211" y="132495"/>
                </a:cubicBezTo>
                <a:lnTo>
                  <a:pt x="110760" y="134728"/>
                </a:lnTo>
                <a:lnTo>
                  <a:pt x="111229" y="132789"/>
                </a:lnTo>
                <a:lnTo>
                  <a:pt x="111229" y="209304"/>
                </a:lnTo>
                <a:cubicBezTo>
                  <a:pt x="111198" y="208747"/>
                  <a:pt x="111096" y="208210"/>
                  <a:pt x="110829" y="207733"/>
                </a:cubicBezTo>
                <a:cubicBezTo>
                  <a:pt x="111113" y="208312"/>
                  <a:pt x="111211" y="208958"/>
                  <a:pt x="111211" y="209627"/>
                </a:cubicBezTo>
                <a:cubicBezTo>
                  <a:pt x="111211" y="213324"/>
                  <a:pt x="108213" y="216322"/>
                  <a:pt x="104515" y="216322"/>
                </a:cubicBezTo>
                <a:lnTo>
                  <a:pt x="103855" y="216189"/>
                </a:lnTo>
                <a:lnTo>
                  <a:pt x="103855" y="216218"/>
                </a:lnTo>
                <a:lnTo>
                  <a:pt x="104661" y="216395"/>
                </a:lnTo>
                <a:lnTo>
                  <a:pt x="69961" y="216395"/>
                </a:lnTo>
                <a:cubicBezTo>
                  <a:pt x="66228" y="216395"/>
                  <a:pt x="63201" y="219421"/>
                  <a:pt x="63201" y="223155"/>
                </a:cubicBezTo>
                <a:lnTo>
                  <a:pt x="63201" y="223200"/>
                </a:lnTo>
                <a:cubicBezTo>
                  <a:pt x="63201" y="226933"/>
                  <a:pt x="66228" y="229959"/>
                  <a:pt x="69961" y="229959"/>
                </a:cubicBezTo>
                <a:lnTo>
                  <a:pt x="202383" y="229959"/>
                </a:lnTo>
                <a:cubicBezTo>
                  <a:pt x="206116" y="229959"/>
                  <a:pt x="209142" y="226933"/>
                  <a:pt x="209142" y="223200"/>
                </a:cubicBezTo>
                <a:lnTo>
                  <a:pt x="209142" y="223155"/>
                </a:lnTo>
                <a:cubicBezTo>
                  <a:pt x="209142" y="219421"/>
                  <a:pt x="206116" y="216395"/>
                  <a:pt x="202383" y="216395"/>
                </a:cubicBezTo>
                <a:lnTo>
                  <a:pt x="167027" y="216395"/>
                </a:lnTo>
                <a:cubicBezTo>
                  <a:pt x="167949" y="216387"/>
                  <a:pt x="168825" y="216188"/>
                  <a:pt x="169613" y="215825"/>
                </a:cubicBezTo>
                <a:cubicBezTo>
                  <a:pt x="168858" y="216155"/>
                  <a:pt x="168022" y="216322"/>
                  <a:pt x="167149" y="216322"/>
                </a:cubicBezTo>
                <a:cubicBezTo>
                  <a:pt x="163451" y="216322"/>
                  <a:pt x="160453" y="213324"/>
                  <a:pt x="160453" y="209627"/>
                </a:cubicBezTo>
                <a:lnTo>
                  <a:pt x="160566" y="209070"/>
                </a:lnTo>
                <a:lnTo>
                  <a:pt x="160523" y="209070"/>
                </a:lnTo>
                <a:lnTo>
                  <a:pt x="160364" y="209781"/>
                </a:lnTo>
                <a:lnTo>
                  <a:pt x="160364" y="118315"/>
                </a:lnTo>
                <a:cubicBezTo>
                  <a:pt x="160364" y="114975"/>
                  <a:pt x="157656" y="112268"/>
                  <a:pt x="154317" y="112268"/>
                </a:cubicBezTo>
                <a:close/>
                <a:moveTo>
                  <a:pt x="136171" y="36044"/>
                </a:moveTo>
                <a:cubicBezTo>
                  <a:pt x="119171" y="36044"/>
                  <a:pt x="105390" y="49825"/>
                  <a:pt x="105390" y="66825"/>
                </a:cubicBezTo>
                <a:cubicBezTo>
                  <a:pt x="105390" y="83825"/>
                  <a:pt x="119171" y="97606"/>
                  <a:pt x="136171" y="97606"/>
                </a:cubicBezTo>
                <a:cubicBezTo>
                  <a:pt x="153171" y="97606"/>
                  <a:pt x="166952" y="83825"/>
                  <a:pt x="166952" y="66825"/>
                </a:cubicBezTo>
                <a:cubicBezTo>
                  <a:pt x="166952" y="49825"/>
                  <a:pt x="153171" y="36044"/>
                  <a:pt x="136171" y="36044"/>
                </a:cubicBezTo>
                <a:close/>
                <a:moveTo>
                  <a:pt x="45391" y="0"/>
                </a:moveTo>
                <a:lnTo>
                  <a:pt x="113476" y="0"/>
                </a:lnTo>
                <a:lnTo>
                  <a:pt x="226952" y="0"/>
                </a:lnTo>
                <a:cubicBezTo>
                  <a:pt x="252021" y="0"/>
                  <a:pt x="272343" y="20323"/>
                  <a:pt x="272343" y="45391"/>
                </a:cubicBezTo>
                <a:lnTo>
                  <a:pt x="272343" y="158867"/>
                </a:lnTo>
                <a:lnTo>
                  <a:pt x="272343" y="226952"/>
                </a:lnTo>
                <a:cubicBezTo>
                  <a:pt x="272343" y="252021"/>
                  <a:pt x="252021" y="272343"/>
                  <a:pt x="226952" y="272343"/>
                </a:cubicBezTo>
                <a:lnTo>
                  <a:pt x="113476" y="272343"/>
                </a:lnTo>
                <a:lnTo>
                  <a:pt x="48001" y="323530"/>
                </a:lnTo>
                <a:lnTo>
                  <a:pt x="45391" y="272343"/>
                </a:lnTo>
                <a:cubicBezTo>
                  <a:pt x="20323" y="272343"/>
                  <a:pt x="0" y="252021"/>
                  <a:pt x="0" y="226952"/>
                </a:cubicBezTo>
                <a:lnTo>
                  <a:pt x="0" y="158867"/>
                </a:lnTo>
                <a:lnTo>
                  <a:pt x="0" y="45391"/>
                </a:lnTo>
                <a:cubicBezTo>
                  <a:pt x="0" y="20323"/>
                  <a:pt x="20323" y="0"/>
                  <a:pt x="45391" y="0"/>
                </a:cubicBezTo>
                <a:close/>
              </a:path>
            </a:pathLst>
          </a:custGeom>
          <a:solidFill>
            <a:srgbClr val="0079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ru-RU" dirty="0" smtClean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1786</TotalTime>
  <Words>2834</Words>
  <Application>Microsoft Office PowerPoint</Application>
  <PresentationFormat>On-screen Show (4:3)</PresentationFormat>
  <Paragraphs>1028</Paragraphs>
  <Slides>61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NetCracker_EDU_Template_2013</vt:lpstr>
      <vt:lpstr>Лекции по Java SE Максим Букасов, киевский учебный центр NetCracker</vt:lpstr>
      <vt:lpstr>План лекции</vt:lpstr>
      <vt:lpstr>Основы синтаксиса – Кодировка</vt:lpstr>
      <vt:lpstr>Основы синтаксиса – Пробельные символы</vt:lpstr>
      <vt:lpstr>Основы синтаксиса – Комментарии</vt:lpstr>
      <vt:lpstr>Основы синтаксиса – Зарезервированные слова</vt:lpstr>
      <vt:lpstr>Основы синтаксиса – Идентификаторы</vt:lpstr>
      <vt:lpstr>Основы синтаксиса – Соглашения о записи имен</vt:lpstr>
      <vt:lpstr>Основы синтаксиса – Типы данных</vt:lpstr>
      <vt:lpstr>Основы синтаксиса – Примитивные типы данных</vt:lpstr>
      <vt:lpstr>Основы синтаксиса – Ссылочный тип</vt:lpstr>
      <vt:lpstr>Основы синтаксиса – Литералы</vt:lpstr>
      <vt:lpstr>Основы синтаксиса – Целочисленные литералы</vt:lpstr>
      <vt:lpstr>Основы синтаксиса – Целочисленные литералы JDK7+</vt:lpstr>
      <vt:lpstr>Основы синтаксиса – Литералы с плавающей точкой</vt:lpstr>
      <vt:lpstr>Основы синтаксиса – Булевы литералы</vt:lpstr>
      <vt:lpstr>Основы синтаксиса – Символьные литералы</vt:lpstr>
      <vt:lpstr>Основы синтаксиса – Строковые литералы</vt:lpstr>
      <vt:lpstr>Основы синтаксиса – null-литерал</vt:lpstr>
      <vt:lpstr>Основы синтаксиса – Объявление переменных</vt:lpstr>
      <vt:lpstr>План лекции</vt:lpstr>
      <vt:lpstr>Операторы – Приоритет операторов</vt:lpstr>
      <vt:lpstr>Операторы – Логические операторы</vt:lpstr>
      <vt:lpstr>Операторы – Short-circuit логические операторы</vt:lpstr>
      <vt:lpstr>Операторы – Конкатенация строк оператором +</vt:lpstr>
      <vt:lpstr>Операторы – Операторы сдвига</vt:lpstr>
      <vt:lpstr>Операторы – Приведение типов</vt:lpstr>
      <vt:lpstr>Операторы – Явное приведение типов</vt:lpstr>
      <vt:lpstr>Операторы – Неявное приведение типов</vt:lpstr>
      <vt:lpstr>Операторы – Неявное приведение типов</vt:lpstr>
      <vt:lpstr>Операторы – Пример 1</vt:lpstr>
      <vt:lpstr>Операторы – Пример 2</vt:lpstr>
      <vt:lpstr>Операторы – Пример 3</vt:lpstr>
      <vt:lpstr>Операторы – Пример 4</vt:lpstr>
      <vt:lpstr>Операторы – Пример 5</vt:lpstr>
      <vt:lpstr>План лекции</vt:lpstr>
      <vt:lpstr>Управление потоком выполнения – Блоки</vt:lpstr>
      <vt:lpstr>Управление потоком выполнения – Ветвления if</vt:lpstr>
      <vt:lpstr>Управление потоком выполнения – Ветвления if (2)</vt:lpstr>
      <vt:lpstr>Управление потоком выполнения – Ветвления if (3)</vt:lpstr>
      <vt:lpstr>Управление потоком выполнения – Ветвления if (4)</vt:lpstr>
      <vt:lpstr>Управление потоком выполнения – Ветвления switch</vt:lpstr>
      <vt:lpstr>Управление потоком выполнения – Ветвления switch (2)</vt:lpstr>
      <vt:lpstr>Управление потоком выполнения – Циклы for </vt:lpstr>
      <vt:lpstr>Управление потоком выполнения – Циклы for (2) </vt:lpstr>
      <vt:lpstr>Управление потоком выполнения – Циклы while</vt:lpstr>
      <vt:lpstr>Управление потоком выполнения – Циклы while (2) </vt:lpstr>
      <vt:lpstr>Управление потоком выполнения – Циклы do-while</vt:lpstr>
      <vt:lpstr>Управление потоком выполнения – Циклы do-while (2) </vt:lpstr>
      <vt:lpstr>Управление потоком выполнения – break</vt:lpstr>
      <vt:lpstr>Управление потоком выполнения – break </vt:lpstr>
      <vt:lpstr>Управление потоком выполнения – continue</vt:lpstr>
      <vt:lpstr>Управление потоком выполнения – метки</vt:lpstr>
      <vt:lpstr>План лекции</vt:lpstr>
      <vt:lpstr>Массивы</vt:lpstr>
      <vt:lpstr>Массивы – Объявление массивов </vt:lpstr>
      <vt:lpstr>Массивы – Создание массивов </vt:lpstr>
      <vt:lpstr>Массивы – Создание многомерных массивов </vt:lpstr>
      <vt:lpstr>Массивы – Изменение размера массивов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Aaz</dc:creator>
  <cp:lastModifiedBy>Alexey Evdokimov</cp:lastModifiedBy>
  <cp:revision>124</cp:revision>
  <dcterms:created xsi:type="dcterms:W3CDTF">2013-08-11T21:29:34Z</dcterms:created>
  <dcterms:modified xsi:type="dcterms:W3CDTF">2013-10-18T11:30:14Z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