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39" r:id="rId3"/>
    <p:sldId id="417" r:id="rId4"/>
    <p:sldId id="418" r:id="rId5"/>
    <p:sldId id="419" r:id="rId6"/>
    <p:sldId id="425" r:id="rId7"/>
    <p:sldId id="420" r:id="rId8"/>
    <p:sldId id="426" r:id="rId9"/>
    <p:sldId id="421" r:id="rId10"/>
    <p:sldId id="427" r:id="rId11"/>
    <p:sldId id="438" r:id="rId12"/>
    <p:sldId id="449" r:id="rId13"/>
    <p:sldId id="422" r:id="rId14"/>
    <p:sldId id="424" r:id="rId15"/>
    <p:sldId id="434" r:id="rId16"/>
    <p:sldId id="429" r:id="rId17"/>
    <p:sldId id="430" r:id="rId18"/>
    <p:sldId id="450" r:id="rId19"/>
    <p:sldId id="423" r:id="rId20"/>
    <p:sldId id="428" r:id="rId21"/>
    <p:sldId id="431" r:id="rId22"/>
    <p:sldId id="432" r:id="rId23"/>
    <p:sldId id="433" r:id="rId24"/>
    <p:sldId id="435" r:id="rId25"/>
    <p:sldId id="451" r:id="rId26"/>
    <p:sldId id="436" r:id="rId27"/>
    <p:sldId id="437" r:id="rId28"/>
    <p:sldId id="439" r:id="rId29"/>
    <p:sldId id="452" r:id="rId30"/>
    <p:sldId id="441" r:id="rId31"/>
    <p:sldId id="442" r:id="rId32"/>
    <p:sldId id="448" r:id="rId33"/>
    <p:sldId id="443" r:id="rId34"/>
    <p:sldId id="444" r:id="rId35"/>
    <p:sldId id="445" r:id="rId36"/>
    <p:sldId id="447" r:id="rId37"/>
    <p:sldId id="446" r:id="rId38"/>
    <p:sldId id="35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0079C1"/>
    <a:srgbClr val="C2DEEF"/>
    <a:srgbClr val="C8E3FB"/>
    <a:srgbClr val="464646"/>
    <a:srgbClr val="0C9B74"/>
    <a:srgbClr val="0015C1"/>
    <a:srgbClr val="91C6F7"/>
    <a:srgbClr val="59AAF2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024" autoAdjust="0"/>
    <p:restoredTop sz="73373" autoAdjust="0"/>
  </p:normalViewPr>
  <p:slideViewPr>
    <p:cSldViewPr snapToGrid="0">
      <p:cViewPr>
        <p:scale>
          <a:sx n="83" d="100"/>
          <a:sy n="83" d="100"/>
        </p:scale>
        <p:origin x="-456" y="-24"/>
      </p:cViewPr>
      <p:guideLst>
        <p:guide orient="horz" pos="4273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0ED31-C514-441E-A975-9321F8B61045}" type="datetimeFigureOut">
              <a:rPr lang="en-US" smtClean="0"/>
              <a:pPr/>
              <a:t>2/23/2014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FB88C-414A-4D0E-94EB-C09963C3024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431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B5EB2-A5D5-4124-B769-9BEE021C263A}" type="datetimeFigureOut">
              <a:rPr lang="en-US" smtClean="0"/>
              <a:pPr/>
              <a:t>2/23/2014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F3D62-F495-4413-900F-CFCA7AE10E3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93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62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4000" cy="546146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429132"/>
            <a:ext cx="9144000" cy="969959"/>
          </a:xfrm>
        </p:spPr>
        <p:txBody>
          <a:bodyPr lIns="180000" rIns="216000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a title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55645"/>
            <a:ext cx="5286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  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  <a:p>
            <a:endParaRPr lang="en-US" sz="1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2" descr="C:\Users\Oksano4ka\Desktop\NC_logo_no_tag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940" y="5931040"/>
            <a:ext cx="2525334" cy="500066"/>
          </a:xfrm>
          <a:prstGeom prst="rect">
            <a:avLst/>
          </a:prstGeom>
          <a:noFill/>
        </p:spPr>
      </p:pic>
      <p:grpSp>
        <p:nvGrpSpPr>
          <p:cNvPr id="13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6" cy="71437"/>
            <a:chOff x="180943" y="1112504"/>
            <a:chExt cx="471493" cy="71438"/>
          </a:xfrm>
        </p:grpSpPr>
        <p:sp>
          <p:nvSpPr>
            <p:cNvPr id="14" name="Oval 18"/>
            <p:cNvSpPr/>
            <p:nvPr userDrawn="1"/>
          </p:nvSpPr>
          <p:spPr>
            <a:xfrm>
              <a:off x="180943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9"/>
            <p:cNvSpPr/>
            <p:nvPr userDrawn="1"/>
          </p:nvSpPr>
          <p:spPr>
            <a:xfrm>
              <a:off x="314294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20"/>
            <p:cNvSpPr/>
            <p:nvPr userDrawn="1"/>
          </p:nvSpPr>
          <p:spPr>
            <a:xfrm>
              <a:off x="447646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9899" y="1354347"/>
            <a:ext cx="8931600" cy="2112452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1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2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00800" y="4235570"/>
            <a:ext cx="8931600" cy="2119349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2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841811" y="38988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25" name="Group 18"/>
          <p:cNvGrpSpPr/>
          <p:nvPr userDrawn="1"/>
        </p:nvGrpSpPr>
        <p:grpSpPr>
          <a:xfrm>
            <a:off x="261778" y="4042800"/>
            <a:ext cx="471492" cy="71438"/>
            <a:chOff x="180944" y="1112504"/>
            <a:chExt cx="471492" cy="71438"/>
          </a:xfrm>
        </p:grpSpPr>
        <p:sp>
          <p:nvSpPr>
            <p:cNvPr id="26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0" marR="0" indent="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None/>
              <a:tabLst>
                <a:tab pos="252000" algn="l"/>
                <a:tab pos="504000" algn="l"/>
                <a:tab pos="756000" algn="l"/>
                <a:tab pos="1008000" algn="l"/>
              </a:tabLst>
              <a:defRPr sz="2000"/>
            </a:lvl1pPr>
            <a:lvl2pPr marL="252000" indent="-252000" defTabSz="252000">
              <a:buFont typeface="Arial" pitchFamily="34" charset="0"/>
              <a:buChar char="•"/>
              <a:defRPr sz="1800"/>
            </a:lvl2pPr>
            <a:lvl3pPr marL="285750" indent="-285750">
              <a:buFont typeface="Arial" pitchFamily="34" charset="0"/>
              <a:buChar char="•"/>
              <a:defRPr sz="1600"/>
            </a:lvl3pPr>
            <a:lvl4pPr marL="504000" indent="-252000" defTabSz="252000">
              <a:buFont typeface="Arial" pitchFamily="34" charset="0"/>
              <a:buChar char="•"/>
              <a:defRPr sz="1400"/>
            </a:lvl4pPr>
            <a:lvl5pPr marL="756000" indent="-252000" defTabSz="2520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9C1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06901"/>
            <a:ext cx="9144000" cy="1022364"/>
          </a:xfrm>
        </p:spPr>
        <p:txBody>
          <a:bodyPr lIns="180000" anchor="ctr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6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BBF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dirty="0" smtClean="0"/>
              <a:t>Q&amp;A</a:t>
            </a:r>
            <a:endParaRPr lang="en-GB" sz="28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8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9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3999" cy="5462016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b="1" dirty="0" smtClean="0"/>
              <a:t>Thank you!</a:t>
            </a:r>
            <a:endParaRPr lang="en-GB" sz="2800" b="1" dirty="0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20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2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3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3831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7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4382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62731" y="1156837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4" name="Group 18"/>
          <p:cNvGrpSpPr/>
          <p:nvPr userDrawn="1"/>
        </p:nvGrpSpPr>
        <p:grpSpPr>
          <a:xfrm>
            <a:off x="261938" y="1155600"/>
            <a:ext cx="471492" cy="71438"/>
            <a:chOff x="180944" y="1112504"/>
            <a:chExt cx="471492" cy="71438"/>
          </a:xfrm>
        </p:grpSpPr>
        <p:sp>
          <p:nvSpPr>
            <p:cNvPr id="15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(Summ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 hasCustomPrompt="1"/>
          </p:nvPr>
        </p:nvSpPr>
        <p:spPr>
          <a:xfrm>
            <a:off x="100800" y="2720495"/>
            <a:ext cx="8931600" cy="3628936"/>
          </a:xfrm>
        </p:spPr>
        <p:txBody>
          <a:bodyPr/>
          <a:lstStyle>
            <a:lvl1pPr marL="252000" marR="0" indent="-25200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endParaRPr lang="ru-RU" dirty="0"/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280170" y="2591104"/>
            <a:ext cx="8559427" cy="0"/>
          </a:xfrm>
          <a:prstGeom prst="line">
            <a:avLst/>
          </a:prstGeom>
          <a:ln w="66675" cap="rnd">
            <a:solidFill>
              <a:srgbClr val="C8E3F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00800" y="857232"/>
            <a:ext cx="8931600" cy="1584043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>
                <a:solidFill>
                  <a:srgbClr val="0079C1"/>
                </a:solidFill>
              </a:defRPr>
            </a:lvl1pPr>
            <a:lvl2pPr marL="0" indent="0">
              <a:buFont typeface="Arial" pitchFamily="34" charset="0"/>
              <a:buNone/>
              <a:defRPr sz="1800"/>
            </a:lvl2pPr>
            <a:lvl3pPr marL="0" indent="0">
              <a:buFont typeface="Arial" pitchFamily="34" charset="0"/>
              <a:buNone/>
              <a:defRPr sz="1600"/>
            </a:lvl3pPr>
            <a:lvl4pPr marL="0" indent="0">
              <a:buFont typeface="Arial" pitchFamily="34" charset="0"/>
              <a:buNone/>
              <a:defRPr sz="1400"/>
            </a:lvl4pPr>
            <a:lvl5pPr marL="0" indent="0"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2710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0668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4732789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828001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7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5460122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8" name="Group 18"/>
          <p:cNvGrpSpPr/>
          <p:nvPr userDrawn="1"/>
        </p:nvGrpSpPr>
        <p:grpSpPr>
          <a:xfrm>
            <a:off x="4887709" y="1155600"/>
            <a:ext cx="471492" cy="71438"/>
            <a:chOff x="180944" y="1112504"/>
            <a:chExt cx="471492" cy="71438"/>
          </a:xfrm>
        </p:grpSpPr>
        <p:sp>
          <p:nvSpPr>
            <p:cNvPr id="19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tx1"/>
            </a:gs>
            <a:gs pos="100000">
              <a:srgbClr val="0079C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78734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8286776" y="6527929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2550" y="857233"/>
            <a:ext cx="8938900" cy="5500726"/>
          </a:xfrm>
          <a:prstGeom prst="roundRect">
            <a:avLst>
              <a:gd name="adj" fmla="val 20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800" y="0"/>
            <a:ext cx="8938900" cy="857232"/>
          </a:xfrm>
          <a:prstGeom prst="rect">
            <a:avLst/>
          </a:prstGeom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00" y="857232"/>
            <a:ext cx="8932790" cy="5500726"/>
          </a:xfrm>
          <a:prstGeom prst="rect">
            <a:avLst/>
          </a:prstGeom>
        </p:spPr>
        <p:txBody>
          <a:bodyPr vert="horz" lIns="144000" tIns="144000" rIns="144000" bIns="45720" numCol="1" spcCol="360000" rtlCol="0" anchor="t" anchorCtr="0">
            <a:norm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GB" dirty="0" smtClean="0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216147" y="6623016"/>
            <a:ext cx="471487" cy="71437"/>
            <a:chOff x="180942" y="1112504"/>
            <a:chExt cx="471494" cy="71438"/>
          </a:xfrm>
        </p:grpSpPr>
        <p:sp>
          <p:nvSpPr>
            <p:cNvPr id="14" name="Oval 13"/>
            <p:cNvSpPr/>
            <p:nvPr userDrawn="1"/>
          </p:nvSpPr>
          <p:spPr>
            <a:xfrm>
              <a:off x="180942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314293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447645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9" r:id="rId3"/>
    <p:sldLayoutId id="2147483667" r:id="rId4"/>
    <p:sldLayoutId id="2147483650" r:id="rId5"/>
    <p:sldLayoutId id="2147483660" r:id="rId6"/>
    <p:sldLayoutId id="2147483665" r:id="rId7"/>
    <p:sldLayoutId id="2147483670" r:id="rId8"/>
    <p:sldLayoutId id="2147483652" r:id="rId9"/>
    <p:sldLayoutId id="2147483661" r:id="rId10"/>
    <p:sldLayoutId id="2147483666" r:id="rId11"/>
    <p:sldLayoutId id="2147483654" r:id="rId12"/>
    <p:sldLayoutId id="2147483651" r:id="rId13"/>
    <p:sldLayoutId id="2147483663" r:id="rId14"/>
    <p:sldLayoutId id="2147483662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252000" rtl="0" eaLnBrk="1" latinLnBrk="0" hangingPunct="1">
        <a:lnSpc>
          <a:spcPct val="100000"/>
        </a:lnSpc>
        <a:spcBef>
          <a:spcPts val="1200"/>
        </a:spcBef>
        <a:buClr>
          <a:srgbClr val="0079C1"/>
        </a:buClr>
        <a:buSzPct val="100000"/>
        <a:buFont typeface="Arial" pitchFamily="34" charset="0"/>
        <a:buChar char="•"/>
        <a:tabLst>
          <a:tab pos="252000" algn="l"/>
        </a:tabLst>
        <a:defRPr sz="2000" kern="1200">
          <a:solidFill>
            <a:srgbClr val="464646"/>
          </a:solidFill>
          <a:latin typeface="+mn-lt"/>
          <a:ea typeface="+mn-ea"/>
          <a:cs typeface="+mn-cs"/>
        </a:defRPr>
      </a:lvl1pPr>
      <a:lvl2pPr marL="504000" indent="-252000" algn="l" defTabSz="252000" rtl="0" eaLnBrk="1" latinLnBrk="0" hangingPunct="1">
        <a:spcBef>
          <a:spcPct val="20000"/>
        </a:spcBef>
        <a:buClr>
          <a:srgbClr val="0079C1"/>
        </a:buClr>
        <a:buFont typeface="Arial" pitchFamily="34" charset="0"/>
        <a:buChar char="•"/>
        <a:defRPr sz="1800" kern="1200">
          <a:solidFill>
            <a:srgbClr val="464646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spcBef>
          <a:spcPts val="300"/>
        </a:spcBef>
        <a:buClr>
          <a:srgbClr val="0079C1"/>
        </a:buClr>
        <a:buSzPct val="110000"/>
        <a:buFont typeface="Calibri" pitchFamily="34" charset="0"/>
        <a:buChar char="‒"/>
        <a:defRPr sz="1600" kern="1200">
          <a:solidFill>
            <a:srgbClr val="464646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‒"/>
        <a:defRPr sz="1400" kern="1200">
          <a:solidFill>
            <a:srgbClr val="464646"/>
          </a:solidFill>
          <a:latin typeface="+mn-lt"/>
          <a:ea typeface="+mn-ea"/>
          <a:cs typeface="+mn-cs"/>
        </a:defRPr>
      </a:lvl4pPr>
      <a:lvl5pPr marL="1341438" indent="-265113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―"/>
        <a:defRPr sz="1200" kern="1200">
          <a:solidFill>
            <a:srgbClr val="46464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essential/regex/index.html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Лекции по </a:t>
            </a:r>
            <a:r>
              <a:rPr lang="en-US" dirty="0" smtClean="0"/>
              <a:t>Java SE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Максим Букасов, киевский учебный центр </a:t>
            </a:r>
            <a:r>
              <a:rPr lang="en-US" dirty="0" smtClean="0"/>
              <a:t>NetCracker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1683" y="1240125"/>
            <a:ext cx="8384848" cy="2391837"/>
          </a:xfrm>
          <a:prstGeom prst="rect">
            <a:avLst/>
          </a:prstGeom>
        </p:spPr>
        <p:txBody>
          <a:bodyPr vert="horz" lIns="180000" tIns="45720" rIns="21600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Лекция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dirty="0" err="1" smtClean="0">
                <a:latin typeface="+mj-lt"/>
                <a:ea typeface="+mj-ea"/>
                <a:cs typeface="+mj-cs"/>
              </a:rPr>
              <a:t>ООП</a:t>
            </a:r>
            <a:r>
              <a:rPr lang="ru-RU" sz="3600" b="1" dirty="0" smtClean="0">
                <a:latin typeface="+mj-lt"/>
                <a:ea typeface="+mj-ea"/>
                <a:cs typeface="+mj-cs"/>
              </a:rPr>
              <a:t> в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Java</a:t>
            </a:r>
            <a:r>
              <a:rPr lang="uk-UA" sz="3600" b="1" dirty="0" smtClean="0">
                <a:latin typeface="+mj-lt"/>
                <a:ea typeface="+mj-ea"/>
                <a:cs typeface="+mj-cs"/>
              </a:rPr>
              <a:t> (</a:t>
            </a:r>
            <a:r>
              <a:rPr lang="uk-UA" sz="3600" b="1" dirty="0" err="1" smtClean="0">
                <a:latin typeface="+mj-lt"/>
                <a:ea typeface="+mj-ea"/>
                <a:cs typeface="+mj-cs"/>
              </a:rPr>
              <a:t>часть</a:t>
            </a:r>
            <a:r>
              <a:rPr lang="uk-UA" sz="3600" b="1" dirty="0" smtClean="0">
                <a:latin typeface="+mj-lt"/>
                <a:ea typeface="+mj-ea"/>
                <a:cs typeface="+mj-cs"/>
              </a:rPr>
              <a:t> 1)</a:t>
            </a:r>
            <a:endParaRPr lang="ru-RU" sz="3600" b="1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Полиморфизм </a:t>
            </a:r>
            <a:r>
              <a:rPr lang="ru-RU" dirty="0"/>
              <a:t>— </a:t>
            </a:r>
            <a:r>
              <a:rPr lang="ru-RU" dirty="0" smtClean="0"/>
              <a:t>пример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MyClock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{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...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toString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 {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ru-RU" sz="1400" b="1" dirty="0" err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return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</a:t>
            </a:r>
            <a:r>
              <a:rPr lang="ru-RU" sz="1400" dirty="0" err="1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MyClock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["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+ </a:t>
            </a:r>
            <a:r>
              <a:rPr lang="ru-RU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hours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+ 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":"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+ </a:t>
            </a:r>
            <a:r>
              <a:rPr lang="ru-RU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minutes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+ 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"]"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}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MyPreciseClock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extends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MyClock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{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// ...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toString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 {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ru-RU" sz="1400" b="1" dirty="0" err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return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</a:t>
            </a:r>
            <a:r>
              <a:rPr lang="ru-RU" sz="1400" dirty="0" err="1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MyPreciseClock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["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+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getHours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 + 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":"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+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getMinutes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 + 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":"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+ </a:t>
            </a:r>
            <a:r>
              <a:rPr lang="ru-RU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seconds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+ 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"]"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}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ru-RU" sz="1400" dirty="0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...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MyClock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MyClock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MyPreciseClock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mpc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MyPreciseClock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MyClock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mpc2 = </a:t>
            </a:r>
            <a:r>
              <a:rPr lang="ru-RU" sz="1400" b="1" dirty="0" err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MyPreciseClock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</a:t>
            </a:r>
            <a:endParaRPr lang="ru-RU" sz="1400" dirty="0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System.</a:t>
            </a:r>
            <a:r>
              <a:rPr lang="ru-RU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out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.println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mc.toString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());              </a:t>
            </a:r>
            <a:r>
              <a:rPr lang="ru-RU" sz="1400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MyClock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[0:0]</a:t>
            </a:r>
            <a:endParaRPr lang="ru-RU" sz="1400" dirty="0">
              <a:solidFill>
                <a:srgbClr val="3F7F5F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System.</a:t>
            </a:r>
            <a:r>
              <a:rPr lang="ru-RU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out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.println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mpc.toString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());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</a:t>
            </a:r>
            <a:r>
              <a:rPr lang="ru-RU" sz="1400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MyPreciseClock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[0:0:0]</a:t>
            </a:r>
            <a:endParaRPr lang="ru-RU" sz="1400" dirty="0">
              <a:solidFill>
                <a:srgbClr val="3F7F5F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System.</a:t>
            </a:r>
            <a:r>
              <a:rPr lang="ru-RU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out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.println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(mpc2.toString());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</a:t>
            </a:r>
            <a:r>
              <a:rPr lang="ru-RU" sz="1400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MyPreciseClock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[0:0:0]</a:t>
            </a:r>
            <a:endParaRPr lang="ru-RU" sz="1400" dirty="0">
              <a:solidFill>
                <a:srgbClr val="3F7F5F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400" dirty="0">
              <a:solidFill>
                <a:srgbClr val="3F7F5F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67324" y="5333999"/>
            <a:ext cx="2924175" cy="95410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Результат: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MyClock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[0:0]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MyPreciseClock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[0:0:0]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MyPreciseClock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[0:0:0]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73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 — </a:t>
            </a:r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A{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name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</a:t>
            </a:r>
            <a:r>
              <a:rPr lang="ru-RU" sz="1400" dirty="0" err="1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A"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getName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 {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ru-RU" sz="1400" b="1" dirty="0" err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return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name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B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extends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A{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name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</a:t>
            </a:r>
            <a:r>
              <a:rPr lang="ru-RU" sz="1400" dirty="0" err="1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B"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 </a:t>
            </a:r>
            <a:r>
              <a:rPr lang="ru-RU" sz="1400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Никогда </a:t>
            </a:r>
            <a:r>
              <a:rPr lang="ru-RU" sz="14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так не делайте (не переопределяйте поля</a:t>
            </a:r>
            <a:r>
              <a:rPr lang="ru-RU" sz="1400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)!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getName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 {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ru-RU" sz="1400" b="1" dirty="0" err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return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name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}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AB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static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main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[]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args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 {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A();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B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b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B();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 </a:t>
            </a:r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ab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=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B();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System.out.println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"a : 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+ a.</a:t>
            </a:r>
            <a:r>
              <a:rPr lang="ru-RU" sz="1400" dirty="0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name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+ 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 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+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a.getName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System.out.println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"b : 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+ b.</a:t>
            </a:r>
            <a:r>
              <a:rPr lang="ru-RU" sz="1400" dirty="0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name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+ 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 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+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b.getName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System.out.println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</a:t>
            </a:r>
            <a:r>
              <a:rPr lang="ru-RU" sz="1400" dirty="0" err="1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ab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: 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+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ab.</a:t>
            </a:r>
            <a:r>
              <a:rPr lang="ru-RU" sz="140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name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+ </a:t>
            </a:r>
            <a:r>
              <a:rPr lang="ru-RU" sz="1400" dirty="0">
                <a:solidFill>
                  <a:srgbClr val="2A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 "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+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ab.getName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}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010400" y="4876800"/>
            <a:ext cx="1962150" cy="83099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  <a:endParaRPr lang="en-US" sz="12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Class A Class A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: Class B Class B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Class A Class B</a:t>
            </a:r>
            <a:endParaRPr lang="ru-RU" sz="1200" dirty="0" err="1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 smtClean="0"/>
              <a:t>Основные понятия </a:t>
            </a:r>
            <a:r>
              <a:rPr lang="ru-RU" dirty="0" err="1" smtClean="0"/>
              <a:t>ООП</a:t>
            </a:r>
            <a:endParaRPr lang="ru-RU" dirty="0"/>
          </a:p>
          <a:p>
            <a:r>
              <a:rPr lang="ru-RU" b="1" dirty="0" smtClean="0">
                <a:solidFill>
                  <a:srgbClr val="0F6FC6"/>
                </a:solidFill>
              </a:rPr>
              <a:t>Объявление классов</a:t>
            </a:r>
          </a:p>
          <a:p>
            <a:r>
              <a:rPr lang="ru-RU" dirty="0" smtClean="0"/>
              <a:t>Создание объектов</a:t>
            </a:r>
          </a:p>
          <a:p>
            <a:r>
              <a:rPr lang="ru-RU" dirty="0" smtClean="0"/>
              <a:t>Работа с пакетами</a:t>
            </a:r>
          </a:p>
          <a:p>
            <a:r>
              <a:rPr lang="ru-RU" dirty="0" smtClean="0"/>
              <a:t>Некоторые полезные классы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924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ru-RU" b="1" dirty="0"/>
              <a:t>Объявление </a:t>
            </a:r>
            <a:r>
              <a:rPr lang="ru-RU" b="1" dirty="0" smtClean="0"/>
              <a:t>класса</a:t>
            </a:r>
            <a:endParaRPr lang="ru-RU" b="1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[&lt;</a:t>
            </a:r>
            <a:r>
              <a:rPr lang="ru-R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модификаторы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&gt;] </a:t>
            </a:r>
            <a:r>
              <a:rPr lang="en-US" sz="16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ИмяКласса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en-US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ИмяБазовогоКласса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en-US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ИмяИнтерфейса1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&gt;[, &lt;</a:t>
            </a:r>
            <a:r>
              <a:rPr lang="ru-R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ИмяИнтерфейса2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[, ...]]] </a:t>
            </a:r>
            <a:r>
              <a:rPr lang="ru-R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ru-R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объявление </a:t>
            </a:r>
            <a:r>
              <a:rPr lang="ru-R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полей, конструкторов и методов класса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</a:pPr>
            <a:r>
              <a:rPr lang="ru-RU" b="1" dirty="0"/>
              <a:t>Объявление поля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[&lt;</a:t>
            </a:r>
            <a:r>
              <a:rPr lang="ru-R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модификаторы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&gt;] &lt;</a:t>
            </a:r>
            <a:r>
              <a:rPr lang="ru-R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тип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ru-R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имяПоля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[=&lt;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значение_по_умолчанию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</a:pPr>
            <a:r>
              <a:rPr lang="ru-RU" b="1" dirty="0"/>
              <a:t>Объявление метода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[&lt;</a:t>
            </a:r>
            <a:r>
              <a:rPr lang="ru-R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модификаторы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&gt;] &lt;</a:t>
            </a:r>
            <a:r>
              <a:rPr lang="ru-R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тип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возвращаемых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данных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ru-R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имяМетода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список аргументов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sz="16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u-R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&lt;список классов исключительных ситуаций&gt;]</a:t>
            </a:r>
            <a:r>
              <a:rPr lang="ru-R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блок программного кода&gt;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2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поля и 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Статические поля и методы принадлежат всему классу, а не конкретным объектам, поэтому:</a:t>
            </a:r>
          </a:p>
          <a:p>
            <a:pPr lvl="1"/>
            <a:r>
              <a:rPr lang="ru-RU" dirty="0" smtClean="0"/>
              <a:t>С ними можно работать без необходимости создания объектов</a:t>
            </a:r>
          </a:p>
          <a:p>
            <a:pPr lvl="2"/>
            <a:r>
              <a:rPr lang="ru-RU" dirty="0"/>
              <a:t>начинающие ленивые программисты </a:t>
            </a:r>
            <a:r>
              <a:rPr lang="ru-RU" dirty="0" smtClean="0"/>
              <a:t>очень любят </a:t>
            </a:r>
            <a:r>
              <a:rPr lang="en-US" dirty="0" smtClean="0">
                <a:solidFill>
                  <a:schemeClr val="bg2"/>
                </a:solidFill>
              </a:rPr>
              <a:t>static</a:t>
            </a:r>
            <a:r>
              <a:rPr lang="en-US" dirty="0" smtClean="0"/>
              <a:t> </a:t>
            </a:r>
            <a:r>
              <a:rPr lang="ru-RU" dirty="0" smtClean="0"/>
              <a:t>поля и методы, т.к. для работы с ними не нужно создавать объекты. </a:t>
            </a:r>
            <a:r>
              <a:rPr lang="ru-RU" dirty="0" smtClean="0">
                <a:solidFill>
                  <a:srgbClr val="FF0000"/>
                </a:solidFill>
              </a:rPr>
              <a:t>НЕ ДЕЛАЙТЕ ТАК!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smtClean="0">
                <a:solidFill>
                  <a:schemeClr val="bg2"/>
                </a:solidFill>
              </a:rPr>
              <a:t>static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там, где это действительно необходимо (см. паттерны)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Статические поля не привязаны к конкретным объектам, поэтому: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из них </a:t>
            </a:r>
            <a:r>
              <a:rPr lang="ru-RU" dirty="0" smtClean="0">
                <a:solidFill>
                  <a:srgbClr val="00B050"/>
                </a:solidFill>
              </a:rPr>
              <a:t>можно</a:t>
            </a:r>
            <a:r>
              <a:rPr lang="ru-RU" dirty="0" smtClean="0">
                <a:solidFill>
                  <a:schemeClr val="bg1"/>
                </a:solidFill>
              </a:rPr>
              <a:t> обращаться только к другим </a:t>
            </a:r>
            <a:r>
              <a:rPr lang="en-US" dirty="0" smtClean="0">
                <a:solidFill>
                  <a:schemeClr val="bg2"/>
                </a:solidFill>
              </a:rPr>
              <a:t>static</a:t>
            </a:r>
            <a:r>
              <a:rPr lang="ru-RU" dirty="0" smtClean="0">
                <a:solidFill>
                  <a:schemeClr val="bg2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полям и методам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из них </a:t>
            </a:r>
            <a:r>
              <a:rPr lang="ru-RU" dirty="0" smtClean="0">
                <a:solidFill>
                  <a:srgbClr val="FF0000"/>
                </a:solidFill>
              </a:rPr>
              <a:t>нельзя</a:t>
            </a:r>
            <a:r>
              <a:rPr lang="ru-RU" dirty="0" smtClean="0">
                <a:solidFill>
                  <a:schemeClr val="bg1"/>
                </a:solidFill>
              </a:rPr>
              <a:t> обращаться к </a:t>
            </a:r>
            <a:r>
              <a:rPr lang="ru-RU" dirty="0" smtClean="0">
                <a:solidFill>
                  <a:srgbClr val="FF0000"/>
                </a:solidFill>
              </a:rPr>
              <a:t>нестатическим</a:t>
            </a:r>
            <a:r>
              <a:rPr lang="ru-RU" dirty="0" smtClean="0">
                <a:solidFill>
                  <a:schemeClr val="bg1"/>
                </a:solidFill>
              </a:rPr>
              <a:t> полям и методам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них </a:t>
            </a:r>
            <a:r>
              <a:rPr lang="ru-RU" dirty="0" smtClean="0">
                <a:solidFill>
                  <a:srgbClr val="FF0000"/>
                </a:solidFill>
              </a:rPr>
              <a:t>отсутствует</a:t>
            </a:r>
            <a:r>
              <a:rPr lang="ru-RU" dirty="0" smtClean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chemeClr val="bg2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см. ниже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Из вне обращаться к </a:t>
            </a:r>
            <a:r>
              <a:rPr lang="en-US" dirty="0" smtClean="0">
                <a:solidFill>
                  <a:schemeClr val="bg2"/>
                </a:solidFill>
              </a:rPr>
              <a:t>static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полям и методам можно: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через имя объекта (</a:t>
            </a:r>
            <a:r>
              <a:rPr lang="ru-RU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имя_объекта.</a:t>
            </a:r>
            <a:r>
              <a:rPr lang="ru-RU" i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статическое_поле</a:t>
            </a:r>
            <a:r>
              <a:rPr lang="ru-RU" dirty="0" smtClean="0">
                <a:solidFill>
                  <a:schemeClr val="bg1"/>
                </a:solidFill>
              </a:rPr>
              <a:t>)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через имя класса (</a:t>
            </a:r>
            <a:r>
              <a:rPr lang="ru-RU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Имя_класса.</a:t>
            </a:r>
            <a:r>
              <a:rPr lang="ru-RU" i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статическое_поле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предпочтительнее через имя класса (выше читаемость кода)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en-US" dirty="0" smtClean="0">
                <a:solidFill>
                  <a:srgbClr val="FF0000"/>
                </a:solidFill>
              </a:rPr>
              <a:t>static </a:t>
            </a:r>
            <a:r>
              <a:rPr lang="ru-RU" dirty="0" smtClean="0">
                <a:solidFill>
                  <a:schemeClr val="bg1"/>
                </a:solidFill>
              </a:rPr>
              <a:t>методов </a:t>
            </a:r>
            <a:r>
              <a:rPr lang="ru-RU" dirty="0" smtClean="0">
                <a:solidFill>
                  <a:srgbClr val="FF0000"/>
                </a:solidFill>
              </a:rPr>
              <a:t>не работает полиморфизм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можно «переопределить», но выбор метода выполняется </a:t>
            </a:r>
            <a:r>
              <a:rPr lang="ru-RU" dirty="0" smtClean="0">
                <a:solidFill>
                  <a:srgbClr val="FF0000"/>
                </a:solidFill>
              </a:rPr>
              <a:t>на этапе компиляции</a:t>
            </a:r>
            <a:r>
              <a:rPr lang="ru-RU" dirty="0" smtClean="0">
                <a:solidFill>
                  <a:schemeClr val="bg1"/>
                </a:solidFill>
              </a:rPr>
              <a:t>	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14"/>
          <p:cNvSpPr>
            <a:spLocks noChangeAspect="1"/>
          </p:cNvSpPr>
          <p:nvPr/>
        </p:nvSpPr>
        <p:spPr>
          <a:xfrm>
            <a:off x="8057305" y="5875417"/>
            <a:ext cx="272343" cy="323530"/>
          </a:xfrm>
          <a:custGeom>
            <a:avLst/>
            <a:gdLst/>
            <a:ahLst/>
            <a:cxnLst/>
            <a:rect l="l" t="t" r="r" b="b"/>
            <a:pathLst>
              <a:path w="453905" h="539216">
                <a:moveTo>
                  <a:pt x="226952" y="327792"/>
                </a:moveTo>
                <a:cubicBezTo>
                  <a:pt x="210036" y="327792"/>
                  <a:pt x="196323" y="341505"/>
                  <a:pt x="196323" y="358422"/>
                </a:cubicBezTo>
                <a:cubicBezTo>
                  <a:pt x="196323" y="375338"/>
                  <a:pt x="210036" y="389051"/>
                  <a:pt x="226952" y="389051"/>
                </a:cubicBezTo>
                <a:cubicBezTo>
                  <a:pt x="243868" y="389051"/>
                  <a:pt x="257582" y="375338"/>
                  <a:pt x="257582" y="358422"/>
                </a:cubicBezTo>
                <a:cubicBezTo>
                  <a:pt x="257582" y="341505"/>
                  <a:pt x="243868" y="327792"/>
                  <a:pt x="226952" y="327792"/>
                </a:cubicBezTo>
                <a:close/>
                <a:moveTo>
                  <a:pt x="223780" y="293169"/>
                </a:moveTo>
                <a:lnTo>
                  <a:pt x="226926" y="293491"/>
                </a:lnTo>
                <a:lnTo>
                  <a:pt x="226926" y="293497"/>
                </a:lnTo>
                <a:lnTo>
                  <a:pt x="226952" y="293494"/>
                </a:lnTo>
                <a:lnTo>
                  <a:pt x="226978" y="293497"/>
                </a:lnTo>
                <a:lnTo>
                  <a:pt x="226978" y="293491"/>
                </a:lnTo>
                <a:lnTo>
                  <a:pt x="230125" y="293169"/>
                </a:lnTo>
                <a:cubicBezTo>
                  <a:pt x="225569" y="293249"/>
                  <a:pt x="224271" y="293207"/>
                  <a:pt x="223780" y="293169"/>
                </a:cubicBezTo>
                <a:close/>
                <a:moveTo>
                  <a:pt x="225581" y="73958"/>
                </a:moveTo>
                <a:cubicBezTo>
                  <a:pt x="215811" y="73972"/>
                  <a:pt x="192609" y="77146"/>
                  <a:pt x="195871" y="127031"/>
                </a:cubicBezTo>
                <a:cubicBezTo>
                  <a:pt x="198770" y="181189"/>
                  <a:pt x="202084" y="222783"/>
                  <a:pt x="208711" y="275267"/>
                </a:cubicBezTo>
                <a:cubicBezTo>
                  <a:pt x="212080" y="288939"/>
                  <a:pt x="218316" y="292444"/>
                  <a:pt x="223691" y="293160"/>
                </a:cubicBezTo>
                <a:cubicBezTo>
                  <a:pt x="228917" y="293101"/>
                  <a:pt x="229898" y="293113"/>
                  <a:pt x="230213" y="293160"/>
                </a:cubicBezTo>
                <a:cubicBezTo>
                  <a:pt x="235589" y="292444"/>
                  <a:pt x="241824" y="288939"/>
                  <a:pt x="245194" y="275267"/>
                </a:cubicBezTo>
                <a:cubicBezTo>
                  <a:pt x="251821" y="222783"/>
                  <a:pt x="255134" y="181189"/>
                  <a:pt x="258034" y="127031"/>
                </a:cubicBezTo>
                <a:cubicBezTo>
                  <a:pt x="261295" y="77146"/>
                  <a:pt x="238094" y="73972"/>
                  <a:pt x="228323" y="73958"/>
                </a:cubicBezTo>
                <a:cubicBezTo>
                  <a:pt x="227830" y="73957"/>
                  <a:pt x="227371" y="73965"/>
                  <a:pt x="226952" y="73984"/>
                </a:cubicBezTo>
                <a:cubicBezTo>
                  <a:pt x="226533" y="73965"/>
                  <a:pt x="226074" y="73957"/>
                  <a:pt x="225581" y="73958"/>
                </a:cubicBezTo>
                <a:close/>
                <a:moveTo>
                  <a:pt x="75652" y="0"/>
                </a:moveTo>
                <a:lnTo>
                  <a:pt x="189127" y="0"/>
                </a:lnTo>
                <a:lnTo>
                  <a:pt x="378253" y="0"/>
                </a:lnTo>
                <a:cubicBezTo>
                  <a:pt x="420034" y="0"/>
                  <a:pt x="453905" y="33871"/>
                  <a:pt x="453905" y="75652"/>
                </a:cubicBezTo>
                <a:lnTo>
                  <a:pt x="453905" y="264778"/>
                </a:lnTo>
                <a:lnTo>
                  <a:pt x="453905" y="378253"/>
                </a:lnTo>
                <a:cubicBezTo>
                  <a:pt x="453905" y="420034"/>
                  <a:pt x="420034" y="453905"/>
                  <a:pt x="378253" y="453905"/>
                </a:cubicBezTo>
                <a:lnTo>
                  <a:pt x="189127" y="453905"/>
                </a:lnTo>
                <a:lnTo>
                  <a:pt x="80001" y="539216"/>
                </a:lnTo>
                <a:lnTo>
                  <a:pt x="75651" y="453905"/>
                </a:lnTo>
                <a:lnTo>
                  <a:pt x="75652" y="453905"/>
                </a:lnTo>
                <a:cubicBezTo>
                  <a:pt x="33871" y="453905"/>
                  <a:pt x="0" y="420034"/>
                  <a:pt x="0" y="378253"/>
                </a:cubicBezTo>
                <a:lnTo>
                  <a:pt x="0" y="264778"/>
                </a:lnTo>
                <a:lnTo>
                  <a:pt x="0" y="75652"/>
                </a:lnTo>
                <a:cubicBezTo>
                  <a:pt x="0" y="33871"/>
                  <a:pt x="33871" y="0"/>
                  <a:pt x="75652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69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методов (</a:t>
            </a:r>
            <a:r>
              <a:rPr lang="en-US" dirty="0" smtClean="0"/>
              <a:t>method overloading)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Перегрузка методов </a:t>
            </a:r>
            <a:r>
              <a:rPr lang="ru-RU" dirty="0"/>
              <a:t>(</a:t>
            </a:r>
            <a:r>
              <a:rPr lang="en-US" dirty="0">
                <a:solidFill>
                  <a:schemeClr val="bg2"/>
                </a:solidFill>
              </a:rPr>
              <a:t>method</a:t>
            </a:r>
            <a:r>
              <a:rPr lang="en-US" dirty="0"/>
              <a:t> </a:t>
            </a:r>
            <a:r>
              <a:rPr lang="en-US" dirty="0" smtClean="0">
                <a:solidFill>
                  <a:schemeClr val="bg2"/>
                </a:solidFill>
              </a:rPr>
              <a:t>overloading</a:t>
            </a:r>
            <a:r>
              <a:rPr lang="en-US" dirty="0" smtClean="0"/>
              <a:t>) – </a:t>
            </a:r>
            <a:r>
              <a:rPr lang="ru-RU" dirty="0" smtClean="0"/>
              <a:t>определение нескольких методов с одинаковыми названиями, но разными аргументами</a:t>
            </a:r>
          </a:p>
          <a:p>
            <a:pPr lvl="2"/>
            <a:r>
              <a:rPr lang="ru-RU" dirty="0" smtClean="0"/>
              <a:t>не путать с </a:t>
            </a:r>
            <a:r>
              <a:rPr lang="en-US" dirty="0" smtClean="0">
                <a:solidFill>
                  <a:srgbClr val="FF0000"/>
                </a:solidFill>
              </a:rPr>
              <a:t>override</a:t>
            </a:r>
            <a:r>
              <a:rPr lang="en-US" dirty="0" smtClean="0"/>
              <a:t> – </a:t>
            </a:r>
            <a:r>
              <a:rPr lang="ru-RU" dirty="0" smtClean="0"/>
              <a:t> переопределение в потомке метода, объявленного в базовом классе</a:t>
            </a:r>
            <a:endParaRPr lang="ru-RU" dirty="0"/>
          </a:p>
          <a:p>
            <a:r>
              <a:rPr lang="ru-RU" dirty="0" smtClean="0">
                <a:solidFill>
                  <a:schemeClr val="bg2"/>
                </a:solidFill>
              </a:rPr>
              <a:t>Сигнатура метода </a:t>
            </a:r>
            <a:r>
              <a:rPr lang="en-US" dirty="0"/>
              <a:t>– </a:t>
            </a:r>
            <a:r>
              <a:rPr lang="ru-RU" dirty="0" smtClean="0"/>
              <a:t>название метода + порядок и тип параметров</a:t>
            </a:r>
          </a:p>
          <a:p>
            <a:pPr lvl="1"/>
            <a:r>
              <a:rPr lang="ru-RU" dirty="0"/>
              <a:t>Тип возвращаемого значения и декларация исключений не является частью </a:t>
            </a:r>
            <a:r>
              <a:rPr lang="ru-RU" dirty="0" smtClean="0"/>
              <a:t>сигнатуры метода в языке </a:t>
            </a:r>
            <a:r>
              <a:rPr lang="en-US" dirty="0" smtClean="0"/>
              <a:t>Java</a:t>
            </a:r>
            <a:endParaRPr lang="ru-RU" dirty="0"/>
          </a:p>
          <a:p>
            <a:r>
              <a:rPr lang="ru-RU" dirty="0"/>
              <a:t>Выбор нужного метода выполняется </a:t>
            </a:r>
            <a:r>
              <a:rPr lang="ru-RU" dirty="0">
                <a:solidFill>
                  <a:schemeClr val="bg2"/>
                </a:solidFill>
              </a:rPr>
              <a:t>на этапе компиляции </a:t>
            </a:r>
            <a:r>
              <a:rPr lang="ru-RU" dirty="0"/>
              <a:t>по сигнатуре метода</a:t>
            </a:r>
          </a:p>
          <a:p>
            <a:r>
              <a:rPr lang="ru-RU" dirty="0" smtClean="0"/>
              <a:t>При перегрузке не должно быть 2х методов с одинаковой сигнатурой</a:t>
            </a:r>
          </a:p>
          <a:p>
            <a:pPr lvl="2"/>
            <a:r>
              <a:rPr lang="ru-RU" dirty="0" smtClean="0"/>
              <a:t>если у 2х методов совпадут сигнатуры в одном классе – </a:t>
            </a:r>
            <a:r>
              <a:rPr lang="ru-RU" dirty="0" smtClean="0">
                <a:solidFill>
                  <a:srgbClr val="FF0000"/>
                </a:solidFill>
              </a:rPr>
              <a:t>ошибка компиляции</a:t>
            </a:r>
          </a:p>
          <a:p>
            <a:pPr lvl="2"/>
            <a:r>
              <a:rPr lang="ru-RU" dirty="0" smtClean="0"/>
              <a:t>если у метода в потомке совпадет сигнатура с методом в базовом классе, </a:t>
            </a:r>
            <a:br>
              <a:rPr lang="ru-RU" dirty="0" smtClean="0"/>
            </a:br>
            <a:r>
              <a:rPr lang="ru-RU" dirty="0" smtClean="0"/>
              <a:t>то получится </a:t>
            </a:r>
            <a:r>
              <a:rPr lang="en-US" dirty="0" smtClean="0">
                <a:solidFill>
                  <a:srgbClr val="FF0000"/>
                </a:solidFill>
              </a:rPr>
              <a:t>override</a:t>
            </a:r>
            <a:r>
              <a:rPr lang="ru-RU" dirty="0" smtClean="0"/>
              <a:t>, а не </a:t>
            </a:r>
            <a:r>
              <a:rPr lang="en-US" dirty="0" smtClean="0">
                <a:solidFill>
                  <a:schemeClr val="bg2"/>
                </a:solidFill>
              </a:rPr>
              <a:t>overload</a:t>
            </a:r>
            <a:endParaRPr lang="ru-RU" dirty="0" smtClean="0">
              <a:solidFill>
                <a:schemeClr val="bg2"/>
              </a:solidFill>
            </a:endParaRPr>
          </a:p>
        </p:txBody>
      </p:sp>
      <p:sp>
        <p:nvSpPr>
          <p:cNvPr id="4" name="Прямоугольник 14"/>
          <p:cNvSpPr>
            <a:spLocks noChangeAspect="1"/>
          </p:cNvSpPr>
          <p:nvPr/>
        </p:nvSpPr>
        <p:spPr>
          <a:xfrm>
            <a:off x="8037267" y="4675267"/>
            <a:ext cx="272343" cy="323530"/>
          </a:xfrm>
          <a:custGeom>
            <a:avLst/>
            <a:gdLst/>
            <a:ahLst/>
            <a:cxnLst/>
            <a:rect l="l" t="t" r="r" b="b"/>
            <a:pathLst>
              <a:path w="453905" h="539216">
                <a:moveTo>
                  <a:pt x="226952" y="327792"/>
                </a:moveTo>
                <a:cubicBezTo>
                  <a:pt x="210036" y="327792"/>
                  <a:pt x="196323" y="341505"/>
                  <a:pt x="196323" y="358422"/>
                </a:cubicBezTo>
                <a:cubicBezTo>
                  <a:pt x="196323" y="375338"/>
                  <a:pt x="210036" y="389051"/>
                  <a:pt x="226952" y="389051"/>
                </a:cubicBezTo>
                <a:cubicBezTo>
                  <a:pt x="243868" y="389051"/>
                  <a:pt x="257582" y="375338"/>
                  <a:pt x="257582" y="358422"/>
                </a:cubicBezTo>
                <a:cubicBezTo>
                  <a:pt x="257582" y="341505"/>
                  <a:pt x="243868" y="327792"/>
                  <a:pt x="226952" y="327792"/>
                </a:cubicBezTo>
                <a:close/>
                <a:moveTo>
                  <a:pt x="223780" y="293169"/>
                </a:moveTo>
                <a:lnTo>
                  <a:pt x="226926" y="293491"/>
                </a:lnTo>
                <a:lnTo>
                  <a:pt x="226926" y="293497"/>
                </a:lnTo>
                <a:lnTo>
                  <a:pt x="226952" y="293494"/>
                </a:lnTo>
                <a:lnTo>
                  <a:pt x="226978" y="293497"/>
                </a:lnTo>
                <a:lnTo>
                  <a:pt x="226978" y="293491"/>
                </a:lnTo>
                <a:lnTo>
                  <a:pt x="230125" y="293169"/>
                </a:lnTo>
                <a:cubicBezTo>
                  <a:pt x="225569" y="293249"/>
                  <a:pt x="224271" y="293207"/>
                  <a:pt x="223780" y="293169"/>
                </a:cubicBezTo>
                <a:close/>
                <a:moveTo>
                  <a:pt x="225581" y="73958"/>
                </a:moveTo>
                <a:cubicBezTo>
                  <a:pt x="215811" y="73972"/>
                  <a:pt x="192609" y="77146"/>
                  <a:pt x="195871" y="127031"/>
                </a:cubicBezTo>
                <a:cubicBezTo>
                  <a:pt x="198770" y="181189"/>
                  <a:pt x="202084" y="222783"/>
                  <a:pt x="208711" y="275267"/>
                </a:cubicBezTo>
                <a:cubicBezTo>
                  <a:pt x="212080" y="288939"/>
                  <a:pt x="218316" y="292444"/>
                  <a:pt x="223691" y="293160"/>
                </a:cubicBezTo>
                <a:cubicBezTo>
                  <a:pt x="228917" y="293101"/>
                  <a:pt x="229898" y="293113"/>
                  <a:pt x="230213" y="293160"/>
                </a:cubicBezTo>
                <a:cubicBezTo>
                  <a:pt x="235589" y="292444"/>
                  <a:pt x="241824" y="288939"/>
                  <a:pt x="245194" y="275267"/>
                </a:cubicBezTo>
                <a:cubicBezTo>
                  <a:pt x="251821" y="222783"/>
                  <a:pt x="255134" y="181189"/>
                  <a:pt x="258034" y="127031"/>
                </a:cubicBezTo>
                <a:cubicBezTo>
                  <a:pt x="261295" y="77146"/>
                  <a:pt x="238094" y="73972"/>
                  <a:pt x="228323" y="73958"/>
                </a:cubicBezTo>
                <a:cubicBezTo>
                  <a:pt x="227830" y="73957"/>
                  <a:pt x="227371" y="73965"/>
                  <a:pt x="226952" y="73984"/>
                </a:cubicBezTo>
                <a:cubicBezTo>
                  <a:pt x="226533" y="73965"/>
                  <a:pt x="226074" y="73957"/>
                  <a:pt x="225581" y="73958"/>
                </a:cubicBezTo>
                <a:close/>
                <a:moveTo>
                  <a:pt x="75652" y="0"/>
                </a:moveTo>
                <a:lnTo>
                  <a:pt x="189127" y="0"/>
                </a:lnTo>
                <a:lnTo>
                  <a:pt x="378253" y="0"/>
                </a:lnTo>
                <a:cubicBezTo>
                  <a:pt x="420034" y="0"/>
                  <a:pt x="453905" y="33871"/>
                  <a:pt x="453905" y="75652"/>
                </a:cubicBezTo>
                <a:lnTo>
                  <a:pt x="453905" y="264778"/>
                </a:lnTo>
                <a:lnTo>
                  <a:pt x="453905" y="378253"/>
                </a:lnTo>
                <a:cubicBezTo>
                  <a:pt x="453905" y="420034"/>
                  <a:pt x="420034" y="453905"/>
                  <a:pt x="378253" y="453905"/>
                </a:cubicBezTo>
                <a:lnTo>
                  <a:pt x="189127" y="453905"/>
                </a:lnTo>
                <a:lnTo>
                  <a:pt x="80001" y="539216"/>
                </a:lnTo>
                <a:lnTo>
                  <a:pt x="75651" y="453905"/>
                </a:lnTo>
                <a:lnTo>
                  <a:pt x="75652" y="453905"/>
                </a:lnTo>
                <a:cubicBezTo>
                  <a:pt x="33871" y="453905"/>
                  <a:pt x="0" y="420034"/>
                  <a:pt x="0" y="378253"/>
                </a:cubicBezTo>
                <a:lnTo>
                  <a:pt x="0" y="264778"/>
                </a:lnTo>
                <a:lnTo>
                  <a:pt x="0" y="75652"/>
                </a:lnTo>
                <a:cubicBezTo>
                  <a:pt x="0" y="33871"/>
                  <a:pt x="33871" y="0"/>
                  <a:pt x="75652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06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Конструкторы (1)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800" y="866757"/>
            <a:ext cx="8931600" cy="5500800"/>
          </a:xfrm>
        </p:spPr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Конструктор</a:t>
            </a:r>
            <a:r>
              <a:rPr lang="ru-RU" dirty="0" smtClean="0"/>
              <a:t> – специальный «метод», который вызывается при создании объекта для его инициализации</a:t>
            </a:r>
          </a:p>
          <a:p>
            <a:r>
              <a:rPr lang="ru-RU" dirty="0"/>
              <a:t>Конструкторы</a:t>
            </a:r>
            <a:r>
              <a:rPr lang="en-US" dirty="0"/>
              <a:t> </a:t>
            </a:r>
            <a:r>
              <a:rPr lang="ru-RU" dirty="0"/>
              <a:t>можно перегружать (</a:t>
            </a:r>
            <a:r>
              <a:rPr lang="en-US" dirty="0">
                <a:solidFill>
                  <a:srgbClr val="00B050"/>
                </a:solidFill>
              </a:rPr>
              <a:t>overload</a:t>
            </a:r>
            <a:r>
              <a:rPr lang="ru-RU" dirty="0"/>
              <a:t>)</a:t>
            </a:r>
          </a:p>
          <a:p>
            <a:r>
              <a:rPr lang="ru-RU" dirty="0" smtClean="0"/>
              <a:t>Отличия конструкторов от методов:</a:t>
            </a:r>
          </a:p>
          <a:p>
            <a:pPr lvl="1"/>
            <a:r>
              <a:rPr lang="ru-RU" dirty="0" smtClean="0"/>
              <a:t>имя конструктора совпадает с именем класса (с учетом регистра)</a:t>
            </a:r>
          </a:p>
          <a:p>
            <a:pPr lvl="1"/>
            <a:r>
              <a:rPr lang="ru-RU" dirty="0" smtClean="0"/>
              <a:t>отсутствует возвращаемый тип. Совсем. Даже слово </a:t>
            </a:r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ru-RU" dirty="0" smtClean="0"/>
              <a:t>не указывается</a:t>
            </a:r>
          </a:p>
          <a:p>
            <a:pPr lvl="1"/>
            <a:r>
              <a:rPr lang="ru-RU" dirty="0" smtClean="0"/>
              <a:t>не может быть вызван после создания объекта</a:t>
            </a:r>
          </a:p>
          <a:p>
            <a:pPr lvl="1"/>
            <a:r>
              <a:rPr lang="ru-RU" dirty="0"/>
              <a:t>не может быть </a:t>
            </a:r>
            <a:r>
              <a:rPr lang="ru-RU" dirty="0" smtClean="0"/>
              <a:t>перегружен (</a:t>
            </a:r>
            <a:r>
              <a:rPr lang="en-US" dirty="0" smtClean="0">
                <a:solidFill>
                  <a:srgbClr val="FF0000"/>
                </a:solidFill>
              </a:rPr>
              <a:t>overload</a:t>
            </a:r>
            <a:r>
              <a:rPr lang="ru-RU" dirty="0" smtClean="0"/>
              <a:t>) или переопределён </a:t>
            </a:r>
            <a:r>
              <a:rPr lang="ru-RU" dirty="0"/>
              <a:t>(</a:t>
            </a:r>
            <a:r>
              <a:rPr lang="en-US" dirty="0">
                <a:solidFill>
                  <a:srgbClr val="FF0000"/>
                </a:solidFill>
              </a:rPr>
              <a:t>override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в потомке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ru-RU" dirty="0" smtClean="0"/>
              <a:t>не может быть </a:t>
            </a:r>
            <a:r>
              <a:rPr lang="en-US" dirty="0" smtClean="0">
                <a:solidFill>
                  <a:srgbClr val="FF0000"/>
                </a:solidFill>
              </a:rPr>
              <a:t>abstract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final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, ... </a:t>
            </a:r>
            <a:endParaRPr lang="ru-RU" dirty="0" smtClean="0"/>
          </a:p>
          <a:p>
            <a:pPr lvl="2"/>
            <a:r>
              <a:rPr lang="ru-RU" dirty="0"/>
              <a:t>д</a:t>
            </a:r>
            <a:r>
              <a:rPr lang="ru-RU" dirty="0" smtClean="0"/>
              <a:t>опускаются только модификаторы области видимости (</a:t>
            </a:r>
            <a:r>
              <a:rPr lang="en-US" dirty="0" smtClean="0">
                <a:solidFill>
                  <a:srgbClr val="00B050"/>
                </a:solidFill>
              </a:rPr>
              <a:t>public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private</a:t>
            </a:r>
            <a:r>
              <a:rPr lang="ru-RU" dirty="0" smtClean="0"/>
              <a:t>)</a:t>
            </a:r>
            <a:endParaRPr lang="en-US" dirty="0" smtClean="0"/>
          </a:p>
          <a:p>
            <a:pPr lvl="2"/>
            <a:r>
              <a:rPr lang="ru-RU" dirty="0" smtClean="0"/>
              <a:t>если конструкторы не видны </a:t>
            </a:r>
            <a:r>
              <a:rPr lang="en-US" dirty="0" smtClean="0"/>
              <a:t>– </a:t>
            </a:r>
            <a:r>
              <a:rPr lang="ru-RU" dirty="0" smtClean="0"/>
              <a:t>невозможно создать экземпляр (пример – класс </a:t>
            </a:r>
            <a:r>
              <a:rPr lang="en-US" dirty="0" smtClean="0"/>
              <a:t>Math)</a:t>
            </a:r>
          </a:p>
          <a:p>
            <a:r>
              <a:rPr lang="ru-RU" dirty="0" smtClean="0"/>
              <a:t>Если конструкторы не объявлены, создается </a:t>
            </a:r>
            <a:r>
              <a:rPr lang="ru-RU" dirty="0" smtClean="0">
                <a:solidFill>
                  <a:schemeClr val="bg2"/>
                </a:solidFill>
              </a:rPr>
              <a:t>конструктор по умолчанию</a:t>
            </a:r>
            <a:r>
              <a:rPr lang="ru-RU" dirty="0" smtClean="0"/>
              <a:t>: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область видимости – как у класса</a:t>
            </a:r>
          </a:p>
          <a:p>
            <a:pPr lvl="2"/>
            <a:r>
              <a:rPr lang="ru-RU" dirty="0" smtClean="0"/>
              <a:t>без параметров</a:t>
            </a:r>
          </a:p>
          <a:p>
            <a:pPr lvl="2"/>
            <a:r>
              <a:rPr lang="ru-RU" dirty="0" smtClean="0"/>
              <a:t>ничего не делает кроме вызова </a:t>
            </a:r>
            <a:r>
              <a:rPr lang="ru-RU" dirty="0"/>
              <a:t>конструктора базового </a:t>
            </a:r>
            <a:r>
              <a:rPr lang="ru-RU" dirty="0" smtClean="0"/>
              <a:t>класса без параметров; </a:t>
            </a:r>
            <a:br>
              <a:rPr lang="ru-RU" dirty="0" smtClean="0"/>
            </a:br>
            <a:r>
              <a:rPr lang="ru-RU" dirty="0" smtClean="0"/>
              <a:t>если в базовом классе такового нет – </a:t>
            </a:r>
            <a:r>
              <a:rPr lang="ru-RU" dirty="0" smtClean="0">
                <a:solidFill>
                  <a:srgbClr val="FF0000"/>
                </a:solidFill>
              </a:rPr>
              <a:t>ошибка компиляции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Прямокутник 6"/>
          <p:cNvSpPr>
            <a:spLocks noChangeAspect="1"/>
          </p:cNvSpPr>
          <p:nvPr/>
        </p:nvSpPr>
        <p:spPr>
          <a:xfrm>
            <a:off x="8163054" y="5696685"/>
            <a:ext cx="272343" cy="323530"/>
          </a:xfrm>
          <a:custGeom>
            <a:avLst/>
            <a:gdLst/>
            <a:ahLst/>
            <a:cxnLst/>
            <a:rect l="l" t="t" r="r" b="b"/>
            <a:pathLst>
              <a:path w="272343" h="323530">
                <a:moveTo>
                  <a:pt x="117275" y="112268"/>
                </a:moveTo>
                <a:cubicBezTo>
                  <a:pt x="117274" y="112268"/>
                  <a:pt x="117274" y="112268"/>
                  <a:pt x="117273" y="112268"/>
                </a:cubicBezTo>
                <a:lnTo>
                  <a:pt x="70175" y="112268"/>
                </a:lnTo>
                <a:cubicBezTo>
                  <a:pt x="66442" y="112268"/>
                  <a:pt x="63415" y="115295"/>
                  <a:pt x="63415" y="119028"/>
                </a:cubicBezTo>
                <a:lnTo>
                  <a:pt x="63415" y="119073"/>
                </a:lnTo>
                <a:cubicBezTo>
                  <a:pt x="63415" y="122806"/>
                  <a:pt x="66442" y="125833"/>
                  <a:pt x="70175" y="125833"/>
                </a:cubicBezTo>
                <a:lnTo>
                  <a:pt x="104355" y="125833"/>
                </a:lnTo>
                <a:cubicBezTo>
                  <a:pt x="104408" y="125801"/>
                  <a:pt x="104461" y="125800"/>
                  <a:pt x="104515" y="125800"/>
                </a:cubicBezTo>
                <a:cubicBezTo>
                  <a:pt x="108213" y="125800"/>
                  <a:pt x="111211" y="128798"/>
                  <a:pt x="111211" y="132495"/>
                </a:cubicBezTo>
                <a:lnTo>
                  <a:pt x="110760" y="134728"/>
                </a:lnTo>
                <a:lnTo>
                  <a:pt x="111229" y="132789"/>
                </a:lnTo>
                <a:lnTo>
                  <a:pt x="111229" y="209304"/>
                </a:lnTo>
                <a:cubicBezTo>
                  <a:pt x="111198" y="208747"/>
                  <a:pt x="111096" y="208210"/>
                  <a:pt x="110829" y="207733"/>
                </a:cubicBezTo>
                <a:cubicBezTo>
                  <a:pt x="111113" y="208312"/>
                  <a:pt x="111211" y="208958"/>
                  <a:pt x="111211" y="209627"/>
                </a:cubicBezTo>
                <a:cubicBezTo>
                  <a:pt x="111211" y="213324"/>
                  <a:pt x="108213" y="216322"/>
                  <a:pt x="104515" y="216322"/>
                </a:cubicBezTo>
                <a:lnTo>
                  <a:pt x="103855" y="216189"/>
                </a:lnTo>
                <a:lnTo>
                  <a:pt x="103855" y="216218"/>
                </a:lnTo>
                <a:lnTo>
                  <a:pt x="104661" y="216395"/>
                </a:lnTo>
                <a:lnTo>
                  <a:pt x="69961" y="216395"/>
                </a:lnTo>
                <a:cubicBezTo>
                  <a:pt x="66228" y="216395"/>
                  <a:pt x="63201" y="219421"/>
                  <a:pt x="63201" y="223155"/>
                </a:cubicBezTo>
                <a:lnTo>
                  <a:pt x="63201" y="223200"/>
                </a:lnTo>
                <a:cubicBezTo>
                  <a:pt x="63201" y="226933"/>
                  <a:pt x="66228" y="229959"/>
                  <a:pt x="69961" y="229959"/>
                </a:cubicBezTo>
                <a:lnTo>
                  <a:pt x="202383" y="229959"/>
                </a:lnTo>
                <a:cubicBezTo>
                  <a:pt x="206116" y="229959"/>
                  <a:pt x="209142" y="226933"/>
                  <a:pt x="209142" y="223200"/>
                </a:cubicBezTo>
                <a:lnTo>
                  <a:pt x="209142" y="223155"/>
                </a:lnTo>
                <a:cubicBezTo>
                  <a:pt x="209142" y="219421"/>
                  <a:pt x="206116" y="216395"/>
                  <a:pt x="202383" y="216395"/>
                </a:cubicBezTo>
                <a:lnTo>
                  <a:pt x="167027" y="216395"/>
                </a:lnTo>
                <a:cubicBezTo>
                  <a:pt x="167949" y="216387"/>
                  <a:pt x="168825" y="216188"/>
                  <a:pt x="169613" y="215825"/>
                </a:cubicBezTo>
                <a:cubicBezTo>
                  <a:pt x="168858" y="216155"/>
                  <a:pt x="168022" y="216322"/>
                  <a:pt x="167149" y="216322"/>
                </a:cubicBezTo>
                <a:cubicBezTo>
                  <a:pt x="163451" y="216322"/>
                  <a:pt x="160453" y="213324"/>
                  <a:pt x="160453" y="209627"/>
                </a:cubicBezTo>
                <a:lnTo>
                  <a:pt x="160566" y="209070"/>
                </a:lnTo>
                <a:lnTo>
                  <a:pt x="160523" y="209070"/>
                </a:lnTo>
                <a:lnTo>
                  <a:pt x="160364" y="209781"/>
                </a:lnTo>
                <a:lnTo>
                  <a:pt x="160364" y="118315"/>
                </a:lnTo>
                <a:cubicBezTo>
                  <a:pt x="160364" y="114975"/>
                  <a:pt x="157656" y="112268"/>
                  <a:pt x="154317" y="112268"/>
                </a:cubicBezTo>
                <a:close/>
                <a:moveTo>
                  <a:pt x="136171" y="36044"/>
                </a:moveTo>
                <a:cubicBezTo>
                  <a:pt x="119171" y="36044"/>
                  <a:pt x="105390" y="49825"/>
                  <a:pt x="105390" y="66825"/>
                </a:cubicBezTo>
                <a:cubicBezTo>
                  <a:pt x="105390" y="83825"/>
                  <a:pt x="119171" y="97606"/>
                  <a:pt x="136171" y="97606"/>
                </a:cubicBezTo>
                <a:cubicBezTo>
                  <a:pt x="153171" y="97606"/>
                  <a:pt x="166952" y="83825"/>
                  <a:pt x="166952" y="66825"/>
                </a:cubicBezTo>
                <a:cubicBezTo>
                  <a:pt x="166952" y="49825"/>
                  <a:pt x="153171" y="36044"/>
                  <a:pt x="136171" y="36044"/>
                </a:cubicBezTo>
                <a:close/>
                <a:moveTo>
                  <a:pt x="45391" y="0"/>
                </a:moveTo>
                <a:lnTo>
                  <a:pt x="113476" y="0"/>
                </a:lnTo>
                <a:lnTo>
                  <a:pt x="226952" y="0"/>
                </a:lnTo>
                <a:cubicBezTo>
                  <a:pt x="252021" y="0"/>
                  <a:pt x="272343" y="20323"/>
                  <a:pt x="272343" y="45391"/>
                </a:cubicBezTo>
                <a:lnTo>
                  <a:pt x="272343" y="158867"/>
                </a:lnTo>
                <a:lnTo>
                  <a:pt x="272343" y="226952"/>
                </a:lnTo>
                <a:cubicBezTo>
                  <a:pt x="272343" y="252021"/>
                  <a:pt x="252021" y="272343"/>
                  <a:pt x="226952" y="272343"/>
                </a:cubicBezTo>
                <a:lnTo>
                  <a:pt x="113476" y="272343"/>
                </a:lnTo>
                <a:lnTo>
                  <a:pt x="48001" y="323530"/>
                </a:lnTo>
                <a:lnTo>
                  <a:pt x="45391" y="272343"/>
                </a:lnTo>
                <a:cubicBezTo>
                  <a:pt x="20323" y="272343"/>
                  <a:pt x="0" y="252021"/>
                  <a:pt x="0" y="226952"/>
                </a:cubicBezTo>
                <a:lnTo>
                  <a:pt x="0" y="158867"/>
                </a:lnTo>
                <a:lnTo>
                  <a:pt x="0" y="45391"/>
                </a:lnTo>
                <a:cubicBezTo>
                  <a:pt x="0" y="20323"/>
                  <a:pt x="20323" y="0"/>
                  <a:pt x="45391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05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Конструкторы 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первой строке конструктора </a:t>
            </a:r>
            <a:r>
              <a:rPr lang="ru-RU" dirty="0" smtClean="0">
                <a:solidFill>
                  <a:srgbClr val="00B050"/>
                </a:solidFill>
              </a:rPr>
              <a:t>можно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вызвать другой конструктор данного класса с помощью </a:t>
            </a:r>
            <a:r>
              <a:rPr lang="en-US" b="1" dirty="0" smtClean="0">
                <a:solidFill>
                  <a:schemeClr val="bg2"/>
                </a:solidFill>
              </a:rPr>
              <a:t>this(</a:t>
            </a:r>
            <a:r>
              <a:rPr lang="ru-RU" i="1" dirty="0" smtClean="0"/>
              <a:t>параметры</a:t>
            </a:r>
            <a:r>
              <a:rPr lang="en-US" b="1" dirty="0" smtClean="0">
                <a:solidFill>
                  <a:schemeClr val="bg2"/>
                </a:solidFill>
              </a:rPr>
              <a:t>)</a:t>
            </a:r>
            <a:endParaRPr lang="en-US" b="1" dirty="0">
              <a:solidFill>
                <a:schemeClr val="bg2"/>
              </a:solidFill>
            </a:endParaRPr>
          </a:p>
          <a:p>
            <a:pPr lvl="1"/>
            <a:r>
              <a:rPr lang="ru-RU" dirty="0" smtClean="0"/>
              <a:t>вызвать конструктор базового класса с помощью </a:t>
            </a:r>
            <a:r>
              <a:rPr lang="en-US" b="1" dirty="0" smtClean="0">
                <a:solidFill>
                  <a:schemeClr val="bg2"/>
                </a:solidFill>
              </a:rPr>
              <a:t>super(</a:t>
            </a:r>
            <a:r>
              <a:rPr lang="ru-RU" i="1" dirty="0" smtClean="0"/>
              <a:t>параметры</a:t>
            </a:r>
            <a:r>
              <a:rPr lang="en-US" b="1" dirty="0" smtClean="0">
                <a:solidFill>
                  <a:schemeClr val="bg2"/>
                </a:solidFill>
              </a:rPr>
              <a:t>)</a:t>
            </a:r>
            <a:endParaRPr lang="ru-RU" b="1" dirty="0">
              <a:solidFill>
                <a:schemeClr val="bg2"/>
              </a:solidFill>
            </a:endParaRPr>
          </a:p>
          <a:p>
            <a:pPr lvl="1"/>
            <a:r>
              <a:rPr lang="ru-RU" dirty="0" smtClean="0"/>
              <a:t>сделать что-нибудь другое, и тогда компилятор автоматически вставит первой строкой вызов </a:t>
            </a:r>
            <a:r>
              <a:rPr lang="en-US" b="1" dirty="0" smtClean="0">
                <a:solidFill>
                  <a:schemeClr val="bg2"/>
                </a:solidFill>
              </a:rPr>
              <a:t>super()</a:t>
            </a:r>
            <a:r>
              <a:rPr lang="en-US" dirty="0" smtClean="0"/>
              <a:t> </a:t>
            </a:r>
            <a:r>
              <a:rPr lang="ru-RU" dirty="0" smtClean="0"/>
              <a:t>без параметров</a:t>
            </a:r>
          </a:p>
          <a:p>
            <a:pPr lvl="2"/>
            <a:r>
              <a:rPr lang="ru-RU" dirty="0" smtClean="0"/>
              <a:t>если в базовом классе такого конструктора нет, то </a:t>
            </a:r>
            <a:r>
              <a:rPr lang="ru-RU" dirty="0" smtClean="0">
                <a:solidFill>
                  <a:srgbClr val="FF0000"/>
                </a:solidFill>
              </a:rPr>
              <a:t>ошибка компиляции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Не рекомендуется </a:t>
            </a:r>
            <a:r>
              <a:rPr lang="ru-RU" dirty="0" smtClean="0">
                <a:solidFill>
                  <a:schemeClr val="bg1"/>
                </a:solidFill>
              </a:rPr>
              <a:t>вызывать из конструктора </a:t>
            </a:r>
            <a:r>
              <a:rPr lang="ru-RU" dirty="0" smtClean="0">
                <a:solidFill>
                  <a:srgbClr val="FF0000"/>
                </a:solidFill>
              </a:rPr>
              <a:t>нестатические</a:t>
            </a:r>
            <a:r>
              <a:rPr lang="ru-RU" dirty="0" smtClean="0">
                <a:solidFill>
                  <a:schemeClr val="bg1"/>
                </a:solidFill>
              </a:rPr>
              <a:t> методы данного класса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в наследнике их </a:t>
            </a:r>
            <a:r>
              <a:rPr lang="ru-RU" dirty="0" smtClean="0">
                <a:solidFill>
                  <a:srgbClr val="FF0000"/>
                </a:solidFill>
              </a:rPr>
              <a:t>переопределить</a:t>
            </a:r>
            <a:r>
              <a:rPr lang="ru-RU" dirty="0" smtClean="0">
                <a:solidFill>
                  <a:schemeClr val="bg1"/>
                </a:solidFill>
              </a:rPr>
              <a:t>, то могут возникнуть </a:t>
            </a:r>
            <a:r>
              <a:rPr lang="ru-RU" dirty="0" smtClean="0">
                <a:solidFill>
                  <a:srgbClr val="FF0000"/>
                </a:solidFill>
              </a:rPr>
              <a:t>проблемы</a:t>
            </a:r>
          </a:p>
          <a:p>
            <a:pPr lvl="2"/>
            <a:r>
              <a:rPr lang="ru-RU" dirty="0" smtClean="0">
                <a:solidFill>
                  <a:srgbClr val="00B050"/>
                </a:solidFill>
              </a:rPr>
              <a:t>статические</a:t>
            </a:r>
            <a:r>
              <a:rPr lang="ru-RU" dirty="0" smtClean="0">
                <a:solidFill>
                  <a:schemeClr val="bg1"/>
                </a:solidFill>
              </a:rPr>
              <a:t> методы переопределить нельзя, т.е. с ними </a:t>
            </a:r>
            <a:r>
              <a:rPr lang="ru-RU" dirty="0" smtClean="0">
                <a:solidFill>
                  <a:srgbClr val="00B050"/>
                </a:solidFill>
              </a:rPr>
              <a:t>проблем не будет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Не рекомендуется </a:t>
            </a:r>
            <a:r>
              <a:rPr lang="ru-RU" dirty="0" smtClean="0">
                <a:solidFill>
                  <a:schemeClr val="bg1"/>
                </a:solidFill>
              </a:rPr>
              <a:t>из конструктора вызывать </a:t>
            </a:r>
            <a:r>
              <a:rPr lang="ru-RU" dirty="0">
                <a:solidFill>
                  <a:schemeClr val="bg1"/>
                </a:solidFill>
              </a:rPr>
              <a:t>методы </a:t>
            </a:r>
            <a:r>
              <a:rPr lang="ru-RU" dirty="0" smtClean="0">
                <a:solidFill>
                  <a:schemeClr val="bg1"/>
                </a:solidFill>
              </a:rPr>
              <a:t>других классов, </a:t>
            </a:r>
            <a:r>
              <a:rPr lang="ru-RU" dirty="0" smtClean="0">
                <a:solidFill>
                  <a:srgbClr val="FF0000"/>
                </a:solidFill>
              </a:rPr>
              <a:t>передавая</a:t>
            </a:r>
            <a:r>
              <a:rPr lang="ru-RU" dirty="0" smtClean="0">
                <a:solidFill>
                  <a:schemeClr val="bg1"/>
                </a:solidFill>
              </a:rPr>
              <a:t> в них </a:t>
            </a:r>
            <a:r>
              <a:rPr lang="en-US" b="1" dirty="0" smtClean="0">
                <a:solidFill>
                  <a:srgbClr val="FF0000"/>
                </a:solidFill>
              </a:rPr>
              <a:t>this</a:t>
            </a:r>
            <a:endParaRPr lang="ru-RU" b="1" dirty="0" smtClean="0">
              <a:solidFill>
                <a:srgbClr val="FF0000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объект до конца не проинициализирован, могут </a:t>
            </a:r>
            <a:r>
              <a:rPr lang="ru-RU" dirty="0">
                <a:solidFill>
                  <a:schemeClr val="bg1"/>
                </a:solidFill>
              </a:rPr>
              <a:t>возникнуть </a:t>
            </a:r>
            <a:r>
              <a:rPr lang="ru-RU" dirty="0" smtClean="0">
                <a:solidFill>
                  <a:srgbClr val="FF0000"/>
                </a:solidFill>
              </a:rPr>
              <a:t>проблемы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конструктор бросит </a:t>
            </a:r>
            <a:r>
              <a:rPr lang="en-US" dirty="0" smtClean="0">
                <a:solidFill>
                  <a:srgbClr val="FF0000"/>
                </a:solidFill>
              </a:rPr>
              <a:t>Exc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ption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инициализация прекратится, и </a:t>
            </a:r>
            <a:r>
              <a:rPr lang="ru-RU" dirty="0" smtClean="0">
                <a:solidFill>
                  <a:srgbClr val="FF0000"/>
                </a:solidFill>
              </a:rPr>
              <a:t>частично проинициализированный объект</a:t>
            </a:r>
            <a:r>
              <a:rPr lang="ru-RU" dirty="0" smtClean="0">
                <a:solidFill>
                  <a:schemeClr val="bg1"/>
                </a:solidFill>
              </a:rPr>
              <a:t> станет доступен </a:t>
            </a:r>
            <a:r>
              <a:rPr lang="ru-RU" dirty="0" smtClean="0">
                <a:solidFill>
                  <a:schemeClr val="bg2"/>
                </a:solidFill>
              </a:rPr>
              <a:t>сборщику мусора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об этом нужно помнить, если вдруг решите переопределить </a:t>
            </a:r>
            <a:r>
              <a:rPr lang="en-US" b="1" dirty="0" smtClean="0">
                <a:solidFill>
                  <a:schemeClr val="bg2"/>
                </a:solidFill>
              </a:rPr>
              <a:t>finalize()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см. ниже)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32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 smtClean="0"/>
              <a:t>Основные понятия </a:t>
            </a:r>
            <a:r>
              <a:rPr lang="ru-RU" dirty="0" err="1" smtClean="0"/>
              <a:t>ООП</a:t>
            </a:r>
            <a:endParaRPr lang="ru-RU" dirty="0"/>
          </a:p>
          <a:p>
            <a:r>
              <a:rPr lang="ru-RU" dirty="0" smtClean="0"/>
              <a:t>Объявление классов</a:t>
            </a:r>
          </a:p>
          <a:p>
            <a:r>
              <a:rPr lang="ru-RU" b="1" dirty="0" smtClean="0">
                <a:solidFill>
                  <a:srgbClr val="0F6FC6"/>
                </a:solidFill>
              </a:rPr>
              <a:t>Создание объектов</a:t>
            </a:r>
          </a:p>
          <a:p>
            <a:r>
              <a:rPr lang="ru-RU" dirty="0" smtClean="0"/>
              <a:t>Работа с пакетами</a:t>
            </a:r>
          </a:p>
          <a:p>
            <a:r>
              <a:rPr lang="ru-RU" dirty="0" smtClean="0"/>
              <a:t>Некоторые полезные классы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924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Java </a:t>
            </a:r>
            <a:r>
              <a:rPr lang="ru-RU" dirty="0" smtClean="0"/>
              <a:t>объекты создаются и хранятся только в куче (</a:t>
            </a:r>
            <a:r>
              <a:rPr lang="en-US" dirty="0" smtClean="0">
                <a:solidFill>
                  <a:schemeClr val="bg2"/>
                </a:solidFill>
              </a:rPr>
              <a:t>heap</a:t>
            </a:r>
            <a:r>
              <a:rPr lang="ru-RU" dirty="0" smtClean="0"/>
              <a:t>)</a:t>
            </a:r>
            <a:endParaRPr lang="uk-UA" dirty="0"/>
          </a:p>
          <a:p>
            <a:pPr lvl="2"/>
            <a:r>
              <a:rPr lang="ru-RU" dirty="0" smtClean="0"/>
              <a:t>в </a:t>
            </a:r>
            <a:r>
              <a:rPr lang="en-US" dirty="0" smtClean="0"/>
              <a:t>Java </a:t>
            </a:r>
            <a:r>
              <a:rPr lang="ru-RU" dirty="0" smtClean="0"/>
              <a:t>не бывает объектов в стеке или в сегменте данных как с </a:t>
            </a:r>
            <a:r>
              <a:rPr lang="en-US" dirty="0" smtClean="0"/>
              <a:t>C++</a:t>
            </a:r>
          </a:p>
          <a:p>
            <a:pPr lvl="2"/>
            <a:r>
              <a:rPr lang="ru-RU" dirty="0"/>
              <a:t>в </a:t>
            </a:r>
            <a:r>
              <a:rPr lang="en-US" dirty="0"/>
              <a:t>Java </a:t>
            </a:r>
            <a:r>
              <a:rPr lang="ru-RU" dirty="0" smtClean="0">
                <a:solidFill>
                  <a:srgbClr val="FF0000"/>
                </a:solidFill>
              </a:rPr>
              <a:t>объекты не передаются по значению</a:t>
            </a:r>
            <a:r>
              <a:rPr lang="ru-RU" dirty="0" smtClean="0"/>
              <a:t> </a:t>
            </a:r>
            <a:r>
              <a:rPr lang="ru-RU" dirty="0"/>
              <a:t>как с </a:t>
            </a:r>
            <a:r>
              <a:rPr lang="en-US" dirty="0"/>
              <a:t>C++</a:t>
            </a:r>
          </a:p>
          <a:p>
            <a:pPr lvl="2"/>
            <a:r>
              <a:rPr lang="ru-RU" dirty="0"/>
              <a:t>в </a:t>
            </a:r>
            <a:r>
              <a:rPr lang="en-US" dirty="0"/>
              <a:t>Java </a:t>
            </a:r>
            <a:r>
              <a:rPr lang="ru-RU" dirty="0" smtClean="0">
                <a:solidFill>
                  <a:srgbClr val="FF0000"/>
                </a:solidFill>
              </a:rPr>
              <a:t>объекты </a:t>
            </a:r>
            <a:r>
              <a:rPr lang="ru-RU" dirty="0">
                <a:solidFill>
                  <a:srgbClr val="FF0000"/>
                </a:solidFill>
              </a:rPr>
              <a:t>не передаются по </a:t>
            </a:r>
            <a:r>
              <a:rPr lang="ru-RU" dirty="0" smtClean="0">
                <a:solidFill>
                  <a:srgbClr val="FF0000"/>
                </a:solidFill>
              </a:rPr>
              <a:t>ссылке </a:t>
            </a:r>
            <a:r>
              <a:rPr lang="ru-RU" dirty="0" smtClean="0"/>
              <a:t>как </a:t>
            </a:r>
            <a:r>
              <a:rPr lang="ru-RU" dirty="0"/>
              <a:t>с </a:t>
            </a:r>
            <a:r>
              <a:rPr lang="en-US" dirty="0"/>
              <a:t>C</a:t>
            </a:r>
            <a:r>
              <a:rPr lang="en-US" dirty="0" smtClean="0"/>
              <a:t>++</a:t>
            </a:r>
            <a:endParaRPr lang="ru-RU" dirty="0" smtClean="0"/>
          </a:p>
          <a:p>
            <a:pPr lvl="2"/>
            <a:r>
              <a:rPr lang="ru-RU" dirty="0" smtClean="0"/>
              <a:t>в </a:t>
            </a:r>
            <a:r>
              <a:rPr lang="en-US" dirty="0" smtClean="0"/>
              <a:t>Java </a:t>
            </a:r>
            <a:r>
              <a:rPr lang="ru-RU" dirty="0" smtClean="0">
                <a:solidFill>
                  <a:srgbClr val="FF0000"/>
                </a:solidFill>
              </a:rPr>
              <a:t>объекты вообще никак не передаются </a:t>
            </a:r>
            <a:r>
              <a:rPr lang="ru-RU" dirty="0" smtClean="0"/>
              <a:t>(они остаются лежать в куче, где лежали)</a:t>
            </a:r>
          </a:p>
          <a:p>
            <a:pPr lvl="2"/>
            <a:r>
              <a:rPr lang="ru-RU" dirty="0" smtClean="0"/>
              <a:t>в </a:t>
            </a:r>
            <a:r>
              <a:rPr lang="en-US" dirty="0" smtClean="0"/>
              <a:t>Java </a:t>
            </a:r>
            <a:r>
              <a:rPr lang="ru-RU" dirty="0" smtClean="0"/>
              <a:t>передаются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2"/>
                </a:solidFill>
              </a:rPr>
              <a:t>ссылки на объекты</a:t>
            </a:r>
            <a:r>
              <a:rPr lang="ru-RU" dirty="0" smtClean="0"/>
              <a:t>. Как и примитивы, они передаются по значению</a:t>
            </a:r>
          </a:p>
          <a:p>
            <a:r>
              <a:rPr lang="ru-RU" dirty="0" smtClean="0"/>
              <a:t>В результате создания объекта мы получаем </a:t>
            </a:r>
            <a:r>
              <a:rPr lang="ru-RU" dirty="0" smtClean="0">
                <a:solidFill>
                  <a:schemeClr val="bg2"/>
                </a:solidFill>
              </a:rPr>
              <a:t>ссылку на объект</a:t>
            </a:r>
          </a:p>
          <a:p>
            <a:pPr lvl="2"/>
            <a:r>
              <a:rPr lang="ru-RU" dirty="0" smtClean="0"/>
              <a:t>с помощью этой ссылки можно обратиться только к этому объекту</a:t>
            </a:r>
          </a:p>
          <a:p>
            <a:pPr lvl="2"/>
            <a:r>
              <a:rPr lang="ru-RU" dirty="0"/>
              <a:t>отсутствуют адресная арифметика, произвольный доступ к памяти, преобразование ссылки в примитив и наоборот</a:t>
            </a:r>
            <a:endParaRPr lang="en-US" dirty="0"/>
          </a:p>
          <a:p>
            <a:pPr lvl="2"/>
            <a:r>
              <a:rPr lang="ru-RU" dirty="0" smtClean="0"/>
              <a:t>копирование </a:t>
            </a:r>
            <a:r>
              <a:rPr lang="ru-RU" dirty="0"/>
              <a:t>ссылки не приводит к созданию копии </a:t>
            </a:r>
            <a:r>
              <a:rPr lang="ru-RU" dirty="0" smtClean="0"/>
              <a:t>объекта</a:t>
            </a:r>
          </a:p>
          <a:p>
            <a:r>
              <a:rPr lang="ru-RU" dirty="0" smtClean="0"/>
              <a:t>Способы создания объектов:</a:t>
            </a:r>
          </a:p>
          <a:p>
            <a:pPr lvl="2"/>
            <a:r>
              <a:rPr lang="ru-RU" dirty="0" smtClean="0"/>
              <a:t>оператор </a:t>
            </a:r>
            <a:r>
              <a:rPr lang="en-US" b="1" dirty="0" smtClean="0">
                <a:solidFill>
                  <a:schemeClr val="bg2"/>
                </a:solidFill>
              </a:rPr>
              <a:t>new</a:t>
            </a:r>
          </a:p>
          <a:p>
            <a:pPr lvl="2"/>
            <a:r>
              <a:rPr lang="ru-RU" dirty="0" smtClean="0"/>
              <a:t>метод </a:t>
            </a:r>
            <a:r>
              <a:rPr lang="en-US" b="1" dirty="0" smtClean="0">
                <a:solidFill>
                  <a:schemeClr val="bg2"/>
                </a:solidFill>
              </a:rPr>
              <a:t>clone</a:t>
            </a:r>
            <a:r>
              <a:rPr lang="ru-RU" b="1" dirty="0" smtClean="0">
                <a:solidFill>
                  <a:schemeClr val="bg2"/>
                </a:solidFill>
              </a:rPr>
              <a:t>()</a:t>
            </a:r>
            <a:endParaRPr lang="en-US" b="1" dirty="0" smtClean="0">
              <a:solidFill>
                <a:schemeClr val="bg2"/>
              </a:solidFill>
            </a:endParaRPr>
          </a:p>
          <a:p>
            <a:pPr lvl="2"/>
            <a:r>
              <a:rPr lang="en-US" dirty="0" smtClean="0"/>
              <a:t>serialization</a:t>
            </a:r>
          </a:p>
          <a:p>
            <a:pPr lvl="2"/>
            <a:r>
              <a:rPr lang="en-US" dirty="0" smtClean="0"/>
              <a:t>reflection</a:t>
            </a:r>
          </a:p>
          <a:p>
            <a:pPr lvl="2"/>
            <a:endParaRPr lang="en-US" dirty="0" smtClean="0"/>
          </a:p>
          <a:p>
            <a:endParaRPr lang="ru-RU" dirty="0"/>
          </a:p>
        </p:txBody>
      </p:sp>
      <p:sp>
        <p:nvSpPr>
          <p:cNvPr id="4" name="Правая фигурная скобка 3"/>
          <p:cNvSpPr/>
          <p:nvPr/>
        </p:nvSpPr>
        <p:spPr>
          <a:xfrm>
            <a:off x="2257425" y="5076825"/>
            <a:ext cx="190500" cy="7334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581275" y="5306910"/>
            <a:ext cx="1851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75000"/>
                  </a:schemeClr>
                </a:solidFill>
              </a:rPr>
              <a:t>в следующих лекциях</a:t>
            </a:r>
          </a:p>
        </p:txBody>
      </p:sp>
    </p:spTree>
    <p:extLst>
      <p:ext uri="{BB962C8B-B14F-4D97-AF65-F5344CB8AC3E}">
        <p14:creationId xmlns:p14="http://schemas.microsoft.com/office/powerpoint/2010/main" val="238523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b="1" dirty="0" smtClean="0">
                <a:solidFill>
                  <a:srgbClr val="0F6FC6"/>
                </a:solidFill>
              </a:rPr>
              <a:t>Основные понятия </a:t>
            </a:r>
            <a:r>
              <a:rPr lang="ru-RU" b="1" dirty="0" err="1" smtClean="0">
                <a:solidFill>
                  <a:srgbClr val="0F6FC6"/>
                </a:solidFill>
              </a:rPr>
              <a:t>ООП</a:t>
            </a:r>
            <a:endParaRPr lang="ru-RU" b="1" dirty="0">
              <a:solidFill>
                <a:srgbClr val="0F6FC6"/>
              </a:solidFill>
            </a:endParaRPr>
          </a:p>
          <a:p>
            <a:r>
              <a:rPr lang="ru-RU" dirty="0" smtClean="0"/>
              <a:t>Объявление классов</a:t>
            </a:r>
          </a:p>
          <a:p>
            <a:r>
              <a:rPr lang="ru-RU" dirty="0" smtClean="0"/>
              <a:t>Создание объектов</a:t>
            </a:r>
          </a:p>
          <a:p>
            <a:r>
              <a:rPr lang="ru-RU" dirty="0" smtClean="0"/>
              <a:t>Работа с пакетами</a:t>
            </a:r>
          </a:p>
          <a:p>
            <a:r>
              <a:rPr lang="ru-RU" dirty="0" smtClean="0"/>
              <a:t>Некоторые полезные классы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924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объектов </a:t>
            </a:r>
            <a:r>
              <a:rPr lang="ru-RU" dirty="0"/>
              <a:t>– оператор </a:t>
            </a:r>
            <a:r>
              <a:rPr lang="en-US" dirty="0" smtClean="0"/>
              <a:t>new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Если класс не был загружен в память он загружается</a:t>
            </a:r>
          </a:p>
          <a:p>
            <a:pPr lvl="2"/>
            <a:r>
              <a:rPr lang="ru-RU" dirty="0" smtClean="0"/>
              <a:t>инициализируются статические поля, выполняются блоки статической инициализации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Выделяется место в памяти под объект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Инициализируются нестатические поля и выполняются нестатические блоки инициализации</a:t>
            </a:r>
          </a:p>
          <a:p>
            <a:pPr lvl="1"/>
            <a:r>
              <a:rPr lang="ru-RU" dirty="0" smtClean="0"/>
              <a:t>Поля инициализируются значениями, указанными в описании класса</a:t>
            </a:r>
          </a:p>
          <a:p>
            <a:pPr lvl="1"/>
            <a:r>
              <a:rPr lang="ru-RU" dirty="0" smtClean="0"/>
              <a:t>Если они не были указаны, то поля инициализируются значениями </a:t>
            </a:r>
            <a:r>
              <a:rPr lang="ru-RU" dirty="0" err="1" smtClean="0"/>
              <a:t>по-умолчанию</a:t>
            </a:r>
            <a:r>
              <a:rPr lang="ru-RU" dirty="0" smtClean="0"/>
              <a:t>:</a:t>
            </a:r>
          </a:p>
          <a:p>
            <a:pPr lvl="2"/>
            <a:r>
              <a:rPr lang="ru-RU" dirty="0" smtClean="0"/>
              <a:t>числовые поля = 0</a:t>
            </a:r>
            <a:r>
              <a:rPr lang="en-US" dirty="0" smtClean="0"/>
              <a:t>, </a:t>
            </a:r>
            <a:r>
              <a:rPr lang="ru-RU" dirty="0" smtClean="0"/>
              <a:t>логические поля = </a:t>
            </a:r>
            <a:r>
              <a:rPr lang="en-US" dirty="0" smtClean="0"/>
              <a:t>false, </a:t>
            </a:r>
            <a:r>
              <a:rPr lang="ru-RU" dirty="0" smtClean="0"/>
              <a:t>ссылки = </a:t>
            </a:r>
            <a:r>
              <a:rPr lang="en-US" dirty="0" smtClean="0"/>
              <a:t>null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Вызывается </a:t>
            </a:r>
            <a:r>
              <a:rPr lang="ru-RU" dirty="0" smtClean="0">
                <a:solidFill>
                  <a:schemeClr val="bg2"/>
                </a:solidFill>
              </a:rPr>
              <a:t>конструктор </a:t>
            </a:r>
            <a:r>
              <a:rPr lang="ru-RU" dirty="0"/>
              <a:t>(см. ниже), </a:t>
            </a:r>
            <a:r>
              <a:rPr lang="ru-RU" dirty="0" smtClean="0"/>
              <a:t>использованный в операторе </a:t>
            </a:r>
            <a:r>
              <a:rPr lang="en-US" dirty="0" smtClean="0">
                <a:solidFill>
                  <a:schemeClr val="bg2"/>
                </a:solidFill>
              </a:rPr>
              <a:t>new</a:t>
            </a:r>
            <a:endParaRPr lang="ru-RU" dirty="0" smtClean="0">
              <a:solidFill>
                <a:schemeClr val="bg2"/>
              </a:solidFill>
            </a:endParaRPr>
          </a:p>
          <a:p>
            <a:pPr lvl="2"/>
            <a:r>
              <a:rPr lang="ru-RU" dirty="0" smtClean="0"/>
              <a:t>если в данном классе в явном виде конструктор не описан, используется </a:t>
            </a:r>
            <a:br>
              <a:rPr lang="ru-RU" dirty="0" smtClean="0"/>
            </a:br>
            <a:r>
              <a:rPr lang="ru-RU" dirty="0" smtClean="0">
                <a:solidFill>
                  <a:schemeClr val="bg2"/>
                </a:solidFill>
              </a:rPr>
              <a:t>конструктор </a:t>
            </a:r>
            <a:r>
              <a:rPr lang="ru-RU" dirty="0" err="1" smtClean="0">
                <a:solidFill>
                  <a:schemeClr val="bg2"/>
                </a:solidFill>
              </a:rPr>
              <a:t>по-умолчанию</a:t>
            </a:r>
            <a:r>
              <a:rPr lang="ru-RU" dirty="0" smtClean="0">
                <a:solidFill>
                  <a:schemeClr val="bg2"/>
                </a:solidFill>
              </a:rPr>
              <a:t> </a:t>
            </a:r>
            <a:r>
              <a:rPr lang="ru-RU" dirty="0" smtClean="0"/>
              <a:t>(</a:t>
            </a:r>
            <a:r>
              <a:rPr lang="ru-RU" dirty="0" smtClean="0">
                <a:solidFill>
                  <a:schemeClr val="bg1"/>
                </a:solidFill>
              </a:rPr>
              <a:t>см. ниже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перед выполнением конструктора происходит вызов конструкторов всех суперклассов по </a:t>
            </a:r>
            <a:r>
              <a:rPr lang="ru-RU" dirty="0"/>
              <a:t>цепочке </a:t>
            </a:r>
            <a:endParaRPr lang="ru-RU" dirty="0" smtClean="0"/>
          </a:p>
          <a:p>
            <a:pPr lvl="2"/>
            <a:r>
              <a:rPr lang="ru-RU" dirty="0" smtClean="0"/>
              <a:t>если явном конструктор не вызывается, неявно вызывается </a:t>
            </a:r>
            <a:r>
              <a:rPr lang="ru-RU" dirty="0" smtClean="0">
                <a:solidFill>
                  <a:schemeClr val="bg2"/>
                </a:solidFill>
              </a:rPr>
              <a:t>конструктор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ru-RU" dirty="0" err="1" smtClean="0">
                <a:solidFill>
                  <a:schemeClr val="bg2"/>
                </a:solidFill>
              </a:rPr>
              <a:t>по-умолчанию</a:t>
            </a:r>
            <a:endParaRPr lang="ru-RU" dirty="0" smtClean="0">
              <a:solidFill>
                <a:schemeClr val="bg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Когда конструктор завершился, </a:t>
            </a:r>
            <a:r>
              <a:rPr lang="en-US" dirty="0" smtClean="0">
                <a:solidFill>
                  <a:schemeClr val="bg2"/>
                </a:solidFill>
              </a:rPr>
              <a:t>new</a:t>
            </a:r>
            <a:r>
              <a:rPr lang="en-US" dirty="0" smtClean="0"/>
              <a:t> </a:t>
            </a:r>
            <a:r>
              <a:rPr lang="ru-RU" dirty="0" smtClean="0"/>
              <a:t>возвращает ссылку на новый объект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177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/>
                </a:solidFill>
              </a:rPr>
              <a:t>this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ru-RU" dirty="0" smtClean="0"/>
              <a:t>ссылается на текущий объект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Нельзя</a:t>
            </a:r>
            <a:r>
              <a:rPr lang="ru-RU" dirty="0" smtClean="0"/>
              <a:t> использовать в </a:t>
            </a:r>
            <a:r>
              <a:rPr lang="ru-RU" dirty="0" smtClean="0">
                <a:solidFill>
                  <a:srgbClr val="FF0000"/>
                </a:solidFill>
              </a:rPr>
              <a:t>статических</a:t>
            </a:r>
            <a:r>
              <a:rPr lang="ru-RU" dirty="0" smtClean="0"/>
              <a:t> методах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Можно</a:t>
            </a:r>
            <a:r>
              <a:rPr lang="ru-RU" dirty="0" smtClean="0"/>
              <a:t> использовать в </a:t>
            </a:r>
            <a:r>
              <a:rPr lang="ru-RU" dirty="0" smtClean="0">
                <a:solidFill>
                  <a:srgbClr val="00B050"/>
                </a:solidFill>
              </a:rPr>
              <a:t>нестатических</a:t>
            </a:r>
            <a:r>
              <a:rPr lang="ru-RU" dirty="0" smtClean="0"/>
              <a:t> методах и </a:t>
            </a:r>
            <a:r>
              <a:rPr lang="ru-RU" dirty="0" smtClean="0">
                <a:solidFill>
                  <a:srgbClr val="00B050"/>
                </a:solidFill>
              </a:rPr>
              <a:t>конструкторах</a:t>
            </a:r>
            <a:r>
              <a:rPr lang="ru-RU" dirty="0" smtClean="0"/>
              <a:t> для:</a:t>
            </a:r>
          </a:p>
          <a:p>
            <a:pPr lvl="1"/>
            <a:r>
              <a:rPr lang="ru-RU" dirty="0"/>
              <a:t>получения ссылки на данный </a:t>
            </a:r>
            <a:r>
              <a:rPr lang="ru-RU" dirty="0" smtClean="0"/>
              <a:t>объект:</a:t>
            </a:r>
          </a:p>
          <a:p>
            <a:pPr lvl="2"/>
            <a:r>
              <a:rPr lang="en-US" b="1" dirty="0" smtClean="0">
                <a:solidFill>
                  <a:schemeClr val="bg2"/>
                </a:solidFill>
              </a:rPr>
              <a:t>this</a:t>
            </a:r>
            <a:endParaRPr lang="ru-RU" b="1" dirty="0">
              <a:solidFill>
                <a:schemeClr val="bg2"/>
              </a:solidFill>
            </a:endParaRPr>
          </a:p>
          <a:p>
            <a:pPr lvl="1"/>
            <a:r>
              <a:rPr lang="ru-RU" dirty="0" smtClean="0"/>
              <a:t>доступа к полю, имя которого перекрыто областью видимости параметра или локальной переменной:</a:t>
            </a:r>
          </a:p>
          <a:p>
            <a:pPr lvl="2"/>
            <a:r>
              <a:rPr lang="en-US" b="1" dirty="0">
                <a:solidFill>
                  <a:schemeClr val="bg2"/>
                </a:solidFill>
              </a:rPr>
              <a:t>this.</a:t>
            </a:r>
            <a:r>
              <a:rPr lang="ru-RU" i="1" dirty="0" err="1" smtClean="0"/>
              <a:t>имяполя</a:t>
            </a:r>
            <a:endParaRPr lang="en-US" i="1" dirty="0" smtClean="0"/>
          </a:p>
          <a:p>
            <a:pPr lvl="1"/>
            <a:r>
              <a:rPr lang="ru-RU" dirty="0" smtClean="0"/>
              <a:t>вызова перегруженного конструктора данного класса:</a:t>
            </a:r>
          </a:p>
          <a:p>
            <a:pPr lvl="2"/>
            <a:r>
              <a:rPr lang="en-US" b="1" dirty="0">
                <a:solidFill>
                  <a:schemeClr val="bg2"/>
                </a:solidFill>
              </a:rPr>
              <a:t>this(</a:t>
            </a:r>
            <a:r>
              <a:rPr lang="ru-RU" i="1" dirty="0"/>
              <a:t>параметры</a:t>
            </a:r>
            <a:r>
              <a:rPr lang="en-US" b="1" dirty="0">
                <a:solidFill>
                  <a:schemeClr val="bg2"/>
                </a:solidFill>
              </a:rPr>
              <a:t>)</a:t>
            </a:r>
            <a:endParaRPr lang="ru-RU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2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Student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name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Student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name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ru-RU" sz="1600" b="1" dirty="0" smtClean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this</a:t>
            </a:r>
            <a:r>
              <a:rPr lang="ru-RU" sz="16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.name 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=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name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 </a:t>
            </a:r>
            <a:r>
              <a:rPr lang="ru-RU" sz="16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</a:t>
            </a:r>
            <a:r>
              <a:rPr lang="ru-RU" sz="1600" dirty="0" smtClean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ru-RU" sz="1600" dirty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область видимости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Student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ru-RU" sz="1600" b="1" dirty="0" err="1" smtClean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this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("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No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Name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"); </a:t>
            </a:r>
            <a:r>
              <a:rPr lang="ru-RU" sz="16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</a:t>
            </a:r>
            <a:r>
              <a:rPr lang="ru-RU" sz="1600" dirty="0" smtClean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ru-RU" sz="1600" dirty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вызов перегруженного конструктора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addToGroup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Group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group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ru-RU" sz="1600" dirty="0" err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group.addStudent</a:t>
            </a:r>
            <a:r>
              <a:rPr lang="ru-RU" sz="16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600" b="1" dirty="0" err="1" smtClean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this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 </a:t>
            </a:r>
            <a:r>
              <a:rPr lang="ru-RU" sz="16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</a:t>
            </a:r>
            <a:r>
              <a:rPr lang="ru-RU" sz="1600" dirty="0" smtClean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ru-RU" sz="1600" dirty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передача ссылки на себя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13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super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ru-RU" dirty="0" smtClean="0"/>
              <a:t>используется для вызова конструкторов и методов базового класса</a:t>
            </a:r>
          </a:p>
          <a:p>
            <a:endParaRPr lang="ru-RU" dirty="0" smtClean="0"/>
          </a:p>
          <a:p>
            <a:r>
              <a:rPr lang="ru-RU" dirty="0" smtClean="0"/>
              <a:t>Вызов переопределенного метода базового класса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</a:t>
            </a:r>
            <a:r>
              <a:rPr lang="en-US" b="1" dirty="0" smtClean="0">
                <a:solidFill>
                  <a:schemeClr val="bg2"/>
                </a:solidFill>
              </a:rPr>
              <a:t>super</a:t>
            </a:r>
            <a:r>
              <a:rPr lang="en-US" dirty="0" smtClean="0"/>
              <a:t>.</a:t>
            </a:r>
            <a:r>
              <a:rPr lang="ru-RU" i="1" dirty="0" err="1" smtClean="0"/>
              <a:t>имяМетода</a:t>
            </a:r>
            <a:r>
              <a:rPr lang="ru-RU" dirty="0" smtClean="0"/>
              <a:t>(</a:t>
            </a:r>
            <a:r>
              <a:rPr lang="ru-RU" i="1" dirty="0"/>
              <a:t>параметры</a:t>
            </a:r>
            <a:r>
              <a:rPr lang="ru-RU" dirty="0" smtClean="0"/>
              <a:t>)</a:t>
            </a:r>
            <a:endParaRPr lang="ru-RU" i="1" dirty="0" smtClean="0"/>
          </a:p>
          <a:p>
            <a:endParaRPr lang="ru-RU" i="1" dirty="0"/>
          </a:p>
          <a:p>
            <a:r>
              <a:rPr lang="ru-RU" dirty="0" smtClean="0"/>
              <a:t>Вызов конструктора базового класса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</a:t>
            </a:r>
            <a:r>
              <a:rPr lang="en-US" b="1" dirty="0" smtClean="0">
                <a:solidFill>
                  <a:schemeClr val="bg2"/>
                </a:solidFill>
              </a:rPr>
              <a:t>super</a:t>
            </a:r>
            <a:r>
              <a:rPr lang="en-US" dirty="0" smtClean="0"/>
              <a:t>(</a:t>
            </a:r>
            <a:r>
              <a:rPr lang="ru-RU" i="1" dirty="0" smtClean="0"/>
              <a:t>параметры</a:t>
            </a:r>
            <a:r>
              <a:rPr lang="en-US" dirty="0" smtClean="0"/>
              <a:t>)</a:t>
            </a:r>
            <a:endParaRPr lang="ru-RU" dirty="0" smtClean="0"/>
          </a:p>
          <a:p>
            <a:pPr lvl="2"/>
            <a:endParaRPr lang="ru-RU" dirty="0" smtClean="0"/>
          </a:p>
          <a:p>
            <a:pPr lvl="2"/>
            <a:r>
              <a:rPr lang="ru-RU" dirty="0" smtClean="0"/>
              <a:t>вызов конструктора базового класса может быть только в первой строке конструктора</a:t>
            </a:r>
          </a:p>
          <a:p>
            <a:pPr lvl="2"/>
            <a:r>
              <a:rPr lang="ru-RU" dirty="0" smtClean="0"/>
              <a:t>если перед вызовом конструктора суперкласса все-таки требуется выполнить какой-то код, его можно включить в </a:t>
            </a:r>
            <a:r>
              <a:rPr lang="ru-RU" dirty="0" smtClean="0">
                <a:solidFill>
                  <a:schemeClr val="bg2"/>
                </a:solidFill>
              </a:rPr>
              <a:t>статический</a:t>
            </a:r>
            <a:r>
              <a:rPr lang="ru-RU" dirty="0" smtClean="0"/>
              <a:t> метод</a:t>
            </a:r>
            <a:r>
              <a:rPr lang="en-US" dirty="0" smtClean="0"/>
              <a:t> </a:t>
            </a:r>
            <a:r>
              <a:rPr lang="ru-RU" dirty="0" smtClean="0"/>
              <a:t>и сделать так:</a:t>
            </a:r>
            <a:br>
              <a:rPr lang="ru-RU" dirty="0" smtClean="0"/>
            </a:br>
            <a:r>
              <a:rPr lang="en-US" dirty="0" smtClean="0"/>
              <a:t>   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myStaticMethod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параметры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dirty="0"/>
              <a:t>или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myStaticMethod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параметры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736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</a:t>
            </a:r>
            <a:r>
              <a:rPr lang="ru-RU" dirty="0" smtClean="0"/>
              <a:t>– 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Employee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name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Employee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name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ru-RU" sz="14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this.name 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=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name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toString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ru-RU" sz="1400" dirty="0" err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return</a:t>
            </a:r>
            <a:r>
              <a:rPr lang="ru-RU" sz="14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Name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:" +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name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  <a:endParaRPr lang="ru-RU" sz="1400" dirty="0" smtClean="0">
              <a:solidFill>
                <a:schemeClr val="bg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>
              <a:solidFill>
                <a:schemeClr val="bg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Manager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extends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Employee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  <a:endParaRPr lang="ru-RU" sz="1400" dirty="0">
              <a:solidFill>
                <a:schemeClr val="bg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department</a:t>
            </a:r>
            <a:r>
              <a:rPr lang="ru-RU" sz="14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>
              <a:solidFill>
                <a:schemeClr val="bg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400" dirty="0" err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4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Manager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name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departament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ru-RU" sz="1400" b="1" dirty="0" err="1" smtClean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super</a:t>
            </a:r>
            <a:r>
              <a:rPr lang="ru-RU" sz="14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 err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name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 </a:t>
            </a:r>
            <a:r>
              <a:rPr lang="ru-RU" sz="14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 </a:t>
            </a:r>
            <a:r>
              <a:rPr lang="ru-RU" sz="1400" dirty="0" smtClean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вызов конструктора базового класса</a:t>
            </a:r>
            <a:endParaRPr lang="ru-RU" sz="1400" dirty="0">
              <a:solidFill>
                <a:srgbClr val="00B05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ru-RU" sz="1400" dirty="0" err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this.department</a:t>
            </a:r>
            <a:r>
              <a:rPr lang="ru-RU" sz="14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=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departament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4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>
              <a:solidFill>
                <a:schemeClr val="bg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toString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ru-RU" sz="1400" dirty="0" err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return</a:t>
            </a:r>
            <a:r>
              <a:rPr lang="ru-RU" sz="14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super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.toString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 + "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is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manager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of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" +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		</a:t>
            </a:r>
            <a:r>
              <a:rPr lang="ru-RU" sz="1400" dirty="0" err="1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department</a:t>
            </a:r>
            <a:r>
              <a:rPr lang="ru-RU" sz="14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          </a:t>
            </a:r>
            <a:r>
              <a:rPr lang="ru-RU" sz="1400" dirty="0" smtClean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вызов переопределенного метода базового класса</a:t>
            </a:r>
            <a:endParaRPr lang="ru-RU" sz="1400" dirty="0" smtClean="0">
              <a:solidFill>
                <a:schemeClr val="bg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572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 smtClean="0"/>
              <a:t>Основные понятия </a:t>
            </a:r>
            <a:r>
              <a:rPr lang="ru-RU" dirty="0" err="1" smtClean="0"/>
              <a:t>ООП</a:t>
            </a:r>
            <a:endParaRPr lang="ru-RU" dirty="0"/>
          </a:p>
          <a:p>
            <a:r>
              <a:rPr lang="ru-RU" dirty="0" smtClean="0"/>
              <a:t>Объявление классов</a:t>
            </a:r>
          </a:p>
          <a:p>
            <a:r>
              <a:rPr lang="ru-RU" dirty="0" smtClean="0"/>
              <a:t>Создание объектов</a:t>
            </a:r>
          </a:p>
          <a:p>
            <a:r>
              <a:rPr lang="ru-RU" b="1" dirty="0" smtClean="0">
                <a:solidFill>
                  <a:srgbClr val="0F6FC6"/>
                </a:solidFill>
              </a:rPr>
              <a:t>Работа с пакетами</a:t>
            </a:r>
          </a:p>
          <a:p>
            <a:r>
              <a:rPr lang="ru-RU" dirty="0" smtClean="0"/>
              <a:t>Некоторые полезные классы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924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Пакеты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Пакеты</a:t>
            </a:r>
            <a:r>
              <a:rPr lang="ru-RU" dirty="0" smtClean="0"/>
              <a:t> предназначены для организации иерархического пространства имен классов. Цель </a:t>
            </a:r>
            <a:r>
              <a:rPr lang="ru-RU" dirty="0"/>
              <a:t>–</a:t>
            </a:r>
            <a:r>
              <a:rPr lang="ru-RU" dirty="0" smtClean="0"/>
              <a:t> избежать конфликта имен классов</a:t>
            </a:r>
          </a:p>
          <a:p>
            <a:r>
              <a:rPr lang="ru-RU" dirty="0"/>
              <a:t>Пакеты могут включать в себя классы и другие пакеты</a:t>
            </a:r>
          </a:p>
          <a:p>
            <a:r>
              <a:rPr lang="ru-RU" dirty="0"/>
              <a:t>На уровне файловой системы: 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2"/>
                </a:solidFill>
              </a:rPr>
              <a:t>пакет </a:t>
            </a:r>
            <a:r>
              <a:rPr lang="ru-RU" dirty="0">
                <a:solidFill>
                  <a:schemeClr val="bg2"/>
                </a:solidFill>
              </a:rPr>
              <a:t>= </a:t>
            </a:r>
            <a:r>
              <a:rPr lang="ru-RU" dirty="0" smtClean="0">
                <a:solidFill>
                  <a:schemeClr val="bg2"/>
                </a:solidFill>
              </a:rPr>
              <a:t>каталог,  класс </a:t>
            </a:r>
            <a:r>
              <a:rPr lang="ru-RU" dirty="0">
                <a:solidFill>
                  <a:schemeClr val="bg2"/>
                </a:solidFill>
              </a:rPr>
              <a:t>= файл</a:t>
            </a:r>
          </a:p>
          <a:p>
            <a:r>
              <a:rPr lang="ru-RU" dirty="0" smtClean="0"/>
              <a:t>Чтобы избежать конфликта имен пакетов в качестве пакета верхнего уровня используют доменное имя своей компании в обратном порядке:</a:t>
            </a:r>
          </a:p>
          <a:p>
            <a:pPr lvl="2"/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com.netcracker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ru.edunc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ua.kpi.nc, ...</a:t>
            </a:r>
            <a:endParaRPr lang="ru-RU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err="1" smtClean="0">
                <a:solidFill>
                  <a:schemeClr val="bg2"/>
                </a:solidFill>
              </a:rPr>
              <a:t>имяпакета</a:t>
            </a:r>
            <a:r>
              <a:rPr lang="ru-RU" dirty="0" smtClean="0">
                <a:solidFill>
                  <a:schemeClr val="bg2"/>
                </a:solidFill>
              </a:rPr>
              <a:t> </a:t>
            </a:r>
            <a:r>
              <a:rPr lang="ru-RU" dirty="0" smtClean="0"/>
              <a:t>принято записывать маленькими буквами никак не выделяя регистр или составляющие его слова:</a:t>
            </a:r>
          </a:p>
          <a:p>
            <a:pPr lvl="2"/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mypackage.mycompany.example.com</a:t>
            </a:r>
            <a:endParaRPr lang="ru-RU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java-</a:t>
            </a:r>
            <a:r>
              <a:rPr lang="ru-RU" dirty="0" smtClean="0"/>
              <a:t>файл должен начинаться с:</a:t>
            </a:r>
            <a:br>
              <a:rPr lang="ru-RU" dirty="0" smtClean="0"/>
            </a:b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packagename</a:t>
            </a:r>
            <a:r>
              <a:rPr lang="ru-RU" i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dirty="0" smtClean="0"/>
          </a:p>
          <a:p>
            <a:r>
              <a:rPr lang="ru-RU" dirty="0" smtClean="0"/>
              <a:t>Если в явном виде пакеты не используются, то классы размещаются в пакете «</a:t>
            </a:r>
            <a:r>
              <a:rPr lang="ru-RU" dirty="0" err="1" smtClean="0">
                <a:solidFill>
                  <a:srgbClr val="FF0000"/>
                </a:solidFill>
              </a:rPr>
              <a:t>по-умолчанию</a:t>
            </a:r>
            <a:r>
              <a:rPr lang="ru-RU" dirty="0" smtClean="0"/>
              <a:t>». </a:t>
            </a:r>
            <a:r>
              <a:rPr lang="ru-RU" dirty="0" smtClean="0">
                <a:solidFill>
                  <a:srgbClr val="FF0000"/>
                </a:solidFill>
              </a:rPr>
              <a:t>Не делайте так</a:t>
            </a:r>
            <a:r>
              <a:rPr lang="ru-RU" dirty="0" smtClean="0"/>
              <a:t>. ОСОБЕННО в </a:t>
            </a:r>
            <a:r>
              <a:rPr lang="en-US" dirty="0" err="1" smtClean="0"/>
              <a:t>JavaEE</a:t>
            </a:r>
            <a:r>
              <a:rPr lang="ru-RU" dirty="0" smtClean="0"/>
              <a:t>-приложениях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5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Импортирование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800" y="857232"/>
            <a:ext cx="8931600" cy="5500800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2"/>
                </a:solidFill>
              </a:rPr>
              <a:t>Полное имя класса</a:t>
            </a:r>
            <a:r>
              <a:rPr lang="ru-RU" dirty="0" smtClean="0"/>
              <a:t> (</a:t>
            </a:r>
            <a:r>
              <a:rPr lang="en-US" dirty="0"/>
              <a:t>fully qualified class name</a:t>
            </a:r>
            <a:r>
              <a:rPr lang="ru-RU" dirty="0" smtClean="0"/>
              <a:t>) – </a:t>
            </a:r>
            <a:br>
              <a:rPr lang="ru-RU" dirty="0" smtClean="0"/>
            </a:br>
            <a:r>
              <a:rPr lang="ru-RU" dirty="0" smtClean="0"/>
              <a:t>    </a:t>
            </a:r>
            <a:r>
              <a:rPr lang="ru-R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имяпакета.ИмяКласса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/>
              <a:t>Чтобы использовать короткое имя класса, его нужно импортировать:</a:t>
            </a:r>
            <a:br>
              <a:rPr lang="ru-RU" dirty="0" smtClean="0"/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mypackage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Просто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вместо</a:t>
            </a:r>
            <a:r>
              <a:rPr lang="uk-U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import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ru-RU" dirty="0" smtClean="0"/>
              <a:t>пишется после </a:t>
            </a:r>
            <a:r>
              <a:rPr lang="en-US" dirty="0" smtClean="0">
                <a:solidFill>
                  <a:schemeClr val="bg2"/>
                </a:solidFill>
              </a:rPr>
              <a:t>package</a:t>
            </a:r>
            <a:r>
              <a:rPr lang="en-US" dirty="0" smtClean="0"/>
              <a:t>, </a:t>
            </a:r>
            <a:r>
              <a:rPr lang="ru-RU" dirty="0" smtClean="0"/>
              <a:t>но перед </a:t>
            </a:r>
            <a:r>
              <a:rPr lang="en-US" dirty="0" smtClean="0">
                <a:solidFill>
                  <a:schemeClr val="bg2"/>
                </a:solidFill>
              </a:rPr>
              <a:t>class</a:t>
            </a:r>
            <a:endParaRPr lang="ru-RU" dirty="0" smtClean="0">
              <a:solidFill>
                <a:schemeClr val="bg2"/>
              </a:solidFill>
            </a:endParaRPr>
          </a:p>
          <a:p>
            <a:r>
              <a:rPr lang="ru-RU" dirty="0" smtClean="0"/>
              <a:t>Если нужно несколько классов из одного пакета, можно использовать «</a:t>
            </a:r>
            <a:r>
              <a:rPr lang="ru-RU" b="1" dirty="0" smtClean="0">
                <a:solidFill>
                  <a:schemeClr val="bg2"/>
                </a:solidFill>
              </a:rPr>
              <a:t>*</a:t>
            </a:r>
            <a:r>
              <a:rPr lang="ru-RU" dirty="0" smtClean="0"/>
              <a:t>»</a:t>
            </a:r>
            <a:br>
              <a:rPr lang="ru-RU" dirty="0" smtClean="0"/>
            </a:br>
            <a:r>
              <a:rPr lang="en-US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6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ru-RU" dirty="0" smtClean="0"/>
              <a:t>включаются все классы из указанного  пакета</a:t>
            </a:r>
          </a:p>
          <a:p>
            <a:pPr lvl="2"/>
            <a:r>
              <a:rPr lang="ru-RU" dirty="0" smtClean="0"/>
              <a:t>классы из пакетов в указанном пакете не включаются</a:t>
            </a:r>
            <a:endParaRPr lang="ru-RU" dirty="0"/>
          </a:p>
          <a:p>
            <a:pPr lvl="1"/>
            <a:r>
              <a:rPr lang="ru-RU" dirty="0" smtClean="0"/>
              <a:t>это никак не влияет ни на размер </a:t>
            </a:r>
            <a:r>
              <a:rPr lang="en-US" dirty="0" smtClean="0"/>
              <a:t>class-</a:t>
            </a:r>
            <a:r>
              <a:rPr lang="ru-RU" dirty="0" smtClean="0"/>
              <a:t>файла, ни на быстродействие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import</a:t>
            </a:r>
            <a:r>
              <a:rPr lang="en-US" dirty="0" smtClean="0"/>
              <a:t> </a:t>
            </a:r>
            <a:r>
              <a:rPr lang="ru-RU" dirty="0" smtClean="0"/>
              <a:t>работает на этапе компиляции</a:t>
            </a:r>
          </a:p>
          <a:p>
            <a:pPr lvl="1"/>
            <a:r>
              <a:rPr lang="ru-RU" dirty="0" smtClean="0"/>
              <a:t>если заглянуть в середину </a:t>
            </a:r>
            <a:r>
              <a:rPr lang="en-US" dirty="0" smtClean="0"/>
              <a:t>class-</a:t>
            </a:r>
            <a:r>
              <a:rPr lang="ru-RU" dirty="0" smtClean="0"/>
              <a:t>файла, там записаны полные имена классов</a:t>
            </a:r>
          </a:p>
          <a:p>
            <a:r>
              <a:rPr lang="ru-RU" dirty="0" smtClean="0"/>
              <a:t>Автоматически импортируются все классы из пакета </a:t>
            </a:r>
            <a:r>
              <a:rPr lang="en-US" dirty="0" smtClean="0">
                <a:solidFill>
                  <a:schemeClr val="bg2"/>
                </a:solidFill>
              </a:rPr>
              <a:t>java.lang.*</a:t>
            </a:r>
            <a:endParaRPr lang="ru-RU" dirty="0" smtClean="0">
              <a:solidFill>
                <a:schemeClr val="bg2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45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Статический импорт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Импортируются не сами классы, а их статические методы</a:t>
            </a:r>
          </a:p>
          <a:p>
            <a:r>
              <a:rPr lang="en-US" dirty="0" smtClean="0"/>
              <a:t>Java 1.5 </a:t>
            </a:r>
            <a:r>
              <a:rPr lang="ru-RU" dirty="0" smtClean="0"/>
              <a:t>и выше</a:t>
            </a:r>
          </a:p>
          <a:p>
            <a:endParaRPr lang="ru-RU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Test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static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main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[]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args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x = 0.5;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y = </a:t>
            </a:r>
            <a:r>
              <a:rPr lang="ru-RU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Math.</a:t>
            </a:r>
            <a:r>
              <a:rPr lang="ru-RU" sz="1400" i="1" dirty="0" err="1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sin</a:t>
            </a:r>
            <a:r>
              <a:rPr lang="ru-RU" sz="1400" dirty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(x)*</a:t>
            </a:r>
            <a:r>
              <a:rPr lang="ru-RU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Math.</a:t>
            </a:r>
            <a:r>
              <a:rPr lang="ru-RU" sz="1400" i="1" dirty="0" err="1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sin</a:t>
            </a:r>
            <a:r>
              <a:rPr lang="ru-RU" sz="1400" dirty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(x) </a:t>
            </a:r>
            <a:r>
              <a:rPr lang="ru-RU" sz="1400" dirty="0" smtClean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+ </a:t>
            </a:r>
            <a:r>
              <a:rPr lang="ru-RU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Math.</a:t>
            </a:r>
            <a:r>
              <a:rPr lang="ru-RU" sz="1400" i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cos</a:t>
            </a:r>
            <a:r>
              <a:rPr lang="ru-RU" sz="1400" dirty="0" smtClean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(x</a:t>
            </a:r>
            <a:r>
              <a:rPr lang="ru-RU" sz="1400" dirty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)*</a:t>
            </a:r>
            <a:r>
              <a:rPr lang="ru-RU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Math.</a:t>
            </a:r>
            <a:r>
              <a:rPr lang="ru-RU" sz="1400" i="1" dirty="0" err="1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cos</a:t>
            </a:r>
            <a:r>
              <a:rPr lang="ru-RU" sz="1400" dirty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(x);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System.</a:t>
            </a:r>
            <a:r>
              <a:rPr lang="ru-RU" sz="1400" i="1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out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.println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(y);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smtClean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>
              <a:solidFill>
                <a:schemeClr val="bg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 err="1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import</a:t>
            </a:r>
            <a:r>
              <a:rPr lang="ru-RU" sz="1400" b="1" dirty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static</a:t>
            </a:r>
            <a:r>
              <a:rPr lang="ru-RU" sz="1400" b="1" dirty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java.lang.Math</a:t>
            </a:r>
            <a:r>
              <a:rPr lang="ru-RU" sz="1400" b="1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.*;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Test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static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main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[] 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args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x = 0.5;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y = </a:t>
            </a:r>
            <a:r>
              <a:rPr lang="ru-RU" sz="1400" dirty="0" err="1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sin</a:t>
            </a:r>
            <a:r>
              <a:rPr lang="ru-RU" sz="1400" dirty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(x)*</a:t>
            </a:r>
            <a:r>
              <a:rPr lang="ru-RU" sz="1400" dirty="0" err="1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sin</a:t>
            </a:r>
            <a:r>
              <a:rPr lang="ru-RU" sz="1400" dirty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(x) </a:t>
            </a:r>
            <a:r>
              <a:rPr lang="ru-RU" sz="1400" dirty="0" smtClean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+ </a:t>
            </a:r>
            <a:r>
              <a:rPr lang="ru-RU" sz="1400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cos</a:t>
            </a:r>
            <a:r>
              <a:rPr lang="ru-RU" sz="1400" dirty="0" smtClean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(x</a:t>
            </a:r>
            <a:r>
              <a:rPr lang="ru-RU" sz="1400" dirty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)*</a:t>
            </a:r>
            <a:r>
              <a:rPr lang="ru-RU" sz="1400" dirty="0" err="1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cos</a:t>
            </a:r>
            <a:r>
              <a:rPr lang="ru-RU" sz="1400" dirty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(x);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ru-RU" sz="1400" dirty="0" err="1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System.out.println</a:t>
            </a: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(y);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400" dirty="0">
                <a:solidFill>
                  <a:schemeClr val="bg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60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 smtClean="0"/>
              <a:t>Основные понятия </a:t>
            </a:r>
            <a:r>
              <a:rPr lang="ru-RU" dirty="0" err="1" smtClean="0"/>
              <a:t>ООП</a:t>
            </a:r>
            <a:endParaRPr lang="ru-RU" dirty="0"/>
          </a:p>
          <a:p>
            <a:r>
              <a:rPr lang="ru-RU" dirty="0" smtClean="0"/>
              <a:t>Объявление классов</a:t>
            </a:r>
          </a:p>
          <a:p>
            <a:r>
              <a:rPr lang="ru-RU" dirty="0" smtClean="0"/>
              <a:t>Создание объектов</a:t>
            </a:r>
          </a:p>
          <a:p>
            <a:r>
              <a:rPr lang="ru-RU" dirty="0" smtClean="0"/>
              <a:t>Работа с пакетами</a:t>
            </a:r>
          </a:p>
          <a:p>
            <a:r>
              <a:rPr lang="ru-RU" b="1" dirty="0" smtClean="0">
                <a:solidFill>
                  <a:srgbClr val="0F6FC6"/>
                </a:solidFill>
              </a:rPr>
              <a:t>Некоторые полезные классы</a:t>
            </a:r>
            <a:endParaRPr lang="en-US" b="1" dirty="0" smtClean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24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 </a:t>
            </a:r>
            <a:r>
              <a:rPr lang="ru-RU" dirty="0" err="1" smtClean="0"/>
              <a:t>ООП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0. Абстрагирование</a:t>
            </a:r>
          </a:p>
          <a:p>
            <a:r>
              <a:rPr lang="ru-RU" dirty="0" smtClean="0"/>
              <a:t>1. Инкапсуляция</a:t>
            </a:r>
          </a:p>
          <a:p>
            <a:r>
              <a:rPr lang="ru-RU" dirty="0" smtClean="0"/>
              <a:t>2. Наследование</a:t>
            </a:r>
          </a:p>
          <a:p>
            <a:r>
              <a:rPr lang="ru-RU" dirty="0" smtClean="0"/>
              <a:t>3. Полиморфизм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r>
              <a:rPr lang="ru-RU" dirty="0" smtClean="0"/>
              <a:t>Класс</a:t>
            </a:r>
            <a:r>
              <a:rPr lang="ru-RU" dirty="0"/>
              <a:t>ы</a:t>
            </a:r>
            <a:endParaRPr lang="ru-RU" dirty="0" smtClean="0"/>
          </a:p>
          <a:p>
            <a:r>
              <a:rPr lang="ru-RU" dirty="0" smtClean="0"/>
              <a:t>Объекты</a:t>
            </a:r>
          </a:p>
          <a:p>
            <a:r>
              <a:rPr lang="ru-RU" dirty="0" smtClean="0"/>
              <a:t>Поля</a:t>
            </a:r>
          </a:p>
          <a:p>
            <a:r>
              <a:rPr lang="ru-RU" dirty="0" smtClean="0"/>
              <a:t>Методы</a:t>
            </a:r>
          </a:p>
          <a:p>
            <a:r>
              <a:rPr lang="ru-RU" dirty="0" smtClean="0"/>
              <a:t>Пакеты</a:t>
            </a:r>
          </a:p>
          <a:p>
            <a:r>
              <a:rPr lang="ru-RU" dirty="0" smtClean="0"/>
              <a:t>Область видимости</a:t>
            </a:r>
            <a:endParaRPr lang="ru-RU" dirty="0"/>
          </a:p>
          <a:p>
            <a:r>
              <a:rPr lang="ru-RU" dirty="0" smtClean="0"/>
              <a:t>Интерфейсы</a:t>
            </a:r>
            <a:endParaRPr lang="en-US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 smtClean="0"/>
              <a:t>Принципы </a:t>
            </a:r>
            <a:r>
              <a:rPr lang="ru-RU" dirty="0" err="1" smtClean="0"/>
              <a:t>ООП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 smtClean="0"/>
              <a:t>Другие важные понятия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b="1" dirty="0" smtClean="0">
                <a:solidFill>
                  <a:schemeClr val="bg2"/>
                </a:solidFill>
              </a:rPr>
              <a:t>Object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корень дерева иерархии наследования всех классов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898112"/>
              </p:ext>
            </p:extLst>
          </p:nvPr>
        </p:nvGraphicFramePr>
        <p:xfrm>
          <a:off x="485776" y="1647824"/>
          <a:ext cx="8058148" cy="42182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7723"/>
                <a:gridCol w="1490380"/>
                <a:gridCol w="4850045"/>
              </a:tblGrid>
              <a:tr h="24835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effectLst/>
                        </a:rPr>
                        <a:t>Доступ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effectLst/>
                        </a:rPr>
                        <a:t>Тип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effectLst/>
                        </a:rPr>
                        <a:t>Имя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57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public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boolean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equals(Object </a:t>
                      </a:r>
                      <a:r>
                        <a:rPr lang="en-US" sz="1800" u="none" strike="noStrike" dirty="0" err="1">
                          <a:effectLst/>
                        </a:rPr>
                        <a:t>obj</a:t>
                      </a:r>
                      <a:r>
                        <a:rPr lang="en-US" sz="1800" u="none" strike="noStrike" dirty="0"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7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public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int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hashCode</a:t>
                      </a:r>
                      <a:r>
                        <a:rPr lang="en-US" sz="1800" u="none" strike="noStrike" dirty="0">
                          <a:effectLst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public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String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toString</a:t>
                      </a:r>
                      <a:r>
                        <a:rPr lang="en-US" sz="1800" u="none" strike="noStrike" dirty="0">
                          <a:effectLst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protected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Object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clone()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protected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void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finalize()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public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Class&lt;?&gt;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getClass</a:t>
                      </a:r>
                      <a:r>
                        <a:rPr lang="en-US" sz="1800" u="none" strike="noStrike" dirty="0">
                          <a:effectLst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public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void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notify()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7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public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void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notifyAll</a:t>
                      </a:r>
                      <a:r>
                        <a:rPr lang="en-US" sz="1800" u="none" strike="noStrike" dirty="0">
                          <a:effectLst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7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public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void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wait()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7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public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void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wait(long timeout)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7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public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void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wait(long timeout, </a:t>
                      </a:r>
                      <a:r>
                        <a:rPr lang="en-US" sz="1800" u="none" strike="noStrike" dirty="0" err="1">
                          <a:effectLst/>
                        </a:rPr>
                        <a:t>int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nanos</a:t>
                      </a:r>
                      <a:r>
                        <a:rPr lang="en-US" sz="1800" u="none" strike="noStrike" dirty="0"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1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Class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Объекты класса </a:t>
            </a:r>
            <a:r>
              <a:rPr lang="en-US" dirty="0" smtClean="0">
                <a:solidFill>
                  <a:schemeClr val="bg2"/>
                </a:solidFill>
              </a:rPr>
              <a:t>Class</a:t>
            </a:r>
            <a:r>
              <a:rPr lang="ru-RU" dirty="0" smtClean="0">
                <a:solidFill>
                  <a:schemeClr val="bg2"/>
                </a:solidFill>
              </a:rPr>
              <a:t> </a:t>
            </a:r>
            <a:r>
              <a:rPr lang="ru-RU" dirty="0" smtClean="0"/>
              <a:t>содержат информацию о классах, загруженных в виртуальную машину. Обеспечивают информацию о классах во время выполнения программы (</a:t>
            </a:r>
            <a:r>
              <a:rPr lang="en-US" dirty="0" smtClean="0">
                <a:solidFill>
                  <a:schemeClr val="bg2"/>
                </a:solidFill>
              </a:rPr>
              <a:t>Reflection</a:t>
            </a:r>
            <a:r>
              <a:rPr lang="ru-RU" dirty="0" smtClean="0"/>
              <a:t>)</a:t>
            </a:r>
          </a:p>
          <a:p>
            <a:r>
              <a:rPr lang="ru-RU" dirty="0" smtClean="0"/>
              <a:t>Некоторые методы:</a:t>
            </a:r>
          </a:p>
          <a:p>
            <a:pPr lvl="1"/>
            <a:r>
              <a:rPr lang="en-US" dirty="0" err="1"/>
              <a:t>getName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en-US" dirty="0" err="1"/>
              <a:t>getSuperclass</a:t>
            </a:r>
            <a:r>
              <a:rPr lang="en-US" dirty="0"/>
              <a:t>()</a:t>
            </a:r>
            <a:endParaRPr lang="ru-RU" dirty="0" smtClean="0"/>
          </a:p>
          <a:p>
            <a:pPr lvl="1"/>
            <a:r>
              <a:rPr lang="en-US" dirty="0" err="1" smtClean="0"/>
              <a:t>forName</a:t>
            </a:r>
            <a:r>
              <a:rPr lang="en-US" dirty="0" smtClean="0"/>
              <a:t>(String </a:t>
            </a:r>
            <a:r>
              <a:rPr lang="en-US" dirty="0" err="1"/>
              <a:t>className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err="1"/>
              <a:t>newInstance</a:t>
            </a:r>
            <a:r>
              <a:rPr lang="en-US" dirty="0"/>
              <a:t>()</a:t>
            </a:r>
            <a:endParaRPr lang="ru-RU" dirty="0" smtClean="0"/>
          </a:p>
          <a:p>
            <a:pPr lvl="1"/>
            <a:r>
              <a:rPr lang="en-US" dirty="0" err="1"/>
              <a:t>getFields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en-US" dirty="0" err="1" smtClean="0"/>
              <a:t>getMethods</a:t>
            </a:r>
            <a:r>
              <a:rPr lang="en-US" dirty="0"/>
              <a:t>()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53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Классы-обертки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Представляют значение примитивного типа в виде объекта</a:t>
            </a:r>
            <a:endParaRPr lang="en-US" dirty="0" smtClean="0"/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Byte</a:t>
            </a:r>
          </a:p>
          <a:p>
            <a:pPr lvl="1"/>
            <a:r>
              <a:rPr lang="en-US" dirty="0" smtClean="0"/>
              <a:t>Character</a:t>
            </a:r>
          </a:p>
          <a:p>
            <a:pPr lvl="1"/>
            <a:r>
              <a:rPr lang="en-US" dirty="0" smtClean="0"/>
              <a:t>Short</a:t>
            </a:r>
          </a:p>
          <a:p>
            <a:pPr lvl="1"/>
            <a:r>
              <a:rPr lang="en-US" dirty="0" smtClean="0"/>
              <a:t>Long</a:t>
            </a:r>
          </a:p>
          <a:p>
            <a:pPr lvl="1"/>
            <a:r>
              <a:rPr lang="en-US" dirty="0" smtClean="0"/>
              <a:t>Double</a:t>
            </a:r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Boolean</a:t>
            </a:r>
            <a:endParaRPr lang="ru-RU" dirty="0" smtClean="0"/>
          </a:p>
          <a:p>
            <a:r>
              <a:rPr lang="ru-RU" dirty="0" smtClean="0"/>
              <a:t>Дополнительные полезные функции</a:t>
            </a:r>
          </a:p>
          <a:p>
            <a:pPr lvl="1"/>
            <a:r>
              <a:rPr lang="ru-RU" dirty="0" smtClean="0"/>
              <a:t>преобразование в/из строк</a:t>
            </a:r>
          </a:p>
          <a:p>
            <a:pPr lvl="1"/>
            <a:r>
              <a:rPr lang="ru-RU" dirty="0" smtClean="0"/>
              <a:t>хранение констант (</a:t>
            </a:r>
            <a:r>
              <a:rPr lang="en-US" dirty="0" err="1" smtClean="0"/>
              <a:t>MIN_VALUE</a:t>
            </a:r>
            <a:r>
              <a:rPr lang="ru-RU" dirty="0" smtClean="0"/>
              <a:t>, </a:t>
            </a:r>
            <a:r>
              <a:rPr lang="en-US" dirty="0" err="1" smtClean="0"/>
              <a:t>MAX_VALUE</a:t>
            </a:r>
            <a:r>
              <a:rPr lang="en-US" dirty="0"/>
              <a:t>, </a:t>
            </a:r>
            <a:r>
              <a:rPr lang="en-US" dirty="0" err="1" smtClean="0"/>
              <a:t>NaN</a:t>
            </a:r>
            <a:r>
              <a:rPr lang="en-US" dirty="0"/>
              <a:t>, </a:t>
            </a:r>
            <a:r>
              <a:rPr lang="en-US" dirty="0" err="1" smtClean="0"/>
              <a:t>POSITIVE_INFINITY</a:t>
            </a:r>
            <a:r>
              <a:rPr lang="en-US" dirty="0" smtClean="0"/>
              <a:t>, ...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другие функции (в зависимости от типа)</a:t>
            </a:r>
            <a:endParaRPr lang="en-US" dirty="0" smtClean="0"/>
          </a:p>
          <a:p>
            <a:r>
              <a:rPr lang="ru-RU" dirty="0" smtClean="0"/>
              <a:t>Объекты являются неизменяемыми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immutable</a:t>
            </a:r>
            <a:r>
              <a:rPr lang="en-US" dirty="0" smtClean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671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Представляет собой строку</a:t>
            </a:r>
          </a:p>
          <a:p>
            <a:r>
              <a:rPr lang="ru-RU" dirty="0" smtClean="0"/>
              <a:t>Объекты </a:t>
            </a:r>
            <a:r>
              <a:rPr lang="en-US" dirty="0" smtClean="0"/>
              <a:t>String – </a:t>
            </a:r>
            <a:r>
              <a:rPr lang="en-US" dirty="0" smtClean="0">
                <a:solidFill>
                  <a:srgbClr val="FF0000"/>
                </a:solidFill>
              </a:rPr>
              <a:t>immutable</a:t>
            </a:r>
            <a:r>
              <a:rPr lang="en-US" dirty="0" smtClean="0"/>
              <a:t>! </a:t>
            </a:r>
            <a:r>
              <a:rPr lang="ru-RU" dirty="0" smtClean="0"/>
              <a:t>После того как объект создан, его состояние невозможно изменить</a:t>
            </a:r>
          </a:p>
          <a:p>
            <a:r>
              <a:rPr lang="ru-RU" dirty="0" smtClean="0"/>
              <a:t>Класс </a:t>
            </a:r>
            <a:r>
              <a:rPr lang="en-US" dirty="0" smtClean="0"/>
              <a:t>String </a:t>
            </a:r>
            <a:r>
              <a:rPr lang="ru-RU" dirty="0" smtClean="0"/>
              <a:t>является </a:t>
            </a:r>
            <a:r>
              <a:rPr lang="en-US" dirty="0" smtClean="0">
                <a:solidFill>
                  <a:srgbClr val="FF0000"/>
                </a:solidFill>
              </a:rPr>
              <a:t>final</a:t>
            </a:r>
            <a:r>
              <a:rPr lang="en-US" dirty="0" smtClean="0"/>
              <a:t>. </a:t>
            </a:r>
            <a:r>
              <a:rPr lang="ru-RU" dirty="0" smtClean="0"/>
              <a:t>Невозможно создать его наследников</a:t>
            </a:r>
          </a:p>
          <a:p>
            <a:r>
              <a:rPr lang="ru-RU" dirty="0" smtClean="0"/>
              <a:t>Некоторые полезные методы – их очень много (см. </a:t>
            </a:r>
            <a:r>
              <a:rPr lang="en-US" dirty="0" err="1" smtClean="0"/>
              <a:t>JavaDoc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Важно помнить: ни один из этих методов не изменяет данный объект (</a:t>
            </a:r>
            <a:r>
              <a:rPr lang="en-US" dirty="0" smtClean="0">
                <a:solidFill>
                  <a:srgbClr val="FF0000"/>
                </a:solidFill>
              </a:rPr>
              <a:t>immutable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«Изменяющие» методы создают </a:t>
            </a:r>
            <a:r>
              <a:rPr lang="ru-RU" dirty="0" smtClean="0">
                <a:solidFill>
                  <a:schemeClr val="bg2"/>
                </a:solidFill>
              </a:rPr>
              <a:t>новые</a:t>
            </a:r>
            <a:r>
              <a:rPr lang="ru-RU" dirty="0" smtClean="0"/>
              <a:t> объекты и возвращают ссылки на них.</a:t>
            </a:r>
          </a:p>
          <a:p>
            <a:r>
              <a:rPr lang="en-US" dirty="0" smtClean="0"/>
              <a:t>String </a:t>
            </a:r>
            <a:r>
              <a:rPr lang="ru-RU" dirty="0" smtClean="0"/>
              <a:t>умеет работать с </a:t>
            </a:r>
            <a:r>
              <a:rPr lang="ru-RU" dirty="0" smtClean="0">
                <a:solidFill>
                  <a:schemeClr val="bg2"/>
                </a:solidFill>
              </a:rPr>
              <a:t>юникодом</a:t>
            </a:r>
            <a:r>
              <a:rPr lang="ru-RU" dirty="0" smtClean="0"/>
              <a:t>, </a:t>
            </a:r>
            <a:r>
              <a:rPr lang="ru-RU" dirty="0" err="1" smtClean="0">
                <a:solidFill>
                  <a:schemeClr val="bg2"/>
                </a:solidFill>
              </a:rPr>
              <a:t>локалями</a:t>
            </a:r>
            <a:r>
              <a:rPr lang="ru-RU" dirty="0" smtClean="0"/>
              <a:t>, </a:t>
            </a:r>
            <a:r>
              <a:rPr lang="ru-RU" dirty="0" smtClean="0">
                <a:solidFill>
                  <a:schemeClr val="bg2"/>
                </a:solidFill>
              </a:rPr>
              <a:t>регулярными выражениями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ru-RU" dirty="0" smtClean="0"/>
              <a:t>Для объектов </a:t>
            </a:r>
            <a:r>
              <a:rPr lang="en-US" dirty="0" smtClean="0"/>
              <a:t>String </a:t>
            </a:r>
            <a:r>
              <a:rPr lang="ru-RU" dirty="0" smtClean="0"/>
              <a:t>работает оператор «+» (конкатенация)</a:t>
            </a:r>
            <a:endParaRPr lang="en-US" dirty="0" smtClean="0"/>
          </a:p>
          <a:p>
            <a:r>
              <a:rPr lang="ru-RU" dirty="0" smtClean="0"/>
              <a:t>Если нужно очень интенсивно выполнять операции над строками, лучше использовать </a:t>
            </a:r>
            <a:r>
              <a:rPr lang="en-US" dirty="0" err="1">
                <a:solidFill>
                  <a:schemeClr val="bg2"/>
                </a:solidFill>
              </a:rPr>
              <a:t>StringBuffer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bg2"/>
                </a:solidFill>
              </a:rPr>
              <a:t>StringBuilder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4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err="1"/>
              <a:t>StringBuffer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StringBuilder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StringBuffer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ru-RU" dirty="0"/>
              <a:t>и </a:t>
            </a:r>
            <a:r>
              <a:rPr lang="en-US" dirty="0" err="1" smtClean="0">
                <a:solidFill>
                  <a:schemeClr val="bg2"/>
                </a:solidFill>
              </a:rPr>
              <a:t>StringBuilder</a:t>
            </a:r>
            <a:r>
              <a:rPr lang="ru-RU" dirty="0" smtClean="0">
                <a:solidFill>
                  <a:schemeClr val="bg2"/>
                </a:solidFill>
              </a:rPr>
              <a:t> </a:t>
            </a:r>
            <a:r>
              <a:rPr lang="ru-RU" dirty="0" smtClean="0"/>
              <a:t>представляют собой </a:t>
            </a:r>
            <a:r>
              <a:rPr lang="en-US" dirty="0" smtClean="0">
                <a:solidFill>
                  <a:schemeClr val="bg2"/>
                </a:solidFill>
              </a:rPr>
              <a:t>mutable </a:t>
            </a:r>
            <a:r>
              <a:rPr lang="ru-RU" dirty="0" smtClean="0">
                <a:solidFill>
                  <a:schemeClr val="bg2"/>
                </a:solidFill>
              </a:rPr>
              <a:t>строку</a:t>
            </a:r>
            <a:r>
              <a:rPr lang="ru-RU" dirty="0" smtClean="0"/>
              <a:t>, с которой очень эффективно выполняются операции добавления, вставки и удаления символов</a:t>
            </a:r>
          </a:p>
          <a:p>
            <a:pPr lvl="2"/>
            <a:r>
              <a:rPr lang="ru-RU" dirty="0" smtClean="0"/>
              <a:t>не создаются новые объекты как при использовании </a:t>
            </a:r>
            <a:r>
              <a:rPr lang="en-US" dirty="0" smtClean="0"/>
              <a:t>String</a:t>
            </a:r>
          </a:p>
          <a:p>
            <a:r>
              <a:rPr lang="en-US" dirty="0" err="1" smtClean="0">
                <a:solidFill>
                  <a:schemeClr val="bg2"/>
                </a:solidFill>
              </a:rPr>
              <a:t>StringBuffer</a:t>
            </a:r>
            <a:endParaRPr lang="en-US" dirty="0" smtClean="0">
              <a:solidFill>
                <a:schemeClr val="bg2"/>
              </a:solidFill>
            </a:endParaRPr>
          </a:p>
          <a:p>
            <a:pPr lvl="1"/>
            <a:r>
              <a:rPr lang="ru-RU" dirty="0"/>
              <a:t>начиная с </a:t>
            </a:r>
            <a:r>
              <a:rPr lang="en-US" dirty="0"/>
              <a:t>Java </a:t>
            </a:r>
            <a:r>
              <a:rPr lang="en-US" dirty="0" smtClean="0"/>
              <a:t>1.0</a:t>
            </a:r>
            <a:endParaRPr lang="en-US" dirty="0"/>
          </a:p>
          <a:p>
            <a:pPr lvl="1"/>
            <a:r>
              <a:rPr lang="ru-RU" dirty="0" smtClean="0"/>
              <a:t>синхронизирован (</a:t>
            </a:r>
            <a:r>
              <a:rPr lang="en-US" dirty="0" smtClean="0"/>
              <a:t>thread-safe</a:t>
            </a:r>
            <a:r>
              <a:rPr lang="ru-RU" dirty="0" smtClean="0"/>
              <a:t>)</a:t>
            </a:r>
          </a:p>
          <a:p>
            <a:pPr lvl="1"/>
            <a:r>
              <a:rPr lang="ru-RU" dirty="0"/>
              <a:t>работает чуть </a:t>
            </a:r>
            <a:r>
              <a:rPr lang="ru-RU" dirty="0" smtClean="0"/>
              <a:t>медленнее чем </a:t>
            </a:r>
            <a:r>
              <a:rPr lang="en-US" dirty="0" err="1"/>
              <a:t>StringBuilder</a:t>
            </a:r>
            <a:endParaRPr lang="ru-RU" dirty="0"/>
          </a:p>
          <a:p>
            <a:pPr lvl="1"/>
            <a:endParaRPr lang="en-US" dirty="0" smtClean="0"/>
          </a:p>
          <a:p>
            <a:r>
              <a:rPr lang="en-US" dirty="0" err="1" smtClean="0">
                <a:solidFill>
                  <a:schemeClr val="bg2"/>
                </a:solidFill>
              </a:rPr>
              <a:t>StringBuilder</a:t>
            </a:r>
            <a:endParaRPr lang="ru-RU" dirty="0">
              <a:solidFill>
                <a:schemeClr val="bg2"/>
              </a:solidFill>
            </a:endParaRPr>
          </a:p>
          <a:p>
            <a:pPr lvl="1"/>
            <a:r>
              <a:rPr lang="ru-RU" dirty="0" smtClean="0"/>
              <a:t>начиная с </a:t>
            </a:r>
            <a:r>
              <a:rPr lang="en-US" dirty="0" smtClean="0"/>
              <a:t>Java 1.5</a:t>
            </a:r>
          </a:p>
          <a:p>
            <a:pPr lvl="1"/>
            <a:r>
              <a:rPr lang="ru-RU" dirty="0" smtClean="0"/>
              <a:t>не синхронизирован</a:t>
            </a:r>
            <a:r>
              <a:rPr lang="en-US" dirty="0" smtClean="0"/>
              <a:t> (non thread-safe)</a:t>
            </a:r>
            <a:endParaRPr lang="ru-RU" dirty="0" smtClean="0"/>
          </a:p>
          <a:p>
            <a:pPr lvl="1"/>
            <a:r>
              <a:rPr lang="ru-RU" dirty="0" smtClean="0"/>
              <a:t>работает чуть быстрее чем </a:t>
            </a:r>
            <a:r>
              <a:rPr lang="en-US" dirty="0" err="1" smtClean="0"/>
              <a:t>StringBuffer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511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smtClean="0"/>
              <a:t>System</a:t>
            </a:r>
            <a:r>
              <a:rPr lang="ru-RU" dirty="0" smtClean="0"/>
              <a:t> </a:t>
            </a:r>
            <a:r>
              <a:rPr lang="uk-UA" dirty="0" smtClean="0"/>
              <a:t>и</a:t>
            </a:r>
            <a:r>
              <a:rPr lang="en-US" dirty="0" smtClean="0"/>
              <a:t> Runtime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System</a:t>
            </a:r>
            <a:r>
              <a:rPr lang="en-US" dirty="0" smtClean="0"/>
              <a:t> – </a:t>
            </a:r>
            <a:r>
              <a:rPr lang="ru-RU" dirty="0" smtClean="0"/>
              <a:t>очень полезный</a:t>
            </a:r>
            <a:r>
              <a:rPr lang="en-US" dirty="0" smtClean="0"/>
              <a:t> </a:t>
            </a:r>
            <a:r>
              <a:rPr lang="ru-RU" dirty="0" smtClean="0"/>
              <a:t>класс</a:t>
            </a:r>
            <a:r>
              <a:rPr lang="en-US" dirty="0" smtClean="0"/>
              <a:t>. </a:t>
            </a:r>
            <a:r>
              <a:rPr lang="ru-RU" dirty="0" smtClean="0"/>
              <a:t>Много полезных </a:t>
            </a:r>
            <a:r>
              <a:rPr lang="ru-RU" dirty="0" smtClean="0">
                <a:solidFill>
                  <a:schemeClr val="bg2"/>
                </a:solidFill>
              </a:rPr>
              <a:t>статических</a:t>
            </a:r>
            <a:r>
              <a:rPr lang="ru-RU" dirty="0" smtClean="0"/>
              <a:t> полей и методов</a:t>
            </a:r>
          </a:p>
          <a:p>
            <a:pPr lvl="1"/>
            <a:r>
              <a:rPr lang="ru-RU" dirty="0" smtClean="0"/>
              <a:t>Поля </a:t>
            </a:r>
            <a:r>
              <a:rPr lang="en-US" dirty="0" smtClean="0">
                <a:solidFill>
                  <a:schemeClr val="bg2"/>
                </a:solidFill>
              </a:rPr>
              <a:t>in, out, err</a:t>
            </a:r>
            <a:endParaRPr lang="ru-RU" dirty="0" smtClean="0">
              <a:solidFill>
                <a:schemeClr val="bg2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static </a:t>
            </a:r>
            <a:r>
              <a:rPr lang="en-US" dirty="0" smtClean="0">
                <a:solidFill>
                  <a:schemeClr val="bg1"/>
                </a:solidFill>
              </a:rPr>
              <a:t>void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arraycopy</a:t>
            </a:r>
            <a:r>
              <a:rPr lang="en-US" dirty="0" smtClean="0">
                <a:solidFill>
                  <a:schemeClr val="bg1"/>
                </a:solidFill>
              </a:rPr>
              <a:t>(Object 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srcPos</a:t>
            </a:r>
            <a:r>
              <a:rPr lang="en-US" dirty="0">
                <a:solidFill>
                  <a:schemeClr val="bg1"/>
                </a:solidFill>
              </a:rPr>
              <a:t>, Object </a:t>
            </a:r>
            <a:r>
              <a:rPr lang="en-US" dirty="0" err="1">
                <a:solidFill>
                  <a:schemeClr val="bg1"/>
                </a:solidFill>
              </a:rPr>
              <a:t>dest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destPos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length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static </a:t>
            </a:r>
            <a:r>
              <a:rPr lang="en-US" dirty="0" smtClean="0">
                <a:solidFill>
                  <a:schemeClr val="bg1"/>
                </a:solidFill>
              </a:rPr>
              <a:t>Console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console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static </a:t>
            </a:r>
            <a:r>
              <a:rPr lang="en-US" dirty="0" smtClean="0">
                <a:solidFill>
                  <a:schemeClr val="bg1"/>
                </a:solidFill>
              </a:rPr>
              <a:t>long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currentTimeMillis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static </a:t>
            </a:r>
            <a:r>
              <a:rPr lang="en-US" dirty="0" smtClean="0">
                <a:solidFill>
                  <a:schemeClr val="bg1"/>
                </a:solidFill>
              </a:rPr>
              <a:t>long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nanoTime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static </a:t>
            </a:r>
            <a:r>
              <a:rPr lang="en-US" dirty="0" smtClean="0">
                <a:solidFill>
                  <a:schemeClr val="bg1"/>
                </a:solidFill>
              </a:rPr>
              <a:t>void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exit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status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static </a:t>
            </a:r>
            <a:r>
              <a:rPr lang="en-US" dirty="0" smtClean="0">
                <a:solidFill>
                  <a:schemeClr val="bg1"/>
                </a:solidFill>
              </a:rPr>
              <a:t>String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lineSeparator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методы для работы со свойствами (</a:t>
            </a:r>
            <a:r>
              <a:rPr lang="en-US" dirty="0" smtClean="0">
                <a:solidFill>
                  <a:schemeClr val="bg1"/>
                </a:solidFill>
              </a:rPr>
              <a:t>properties</a:t>
            </a:r>
            <a:r>
              <a:rPr lang="ru-RU" dirty="0" smtClean="0">
                <a:solidFill>
                  <a:schemeClr val="bg1"/>
                </a:solidFill>
              </a:rPr>
              <a:t>) и переменными окружения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smtClean="0"/>
              <a:t>environment variables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Runtime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тоже полезный класс. Много методов как у класса </a:t>
            </a:r>
            <a:r>
              <a:rPr lang="en-US" dirty="0" smtClean="0">
                <a:solidFill>
                  <a:schemeClr val="bg2"/>
                </a:solidFill>
              </a:rPr>
              <a:t>System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 но эти методы – </a:t>
            </a:r>
            <a:r>
              <a:rPr lang="ru-RU" dirty="0" smtClean="0">
                <a:solidFill>
                  <a:schemeClr val="bg2"/>
                </a:solidFill>
              </a:rPr>
              <a:t>нестатические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работы с ними вначале нужно получить ссылку на объект с помощью вызова </a:t>
            </a:r>
            <a:r>
              <a:rPr lang="en-US" dirty="0">
                <a:solidFill>
                  <a:schemeClr val="bg1"/>
                </a:solidFill>
              </a:rPr>
              <a:t>Runtime. </a:t>
            </a:r>
            <a:r>
              <a:rPr lang="en-US" dirty="0" err="1">
                <a:solidFill>
                  <a:schemeClr val="bg1"/>
                </a:solidFill>
              </a:rPr>
              <a:t>getRuntime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6311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датами/временем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>
                <a:solidFill>
                  <a:schemeClr val="bg2"/>
                </a:solidFill>
              </a:rPr>
              <a:t>Date</a:t>
            </a:r>
            <a:r>
              <a:rPr lang="en-US" dirty="0" smtClean="0"/>
              <a:t> (</a:t>
            </a:r>
            <a:r>
              <a:rPr lang="en-US" dirty="0" err="1" smtClean="0"/>
              <a:t>java.util.Date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Частично устаревший класс (содержит много </a:t>
            </a:r>
            <a:r>
              <a:rPr lang="en-US" b="1" dirty="0" smtClean="0">
                <a:solidFill>
                  <a:srgbClr val="FF0000"/>
                </a:solidFill>
              </a:rPr>
              <a:t>Deprecated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методов)</a:t>
            </a:r>
          </a:p>
          <a:p>
            <a:pPr lvl="1"/>
            <a:r>
              <a:rPr lang="ru-RU" dirty="0" smtClean="0"/>
              <a:t>Корректно работает со временем в формате «количеством миллисекунд, прошедших с </a:t>
            </a:r>
            <a:r>
              <a:rPr lang="en-US" dirty="0"/>
              <a:t>January 1, 1970, 00:00:00 </a:t>
            </a:r>
            <a:r>
              <a:rPr lang="en-US" dirty="0" smtClean="0"/>
              <a:t>GMT</a:t>
            </a:r>
            <a:r>
              <a:rPr lang="ru-RU" dirty="0" smtClean="0"/>
              <a:t>»</a:t>
            </a:r>
          </a:p>
          <a:p>
            <a:pPr lvl="1"/>
            <a:r>
              <a:rPr lang="ru-RU" dirty="0" smtClean="0"/>
              <a:t>Для других целей лучше пользоваться классом </a:t>
            </a:r>
            <a:r>
              <a:rPr lang="en-US" dirty="0" smtClean="0">
                <a:solidFill>
                  <a:schemeClr val="bg2"/>
                </a:solidFill>
              </a:rPr>
              <a:t>Calendar</a:t>
            </a:r>
          </a:p>
          <a:p>
            <a:endParaRPr lang="en-US" dirty="0" smtClean="0"/>
          </a:p>
          <a:p>
            <a:r>
              <a:rPr lang="ru-RU" dirty="0" smtClean="0"/>
              <a:t>Класс </a:t>
            </a:r>
            <a:r>
              <a:rPr lang="en-US" dirty="0" smtClean="0">
                <a:solidFill>
                  <a:schemeClr val="bg2"/>
                </a:solidFill>
              </a:rPr>
              <a:t>Calendar</a:t>
            </a:r>
            <a:endParaRPr lang="ru-RU" dirty="0" smtClean="0">
              <a:solidFill>
                <a:schemeClr val="bg2"/>
              </a:solidFill>
            </a:endParaRPr>
          </a:p>
          <a:p>
            <a:pPr lvl="1"/>
            <a:r>
              <a:rPr lang="ru-RU" dirty="0" smtClean="0"/>
              <a:t>Учитывает «хитрые» особенности работы с датой/временем</a:t>
            </a:r>
          </a:p>
          <a:p>
            <a:pPr lvl="1"/>
            <a:r>
              <a:rPr lang="ru-RU" dirty="0"/>
              <a:t>Много дополнительных функций по сравнению с </a:t>
            </a:r>
            <a:r>
              <a:rPr lang="en-US" dirty="0">
                <a:solidFill>
                  <a:schemeClr val="bg2"/>
                </a:solidFill>
              </a:rPr>
              <a:t>Date</a:t>
            </a:r>
            <a:endParaRPr lang="ru-RU" dirty="0">
              <a:solidFill>
                <a:schemeClr val="bg2"/>
              </a:solidFill>
            </a:endParaRPr>
          </a:p>
          <a:p>
            <a:pPr lvl="1"/>
            <a:r>
              <a:rPr lang="ru-RU" dirty="0" smtClean="0"/>
              <a:t>Совместим с </a:t>
            </a:r>
            <a:r>
              <a:rPr lang="en-US" dirty="0" smtClean="0">
                <a:solidFill>
                  <a:schemeClr val="bg2"/>
                </a:solidFill>
              </a:rPr>
              <a:t>Date </a:t>
            </a:r>
          </a:p>
          <a:p>
            <a:pPr lvl="2"/>
            <a:r>
              <a:rPr lang="ru-RU" dirty="0" smtClean="0"/>
              <a:t>методы </a:t>
            </a:r>
            <a:r>
              <a:rPr lang="en-US" dirty="0" err="1" smtClean="0">
                <a:solidFill>
                  <a:schemeClr val="bg2"/>
                </a:solidFill>
              </a:rPr>
              <a:t>getTime</a:t>
            </a:r>
            <a:r>
              <a:rPr lang="en-US" dirty="0" smtClean="0"/>
              <a:t>(), </a:t>
            </a:r>
            <a:r>
              <a:rPr lang="en-US" dirty="0" err="1" smtClean="0">
                <a:solidFill>
                  <a:schemeClr val="bg2"/>
                </a:solidFill>
              </a:rPr>
              <a:t>setTime</a:t>
            </a:r>
            <a:r>
              <a:rPr lang="en-US" dirty="0" smtClean="0"/>
              <a:t>()</a:t>
            </a:r>
          </a:p>
          <a:p>
            <a:pPr lvl="1"/>
            <a:r>
              <a:rPr lang="ru-RU" dirty="0" smtClean="0"/>
              <a:t>Умеет работать с </a:t>
            </a:r>
            <a:r>
              <a:rPr lang="ru-RU" dirty="0" err="1" smtClean="0"/>
              <a:t>локалями</a:t>
            </a:r>
            <a:endParaRPr lang="en-US" dirty="0" smtClean="0"/>
          </a:p>
          <a:p>
            <a:pPr lvl="1"/>
            <a:r>
              <a:rPr lang="ru-RU" dirty="0" smtClean="0"/>
              <a:t>Является </a:t>
            </a:r>
            <a:r>
              <a:rPr lang="ru-RU" dirty="0" smtClean="0">
                <a:solidFill>
                  <a:srgbClr val="FF0000"/>
                </a:solidFill>
              </a:rPr>
              <a:t>абстрактным</a:t>
            </a:r>
            <a:r>
              <a:rPr lang="ru-RU" dirty="0" smtClean="0"/>
              <a:t> классом (невозможно создать его экземпляр)</a:t>
            </a:r>
          </a:p>
          <a:p>
            <a:pPr lvl="1"/>
            <a:r>
              <a:rPr lang="ru-RU" dirty="0" smtClean="0"/>
              <a:t>Чтобы работать с </a:t>
            </a:r>
            <a:r>
              <a:rPr lang="en-US" dirty="0" smtClean="0">
                <a:solidFill>
                  <a:schemeClr val="bg2"/>
                </a:solidFill>
              </a:rPr>
              <a:t>Calendar</a:t>
            </a:r>
            <a:r>
              <a:rPr lang="en-US" dirty="0" smtClean="0"/>
              <a:t> </a:t>
            </a:r>
            <a:r>
              <a:rPr lang="ru-RU" dirty="0" smtClean="0"/>
              <a:t>нужно вызвать статический метод</a:t>
            </a:r>
            <a:br>
              <a:rPr lang="ru-RU" dirty="0" smtClean="0"/>
            </a:br>
            <a:r>
              <a:rPr lang="en-US" dirty="0">
                <a:solidFill>
                  <a:schemeClr val="bg2"/>
                </a:solidFill>
              </a:rPr>
              <a:t>Calendar. </a:t>
            </a:r>
            <a:r>
              <a:rPr lang="en-US" dirty="0" err="1" smtClean="0">
                <a:solidFill>
                  <a:schemeClr val="bg2"/>
                </a:solidFill>
              </a:rPr>
              <a:t>getInstance</a:t>
            </a:r>
            <a:r>
              <a:rPr lang="en-US" dirty="0" smtClean="0"/>
              <a:t>(). </a:t>
            </a:r>
            <a:r>
              <a:rPr lang="ru-RU" dirty="0" smtClean="0"/>
              <a:t>Он вернет ссылку на объект класса унаследованного от </a:t>
            </a:r>
            <a:r>
              <a:rPr lang="en-US" dirty="0" smtClean="0">
                <a:solidFill>
                  <a:schemeClr val="bg2"/>
                </a:solidFill>
              </a:rPr>
              <a:t>Calendar</a:t>
            </a:r>
            <a:r>
              <a:rPr lang="en-US" dirty="0" smtClean="0"/>
              <a:t> </a:t>
            </a:r>
            <a:r>
              <a:rPr lang="ru-RU" dirty="0" smtClean="0"/>
              <a:t> (у нас – </a:t>
            </a:r>
            <a:r>
              <a:rPr lang="en-US" dirty="0" err="1" smtClean="0">
                <a:solidFill>
                  <a:srgbClr val="00B050"/>
                </a:solidFill>
              </a:rPr>
              <a:t>GregorianCalendar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233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Math</a:t>
            </a:r>
            <a:r>
              <a:rPr lang="en-US" dirty="0" smtClean="0"/>
              <a:t> </a:t>
            </a:r>
            <a:r>
              <a:rPr lang="ru-RU" dirty="0" smtClean="0"/>
              <a:t>содержит много статических методов для вычисления математических функций</a:t>
            </a:r>
          </a:p>
          <a:p>
            <a:pPr lvl="2"/>
            <a:r>
              <a:rPr lang="en-US" dirty="0" smtClean="0"/>
              <a:t>sin, </a:t>
            </a:r>
            <a:r>
              <a:rPr lang="en-US" dirty="0" err="1" smtClean="0"/>
              <a:t>cos</a:t>
            </a:r>
            <a:r>
              <a:rPr lang="en-US" dirty="0" smtClean="0"/>
              <a:t>, log, </a:t>
            </a:r>
            <a:r>
              <a:rPr lang="en-US" dirty="0" err="1" smtClean="0"/>
              <a:t>exp</a:t>
            </a:r>
            <a:r>
              <a:rPr lang="en-US" dirty="0" smtClean="0"/>
              <a:t>, </a:t>
            </a:r>
            <a:r>
              <a:rPr lang="en-US" dirty="0" err="1" smtClean="0"/>
              <a:t>pow</a:t>
            </a:r>
            <a:r>
              <a:rPr lang="en-US" dirty="0" smtClean="0"/>
              <a:t>, random, ....</a:t>
            </a:r>
          </a:p>
          <a:p>
            <a:r>
              <a:rPr lang="en-US" dirty="0">
                <a:solidFill>
                  <a:schemeClr val="bg2"/>
                </a:solidFill>
              </a:rPr>
              <a:t>Random</a:t>
            </a:r>
            <a:r>
              <a:rPr lang="en-US" dirty="0"/>
              <a:t> </a:t>
            </a:r>
            <a:r>
              <a:rPr lang="ru-RU" dirty="0" smtClean="0"/>
              <a:t>генератор псевдослучайных величин</a:t>
            </a:r>
            <a:r>
              <a:rPr lang="ru-RU" dirty="0"/>
              <a:t>	</a:t>
            </a:r>
          </a:p>
          <a:p>
            <a:pPr lvl="2"/>
            <a:r>
              <a:rPr lang="ru-RU" dirty="0"/>
              <a:t>более богатые функции, чем у </a:t>
            </a:r>
            <a:r>
              <a:rPr lang="en-US" dirty="0" err="1"/>
              <a:t>Math.random</a:t>
            </a:r>
            <a:r>
              <a:rPr lang="ru-RU" dirty="0"/>
              <a:t>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Arrays</a:t>
            </a:r>
            <a:r>
              <a:rPr lang="en-US" dirty="0" smtClean="0"/>
              <a:t> </a:t>
            </a:r>
            <a:r>
              <a:rPr lang="ru-RU" dirty="0"/>
              <a:t>содержит много статических </a:t>
            </a:r>
            <a:r>
              <a:rPr lang="ru-RU" dirty="0" smtClean="0"/>
              <a:t>методов</a:t>
            </a:r>
            <a:r>
              <a:rPr lang="en-US" dirty="0" smtClean="0"/>
              <a:t> </a:t>
            </a:r>
            <a:r>
              <a:rPr lang="ru-RU" dirty="0" smtClean="0"/>
              <a:t>для работы с массивами</a:t>
            </a:r>
          </a:p>
          <a:p>
            <a:pPr lvl="2"/>
            <a:r>
              <a:rPr lang="ru-RU" dirty="0" smtClean="0"/>
              <a:t>копирование, поиск, сортировка, заполнение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Pattern, Matcher</a:t>
            </a:r>
            <a:r>
              <a:rPr lang="en-US" dirty="0" smtClean="0"/>
              <a:t> – </a:t>
            </a:r>
            <a:r>
              <a:rPr lang="ru-RU" dirty="0" smtClean="0"/>
              <a:t>работа с регулярными выражениями</a:t>
            </a:r>
          </a:p>
          <a:p>
            <a:pPr lvl="2"/>
            <a:r>
              <a:rPr lang="ru-RU" dirty="0" smtClean="0"/>
              <a:t>см.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docs.oracle.com/javase/tutorial/essential/regex/index.html</a:t>
            </a:r>
            <a:endParaRPr lang="ru-RU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Locale</a:t>
            </a:r>
            <a:r>
              <a:rPr lang="en-US" dirty="0" smtClean="0"/>
              <a:t> – </a:t>
            </a:r>
            <a:r>
              <a:rPr lang="ru-RU" dirty="0" smtClean="0"/>
              <a:t>работа с настройками локализации</a:t>
            </a:r>
            <a:r>
              <a:rPr lang="en-US" dirty="0" smtClean="0"/>
              <a:t> (</a:t>
            </a:r>
            <a:r>
              <a:rPr lang="ru-RU" dirty="0" smtClean="0"/>
              <a:t>язык, национальные настройки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33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6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Абстрагирование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Абстрагирование — это способ выделить набор значимых характеристик объекта, исключая из рассмотрения незначимые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pPr marL="26670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MyClock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26670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hours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26670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minutes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    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26670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nextMinute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26670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ru-RU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minutes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++;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26670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if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minutes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&gt;=60) {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26670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</a:t>
            </a:r>
            <a:r>
              <a:rPr lang="ru-RU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minutes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=0;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26670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</a:t>
            </a:r>
            <a:r>
              <a:rPr lang="ru-RU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hours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++;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26670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if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hours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&gt;=24) {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26670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    </a:t>
            </a:r>
            <a:r>
              <a:rPr lang="ru-RU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hours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=0;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26670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}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26670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}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26670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}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266700" indent="0">
              <a:spcBef>
                <a:spcPts val="600"/>
              </a:spcBef>
              <a:spcAft>
                <a:spcPts val="100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4" name="AutoShape 2" descr="data:image/jpeg;base64,/9j/4AAQSkZJRgABAQAAAQABAAD/2wCEAAkGBhISERUUExQVFRQWGR8aGRgYGB8fHxwfIBwgIh0gIhwfHyYeHhwjIBoYHy8hIycpLSwtHB8xNTAqNSYrLCoBCQoKDgwOGg8PGiolHyQsLCwpKi8sKSwsLCwvLCwsLCwqLCwsLCw0KiwsNCwsKiosLywsLywsLCwvLCwsLCwsLP/AABEIANsA5gMBIgACEQEDEQH/xAAcAAACAwEBAQEAAAAAAAAAAAAFBgAEBwMCAQj/xABGEAACAQIEAwUFBAcGBQQDAAABAgMEEQASITEFBkETIlFhcQcygZGhFEJSsSMzYnKCwdEWJEOi4fAVU5Ky8TSDwtIlc7P/xAAZAQADAQEBAAAAAAAAAAAAAAACAwQAAQX/xAAxEQABAwIDBQgCAgMBAAAAAAABAAIRAyESMfAEQVFhcRMiMoGRobHRweFC8RQjMwX/2gAMAwEAAhEDEQA/ANwxMTExllMTExMZZfBj7iYmMspiY+M4AuTYeJwq8ye0SmpAczd7oLXY+i7/ADt8cLfUazMomtLsk1O4AJJAA3JwH4jzZTQjvOPW4A+ZsPlfGN8xe1SolNo+4D1PeYD00VT6C+BFBy/W1pzpHI6n/FlOh+J0+QxK6u8+EQOaeKTR4itI4r7ZoVv2Xet+EFtf3jZfocK1d7Yqh7hAqj9t/wCSWx5j9lCxr2lZVKiDcLt8zp8hjonLnCWjZKSVXqSQFZiW+8L2W1jpfEzntPicT6x7I22yagdXz3WNr2y3PREF/mb4rDmKsbaSqPoLfkMOcPsvlIu9a6kbKiKv0B0x1Hssjv3qqob+K2OikCJDRrqAu9rfPXqkmHjVdt/eyfU/yGO68yVi7tVL6g/zGNW4PwyKijMaZihYtdmJN7C+vwwQjqlcXtcXt/u4x3sJ/gPZc7Z3FZLTc+1KmwnINrd5R+YwcofapVKoBMcgB6Gx+t8N3FDTqVD02cN1WMNa3jYaDFGfk3h82vY5L/huvxtp+WOdi4GwI6aC72oOYBXug9r0W0yMh8baedyL/lhs4bzbSzgFJVN/P/f1xm9Z7L9P7vUkfsyDT5j+mF6t5Xq4NXhNh/iRG4+mGdpVZvnroflcw0n8l+gQcTGGcG58rKY6P2yDdG0I/wBcaDy37TaapsjkxSEe62l/9+WHM2tp8dvjXWEp9BwyunLEx5RwRcEEHqMesWAykKYmJiYyymJiYmMspiYmJjLKYmJiYyymJiYmMspgXxvmOGlUtIwFhc62A9T09NzgLzn7QIaJbXJYg2trcg2yjpfXfYeeMR4lxKq4lOMwYgnuRrew9fE+JOJKlYmzPM/XE+yeymM3eiY+afavNUMUpiVUf4h0P8I6ep188AeBckVlc2fVUJ70r9fTq3w0w4cC5BgpMklZJFn37NmGUeHqfpjQIKmNlGRkKnQFSLegtiE1Q0wy54nNOgkcAlnl32eUtOoYp2kl/fkF/iF2Hx1wWmgnL6GyI11vtsNNNxuLWx0ruOpFPFD3i02bK1tBlFyPH54qcb5opqUFp5Qp6Le7H0XfBjZy/wD6FBMeFcuNcpR1UokqGeSNR3Yr2QeJNtST64uUFBBCoEUSxg6XRLX+Nrn54ziX2xtJUxqqZKbOM5IuxXr6Drpi/PJxGaoCxSCSnuSrBlKC4sDe+YaWNrXuNPHFc4e60IcINyVf5g9pf2ZmRKSdmHV1Kj+ZIwnVXtir3bKgiiubare3qTjV68yCO8a9owIuubKWHWx6HrhV5i4hTwpAaunR5ZVIc6Bhax0bqRfxwRjfK4J3Rrqs8l9o/E2/x2+Cj+mPg9oPFB/jyfFR/TGncJ5v4a6iOGWOMgWCyDLa3nsfW+GFIiwFjmHkdPppjgLDaFjjG9YxF7VOJrvKD+8g/pgrQ+2qoH66GOQeK3U/0xqcnDlI1VT6gHAmu5KpJffgT1C2+oscFDeaHG5DeE+1qilsJM0JP4hcfMf0w50dSki5onV1PVWuPpjNuLeyGFrmF2jPQHvD+uE2q4TxDhjl1Z0VSO+p7pv5dfQjHYPGeq0g7ltXE+V6eoBLoFfo6Cx+PQ4SOYuR5Y+9+tUaBh7wsNMe+Ufa0smWOsARjoJQO6f3h09RpjRzKCFtYhiAPA3+lsKLGu5FEHFuWSzTl7nmqoSA7GaEbg+8o/n8fnjYOX+Z4KyMPEwPl1wjcf5YgkkKx6S2zNb3VHi3hfYD6b4SaqKqoZ+0iujjdfuuP5/DCcNSge7l7fo+yacNQc1+hcTCdyR7Qoq1MrdyVfeUn/enn87YccW06oqCR5jgpXNLTBUxMTEw1CpiYmJjLKYmJiYyymFDnzndKKKwN3bQKDqT4DwHiemw12I84c0R0UDOx1toOvoPM7D4npjDqztqlnnlv2ri0ai/cB2AG9z88RV618A8/oflUUqc94q7wrlas4g32mXKof3WkJ2/ZUA2HmbYb+UYYoGmg7MipiUm+4kFtMrEDxAI88UuJcYSmKRrNUTTBAOxjZQFsPvELZQNtTgLLV1NWSZJLIWt2VKbX01Ly+W2E1m0w0TaOqY0uOaaqSmijlhmeePtWUioSR1OctqAAT3Sh0Hljnx9aJUe08dMLhroRdW6MANtR4YW6L2cyvdowkSMQbOokLW8CwLAaeNjizT+y+LtgHAD584tqpXwIOmUW2wbKwdDR8ftLcADOvhLHGOYKuciOCtkqmFwMkBVrHfvAX28MdOUOWKN3Y8QntKuphdiultyx1b0Bw8RSU9JKKGiCpNLmDzMtzcKSTpa9vC4AxXpuQIHnU1AWR44rEDZidAxG99z8vDDwQPD8ISZ8XovPC+V4kpw0cVlcAscoJYHoQbkqfLywMq+auF0EoelDszgCSOMkIBfqG2ca6C3W+GDhNW9DKtJUMWif/08x/8A5sfxDoeuKPOvLdFJVwPOyxdopDm4GYi2Unpc3y39MA1oE4rcftdngJX3l72oQVVR2HZtHn0jZje58D4E9MMXE+EQyujSRq5UMBmFwA1r6HTpvjJufOBQUdQppiVCojDvXOYk6g/w3xoPKvOEVdFlYgTWs6HrpqR4g/TB+E52Wz3IPxX2a0kkoeK8a21A1Vj5A6gDW9jr0wHblDiFMxelmJH4EOX/ACm6/DGlGC223hinEJJyewZVRTlaQjNr1CjqR4k2GOm+d1wSMrJFi9oldTtkqoEPm6FD/wBQupwzUHtLhdbtFLH5qBIvxym4+Qwbk4BOVP8AeBIfwSxLkPlpqPXXACj5fo6nOOx7GeNskiqbFW9RoVO4PXAlsZGPddDuITDRc30M2i1Ed/wscp+TWOLdbwqGoTK6JKuhF9RfocIfH+Rj2blHLFVJAcBul7XIv0xTp/ZhXxKJYalcts2WN3QkWvpcEXwYx8kBLOa+V3LEeZo53QzDM8ixLYIhsARputw3pmGLFJUVFDelmkKxghoZrXyEG4uOqHYjpfAqo5k4jTWLSt2ZFiZURz6dCfS+HPg9YtekkFZGjNERZluAynZl1upFrEXxNhOPPPcmzAlfOAcUkmj7GIQgObzTCcO7/iIWwbMRprbLhkrqCOZSrqCNbHqPTGa8x+zJ0kElC5XTRCxzA9bN/XFPgPtPqKdzFVjtUU5S3316b7N6HFEwcJvrggmbi2uKIce5bmpJBNE2Ug91h18iPzGNI9n3Pa1cYR+7KujA9D09QenyxTpp4auHMpDxP1H9OhGEHj3CZaCoE8OoG37Q6qR/vxwl9MtPaU9cjy4cEQdj7rs1+gMTC/ydzItXArgjNbVb3OniOhvofgeuGDFdN4e3EEgggwVMTExMGuKY5VVSI0Z22UXx1xnXtS5hOT7MhsX0JH1/mP8AqwmtU7Ns79yZTZjdCUeIVsnFKzP70MbZYwNmbq2+w/LAfmvm9aYGnpWDS7STj7viqeHgWGC9Uv2aFKWElZpku7KLskdtAB1dz9MJD8rTUlVGtVBI6sRlC27/AJX2v4jcYjo0wO+7Q+zmU979w1rdqBnCuOPExuM6MQXVvvW8Tv8AHG08A5toJqY9naHIMzx2sQo1a34tAdsZpVcurNK8CIEnVyFVdQQSSAfIA+90A1w4cJ5YpOExiarkDyn3RvqRqFX72hsSfpg30WVu8LflDJaQDdPnDuMxTRLJHmyNqultPQ7Y7SVZvcAA7X64QBzXxGp/9JTKidHl6/Db88e6LhXHJQWeoSHwUIp/LT64ayk1vhHmluM5lGK/lWN5O2R3hmUlg4IIBIOYlW01ueoxnvLUHEVrJJacmoKsQzs3ckAP4iba7i22GnifJ3Fp4zE9ZHlbeyZc3kSOmB9JwDjlGV7ERugUAqHUq1r6kNlIa2lx4YMtJ3BDI4r1x72m0ssMlPUUsvaC4Zcy91h1Dbgg9QMDuKcmV1QiS1MisvZqqd4EqCRlDbXJ01F7nHZvZ7PKJJqiLI8jM5CkNluSdgScKPHeYqt3CSSG0JAQAWHd0Bt1Og3xoM/aOQjPLnKmeplpZe+ezYFtT2W2U+F72Fj0Jx1j5ako3WOVRmtmLKdrsQpDCxHu/XDfyLwyaO80zq5nCkEDQDca6YNcfogZI2I7rjsj5G90+ZzL6kYxEsIXA4B0ofwXj5uI5mvf3JNPgr20DeDbH137NyrDmPZvNTliSDFIQLn9nbXC5zHwiSnUyIM0f3x4D+n5YMcocxrVwkH34+619yPut/I+YwtoIs7JGSMwrv8Aw/isX6qqimXwmjs3pdfzwJ4JXStxSVpRGGaHK4jYlSyFRe5G9j+eCfH/ALa8eSmlVRaxuO8R5PsPlfzxz5c5fFMptYs+rHNfUdBfXxN+pOGYb5a6IJtmjzzX9MXOW7tSQ3/Av5f0tgTJCWUi9rgjTcXG+uPNRzBFAoRplTKAAq6nTTYXbBzF0MSgfNVKWhXLBFOQ20jAAaHUXI18r4L8CoDHACqKHybKbi5AOnle+BtVxyjkAWQMy30zwuR9Vx1lyVUGSmqMoAsDGQcthaxB1A8tMIcA5zTOW5GBAyRCheV5e0uVj1UIwN3tu5v7uuw8PUYF8b5BjqBFFdY4Ywe8qXlJJJtnP3bm+uETj3CqymN5qyYg6hl7Qr8SDpjjw/mauS3Z1qv+zIf/ALj+eGdph3fP1C2EOyOvVFOHU9VwuokCgyQIRnaxCsDtv963Xp6Yf2mjrIbixjb5g/yIxz5X4U5p37dllaY5mI1GoAsCNLAeHjgNHCeHVOutPIf+nz+H5egxJT2trnngiLDHNUeEVcnC6uzGyudfC/3Tf8J2PkfLG5UlQJEVx94X/wBPhtjMub+CLUQXABZBceY6j+Y/1xd9knMJeNqeQkvHpr4W0+gt/D54fHZVOR+d316ID32zvC0XExMTFaUqvE64QxM56DT16Ywul4itVWSSyX7KIFzc/cXp6nQerHGge1jjHZwCMbn+d/5BvmMZbSwN9kKL79VKE0/Aup+bH6YgqODqhnIf2fpUsGFnX4RDg9YSzVtR26ds9leE95SfdFrG62su2+HTg8kk6OtQsjxXBiaVVSTY3NlsVtpY6HF1eERCmWEqCmUKQf8AfjhOq+VaWEpGEmmJYr+vZSbC7EDayjcm3hhdJ4qyVkww8Op6RqirIbNlJZ2NyQAL200uRr44y6aV6+c1FRKUB1QBlFgNgLsLAfXGh1lEsvDWhhJyGMhSTfQN1Pjoflhdp+TqI1EkRA7KNYhnv3i77a+6b+FrYrdZkgoQinBufYqanT7Ssrb5JQgOZel7HfcedgeuPPEfbPTKP0MUjt0zWUfzOLHMXKc5g7NUSZFFlyWRgBsMnun+Ej0xk8vL83aGMRsGv7pBB+R1thFFxcO8Y9IXXADL8pmf2hcVrZMkDZL9IgBYebH8zjvGasE9rxOXMN+yzyAfxaL8jjjUzxUhFCit3lAmkQXftD4eKqdMvX11HeDkbiAVgZQFG15coYW003Bv0a2OkF92i3P7MrshtifRGuD8drxcwVkdWFteOVcjamws3j03wWSOk4oGEsXZVUe6sO+p+mdL+P0xn9RTSUfZUwQNK57SVW2Ym4VQRoQq3NwdCThh4fxVJg0qse2pCO+Nyh01P3gp013X4YA1HUnctbue78ruAPCceDO6/wB3nkV6gAuAi5QEuAttLaf6dMGmgWRGR9QRYjb4j8wemAVTzrRJGJHcZsuoVSWGu3iBfxt0xS4fzv8AaEzwwjIGyhpZAlzvoACcVCo0CQlGm5F2qDB3KoXQ6LNa6keD/hbzPdPlthZl4LFQ1STwtaKU5GUar3uoPQA2Pzwa/tJL96KGx/DP/wDZAMcanmGkK9hOOwz3y3tl9VdCV363wBeCIBXcBzIVfm/j0lHAJY0V++FOa+lwfDzFsLMPtNqHViIYkyqWuSx+gOHSaGOeFBIqujFLjoe8PDpghFFC7PB2ChFFj3BlO3S2niPS+GwHBCHEblnXL/N8tZUKk7d2+sansw2h0zDvXvbS+uCE/EZagFaaJI4VJt2aZcxGmrHvOfXFji/LVIrPnmjRl/V99VKXsRfXM1jtitxVWmaKxlmldUeNEIEV1BDAOGF8xvexuCRiJ7y18TY7tfnJPGUwlTsartIpohOpaTJZtlcGwvY6EEbMMSHgldRhpjG69m12kUi4vpr4qTuLEa+eNEWSGkheWQyoJ1OeJ2PadoO7dWOyAA9476b4rwcW4jVgtBDFHGwAzSAd4Da5a5YeYW3njjqvButSuYXZkrtwzjKVFOwqAqOvclRtBt4X2I1xRg5fo6mSnSNM0MDEtlsFIY3ILHvObgbX9cUuP8uVTq09VEJGBW5htcrrcsAL6WUaKcE+X+F0rIailOVhYsZCf0Sqp6AjOpN7n+mOjaMMTlrehNMHLXlmg0nCqvhi9rFKe0lmKx06AupXU6+ewAAw2UvEo+IxSQyKYqiP9ZE26nxHlf5dcGeG1hcd5SrCxuDoQdip6g+G464z/mLl6Wjnjko4p5JVvJJOzXBGt1Oy67m+u2G19mbVbjZY61KFlQix1rgmblTiLWankJ7SE2HmvT5afAjC5xSZuH8UjlT3JNQOmp7y/A2I8iMcucOOhEp66nfI8ykaeQ1v6E5f/GE6sq55gskjM7ZhYn+uBpux0ocEREGQv1XS1KyIrqbqwuDj7hP9l/FzLS5W+6br+6wBt8CTiYrpPxsBSXCDCzz2r8U7SrEa7L/4/JR88epCtMtM7Lm7NDlW+7sRYeVy2/lgDxGUS18jHZWI+A0/lhm45V0xaGGYBszqcptb4+R8Pjjzmw5sO33PndVOsbbkUej4jKh/vNNdhbslS669O0BzAj8QHnj3Fy0JZpIppGWpMK/pUPvodGNiCAwK5SwtfQ6Xxa4FwyiiqB2ESxyFDtfqR5ka2b5HF/j6dlJDVf8AKbJJ/wDrfQn+FsrfPF1OnTAloU5e6VUp+GrSWhFhEdIvguq36kkFvO58MKPEeSUFUJIJghzBjEwYqG3FiNBpqFPww3cTnZ0jjnUZ3qCyL1CJdg1wegtr52wucxcZoqWftJHcyix7JG0JAsGZdgQPG3pgnxkutlNlPVyADMFPoTiVeWWwZAcpBBOpBB6aaYzip5/r5x/dqUonRmUsfmbLgXxT/izgN/eLEa5WFietgnTE2Ck0wB7o7kXPstPp+FwxO7qiq7XLN94k+Z1+GK/GaCnnVRLKqqhv7yjw8cZfPwSWaAtE0jzL+thcntB5qD7y/UeYwtRkqwDgmxGZWHnqPEaYbJeCPZcgNK07jFfBWSiKLOwjVlV0dR0sdXIBGwtfXX1xz4UtOkdV2edOyhZGDqNCTaxZWNySCdse+VuW7VVQ2UGFHKqSe6FtmFumxGCnEammVW0tAjgsQt+0k6C25RbXPj88ebUqd4jdZUNHBJK8IBjWWqkZM2qxqO+wHUA6Ip/E31xY4px7skhaOmiWN7vGSO0IsxB97RWB8tL4YeHcHWeTtHmDK28iG+Y+BvolugI00ti7UckRuirFK+RWYrmUMAW0ax0PS/rjvatN35e2uvsuG2SXuXuannBMjocodmjMS+4q3vmAFrsQtsc67jcVQHppSI3QrlkjJZFI8t1BzEGx6baYOp7O+zp5UhkDSSKFJOgIzXPU2JsBhEh4TLA5jkLopkGeIbsAdPI79L746xtJ5LmWjKPn+wuYiBBWjySml4ffRmhiU+RK2t8CcC4Pa80wCRU36ZgbAv3bgE+FztoMEJHhrqZ40cWcWbLuLG/unUbYTKblJI5I5FqUVe37JTkfMHU9b2GmnW2LX1A1syktF8kGpq6SesDFTO8rAlWuAWPkOg+VhjTeH8IV5FpirlIxHGytN2YsBcyxqGzNf0O3S2ONDw2ASyiIKJjmzLJrdDpZSv6sb+LDS9xgRyL2n2jIiKSpIDzZjJECpuEF8tgBvYXJHjiJ1QVjI3a1oJwGHNNCcCFZU/apTnh2iiYW2NgSOoFiR0N74Fc5ztLU9i7ukIXZdMzWB38NfA7HTD6o0sNANBgXx2jpXAFQUUHQFmy39Dca4Fr4MlCCZStyNSypIGhdngYkMpa4Frd4H4gg6bHHV6T7LXmWK4RnVZk6fpb5W8LXBU+owbTilFQwFIioU95rPnZvU+HyGFDg/M61U8qsSpndAgylvdZcmo2tY+pOCOF5cRlHuukOFymKu45JTViRfpJEkkAYvHZIw3u5XGhte1j4HBfnDhkc9GxkEpVO8RD7zW6bag32wB5oUyzyraoW0ZZSx/Q90A5lH4wSAfjg3RV7jhk007mInMcyjWPYHTqQ2Y4u2QnAAUirnr7Wd8J5c+3Uk9OgeJ6eXtIRLvlcWKtoLXK3vbe2AsfJlbHPGJo2Vb+9mBWyi9gQT0GmHj2czZ56t/tDVAtGO0YEE6sbWPh8sMPGK2NwArqzK63AOtm7ny74xHVrupuc0C33+0bWyZQnkOqMSuhv3SR8CQy/9z/LExT4PDmmkQGxIDbnoSOn72Jib/IwWlMdTkpNicnt38dj6m388MHFuT5GcGN1IO5kuWBGl9NPhpha92nlPmv/AHjGmo31xezM63BBUOSUajPD9plV2HZJHBEeuYFe987n4nBbg3NvEqyN4ylPltkZ5FYXuNsoNiba9N8feIxLIaePQiSozHztf+mDFfXpBDLLYAKGaw0uenz0GNSeS7XQfC47clPjvFJopRTwyNPWuoV5TYdmtvdUbJoLkn1PkvtFHTHuWmnbeRhm1/YUj/Mwv10wT4XTqlOZZZMk9WSQ7A2yAnulhcrmYXvY6Lhu5O5ehiUTOVklb/EFii+AUi4HxscDVrAHV/0jAtrUpTpOUeI1BDyDKDsZWJP/AEjbBBuES3poEMZciViSGC/rCBa2ouEGuNIkq40XM7Kq3tmJ0Pp4/DAWiokE6ypKsipDkIHvDW5a3gdcTGqSDlyTGzmUocQFVTW+0ws8Q++rXK+aye8tvBrjHV5KwsrIy1UDC6OYUd/3WvqGHxxpBAItYEEfA/6YXY+D/Zpm7G/ZSXbKBojqL+gVhcfHA4xFhrktJOaE01PVzX7QNvsdANB0GnhjnXcLMkkFPfS7M1vI2/IWGHmCUOqsNiL/ADwDWICsXb/ET4mzj5i+JjOLENWR4iQQhEvLH2Zs8bHLsTexsTbW2jDXrixzezrGsakqrXvbTbRVuNQCSL28MMnEkBidXtZlI09OmFrhfN1PKOyqGVZE0Jb3Wtpe+wJ6g4bJmTeEInNK/K1RlmHZu/aE2C5SA9veBFzpbqcOnMPL/bliAPdBVtMyyKe6wB0IKllIuNLeAwVoKOnUloVjuwsWQ3JG9r3JtfoMXSo+WOvqS/GxCZ3rMIuQapXD5wlrnOuYsT/CD8r4s8bipIVcTl3kzANcWJLjR8ug8iR4Y0TbHipgSRcrorr4MoI+uN2pce8T5IbhZqi9jSJPH3mVpI2v2jXym91yggMUNszafXDdyFETTdqxY5i3Zltwma4Gnn+WOk3KkYiMcNkTMXCNmK5iLHQMDaw2JI8sF+HUXYwpHe+RQL+Pj9cOc5pEhCSSIVq2Mi9ovEmlkdge6h7NB6e8fnf6Y1iomyxu/wCFS3yBOMm4TzTJGoPYs0Ec2aoeysCrABRqNDe5+WGUw7NolYQAUocO4fJO6oc5FxfKCxAvrZRvbwxpPDeGJREO3YpPkb7NG4CZsu5dgSBIQbWv667U15srFU5IHWSBzNIMqoDA3uhgLH7y6j1xe4RyHV1RKTOYqYqKiFgM6q0hBygtYggE39PPFRbVqWiBrXRLlrbkyrHKXDTVSOQkkaSMDMjOWEa7lQT1lb7vRbnwwd584uY1aKGaGObSQpJazAggjXS5ti5xHmai4bHGkdgjsVzqt1DW1Zjux89dvLCPRUk9bIftSxyRI2k4FjIM1wARuvXy23OGue2kxDBcZKNcs8DYUUubLHLU5mORbBSRZbAbDr8TgK3CalmV5UlDQgs8rzKymw91EUCyk2Oo0Aw4z5pZFiuUQLnksbEi9lUEbAm5JHQW64EcU+xSXhp6ft5diYjly/vTD8rnElGm+q0vkX5SUZdht/SHTMKeqYjTRh/mB/liYFyQTpK0MxzyRgHNe91YAi56kbX9MTED9ngw/MJjnyZCA1Eg+zTH9pT/AJx/XDLx3mQxER6JmHvr32C+IXQAkbXJwu1EIEdVHbUA/wCVh/TB5uApVRxS52UlFvYXB08D8sXsudcAuVLZolSwIJKNYj3FWR1J3Pc3Pnrjxzu5FAw/EUBPx/0xdpIEWqhUaBIXsPK4GPHGKQywMptYBSLb90gn8jg2H/Y7kB+Uo5BDm5dSpqoYnLCOKmjIymxvlFvqScX5eWJqa8kUhNgSWU5Wt5jVW+IwV4JGMySdQnYt6oe781N8FppgoN7bHc2HnfwAG+PONQnuqi4NkO4zxTss0gAMnZ/oiQCBYDUDa+pJ8sUuCcdaqMZazSqT3wuW4Fr6eBuRbAbiXONOmWmkiaSJQMkl7NfWxF9h0HW1sc+CcbgkE8NGGSdkJRpGuXI3UHobXtvjFjyyDP4TBARWp5mlMjpCURUYquSMu1gd9TYfI4pUfFHeqhVpJXYyL7z6b691QF2v44oy8QNDRJG5tJNeSTxCnYfH+uBHKVUxeavl7sVOhEY6dowsoHiQLk/DDm0S6TuXTUAHXV0XHtMNPmiCxkIzLcltgTby2x4pOfkmnGfJFmsMynRWU91tenQ+WBHDKAV1I8YFplPaxE31J0ZC5sLyW7qjquFI8OlsTkbQkHQ6Eb4o/wAak8HcUg1XArUOZ+ZmEnZyB1W240zDwGui+muE7jVPHKA0TkMBsVy/lcY88J5rKR9hVRfaIOgb3k/dbcYMRcF4a0Lyq8kKv3FaZSQjbmxBFzbxvhVNnYHvA9RcH8o3PxiBCXuH0FUXUZigJtnJ0B6ba74LLxyppJDEah1kB7wFyL9N73JxxHAaFNX4hceEaEn88WuNc7Qdpnp4s0uUL20g10FrgdCfHTDHONR0NbI6R7lCDhGcef0j9B7R6iNslTFmta5y5Gt4+H5YdOD8dgqVvG3eG6nRh8PDzGmMB/4jKXLsxLNuT1/0wU4XxFkYMpKEbWNtfI9D9McqbLaRmuB4NlvQOPYOFLlLnVan9HIQJdgds3r4N9D9MNoXEsEGCsRCqcZUtTyhQbmNrDx0OMMoOZ3iWOE3ESy55APvC4uCDoRYWscbjV8bgiOV373gAWI9bA2wk80cmU1WWqadxc/rANLN+Ijp5/PxxZQcGjvJbgUOpPaIWkrWQAPKoSA5ATYG1m01FjmsfDBaDj3EKj7JLEjsqqVlViFjc3sTf0F9BocKY5KkgszAt4gYPcpcR+yTCJjennIy+CP09Advl4YKrtFpYZ1oogyRK+NyxJEskRtOi3nMRYrHHa9iW94sbMAAADYk4aOD8UZkSOSJYi0YeMIboUsPd2IK3F1I69cWuJU8imRo1z9pHkZbgG4DZWBOh94ggkdLYo8Io5h2HaoEEEIRRmBJYhQxNtALLYDzOE1HUqlHE49789FwTi5LvxXh/bBW7zW0dA2XOvVb+ouAdDqOt8e/7QQ08Vkp5lCjRBER5DvHu7kC9zi3CO8f9/76Yq8V1VV/FIo+AOY/RDhVHanUhAyXXUw43S7SO8tU7SAB3XMwBuF1UKt+thbXxviY4wyOGkZAWa4XTw1J/wDj8xj5hTqdSqcSeWsFiUL4jT5ayVGFu0v/AJhY/Un5YvcqVypRK0jBRHcEk7WY/wC7Yu+1SnMVaZApHe+dwGB9LmQfw4UJuGdoZozcWvUIPG694fO3yOLGjCYOoslO7wRzgHNUb1U0zZsuUIgCMxCg3uQoNr74ZIK1HGZWDK18pB3F8V+H0adilDRG2dFeomB1VWA69XbYDoMdKjhEcTZI+6kRsBpsNdSRfe5uCNzik0Q13aNOaQXbivsnEfs7iUgmF7LKBupHuuB6afDHXjTvIAV/SQvbKym4Y9M1vdUeB3Op8MfZI7DvKbMNmB7wPrhb4jxEcOLtFK4B2j3DE7gg9B4/7MNWhhMgZ61y9U6m+VfnelgjParHKze88hsvov3m/hHxwttzNSg/oxHGQQVdInupHgxN/pi5T8ww1tmqqKInQBwXW/plxeiqaKE3jpYVPRijP/3aD5YGAyz8U8BEfJTRJu0DqVw4zwFuIdnUiRYqdl/SO2yFSbhVNiwYm4A8bYoScYp6h46GGFmpl0TK+Vi3WQ6EHx10+lvnNtLX1BRrs8LsFRdAATtoDa3S/wDXU6Keno48kYX7Rl/SODcoD4bNY+Kg267YbjApi88APkpebreaVeKTCnqY1h0yCwbc2GmYE93PuAehvhppeM/a4SYuzSYkC0gujE3yqW0PbELdiBlPW2FfhfD1klMsjDU6E7eFyQB6XPj54LVsfYQlUIjdrqhUXdrnULbpvc4znNEMzKICbodPR1pJUxKJQdVMa2Kke8GOhGh1vbbH3jkuXsaedguRO0cKl+89jawIF8thg0nFKmmiAnEbxn/D0YACPKi5W0Cg2ZiDrj7PzHRzPd4+8zDMylkJtHcsRZhq4ygeBwYcDdvt9oTO9KtVW0JAUiUW6hFvsfPzwPpkjZ8ota+hNwfiADr6YcJouHyurvDISeyDd86BgS57qi5jsAfXHPh3M0CBTS0qrJYHuJc3UsXUyPc5SgvpqLHDGG1pJQHyCr0vIgBDzNkjPugaNIbEhRmAyXtbM4A9cCuYuJRscsKBUA0sPu6GxBv3wbguDrgmZJ6gSg5i7L2dgTsO8uc/fYZrC/hjjG6m8NXF2Eh0EoWwN+jAbg294bY5jMy68anmtAyCAcNz5roQGHS+/wDrjZOSuaftURRv1yA77tb+eMrbgskJLPYZW6HSx2I/ZPTB+mnaApNH7ykMQPzHkw0I+PQ4Cs5riCPJGwGCEy8A4lWJF2gplmRyWLJIBJvYhg2hItbQ4s03G0lrYQscscrBllSSPLmTKTc/dNjYX88d6SiEt5qOp7Lte88RUOuY7nKSCrHrY2wX4fwjs2LvI0spFs7AAAb5VUaKCbE7k2GumHmqx1PCEggh0lVZqO36M3sNVPivgfMf08cK3FuDA5kOgbY+DdPn/XD5V0+ZLD3hqD5/0O3xwB4nQrNGLjqCD1Ug6fEEY8eoDTdIVLCunLXFTNTKX/WR3SS/4l6/EWOOlTxhEuWByrufD/XbQXwv0NWIKlsxCxzLckmwV0vfXz1+mOfEOZKRHzLMJDuFVSxUncj7uvmdMX7PRpluI+iB04oTPOxKkodbXFuvX67fHFLiMgz36LGW18T3V+Ns/wAsJXEfaO9skSiJQLXJDORt07owaTiDzQqzDLJUEMB0C7ILnyux/ewO3NEDCOWvdFRBm5TP7MuHq8sjMAQsdzcdZG7v+WG/8WJhn9n/AA1Y6XtNbznP/CBljt5ZFVvVjj7j0aDMNMBTVDLigXta4SXiSQDX3NuvvJ8Lh19XGMvaeywVI3jOST90/wC2+Yx+gOPcIFTTyQk2zjut+Fgbq3wYA/DGEMgjmZJFyrKWDL+BwbOv8LX+FsSbUyHYuP1B9vhPomRCZKClEQbsXaINqwW1ifHVTb4YqpUFo5Ah7SRDYgnViAL3J8ddTgZR8TkijaMgFoTkJLAXBH6Ntd18fTA1uCVUa/aIGfOb3U9Re+o1ve98Joujxu6a5rPbwRLl+WukmvOrLGgsM2mgFgAOu418sVqng61/FMhP6KFB2lupH3R5kkD4HC/xDnOsP6O6oTvkGuvS+v0w5+zXgDwo0soKs+wO9vE+v8sU1X9nTJFuCUBJujPNK5IokQZFZsndAsvdOUeQ3+WMzZGVnVj2bE366ncDfLbpjaKujSVCji6n536EHoRgHV8uU0YM0z6Lu5Rc3gO8Be/S4F8QUXhgTp3IXw2H/wDGVIcnKM2S/wB05VIA9JDp54Q6LhU9ZOEUKGbMFYkhSVBZlXwuddOpwf5y5uWZFpqdSsQI30zeGnQX111xd4ZDHkiJFipex2UAxsrZiBpe+nibDFNE9lBcMyhcJyQLhUhCu1VFYU5yjcMWOnZW6qdyD/PFvh/FVkMhZT9oN+8fdRQL5R4Wt8cVuLyXeOnYs4iUFyTqXYDck9BYWvhm5Y4TQnRyQWBXKxsrX0OtgbjwzHpjuFrze05dP3miktHReOBcqtVF2nY5F7oAO7dRfwXbTqfI4GcdnpaaTJAzu2vuvZR4DMb3+GHbmHh070/Z0wWMKNU2uPAHbxJB36nxV+AcjduzMzNGgsGYEZ3PUA7KB47+HkXZYbvy4IMU3QL7fK28cg8i7G/odL/LBrgfMFLFZZYGjNw1wb6hStypAOoJ2vvg7xvkmlihBhoxK2azXJZ7WOoudTe2KVRyI0USTRhQQoMsEnej27wFzcfA6Y6yoxvhQOl2aA8ocSeGoEsgH2epkIv+Bie6fLw9PTGgcd5bhq1AkB7t8pBtY7Yoxcq0c0HdjeJXtmRXOjDyNxcHYjBKnjYsUSpV2TQq6KxHrlKnEtQy/E031CICQs7qeHOC9FI3fUXgf/4+jbeROPdHEEjWPMrOFvYa/vD89D1w5cwcBnqEAHY51N1cFgVPpr+eFur5QrPtQm7Pu2uyq4Pet3iBcaE664xBcPfdn+/tG14GaT6qsXtXszCzaWAtbe19xbFleOyD3J5F/ib+Rx54/wAs1AlZxBKMxue43x2GAclBKPeRh6gj8xi9tNrmhCasGxTD/aWcb1EpHlI2NK4HA8dMoluWsWbUsRc3tfqdRjH+EUV5UzaLmBPzxt32xxMgyF42GrLrlPmLbW6jxGJNpoYiGNgDMlEKhiSkfnyZY0GYXDNe199Nfrl+eEKTiBIsoyr4D+u5+ONJ4zypVVhLOBHZjlVmGUrew0FypsL364rUHs8jps0tRMGAHuhf5tufhg6Jp0mQTJCziXGAkngPAXqqiOMA5WbvHwXdj8r40s0n2ioyRaAkQx26EixP8EYZvgMeuEOUpO2y2eYlYlsL5CbA6AXvb5Ya/ZtwUFmnOqx3iQ+Ladq/zAjB8FbxwsF20VoOQ0fpFamwnjrXRPlNTrGioosqqFUeAAsPoMTHTEx7CjXm2Mr9qPLuSUTLYJOQCdskwHdb92QAKT4hfHGrYpcZ4PFVQvDMuZHFj4jzB6EbjC6jMbYRMdhMr870nEHLGVtXi7sqW1aLrp1KHW3hfww1cb4isdIzqQcwAW3W/h8PzwF49weWlqWzX7aHUkj9dHssgHXwceN8COMwyR9lJGxajZrhOkbHdfHLvb5dMeO6jieBlG78fXLorA7evnIXBDLUtNKLiPXyLnb5an5Y1akS174XuVKMJCumrnOfU7fS2CkFbLIx7FVyKSO0cnvEaEKo1sDfUkYB2PaKpwDJLs0XRbC17RifsD/vpf54s8J5lSWWSK6l0NsyXyN4gE9R1Gvrj5zpTdpQzC17AN8iL/S+CpgsqAOXCsYFRZxcg90AeVvE9T54cKWGJ4oRdjP26Iy3IyoQW1HUtl+GmFzhFO0SyzsisUWyBhfvm1mtscozNr1GLvLFfP20OYsY2e2/U3387649GtGAkbgfhCzOCrfD+EPWySm2cM5YBCuZdTvc3tbB/mykkpOHveymZ1Sw1yrqTc+Jt0wo0fBKmVmenTIYSQXzEFmzHbzGm2NDSc8Q4URMP0qhgdPvxnQ28+o8zid5DXgk2B9F2TFkp8k8Rm7QQipZo2VhkOulja19V8dMabwkiOlzKLmzNbxIv/QDGRcNjMFVCwBQCQBmGo22v0ve3x8saJy/zIgYxOQveOS56ZjoSdj1+OB2l0QQutEpSnrJJgXkdizHfoPTqBr0tYYf+UKuSSntLdirFQW3K5QRfxIzZSfLFLhy0jzERqucAtawYLZrbEd036a+WLlZxVYyIYu/O/uxrqQTux8B1JOEFwc4Na26N0kXXngCFVYdA7Aeik2+lsduI8MBIZAwkZvfXS1hY3O4BGnqBgbT8yUkGWFpNY7q0pU5Gc6vZ9tDp8MXasSyESQz5Y8o2ykbm5vqLWt8sUPonMXskgwVWpFMRkClIyEGci5W+a19fecL7x8bYJU9RNlItG5U2zlwA3gbAEDcY5U7zdmO1jMl/vJa5F/w3Gml9N8ebwtJbsspFm93L1zWNtL93Y/DCA2SiJXKSUyZs7gXFsis9jZgSdl2sRceOOTURVgAZAjMVAEr5tDYmxuLdbX21xI2HvMxsEuSbaXK32Y7C+4G3XAx+IVbyR5MsUNSx7Mvc9Li4Gqh/XrsL442k55OELuIDMog1NZrL2x6A9qR1trpoL3sRfY46/ZmUEsSQN7yyEaf78MeaapkzPBMAktsysp7hW1gV6gC1iDrc469koIC2Bsc2TY32Hrv54B7S0w7NEHcF3gkyjYL5dPG+bfQXvfAGe9fUdkCRTxDNK37Ph+8+w8Bc488VrZJpBTQWMj+8egA3ueiLux6nTHRnjghMSEmJWvI496aQ20HiSdABsLYXdonecvvW9OA1rerVRnqJ0SEWaQ9nCANI0Gjy26BRoPOwxq3DOHJBEkUYskahVHp4+JO5PUk4XuReW2hQzzqBUzAXH/KT7sY9NC3i3oMNWPZ2Wh2TL5qOq/EbZKYmJiYrSlMTExMZZLvOvKv2yEFDlqIrtC/nbVSOqtscZDSDszLFJGVW+WanbeMnqP2DurDyx+gMKfOfI4qv00JEdUosGI0cfgcdVO3liXaKHaCRnrQO5Npvw55LL6TiDULASEyUrH9HLuU8Ff+R/8AA6U0ryhaVpY6eFB33zjNOpYkZD0Ug6nxviKWRnhliKsB+lpn1sPxJ+JDuCMcYlelGeJftNHe5jYBni8bXGq+fz8cedSqmk8gjvbxx/fLI5hNe2RI9dfKYKSKF5YY6ZR2MGYsy+7mK5Qob7x1uTrsMGnpwyujbMCp9CLHFbhPGIp4w0ZBHgLC3wxeOFVa/avx7whDcIhInA+FjVZFBMbZT5NGbA/FSD8cdOOUeVWeKAXTK3dAGbW+gGt1PlqCRg7xCm7KoEo9yYBX8nHuN8R3fgMV+NUszR2hYK9we9sR1Btrbrp4YU6oRUncfTW5MAkKry3CFaZb91nzp42YX/O+PHC6tMky3IkieZ2Tq3eZhbxUi2vrihwynEUwzuJJI1IuBYZSbmw8V29DjrxngPbMJ4W7x10OjeBBGoPnjAtLocc4vriiIhI83aECR3NpRoq6Afh8iLYcOVeC1D0omJjJY/q5VujqpsCSNVa4IuOgwMh4fFZ0mRw+hXXu775eh3Itp5YbW4jE0KpFIIslsodTawBFiNPXQ74uq7QLAW5wlCm6ENmpeyDOaGVRuxiqxkPzXNbHThH6RSitBSRP76xOWlkH4WmbUDyGJznWCPhrgOGLsBddtTmIHlpbGUQVsie67L6HT5bYZTx1WksIF+Ga0gWdOtcl+gvsirD2cSplAsqn3fj4+Pnhc/seYTnhd4rL3jE27XvmKt3T6Yzah5sqojox+o/LT6YaeFe1CUfrArfvC31Gn0wk0azMrrvdORTNFxmug0ljWZQLkqcjDyIPcLWsSARvi5HznTyDK0hgJXVZVKk3trrobC+x64H0HPNKzFmVkzbkHMv0Pp0wT7KnnjDxKkqMddig8bqdvgL43bHJ4QlkL7xGn7aGVb27RGUMbi2lhoRcDM23lgZUcchmpkXOsdRAUPZsQCGSw0v7ykgG43GDbsAF+4PunQBQBYb23126kY5VFPCSWkVCBa2cDQj7xNrgny1Nr4GltJpTzXHMxQqiVgqp1lQHso0K5iPeZipKqCO8FC2J2ufLFev4g7uKemGaRrjTQKOpv0A6t8BiyJJaq4i7kQ0aZtBbwHj6D4nH2pngpY8sWYBzYta8sx6KBvqdgMJrVy90uFzkOKcxgaLf1+1UeKKkidVfcXnqDpm8EQdFHQddzhp5G5QYslVUJkCj+7wn7gP+I4/5jA6D7o89vvKnI7OVqK5BcG8NOdVj/afo0nkbhfXZ9x6Oy7MW/wCyp4vhKq1J7rclMTExMegp1MTExMZZTExMTGWUxMTExlkF5k5Sp61QJQVdNY5UNnQ+TeHiCCD4YzTjfDpuHyjtiArGyVCghHP4ZB/hyf5TuOoGy441lGkqNHIodGFirC4OJ6+zMriHZ8UbKhZksQqOEhnEkL/Zqg63H6uT1A0F/EfLF2n5qeEiOtjMTHQSDVG/iGDPG/ZpNTAvQNnj3NNJqP4G3X0wuwcbVSYZ1MLNvBUr3T+6SLEeGPGrUalLxjEOIzGufqqWlrsvTWuSaSyTRkXDow6G/wBfHr64qxxmxjc3cDQ/iHiPPx8/XAFOAqjFqeV6Vj93V4j8CdPnj1xCr4iqawJNl1WWBr6/u2uPMWscIaBUENM+x9D+JXSMOdlQ4tweRZe0WRVRSGJA75b8Pktvn1xcoeL7La/7N9hfUr+JRvYajBfhdclXDmeMAg5WVhsR6621wCj5bkFVI4EeQDLHmuxAOthYgqfPf6466CCHGCEYdxRHiNEkqfUMP9/TGc8w9ojXEjgkiy3I9SD1F8PNHHULJJnXRYmII2Y3BHkTYHwwt8YVato/0yBYxYKbqT1Onj5gYo2UhhOPL1XHAkQ1LI4hNMvYkZ7kWsNb3023w8csez4RsJKgKbDRL3sfFumnhrrgjRz0kYULDGMvg67/ACuTi7Uc3RqD7o+N/wAsFU2ouGGmIGuCHsnm7lZquXKeQd6NSPG2E/jfKdIhzB2VfvHS3oPE4uVnNvauoTfUAtoov5A3NyBvjtwPlpqjJPVPmU6rGP5gf9owFM1Kdy4jW4LOa0Z3SXWcHlt20MTrCxshUm59RvY4NcjyzxzFJLqJP0bA6akHKfUEb+eNJ4bHLItzCYl6FjYW+IFreFsVqrhlKXDOxlZSTli0W/7T/wDjDKm0HCWvEfKFrTMhejWFmKoDLIfuprbp7xtlHX+eOkXAwTmqTnO4iQ91f3m6+g+uKdRzZGhEEC53O0NOtzf9oj6k4I0HJ1XVkGscwRX/APTwMC3/ALkg0X0W513GE0qNWrdojmfwP7REhmf716eaoVHF3qJRT0kYmkUWyrpDEPFjsB9T0Bw38q8ipTP28zdvVH75Wyx+KxqfdH7W59NMGuF8ChgjWOONEjXZFGnqernzbBHHrbPsjKN8zxKnfULrblMTExMWJSmJiYmMspiYmJjLKYmJiYyymJiYmMspiYmJjLKYH8X4BTVS5Z4kkH7Q1+B3GCGJjLLNa72Tyw3NBVMg6QyjOnzOowt1p4jSN/eKOQAf4tM2ZfW2NuxMSVdjo1bubfWrprar25FYhS89xNo0sZP4Z1KN89sGaXjMTC/ZXv1ikDDDzPwGmqHkE0EUltBmRfDxtf44zznTkOgha8UAjN/uO48fBsQu/wDNH8Xeon6+E01wPEEUNRTW1MyjzS/8sC6zlbhkpuz29EI/LTGXVnEJomISWVQD/wAxvDzOKzc21gvaok+eMNgr0zLXD4+At2tN2c681pk/s+oLZftLhM2aypc7W3/0x1g5O4Ym/wBpl9Qf6DGW/wBsK071EnzxYo+ITS+/LK3/ALjfyOHDZ9qObgNdEJfSHHXmtWk+wImT7KuS97SsFFx6anFf+3dPCMkJiTwSnjzH6DfHb2e8j0M8ZeaASsCurszb76FrY0Wm4JTxPlihijGo/RoEOmS2qgEbn54w2J0Q558ra9FhVb/Futc1mI/4hWaxUstr6SVT9mv/AEHU+NgMMHDfZjJLb7bUyOLX7OAdnH6E++3wAxoiQKpuAL+PX5746Ypp7JSp5D1ugdVcd6GcF5cp6WPs4IkjU7hR73qTdifU4JKoG2mPuJipKUxMTExllMTExMZZTExMTGWUxMTExll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jpeg;base64,/9j/4AAQSkZJRgABAQAAAQABAAD/2wCEAAkGBhISERUUExQVFRQWGR8aGRgYGB8fHxwfIBwgIh0gIhwfHyYeHhwjIBoYHy8hIycpLSwtHB8xNTAqNSYrLCoBCQoKDgwOGg8PGiolHyQsLCwpKi8sKSwsLCwvLCwsLCwqLCwsLCw0KiwsNCwsKiosLywsLywsLCwvLCwsLCwsLP/AABEIANsA5gMBIgACEQEDEQH/xAAcAAACAwEBAQEAAAAAAAAAAAAFBgAEBwMCAQj/xABGEAACAQIEAwUFBAcGBQQDAAABAgMEEQASITEFBkETIlFhcQcygZGhFEJSsSMzYnKCwdEWJEOi4fAVU5Ky8TSDwtIlc7P/xAAZAQADAQEBAAAAAAAAAAAAAAACAwQAAQX/xAAxEQABAwIDBQgCAgMBAAAAAAABAAIRAyESMfAEQVFhcRMiMoGRobHRweFC8RQjMwX/2gAMAwEAAhEDEQA/ANwxMTExllMTExMZZfBj7iYmMspiY+M4AuTYeJwq8ye0SmpAczd7oLXY+i7/ADt8cLfUazMomtLsk1O4AJJAA3JwH4jzZTQjvOPW4A+ZsPlfGN8xe1SolNo+4D1PeYD00VT6C+BFBy/W1pzpHI6n/FlOh+J0+QxK6u8+EQOaeKTR4itI4r7ZoVv2Xet+EFtf3jZfocK1d7Yqh7hAqj9t/wCSWx5j9lCxr2lZVKiDcLt8zp8hjonLnCWjZKSVXqSQFZiW+8L2W1jpfEzntPicT6x7I22yagdXz3WNr2y3PREF/mb4rDmKsbaSqPoLfkMOcPsvlIu9a6kbKiKv0B0x1Hssjv3qqob+K2OikCJDRrqAu9rfPXqkmHjVdt/eyfU/yGO68yVi7tVL6g/zGNW4PwyKijMaZihYtdmJN7C+vwwQjqlcXtcXt/u4x3sJ/gPZc7Z3FZLTc+1KmwnINrd5R+YwcofapVKoBMcgB6Gx+t8N3FDTqVD02cN1WMNa3jYaDFGfk3h82vY5L/huvxtp+WOdi4GwI6aC72oOYBXug9r0W0yMh8baedyL/lhs4bzbSzgFJVN/P/f1xm9Z7L9P7vUkfsyDT5j+mF6t5Xq4NXhNh/iRG4+mGdpVZvnroflcw0n8l+gQcTGGcG58rKY6P2yDdG0I/wBcaDy37TaapsjkxSEe62l/9+WHM2tp8dvjXWEp9BwyunLEx5RwRcEEHqMesWAykKYmJiYyymJiYmMspiYmJjLKYmJiYyymJiYmMspgXxvmOGlUtIwFhc62A9T09NzgLzn7QIaJbXJYg2trcg2yjpfXfYeeMR4lxKq4lOMwYgnuRrew9fE+JOJKlYmzPM/XE+yeymM3eiY+afavNUMUpiVUf4h0P8I6ep188AeBckVlc2fVUJ70r9fTq3w0w4cC5BgpMklZJFn37NmGUeHqfpjQIKmNlGRkKnQFSLegtiE1Q0wy54nNOgkcAlnl32eUtOoYp2kl/fkF/iF2Hx1wWmgnL6GyI11vtsNNNxuLWx0ruOpFPFD3i02bK1tBlFyPH54qcb5opqUFp5Qp6Le7H0XfBjZy/wD6FBMeFcuNcpR1UokqGeSNR3Yr2QeJNtST64uUFBBCoEUSxg6XRLX+Nrn54ziX2xtJUxqqZKbOM5IuxXr6Drpi/PJxGaoCxSCSnuSrBlKC4sDe+YaWNrXuNPHFc4e60IcINyVf5g9pf2ZmRKSdmHV1Kj+ZIwnVXtir3bKgiiubare3qTjV68yCO8a9owIuubKWHWx6HrhV5i4hTwpAaunR5ZVIc6Bhax0bqRfxwRjfK4J3Rrqs8l9o/E2/x2+Cj+mPg9oPFB/jyfFR/TGncJ5v4a6iOGWOMgWCyDLa3nsfW+GFIiwFjmHkdPppjgLDaFjjG9YxF7VOJrvKD+8g/pgrQ+2qoH66GOQeK3U/0xqcnDlI1VT6gHAmu5KpJffgT1C2+oscFDeaHG5DeE+1qilsJM0JP4hcfMf0w50dSki5onV1PVWuPpjNuLeyGFrmF2jPQHvD+uE2q4TxDhjl1Z0VSO+p7pv5dfQjHYPGeq0g7ltXE+V6eoBLoFfo6Cx+PQ4SOYuR5Y+9+tUaBh7wsNMe+Ufa0smWOsARjoJQO6f3h09RpjRzKCFtYhiAPA3+lsKLGu5FEHFuWSzTl7nmqoSA7GaEbg+8o/n8fnjYOX+Z4KyMPEwPl1wjcf5YgkkKx6S2zNb3VHi3hfYD6b4SaqKqoZ+0iujjdfuuP5/DCcNSge7l7fo+yacNQc1+hcTCdyR7Qoq1MrdyVfeUn/enn87YccW06oqCR5jgpXNLTBUxMTEw1CpiYmJjLKYmJiYyymFDnzndKKKwN3bQKDqT4DwHiemw12I84c0R0UDOx1toOvoPM7D4npjDqztqlnnlv2ri0ai/cB2AG9z88RV618A8/oflUUqc94q7wrlas4g32mXKof3WkJ2/ZUA2HmbYb+UYYoGmg7MipiUm+4kFtMrEDxAI88UuJcYSmKRrNUTTBAOxjZQFsPvELZQNtTgLLV1NWSZJLIWt2VKbX01Ly+W2E1m0w0TaOqY0uOaaqSmijlhmeePtWUioSR1OctqAAT3Sh0Hljnx9aJUe08dMLhroRdW6MANtR4YW6L2cyvdowkSMQbOokLW8CwLAaeNjizT+y+LtgHAD584tqpXwIOmUW2wbKwdDR8ftLcADOvhLHGOYKuciOCtkqmFwMkBVrHfvAX28MdOUOWKN3Y8QntKuphdiultyx1b0Bw8RSU9JKKGiCpNLmDzMtzcKSTpa9vC4AxXpuQIHnU1AWR44rEDZidAxG99z8vDDwQPD8ISZ8XovPC+V4kpw0cVlcAscoJYHoQbkqfLywMq+auF0EoelDszgCSOMkIBfqG2ca6C3W+GDhNW9DKtJUMWif/08x/8A5sfxDoeuKPOvLdFJVwPOyxdopDm4GYi2Unpc3y39MA1oE4rcftdngJX3l72oQVVR2HZtHn0jZje58D4E9MMXE+EQyujSRq5UMBmFwA1r6HTpvjJufOBQUdQppiVCojDvXOYk6g/w3xoPKvOEVdFlYgTWs6HrpqR4g/TB+E52Wz3IPxX2a0kkoeK8a21A1Vj5A6gDW9jr0wHblDiFMxelmJH4EOX/ACm6/DGlGC223hinEJJyewZVRTlaQjNr1CjqR4k2GOm+d1wSMrJFi9oldTtkqoEPm6FD/wBQupwzUHtLhdbtFLH5qBIvxym4+Qwbk4BOVP8AeBIfwSxLkPlpqPXXACj5fo6nOOx7GeNskiqbFW9RoVO4PXAlsZGPddDuITDRc30M2i1Ed/wscp+TWOLdbwqGoTK6JKuhF9RfocIfH+Rj2blHLFVJAcBul7XIv0xTp/ZhXxKJYalcts2WN3QkWvpcEXwYx8kBLOa+V3LEeZo53QzDM8ixLYIhsARputw3pmGLFJUVFDelmkKxghoZrXyEG4uOqHYjpfAqo5k4jTWLSt2ZFiZURz6dCfS+HPg9YtekkFZGjNERZluAynZl1upFrEXxNhOPPPcmzAlfOAcUkmj7GIQgObzTCcO7/iIWwbMRprbLhkrqCOZSrqCNbHqPTGa8x+zJ0kElC5XTRCxzA9bN/XFPgPtPqKdzFVjtUU5S3316b7N6HFEwcJvrggmbi2uKIce5bmpJBNE2Ug91h18iPzGNI9n3Pa1cYR+7KujA9D09QenyxTpp4auHMpDxP1H9OhGEHj3CZaCoE8OoG37Q6qR/vxwl9MtPaU9cjy4cEQdj7rs1+gMTC/ydzItXArgjNbVb3OniOhvofgeuGDFdN4e3EEgggwVMTExMGuKY5VVSI0Z22UXx1xnXtS5hOT7MhsX0JH1/mP8AqwmtU7Ns79yZTZjdCUeIVsnFKzP70MbZYwNmbq2+w/LAfmvm9aYGnpWDS7STj7viqeHgWGC9Uv2aFKWElZpku7KLskdtAB1dz9MJD8rTUlVGtVBI6sRlC27/AJX2v4jcYjo0wO+7Q+zmU979w1rdqBnCuOPExuM6MQXVvvW8Tv8AHG08A5toJqY9naHIMzx2sQo1a34tAdsZpVcurNK8CIEnVyFVdQQSSAfIA+90A1w4cJ5YpOExiarkDyn3RvqRqFX72hsSfpg30WVu8LflDJaQDdPnDuMxTRLJHmyNqultPQ7Y7SVZvcAA7X64QBzXxGp/9JTKidHl6/Db88e6LhXHJQWeoSHwUIp/LT64ayk1vhHmluM5lGK/lWN5O2R3hmUlg4IIBIOYlW01ueoxnvLUHEVrJJacmoKsQzs3ckAP4iba7i22GnifJ3Fp4zE9ZHlbeyZc3kSOmB9JwDjlGV7ERugUAqHUq1r6kNlIa2lx4YMtJ3BDI4r1x72m0ssMlPUUsvaC4Zcy91h1Dbgg9QMDuKcmV1QiS1MisvZqqd4EqCRlDbXJ01F7nHZvZ7PKJJqiLI8jM5CkNluSdgScKPHeYqt3CSSG0JAQAWHd0Bt1Og3xoM/aOQjPLnKmeplpZe+ezYFtT2W2U+F72Fj0Jx1j5ako3WOVRmtmLKdrsQpDCxHu/XDfyLwyaO80zq5nCkEDQDca6YNcfogZI2I7rjsj5G90+ZzL6kYxEsIXA4B0ofwXj5uI5mvf3JNPgr20DeDbH137NyrDmPZvNTliSDFIQLn9nbXC5zHwiSnUyIM0f3x4D+n5YMcocxrVwkH34+619yPut/I+YwtoIs7JGSMwrv8Aw/isX6qqimXwmjs3pdfzwJ4JXStxSVpRGGaHK4jYlSyFRe5G9j+eCfH/ALa8eSmlVRaxuO8R5PsPlfzxz5c5fFMptYs+rHNfUdBfXxN+pOGYb5a6IJtmjzzX9MXOW7tSQ3/Av5f0tgTJCWUi9rgjTcXG+uPNRzBFAoRplTKAAq6nTTYXbBzF0MSgfNVKWhXLBFOQ20jAAaHUXI18r4L8CoDHACqKHybKbi5AOnle+BtVxyjkAWQMy30zwuR9Vx1lyVUGSmqMoAsDGQcthaxB1A8tMIcA5zTOW5GBAyRCheV5e0uVj1UIwN3tu5v7uuw8PUYF8b5BjqBFFdY4Ywe8qXlJJJtnP3bm+uETj3CqymN5qyYg6hl7Qr8SDpjjw/mauS3Z1qv+zIf/ALj+eGdph3fP1C2EOyOvVFOHU9VwuokCgyQIRnaxCsDtv963Xp6Yf2mjrIbixjb5g/yIxz5X4U5p37dllaY5mI1GoAsCNLAeHjgNHCeHVOutPIf+nz+H5egxJT2trnngiLDHNUeEVcnC6uzGyudfC/3Tf8J2PkfLG5UlQJEVx94X/wBPhtjMub+CLUQXABZBceY6j+Y/1xd9knMJeNqeQkvHpr4W0+gt/D54fHZVOR+d316ID32zvC0XExMTFaUqvE64QxM56DT16Ywul4itVWSSyX7KIFzc/cXp6nQerHGge1jjHZwCMbn+d/5BvmMZbSwN9kKL79VKE0/Aup+bH6YgqODqhnIf2fpUsGFnX4RDg9YSzVtR26ds9leE95SfdFrG62su2+HTg8kk6OtQsjxXBiaVVSTY3NlsVtpY6HF1eERCmWEqCmUKQf8AfjhOq+VaWEpGEmmJYr+vZSbC7EDayjcm3hhdJ4qyVkww8Op6RqirIbNlJZ2NyQAL200uRr44y6aV6+c1FRKUB1QBlFgNgLsLAfXGh1lEsvDWhhJyGMhSTfQN1Pjoflhdp+TqI1EkRA7KNYhnv3i77a+6b+FrYrdZkgoQinBufYqanT7Ssrb5JQgOZel7HfcedgeuPPEfbPTKP0MUjt0zWUfzOLHMXKc5g7NUSZFFlyWRgBsMnun+Ej0xk8vL83aGMRsGv7pBB+R1thFFxcO8Y9IXXADL8pmf2hcVrZMkDZL9IgBYebH8zjvGasE9rxOXMN+yzyAfxaL8jjjUzxUhFCit3lAmkQXftD4eKqdMvX11HeDkbiAVgZQFG15coYW003Bv0a2OkF92i3P7MrshtifRGuD8drxcwVkdWFteOVcjamws3j03wWSOk4oGEsXZVUe6sO+p+mdL+P0xn9RTSUfZUwQNK57SVW2Ym4VQRoQq3NwdCThh4fxVJg0qse2pCO+Nyh01P3gp013X4YA1HUnctbue78ruAPCceDO6/wB3nkV6gAuAi5QEuAttLaf6dMGmgWRGR9QRYjb4j8wemAVTzrRJGJHcZsuoVSWGu3iBfxt0xS4fzv8AaEzwwjIGyhpZAlzvoACcVCo0CQlGm5F2qDB3KoXQ6LNa6keD/hbzPdPlthZl4LFQ1STwtaKU5GUar3uoPQA2Pzwa/tJL96KGx/DP/wDZAMcanmGkK9hOOwz3y3tl9VdCV363wBeCIBXcBzIVfm/j0lHAJY0V++FOa+lwfDzFsLMPtNqHViIYkyqWuSx+gOHSaGOeFBIqujFLjoe8PDpghFFC7PB2ChFFj3BlO3S2niPS+GwHBCHEblnXL/N8tZUKk7d2+sansw2h0zDvXvbS+uCE/EZagFaaJI4VJt2aZcxGmrHvOfXFji/LVIrPnmjRl/V99VKXsRfXM1jtitxVWmaKxlmldUeNEIEV1BDAOGF8xvexuCRiJ7y18TY7tfnJPGUwlTsartIpohOpaTJZtlcGwvY6EEbMMSHgldRhpjG69m12kUi4vpr4qTuLEa+eNEWSGkheWQyoJ1OeJ2PadoO7dWOyAA9476b4rwcW4jVgtBDFHGwAzSAd4Da5a5YeYW3njjqvButSuYXZkrtwzjKVFOwqAqOvclRtBt4X2I1xRg5fo6mSnSNM0MDEtlsFIY3ILHvObgbX9cUuP8uVTq09VEJGBW5htcrrcsAL6WUaKcE+X+F0rIailOVhYsZCf0Sqp6AjOpN7n+mOjaMMTlrehNMHLXlmg0nCqvhi9rFKe0lmKx06AupXU6+ewAAw2UvEo+IxSQyKYqiP9ZE26nxHlf5dcGeG1hcd5SrCxuDoQdip6g+G464z/mLl6Wjnjko4p5JVvJJOzXBGt1Oy67m+u2G19mbVbjZY61KFlQix1rgmblTiLWankJ7SE2HmvT5afAjC5xSZuH8UjlT3JNQOmp7y/A2I8iMcucOOhEp66nfI8ykaeQ1v6E5f/GE6sq55gskjM7ZhYn+uBpux0ocEREGQv1XS1KyIrqbqwuDj7hP9l/FzLS5W+6br+6wBt8CTiYrpPxsBSXCDCzz2r8U7SrEa7L/4/JR88epCtMtM7Lm7NDlW+7sRYeVy2/lgDxGUS18jHZWI+A0/lhm45V0xaGGYBszqcptb4+R8Pjjzmw5sO33PndVOsbbkUej4jKh/vNNdhbslS669O0BzAj8QHnj3Fy0JZpIppGWpMK/pUPvodGNiCAwK5SwtfQ6Xxa4FwyiiqB2ESxyFDtfqR5ka2b5HF/j6dlJDVf8AKbJJ/wDrfQn+FsrfPF1OnTAloU5e6VUp+GrSWhFhEdIvguq36kkFvO58MKPEeSUFUJIJghzBjEwYqG3FiNBpqFPww3cTnZ0jjnUZ3qCyL1CJdg1wegtr52wucxcZoqWftJHcyix7JG0JAsGZdgQPG3pgnxkutlNlPVyADMFPoTiVeWWwZAcpBBOpBB6aaYzip5/r5x/dqUonRmUsfmbLgXxT/izgN/eLEa5WFietgnTE2Ck0wB7o7kXPstPp+FwxO7qiq7XLN94k+Z1+GK/GaCnnVRLKqqhv7yjw8cZfPwSWaAtE0jzL+thcntB5qD7y/UeYwtRkqwDgmxGZWHnqPEaYbJeCPZcgNK07jFfBWSiKLOwjVlV0dR0sdXIBGwtfXX1xz4UtOkdV2edOyhZGDqNCTaxZWNySCdse+VuW7VVQ2UGFHKqSe6FtmFumxGCnEammVW0tAjgsQt+0k6C25RbXPj88ebUqd4jdZUNHBJK8IBjWWqkZM2qxqO+wHUA6Ip/E31xY4px7skhaOmiWN7vGSO0IsxB97RWB8tL4YeHcHWeTtHmDK28iG+Y+BvolugI00ti7UckRuirFK+RWYrmUMAW0ax0PS/rjvatN35e2uvsuG2SXuXuannBMjocodmjMS+4q3vmAFrsQtsc67jcVQHppSI3QrlkjJZFI8t1BzEGx6baYOp7O+zp5UhkDSSKFJOgIzXPU2JsBhEh4TLA5jkLopkGeIbsAdPI79L746xtJ5LmWjKPn+wuYiBBWjySml4ffRmhiU+RK2t8CcC4Pa80wCRU36ZgbAv3bgE+FztoMEJHhrqZ40cWcWbLuLG/unUbYTKblJI5I5FqUVe37JTkfMHU9b2GmnW2LX1A1syktF8kGpq6SesDFTO8rAlWuAWPkOg+VhjTeH8IV5FpirlIxHGytN2YsBcyxqGzNf0O3S2ONDw2ASyiIKJjmzLJrdDpZSv6sb+LDS9xgRyL2n2jIiKSpIDzZjJECpuEF8tgBvYXJHjiJ1QVjI3a1oJwGHNNCcCFZU/apTnh2iiYW2NgSOoFiR0N74Fc5ztLU9i7ukIXZdMzWB38NfA7HTD6o0sNANBgXx2jpXAFQUUHQFmy39Dca4Fr4MlCCZStyNSypIGhdngYkMpa4Frd4H4gg6bHHV6T7LXmWK4RnVZk6fpb5W8LXBU+owbTilFQwFIioU95rPnZvU+HyGFDg/M61U8qsSpndAgylvdZcmo2tY+pOCOF5cRlHuukOFymKu45JTViRfpJEkkAYvHZIw3u5XGhte1j4HBfnDhkc9GxkEpVO8RD7zW6bag32wB5oUyzyraoW0ZZSx/Q90A5lH4wSAfjg3RV7jhk007mInMcyjWPYHTqQ2Y4u2QnAAUirnr7Wd8J5c+3Uk9OgeJ6eXtIRLvlcWKtoLXK3vbe2AsfJlbHPGJo2Vb+9mBWyi9gQT0GmHj2czZ56t/tDVAtGO0YEE6sbWPh8sMPGK2NwArqzK63AOtm7ny74xHVrupuc0C33+0bWyZQnkOqMSuhv3SR8CQy/9z/LExT4PDmmkQGxIDbnoSOn72Jib/IwWlMdTkpNicnt38dj6m388MHFuT5GcGN1IO5kuWBGl9NPhpha92nlPmv/AHjGmo31xezM63BBUOSUajPD9plV2HZJHBEeuYFe987n4nBbg3NvEqyN4ylPltkZ5FYXuNsoNiba9N8feIxLIaePQiSozHztf+mDFfXpBDLLYAKGaw0uenz0GNSeS7XQfC47clPjvFJopRTwyNPWuoV5TYdmtvdUbJoLkn1PkvtFHTHuWmnbeRhm1/YUj/Mwv10wT4XTqlOZZZMk9WSQ7A2yAnulhcrmYXvY6Lhu5O5ehiUTOVklb/EFii+AUi4HxscDVrAHV/0jAtrUpTpOUeI1BDyDKDsZWJP/AEjbBBuES3poEMZciViSGC/rCBa2ouEGuNIkq40XM7Kq3tmJ0Pp4/DAWiokE6ypKsipDkIHvDW5a3gdcTGqSDlyTGzmUocQFVTW+0ws8Q++rXK+aye8tvBrjHV5KwsrIy1UDC6OYUd/3WvqGHxxpBAItYEEfA/6YXY+D/Zpm7G/ZSXbKBojqL+gVhcfHA4xFhrktJOaE01PVzX7QNvsdANB0GnhjnXcLMkkFPfS7M1vI2/IWGHmCUOqsNiL/ADwDWICsXb/ET4mzj5i+JjOLENWR4iQQhEvLH2Zs8bHLsTexsTbW2jDXrixzezrGsakqrXvbTbRVuNQCSL28MMnEkBidXtZlI09OmFrhfN1PKOyqGVZE0Jb3Wtpe+wJ6g4bJmTeEInNK/K1RlmHZu/aE2C5SA9veBFzpbqcOnMPL/bliAPdBVtMyyKe6wB0IKllIuNLeAwVoKOnUloVjuwsWQ3JG9r3JtfoMXSo+WOvqS/GxCZ3rMIuQapXD5wlrnOuYsT/CD8r4s8bipIVcTl3kzANcWJLjR8ug8iR4Y0TbHipgSRcrorr4MoI+uN2pce8T5IbhZqi9jSJPH3mVpI2v2jXym91yggMUNszafXDdyFETTdqxY5i3Zltwma4Gnn+WOk3KkYiMcNkTMXCNmK5iLHQMDaw2JI8sF+HUXYwpHe+RQL+Pj9cOc5pEhCSSIVq2Mi9ovEmlkdge6h7NB6e8fnf6Y1iomyxu/wCFS3yBOMm4TzTJGoPYs0Ec2aoeysCrABRqNDe5+WGUw7NolYQAUocO4fJO6oc5FxfKCxAvrZRvbwxpPDeGJREO3YpPkb7NG4CZsu5dgSBIQbWv667U15srFU5IHWSBzNIMqoDA3uhgLH7y6j1xe4RyHV1RKTOYqYqKiFgM6q0hBygtYggE39PPFRbVqWiBrXRLlrbkyrHKXDTVSOQkkaSMDMjOWEa7lQT1lb7vRbnwwd584uY1aKGaGObSQpJazAggjXS5ti5xHmai4bHGkdgjsVzqt1DW1Zjux89dvLCPRUk9bIftSxyRI2k4FjIM1wARuvXy23OGue2kxDBcZKNcs8DYUUubLHLU5mORbBSRZbAbDr8TgK3CalmV5UlDQgs8rzKymw91EUCyk2Oo0Aw4z5pZFiuUQLnksbEi9lUEbAm5JHQW64EcU+xSXhp6ft5diYjly/vTD8rnElGm+q0vkX5SUZdht/SHTMKeqYjTRh/mB/liYFyQTpK0MxzyRgHNe91YAi56kbX9MTED9ngw/MJjnyZCA1Eg+zTH9pT/AJx/XDLx3mQxER6JmHvr32C+IXQAkbXJwu1EIEdVHbUA/wCVh/TB5uApVRxS52UlFvYXB08D8sXsudcAuVLZolSwIJKNYj3FWR1J3Pc3Pnrjxzu5FAw/EUBPx/0xdpIEWqhUaBIXsPK4GPHGKQywMptYBSLb90gn8jg2H/Y7kB+Uo5BDm5dSpqoYnLCOKmjIymxvlFvqScX5eWJqa8kUhNgSWU5Wt5jVW+IwV4JGMySdQnYt6oe781N8FppgoN7bHc2HnfwAG+PONQnuqi4NkO4zxTss0gAMnZ/oiQCBYDUDa+pJ8sUuCcdaqMZazSqT3wuW4Fr6eBuRbAbiXONOmWmkiaSJQMkl7NfWxF9h0HW1sc+CcbgkE8NGGSdkJRpGuXI3UHobXtvjFjyyDP4TBARWp5mlMjpCURUYquSMu1gd9TYfI4pUfFHeqhVpJXYyL7z6b691QF2v44oy8QNDRJG5tJNeSTxCnYfH+uBHKVUxeavl7sVOhEY6dowsoHiQLk/DDm0S6TuXTUAHXV0XHtMNPmiCxkIzLcltgTby2x4pOfkmnGfJFmsMynRWU91tenQ+WBHDKAV1I8YFplPaxE31J0ZC5sLyW7qjquFI8OlsTkbQkHQ6Eb4o/wAak8HcUg1XArUOZ+ZmEnZyB1W240zDwGui+muE7jVPHKA0TkMBsVy/lcY88J5rKR9hVRfaIOgb3k/dbcYMRcF4a0Lyq8kKv3FaZSQjbmxBFzbxvhVNnYHvA9RcH8o3PxiBCXuH0FUXUZigJtnJ0B6ba74LLxyppJDEah1kB7wFyL9N73JxxHAaFNX4hceEaEn88WuNc7Qdpnp4s0uUL20g10FrgdCfHTDHONR0NbI6R7lCDhGcef0j9B7R6iNslTFmta5y5Gt4+H5YdOD8dgqVvG3eG6nRh8PDzGmMB/4jKXLsxLNuT1/0wU4XxFkYMpKEbWNtfI9D9McqbLaRmuB4NlvQOPYOFLlLnVan9HIQJdgds3r4N9D9MNoXEsEGCsRCqcZUtTyhQbmNrDx0OMMoOZ3iWOE3ESy55APvC4uCDoRYWscbjV8bgiOV373gAWI9bA2wk80cmU1WWqadxc/rANLN+Ijp5/PxxZQcGjvJbgUOpPaIWkrWQAPKoSA5ATYG1m01FjmsfDBaDj3EKj7JLEjsqqVlViFjc3sTf0F9BocKY5KkgszAt4gYPcpcR+yTCJjennIy+CP09Advl4YKrtFpYZ1oogyRK+NyxJEskRtOi3nMRYrHHa9iW94sbMAAADYk4aOD8UZkSOSJYi0YeMIboUsPd2IK3F1I69cWuJU8imRo1z9pHkZbgG4DZWBOh94ggkdLYo8Io5h2HaoEEEIRRmBJYhQxNtALLYDzOE1HUqlHE49789FwTi5LvxXh/bBW7zW0dA2XOvVb+ouAdDqOt8e/7QQ08Vkp5lCjRBER5DvHu7kC9zi3CO8f9/76Yq8V1VV/FIo+AOY/RDhVHanUhAyXXUw43S7SO8tU7SAB3XMwBuF1UKt+thbXxviY4wyOGkZAWa4XTw1J/wDj8xj5hTqdSqcSeWsFiUL4jT5ayVGFu0v/AJhY/Un5YvcqVypRK0jBRHcEk7WY/wC7Yu+1SnMVaZApHe+dwGB9LmQfw4UJuGdoZozcWvUIPG694fO3yOLGjCYOoslO7wRzgHNUb1U0zZsuUIgCMxCg3uQoNr74ZIK1HGZWDK18pB3F8V+H0adilDRG2dFeomB1VWA69XbYDoMdKjhEcTZI+6kRsBpsNdSRfe5uCNzik0Q13aNOaQXbivsnEfs7iUgmF7LKBupHuuB6afDHXjTvIAV/SQvbKym4Y9M1vdUeB3Op8MfZI7DvKbMNmB7wPrhb4jxEcOLtFK4B2j3DE7gg9B4/7MNWhhMgZ61y9U6m+VfnelgjParHKze88hsvov3m/hHxwttzNSg/oxHGQQVdInupHgxN/pi5T8ww1tmqqKInQBwXW/plxeiqaKE3jpYVPRijP/3aD5YGAyz8U8BEfJTRJu0DqVw4zwFuIdnUiRYqdl/SO2yFSbhVNiwYm4A8bYoScYp6h46GGFmpl0TK+Vi3WQ6EHx10+lvnNtLX1BRrs8LsFRdAATtoDa3S/wDXU6Keno48kYX7Rl/SODcoD4bNY+Kg267YbjApi88APkpebreaVeKTCnqY1h0yCwbc2GmYE93PuAehvhppeM/a4SYuzSYkC0gujE3yqW0PbELdiBlPW2FfhfD1klMsjDU6E7eFyQB6XPj54LVsfYQlUIjdrqhUXdrnULbpvc4znNEMzKICbodPR1pJUxKJQdVMa2Kke8GOhGh1vbbH3jkuXsaedguRO0cKl+89jawIF8thg0nFKmmiAnEbxn/D0YACPKi5W0Cg2ZiDrj7PzHRzPd4+8zDMylkJtHcsRZhq4ygeBwYcDdvt9oTO9KtVW0JAUiUW6hFvsfPzwPpkjZ8ota+hNwfiADr6YcJouHyurvDISeyDd86BgS57qi5jsAfXHPh3M0CBTS0qrJYHuJc3UsXUyPc5SgvpqLHDGG1pJQHyCr0vIgBDzNkjPugaNIbEhRmAyXtbM4A9cCuYuJRscsKBUA0sPu6GxBv3wbguDrgmZJ6gSg5i7L2dgTsO8uc/fYZrC/hjjG6m8NXF2Eh0EoWwN+jAbg294bY5jMy68anmtAyCAcNz5roQGHS+/wDrjZOSuaftURRv1yA77tb+eMrbgskJLPYZW6HSx2I/ZPTB+mnaApNH7ykMQPzHkw0I+PQ4Cs5riCPJGwGCEy8A4lWJF2gplmRyWLJIBJvYhg2hItbQ4s03G0lrYQscscrBllSSPLmTKTc/dNjYX88d6SiEt5qOp7Lte88RUOuY7nKSCrHrY2wX4fwjs2LvI0spFs7AAAb5VUaKCbE7k2GumHmqx1PCEggh0lVZqO36M3sNVPivgfMf08cK3FuDA5kOgbY+DdPn/XD5V0+ZLD3hqD5/0O3xwB4nQrNGLjqCD1Ug6fEEY8eoDTdIVLCunLXFTNTKX/WR3SS/4l6/EWOOlTxhEuWByrufD/XbQXwv0NWIKlsxCxzLckmwV0vfXz1+mOfEOZKRHzLMJDuFVSxUncj7uvmdMX7PRpluI+iB04oTPOxKkodbXFuvX67fHFLiMgz36LGW18T3V+Ns/wAsJXEfaO9skSiJQLXJDORt07owaTiDzQqzDLJUEMB0C7ILnyux/ewO3NEDCOWvdFRBm5TP7MuHq8sjMAQsdzcdZG7v+WG/8WJhn9n/AA1Y6XtNbznP/CBljt5ZFVvVjj7j0aDMNMBTVDLigXta4SXiSQDX3NuvvJ8Lh19XGMvaeywVI3jOST90/wC2+Yx+gOPcIFTTyQk2zjut+Fgbq3wYA/DGEMgjmZJFyrKWDL+BwbOv8LX+FsSbUyHYuP1B9vhPomRCZKClEQbsXaINqwW1ifHVTb4YqpUFo5Ah7SRDYgnViAL3J8ddTgZR8TkijaMgFoTkJLAXBH6Ntd18fTA1uCVUa/aIGfOb3U9Re+o1ve98Joujxu6a5rPbwRLl+WukmvOrLGgsM2mgFgAOu418sVqng61/FMhP6KFB2lupH3R5kkD4HC/xDnOsP6O6oTvkGuvS+v0w5+zXgDwo0soKs+wO9vE+v8sU1X9nTJFuCUBJujPNK5IokQZFZsndAsvdOUeQ3+WMzZGVnVj2bE366ncDfLbpjaKujSVCji6n536EHoRgHV8uU0YM0z6Lu5Rc3gO8Be/S4F8QUXhgTp3IXw2H/wDGVIcnKM2S/wB05VIA9JDp54Q6LhU9ZOEUKGbMFYkhSVBZlXwuddOpwf5y5uWZFpqdSsQI30zeGnQX111xd4ZDHkiJFipex2UAxsrZiBpe+nibDFNE9lBcMyhcJyQLhUhCu1VFYU5yjcMWOnZW6qdyD/PFvh/FVkMhZT9oN+8fdRQL5R4Wt8cVuLyXeOnYs4iUFyTqXYDck9BYWvhm5Y4TQnRyQWBXKxsrX0OtgbjwzHpjuFrze05dP3miktHReOBcqtVF2nY5F7oAO7dRfwXbTqfI4GcdnpaaTJAzu2vuvZR4DMb3+GHbmHh070/Z0wWMKNU2uPAHbxJB36nxV+AcjduzMzNGgsGYEZ3PUA7KB47+HkXZYbvy4IMU3QL7fK28cg8i7G/odL/LBrgfMFLFZZYGjNw1wb6hStypAOoJ2vvg7xvkmlihBhoxK2azXJZ7WOoudTe2KVRyI0USTRhQQoMsEnej27wFzcfA6Y6yoxvhQOl2aA8ocSeGoEsgH2epkIv+Bie6fLw9PTGgcd5bhq1AkB7t8pBtY7Yoxcq0c0HdjeJXtmRXOjDyNxcHYjBKnjYsUSpV2TQq6KxHrlKnEtQy/E031CICQs7qeHOC9FI3fUXgf/4+jbeROPdHEEjWPMrOFvYa/vD89D1w5cwcBnqEAHY51N1cFgVPpr+eFur5QrPtQm7Pu2uyq4Pet3iBcaE664xBcPfdn+/tG14GaT6qsXtXszCzaWAtbe19xbFleOyD3J5F/ib+Rx54/wAs1AlZxBKMxue43x2GAclBKPeRh6gj8xi9tNrmhCasGxTD/aWcb1EpHlI2NK4HA8dMoluWsWbUsRc3tfqdRjH+EUV5UzaLmBPzxt32xxMgyF42GrLrlPmLbW6jxGJNpoYiGNgDMlEKhiSkfnyZY0GYXDNe199Nfrl+eEKTiBIsoyr4D+u5+ONJ4zypVVhLOBHZjlVmGUrew0FypsL364rUHs8jps0tRMGAHuhf5tufhg6Jp0mQTJCziXGAkngPAXqqiOMA5WbvHwXdj8r40s0n2ioyRaAkQx26EixP8EYZvgMeuEOUpO2y2eYlYlsL5CbA6AXvb5Ya/ZtwUFmnOqx3iQ+Ladq/zAjB8FbxwsF20VoOQ0fpFamwnjrXRPlNTrGioosqqFUeAAsPoMTHTEx7CjXm2Mr9qPLuSUTLYJOQCdskwHdb92QAKT4hfHGrYpcZ4PFVQvDMuZHFj4jzB6EbjC6jMbYRMdhMr870nEHLGVtXi7sqW1aLrp1KHW3hfww1cb4isdIzqQcwAW3W/h8PzwF49weWlqWzX7aHUkj9dHssgHXwceN8COMwyR9lJGxajZrhOkbHdfHLvb5dMeO6jieBlG78fXLorA7evnIXBDLUtNKLiPXyLnb5an5Y1akS174XuVKMJCumrnOfU7fS2CkFbLIx7FVyKSO0cnvEaEKo1sDfUkYB2PaKpwDJLs0XRbC17RifsD/vpf54s8J5lSWWSK6l0NsyXyN4gE9R1Gvrj5zpTdpQzC17AN8iL/S+CpgsqAOXCsYFRZxcg90AeVvE9T54cKWGJ4oRdjP26Iy3IyoQW1HUtl+GmFzhFO0SyzsisUWyBhfvm1mtscozNr1GLvLFfP20OYsY2e2/U3387649GtGAkbgfhCzOCrfD+EPWySm2cM5YBCuZdTvc3tbB/mykkpOHveymZ1Sw1yrqTc+Jt0wo0fBKmVmenTIYSQXzEFmzHbzGm2NDSc8Q4URMP0qhgdPvxnQ28+o8zid5DXgk2B9F2TFkp8k8Rm7QQipZo2VhkOulja19V8dMabwkiOlzKLmzNbxIv/QDGRcNjMFVCwBQCQBmGo22v0ve3x8saJy/zIgYxOQveOS56ZjoSdj1+OB2l0QQutEpSnrJJgXkdizHfoPTqBr0tYYf+UKuSSntLdirFQW3K5QRfxIzZSfLFLhy0jzERqucAtawYLZrbEd036a+WLlZxVYyIYu/O/uxrqQTux8B1JOEFwc4Na26N0kXXngCFVYdA7Aeik2+lsduI8MBIZAwkZvfXS1hY3O4BGnqBgbT8yUkGWFpNY7q0pU5Gc6vZ9tDp8MXasSyESQz5Y8o2ykbm5vqLWt8sUPonMXskgwVWpFMRkClIyEGci5W+a19fecL7x8bYJU9RNlItG5U2zlwA3gbAEDcY5U7zdmO1jMl/vJa5F/w3Gml9N8ebwtJbsspFm93L1zWNtL93Y/DCA2SiJXKSUyZs7gXFsis9jZgSdl2sRceOOTURVgAZAjMVAEr5tDYmxuLdbX21xI2HvMxsEuSbaXK32Y7C+4G3XAx+IVbyR5MsUNSx7Mvc9Li4Gqh/XrsL442k55OELuIDMog1NZrL2x6A9qR1trpoL3sRfY46/ZmUEsSQN7yyEaf78MeaapkzPBMAktsysp7hW1gV6gC1iDrc469koIC2Bsc2TY32Hrv54B7S0w7NEHcF3gkyjYL5dPG+bfQXvfAGe9fUdkCRTxDNK37Ph+8+w8Bc488VrZJpBTQWMj+8egA3ueiLux6nTHRnjghMSEmJWvI496aQ20HiSdABsLYXdonecvvW9OA1rerVRnqJ0SEWaQ9nCANI0Gjy26BRoPOwxq3DOHJBEkUYskahVHp4+JO5PUk4XuReW2hQzzqBUzAXH/KT7sY9NC3i3oMNWPZ2Wh2TL5qOq/EbZKYmJiYrSlMTExMZZLvOvKv2yEFDlqIrtC/nbVSOqtscZDSDszLFJGVW+WanbeMnqP2DurDyx+gMKfOfI4qv00JEdUosGI0cfgcdVO3liXaKHaCRnrQO5Npvw55LL6TiDULASEyUrH9HLuU8Ff+R/8AA6U0ryhaVpY6eFB33zjNOpYkZD0Ug6nxviKWRnhliKsB+lpn1sPxJ+JDuCMcYlelGeJftNHe5jYBni8bXGq+fz8cedSqmk8gjvbxx/fLI5hNe2RI9dfKYKSKF5YY6ZR2MGYsy+7mK5Qob7x1uTrsMGnpwyujbMCp9CLHFbhPGIp4w0ZBHgLC3wxeOFVa/avx7whDcIhInA+FjVZFBMbZT5NGbA/FSD8cdOOUeVWeKAXTK3dAGbW+gGt1PlqCRg7xCm7KoEo9yYBX8nHuN8R3fgMV+NUszR2hYK9we9sR1Btrbrp4YU6oRUncfTW5MAkKry3CFaZb91nzp42YX/O+PHC6tMky3IkieZ2Tq3eZhbxUi2vrihwynEUwzuJJI1IuBYZSbmw8V29DjrxngPbMJ4W7x10OjeBBGoPnjAtLocc4vriiIhI83aECR3NpRoq6Afh8iLYcOVeC1D0omJjJY/q5VujqpsCSNVa4IuOgwMh4fFZ0mRw+hXXu775eh3Itp5YbW4jE0KpFIIslsodTawBFiNPXQ74uq7QLAW5wlCm6ENmpeyDOaGVRuxiqxkPzXNbHThH6RSitBSRP76xOWlkH4WmbUDyGJznWCPhrgOGLsBddtTmIHlpbGUQVsie67L6HT5bYZTx1WksIF+Ga0gWdOtcl+gvsirD2cSplAsqn3fj4+Pnhc/seYTnhd4rL3jE27XvmKt3T6Yzah5sqojox+o/LT6YaeFe1CUfrArfvC31Gn0wk0azMrrvdORTNFxmug0ljWZQLkqcjDyIPcLWsSARvi5HznTyDK0hgJXVZVKk3trrobC+x64H0HPNKzFmVkzbkHMv0Pp0wT7KnnjDxKkqMddig8bqdvgL43bHJ4QlkL7xGn7aGVb27RGUMbi2lhoRcDM23lgZUcchmpkXOsdRAUPZsQCGSw0v7ykgG43GDbsAF+4PunQBQBYb23126kY5VFPCSWkVCBa2cDQj7xNrgny1Nr4GltJpTzXHMxQqiVgqp1lQHso0K5iPeZipKqCO8FC2J2ufLFev4g7uKemGaRrjTQKOpv0A6t8BiyJJaq4i7kQ0aZtBbwHj6D4nH2pngpY8sWYBzYta8sx6KBvqdgMJrVy90uFzkOKcxgaLf1+1UeKKkidVfcXnqDpm8EQdFHQddzhp5G5QYslVUJkCj+7wn7gP+I4/5jA6D7o89vvKnI7OVqK5BcG8NOdVj/afo0nkbhfXZ9x6Oy7MW/wCyp4vhKq1J7rclMTExMegp1MTExMZZTExMTGWUxMTExlkF5k5Sp61QJQVdNY5UNnQ+TeHiCCD4YzTjfDpuHyjtiArGyVCghHP4ZB/hyf5TuOoGy441lGkqNHIodGFirC4OJ6+zMriHZ8UbKhZksQqOEhnEkL/Zqg63H6uT1A0F/EfLF2n5qeEiOtjMTHQSDVG/iGDPG/ZpNTAvQNnj3NNJqP4G3X0wuwcbVSYZ1MLNvBUr3T+6SLEeGPGrUalLxjEOIzGufqqWlrsvTWuSaSyTRkXDow6G/wBfHr64qxxmxjc3cDQ/iHiPPx8/XAFOAqjFqeV6Vj93V4j8CdPnj1xCr4iqawJNl1WWBr6/u2uPMWscIaBUENM+x9D+JXSMOdlQ4tweRZe0WRVRSGJA75b8Pktvn1xcoeL7La/7N9hfUr+JRvYajBfhdclXDmeMAg5WVhsR6621wCj5bkFVI4EeQDLHmuxAOthYgqfPf6466CCHGCEYdxRHiNEkqfUMP9/TGc8w9ojXEjgkiy3I9SD1F8PNHHULJJnXRYmII2Y3BHkTYHwwt8YVato/0yBYxYKbqT1Onj5gYo2UhhOPL1XHAkQ1LI4hNMvYkZ7kWsNb3023w8csez4RsJKgKbDRL3sfFumnhrrgjRz0kYULDGMvg67/ACuTi7Uc3RqD7o+N/wAsFU2ouGGmIGuCHsnm7lZquXKeQd6NSPG2E/jfKdIhzB2VfvHS3oPE4uVnNvauoTfUAtoov5A3NyBvjtwPlpqjJPVPmU6rGP5gf9owFM1Kdy4jW4LOa0Z3SXWcHlt20MTrCxshUm59RvY4NcjyzxzFJLqJP0bA6akHKfUEb+eNJ4bHLItzCYl6FjYW+IFreFsVqrhlKXDOxlZSTli0W/7T/wDjDKm0HCWvEfKFrTMhejWFmKoDLIfuprbp7xtlHX+eOkXAwTmqTnO4iQ91f3m6+g+uKdRzZGhEEC53O0NOtzf9oj6k4I0HJ1XVkGscwRX/APTwMC3/ALkg0X0W513GE0qNWrdojmfwP7REhmf716eaoVHF3qJRT0kYmkUWyrpDEPFjsB9T0Bw38q8ipTP28zdvVH75Wyx+KxqfdH7W59NMGuF8ChgjWOONEjXZFGnqernzbBHHrbPsjKN8zxKnfULrblMTExMWJSmJiYmMspiYmJjLKYmJiYyymJiYmMspiYmJjLKYH8X4BTVS5Z4kkH7Q1+B3GCGJjLLNa72Tyw3NBVMg6QyjOnzOowt1p4jSN/eKOQAf4tM2ZfW2NuxMSVdjo1bubfWrprar25FYhS89xNo0sZP4Z1KN89sGaXjMTC/ZXv1ikDDDzPwGmqHkE0EUltBmRfDxtf44zznTkOgha8UAjN/uO48fBsQu/wDNH8Xeon6+E01wPEEUNRTW1MyjzS/8sC6zlbhkpuz29EI/LTGXVnEJomISWVQD/wAxvDzOKzc21gvaok+eMNgr0zLXD4+At2tN2c681pk/s+oLZftLhM2aypc7W3/0x1g5O4Ym/wBpl9Qf6DGW/wBsK071EnzxYo+ITS+/LK3/ALjfyOHDZ9qObgNdEJfSHHXmtWk+wImT7KuS97SsFFx6anFf+3dPCMkJiTwSnjzH6DfHb2e8j0M8ZeaASsCurszb76FrY0Wm4JTxPlihijGo/RoEOmS2qgEbn54w2J0Q558ra9FhVb/Futc1mI/4hWaxUstr6SVT9mv/AEHU+NgMMHDfZjJLb7bUyOLX7OAdnH6E++3wAxoiQKpuAL+PX5746Ypp7JSp5D1ugdVcd6GcF5cp6WPs4IkjU7hR73qTdifU4JKoG2mPuJipKUxMTExllMTExMZZTExMTGWUxMTExll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data:image/jpeg;base64,/9j/4AAQSkZJRgABAQAAAQABAAD/2wCEAAkGBhISERUUExQVFRQWGR8aGRgYGB8fHxwfIBwgIh0gIhwfHyYeHhwjIBoYHy8hIycpLSwtHB8xNTAqNSYrLCoBCQoKDgwOGg8PGiolHyQsLCwpKi8sKSwsLCwvLCwsLCwqLCwsLCw0KiwsNCwsKiosLywsLywsLCwvLCwsLCwsLP/AABEIANsA5gMBIgACEQEDEQH/xAAcAAACAwEBAQEAAAAAAAAAAAAFBgAEBwMCAQj/xABGEAACAQIEAwUFBAcGBQQDAAABAgMEEQASITEFBkETIlFhcQcygZGhFEJSsSMzYnKCwdEWJEOi4fAVU5Ky8TSDwtIlc7P/xAAZAQADAQEBAAAAAAAAAAAAAAACAwQAAQX/xAAxEQABAwIDBQgCAgMBAAAAAAABAAIRAyESMfAEQVFhcRMiMoGRobHRweFC8RQjMwX/2gAMAwEAAhEDEQA/ANwxMTExllMTExMZZfBj7iYmMspiY+M4AuTYeJwq8ye0SmpAczd7oLXY+i7/ADt8cLfUazMomtLsk1O4AJJAA3JwH4jzZTQjvOPW4A+ZsPlfGN8xe1SolNo+4D1PeYD00VT6C+BFBy/W1pzpHI6n/FlOh+J0+QxK6u8+EQOaeKTR4itI4r7ZoVv2Xet+EFtf3jZfocK1d7Yqh7hAqj9t/wCSWx5j9lCxr2lZVKiDcLt8zp8hjonLnCWjZKSVXqSQFZiW+8L2W1jpfEzntPicT6x7I22yagdXz3WNr2y3PREF/mb4rDmKsbaSqPoLfkMOcPsvlIu9a6kbKiKv0B0x1Hssjv3qqob+K2OikCJDRrqAu9rfPXqkmHjVdt/eyfU/yGO68yVi7tVL6g/zGNW4PwyKijMaZihYtdmJN7C+vwwQjqlcXtcXt/u4x3sJ/gPZc7Z3FZLTc+1KmwnINrd5R+YwcofapVKoBMcgB6Gx+t8N3FDTqVD02cN1WMNa3jYaDFGfk3h82vY5L/huvxtp+WOdi4GwI6aC72oOYBXug9r0W0yMh8baedyL/lhs4bzbSzgFJVN/P/f1xm9Z7L9P7vUkfsyDT5j+mF6t5Xq4NXhNh/iRG4+mGdpVZvnroflcw0n8l+gQcTGGcG58rKY6P2yDdG0I/wBcaDy37TaapsjkxSEe62l/9+WHM2tp8dvjXWEp9BwyunLEx5RwRcEEHqMesWAykKYmJiYyymJiYmMspiYmJjLKYmJiYyymJiYmMspgXxvmOGlUtIwFhc62A9T09NzgLzn7QIaJbXJYg2trcg2yjpfXfYeeMR4lxKq4lOMwYgnuRrew9fE+JOJKlYmzPM/XE+yeymM3eiY+afavNUMUpiVUf4h0P8I6ep188AeBckVlc2fVUJ70r9fTq3w0w4cC5BgpMklZJFn37NmGUeHqfpjQIKmNlGRkKnQFSLegtiE1Q0wy54nNOgkcAlnl32eUtOoYp2kl/fkF/iF2Hx1wWmgnL6GyI11vtsNNNxuLWx0ruOpFPFD3i02bK1tBlFyPH54qcb5opqUFp5Qp6Le7H0XfBjZy/wD6FBMeFcuNcpR1UokqGeSNR3Yr2QeJNtST64uUFBBCoEUSxg6XRLX+Nrn54ziX2xtJUxqqZKbOM5IuxXr6Drpi/PJxGaoCxSCSnuSrBlKC4sDe+YaWNrXuNPHFc4e60IcINyVf5g9pf2ZmRKSdmHV1Kj+ZIwnVXtir3bKgiiubare3qTjV68yCO8a9owIuubKWHWx6HrhV5i4hTwpAaunR5ZVIc6Bhax0bqRfxwRjfK4J3Rrqs8l9o/E2/x2+Cj+mPg9oPFB/jyfFR/TGncJ5v4a6iOGWOMgWCyDLa3nsfW+GFIiwFjmHkdPppjgLDaFjjG9YxF7VOJrvKD+8g/pgrQ+2qoH66GOQeK3U/0xqcnDlI1VT6gHAmu5KpJffgT1C2+oscFDeaHG5DeE+1qilsJM0JP4hcfMf0w50dSki5onV1PVWuPpjNuLeyGFrmF2jPQHvD+uE2q4TxDhjl1Z0VSO+p7pv5dfQjHYPGeq0g7ltXE+V6eoBLoFfo6Cx+PQ4SOYuR5Y+9+tUaBh7wsNMe+Ufa0smWOsARjoJQO6f3h09RpjRzKCFtYhiAPA3+lsKLGu5FEHFuWSzTl7nmqoSA7GaEbg+8o/n8fnjYOX+Z4KyMPEwPl1wjcf5YgkkKx6S2zNb3VHi3hfYD6b4SaqKqoZ+0iujjdfuuP5/DCcNSge7l7fo+yacNQc1+hcTCdyR7Qoq1MrdyVfeUn/enn87YccW06oqCR5jgpXNLTBUxMTEw1CpiYmJjLKYmJiYyymFDnzndKKKwN3bQKDqT4DwHiemw12I84c0R0UDOx1toOvoPM7D4npjDqztqlnnlv2ri0ai/cB2AG9z88RV618A8/oflUUqc94q7wrlas4g32mXKof3WkJ2/ZUA2HmbYb+UYYoGmg7MipiUm+4kFtMrEDxAI88UuJcYSmKRrNUTTBAOxjZQFsPvELZQNtTgLLV1NWSZJLIWt2VKbX01Ly+W2E1m0w0TaOqY0uOaaqSmijlhmeePtWUioSR1OctqAAT3Sh0Hljnx9aJUe08dMLhroRdW6MANtR4YW6L2cyvdowkSMQbOokLW8CwLAaeNjizT+y+LtgHAD584tqpXwIOmUW2wbKwdDR8ftLcADOvhLHGOYKuciOCtkqmFwMkBVrHfvAX28MdOUOWKN3Y8QntKuphdiultyx1b0Bw8RSU9JKKGiCpNLmDzMtzcKSTpa9vC4AxXpuQIHnU1AWR44rEDZidAxG99z8vDDwQPD8ISZ8XovPC+V4kpw0cVlcAscoJYHoQbkqfLywMq+auF0EoelDszgCSOMkIBfqG2ca6C3W+GDhNW9DKtJUMWif/08x/8A5sfxDoeuKPOvLdFJVwPOyxdopDm4GYi2Unpc3y39MA1oE4rcftdngJX3l72oQVVR2HZtHn0jZje58D4E9MMXE+EQyujSRq5UMBmFwA1r6HTpvjJufOBQUdQppiVCojDvXOYk6g/w3xoPKvOEVdFlYgTWs6HrpqR4g/TB+E52Wz3IPxX2a0kkoeK8a21A1Vj5A6gDW9jr0wHblDiFMxelmJH4EOX/ACm6/DGlGC223hinEJJyewZVRTlaQjNr1CjqR4k2GOm+d1wSMrJFi9oldTtkqoEPm6FD/wBQupwzUHtLhdbtFLH5qBIvxym4+Qwbk4BOVP8AeBIfwSxLkPlpqPXXACj5fo6nOOx7GeNskiqbFW9RoVO4PXAlsZGPddDuITDRc30M2i1Ed/wscp+TWOLdbwqGoTK6JKuhF9RfocIfH+Rj2blHLFVJAcBul7XIv0xTp/ZhXxKJYalcts2WN3QkWvpcEXwYx8kBLOa+V3LEeZo53QzDM8ixLYIhsARputw3pmGLFJUVFDelmkKxghoZrXyEG4uOqHYjpfAqo5k4jTWLSt2ZFiZURz6dCfS+HPg9YtekkFZGjNERZluAynZl1upFrEXxNhOPPPcmzAlfOAcUkmj7GIQgObzTCcO7/iIWwbMRprbLhkrqCOZSrqCNbHqPTGa8x+zJ0kElC5XTRCxzA9bN/XFPgPtPqKdzFVjtUU5S3316b7N6HFEwcJvrggmbi2uKIce5bmpJBNE2Ug91h18iPzGNI9n3Pa1cYR+7KujA9D09QenyxTpp4auHMpDxP1H9OhGEHj3CZaCoE8OoG37Q6qR/vxwl9MtPaU9cjy4cEQdj7rs1+gMTC/ydzItXArgjNbVb3OniOhvofgeuGDFdN4e3EEgggwVMTExMGuKY5VVSI0Z22UXx1xnXtS5hOT7MhsX0JH1/mP8AqwmtU7Ns79yZTZjdCUeIVsnFKzP70MbZYwNmbq2+w/LAfmvm9aYGnpWDS7STj7viqeHgWGC9Uv2aFKWElZpku7KLskdtAB1dz9MJD8rTUlVGtVBI6sRlC27/AJX2v4jcYjo0wO+7Q+zmU979w1rdqBnCuOPExuM6MQXVvvW8Tv8AHG08A5toJqY9naHIMzx2sQo1a34tAdsZpVcurNK8CIEnVyFVdQQSSAfIA+90A1w4cJ5YpOExiarkDyn3RvqRqFX72hsSfpg30WVu8LflDJaQDdPnDuMxTRLJHmyNqultPQ7Y7SVZvcAA7X64QBzXxGp/9JTKidHl6/Db88e6LhXHJQWeoSHwUIp/LT64ayk1vhHmluM5lGK/lWN5O2R3hmUlg4IIBIOYlW01ueoxnvLUHEVrJJacmoKsQzs3ckAP4iba7i22GnifJ3Fp4zE9ZHlbeyZc3kSOmB9JwDjlGV7ERugUAqHUq1r6kNlIa2lx4YMtJ3BDI4r1x72m0ssMlPUUsvaC4Zcy91h1Dbgg9QMDuKcmV1QiS1MisvZqqd4EqCRlDbXJ01F7nHZvZ7PKJJqiLI8jM5CkNluSdgScKPHeYqt3CSSG0JAQAWHd0Bt1Og3xoM/aOQjPLnKmeplpZe+ezYFtT2W2U+F72Fj0Jx1j5ako3WOVRmtmLKdrsQpDCxHu/XDfyLwyaO80zq5nCkEDQDca6YNcfogZI2I7rjsj5G90+ZzL6kYxEsIXA4B0ofwXj5uI5mvf3JNPgr20DeDbH137NyrDmPZvNTliSDFIQLn9nbXC5zHwiSnUyIM0f3x4D+n5YMcocxrVwkH34+619yPut/I+YwtoIs7JGSMwrv8Aw/isX6qqimXwmjs3pdfzwJ4JXStxSVpRGGaHK4jYlSyFRe5G9j+eCfH/ALa8eSmlVRaxuO8R5PsPlfzxz5c5fFMptYs+rHNfUdBfXxN+pOGYb5a6IJtmjzzX9MXOW7tSQ3/Av5f0tgTJCWUi9rgjTcXG+uPNRzBFAoRplTKAAq6nTTYXbBzF0MSgfNVKWhXLBFOQ20jAAaHUXI18r4L8CoDHACqKHybKbi5AOnle+BtVxyjkAWQMy30zwuR9Vx1lyVUGSmqMoAsDGQcthaxB1A8tMIcA5zTOW5GBAyRCheV5e0uVj1UIwN3tu5v7uuw8PUYF8b5BjqBFFdY4Ywe8qXlJJJtnP3bm+uETj3CqymN5qyYg6hl7Qr8SDpjjw/mauS3Z1qv+zIf/ALj+eGdph3fP1C2EOyOvVFOHU9VwuokCgyQIRnaxCsDtv963Xp6Yf2mjrIbixjb5g/yIxz5X4U5p37dllaY5mI1GoAsCNLAeHjgNHCeHVOutPIf+nz+H5egxJT2trnngiLDHNUeEVcnC6uzGyudfC/3Tf8J2PkfLG5UlQJEVx94X/wBPhtjMub+CLUQXABZBceY6j+Y/1xd9knMJeNqeQkvHpr4W0+gt/D54fHZVOR+d316ID32zvC0XExMTFaUqvE64QxM56DT16Ywul4itVWSSyX7KIFzc/cXp6nQerHGge1jjHZwCMbn+d/5BvmMZbSwN9kKL79VKE0/Aup+bH6YgqODqhnIf2fpUsGFnX4RDg9YSzVtR26ds9leE95SfdFrG62su2+HTg8kk6OtQsjxXBiaVVSTY3NlsVtpY6HF1eERCmWEqCmUKQf8AfjhOq+VaWEpGEmmJYr+vZSbC7EDayjcm3hhdJ4qyVkww8Op6RqirIbNlJZ2NyQAL200uRr44y6aV6+c1FRKUB1QBlFgNgLsLAfXGh1lEsvDWhhJyGMhSTfQN1Pjoflhdp+TqI1EkRA7KNYhnv3i77a+6b+FrYrdZkgoQinBufYqanT7Ssrb5JQgOZel7HfcedgeuPPEfbPTKP0MUjt0zWUfzOLHMXKc5g7NUSZFFlyWRgBsMnun+Ej0xk8vL83aGMRsGv7pBB+R1thFFxcO8Y9IXXADL8pmf2hcVrZMkDZL9IgBYebH8zjvGasE9rxOXMN+yzyAfxaL8jjjUzxUhFCit3lAmkQXftD4eKqdMvX11HeDkbiAVgZQFG15coYW003Bv0a2OkF92i3P7MrshtifRGuD8drxcwVkdWFteOVcjamws3j03wWSOk4oGEsXZVUe6sO+p+mdL+P0xn9RTSUfZUwQNK57SVW2Ym4VQRoQq3NwdCThh4fxVJg0qse2pCO+Nyh01P3gp013X4YA1HUnctbue78ruAPCceDO6/wB3nkV6gAuAi5QEuAttLaf6dMGmgWRGR9QRYjb4j8wemAVTzrRJGJHcZsuoVSWGu3iBfxt0xS4fzv8AaEzwwjIGyhpZAlzvoACcVCo0CQlGm5F2qDB3KoXQ6LNa6keD/hbzPdPlthZl4LFQ1STwtaKU5GUar3uoPQA2Pzwa/tJL96KGx/DP/wDZAMcanmGkK9hOOwz3y3tl9VdCV363wBeCIBXcBzIVfm/j0lHAJY0V++FOa+lwfDzFsLMPtNqHViIYkyqWuSx+gOHSaGOeFBIqujFLjoe8PDpghFFC7PB2ChFFj3BlO3S2niPS+GwHBCHEblnXL/N8tZUKk7d2+sansw2h0zDvXvbS+uCE/EZagFaaJI4VJt2aZcxGmrHvOfXFji/LVIrPnmjRl/V99VKXsRfXM1jtitxVWmaKxlmldUeNEIEV1BDAOGF8xvexuCRiJ7y18TY7tfnJPGUwlTsartIpohOpaTJZtlcGwvY6EEbMMSHgldRhpjG69m12kUi4vpr4qTuLEa+eNEWSGkheWQyoJ1OeJ2PadoO7dWOyAA9476b4rwcW4jVgtBDFHGwAzSAd4Da5a5YeYW3njjqvButSuYXZkrtwzjKVFOwqAqOvclRtBt4X2I1xRg5fo6mSnSNM0MDEtlsFIY3ILHvObgbX9cUuP8uVTq09VEJGBW5htcrrcsAL6WUaKcE+X+F0rIailOVhYsZCf0Sqp6AjOpN7n+mOjaMMTlrehNMHLXlmg0nCqvhi9rFKe0lmKx06AupXU6+ewAAw2UvEo+IxSQyKYqiP9ZE26nxHlf5dcGeG1hcd5SrCxuDoQdip6g+G464z/mLl6Wjnjko4p5JVvJJOzXBGt1Oy67m+u2G19mbVbjZY61KFlQix1rgmblTiLWankJ7SE2HmvT5afAjC5xSZuH8UjlT3JNQOmp7y/A2I8iMcucOOhEp66nfI8ykaeQ1v6E5f/GE6sq55gskjM7ZhYn+uBpux0ocEREGQv1XS1KyIrqbqwuDj7hP9l/FzLS5W+6br+6wBt8CTiYrpPxsBSXCDCzz2r8U7SrEa7L/4/JR88epCtMtM7Lm7NDlW+7sRYeVy2/lgDxGUS18jHZWI+A0/lhm45V0xaGGYBszqcptb4+R8Pjjzmw5sO33PndVOsbbkUej4jKh/vNNdhbslS669O0BzAj8QHnj3Fy0JZpIppGWpMK/pUPvodGNiCAwK5SwtfQ6Xxa4FwyiiqB2ESxyFDtfqR5ka2b5HF/j6dlJDVf8AKbJJ/wDrfQn+FsrfPF1OnTAloU5e6VUp+GrSWhFhEdIvguq36kkFvO58MKPEeSUFUJIJghzBjEwYqG3FiNBpqFPww3cTnZ0jjnUZ3qCyL1CJdg1wegtr52wucxcZoqWftJHcyix7JG0JAsGZdgQPG3pgnxkutlNlPVyADMFPoTiVeWWwZAcpBBOpBB6aaYzip5/r5x/dqUonRmUsfmbLgXxT/izgN/eLEa5WFietgnTE2Ck0wB7o7kXPstPp+FwxO7qiq7XLN94k+Z1+GK/GaCnnVRLKqqhv7yjw8cZfPwSWaAtE0jzL+thcntB5qD7y/UeYwtRkqwDgmxGZWHnqPEaYbJeCPZcgNK07jFfBWSiKLOwjVlV0dR0sdXIBGwtfXX1xz4UtOkdV2edOyhZGDqNCTaxZWNySCdse+VuW7VVQ2UGFHKqSe6FtmFumxGCnEammVW0tAjgsQt+0k6C25RbXPj88ebUqd4jdZUNHBJK8IBjWWqkZM2qxqO+wHUA6Ip/E31xY4px7skhaOmiWN7vGSO0IsxB97RWB8tL4YeHcHWeTtHmDK28iG+Y+BvolugI00ti7UckRuirFK+RWYrmUMAW0ax0PS/rjvatN35e2uvsuG2SXuXuannBMjocodmjMS+4q3vmAFrsQtsc67jcVQHppSI3QrlkjJZFI8t1BzEGx6baYOp7O+zp5UhkDSSKFJOgIzXPU2JsBhEh4TLA5jkLopkGeIbsAdPI79L746xtJ5LmWjKPn+wuYiBBWjySml4ffRmhiU+RK2t8CcC4Pa80wCRU36ZgbAv3bgE+FztoMEJHhrqZ40cWcWbLuLG/unUbYTKblJI5I5FqUVe37JTkfMHU9b2GmnW2LX1A1syktF8kGpq6SesDFTO8rAlWuAWPkOg+VhjTeH8IV5FpirlIxHGytN2YsBcyxqGzNf0O3S2ONDw2ASyiIKJjmzLJrdDpZSv6sb+LDS9xgRyL2n2jIiKSpIDzZjJECpuEF8tgBvYXJHjiJ1QVjI3a1oJwGHNNCcCFZU/apTnh2iiYW2NgSOoFiR0N74Fc5ztLU9i7ukIXZdMzWB38NfA7HTD6o0sNANBgXx2jpXAFQUUHQFmy39Dca4Fr4MlCCZStyNSypIGhdngYkMpa4Frd4H4gg6bHHV6T7LXmWK4RnVZk6fpb5W8LXBU+owbTilFQwFIioU95rPnZvU+HyGFDg/M61U8qsSpndAgylvdZcmo2tY+pOCOF5cRlHuukOFymKu45JTViRfpJEkkAYvHZIw3u5XGhte1j4HBfnDhkc9GxkEpVO8RD7zW6bag32wB5oUyzyraoW0ZZSx/Q90A5lH4wSAfjg3RV7jhk007mInMcyjWPYHTqQ2Y4u2QnAAUirnr7Wd8J5c+3Uk9OgeJ6eXtIRLvlcWKtoLXK3vbe2AsfJlbHPGJo2Vb+9mBWyi9gQT0GmHj2czZ56t/tDVAtGO0YEE6sbWPh8sMPGK2NwArqzK63AOtm7ny74xHVrupuc0C33+0bWyZQnkOqMSuhv3SR8CQy/9z/LExT4PDmmkQGxIDbnoSOn72Jib/IwWlMdTkpNicnt38dj6m388MHFuT5GcGN1IO5kuWBGl9NPhpha92nlPmv/AHjGmo31xezM63BBUOSUajPD9plV2HZJHBEeuYFe987n4nBbg3NvEqyN4ylPltkZ5FYXuNsoNiba9N8feIxLIaePQiSozHztf+mDFfXpBDLLYAKGaw0uenz0GNSeS7XQfC47clPjvFJopRTwyNPWuoV5TYdmtvdUbJoLkn1PkvtFHTHuWmnbeRhm1/YUj/Mwv10wT4XTqlOZZZMk9WSQ7A2yAnulhcrmYXvY6Lhu5O5ehiUTOVklb/EFii+AUi4HxscDVrAHV/0jAtrUpTpOUeI1BDyDKDsZWJP/AEjbBBuES3poEMZciViSGC/rCBa2ouEGuNIkq40XM7Kq3tmJ0Pp4/DAWiokE6ypKsipDkIHvDW5a3gdcTGqSDlyTGzmUocQFVTW+0ws8Q++rXK+aye8tvBrjHV5KwsrIy1UDC6OYUd/3WvqGHxxpBAItYEEfA/6YXY+D/Zpm7G/ZSXbKBojqL+gVhcfHA4xFhrktJOaE01PVzX7QNvsdANB0GnhjnXcLMkkFPfS7M1vI2/IWGHmCUOqsNiL/ADwDWICsXb/ET4mzj5i+JjOLENWR4iQQhEvLH2Zs8bHLsTexsTbW2jDXrixzezrGsakqrXvbTbRVuNQCSL28MMnEkBidXtZlI09OmFrhfN1PKOyqGVZE0Jb3Wtpe+wJ6g4bJmTeEInNK/K1RlmHZu/aE2C5SA9veBFzpbqcOnMPL/bliAPdBVtMyyKe6wB0IKllIuNLeAwVoKOnUloVjuwsWQ3JG9r3JtfoMXSo+WOvqS/GxCZ3rMIuQapXD5wlrnOuYsT/CD8r4s8bipIVcTl3kzANcWJLjR8ug8iR4Y0TbHipgSRcrorr4MoI+uN2pce8T5IbhZqi9jSJPH3mVpI2v2jXym91yggMUNszafXDdyFETTdqxY5i3Zltwma4Gnn+WOk3KkYiMcNkTMXCNmK5iLHQMDaw2JI8sF+HUXYwpHe+RQL+Pj9cOc5pEhCSSIVq2Mi9ovEmlkdge6h7NB6e8fnf6Y1iomyxu/wCFS3yBOMm4TzTJGoPYs0Ec2aoeysCrABRqNDe5+WGUw7NolYQAUocO4fJO6oc5FxfKCxAvrZRvbwxpPDeGJREO3YpPkb7NG4CZsu5dgSBIQbWv667U15srFU5IHWSBzNIMqoDA3uhgLH7y6j1xe4RyHV1RKTOYqYqKiFgM6q0hBygtYggE39PPFRbVqWiBrXRLlrbkyrHKXDTVSOQkkaSMDMjOWEa7lQT1lb7vRbnwwd584uY1aKGaGObSQpJazAggjXS5ti5xHmai4bHGkdgjsVzqt1DW1Zjux89dvLCPRUk9bIftSxyRI2k4FjIM1wARuvXy23OGue2kxDBcZKNcs8DYUUubLHLU5mORbBSRZbAbDr8TgK3CalmV5UlDQgs8rzKymw91EUCyk2Oo0Aw4z5pZFiuUQLnksbEi9lUEbAm5JHQW64EcU+xSXhp6ft5diYjly/vTD8rnElGm+q0vkX5SUZdht/SHTMKeqYjTRh/mB/liYFyQTpK0MxzyRgHNe91YAi56kbX9MTED9ngw/MJjnyZCA1Eg+zTH9pT/AJx/XDLx3mQxER6JmHvr32C+IXQAkbXJwu1EIEdVHbUA/wCVh/TB5uApVRxS52UlFvYXB08D8sXsudcAuVLZolSwIJKNYj3FWR1J3Pc3Pnrjxzu5FAw/EUBPx/0xdpIEWqhUaBIXsPK4GPHGKQywMptYBSLb90gn8jg2H/Y7kB+Uo5BDm5dSpqoYnLCOKmjIymxvlFvqScX5eWJqa8kUhNgSWU5Wt5jVW+IwV4JGMySdQnYt6oe781N8FppgoN7bHc2HnfwAG+PONQnuqi4NkO4zxTss0gAMnZ/oiQCBYDUDa+pJ8sUuCcdaqMZazSqT3wuW4Fr6eBuRbAbiXONOmWmkiaSJQMkl7NfWxF9h0HW1sc+CcbgkE8NGGSdkJRpGuXI3UHobXtvjFjyyDP4TBARWp5mlMjpCURUYquSMu1gd9TYfI4pUfFHeqhVpJXYyL7z6b691QF2v44oy8QNDRJG5tJNeSTxCnYfH+uBHKVUxeavl7sVOhEY6dowsoHiQLk/DDm0S6TuXTUAHXV0XHtMNPmiCxkIzLcltgTby2x4pOfkmnGfJFmsMynRWU91tenQ+WBHDKAV1I8YFplPaxE31J0ZC5sLyW7qjquFI8OlsTkbQkHQ6Eb4o/wAak8HcUg1XArUOZ+ZmEnZyB1W240zDwGui+muE7jVPHKA0TkMBsVy/lcY88J5rKR9hVRfaIOgb3k/dbcYMRcF4a0Lyq8kKv3FaZSQjbmxBFzbxvhVNnYHvA9RcH8o3PxiBCXuH0FUXUZigJtnJ0B6ba74LLxyppJDEah1kB7wFyL9N73JxxHAaFNX4hceEaEn88WuNc7Qdpnp4s0uUL20g10FrgdCfHTDHONR0NbI6R7lCDhGcef0j9B7R6iNslTFmta5y5Gt4+H5YdOD8dgqVvG3eG6nRh8PDzGmMB/4jKXLsxLNuT1/0wU4XxFkYMpKEbWNtfI9D9McqbLaRmuB4NlvQOPYOFLlLnVan9HIQJdgds3r4N9D9MNoXEsEGCsRCqcZUtTyhQbmNrDx0OMMoOZ3iWOE3ESy55APvC4uCDoRYWscbjV8bgiOV373gAWI9bA2wk80cmU1WWqadxc/rANLN+Ijp5/PxxZQcGjvJbgUOpPaIWkrWQAPKoSA5ATYG1m01FjmsfDBaDj3EKj7JLEjsqqVlViFjc3sTf0F9BocKY5KkgszAt4gYPcpcR+yTCJjennIy+CP09Advl4YKrtFpYZ1oogyRK+NyxJEskRtOi3nMRYrHHa9iW94sbMAAADYk4aOD8UZkSOSJYi0YeMIboUsPd2IK3F1I69cWuJU8imRo1z9pHkZbgG4DZWBOh94ggkdLYo8Io5h2HaoEEEIRRmBJYhQxNtALLYDzOE1HUqlHE49789FwTi5LvxXh/bBW7zW0dA2XOvVb+ouAdDqOt8e/7QQ08Vkp5lCjRBER5DvHu7kC9zi3CO8f9/76Yq8V1VV/FIo+AOY/RDhVHanUhAyXXUw43S7SO8tU7SAB3XMwBuF1UKt+thbXxviY4wyOGkZAWa4XTw1J/wDj8xj5hTqdSqcSeWsFiUL4jT5ayVGFu0v/AJhY/Un5YvcqVypRK0jBRHcEk7WY/wC7Yu+1SnMVaZApHe+dwGB9LmQfw4UJuGdoZozcWvUIPG694fO3yOLGjCYOoslO7wRzgHNUb1U0zZsuUIgCMxCg3uQoNr74ZIK1HGZWDK18pB3F8V+H0adilDRG2dFeomB1VWA69XbYDoMdKjhEcTZI+6kRsBpsNdSRfe5uCNzik0Q13aNOaQXbivsnEfs7iUgmF7LKBupHuuB6afDHXjTvIAV/SQvbKym4Y9M1vdUeB3Op8MfZI7DvKbMNmB7wPrhb4jxEcOLtFK4B2j3DE7gg9B4/7MNWhhMgZ61y9U6m+VfnelgjParHKze88hsvov3m/hHxwttzNSg/oxHGQQVdInupHgxN/pi5T8ww1tmqqKInQBwXW/plxeiqaKE3jpYVPRijP/3aD5YGAyz8U8BEfJTRJu0DqVw4zwFuIdnUiRYqdl/SO2yFSbhVNiwYm4A8bYoScYp6h46GGFmpl0TK+Vi3WQ6EHx10+lvnNtLX1BRrs8LsFRdAATtoDa3S/wDXU6Keno48kYX7Rl/SODcoD4bNY+Kg267YbjApi88APkpebreaVeKTCnqY1h0yCwbc2GmYE93PuAehvhppeM/a4SYuzSYkC0gujE3yqW0PbELdiBlPW2FfhfD1klMsjDU6E7eFyQB6XPj54LVsfYQlUIjdrqhUXdrnULbpvc4znNEMzKICbodPR1pJUxKJQdVMa2Kke8GOhGh1vbbH3jkuXsaedguRO0cKl+89jawIF8thg0nFKmmiAnEbxn/D0YACPKi5W0Cg2ZiDrj7PzHRzPd4+8zDMylkJtHcsRZhq4ygeBwYcDdvt9oTO9KtVW0JAUiUW6hFvsfPzwPpkjZ8ota+hNwfiADr6YcJouHyurvDISeyDd86BgS57qi5jsAfXHPh3M0CBTS0qrJYHuJc3UsXUyPc5SgvpqLHDGG1pJQHyCr0vIgBDzNkjPugaNIbEhRmAyXtbM4A9cCuYuJRscsKBUA0sPu6GxBv3wbguDrgmZJ6gSg5i7L2dgTsO8uc/fYZrC/hjjG6m8NXF2Eh0EoWwN+jAbg294bY5jMy68anmtAyCAcNz5roQGHS+/wDrjZOSuaftURRv1yA77tb+eMrbgskJLPYZW6HSx2I/ZPTB+mnaApNH7ykMQPzHkw0I+PQ4Cs5riCPJGwGCEy8A4lWJF2gplmRyWLJIBJvYhg2hItbQ4s03G0lrYQscscrBllSSPLmTKTc/dNjYX88d6SiEt5qOp7Lte88RUOuY7nKSCrHrY2wX4fwjs2LvI0spFs7AAAb5VUaKCbE7k2GumHmqx1PCEggh0lVZqO36M3sNVPivgfMf08cK3FuDA5kOgbY+DdPn/XD5V0+ZLD3hqD5/0O3xwB4nQrNGLjqCD1Ug6fEEY8eoDTdIVLCunLXFTNTKX/WR3SS/4l6/EWOOlTxhEuWByrufD/XbQXwv0NWIKlsxCxzLckmwV0vfXz1+mOfEOZKRHzLMJDuFVSxUncj7uvmdMX7PRpluI+iB04oTPOxKkodbXFuvX67fHFLiMgz36LGW18T3V+Ns/wAsJXEfaO9skSiJQLXJDORt07owaTiDzQqzDLJUEMB0C7ILnyux/ewO3NEDCOWvdFRBm5TP7MuHq8sjMAQsdzcdZG7v+WG/8WJhn9n/AA1Y6XtNbznP/CBljt5ZFVvVjj7j0aDMNMBTVDLigXta4SXiSQDX3NuvvJ8Lh19XGMvaeywVI3jOST90/wC2+Yx+gOPcIFTTyQk2zjut+Fgbq3wYA/DGEMgjmZJFyrKWDL+BwbOv8LX+FsSbUyHYuP1B9vhPomRCZKClEQbsXaINqwW1ifHVTb4YqpUFo5Ah7SRDYgnViAL3J8ddTgZR8TkijaMgFoTkJLAXBH6Ntd18fTA1uCVUa/aIGfOb3U9Re+o1ve98Joujxu6a5rPbwRLl+WukmvOrLGgsM2mgFgAOu418sVqng61/FMhP6KFB2lupH3R5kkD4HC/xDnOsP6O6oTvkGuvS+v0w5+zXgDwo0soKs+wO9vE+v8sU1X9nTJFuCUBJujPNK5IokQZFZsndAsvdOUeQ3+WMzZGVnVj2bE366ncDfLbpjaKujSVCji6n536EHoRgHV8uU0YM0z6Lu5Rc3gO8Be/S4F8QUXhgTp3IXw2H/wDGVIcnKM2S/wB05VIA9JDp54Q6LhU9ZOEUKGbMFYkhSVBZlXwuddOpwf5y5uWZFpqdSsQI30zeGnQX111xd4ZDHkiJFipex2UAxsrZiBpe+nibDFNE9lBcMyhcJyQLhUhCu1VFYU5yjcMWOnZW6qdyD/PFvh/FVkMhZT9oN+8fdRQL5R4Wt8cVuLyXeOnYs4iUFyTqXYDck9BYWvhm5Y4TQnRyQWBXKxsrX0OtgbjwzHpjuFrze05dP3miktHReOBcqtVF2nY5F7oAO7dRfwXbTqfI4GcdnpaaTJAzu2vuvZR4DMb3+GHbmHh070/Z0wWMKNU2uPAHbxJB36nxV+AcjduzMzNGgsGYEZ3PUA7KB47+HkXZYbvy4IMU3QL7fK28cg8i7G/odL/LBrgfMFLFZZYGjNw1wb6hStypAOoJ2vvg7xvkmlihBhoxK2azXJZ7WOoudTe2KVRyI0USTRhQQoMsEnej27wFzcfA6Y6yoxvhQOl2aA8ocSeGoEsgH2epkIv+Bie6fLw9PTGgcd5bhq1AkB7t8pBtY7Yoxcq0c0HdjeJXtmRXOjDyNxcHYjBKnjYsUSpV2TQq6KxHrlKnEtQy/E031CICQs7qeHOC9FI3fUXgf/4+jbeROPdHEEjWPMrOFvYa/vD89D1w5cwcBnqEAHY51N1cFgVPpr+eFur5QrPtQm7Pu2uyq4Pet3iBcaE664xBcPfdn+/tG14GaT6qsXtXszCzaWAtbe19xbFleOyD3J5F/ib+Rx54/wAs1AlZxBKMxue43x2GAclBKPeRh6gj8xi9tNrmhCasGxTD/aWcb1EpHlI2NK4HA8dMoluWsWbUsRc3tfqdRjH+EUV5UzaLmBPzxt32xxMgyF42GrLrlPmLbW6jxGJNpoYiGNgDMlEKhiSkfnyZY0GYXDNe199Nfrl+eEKTiBIsoyr4D+u5+ONJ4zypVVhLOBHZjlVmGUrew0FypsL364rUHs8jps0tRMGAHuhf5tufhg6Jp0mQTJCziXGAkngPAXqqiOMA5WbvHwXdj8r40s0n2ioyRaAkQx26EixP8EYZvgMeuEOUpO2y2eYlYlsL5CbA6AXvb5Ya/ZtwUFmnOqx3iQ+Ladq/zAjB8FbxwsF20VoOQ0fpFamwnjrXRPlNTrGioosqqFUeAAsPoMTHTEx7CjXm2Mr9qPLuSUTLYJOQCdskwHdb92QAKT4hfHGrYpcZ4PFVQvDMuZHFj4jzB6EbjC6jMbYRMdhMr870nEHLGVtXi7sqW1aLrp1KHW3hfww1cb4isdIzqQcwAW3W/h8PzwF49weWlqWzX7aHUkj9dHssgHXwceN8COMwyR9lJGxajZrhOkbHdfHLvb5dMeO6jieBlG78fXLorA7evnIXBDLUtNKLiPXyLnb5an5Y1akS174XuVKMJCumrnOfU7fS2CkFbLIx7FVyKSO0cnvEaEKo1sDfUkYB2PaKpwDJLs0XRbC17RifsD/vpf54s8J5lSWWSK6l0NsyXyN4gE9R1Gvrj5zpTdpQzC17AN8iL/S+CpgsqAOXCsYFRZxcg90AeVvE9T54cKWGJ4oRdjP26Iy3IyoQW1HUtl+GmFzhFO0SyzsisUWyBhfvm1mtscozNr1GLvLFfP20OYsY2e2/U3387649GtGAkbgfhCzOCrfD+EPWySm2cM5YBCuZdTvc3tbB/mykkpOHveymZ1Sw1yrqTc+Jt0wo0fBKmVmenTIYSQXzEFmzHbzGm2NDSc8Q4URMP0qhgdPvxnQ28+o8zid5DXgk2B9F2TFkp8k8Rm7QQipZo2VhkOulja19V8dMabwkiOlzKLmzNbxIv/QDGRcNjMFVCwBQCQBmGo22v0ve3x8saJy/zIgYxOQveOS56ZjoSdj1+OB2l0QQutEpSnrJJgXkdizHfoPTqBr0tYYf+UKuSSntLdirFQW3K5QRfxIzZSfLFLhy0jzERqucAtawYLZrbEd036a+WLlZxVYyIYu/O/uxrqQTux8B1JOEFwc4Na26N0kXXngCFVYdA7Aeik2+lsduI8MBIZAwkZvfXS1hY3O4BGnqBgbT8yUkGWFpNY7q0pU5Gc6vZ9tDp8MXasSyESQz5Y8o2ykbm5vqLWt8sUPonMXskgwVWpFMRkClIyEGci5W+a19fecL7x8bYJU9RNlItG5U2zlwA3gbAEDcY5U7zdmO1jMl/vJa5F/w3Gml9N8ebwtJbsspFm93L1zWNtL93Y/DCA2SiJXKSUyZs7gXFsis9jZgSdl2sRceOOTURVgAZAjMVAEr5tDYmxuLdbX21xI2HvMxsEuSbaXK32Y7C+4G3XAx+IVbyR5MsUNSx7Mvc9Li4Gqh/XrsL442k55OELuIDMog1NZrL2x6A9qR1trpoL3sRfY46/ZmUEsSQN7yyEaf78MeaapkzPBMAktsysp7hW1gV6gC1iDrc469koIC2Bsc2TY32Hrv54B7S0w7NEHcF3gkyjYL5dPG+bfQXvfAGe9fUdkCRTxDNK37Ph+8+w8Bc488VrZJpBTQWMj+8egA3ueiLux6nTHRnjghMSEmJWvI496aQ20HiSdABsLYXdonecvvW9OA1rerVRnqJ0SEWaQ9nCANI0Gjy26BRoPOwxq3DOHJBEkUYskahVHp4+JO5PUk4XuReW2hQzzqBUzAXH/KT7sY9NC3i3oMNWPZ2Wh2TL5qOq/EbZKYmJiYrSlMTExMZZLvOvKv2yEFDlqIrtC/nbVSOqtscZDSDszLFJGVW+WanbeMnqP2DurDyx+gMKfOfI4qv00JEdUosGI0cfgcdVO3liXaKHaCRnrQO5Npvw55LL6TiDULASEyUrH9HLuU8Ff+R/8AA6U0ryhaVpY6eFB33zjNOpYkZD0Ug6nxviKWRnhliKsB+lpn1sPxJ+JDuCMcYlelGeJftNHe5jYBni8bXGq+fz8cedSqmk8gjvbxx/fLI5hNe2RI9dfKYKSKF5YY6ZR2MGYsy+7mK5Qob7x1uTrsMGnpwyujbMCp9CLHFbhPGIp4w0ZBHgLC3wxeOFVa/avx7whDcIhInA+FjVZFBMbZT5NGbA/FSD8cdOOUeVWeKAXTK3dAGbW+gGt1PlqCRg7xCm7KoEo9yYBX8nHuN8R3fgMV+NUszR2hYK9we9sR1Btrbrp4YU6oRUncfTW5MAkKry3CFaZb91nzp42YX/O+PHC6tMky3IkieZ2Tq3eZhbxUi2vrihwynEUwzuJJI1IuBYZSbmw8V29DjrxngPbMJ4W7x10OjeBBGoPnjAtLocc4vriiIhI83aECR3NpRoq6Afh8iLYcOVeC1D0omJjJY/q5VujqpsCSNVa4IuOgwMh4fFZ0mRw+hXXu775eh3Itp5YbW4jE0KpFIIslsodTawBFiNPXQ74uq7QLAW5wlCm6ENmpeyDOaGVRuxiqxkPzXNbHThH6RSitBSRP76xOWlkH4WmbUDyGJznWCPhrgOGLsBddtTmIHlpbGUQVsie67L6HT5bYZTx1WksIF+Ga0gWdOtcl+gvsirD2cSplAsqn3fj4+Pnhc/seYTnhd4rL3jE27XvmKt3T6Yzah5sqojox+o/LT6YaeFe1CUfrArfvC31Gn0wk0azMrrvdORTNFxmug0ljWZQLkqcjDyIPcLWsSARvi5HznTyDK0hgJXVZVKk3trrobC+x64H0HPNKzFmVkzbkHMv0Pp0wT7KnnjDxKkqMddig8bqdvgL43bHJ4QlkL7xGn7aGVb27RGUMbi2lhoRcDM23lgZUcchmpkXOsdRAUPZsQCGSw0v7ykgG43GDbsAF+4PunQBQBYb23126kY5VFPCSWkVCBa2cDQj7xNrgny1Nr4GltJpTzXHMxQqiVgqp1lQHso0K5iPeZipKqCO8FC2J2ufLFev4g7uKemGaRrjTQKOpv0A6t8BiyJJaq4i7kQ0aZtBbwHj6D4nH2pngpY8sWYBzYta8sx6KBvqdgMJrVy90uFzkOKcxgaLf1+1UeKKkidVfcXnqDpm8EQdFHQddzhp5G5QYslVUJkCj+7wn7gP+I4/5jA6D7o89vvKnI7OVqK5BcG8NOdVj/afo0nkbhfXZ9x6Oy7MW/wCyp4vhKq1J7rclMTExMegp1MTExMZZTExMTGWUxMTExlkF5k5Sp61QJQVdNY5UNnQ+TeHiCCD4YzTjfDpuHyjtiArGyVCghHP4ZB/hyf5TuOoGy441lGkqNHIodGFirC4OJ6+zMriHZ8UbKhZksQqOEhnEkL/Zqg63H6uT1A0F/EfLF2n5qeEiOtjMTHQSDVG/iGDPG/ZpNTAvQNnj3NNJqP4G3X0wuwcbVSYZ1MLNvBUr3T+6SLEeGPGrUalLxjEOIzGufqqWlrsvTWuSaSyTRkXDow6G/wBfHr64qxxmxjc3cDQ/iHiPPx8/XAFOAqjFqeV6Vj93V4j8CdPnj1xCr4iqawJNl1WWBr6/u2uPMWscIaBUENM+x9D+JXSMOdlQ4tweRZe0WRVRSGJA75b8Pktvn1xcoeL7La/7N9hfUr+JRvYajBfhdclXDmeMAg5WVhsR6621wCj5bkFVI4EeQDLHmuxAOthYgqfPf6466CCHGCEYdxRHiNEkqfUMP9/TGc8w9ojXEjgkiy3I9SD1F8PNHHULJJnXRYmII2Y3BHkTYHwwt8YVato/0yBYxYKbqT1Onj5gYo2UhhOPL1XHAkQ1LI4hNMvYkZ7kWsNb3023w8csez4RsJKgKbDRL3sfFumnhrrgjRz0kYULDGMvg67/ACuTi7Uc3RqD7o+N/wAsFU2ouGGmIGuCHsnm7lZquXKeQd6NSPG2E/jfKdIhzB2VfvHS3oPE4uVnNvauoTfUAtoov5A3NyBvjtwPlpqjJPVPmU6rGP5gf9owFM1Kdy4jW4LOa0Z3SXWcHlt20MTrCxshUm59RvY4NcjyzxzFJLqJP0bA6akHKfUEb+eNJ4bHLItzCYl6FjYW+IFreFsVqrhlKXDOxlZSTli0W/7T/wDjDKm0HCWvEfKFrTMhejWFmKoDLIfuprbp7xtlHX+eOkXAwTmqTnO4iQ91f3m6+g+uKdRzZGhEEC53O0NOtzf9oj6k4I0HJ1XVkGscwRX/APTwMC3/ALkg0X0W513GE0qNWrdojmfwP7REhmf716eaoVHF3qJRT0kYmkUWyrpDEPFjsB9T0Bw38q8ipTP28zdvVH75Wyx+KxqfdH7W59NMGuF8ChgjWOONEjXZFGnqernzbBHHrbPsjKN8zxKnfULrblMTExMWJSmJiYmMspiYmJjLKYmJiYyymJiYmMspiYmJjLKYH8X4BTVS5Z4kkH7Q1+B3GCGJjLLNa72Tyw3NBVMg6QyjOnzOowt1p4jSN/eKOQAf4tM2ZfW2NuxMSVdjo1bubfWrprar25FYhS89xNo0sZP4Z1KN89sGaXjMTC/ZXv1ikDDDzPwGmqHkE0EUltBmRfDxtf44zznTkOgha8UAjN/uO48fBsQu/wDNH8Xeon6+E01wPEEUNRTW1MyjzS/8sC6zlbhkpuz29EI/LTGXVnEJomISWVQD/wAxvDzOKzc21gvaok+eMNgr0zLXD4+At2tN2c681pk/s+oLZftLhM2aypc7W3/0x1g5O4Ym/wBpl9Qf6DGW/wBsK071EnzxYo+ITS+/LK3/ALjfyOHDZ9qObgNdEJfSHHXmtWk+wImT7KuS97SsFFx6anFf+3dPCMkJiTwSnjzH6DfHb2e8j0M8ZeaASsCurszb76FrY0Wm4JTxPlihijGo/RoEOmS2qgEbn54w2J0Q558ra9FhVb/Futc1mI/4hWaxUstr6SVT9mv/AEHU+NgMMHDfZjJLb7bUyOLX7OAdnH6E++3wAxoiQKpuAL+PX5746Ypp7JSp5D1ugdVcd6GcF5cp6WPs4IkjU7hR73qTdifU4JKoG2mPuJipKUxMTExllMTExMZZTExMTGWUxMTExll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752" y="2090610"/>
            <a:ext cx="1775608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181" y="3809428"/>
            <a:ext cx="2331646" cy="2240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8155024" y="2789926"/>
            <a:ext cx="251695" cy="251695"/>
          </a:xfrm>
          <a:custGeom>
            <a:avLst/>
            <a:gdLst/>
            <a:ahLst/>
            <a:cxnLst/>
            <a:rect l="l" t="t" r="r" b="b"/>
            <a:pathLst>
              <a:path w="419491" h="419491">
                <a:moveTo>
                  <a:pt x="119852" y="59200"/>
                </a:moveTo>
                <a:cubicBezTo>
                  <a:pt x="123605" y="59200"/>
                  <a:pt x="127357" y="60631"/>
                  <a:pt x="130221" y="63495"/>
                </a:cubicBezTo>
                <a:lnTo>
                  <a:pt x="212133" y="145406"/>
                </a:lnTo>
                <a:lnTo>
                  <a:pt x="291563" y="65976"/>
                </a:lnTo>
                <a:cubicBezTo>
                  <a:pt x="297289" y="60250"/>
                  <a:pt x="306574" y="60250"/>
                  <a:pt x="312300" y="65976"/>
                </a:cubicBezTo>
                <a:lnTo>
                  <a:pt x="353772" y="107448"/>
                </a:lnTo>
                <a:cubicBezTo>
                  <a:pt x="359498" y="113175"/>
                  <a:pt x="359498" y="122459"/>
                  <a:pt x="353772" y="128185"/>
                </a:cubicBezTo>
                <a:lnTo>
                  <a:pt x="274342" y="207616"/>
                </a:lnTo>
                <a:lnTo>
                  <a:pt x="356254" y="289527"/>
                </a:lnTo>
                <a:cubicBezTo>
                  <a:pt x="361980" y="295254"/>
                  <a:pt x="361980" y="304538"/>
                  <a:pt x="356254" y="310264"/>
                </a:cubicBezTo>
                <a:lnTo>
                  <a:pt x="314782" y="351736"/>
                </a:lnTo>
                <a:cubicBezTo>
                  <a:pt x="309055" y="357463"/>
                  <a:pt x="299771" y="357463"/>
                  <a:pt x="294044" y="351736"/>
                </a:cubicBezTo>
                <a:lnTo>
                  <a:pt x="212133" y="269825"/>
                </a:lnTo>
                <a:lnTo>
                  <a:pt x="127739" y="354218"/>
                </a:lnTo>
                <a:cubicBezTo>
                  <a:pt x="122013" y="359945"/>
                  <a:pt x="112729" y="359945"/>
                  <a:pt x="107002" y="354218"/>
                </a:cubicBezTo>
                <a:lnTo>
                  <a:pt x="65530" y="312746"/>
                </a:lnTo>
                <a:cubicBezTo>
                  <a:pt x="59804" y="307020"/>
                  <a:pt x="59804" y="297735"/>
                  <a:pt x="65530" y="292009"/>
                </a:cubicBezTo>
                <a:lnTo>
                  <a:pt x="149923" y="207616"/>
                </a:lnTo>
                <a:lnTo>
                  <a:pt x="68012" y="125704"/>
                </a:lnTo>
                <a:cubicBezTo>
                  <a:pt x="62285" y="119977"/>
                  <a:pt x="62285" y="110693"/>
                  <a:pt x="68012" y="104967"/>
                </a:cubicBezTo>
                <a:lnTo>
                  <a:pt x="109484" y="63495"/>
                </a:lnTo>
                <a:cubicBezTo>
                  <a:pt x="112347" y="60632"/>
                  <a:pt x="116099" y="59200"/>
                  <a:pt x="119852" y="59200"/>
                </a:cubicBezTo>
                <a:close/>
                <a:moveTo>
                  <a:pt x="51705" y="52152"/>
                </a:moveTo>
                <a:lnTo>
                  <a:pt x="51706" y="368043"/>
                </a:lnTo>
                <a:lnTo>
                  <a:pt x="367597" y="368043"/>
                </a:lnTo>
                <a:lnTo>
                  <a:pt x="367597" y="368044"/>
                </a:lnTo>
                <a:lnTo>
                  <a:pt x="51705" y="368044"/>
                </a:lnTo>
                <a:close/>
                <a:moveTo>
                  <a:pt x="53763" y="32967"/>
                </a:moveTo>
                <a:cubicBezTo>
                  <a:pt x="42278" y="32967"/>
                  <a:pt x="32967" y="42278"/>
                  <a:pt x="32967" y="53763"/>
                </a:cubicBezTo>
                <a:lnTo>
                  <a:pt x="32967" y="365728"/>
                </a:lnTo>
                <a:cubicBezTo>
                  <a:pt x="32967" y="377213"/>
                  <a:pt x="42278" y="386524"/>
                  <a:pt x="53763" y="386524"/>
                </a:cubicBezTo>
                <a:lnTo>
                  <a:pt x="365728" y="386524"/>
                </a:lnTo>
                <a:cubicBezTo>
                  <a:pt x="377213" y="386524"/>
                  <a:pt x="386524" y="377213"/>
                  <a:pt x="386524" y="365728"/>
                </a:cubicBezTo>
                <a:lnTo>
                  <a:pt x="386524" y="53763"/>
                </a:lnTo>
                <a:cubicBezTo>
                  <a:pt x="386524" y="42278"/>
                  <a:pt x="377213" y="32967"/>
                  <a:pt x="365728" y="32967"/>
                </a:cubicBezTo>
                <a:close/>
                <a:moveTo>
                  <a:pt x="24674" y="0"/>
                </a:moveTo>
                <a:lnTo>
                  <a:pt x="394817" y="0"/>
                </a:lnTo>
                <a:cubicBezTo>
                  <a:pt x="408444" y="0"/>
                  <a:pt x="419491" y="11047"/>
                  <a:pt x="419491" y="24674"/>
                </a:cubicBezTo>
                <a:lnTo>
                  <a:pt x="419491" y="394817"/>
                </a:lnTo>
                <a:cubicBezTo>
                  <a:pt x="419491" y="408444"/>
                  <a:pt x="408444" y="419491"/>
                  <a:pt x="394817" y="419491"/>
                </a:cubicBezTo>
                <a:lnTo>
                  <a:pt x="24674" y="419491"/>
                </a:lnTo>
                <a:cubicBezTo>
                  <a:pt x="11047" y="419491"/>
                  <a:pt x="0" y="408444"/>
                  <a:pt x="0" y="394817"/>
                </a:cubicBezTo>
                <a:lnTo>
                  <a:pt x="0" y="24674"/>
                </a:lnTo>
                <a:cubicBezTo>
                  <a:pt x="0" y="11047"/>
                  <a:pt x="11047" y="0"/>
                  <a:pt x="24674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10" name="Скругленный прямоугольник 61"/>
          <p:cNvSpPr/>
          <p:nvPr/>
        </p:nvSpPr>
        <p:spPr>
          <a:xfrm>
            <a:off x="8155025" y="4803784"/>
            <a:ext cx="251695" cy="251695"/>
          </a:xfrm>
          <a:custGeom>
            <a:avLst/>
            <a:gdLst/>
            <a:ahLst/>
            <a:cxnLst/>
            <a:rect l="l" t="t" r="r" b="b"/>
            <a:pathLst>
              <a:path w="419491" h="419491">
                <a:moveTo>
                  <a:pt x="320237" y="68939"/>
                </a:moveTo>
                <a:cubicBezTo>
                  <a:pt x="323856" y="68939"/>
                  <a:pt x="327476" y="70320"/>
                  <a:pt x="330238" y="73081"/>
                </a:cubicBezTo>
                <a:lnTo>
                  <a:pt x="370238" y="113082"/>
                </a:lnTo>
                <a:cubicBezTo>
                  <a:pt x="375761" y="118605"/>
                  <a:pt x="375761" y="127560"/>
                  <a:pt x="370238" y="133083"/>
                </a:cubicBezTo>
                <a:lnTo>
                  <a:pt x="210702" y="292619"/>
                </a:lnTo>
                <a:cubicBezTo>
                  <a:pt x="210758" y="293075"/>
                  <a:pt x="210548" y="293299"/>
                  <a:pt x="210329" y="293518"/>
                </a:cubicBezTo>
                <a:lnTo>
                  <a:pt x="170329" y="333518"/>
                </a:lnTo>
                <a:cubicBezTo>
                  <a:pt x="164806" y="339042"/>
                  <a:pt x="155851" y="339042"/>
                  <a:pt x="150328" y="333518"/>
                </a:cubicBezTo>
                <a:lnTo>
                  <a:pt x="51570" y="234760"/>
                </a:lnTo>
                <a:cubicBezTo>
                  <a:pt x="46047" y="229237"/>
                  <a:pt x="46047" y="220282"/>
                  <a:pt x="51570" y="214759"/>
                </a:cubicBezTo>
                <a:lnTo>
                  <a:pt x="91570" y="174759"/>
                </a:lnTo>
                <a:cubicBezTo>
                  <a:pt x="97093" y="169236"/>
                  <a:pt x="106048" y="169236"/>
                  <a:pt x="111571" y="174759"/>
                </a:cubicBezTo>
                <a:lnTo>
                  <a:pt x="160065" y="223253"/>
                </a:lnTo>
                <a:lnTo>
                  <a:pt x="310236" y="73081"/>
                </a:lnTo>
                <a:cubicBezTo>
                  <a:pt x="312998" y="70320"/>
                  <a:pt x="316617" y="68939"/>
                  <a:pt x="320237" y="68939"/>
                </a:cubicBezTo>
                <a:close/>
                <a:moveTo>
                  <a:pt x="53763" y="32967"/>
                </a:moveTo>
                <a:cubicBezTo>
                  <a:pt x="42278" y="32967"/>
                  <a:pt x="32967" y="42278"/>
                  <a:pt x="32967" y="53763"/>
                </a:cubicBezTo>
                <a:lnTo>
                  <a:pt x="32967" y="365728"/>
                </a:lnTo>
                <a:cubicBezTo>
                  <a:pt x="32967" y="377213"/>
                  <a:pt x="42278" y="386524"/>
                  <a:pt x="53763" y="386524"/>
                </a:cubicBezTo>
                <a:lnTo>
                  <a:pt x="365728" y="386524"/>
                </a:lnTo>
                <a:cubicBezTo>
                  <a:pt x="377213" y="386524"/>
                  <a:pt x="386524" y="377213"/>
                  <a:pt x="386524" y="365728"/>
                </a:cubicBezTo>
                <a:lnTo>
                  <a:pt x="386524" y="53763"/>
                </a:lnTo>
                <a:cubicBezTo>
                  <a:pt x="386524" y="42278"/>
                  <a:pt x="377213" y="32967"/>
                  <a:pt x="365728" y="32967"/>
                </a:cubicBezTo>
                <a:close/>
                <a:moveTo>
                  <a:pt x="24674" y="0"/>
                </a:moveTo>
                <a:lnTo>
                  <a:pt x="394817" y="0"/>
                </a:lnTo>
                <a:cubicBezTo>
                  <a:pt x="408444" y="0"/>
                  <a:pt x="419491" y="11047"/>
                  <a:pt x="419491" y="24674"/>
                </a:cubicBezTo>
                <a:lnTo>
                  <a:pt x="419491" y="394817"/>
                </a:lnTo>
                <a:cubicBezTo>
                  <a:pt x="419491" y="408444"/>
                  <a:pt x="408444" y="419491"/>
                  <a:pt x="394817" y="419491"/>
                </a:cubicBezTo>
                <a:lnTo>
                  <a:pt x="24674" y="419491"/>
                </a:lnTo>
                <a:cubicBezTo>
                  <a:pt x="11047" y="419491"/>
                  <a:pt x="0" y="408444"/>
                  <a:pt x="0" y="394817"/>
                </a:cubicBezTo>
                <a:lnTo>
                  <a:pt x="0" y="24674"/>
                </a:lnTo>
                <a:cubicBezTo>
                  <a:pt x="0" y="11047"/>
                  <a:pt x="11047" y="0"/>
                  <a:pt x="24674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Инкапсуляция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Инкапсуляция </a:t>
            </a:r>
            <a:r>
              <a:rPr lang="ru-RU" dirty="0" smtClean="0"/>
              <a:t>— объединение данных </a:t>
            </a:r>
            <a:r>
              <a:rPr lang="ru-RU" dirty="0"/>
              <a:t>и </a:t>
            </a:r>
            <a:r>
              <a:rPr lang="ru-RU" dirty="0" smtClean="0"/>
              <a:t>методов работающих </a:t>
            </a:r>
            <a:r>
              <a:rPr lang="ru-RU" dirty="0"/>
              <a:t>с </a:t>
            </a:r>
            <a:r>
              <a:rPr lang="ru-RU" dirty="0" smtClean="0"/>
              <a:t>ними;  обеспечение публичного интерфейса, скрытие реализации </a:t>
            </a:r>
          </a:p>
          <a:p>
            <a:pPr lvl="2"/>
            <a:r>
              <a:rPr lang="ru-RU" dirty="0" smtClean="0"/>
              <a:t>данные и вспомогательные методы «скрывают» с помощью сужения области видимости </a:t>
            </a:r>
          </a:p>
          <a:p>
            <a:pPr lvl="2"/>
            <a:r>
              <a:rPr lang="ru-RU" dirty="0" smtClean="0"/>
              <a:t>предоставляют публичный </a:t>
            </a:r>
            <a:r>
              <a:rPr lang="ru-RU" dirty="0" smtClean="0">
                <a:solidFill>
                  <a:srgbClr val="0079C1"/>
                </a:solidFill>
              </a:rPr>
              <a:t>интерфейс</a:t>
            </a:r>
          </a:p>
          <a:p>
            <a:r>
              <a:rPr lang="ru-RU" dirty="0" smtClean="0"/>
              <a:t>Это позволяет:</a:t>
            </a:r>
          </a:p>
          <a:p>
            <a:pPr lvl="2"/>
            <a:r>
              <a:rPr lang="ru-RU" dirty="0" smtClean="0"/>
              <a:t>в будущем менять реализацию без изменения </a:t>
            </a:r>
            <a:r>
              <a:rPr lang="ru-RU" dirty="0" smtClean="0">
                <a:solidFill>
                  <a:srgbClr val="0079C1"/>
                </a:solidFill>
              </a:rPr>
              <a:t>интерфейса</a:t>
            </a:r>
          </a:p>
          <a:p>
            <a:pPr lvl="2"/>
            <a:r>
              <a:rPr lang="ru-RU" dirty="0" smtClean="0"/>
              <a:t>обеспечить «защиту от дурака»</a:t>
            </a:r>
          </a:p>
          <a:p>
            <a:endParaRPr lang="ru-RU" dirty="0"/>
          </a:p>
        </p:txBody>
      </p:sp>
      <p:sp>
        <p:nvSpPr>
          <p:cNvPr id="4" name="AutoShape 2" descr="data:image/jpeg;base64,/9j/4AAQSkZJRgABAQAAAQABAAD/2wCEAAkGBxQQEhUUEBQUFRUVFBQUFRgUFRQYFBcWFBUYFxUVFBUYHCggGBslHBYUITEhKCkrLjAuFyAzODMsNygtLisBCgoKDg0OGhAQGiwkICQsLCwsLCwsLCwsLCwsLCwsLCwsLCwsLCwsLCwsLCwsLCwsLCwsLCwsLCwsLCwsLCwsLP/AABEIALgBEgMBIgACEQEDEQH/xAAcAAABBQEBAQAAAAAAAAAAAAAEAAIDBQYBBwj/xABBEAACAgEDAgQEAwYCCAYDAAABAgMRAAQSIQUxEyJBUTJhcYEGQpEUI1KhscEzchUWJFNigpLRQ4Oy4fDxc6LS/8QAGQEAAwEBAQAAAAAAAAAAAAAAAAECAwQF/8QAKREAAgIBBAECBQUAAAAAAAAAAAECESEDEjFBUSKxQmGh0eETMnGBkf/aAAwDAQACEQMRAD8Au5jgMrYTO2V8r5QhMcjY40tjS2NCETnVyMtjkOMA3TZbaUZVaXLjSjJY0HxDCBkMQyfIGQTnK6dsO1Jyq1LYxMbux6HBwcnjOUImGSLkQx4s/CLPoCaH60ayiGFx4THgKyfwgv8A5Rdn2X+L64W3lYqSCR3r0+RPv8saaIaZIxxm/GFsbeUILjfDIZMq0OdbqKRmnLD/AJWo/Q1ROJlI0cDYfFlRppht3E7RV23FD532yw0Wsjk4R0Y/8LA/0zNmiDRnc4MWSWLOZ3GscBEbnIyccxxmMQ9clUZGgyZRgM6M7izuIZzFncWAHkOobK2ZsO1JyrmbnKEdLY0tkZbGlsYiXdksZwcHJo8YFlpcudIMp9Jl1pMhjDkx5esiByl6rFqZPKrIqE+bYSHI/wCYV/PIGSnq8UjbUYk88bWFV72OPvgWp1S7tu5d3tuF/pgfU9GYgEhBEdW5UbpGI/i+Xbvx3+mViHY3KEBDewAM1kWDIxIUHkHlvoKx2Bfo2FRZSNO5NJsrg+rNR/iBKhT/ANWTHSGQku71fw7ztHr5QhUEDtyCeMaYmi0l1SJ8bov+ZlF/qcDk6hGu5Q8p5KsER3HeiCShFffFF09LJIBJJJ2jYD8zsqz74WkC3ZAJu7YAnk++VTZDpEX+nnhLKiWeVsiNWHNeU+KP12489WZSVWEkAkXu4NE+a1Vu/e/nk+5YxyQg+ZA/rnI9dFwBJHXYAOtV2oC8MLsMvojm6rIGIWEFQeG3yAEfxX4JAHzus7J1VwxHg2ASA25wCLoHmOgPvhyMCOKIr07VjzRFHt2r5ZST8k2vBXTdZYEqkRJugd0dHn+FnU4zT9Rqa50dgOzRo7oPoEDWPvlseeDyMlGjST4lHcGxwe91Y5r0OJxfkE14ANd+JUfyLFC5DeXxih5HFrGzAk1lt+HtIFLaucOuxTVxpGg9G2xJbUB6k/b1wLrC6aJQCSjEgbI7YsDflWNiVBPHNfQZXwfhbVS0YlTTI24HzFJCp5uYIKs9u2483WZO78mqqjUz/i4MwTSxtK57X5R+nf8Aplr0rSTA+JqZNzkUETiJAe4A/M3/ABH7fPBaPpx6ZMDHEJJtpNFS7FGNMwmRhtH+dB9c3Oj61uTdOhhohSS6MhJ7Uyn+2CfkC2xrYlYHkcjMt+OusPpVQxSlXawqbI2DURbncCRVgcepym6A0bY0YF0VZhCh1LbpWG5uFG2+y0oHYfzywUYxD0GSjGIMkGIaO4sWLAYsWLFgB47qhlTMOcuNUMqphzlCByM5WSVnKwENUYRFkYGTxjHYFjpMudLmHbrLgsSRCqmiGUNKT7BTwPqeBl10zrbLDcg3SkFlUDb5LpXkIFID7+vpktjRo5ZQoJYgACySQAB8ye2Veq17sgfToHQgnxCTtADbb8NfO3JFGgpsc5FoiNQLm8OYB7sWFQhfhiW/N3B3ODz2GSbBGD8xTEnlv8xPp8u2QUBazSiVVMm7cKDKxBjNKbcR/CpLVwd/f0xmolLbAx3bAQpbkgGuL9hVAemG6mBx3Rh9VOVswIPPGAD1bC2IQ05pv4VBZvuF+EfWsi6bKFcbuFNi+KBIO0kEc0eeDhEUbRi/Kws1yCpPqTz3/n75DnTotQTVjf2kDgK5PsFFn0Fc/wBf7HFpyZQCxK2L2AkUP+I9z/IfLAGn2ysjkFiEIHI7WNhN8Me4vvhmm6fRLy2ovgNJSAEdit1eJTd5+oOCXH0Dooo4+P3aXbCyoJ2gksB3agDZ9s7JqYxwzDvt5BAJ9hY5+39Mp+qzaaZ40keNmqlUFizHkFaUcirv6Vzkel6YqyiZ2mkdT5AYSI41qgI0B444vFHUlePYctKNZ9y5jSr8OJF3eppfoQFuj8+Mg0epnaR4n2LsClGAL70PG48ijY7Vjx1qMHYx89fCbBHPzHb65W67qyQM72zOV7CjSJzwPQc8lvllbo337fYnbKuvl39y7kkdBbPH90Yf0Y4MnU55xWmXjgGQfD89pPxevb9cqujzJqak1LeUjcqE7Ur/AIyaLH5cD5ZsdFqI+AjJx2Csv8gM0j6sp/UzlccNDvwxo4EJZSXmHxNJ/iC+9D8o5Hb9c1cTZ59+K1aBo9VEdrJYb2ZQLo/bcPuM3Okl3KCPUAj7i/75UXyvApLssUOATdEhklM0i738m0ubCbPhManhTfN4ZGckBwYIo1GpLB5vDhiBfeo88rLVIXewo72QATx3yqj6V0/USnw2uSLYd8UshVDdpZJKg3zXOazW6OOdDHMiyI1blcWpogiwe/IGU/VYdWr1ok06x+Gdxdm8zVSqsSiuAByWHesloZbxR7VALFqFbmrcfmaAF/bJVGZLQdYbSKg1UySI527qEbxPfwNEWJ23xdnNchsWOQeQfljTsVD1GPzgzuBQsWLFgAsWLFgB5DqsqpRzlxqVyukj5xiBCM5WE+HnPCwEQgZxtLuPxyD5KwH9snEednjcICilrO0UVB+ZG7v/AO+MG0uQSPQxK1IAXHLSSHxNn0UnzP8A0y76V091rfsKElmBDb2b0dzZDHtwe2AaLQqzESQ0FFDdsZSfUkjkt8z/AHzRacBVAAoAAADsAOwzNopMUpwOQFuAL4PtXHfvxkmqnA49TftwB3NXyO3b3yvmmDfFuAvgFbH1O0m8iUs0jSMcWwubr0/hlEez2VnXcFHyJoni69O2UwmmBsyhj67o1uj3AK0RhDEH8y/clf8A1AYRpemlwXdlWMc7rB7d6o1icklljUW3hFeDJtO5SwJAO2RvTzUAx47e+CSCDjxoitdi4bj6HsPXsc0ergjCLHE+6SQ7o/MvN0LPeqHIvv2yqh6a0DlnLSsxNVVd6LUaAJORCcW6RU4SWWEaTWQg/u62m9xcl2kDdw3NAfPk4Hr9DbGSOd3UglgGDTR2OdqEedR8hfbtzk83TzL3SJPnRZ/1FV+pwbWdFWGJn8WXyKWN7WuvQKRl/p9oj9TpkqdOWJllZ9w2bEk2oGionZVCj3rtdk+9Z3XEKp8Wd2HY021fuRW76AZlE/EoiV+bO1dlhgobeN24Dj4d33yLS/iNZTcgBYXt23Sg+g578d+4wd5aBdItz4pAXRxbQxI3kbTwCzHt5QALJPPbiyMzcmi1UTPJ+8H7syEkPR/3fiA/CW5oGm+QzV6PXapoQ0ID7ZPgG3ftoAgpwGQg+nNi8z2r1cpkqUauh5QuyQeW6CsxUFgt2GNnjvlLbQndlj0vQ6ib94d+nZdl7GZfj5DUTTK1Gj5lvv7ZrtJMgQCaOOeQWOdOqvYoHcaCmjY3CgfbMvr1K6dpoyNwQbAXbcNvlUbKAWgO3Y3wfXLbUMviRO6WJYlLLyAWrgO6pzV+rjtwMzc2nS4ZaimrfQ3q2q8RQmmiUbviKbgnvQYcN6fD+ubvpnV540DTQg3QFM6k/JQVo/8AscoNVA2lCyQJu9fhKpZ9E3rQ+tfrh3QPxG8spM0TEAHaLTcqDmzRCC/UX7egwuuBNXno12k60jEBris0fE5U32CuPL398sYtSLCsQrkFghZd+1TW6gTxyOfnlNrvBnQ3FKprvssffYTlf0TWGTSSBnYGIvtYP4ZKxeba0tHavFE+wy1qNOmQ4qrNleMkQMCD2IIP0Io4L0jXDUQpKpjYOt3E++O7ohHobgCCLr0wvNjNmP1/SYdI8f7L08y/EWKxoyBTwdzyGw/AIIs8YV+GNfKhCzQmKGQ/7PukSSiedhK8AH0v6ZoNZG7IyxP4bkUr7Q20++08HMg/RJS/hSdScKB4gCpplVm3ksD5bWiV4B9TkSVPBSybmQEqdpAajRIsA+hIsX9LzC/iiF9KjSv1SUSUSkZ8JQzeiqiiwPrf1y8bTvr9Ou3USQspZZDCU8zLwbJF168Ed8zi/gPVQOZNLqoy57mWPzGvdyH/AKYPIy//AAH1DUajTltUD8VRsV2s61ySPr6+uaXK3oGlmjiH7VL4szcuRWxfQLGAo4r1oWcssaELFixYwPKJRgjJhj5FtxkgzIPXKhOsCQt4MZdV+J2dUQfOzeQ6rWSEsZ5RpkHGwBTKw9O4Pf37YL+GekeIXaRD4VeUNYDG+DxV0PtziGXPTdas6b1BUbivNdxV0fUc5NJbOds7Adox+6tBdmuOfX9fljdYII18N47Braqxsy8GyTtFD07++c0UUZPlhMZQBQWjC+97T7Xf64t3Q9i5ZZQcAfbDFfjAlOSF+MTY0hiHcZTzxtHrVDn6HnBHs3QJrvQJr5n2y56P0dnZ5XOyNk5JUFTR9xR/n69svtFtLMNGixhgFZhyzAduCSF9f/nOZRTTfzNZNNL5GSPRJuNy7AV3hm+Gj2Fj1+WG6TT7kSGR4wSxVwzKNg9C1nzXzwM1XUOiptJme2onklmNc/m/tWB/6r6UpueUAnubWr9RRxuKlhkqTWUZXp/4bTQTROqCNXlKAgoQ9DykbW4HNgUT34HfH62PZIwcsTZApG4A7KCQF7H3wjrfSv2aF2ilZkBBPlkWMn03UVDevwn68ZFperRapNssiiRUvcW8uzg7pNg2RnsByfn7ZDW2Vmie6NEKu35VA+cjX/8Aon/95Vde1RUBLaRz+RFofdVBP2JOFa+HVR+UqqLdCWx5geQVF1278/TO9M0EaHczBn5NkghaN2pIscH3zS1LCZnTjloB1f4ZEq8xRhiBe12Wj9Cpv+WC9O/AgVrZgos8AW3B+fA/nmyAyZx5m/zH+uVsSdC3PbYHF0uEKB4aGvUqC31LdycbPBDFRZjHd0BK62QLoDdRPyyLq3VPC8iBmkIulBJANjcOCCQfTKiPp28l9a7FvKfBT4ueFaRE5v5AVjnOKwKMZPId0nVabVJIS3YeQIWZ+ByZ/EQhO44v3rKXWyu0ySxIrInk9moUAAdoK+tg9ry1WFiqDZt049FANhW4YqVVwePT3vn0MXpoI3wP6ho1BASx3V2AJIPrfPJzKOm27r+i5TSVGk6f1yF4lWVNQlCvKrMvv3Wx6/8AysG0eogR2OyeSmJUeG4FdwWUgC+/f2yGHVTLuGyJiw8jbQFhIHZ/MGlHpxRyLqfXm04WSSKMBaRlCbm1UjcKNNTkxi/4ge49srZIhSRZ62efVDZGggQ9yCGkI9rHlX9Tg37ZDp1Gm08sbS7xCyrqI45kZu2wOp3OSe39+Mn6fBqJFX9pdaM3jFNvMajmOJXjK3XFkg3zx64/qX4K0uqbxHDrOG3LOrsJQfSz2ZR2APYdqylpMneuDU6KEoiqWLkAAs1bmPqTQA/QDJycw2j1Go6YyxTVJDwsZ4C8sWd2YgtuAJ8v6fLYaTVrMiyRncjC1NEWPejlRkngUotZClzAddi6XFOUk0vm8TfOf2aVkcMCxO8CmNsDx65vVOZz8Q9R1aPtTSeJEJIijrMgZmVlbZsbsSRXt645BEd+DNbpWeWPQjbEFRguxkCtyGAVgPkfvmqzN9E6nJqNTcuml0xWFhUpQ7rdOVKE9uf1zSYo8FMWLFixiFixYsAPHP2jOePlUNRjhPisC08QHuAfqBknj5UifH+PisdE+o1cthEjG3vvZ6+I99gF+gHf0xaaWSj4pS7/ACXQH3++BTmQsv7wKlCgq+fue7E8c36YzTEJa72c9zuYFvbt6DEMtxJjw49TXzCPJ9P3aeZvoMAWTJkmrnz/APJI0bH5CReVv3xNjo13U4hEsMShVDtb7F2K0hS72nkWR6m+BlunSo44tx28CyWC8fOzlZpZI9dCVJQvGEEnhtIyI35AsrgbmFCz75Eh1URAbbKqfDvsV8zQIJA9avH80Thqio65opZSPDLLzQqVEYg/lKuCauuPtlp+GriqGPYH20pc+VUQUwViLZgW5A545r0E6v1p3AOxAxoqF8wCGr3MrjfuIsEcgHOCF2UPrpvBhFEFYXjQDsKYg7e9d/XvmXLxwa5WHyCfjqDx608Usk0lq08ikhEVfyKq92aq5JNXlJHOojaPwolp1IK+GkiHkK1bba7r07989ATqenjDw6FPN4drKAjrvb3DNuJA5JPy75kep9O8USMZYWkQqzFREPMpDbXAYbOAXN+injLtcImnyx2nMsf+HISNwYrISwdqomRjZIqqUVyP0kErjvBE1AraAI0hb4WNEKiDix5iea9srOn9Z3GmCuLIV4LdGI/h9/rlqs7nkR7R7yMF49fKtn9axbIS6DdND21LLZ8AcAhtrmjIexUH/wAPtbE2OeMgbqkrK7rElrast8mQ/mS24UceVgC3y4JWo1arfizqtXYQAHgXVtZ/Ssz+t16p4oDbkkFrQRt1MKredpJHys+/GS4pP8lKTa/BdaKOaUnfIFAQKwjTaJCxtmZe6Nt44Y1d5ZRdPjUg7dxU2pfzFKFDYW5UAYJ0bUJRG4WQrVY7UB6cd6/XDNRq0j5d1X6nNdJRUbI1HJugm8pepP4L7ovKzcuPyH5kfxfPCP8ASe7/AAo3f5gbV/6moZFNp3e2kVRx2QljXz45+149WTcfSTpxSl6gPSa6aQnbIfL3AockWBX0wnp+tDyLK/7zZYW/y2aLKK78Zntf0OOV9ySlGICkK7KTVVag9+B6XwMsehaDYBHAN/px8C17t2A5Prf1zj3zbw234OrbCspUekaRwQCOxFjLKA5mNL0+ZAAmoPA7NGhX7VRrDoxrF7Pp3/zLIn/pvPQ3S7XscO1Xhlzr9Ks8bRyCww+4Pow+YOY/8N6p9PqWheyHYq1K7edeAxcttjSvSud2XX7fq1+LSq//AOKZP6PtOZLqspl1QbwmVvFjO1o1kZWXaLoNV2BzeYarqSaNtNWmmenIcymu0/UROFjn00w3PNGjxNHsVTSq7qxv46BruuXmvRJkeFpClr5tj7ZFXvuB7jt3zMQ9N1kETanT63yhSQurjEhaJSTHbLRBNmgB6j1zWRmjQ/hyfUSyStq4445IwsVROXTnzkhiBzRXjJ+rfiDwGKrptVMVokwwsy888MaDH5C8ji18eh06vrZFRpG3OaPMknmKgCzwBX0XJepNNqIVfp+ojW7IJUOjj2v05xDAOmfjrSzSCJy8EhIAWdNhs9hfYE2ODmnzwURNqOqCPqbNuaVUkKACyKCCgOFNAWOaN571gmAsWLFjA+cF1GSLPlerZKrZm2UkHCfHifK5oy1221fl3+pyCOVw21D4n2NfcntgBbzr4gBLOAOCqtQPqCa598jE0at5FFsedi3zfm3MOOD886kYZdrgU1WOascj7XnEkVT4aiyPReymvzHsL/7YrHQfHJk6vgGmDV5wAb7CzQ9rPc4UpyGykgkyEgAm1Dhwp5XcOxKnhvvh/wDp2ciUPLYmoMWZh4YH+5G9Vj444IOVYOP+n9SP5jtkOTLSQf1kOJyytRQjYDbIRtFeIvBbm/X2wWbUskbmSWTwyxlkUksrMORSvZAB7KD7ewywb/aEDr/iIAsi8XQ7NQZq9eCbwB4A4Bc7UV0Yk+4NqoHq11QxRk+ByjkG/DGqlGpdnTapT96BQSDcAU3tX72Y0oI9AQBZPInWjC7mUa6aFY2cAI0iCORuJApBA3EcH1yybUonNMFjkZnUWxUyD/GcDlzz3HAHb4TlZFUzRiMIqQq/71fCliMRIYupIYxvS2bHPIvsc0r4uCL65JvCDwImiG+NT+9KOVlHqhDRnyKaBDgkWCprLDpfTpGK/tTu6ugZaZlCsBTpJR8xqvMDRo8e9P0br4iBddqqZSzOi2qp2WCPj99Ix4IW1G485qdDqTMbi2qV82pjdgTCWW1S+w9b5tao3eNenngT9XAbp9FGn+HGi/5VUH9e+Uc8JRpmC2zAxorBgHke+aYbSo73zxWG63qYYTQaaSp0jtpDG5jjJAaMFihUo4sbuT6AeuBdHjjSQosquyFjVxh1Y14haFOYfMSArAEVXphKfxdAoddgmm6UqMIpSN/pTxhn72UVRaixYOFQaD9lJcfvQSLZ+ZF9B5jyO/J9ay51UHiLXnF+qkqSPbcOazLt1ZZ1On1EcqOXCAIGuMKaDvM7bXHY3632Pcp+nKGvVhmnXUqQDdA1V2Dz6EHkH5YRvA7kC8zvTdGsnmWfxEBIuIqBvHx2NvBvn++Hto6ICO5bv56ZQB6ngH+eaLVbWKIemk8lw0YYGwO2E9Pa0X6V+nGU37S0bqZXpKN8cH2N9wMP6TqFcHYQy7rBHYg//Ry4zTmRKNQLqI4ZE2VfjhfiIH1OA6v8Ronljt3rsAb70KXuef8A7zSepGPLM46cpcIvOp9SWBCzVf5R7n/tmD0ciGZdTqqESSBt7xK6FybBWQPcZ3Ufh7Lj5dPqNZuemYDetKwVwyrYVo5UoizVD7nLbpPUopFGm06iJ2/xt6orXwrHYBTu1e1DMMzlbx4NsQjSz5Dtb0rTdSlDoqkhR4mojNMRR2RBhwe983X3yboXSpfGaNtVLqNNCyGpVUkSrZEfiD4wvBPHcDK2ToMQnVdCZYpVrxmjkbwwldnU2C5+VZuOm6VYUCIKUD7k+pPuTl1bIvB3q3SotXGY513KfsQfdSOQcznT/wAGS6MsNDrXjRjZSWJJkv3HK0f+2bBc7hQzJ9G/A6Rak6vUTPqZyb3OqqoaqDKgvkDgc8ZrMWLGAsWLFgB8wLnWm28dz7euIDJ1YsbJs0BZ70OwvMWy0hkenZ/jND2H9zllBCFFKKHyxkK4bGmYT1DWMRipkhXgmiSB2Hc1/fJVTHhMmMxuJXRwPMPPcfPCq3mYezN6G/QfTJ2mVWCk0zdh68fL2+eF6mMyKdhCSehItT8/k38sHg04ThrLc25+M2bO75f0za7RnwyVclGBxSliClFObb3I4pR9fU4Zdd8hotM6pKkMpKsLoj0vgkXYBI4urrC5dcsoI1EW7hhaGvi7KFNjtdua7DjBaxyrglY7Ij0yByL1MilTSSFdsyr3JaUN54weLZa+vfB4+maaEu0mqBaWN1BOm0ySAkGgWoW7egNX9Ms1Bxms0glXafqPT+Y5y8+SbXgh0vTdNCdwSWWQbQJdTIbUn/EUAV4YA4tOCTXbOyahpEMcC7IyJRtjpIl8Q0QzLQl4vkqTZJvnJYoBJy1lhVqaoe1AEizRO0ksPphSrjSvkTdGfP4YiUKAWUqQfKpYWO3YenpeWnTdC0R3lpJpXXmWYkkgk/EW8xPy7/TLFUwnbaD3BI+x5H87wcfLwCl/oJqdGGUhdu8/mZd3PrYvKnQ9GXfJ+0Kkm/bSkEoNt7gqt72p+2aDbxz2yn190w06O7Dg+ZrBJK8BmBXn8wBFe/fLliqJjnkoNfpHSVToiLWQ+DEPNGAR52Vd2xB6k0OTltoBrVS5EJ2kmhKrSN/wkuCAvB7G+cf0jSy6cbpoyzNW57jsewNEV+mWj656tImr+JtoUD35PI+gyai/3LP8DuS/ayk6n1tlVVB3SO4Gx0IKX+QoSC1+j9st9HBqHLeRolL7edgKgcmRaYiQHnggffGxdDaRhM8n70FSnFqB3ojiz9KGXUuuWN9snlBXcGPwmu4v0rjLjox5aJlrSWEwP/Q7NfiSAWwUc2rJxdgbSrnnsTXzwqfpcMcT2VAtWQygMI2UeXbfJ+hJyDVTnVLsgjLLYPivaRgjsV/Mx+grAxqVglrVbppRXhbTu+yx/lPzNn++ijCPCM3KUuWHQ9XklKx6gmBWHx0ymT5Kx+C/1+mSarSxavbFBEm2Mj99VbKNkRkcsT68/wDfOJo5dVR1P7uMGxEpG4/ORvT6D+WXfjRwJ5isaKPXgADKq+SboselaRIUCoPmSe7H1LH1OW8Jzzvqn432L/s8ZIPwySKQh9yg4LfXtmn/AAV1KXU6dZZwoLMwXYCAVBoEgk82Dha4Q0aZcdjFx+SULFixYALFixYAfM6x5PFHj1jyeOPOOUjVIfCmGRrkcaYUi5zTZtFCVcfWOC52sIlMhZc5IA67ZBuHb5j5A+3yyYrjWAHfjNot9ENLsi2hRx2+Qrj2rIoYy53cUD5VPP3OEh17kgD3PA/niESNyGF+6sLzTK6Ix5OSTbR5lN+lcg4TpmVgKYE+tH+2RLppQdy7XoUA1g/Y9s7PNx++07fUAMP1XGqFkMjFkgenf7+mSlK5PYZV6WWCgPGZG9eSOfowIwllJpV1AYMfUIeBzyQR7AffKFYRJpQ1HsR2YcML70fTj1HOILIOLVva+D2oc99o4J5JJ9Rndk/o0Lf8rD+hxiicueIrVQO71TG/bv5cdJitkwZ/93f0PJAHNC/iJ7C+3c45DIRQCjsCRyAQbJHPIHw1wbvOAan2gH/NIf7ZFpVno08K+d7tWPO43XI4vthtDcTvpON0rEjjgfCLYWK7Mvw9xY98Oi04UUoAA7AdsqtUG2kSauMcHhUQX8rJJwI6/SUPG1M0jEAlQ7cGuRUYH9c0jSIdsudVqERtspQKVu2IqweQQfschbqaOCIlklsEWikLzx8ZoDKz9ojNfsmjlZgwbcUoGu4ZnPavnlh/t0vcQwD6+I4/Tj+eWpEtEejknP7tnSHYBZYbnKnsQSdvyvnBdZNpeUBl1M54BUl2B9xXlUfbDo/wyjHdqJJJj7Mdqf8ASvp98vdHpkiG2NVQeygD+mUot8ktpFLBpdbqFAlcadKAOyjM31I4T+eWnTekRae/DXzH4nbzOfqx5+3bLC8aTlbaJuyHWSssbFAWYA7QO5PpmQ0+sRZN2sjaZwbAlJGyu22Jhtse+bQHGayPfGw2q52ttV62lq479ucUkUjz/wDE/U/2ma14FKibqFfM+3JOevdDhWKGNIyCqIqgggg0OSCPc855T0v8KSzT+HqFeNNrMWG08jgBTyDye3sDnqXQ9GunhjiTsihQfeu5PzJs/fIRReJkgyGM5KMBncWLFgAsWLFgB8+JHk6R5GrZKrZ5srNkTomTquQIcnQ5hI2iSAZ2s6uPAyosbBNZOIx8z2GVSO8jEIAxHxFiQi+wsA+b5V8z6WV1XTszqAaBAG70XuWP19vmRkoZI1CrQQep9ffn1JPr653aeEq5ZzzdvI/S6VRyRbfxNyft7fQYYgyDTkkWRQ9Ae9e59vphCZlNrdg0hdZC4cNQ4BEcKRsaEx8sCv8AGqt/mUH+uCP0XTn/AMJB/ltf6YaDjgctElU34eh9A4+kj/8AfOf6vR/xzD/zDltiy0Syo/1ci9XmP/mtjl/DWn9RI31lc/3y0vM9+LOpyRrsjVgGHmf5fwqfQ+5y0iLBtTqunwy7PAD1wz1vAPtTHnL/AKTrtK3EBiU/whVRv0oZkuna3TTBY9REqHhVdLA+V+388t9N+EYlkDFmZRzsau/pZHcZSFZrw2dyJDkq5aZLR0DHjEoztZoZtCvFecrO1gCEMeuNAxwGSzVBMJyy05yqjyx07ZIy1iOTrgsDYSpxCHZ3OYsBncWLFgB89BskR8E3Y9HzhcTRMsI2wmNsr43wqJswlE2iw9Dky4NEcJU5FFDJFBFHB10yKbCrfvXP6nCWORnLTA5j1xtY5cpMCdDk6Ngy5MpzREMJU5IDkCHJlzVEMcM7jc7miIZXdZ6oumUMyltxoAUPSzZPbJen6tNTHuTkHgg9wfUEZJrtCk6FJBY7/MH3GU+l/DsunYnTTAA9w62D7WPXNEQU34v6UsLK0fAksbR6EV2+RvNt0yJlijD/ABCNA31Ci/54DpuglpRLqZDK6/CKCxr9Fy9VcpIQkXJVGJVyQDKEIDO1nQM6BlE0crFWOzuAJHAMVY7OE4ixy4bA2AA4RA+FCLjTthiHKyB8PjbJAIBzuMBx4xDFixYsBnzheOTFiznaKQVEcKiOcxZhJGsQuNsIR8WLMmjRHbzuLFksaO1jgMWLEmMeuSLixZvEhkyHJlOLFm8TNjhjhixZoiGOGSqMWLNEZsmRcmUYsWUIeBjqxYsYCxXixY7EcvFeLFgB0HOnFiwGNvJIm5zmLGBY6d8soGxYslgFJjxixZIzuLFiwG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733800"/>
            <a:ext cx="26098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Стрелка вправо 5"/>
          <p:cNvSpPr/>
          <p:nvPr/>
        </p:nvSpPr>
        <p:spPr>
          <a:xfrm>
            <a:off x="4336597" y="4253026"/>
            <a:ext cx="574766" cy="357074"/>
          </a:xfrm>
          <a:prstGeom prst="rightArrow">
            <a:avLst/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 fontScale="250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906" y="3489896"/>
            <a:ext cx="2331646" cy="2240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 —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75335"/>
              </p:ext>
            </p:extLst>
          </p:nvPr>
        </p:nvGraphicFramePr>
        <p:xfrm>
          <a:off x="469900" y="1942012"/>
          <a:ext cx="8115300" cy="4254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0477"/>
                <a:gridCol w="3934823"/>
              </a:tblGrid>
              <a:tr h="4254136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60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60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MyClock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	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ru-RU" sz="1600" b="1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ru-RU" sz="16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60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60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hours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ru-RU" sz="1600" b="1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ru-RU" sz="16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60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60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minutes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   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// ...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ru-RU" sz="16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ru-RU" sz="1600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600" kern="120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ru-RU" sz="1600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600" kern="120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MyClock</a:t>
                      </a:r>
                      <a:r>
                        <a:rPr lang="ru-RU" sz="1600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{	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kern="120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private</a:t>
                      </a:r>
                      <a:r>
                        <a:rPr lang="en-US" sz="1600" kern="120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hours;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kern="120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private</a:t>
                      </a: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minutes;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kern="120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getHours</a:t>
                      </a: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714375" algn="l"/>
                          <a:tab pos="1079500" algn="l"/>
                        </a:tabLst>
                      </a:pPr>
                      <a:r>
                        <a:rPr lang="ru-RU" sz="1600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 hours;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	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kern="120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getMinutes</a:t>
                      </a: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 minutes;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  <a:endParaRPr lang="ru-RU" sz="1600" kern="1200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600" kern="1200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// ...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600" kern="1200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  <a:endParaRPr lang="ru-RU" sz="1600" kern="12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Прямоугольник 8"/>
          <p:cNvSpPr/>
          <p:nvPr/>
        </p:nvSpPr>
        <p:spPr>
          <a:xfrm>
            <a:off x="2067604" y="1533123"/>
            <a:ext cx="251695" cy="251695"/>
          </a:xfrm>
          <a:custGeom>
            <a:avLst/>
            <a:gdLst/>
            <a:ahLst/>
            <a:cxnLst/>
            <a:rect l="l" t="t" r="r" b="b"/>
            <a:pathLst>
              <a:path w="419491" h="419491">
                <a:moveTo>
                  <a:pt x="119852" y="59200"/>
                </a:moveTo>
                <a:cubicBezTo>
                  <a:pt x="123605" y="59200"/>
                  <a:pt x="127357" y="60631"/>
                  <a:pt x="130221" y="63495"/>
                </a:cubicBezTo>
                <a:lnTo>
                  <a:pt x="212133" y="145406"/>
                </a:lnTo>
                <a:lnTo>
                  <a:pt x="291563" y="65976"/>
                </a:lnTo>
                <a:cubicBezTo>
                  <a:pt x="297289" y="60250"/>
                  <a:pt x="306574" y="60250"/>
                  <a:pt x="312300" y="65976"/>
                </a:cubicBezTo>
                <a:lnTo>
                  <a:pt x="353772" y="107448"/>
                </a:lnTo>
                <a:cubicBezTo>
                  <a:pt x="359498" y="113175"/>
                  <a:pt x="359498" y="122459"/>
                  <a:pt x="353772" y="128185"/>
                </a:cubicBezTo>
                <a:lnTo>
                  <a:pt x="274342" y="207616"/>
                </a:lnTo>
                <a:lnTo>
                  <a:pt x="356254" y="289527"/>
                </a:lnTo>
                <a:cubicBezTo>
                  <a:pt x="361980" y="295254"/>
                  <a:pt x="361980" y="304538"/>
                  <a:pt x="356254" y="310264"/>
                </a:cubicBezTo>
                <a:lnTo>
                  <a:pt x="314782" y="351736"/>
                </a:lnTo>
                <a:cubicBezTo>
                  <a:pt x="309055" y="357463"/>
                  <a:pt x="299771" y="357463"/>
                  <a:pt x="294044" y="351736"/>
                </a:cubicBezTo>
                <a:lnTo>
                  <a:pt x="212133" y="269825"/>
                </a:lnTo>
                <a:lnTo>
                  <a:pt x="127739" y="354218"/>
                </a:lnTo>
                <a:cubicBezTo>
                  <a:pt x="122013" y="359945"/>
                  <a:pt x="112729" y="359945"/>
                  <a:pt x="107002" y="354218"/>
                </a:cubicBezTo>
                <a:lnTo>
                  <a:pt x="65530" y="312746"/>
                </a:lnTo>
                <a:cubicBezTo>
                  <a:pt x="59804" y="307020"/>
                  <a:pt x="59804" y="297735"/>
                  <a:pt x="65530" y="292009"/>
                </a:cubicBezTo>
                <a:lnTo>
                  <a:pt x="149923" y="207616"/>
                </a:lnTo>
                <a:lnTo>
                  <a:pt x="68012" y="125704"/>
                </a:lnTo>
                <a:cubicBezTo>
                  <a:pt x="62285" y="119977"/>
                  <a:pt x="62285" y="110693"/>
                  <a:pt x="68012" y="104967"/>
                </a:cubicBezTo>
                <a:lnTo>
                  <a:pt x="109484" y="63495"/>
                </a:lnTo>
                <a:cubicBezTo>
                  <a:pt x="112347" y="60632"/>
                  <a:pt x="116099" y="59200"/>
                  <a:pt x="119852" y="59200"/>
                </a:cubicBezTo>
                <a:close/>
                <a:moveTo>
                  <a:pt x="51705" y="52152"/>
                </a:moveTo>
                <a:lnTo>
                  <a:pt x="51706" y="368043"/>
                </a:lnTo>
                <a:lnTo>
                  <a:pt x="367597" y="368043"/>
                </a:lnTo>
                <a:lnTo>
                  <a:pt x="367597" y="368044"/>
                </a:lnTo>
                <a:lnTo>
                  <a:pt x="51705" y="368044"/>
                </a:lnTo>
                <a:close/>
                <a:moveTo>
                  <a:pt x="53763" y="32967"/>
                </a:moveTo>
                <a:cubicBezTo>
                  <a:pt x="42278" y="32967"/>
                  <a:pt x="32967" y="42278"/>
                  <a:pt x="32967" y="53763"/>
                </a:cubicBezTo>
                <a:lnTo>
                  <a:pt x="32967" y="365728"/>
                </a:lnTo>
                <a:cubicBezTo>
                  <a:pt x="32967" y="377213"/>
                  <a:pt x="42278" y="386524"/>
                  <a:pt x="53763" y="386524"/>
                </a:cubicBezTo>
                <a:lnTo>
                  <a:pt x="365728" y="386524"/>
                </a:lnTo>
                <a:cubicBezTo>
                  <a:pt x="377213" y="386524"/>
                  <a:pt x="386524" y="377213"/>
                  <a:pt x="386524" y="365728"/>
                </a:cubicBezTo>
                <a:lnTo>
                  <a:pt x="386524" y="53763"/>
                </a:lnTo>
                <a:cubicBezTo>
                  <a:pt x="386524" y="42278"/>
                  <a:pt x="377213" y="32967"/>
                  <a:pt x="365728" y="32967"/>
                </a:cubicBezTo>
                <a:close/>
                <a:moveTo>
                  <a:pt x="24674" y="0"/>
                </a:moveTo>
                <a:lnTo>
                  <a:pt x="394817" y="0"/>
                </a:lnTo>
                <a:cubicBezTo>
                  <a:pt x="408444" y="0"/>
                  <a:pt x="419491" y="11047"/>
                  <a:pt x="419491" y="24674"/>
                </a:cubicBezTo>
                <a:lnTo>
                  <a:pt x="419491" y="394817"/>
                </a:lnTo>
                <a:cubicBezTo>
                  <a:pt x="419491" y="408444"/>
                  <a:pt x="408444" y="419491"/>
                  <a:pt x="394817" y="419491"/>
                </a:cubicBezTo>
                <a:lnTo>
                  <a:pt x="24674" y="419491"/>
                </a:lnTo>
                <a:cubicBezTo>
                  <a:pt x="11047" y="419491"/>
                  <a:pt x="0" y="408444"/>
                  <a:pt x="0" y="394817"/>
                </a:cubicBezTo>
                <a:lnTo>
                  <a:pt x="0" y="24674"/>
                </a:lnTo>
                <a:cubicBezTo>
                  <a:pt x="0" y="11047"/>
                  <a:pt x="11047" y="0"/>
                  <a:pt x="24674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6" name="Скругленный прямоугольник 61"/>
          <p:cNvSpPr/>
          <p:nvPr/>
        </p:nvSpPr>
        <p:spPr>
          <a:xfrm>
            <a:off x="6389880" y="1532686"/>
            <a:ext cx="251695" cy="251695"/>
          </a:xfrm>
          <a:custGeom>
            <a:avLst/>
            <a:gdLst/>
            <a:ahLst/>
            <a:cxnLst/>
            <a:rect l="l" t="t" r="r" b="b"/>
            <a:pathLst>
              <a:path w="419491" h="419491">
                <a:moveTo>
                  <a:pt x="320237" y="68939"/>
                </a:moveTo>
                <a:cubicBezTo>
                  <a:pt x="323856" y="68939"/>
                  <a:pt x="327476" y="70320"/>
                  <a:pt x="330238" y="73081"/>
                </a:cubicBezTo>
                <a:lnTo>
                  <a:pt x="370238" y="113082"/>
                </a:lnTo>
                <a:cubicBezTo>
                  <a:pt x="375761" y="118605"/>
                  <a:pt x="375761" y="127560"/>
                  <a:pt x="370238" y="133083"/>
                </a:cubicBezTo>
                <a:lnTo>
                  <a:pt x="210702" y="292619"/>
                </a:lnTo>
                <a:cubicBezTo>
                  <a:pt x="210758" y="293075"/>
                  <a:pt x="210548" y="293299"/>
                  <a:pt x="210329" y="293518"/>
                </a:cubicBezTo>
                <a:lnTo>
                  <a:pt x="170329" y="333518"/>
                </a:lnTo>
                <a:cubicBezTo>
                  <a:pt x="164806" y="339042"/>
                  <a:pt x="155851" y="339042"/>
                  <a:pt x="150328" y="333518"/>
                </a:cubicBezTo>
                <a:lnTo>
                  <a:pt x="51570" y="234760"/>
                </a:lnTo>
                <a:cubicBezTo>
                  <a:pt x="46047" y="229237"/>
                  <a:pt x="46047" y="220282"/>
                  <a:pt x="51570" y="214759"/>
                </a:cubicBezTo>
                <a:lnTo>
                  <a:pt x="91570" y="174759"/>
                </a:lnTo>
                <a:cubicBezTo>
                  <a:pt x="97093" y="169236"/>
                  <a:pt x="106048" y="169236"/>
                  <a:pt x="111571" y="174759"/>
                </a:cubicBezTo>
                <a:lnTo>
                  <a:pt x="160065" y="223253"/>
                </a:lnTo>
                <a:lnTo>
                  <a:pt x="310236" y="73081"/>
                </a:lnTo>
                <a:cubicBezTo>
                  <a:pt x="312998" y="70320"/>
                  <a:pt x="316617" y="68939"/>
                  <a:pt x="320237" y="68939"/>
                </a:cubicBezTo>
                <a:close/>
                <a:moveTo>
                  <a:pt x="53763" y="32967"/>
                </a:moveTo>
                <a:cubicBezTo>
                  <a:pt x="42278" y="32967"/>
                  <a:pt x="32967" y="42278"/>
                  <a:pt x="32967" y="53763"/>
                </a:cubicBezTo>
                <a:lnTo>
                  <a:pt x="32967" y="365728"/>
                </a:lnTo>
                <a:cubicBezTo>
                  <a:pt x="32967" y="377213"/>
                  <a:pt x="42278" y="386524"/>
                  <a:pt x="53763" y="386524"/>
                </a:cubicBezTo>
                <a:lnTo>
                  <a:pt x="365728" y="386524"/>
                </a:lnTo>
                <a:cubicBezTo>
                  <a:pt x="377213" y="386524"/>
                  <a:pt x="386524" y="377213"/>
                  <a:pt x="386524" y="365728"/>
                </a:cubicBezTo>
                <a:lnTo>
                  <a:pt x="386524" y="53763"/>
                </a:lnTo>
                <a:cubicBezTo>
                  <a:pt x="386524" y="42278"/>
                  <a:pt x="377213" y="32967"/>
                  <a:pt x="365728" y="32967"/>
                </a:cubicBezTo>
                <a:close/>
                <a:moveTo>
                  <a:pt x="24674" y="0"/>
                </a:moveTo>
                <a:lnTo>
                  <a:pt x="394817" y="0"/>
                </a:lnTo>
                <a:cubicBezTo>
                  <a:pt x="408444" y="0"/>
                  <a:pt x="419491" y="11047"/>
                  <a:pt x="419491" y="24674"/>
                </a:cubicBezTo>
                <a:lnTo>
                  <a:pt x="419491" y="394817"/>
                </a:lnTo>
                <a:cubicBezTo>
                  <a:pt x="419491" y="408444"/>
                  <a:pt x="408444" y="419491"/>
                  <a:pt x="394817" y="419491"/>
                </a:cubicBezTo>
                <a:lnTo>
                  <a:pt x="24674" y="419491"/>
                </a:lnTo>
                <a:cubicBezTo>
                  <a:pt x="11047" y="419491"/>
                  <a:pt x="0" y="408444"/>
                  <a:pt x="0" y="394817"/>
                </a:cubicBezTo>
                <a:lnTo>
                  <a:pt x="0" y="24674"/>
                </a:lnTo>
                <a:cubicBezTo>
                  <a:pt x="0" y="11047"/>
                  <a:pt x="11047" y="0"/>
                  <a:pt x="24674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831772" y="1950698"/>
            <a:ext cx="574766" cy="357074"/>
          </a:xfrm>
          <a:prstGeom prst="rightArrow">
            <a:avLst/>
          </a:prstGeom>
          <a:solidFill>
            <a:srgbClr val="C8E3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rmAutofit fontScale="250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06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Наследование </a:t>
            </a:r>
            <a:r>
              <a:rPr lang="ru-RU" dirty="0" smtClean="0"/>
              <a:t>— описание нового класса </a:t>
            </a:r>
            <a:r>
              <a:rPr lang="ru-RU" dirty="0"/>
              <a:t>на основе уже существующего с частично или полностью заимствующейся </a:t>
            </a:r>
            <a:r>
              <a:rPr lang="ru-RU" dirty="0" smtClean="0"/>
              <a:t>функциональностью</a:t>
            </a:r>
          </a:p>
          <a:p>
            <a:r>
              <a:rPr lang="ru-RU" dirty="0" smtClean="0"/>
              <a:t>В отличие от С++ в </a:t>
            </a:r>
            <a:r>
              <a:rPr lang="en-US" dirty="0" smtClean="0"/>
              <a:t>Java </a:t>
            </a:r>
            <a:r>
              <a:rPr lang="ru-RU" dirty="0" smtClean="0"/>
              <a:t>наследование </a:t>
            </a:r>
            <a:r>
              <a:rPr lang="ru-RU" dirty="0" smtClean="0">
                <a:solidFill>
                  <a:srgbClr val="0079C1"/>
                </a:solidFill>
              </a:rPr>
              <a:t>единичное </a:t>
            </a:r>
            <a:r>
              <a:rPr lang="ru-RU" dirty="0"/>
              <a:t>(но есть интерфейсы)</a:t>
            </a:r>
          </a:p>
          <a:p>
            <a:pPr lvl="2"/>
            <a:r>
              <a:rPr lang="ru-RU" dirty="0" smtClean="0"/>
              <a:t>у любого класса есть только</a:t>
            </a:r>
            <a:r>
              <a:rPr lang="en-US" dirty="0" smtClean="0"/>
              <a:t> </a:t>
            </a:r>
            <a:r>
              <a:rPr lang="ru-RU" dirty="0" smtClean="0"/>
              <a:t>один непосредственный предок</a:t>
            </a:r>
          </a:p>
          <a:p>
            <a:pPr lvl="2"/>
            <a:r>
              <a:rPr lang="ru-RU" dirty="0" smtClean="0"/>
              <a:t>граф наследования представляет собой </a:t>
            </a:r>
            <a:r>
              <a:rPr lang="ru-RU" dirty="0" smtClean="0">
                <a:solidFill>
                  <a:srgbClr val="0079C1"/>
                </a:solidFill>
              </a:rPr>
              <a:t>дерево</a:t>
            </a:r>
          </a:p>
          <a:p>
            <a:pPr lvl="2"/>
            <a:r>
              <a:rPr lang="ru-RU" dirty="0" smtClean="0"/>
              <a:t>все объекты прямо или косвенно унаследованы от класса </a:t>
            </a:r>
            <a:r>
              <a:rPr lang="en-US" dirty="0" smtClean="0">
                <a:solidFill>
                  <a:srgbClr val="0079C1"/>
                </a:solidFill>
              </a:rPr>
              <a:t>Object</a:t>
            </a:r>
            <a:endParaRPr lang="ru-RU" dirty="0" smtClean="0">
              <a:solidFill>
                <a:srgbClr val="0079C1"/>
              </a:solidFill>
            </a:endParaRPr>
          </a:p>
          <a:p>
            <a:r>
              <a:rPr lang="ru-RU" dirty="0" smtClean="0"/>
              <a:t>С помощью наследования реализуется отношение </a:t>
            </a:r>
            <a:r>
              <a:rPr lang="en-US" dirty="0" smtClean="0">
                <a:solidFill>
                  <a:srgbClr val="0079C1"/>
                </a:solidFill>
              </a:rPr>
              <a:t>IS-A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(</a:t>
            </a:r>
            <a:r>
              <a:rPr lang="ru-RU" dirty="0" smtClean="0"/>
              <a:t>объект является чем-то</a:t>
            </a:r>
            <a:r>
              <a:rPr lang="en-US" dirty="0" smtClean="0"/>
              <a:t>). </a:t>
            </a:r>
            <a:r>
              <a:rPr lang="ru-RU" dirty="0" smtClean="0"/>
              <a:t>Не путать с </a:t>
            </a:r>
            <a:r>
              <a:rPr lang="en-US" dirty="0" smtClean="0">
                <a:solidFill>
                  <a:srgbClr val="FF0000"/>
                </a:solidFill>
              </a:rPr>
              <a:t>HAS-A</a:t>
            </a:r>
            <a:r>
              <a:rPr lang="en-US" dirty="0" smtClean="0"/>
              <a:t> (</a:t>
            </a:r>
            <a:r>
              <a:rPr lang="ru-RU" dirty="0" smtClean="0"/>
              <a:t>объект содержит что-то</a:t>
            </a:r>
            <a:r>
              <a:rPr lang="en-US" dirty="0" smtClean="0"/>
              <a:t>)</a:t>
            </a:r>
            <a:endParaRPr lang="ru-RU" dirty="0"/>
          </a:p>
          <a:p>
            <a:pPr lvl="2"/>
            <a:r>
              <a:rPr lang="ru-RU" dirty="0" smtClean="0"/>
              <a:t>любой человек является приматом </a:t>
            </a:r>
            <a:r>
              <a:rPr lang="en-US" dirty="0" smtClean="0"/>
              <a:t>(</a:t>
            </a:r>
            <a:r>
              <a:rPr lang="ru-RU" dirty="0" smtClean="0"/>
              <a:t>человек </a:t>
            </a:r>
            <a:r>
              <a:rPr lang="en-US" dirty="0" smtClean="0">
                <a:solidFill>
                  <a:schemeClr val="bg2"/>
                </a:solidFill>
              </a:rPr>
              <a:t>extends</a:t>
            </a:r>
            <a:r>
              <a:rPr lang="en-US" dirty="0" smtClean="0"/>
              <a:t> </a:t>
            </a:r>
            <a:r>
              <a:rPr lang="ru-RU" dirty="0" smtClean="0"/>
              <a:t>примат</a:t>
            </a:r>
            <a:r>
              <a:rPr lang="en-US" dirty="0" smtClean="0"/>
              <a:t>)</a:t>
            </a:r>
            <a:endParaRPr lang="ru-RU" dirty="0" smtClean="0"/>
          </a:p>
          <a:p>
            <a:pPr lvl="2"/>
            <a:r>
              <a:rPr lang="ru-RU" dirty="0" smtClean="0"/>
              <a:t>не всякий примат является человеком</a:t>
            </a:r>
          </a:p>
          <a:p>
            <a:pPr lvl="2"/>
            <a:r>
              <a:rPr lang="ru-RU" dirty="0" smtClean="0"/>
              <a:t>человек является животным, рыба является животным, человек не является рыбой</a:t>
            </a:r>
            <a:endParaRPr lang="ru-RU" dirty="0"/>
          </a:p>
          <a:p>
            <a:pPr>
              <a:tabLst>
                <a:tab pos="627063" algn="l"/>
              </a:tabLst>
            </a:pPr>
            <a:r>
              <a:rPr lang="ru-RU" dirty="0" smtClean="0"/>
              <a:t>Проверить является ли объект реализацией какого-либо класса или интерфейса можно с помощью оператора </a:t>
            </a:r>
            <a:r>
              <a:rPr lang="en-US" dirty="0" err="1" smtClean="0">
                <a:solidFill>
                  <a:schemeClr val="bg2"/>
                </a:solidFill>
              </a:rPr>
              <a:t>instanceof</a:t>
            </a:r>
            <a:endParaRPr lang="ru-RU" dirty="0" smtClean="0">
              <a:solidFill>
                <a:schemeClr val="bg2"/>
              </a:solidFill>
            </a:endParaRPr>
          </a:p>
          <a:p>
            <a:pPr lvl="2"/>
            <a:r>
              <a:rPr lang="ru-RU" dirty="0" err="1" smtClean="0"/>
              <a:t>иванов</a:t>
            </a:r>
            <a:r>
              <a:rPr lang="ru-RU" dirty="0" smtClean="0"/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instanceof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ru-RU" dirty="0" smtClean="0"/>
              <a:t>Человек == </a:t>
            </a:r>
            <a:r>
              <a:rPr lang="en-US" dirty="0" smtClean="0"/>
              <a:t>true</a:t>
            </a:r>
          </a:p>
          <a:p>
            <a:pPr lvl="2"/>
            <a:r>
              <a:rPr lang="ru-RU" dirty="0" err="1" smtClean="0"/>
              <a:t>иванов</a:t>
            </a:r>
            <a:r>
              <a:rPr lang="ru-RU" dirty="0" smtClean="0"/>
              <a:t> </a:t>
            </a:r>
            <a:r>
              <a:rPr lang="en-US" dirty="0" err="1">
                <a:solidFill>
                  <a:schemeClr val="bg2"/>
                </a:solidFill>
              </a:rPr>
              <a:t>instanceof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ru-RU" dirty="0" smtClean="0"/>
              <a:t>Примат </a:t>
            </a:r>
            <a:r>
              <a:rPr lang="en-US" dirty="0" smtClean="0"/>
              <a:t>== true</a:t>
            </a:r>
          </a:p>
          <a:p>
            <a:pPr lvl="2"/>
            <a:r>
              <a:rPr lang="ru-RU" dirty="0" err="1" smtClean="0"/>
              <a:t>иванов</a:t>
            </a:r>
            <a:r>
              <a:rPr lang="ru-RU" dirty="0" smtClean="0"/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instanceof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ru-RU" dirty="0" smtClean="0"/>
              <a:t>Рыба </a:t>
            </a:r>
            <a:r>
              <a:rPr lang="en-US" dirty="0" smtClean="0"/>
              <a:t>== false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87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—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0">
              <a:spcBef>
                <a:spcPts val="0"/>
              </a:spcBef>
              <a:spcAft>
                <a:spcPts val="0"/>
              </a:spcAft>
              <a:buNone/>
              <a:tabLst>
                <a:tab pos="714375" algn="l"/>
                <a:tab pos="107950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 </a:t>
            </a:r>
            <a:r>
              <a:rPr lang="ru-RU" sz="1400" b="1" dirty="0" err="1" smtClean="0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MyPreciseClock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extends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MyClock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{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357188" indent="0">
              <a:spcBef>
                <a:spcPts val="0"/>
              </a:spcBef>
              <a:spcAft>
                <a:spcPts val="0"/>
              </a:spcAft>
              <a:buNone/>
              <a:tabLst>
                <a:tab pos="714375" algn="l"/>
                <a:tab pos="1079500" algn="l"/>
              </a:tabLst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private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seconds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357188" indent="0">
              <a:spcBef>
                <a:spcPts val="0"/>
              </a:spcBef>
              <a:spcAft>
                <a:spcPts val="0"/>
              </a:spcAft>
              <a:buNone/>
              <a:tabLst>
                <a:tab pos="714375" algn="l"/>
                <a:tab pos="1079500" algn="l"/>
              </a:tabLst>
            </a:pPr>
            <a:r>
              <a:rPr lang="ru-RU" sz="14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</a:p>
          <a:p>
            <a:pPr marL="357188" indent="0">
              <a:spcBef>
                <a:spcPts val="0"/>
              </a:spcBef>
              <a:spcAft>
                <a:spcPts val="0"/>
              </a:spcAft>
              <a:buNone/>
              <a:tabLst>
                <a:tab pos="714375" algn="l"/>
                <a:tab pos="1079500" algn="l"/>
              </a:tabLst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getSeconds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 {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357188" indent="0">
              <a:spcBef>
                <a:spcPts val="0"/>
              </a:spcBef>
              <a:spcAft>
                <a:spcPts val="0"/>
              </a:spcAft>
              <a:buNone/>
              <a:tabLst>
                <a:tab pos="714375" algn="l"/>
                <a:tab pos="1079500" algn="l"/>
              </a:tabLst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seconds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357188" indent="0">
              <a:spcBef>
                <a:spcPts val="0"/>
              </a:spcBef>
              <a:spcAft>
                <a:spcPts val="0"/>
              </a:spcAft>
              <a:buNone/>
              <a:tabLst>
                <a:tab pos="714375" algn="l"/>
                <a:tab pos="1079500" algn="l"/>
              </a:tabLst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}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357188" indent="0">
              <a:spcBef>
                <a:spcPts val="0"/>
              </a:spcBef>
              <a:spcAft>
                <a:spcPts val="0"/>
              </a:spcAft>
              <a:buNone/>
              <a:tabLst>
                <a:tab pos="714375" algn="l"/>
                <a:tab pos="1079500" algn="l"/>
              </a:tabLst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357188" indent="0">
              <a:spcBef>
                <a:spcPts val="0"/>
              </a:spcBef>
              <a:spcAft>
                <a:spcPts val="0"/>
              </a:spcAft>
              <a:buNone/>
              <a:tabLst>
                <a:tab pos="714375" algn="l"/>
                <a:tab pos="1079500" algn="l"/>
              </a:tabLst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nextSecond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 {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357188" indent="0">
              <a:spcBef>
                <a:spcPts val="0"/>
              </a:spcBef>
              <a:spcAft>
                <a:spcPts val="0"/>
              </a:spcAft>
              <a:buNone/>
              <a:tabLst>
                <a:tab pos="714375" algn="l"/>
                <a:tab pos="1079500" algn="l"/>
              </a:tabLst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ru-RU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seconds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++;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357188" indent="0">
              <a:spcBef>
                <a:spcPts val="0"/>
              </a:spcBef>
              <a:spcAft>
                <a:spcPts val="0"/>
              </a:spcAft>
              <a:buNone/>
              <a:tabLst>
                <a:tab pos="714375" algn="l"/>
                <a:tab pos="1079500" algn="l"/>
              </a:tabLst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if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seconds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=60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357188" indent="0">
              <a:spcBef>
                <a:spcPts val="0"/>
              </a:spcBef>
              <a:spcAft>
                <a:spcPts val="0"/>
              </a:spcAft>
              <a:buNone/>
              <a:tabLst>
                <a:tab pos="714375" algn="l"/>
                <a:tab pos="1079500" algn="l"/>
              </a:tabLst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	</a:t>
            </a:r>
            <a:r>
              <a:rPr lang="ru-RU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seconds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0;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357188" indent="0">
              <a:spcBef>
                <a:spcPts val="0"/>
              </a:spcBef>
              <a:spcAft>
                <a:spcPts val="0"/>
              </a:spcAft>
              <a:buNone/>
              <a:tabLst>
                <a:tab pos="714375" algn="l"/>
                <a:tab pos="1079500" algn="l"/>
              </a:tabLst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	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nextMinute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357188" indent="0">
              <a:spcBef>
                <a:spcPts val="0"/>
              </a:spcBef>
              <a:spcAft>
                <a:spcPts val="0"/>
              </a:spcAft>
              <a:buNone/>
              <a:tabLst>
                <a:tab pos="714375" algn="l"/>
                <a:tab pos="1079500" algn="l"/>
              </a:tabLst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	}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357188" indent="0">
              <a:spcBef>
                <a:spcPts val="0"/>
              </a:spcBef>
              <a:spcAft>
                <a:spcPts val="0"/>
              </a:spcAft>
              <a:buNone/>
              <a:tabLst>
                <a:tab pos="714375" algn="l"/>
                <a:tab pos="1079500" algn="l"/>
              </a:tabLst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	}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357188" indent="0">
              <a:spcBef>
                <a:spcPts val="0"/>
              </a:spcBef>
              <a:spcAft>
                <a:spcPts val="0"/>
              </a:spcAft>
              <a:buNone/>
              <a:tabLst>
                <a:tab pos="714375" algn="l"/>
                <a:tab pos="1079500" algn="l"/>
              </a:tabLst>
            </a:pP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357188" indent="0">
              <a:spcBef>
                <a:spcPts val="0"/>
              </a:spcBef>
              <a:spcAft>
                <a:spcPts val="0"/>
              </a:spcAft>
              <a:buNone/>
              <a:tabLst>
                <a:tab pos="714375" algn="l"/>
                <a:tab pos="1079500" algn="l"/>
              </a:tabLs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357188" indent="0">
              <a:spcBef>
                <a:spcPts val="0"/>
              </a:spcBef>
              <a:spcAft>
                <a:spcPts val="0"/>
              </a:spcAft>
              <a:buNone/>
              <a:tabLst>
                <a:tab pos="714375" algn="l"/>
                <a:tab pos="10795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...</a:t>
            </a:r>
          </a:p>
          <a:p>
            <a:pPr marL="357188" indent="0">
              <a:spcBef>
                <a:spcPts val="0"/>
              </a:spcBef>
              <a:spcAft>
                <a:spcPts val="0"/>
              </a:spcAft>
              <a:buNone/>
              <a:tabLst>
                <a:tab pos="714375" algn="l"/>
                <a:tab pos="10795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MyClock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MyClock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MyPreciseClock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mpc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MyPreciseClock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System.</a:t>
            </a:r>
            <a:r>
              <a:rPr lang="ru-RU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out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.println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instanceof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MyClock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ru-RU" sz="1400" dirty="0" err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true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System.</a:t>
            </a:r>
            <a:r>
              <a:rPr lang="ru-RU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out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.println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instanceof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MyPreciseClock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ru-RU" sz="1400" dirty="0" err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false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System.</a:t>
            </a:r>
            <a:r>
              <a:rPr lang="ru-RU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out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.println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mpc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instanceof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MyClock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ru-RU" sz="1400" dirty="0" err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true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System.</a:t>
            </a:r>
            <a:r>
              <a:rPr lang="ru-RU" sz="14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out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.println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mpc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instanceof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MyPreciseClock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ru-RU" sz="1400" dirty="0" err="1">
                <a:solidFill>
                  <a:srgbClr val="3F7F5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true</a:t>
            </a:r>
            <a:endParaRPr lang="ru-RU" sz="14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357188" indent="0">
              <a:spcBef>
                <a:spcPts val="0"/>
              </a:spcBef>
              <a:spcAft>
                <a:spcPts val="0"/>
              </a:spcAft>
              <a:buNone/>
              <a:tabLst>
                <a:tab pos="714375" algn="l"/>
                <a:tab pos="1079500" algn="l"/>
              </a:tabLst>
            </a:pPr>
            <a:endParaRPr lang="ru-RU" sz="1400" dirty="0" smtClean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057900" y="5019673"/>
            <a:ext cx="1962150" cy="116955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0B05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Результат: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true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false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true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041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Полиморфизм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Полиморфизм </a:t>
            </a:r>
            <a:r>
              <a:rPr lang="ru-RU" dirty="0" smtClean="0"/>
              <a:t>— использование объектов </a:t>
            </a:r>
            <a:r>
              <a:rPr lang="ru-RU" dirty="0"/>
              <a:t>с </a:t>
            </a:r>
            <a:r>
              <a:rPr lang="ru-RU" dirty="0" smtClean="0"/>
              <a:t>одинаковыми интерфейсами </a:t>
            </a:r>
            <a:r>
              <a:rPr lang="ru-RU" dirty="0"/>
              <a:t>без информации о типе и внутренней структуре </a:t>
            </a:r>
            <a:r>
              <a:rPr lang="ru-RU" dirty="0" smtClean="0"/>
              <a:t>объектов</a:t>
            </a:r>
          </a:p>
          <a:p>
            <a:r>
              <a:rPr lang="ru-RU" dirty="0" smtClean="0"/>
              <a:t>Для этого нужно в наследниках </a:t>
            </a:r>
            <a:r>
              <a:rPr lang="ru-RU" dirty="0" smtClean="0">
                <a:solidFill>
                  <a:srgbClr val="0079C1"/>
                </a:solidFill>
              </a:rPr>
              <a:t>переопределить</a:t>
            </a:r>
            <a:r>
              <a:rPr lang="ru-RU" dirty="0" smtClean="0"/>
              <a:t> (</a:t>
            </a:r>
            <a:r>
              <a:rPr lang="en-US" dirty="0" smtClean="0">
                <a:solidFill>
                  <a:srgbClr val="0079C1"/>
                </a:solidFill>
              </a:rPr>
              <a:t>override</a:t>
            </a:r>
            <a:r>
              <a:rPr lang="ru-RU" dirty="0" smtClean="0"/>
              <a:t>) метод</a:t>
            </a:r>
            <a:r>
              <a:rPr lang="ru-RU" dirty="0"/>
              <a:t>ы</a:t>
            </a:r>
            <a:r>
              <a:rPr lang="ru-RU" dirty="0" smtClean="0"/>
              <a:t>, объявленные в базовом классе или интерфейсе</a:t>
            </a:r>
          </a:p>
          <a:p>
            <a:pPr lvl="2"/>
            <a:r>
              <a:rPr lang="ru-RU" dirty="0" smtClean="0"/>
              <a:t>в отличие от С++/С</a:t>
            </a:r>
            <a:r>
              <a:rPr lang="en-US" dirty="0" smtClean="0"/>
              <a:t>#</a:t>
            </a:r>
            <a:r>
              <a:rPr lang="ru-RU" smtClean="0"/>
              <a:t>, </a:t>
            </a:r>
            <a:r>
              <a:rPr lang="ru-RU" dirty="0" smtClean="0"/>
              <a:t>в </a:t>
            </a:r>
            <a:r>
              <a:rPr lang="en-US" dirty="0" smtClean="0"/>
              <a:t>Java </a:t>
            </a:r>
            <a:r>
              <a:rPr lang="ru-RU" dirty="0" smtClean="0"/>
              <a:t>все методы являются виртуальными, специально это указывать не надо</a:t>
            </a:r>
          </a:p>
          <a:p>
            <a:r>
              <a:rPr lang="ru-RU" dirty="0" smtClean="0"/>
              <a:t>Выбор нужного метода выполняется автоматически </a:t>
            </a:r>
            <a:r>
              <a:rPr lang="ru-RU" dirty="0" smtClean="0">
                <a:solidFill>
                  <a:srgbClr val="0079C1"/>
                </a:solidFill>
              </a:rPr>
              <a:t>во время выполнения </a:t>
            </a:r>
            <a:r>
              <a:rPr lang="ru-RU" dirty="0" smtClean="0"/>
              <a:t>программы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9C1"/>
                </a:solidFill>
              </a:rPr>
              <a:t>runtime</a:t>
            </a:r>
            <a:r>
              <a:rPr lang="en-US" dirty="0" smtClean="0"/>
              <a:t>)</a:t>
            </a:r>
            <a:r>
              <a:rPr lang="ru-RU" dirty="0" smtClean="0"/>
              <a:t> на основании информации о </a:t>
            </a:r>
            <a:r>
              <a:rPr lang="ru-RU" dirty="0" smtClean="0">
                <a:solidFill>
                  <a:srgbClr val="0079C1"/>
                </a:solidFill>
              </a:rPr>
              <a:t>типе объекта</a:t>
            </a:r>
          </a:p>
          <a:p>
            <a:pPr lvl="2"/>
            <a:r>
              <a:rPr lang="ru-RU" dirty="0" smtClean="0"/>
              <a:t>полиморфизм работает только для </a:t>
            </a:r>
            <a:r>
              <a:rPr lang="ru-RU" dirty="0" smtClean="0">
                <a:solidFill>
                  <a:schemeClr val="bg2"/>
                </a:solidFill>
              </a:rPr>
              <a:t>методов</a:t>
            </a:r>
            <a:r>
              <a:rPr lang="ru-RU" dirty="0" smtClean="0"/>
              <a:t>!</a:t>
            </a:r>
          </a:p>
          <a:p>
            <a:pPr lvl="2"/>
            <a:r>
              <a:rPr lang="ru-RU" dirty="0" smtClean="0"/>
              <a:t>никогда не пытайтесь переопределять </a:t>
            </a:r>
            <a:r>
              <a:rPr lang="ru-RU" dirty="0" smtClean="0">
                <a:solidFill>
                  <a:srgbClr val="FF0000"/>
                </a:solidFill>
              </a:rPr>
              <a:t>поля</a:t>
            </a:r>
            <a:r>
              <a:rPr lang="ru-RU" dirty="0" smtClean="0"/>
              <a:t>!!</a:t>
            </a:r>
          </a:p>
          <a:p>
            <a:pPr lvl="2"/>
            <a:r>
              <a:rPr lang="ru-RU" dirty="0" smtClean="0"/>
              <a:t>выбор </a:t>
            </a:r>
            <a:r>
              <a:rPr lang="ru-RU" dirty="0" smtClean="0">
                <a:solidFill>
                  <a:srgbClr val="FF0000"/>
                </a:solidFill>
              </a:rPr>
              <a:t>поля</a:t>
            </a:r>
            <a:r>
              <a:rPr lang="ru-RU" dirty="0" smtClean="0"/>
              <a:t> осуществляется </a:t>
            </a:r>
            <a:r>
              <a:rPr lang="ru-RU" dirty="0" smtClean="0">
                <a:solidFill>
                  <a:srgbClr val="FF0000"/>
                </a:solidFill>
              </a:rPr>
              <a:t>на этапе компиляции </a:t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ru-RU" dirty="0" smtClean="0"/>
              <a:t>на основании </a:t>
            </a:r>
            <a:r>
              <a:rPr lang="ru-RU" dirty="0" smtClean="0">
                <a:solidFill>
                  <a:srgbClr val="FF0000"/>
                </a:solidFill>
              </a:rPr>
              <a:t>типа ссылки</a:t>
            </a:r>
            <a:r>
              <a:rPr lang="ru-RU" dirty="0" smtClean="0"/>
              <a:t> на объект, а не типа самого объекта!!!</a:t>
            </a:r>
            <a:endParaRPr lang="en-US" dirty="0" smtClean="0"/>
          </a:p>
          <a:p>
            <a:r>
              <a:rPr lang="ru-RU" dirty="0" smtClean="0"/>
              <a:t>Начиная с </a:t>
            </a:r>
            <a:r>
              <a:rPr lang="en-US" dirty="0" smtClean="0"/>
              <a:t>Java 1.5 </a:t>
            </a:r>
            <a:r>
              <a:rPr lang="ru-RU" dirty="0" smtClean="0"/>
              <a:t>рекомендуется переопределяемые методы помечать аннотацией </a:t>
            </a:r>
            <a:r>
              <a:rPr lang="en-US" dirty="0">
                <a:solidFill>
                  <a:schemeClr val="bg2"/>
                </a:solidFill>
              </a:rPr>
              <a:t>@</a:t>
            </a:r>
            <a:r>
              <a:rPr lang="en-US" dirty="0" smtClean="0">
                <a:solidFill>
                  <a:schemeClr val="bg2"/>
                </a:solidFill>
              </a:rPr>
              <a:t>Override</a:t>
            </a:r>
            <a:endParaRPr lang="ru-RU" dirty="0" smtClean="0">
              <a:solidFill>
                <a:schemeClr val="bg2"/>
              </a:solidFill>
            </a:endParaRPr>
          </a:p>
          <a:p>
            <a:pPr lvl="2"/>
            <a:endParaRPr lang="ru-RU" dirty="0"/>
          </a:p>
        </p:txBody>
      </p:sp>
      <p:sp>
        <p:nvSpPr>
          <p:cNvPr id="4" name="Прямоугольник 14"/>
          <p:cNvSpPr>
            <a:spLocks noChangeAspect="1"/>
          </p:cNvSpPr>
          <p:nvPr/>
        </p:nvSpPr>
        <p:spPr>
          <a:xfrm>
            <a:off x="7764924" y="3751342"/>
            <a:ext cx="272343" cy="323530"/>
          </a:xfrm>
          <a:custGeom>
            <a:avLst/>
            <a:gdLst/>
            <a:ahLst/>
            <a:cxnLst/>
            <a:rect l="l" t="t" r="r" b="b"/>
            <a:pathLst>
              <a:path w="453905" h="539216">
                <a:moveTo>
                  <a:pt x="226952" y="327792"/>
                </a:moveTo>
                <a:cubicBezTo>
                  <a:pt x="210036" y="327792"/>
                  <a:pt x="196323" y="341505"/>
                  <a:pt x="196323" y="358422"/>
                </a:cubicBezTo>
                <a:cubicBezTo>
                  <a:pt x="196323" y="375338"/>
                  <a:pt x="210036" y="389051"/>
                  <a:pt x="226952" y="389051"/>
                </a:cubicBezTo>
                <a:cubicBezTo>
                  <a:pt x="243868" y="389051"/>
                  <a:pt x="257582" y="375338"/>
                  <a:pt x="257582" y="358422"/>
                </a:cubicBezTo>
                <a:cubicBezTo>
                  <a:pt x="257582" y="341505"/>
                  <a:pt x="243868" y="327792"/>
                  <a:pt x="226952" y="327792"/>
                </a:cubicBezTo>
                <a:close/>
                <a:moveTo>
                  <a:pt x="223780" y="293169"/>
                </a:moveTo>
                <a:lnTo>
                  <a:pt x="226926" y="293491"/>
                </a:lnTo>
                <a:lnTo>
                  <a:pt x="226926" y="293497"/>
                </a:lnTo>
                <a:lnTo>
                  <a:pt x="226952" y="293494"/>
                </a:lnTo>
                <a:lnTo>
                  <a:pt x="226978" y="293497"/>
                </a:lnTo>
                <a:lnTo>
                  <a:pt x="226978" y="293491"/>
                </a:lnTo>
                <a:lnTo>
                  <a:pt x="230125" y="293169"/>
                </a:lnTo>
                <a:cubicBezTo>
                  <a:pt x="225569" y="293249"/>
                  <a:pt x="224271" y="293207"/>
                  <a:pt x="223780" y="293169"/>
                </a:cubicBezTo>
                <a:close/>
                <a:moveTo>
                  <a:pt x="225581" y="73958"/>
                </a:moveTo>
                <a:cubicBezTo>
                  <a:pt x="215811" y="73972"/>
                  <a:pt x="192609" y="77146"/>
                  <a:pt x="195871" y="127031"/>
                </a:cubicBezTo>
                <a:cubicBezTo>
                  <a:pt x="198770" y="181189"/>
                  <a:pt x="202084" y="222783"/>
                  <a:pt x="208711" y="275267"/>
                </a:cubicBezTo>
                <a:cubicBezTo>
                  <a:pt x="212080" y="288939"/>
                  <a:pt x="218316" y="292444"/>
                  <a:pt x="223691" y="293160"/>
                </a:cubicBezTo>
                <a:cubicBezTo>
                  <a:pt x="228917" y="293101"/>
                  <a:pt x="229898" y="293113"/>
                  <a:pt x="230213" y="293160"/>
                </a:cubicBezTo>
                <a:cubicBezTo>
                  <a:pt x="235589" y="292444"/>
                  <a:pt x="241824" y="288939"/>
                  <a:pt x="245194" y="275267"/>
                </a:cubicBezTo>
                <a:cubicBezTo>
                  <a:pt x="251821" y="222783"/>
                  <a:pt x="255134" y="181189"/>
                  <a:pt x="258034" y="127031"/>
                </a:cubicBezTo>
                <a:cubicBezTo>
                  <a:pt x="261295" y="77146"/>
                  <a:pt x="238094" y="73972"/>
                  <a:pt x="228323" y="73958"/>
                </a:cubicBezTo>
                <a:cubicBezTo>
                  <a:pt x="227830" y="73957"/>
                  <a:pt x="227371" y="73965"/>
                  <a:pt x="226952" y="73984"/>
                </a:cubicBezTo>
                <a:cubicBezTo>
                  <a:pt x="226533" y="73965"/>
                  <a:pt x="226074" y="73957"/>
                  <a:pt x="225581" y="73958"/>
                </a:cubicBezTo>
                <a:close/>
                <a:moveTo>
                  <a:pt x="75652" y="0"/>
                </a:moveTo>
                <a:lnTo>
                  <a:pt x="189127" y="0"/>
                </a:lnTo>
                <a:lnTo>
                  <a:pt x="378253" y="0"/>
                </a:lnTo>
                <a:cubicBezTo>
                  <a:pt x="420034" y="0"/>
                  <a:pt x="453905" y="33871"/>
                  <a:pt x="453905" y="75652"/>
                </a:cubicBezTo>
                <a:lnTo>
                  <a:pt x="453905" y="264778"/>
                </a:lnTo>
                <a:lnTo>
                  <a:pt x="453905" y="378253"/>
                </a:lnTo>
                <a:cubicBezTo>
                  <a:pt x="453905" y="420034"/>
                  <a:pt x="420034" y="453905"/>
                  <a:pt x="378253" y="453905"/>
                </a:cubicBezTo>
                <a:lnTo>
                  <a:pt x="189127" y="453905"/>
                </a:lnTo>
                <a:lnTo>
                  <a:pt x="80001" y="539216"/>
                </a:lnTo>
                <a:lnTo>
                  <a:pt x="75651" y="453905"/>
                </a:lnTo>
                <a:lnTo>
                  <a:pt x="75652" y="453905"/>
                </a:lnTo>
                <a:cubicBezTo>
                  <a:pt x="33871" y="453905"/>
                  <a:pt x="0" y="420034"/>
                  <a:pt x="0" y="378253"/>
                </a:cubicBezTo>
                <a:lnTo>
                  <a:pt x="0" y="264778"/>
                </a:lnTo>
                <a:lnTo>
                  <a:pt x="0" y="75652"/>
                </a:lnTo>
                <a:cubicBezTo>
                  <a:pt x="0" y="33871"/>
                  <a:pt x="33871" y="0"/>
                  <a:pt x="75652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5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_EDU_Template_2013">
  <a:themeElements>
    <a:clrScheme name="NC 2">
      <a:dk1>
        <a:srgbClr val="464646"/>
      </a:dk1>
      <a:lt1>
        <a:srgbClr val="FFFFFF"/>
      </a:lt1>
      <a:dk2>
        <a:srgbClr val="0079C1"/>
      </a:dk2>
      <a:lt2>
        <a:srgbClr val="EEECE1"/>
      </a:lt2>
      <a:accent1>
        <a:srgbClr val="0079C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0B8FF"/>
      </a:accent5>
      <a:accent6>
        <a:srgbClr val="F3BA47"/>
      </a:accent6>
      <a:hlink>
        <a:srgbClr val="0079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3FB"/>
        </a:solidFill>
        <a:ln>
          <a:noFill/>
        </a:ln>
        <a:effectLst/>
      </a:spPr>
      <a:bodyPr lIns="72000" tIns="72000" rIns="72000" bIns="72000" rtlCol="0" anchor="ctr">
        <a:normAutofit/>
      </a:bodyPr>
      <a:lstStyle>
        <a:defPPr algn="ctr">
          <a:defRPr dirty="0" smtClean="0">
            <a:solidFill>
              <a:srgbClr val="46464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NetCracker_EDU_Template_2013</Template>
  <TotalTime>5942</TotalTime>
  <Words>1728</Words>
  <Application>Microsoft Office PowerPoint</Application>
  <PresentationFormat>On-screen Show (4:3)</PresentationFormat>
  <Paragraphs>534</Paragraphs>
  <Slides>38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NetCracker_EDU_Template_2013</vt:lpstr>
      <vt:lpstr>Лекции по Java SE Максим Букасов, киевский учебный центр NetCracker</vt:lpstr>
      <vt:lpstr>План лекции</vt:lpstr>
      <vt:lpstr>Основные понятия ООП</vt:lpstr>
      <vt:lpstr>Абстрагирование</vt:lpstr>
      <vt:lpstr>Инкапсуляция</vt:lpstr>
      <vt:lpstr>Инкапсуляция — пример</vt:lpstr>
      <vt:lpstr>Наследование</vt:lpstr>
      <vt:lpstr>Наследование — пример</vt:lpstr>
      <vt:lpstr>Полиморфизм</vt:lpstr>
      <vt:lpstr>Полиморфизм — пример 1</vt:lpstr>
      <vt:lpstr>Полиморфизм — пример 2</vt:lpstr>
      <vt:lpstr>План лекции</vt:lpstr>
      <vt:lpstr>Объявление классов</vt:lpstr>
      <vt:lpstr>Статические поля и методы</vt:lpstr>
      <vt:lpstr>Перегрузка методов (method overloading)</vt:lpstr>
      <vt:lpstr>Конструкторы (1)</vt:lpstr>
      <vt:lpstr>Конструкторы (2)</vt:lpstr>
      <vt:lpstr>План лекции</vt:lpstr>
      <vt:lpstr>Создание объектов</vt:lpstr>
      <vt:lpstr>Создание объектов – оператор new</vt:lpstr>
      <vt:lpstr>this</vt:lpstr>
      <vt:lpstr>this – пример</vt:lpstr>
      <vt:lpstr>super</vt:lpstr>
      <vt:lpstr>super – пример</vt:lpstr>
      <vt:lpstr>План лекции</vt:lpstr>
      <vt:lpstr>Пакеты</vt:lpstr>
      <vt:lpstr>Импортирование классов</vt:lpstr>
      <vt:lpstr>Статический импорт</vt:lpstr>
      <vt:lpstr>План лекции</vt:lpstr>
      <vt:lpstr>Класс Object</vt:lpstr>
      <vt:lpstr>Класс Class</vt:lpstr>
      <vt:lpstr>Классы-обертки</vt:lpstr>
      <vt:lpstr>Класс String</vt:lpstr>
      <vt:lpstr>Классы StringBuffer и StringBuilder</vt:lpstr>
      <vt:lpstr>Классы System и Runtime</vt:lpstr>
      <vt:lpstr>Работа с датами/временем</vt:lpstr>
      <vt:lpstr>Другие полезные классы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Лекции по Java SE Максим Букасов, киевский учебный центр NetCracker</dc:title>
  <dc:creator>Aaz</dc:creator>
  <cp:lastModifiedBy>Alexey Evdokimov</cp:lastModifiedBy>
  <cp:revision>239</cp:revision>
  <dcterms:created xsi:type="dcterms:W3CDTF">2013-08-11T21:29:34Z</dcterms:created>
  <dcterms:modified xsi:type="dcterms:W3CDTF">2014-02-22T21:50:46Z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