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39" r:id="rId3"/>
    <p:sldId id="360" r:id="rId4"/>
    <p:sldId id="361" r:id="rId5"/>
    <p:sldId id="362" r:id="rId6"/>
    <p:sldId id="369" r:id="rId7"/>
    <p:sldId id="370" r:id="rId8"/>
    <p:sldId id="376" r:id="rId9"/>
    <p:sldId id="377" r:id="rId10"/>
    <p:sldId id="363" r:id="rId11"/>
    <p:sldId id="364" r:id="rId12"/>
    <p:sldId id="365" r:id="rId13"/>
    <p:sldId id="366" r:id="rId14"/>
    <p:sldId id="367" r:id="rId15"/>
    <p:sldId id="368" r:id="rId16"/>
    <p:sldId id="372" r:id="rId17"/>
    <p:sldId id="374" r:id="rId18"/>
    <p:sldId id="371" r:id="rId19"/>
    <p:sldId id="373" r:id="rId20"/>
    <p:sldId id="375" r:id="rId21"/>
    <p:sldId id="378" r:id="rId22"/>
    <p:sldId id="379" r:id="rId23"/>
    <p:sldId id="380" r:id="rId24"/>
    <p:sldId id="382" r:id="rId25"/>
    <p:sldId id="383" r:id="rId26"/>
    <p:sldId id="384" r:id="rId27"/>
    <p:sldId id="385" r:id="rId28"/>
    <p:sldId id="35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C6F7"/>
    <a:srgbClr val="C2DEEF"/>
    <a:srgbClr val="0C9B74"/>
    <a:srgbClr val="0079C1"/>
    <a:srgbClr val="0F6FC6"/>
    <a:srgbClr val="C8E3FB"/>
    <a:srgbClr val="464646"/>
    <a:srgbClr val="0015C1"/>
    <a:srgbClr val="59AAF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024" autoAdjust="0"/>
    <p:restoredTop sz="73373" autoAdjust="0"/>
  </p:normalViewPr>
  <p:slideViewPr>
    <p:cSldViewPr snapToGrid="0">
      <p:cViewPr varScale="1">
        <p:scale>
          <a:sx n="69" d="100"/>
          <a:sy n="69" d="100"/>
        </p:scale>
        <p:origin x="-618" y="-96"/>
      </p:cViewPr>
      <p:guideLst>
        <p:guide orient="horz" pos="4273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3/18/2014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3/18/2014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2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4000" cy="546146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9132"/>
            <a:ext cx="9144000" cy="969959"/>
          </a:xfrm>
        </p:spPr>
        <p:txBody>
          <a:bodyPr lIns="180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6" cy="71437"/>
            <a:chOff x="180943" y="1112504"/>
            <a:chExt cx="471493" cy="71438"/>
          </a:xfrm>
        </p:grpSpPr>
        <p:sp>
          <p:nvSpPr>
            <p:cNvPr id="14" name="Oval 18"/>
            <p:cNvSpPr/>
            <p:nvPr userDrawn="1"/>
          </p:nvSpPr>
          <p:spPr>
            <a:xfrm>
              <a:off x="180943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9"/>
            <p:cNvSpPr/>
            <p:nvPr userDrawn="1"/>
          </p:nvSpPr>
          <p:spPr>
            <a:xfrm>
              <a:off x="314294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20"/>
            <p:cNvSpPr/>
            <p:nvPr userDrawn="1"/>
          </p:nvSpPr>
          <p:spPr>
            <a:xfrm>
              <a:off x="447646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9899" y="1354347"/>
            <a:ext cx="8931600" cy="2112452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1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2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00800" y="4235570"/>
            <a:ext cx="8931600" cy="2119349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2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1811" y="38988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25" name="Group 18"/>
          <p:cNvGrpSpPr/>
          <p:nvPr userDrawn="1"/>
        </p:nvGrpSpPr>
        <p:grpSpPr>
          <a:xfrm>
            <a:off x="261778" y="4042800"/>
            <a:ext cx="471492" cy="71438"/>
            <a:chOff x="180944" y="1112504"/>
            <a:chExt cx="471492" cy="71438"/>
          </a:xfrm>
        </p:grpSpPr>
        <p:sp>
          <p:nvSpPr>
            <p:cNvPr id="26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0" marR="0" indent="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  <a:defRPr sz="2000"/>
            </a:lvl1pPr>
            <a:lvl2pPr marL="252000" indent="-252000" defTabSz="252000">
              <a:buFont typeface="Arial" pitchFamily="34" charset="0"/>
              <a:buChar char="•"/>
              <a:defRPr sz="1800"/>
            </a:lvl2pPr>
            <a:lvl3pPr marL="285750" indent="-285750">
              <a:buFont typeface="Arial" pitchFamily="34" charset="0"/>
              <a:buChar char="•"/>
              <a:defRPr sz="1600"/>
            </a:lvl3pPr>
            <a:lvl4pPr marL="504000" indent="-252000" defTabSz="252000">
              <a:buFont typeface="Arial" pitchFamily="34" charset="0"/>
              <a:buChar char="•"/>
              <a:defRPr sz="1400"/>
            </a:lvl4pPr>
            <a:lvl5pPr marL="756000" indent="-252000" defTabSz="2520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lIns="180000"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6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BBF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dirty="0" smtClean="0"/>
              <a:t>Q&amp;A</a:t>
            </a:r>
            <a:endParaRPr lang="en-GB" sz="2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8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9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3999" cy="54620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b="1" dirty="0" smtClean="0"/>
              <a:t>Thank you!</a:t>
            </a:r>
            <a:endParaRPr lang="en-GB" sz="2800" b="1" dirty="0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20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3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4382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62731" y="1156837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4" name="Group 18"/>
          <p:cNvGrpSpPr/>
          <p:nvPr userDrawn="1"/>
        </p:nvGrpSpPr>
        <p:grpSpPr>
          <a:xfrm>
            <a:off x="261938" y="1155600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 hasCustomPrompt="1"/>
          </p:nvPr>
        </p:nvSpPr>
        <p:spPr>
          <a:xfrm>
            <a:off x="100800" y="2720495"/>
            <a:ext cx="8931600" cy="3628936"/>
          </a:xfrm>
        </p:spPr>
        <p:txBody>
          <a:bodyPr/>
          <a:lstStyle>
            <a:lvl1pPr marL="252000" marR="0" indent="-25200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280170" y="2591104"/>
            <a:ext cx="8559427" cy="0"/>
          </a:xfrm>
          <a:prstGeom prst="line">
            <a:avLst/>
          </a:prstGeom>
          <a:ln w="66675" cap="rnd">
            <a:solidFill>
              <a:srgbClr val="C8E3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0800" y="857232"/>
            <a:ext cx="8931600" cy="1584043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>
                <a:solidFill>
                  <a:srgbClr val="0079C1"/>
                </a:solidFill>
              </a:defRPr>
            </a:lvl1pPr>
            <a:lvl2pPr marL="0" indent="0">
              <a:buFont typeface="Arial" pitchFamily="34" charset="0"/>
              <a:buNone/>
              <a:defRPr sz="1800"/>
            </a:lvl2pPr>
            <a:lvl3pPr marL="0" indent="0">
              <a:buFont typeface="Arial" pitchFamily="34" charset="0"/>
              <a:buNone/>
              <a:defRPr sz="1600"/>
            </a:lvl3pPr>
            <a:lvl4pPr marL="0" indent="0">
              <a:buFont typeface="Arial" pitchFamily="34" charset="0"/>
              <a:buNone/>
              <a:defRPr sz="1400"/>
            </a:lvl4pPr>
            <a:lvl5pPr marL="0" indent="0"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710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668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4732789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828001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0122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8" name="Group 18"/>
          <p:cNvGrpSpPr/>
          <p:nvPr userDrawn="1"/>
        </p:nvGrpSpPr>
        <p:grpSpPr>
          <a:xfrm>
            <a:off x="4887709" y="1155600"/>
            <a:ext cx="471492" cy="71438"/>
            <a:chOff x="180944" y="1112504"/>
            <a:chExt cx="471492" cy="71438"/>
          </a:xfrm>
        </p:grpSpPr>
        <p:sp>
          <p:nvSpPr>
            <p:cNvPr id="19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286776" y="6527929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550" y="857233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0" y="857232"/>
            <a:ext cx="8932790" cy="5500726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GB" dirty="0" smtClean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216147" y="6623016"/>
            <a:ext cx="471487" cy="71437"/>
            <a:chOff x="180942" y="1112504"/>
            <a:chExt cx="471494" cy="71438"/>
          </a:xfrm>
        </p:grpSpPr>
        <p:sp>
          <p:nvSpPr>
            <p:cNvPr id="14" name="Oval 13"/>
            <p:cNvSpPr/>
            <p:nvPr userDrawn="1"/>
          </p:nvSpPr>
          <p:spPr>
            <a:xfrm>
              <a:off x="180942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314293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447645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9" r:id="rId3"/>
    <p:sldLayoutId id="2147483667" r:id="rId4"/>
    <p:sldLayoutId id="2147483650" r:id="rId5"/>
    <p:sldLayoutId id="2147483660" r:id="rId6"/>
    <p:sldLayoutId id="2147483665" r:id="rId7"/>
    <p:sldLayoutId id="2147483670" r:id="rId8"/>
    <p:sldLayoutId id="2147483652" r:id="rId9"/>
    <p:sldLayoutId id="2147483661" r:id="rId10"/>
    <p:sldLayoutId id="2147483666" r:id="rId11"/>
    <p:sldLayoutId id="2147483654" r:id="rId12"/>
    <p:sldLayoutId id="2147483651" r:id="rId13"/>
    <p:sldLayoutId id="2147483663" r:id="rId14"/>
    <p:sldLayoutId id="214748366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252000" rtl="0" eaLnBrk="1" latinLnBrk="0" hangingPunct="1">
        <a:lnSpc>
          <a:spcPct val="100000"/>
        </a:lnSpc>
        <a:spcBef>
          <a:spcPts val="1200"/>
        </a:spcBef>
        <a:buClr>
          <a:srgbClr val="0079C1"/>
        </a:buClr>
        <a:buSzPct val="100000"/>
        <a:buFont typeface="Arial" pitchFamily="34" charset="0"/>
        <a:buChar char="•"/>
        <a:tabLst>
          <a:tab pos="252000" algn="l"/>
        </a:tabLst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04000" indent="-252000" algn="l" defTabSz="252000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300"/>
        </a:spcBef>
        <a:buClr>
          <a:srgbClr val="0079C1"/>
        </a:buClr>
        <a:buSzPct val="110000"/>
        <a:buFont typeface="Calibri" pitchFamily="34" charset="0"/>
        <a:buChar char="‒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‒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―"/>
        <a:defRPr sz="12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loxal.net/2013/05/java-8-default-interfac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nstant_interfac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javaOO/enum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Лекции по </a:t>
            </a:r>
            <a:r>
              <a:rPr lang="en-US" dirty="0" smtClean="0"/>
              <a:t>Java SE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Максим Букасов, киевский учебный центр </a:t>
            </a:r>
            <a:r>
              <a:rPr lang="en-US" dirty="0" smtClean="0"/>
              <a:t>NetCracker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1683" y="1240125"/>
            <a:ext cx="8384848" cy="2391837"/>
          </a:xfrm>
          <a:prstGeom prst="rect">
            <a:avLst/>
          </a:prstGeom>
        </p:spPr>
        <p:txBody>
          <a:bodyPr vert="horz" lIns="180000" tIns="45720" rIns="21600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Лекция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 smtClean="0">
                <a:latin typeface="+mj-lt"/>
                <a:ea typeface="+mj-ea"/>
                <a:cs typeface="+mj-cs"/>
              </a:rPr>
              <a:t>ООП в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Java</a:t>
            </a:r>
            <a:r>
              <a:rPr lang="uk-UA" sz="3600" b="1" dirty="0" smtClean="0">
                <a:latin typeface="+mj-lt"/>
                <a:ea typeface="+mj-ea"/>
                <a:cs typeface="+mj-cs"/>
              </a:rPr>
              <a:t> (</a:t>
            </a:r>
            <a:r>
              <a:rPr lang="uk-UA" sz="3600" b="1" dirty="0" err="1" smtClean="0">
                <a:latin typeface="+mj-lt"/>
                <a:ea typeface="+mj-ea"/>
                <a:cs typeface="+mj-cs"/>
              </a:rPr>
              <a:t>часть</a:t>
            </a:r>
            <a:r>
              <a:rPr lang="uk-UA" sz="3600" b="1" dirty="0" smtClean="0">
                <a:latin typeface="+mj-lt"/>
                <a:ea typeface="+mj-ea"/>
                <a:cs typeface="+mj-cs"/>
              </a:rPr>
              <a:t> 2)</a:t>
            </a:r>
            <a:endParaRPr lang="ru-RU" sz="3600" b="1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Абстрактные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Абстрактный класс </a:t>
            </a:r>
            <a:r>
              <a:rPr lang="ru-RU" dirty="0" smtClean="0"/>
              <a:t>– «класс-заготовка» на основе которой с помощью </a:t>
            </a:r>
            <a:r>
              <a:rPr lang="ru-RU" dirty="0" smtClean="0">
                <a:solidFill>
                  <a:schemeClr val="bg2"/>
                </a:solidFill>
              </a:rPr>
              <a:t>наследования</a:t>
            </a:r>
            <a:r>
              <a:rPr lang="ru-RU" dirty="0" smtClean="0"/>
              <a:t> позже будут созданы конкретные классы. 	</a:t>
            </a:r>
          </a:p>
          <a:p>
            <a:pPr lvl="2"/>
            <a:r>
              <a:rPr lang="ru-RU" dirty="0" smtClean="0"/>
              <a:t>моделирование отношения </a:t>
            </a:r>
            <a:r>
              <a:rPr lang="en-US" dirty="0" smtClean="0">
                <a:solidFill>
                  <a:schemeClr val="bg2"/>
                </a:solidFill>
              </a:rPr>
              <a:t>IS-A</a:t>
            </a:r>
            <a:r>
              <a:rPr lang="en-US" dirty="0" smtClean="0"/>
              <a:t>, </a:t>
            </a:r>
            <a:r>
              <a:rPr lang="ru-RU" dirty="0" smtClean="0"/>
              <a:t>необходимого для </a:t>
            </a:r>
            <a:r>
              <a:rPr lang="ru-RU" dirty="0" smtClean="0">
                <a:solidFill>
                  <a:schemeClr val="bg2"/>
                </a:solidFill>
              </a:rPr>
              <a:t>полиморфизма</a:t>
            </a:r>
          </a:p>
          <a:p>
            <a:r>
              <a:rPr lang="ru-RU" dirty="0"/>
              <a:t>При объявлении </a:t>
            </a:r>
            <a:r>
              <a:rPr lang="ru-RU" dirty="0" smtClean="0"/>
              <a:t>класса используется модификатор </a:t>
            </a:r>
            <a:r>
              <a:rPr lang="en-US" b="1" dirty="0" smtClean="0">
                <a:solidFill>
                  <a:schemeClr val="bg2"/>
                </a:solidFill>
              </a:rPr>
              <a:t>abstract</a:t>
            </a:r>
            <a:endParaRPr lang="ru-RU" dirty="0" smtClean="0"/>
          </a:p>
          <a:p>
            <a:r>
              <a:rPr lang="ru-RU" dirty="0" smtClean="0"/>
              <a:t>Может содержать </a:t>
            </a:r>
            <a:r>
              <a:rPr lang="ru-RU" dirty="0" smtClean="0">
                <a:solidFill>
                  <a:schemeClr val="bg2"/>
                </a:solidFill>
              </a:rPr>
              <a:t>объявления</a:t>
            </a:r>
            <a:r>
              <a:rPr lang="ru-RU" dirty="0" smtClean="0"/>
              <a:t> методов, которые будут определены в наследниках</a:t>
            </a:r>
            <a:endParaRPr lang="en-US" dirty="0" smtClean="0"/>
          </a:p>
          <a:p>
            <a:pPr lvl="2"/>
            <a:r>
              <a:rPr lang="ru-RU" dirty="0" smtClean="0"/>
              <a:t>модификатор </a:t>
            </a:r>
            <a:r>
              <a:rPr lang="en-US" b="1" dirty="0" smtClean="0">
                <a:solidFill>
                  <a:schemeClr val="bg2"/>
                </a:solidFill>
              </a:rPr>
              <a:t>abstract</a:t>
            </a:r>
            <a:r>
              <a:rPr lang="en-US" dirty="0" smtClean="0"/>
              <a:t>, </a:t>
            </a:r>
            <a:r>
              <a:rPr lang="ru-RU" dirty="0" smtClean="0"/>
              <a:t>вместо тела метода 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/>
              <a:t> </a:t>
            </a:r>
            <a:r>
              <a:rPr lang="ru-RU" dirty="0" smtClean="0"/>
              <a:t>просто точка с запятой</a:t>
            </a:r>
          </a:p>
          <a:p>
            <a:r>
              <a:rPr lang="ru-RU" dirty="0" smtClean="0"/>
              <a:t>Если в классе есть хоть один абстрактный метод, класс тоже должен быть абстрактным</a:t>
            </a:r>
          </a:p>
          <a:p>
            <a:pPr lvl="2"/>
            <a:r>
              <a:rPr lang="ru-RU" dirty="0" smtClean="0"/>
              <a:t>класс может быть абстрактным даже если в нем нет абстрактных методов</a:t>
            </a:r>
          </a:p>
          <a:p>
            <a:r>
              <a:rPr lang="ru-RU" dirty="0"/>
              <a:t>Невозможно создать экземпляр абстрактного класса</a:t>
            </a:r>
          </a:p>
          <a:p>
            <a:pPr lvl="2"/>
            <a:r>
              <a:rPr lang="ru-RU" dirty="0"/>
              <a:t>но можно использовать ссылку данного типа для обращения к объектам-потомкам</a:t>
            </a:r>
          </a:p>
          <a:p>
            <a:r>
              <a:rPr lang="ru-RU" dirty="0" smtClean="0"/>
              <a:t>Может иметь конструкторы</a:t>
            </a:r>
          </a:p>
          <a:p>
            <a:pPr lvl="2"/>
            <a:r>
              <a:rPr lang="ru-RU" dirty="0" smtClean="0"/>
              <a:t>эти конструктор</a:t>
            </a:r>
            <a:r>
              <a:rPr lang="ru-RU" dirty="0"/>
              <a:t>ы</a:t>
            </a:r>
            <a:r>
              <a:rPr lang="ru-RU" dirty="0" smtClean="0"/>
              <a:t> можно вызывать из конструкторов потомка, используя </a:t>
            </a:r>
            <a:r>
              <a:rPr lang="en-US" b="1" dirty="0" smtClean="0">
                <a:solidFill>
                  <a:schemeClr val="bg2"/>
                </a:solidFill>
              </a:rPr>
              <a:t>super</a:t>
            </a:r>
            <a:endParaRPr lang="ru-RU" b="1" dirty="0" smtClean="0">
              <a:solidFill>
                <a:schemeClr val="bg2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41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Абстрактные классы – примеры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smtClean="0"/>
              <a:t>Java standard libraries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Calendar </a:t>
            </a:r>
          </a:p>
          <a:p>
            <a:pPr lvl="2"/>
            <a:r>
              <a:rPr lang="en-US" dirty="0" err="1" smtClean="0"/>
              <a:t>GregorianCalendar</a:t>
            </a:r>
            <a:endParaRPr lang="en-US" dirty="0" smtClean="0"/>
          </a:p>
          <a:p>
            <a:r>
              <a:rPr lang="en-US" dirty="0" err="1" smtClean="0"/>
              <a:t>InputStream</a:t>
            </a:r>
            <a:endParaRPr lang="en-US" dirty="0" smtClean="0"/>
          </a:p>
          <a:p>
            <a:pPr lvl="2"/>
            <a:r>
              <a:rPr lang="en-US" dirty="0" err="1"/>
              <a:t>AudioInputStream</a:t>
            </a:r>
            <a:r>
              <a:rPr lang="en-US" dirty="0"/>
              <a:t>, </a:t>
            </a:r>
            <a:r>
              <a:rPr lang="en-US" dirty="0" err="1"/>
              <a:t>ByteArrayInputStream</a:t>
            </a:r>
            <a:r>
              <a:rPr lang="en-US" dirty="0"/>
              <a:t>, </a:t>
            </a:r>
            <a:r>
              <a:rPr lang="en-US" dirty="0" err="1"/>
              <a:t>FileInputStream</a:t>
            </a:r>
            <a:r>
              <a:rPr lang="en-US" dirty="0"/>
              <a:t>, </a:t>
            </a:r>
            <a:r>
              <a:rPr lang="en-US" dirty="0" err="1"/>
              <a:t>FilterInputStream</a:t>
            </a:r>
            <a:r>
              <a:rPr lang="en-US" dirty="0" smtClean="0"/>
              <a:t>, </a:t>
            </a:r>
            <a:r>
              <a:rPr lang="en-US" dirty="0" err="1"/>
              <a:t>ObjectInputStream</a:t>
            </a:r>
            <a:r>
              <a:rPr lang="en-US" dirty="0"/>
              <a:t>, </a:t>
            </a:r>
            <a:r>
              <a:rPr lang="en-US" dirty="0" err="1"/>
              <a:t>PipedInputStream</a:t>
            </a:r>
            <a:r>
              <a:rPr lang="en-US" dirty="0"/>
              <a:t>, </a:t>
            </a:r>
            <a:r>
              <a:rPr lang="en-US" dirty="0" err="1"/>
              <a:t>SequenceInputStream</a:t>
            </a:r>
            <a:r>
              <a:rPr lang="en-US" dirty="0"/>
              <a:t>, </a:t>
            </a:r>
            <a:r>
              <a:rPr lang="en-US" dirty="0" err="1"/>
              <a:t>StringBufferInputStream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OutputStream</a:t>
            </a:r>
            <a:endParaRPr lang="en-US" dirty="0" smtClean="0"/>
          </a:p>
          <a:p>
            <a:pPr lvl="2"/>
            <a:r>
              <a:rPr lang="en-US" dirty="0" err="1"/>
              <a:t>ByteArrayOutputStream</a:t>
            </a:r>
            <a:r>
              <a:rPr lang="en-US" dirty="0"/>
              <a:t>, </a:t>
            </a:r>
            <a:r>
              <a:rPr lang="en-US" dirty="0" err="1"/>
              <a:t>FileOutputStream</a:t>
            </a:r>
            <a:r>
              <a:rPr lang="en-US" dirty="0"/>
              <a:t>, </a:t>
            </a:r>
            <a:r>
              <a:rPr lang="en-US" dirty="0" err="1"/>
              <a:t>FilterOutputStream</a:t>
            </a:r>
            <a:r>
              <a:rPr lang="en-US" dirty="0"/>
              <a:t>, </a:t>
            </a:r>
            <a:r>
              <a:rPr lang="en-US" dirty="0" err="1"/>
              <a:t>ObjectOutputStream</a:t>
            </a:r>
            <a:r>
              <a:rPr lang="en-US" dirty="0" smtClean="0"/>
              <a:t>, </a:t>
            </a:r>
            <a:r>
              <a:rPr lang="en-US" dirty="0" err="1"/>
              <a:t>PipedOutputStream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err="1" smtClean="0"/>
              <a:t>ClassLoader</a:t>
            </a:r>
            <a:endParaRPr lang="ru-RU" dirty="0" smtClean="0"/>
          </a:p>
          <a:p>
            <a:pPr lvl="2"/>
            <a:r>
              <a:rPr lang="en-US" dirty="0" err="1" smtClean="0"/>
              <a:t>SecureClassLoader</a:t>
            </a:r>
            <a:endParaRPr lang="ru-RU" dirty="0" smtClean="0"/>
          </a:p>
          <a:p>
            <a:r>
              <a:rPr lang="en-US" dirty="0" err="1" smtClean="0"/>
              <a:t>TimerTask</a:t>
            </a:r>
            <a:endParaRPr lang="en-US" dirty="0" smtClean="0"/>
          </a:p>
          <a:p>
            <a:pPr lvl="2"/>
            <a:r>
              <a:rPr lang="en-US" dirty="0" err="1" smtClean="0"/>
              <a:t>HelloTimerTask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ru-RU" dirty="0" smtClean="0">
                <a:sym typeface="Wingdings" panose="05000000000000000000" pitchFamily="2" charset="2"/>
              </a:rPr>
              <a:t> (см. далее)</a:t>
            </a:r>
            <a:endParaRPr lang="en-US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1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</a:t>
            </a:r>
            <a:r>
              <a:rPr lang="ru-RU" dirty="0" smtClean="0"/>
              <a:t>классы</a:t>
            </a:r>
            <a:r>
              <a:rPr lang="en-US" dirty="0" smtClean="0"/>
              <a:t> –</a:t>
            </a:r>
            <a:r>
              <a:rPr lang="ru-RU" dirty="0" smtClean="0"/>
              <a:t> пример (слайд 1 из 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endParaRPr lang="ru-RU" sz="1400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1" noProof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ru-RU" sz="1400" noProof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  <a:endParaRPr lang="en-US" sz="14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4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name;	</a:t>
            </a:r>
            <a:endParaRPr lang="en-US" sz="14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4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Person(String name)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.name=name;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400" b="1" noProof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sayHello();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doHandshake(Person </a:t>
            </a:r>
            <a:r>
              <a:rPr lang="en-US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noProof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handshake with </a:t>
            </a:r>
            <a:r>
              <a:rPr lang="en-US" sz="1400" noProof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ru-RU" sz="1400" noProof="1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sz="1400" i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endParaRPr lang="en-US" sz="14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400" noProof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 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" + name + </a:t>
            </a:r>
            <a:endParaRPr lang="en-US" sz="14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noProof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 hand to 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" + </a:t>
            </a:r>
            <a:r>
              <a:rPr lang="en-US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endParaRPr lang="en-US" sz="14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noProof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greet(Person</a:t>
            </a:r>
            <a:r>
              <a:rPr lang="en-US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doHandshake(</a:t>
            </a:r>
            <a:r>
              <a:rPr lang="en-US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sayHello();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4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400" b="1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RussianPerson </a:t>
            </a:r>
            <a:r>
              <a:rPr lang="ru-RU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RussianPerson(String name)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(name);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sayHello()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sz="1400" i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.println("</a:t>
            </a:r>
            <a:r>
              <a:rPr lang="ru-RU" sz="1400" noProof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Привет!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ru-RU" sz="14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4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AmericanPerson </a:t>
            </a:r>
            <a:r>
              <a:rPr lang="ru-RU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AmericanPerson(String name)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sayHello()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sz="1400" i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.println("</a:t>
            </a:r>
            <a:r>
              <a:rPr lang="ru-RU" sz="1400" noProof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Hello!</a:t>
            </a: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u-RU" noProof="1"/>
          </a:p>
        </p:txBody>
      </p:sp>
      <p:cxnSp>
        <p:nvCxnSpPr>
          <p:cNvPr id="5" name="Прямая соединительная линия 4"/>
          <p:cNvCxnSpPr>
            <a:stCxn id="2" idx="2"/>
            <a:endCxn id="3" idx="2"/>
          </p:cNvCxnSpPr>
          <p:nvPr/>
        </p:nvCxnSpPr>
        <p:spPr>
          <a:xfrm flipH="1">
            <a:off x="4566600" y="857232"/>
            <a:ext cx="3650" cy="55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4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</a:t>
            </a:r>
            <a:r>
              <a:rPr lang="ru-RU" dirty="0" smtClean="0"/>
              <a:t>классы</a:t>
            </a:r>
            <a:r>
              <a:rPr lang="en-US" dirty="0" smtClean="0"/>
              <a:t> –</a:t>
            </a:r>
            <a:r>
              <a:rPr lang="ru-RU" dirty="0" smtClean="0"/>
              <a:t> пример (слайд 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RussianPerson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Иван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AmericanPerson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ivan.greet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john.greet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 Иван </a:t>
            </a:r>
            <a:r>
              <a:rPr lang="ru-RU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</a:t>
            </a: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</a:t>
            </a: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Привет!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 </a:t>
            </a:r>
            <a:r>
              <a:rPr lang="ru-RU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</a:t>
            </a: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</a:t>
            </a: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Иван 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spcBef>
                <a:spcPts val="0"/>
              </a:spcBef>
              <a:buNone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09550" y="4295775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4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Java </a:t>
            </a:r>
            <a:r>
              <a:rPr lang="ru-RU" dirty="0"/>
              <a:t>нет множественного наследования </a:t>
            </a:r>
            <a:r>
              <a:rPr lang="ru-RU" dirty="0" smtClean="0"/>
              <a:t>классов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ru-RU" sz="1600" dirty="0" smtClean="0"/>
              <a:t>оговорка</a:t>
            </a:r>
            <a:r>
              <a:rPr lang="en-US" sz="1600" dirty="0" smtClean="0"/>
              <a:t>: </a:t>
            </a:r>
            <a:r>
              <a:rPr lang="ru-RU" sz="1600" dirty="0" smtClean="0"/>
              <a:t>в </a:t>
            </a:r>
            <a:r>
              <a:rPr lang="en-US" sz="1600" dirty="0" smtClean="0"/>
              <a:t>Java 8 </a:t>
            </a:r>
            <a:r>
              <a:rPr lang="ru-RU" sz="1600" dirty="0" smtClean="0"/>
              <a:t>есть частичный аналог – </a:t>
            </a:r>
            <a:r>
              <a:rPr lang="en-US" sz="1600" dirty="0" smtClean="0">
                <a:hlinkClick r:id="rId2"/>
              </a:rPr>
              <a:t>default implementations</a:t>
            </a:r>
            <a:r>
              <a:rPr lang="en-US" sz="1600" dirty="0" smtClean="0"/>
              <a:t>)</a:t>
            </a:r>
            <a:endParaRPr lang="ru-RU" sz="1600" dirty="0" smtClean="0"/>
          </a:p>
          <a:p>
            <a:pPr lvl="2"/>
            <a:r>
              <a:rPr lang="ru-RU" dirty="0" smtClean="0"/>
              <a:t>нет множественного наследования – нет </a:t>
            </a:r>
            <a:r>
              <a:rPr lang="ru-RU" dirty="0" smtClean="0">
                <a:solidFill>
                  <a:srgbClr val="FF0000"/>
                </a:solidFill>
              </a:rPr>
              <a:t>проблемы ромба</a:t>
            </a:r>
          </a:p>
          <a:p>
            <a:pPr lvl="2"/>
            <a:r>
              <a:rPr lang="ru-RU" dirty="0" smtClean="0"/>
              <a:t>любой класс имеет только одного непосредственного предка</a:t>
            </a:r>
            <a:endParaRPr lang="ru-RU" dirty="0"/>
          </a:p>
          <a:p>
            <a:pPr lvl="2"/>
            <a:r>
              <a:rPr lang="ru-RU" dirty="0" smtClean="0"/>
              <a:t>чтобы </a:t>
            </a:r>
            <a:r>
              <a:rPr lang="ru-RU" dirty="0"/>
              <a:t>показать, что объект </a:t>
            </a:r>
            <a:r>
              <a:rPr lang="en-US" dirty="0" smtClean="0">
                <a:solidFill>
                  <a:schemeClr val="accent1"/>
                </a:solidFill>
              </a:rPr>
              <a:t>IS-A</a:t>
            </a:r>
            <a:r>
              <a:rPr lang="ru-RU" dirty="0" smtClean="0"/>
              <a:t> «что-то» </a:t>
            </a:r>
            <a:br>
              <a:rPr lang="ru-RU" dirty="0" smtClean="0"/>
            </a:br>
            <a:r>
              <a:rPr lang="ru-RU" dirty="0" smtClean="0"/>
              <a:t>и </a:t>
            </a:r>
            <a:r>
              <a:rPr lang="ru-RU" dirty="0"/>
              <a:t>при этом </a:t>
            </a:r>
            <a:r>
              <a:rPr lang="en-US" dirty="0">
                <a:solidFill>
                  <a:schemeClr val="accent1"/>
                </a:solidFill>
              </a:rPr>
              <a:t>IS-A</a:t>
            </a:r>
            <a:r>
              <a:rPr lang="ru-RU" dirty="0" smtClean="0"/>
              <a:t> «что-то еще», используются </a:t>
            </a:r>
            <a:r>
              <a:rPr lang="ru-RU" dirty="0" smtClean="0">
                <a:solidFill>
                  <a:schemeClr val="accent1"/>
                </a:solidFill>
              </a:rPr>
              <a:t>интерфейсы</a:t>
            </a:r>
            <a:endParaRPr lang="ru-RU" dirty="0">
              <a:solidFill>
                <a:schemeClr val="accent1"/>
              </a:solidFill>
            </a:endParaRPr>
          </a:p>
          <a:p>
            <a:r>
              <a:rPr lang="ru-RU" dirty="0" smtClean="0">
                <a:solidFill>
                  <a:schemeClr val="accent1"/>
                </a:solidFill>
              </a:rPr>
              <a:t>Интерфейс</a:t>
            </a:r>
            <a:r>
              <a:rPr lang="ru-RU" dirty="0" smtClean="0"/>
              <a:t> – абстрактный тип, содержащий </a:t>
            </a:r>
            <a:br>
              <a:rPr lang="ru-RU" dirty="0" smtClean="0"/>
            </a:br>
            <a:r>
              <a:rPr lang="ru-RU" dirty="0" smtClean="0"/>
              <a:t>объявления методов и констант</a:t>
            </a:r>
          </a:p>
          <a:p>
            <a:pPr lvl="2"/>
            <a:r>
              <a:rPr lang="ru-RU" dirty="0" smtClean="0"/>
              <a:t>соглашение о том, какие методы должен иметь класс, </a:t>
            </a:r>
            <a:br>
              <a:rPr lang="ru-RU" dirty="0" smtClean="0"/>
            </a:br>
            <a:r>
              <a:rPr lang="ru-RU" dirty="0" smtClean="0"/>
              <a:t>реализующий данный интерфейс</a:t>
            </a:r>
          </a:p>
          <a:p>
            <a:r>
              <a:rPr lang="ru-RU" dirty="0" smtClean="0"/>
              <a:t>Интерфейс может быть унаследован от другого/других интерфейсов</a:t>
            </a:r>
          </a:p>
          <a:p>
            <a:pPr lvl="2"/>
            <a:r>
              <a:rPr lang="ru-RU" dirty="0" smtClean="0"/>
              <a:t>для интерфейсов поддерживается множественное наследование</a:t>
            </a:r>
          </a:p>
          <a:p>
            <a:pPr lvl="2"/>
            <a:r>
              <a:rPr lang="ru-RU" dirty="0"/>
              <a:t>т.к. интерфейсы содержат только объявления методов </a:t>
            </a:r>
            <a:br>
              <a:rPr lang="ru-RU" dirty="0"/>
            </a:br>
            <a:r>
              <a:rPr lang="ru-RU" dirty="0"/>
              <a:t>(без их реализации) нет </a:t>
            </a:r>
            <a:r>
              <a:rPr lang="ru-RU" dirty="0">
                <a:solidFill>
                  <a:schemeClr val="accent1"/>
                </a:solidFill>
              </a:rPr>
              <a:t>проблемы ромба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Класс может реализовывать любое количество интерфейсов</a:t>
            </a:r>
          </a:p>
          <a:p>
            <a:pPr lvl="2"/>
            <a:r>
              <a:rPr lang="ru-RU" dirty="0" smtClean="0"/>
              <a:t>т.к. интерфейсы содержат только объявления методов </a:t>
            </a:r>
            <a:br>
              <a:rPr lang="ru-RU" dirty="0" smtClean="0"/>
            </a:br>
            <a:r>
              <a:rPr lang="ru-RU" dirty="0" smtClean="0"/>
              <a:t>(без их реализации) нет </a:t>
            </a:r>
            <a:r>
              <a:rPr lang="ru-RU" dirty="0" smtClean="0">
                <a:solidFill>
                  <a:schemeClr val="accent1"/>
                </a:solidFill>
              </a:rPr>
              <a:t>проблемы ромба</a:t>
            </a:r>
            <a:r>
              <a:rPr lang="ru-RU" dirty="0" smtClean="0"/>
              <a:t> </a:t>
            </a:r>
          </a:p>
        </p:txBody>
      </p:sp>
      <p:sp>
        <p:nvSpPr>
          <p:cNvPr id="86" name="Облако 85"/>
          <p:cNvSpPr/>
          <p:nvPr/>
        </p:nvSpPr>
        <p:spPr>
          <a:xfrm>
            <a:off x="7075714" y="4488180"/>
            <a:ext cx="1894115" cy="1866900"/>
          </a:xfrm>
          <a:prstGeom prst="cloud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46" name="Облако 45"/>
          <p:cNvSpPr/>
          <p:nvPr/>
        </p:nvSpPr>
        <p:spPr>
          <a:xfrm>
            <a:off x="6400800" y="879567"/>
            <a:ext cx="2569029" cy="1724296"/>
          </a:xfrm>
          <a:prstGeom prst="cloud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761389" y="1328728"/>
            <a:ext cx="295275" cy="14287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250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390039" y="1328729"/>
            <a:ext cx="295275" cy="14287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250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094764" y="1843079"/>
            <a:ext cx="295275" cy="14287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250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cxnSp>
        <p:nvCxnSpPr>
          <p:cNvPr id="18" name="Прямая со стрелкой 17"/>
          <p:cNvCxnSpPr>
            <a:stCxn id="11" idx="0"/>
            <a:endCxn id="9" idx="2"/>
          </p:cNvCxnSpPr>
          <p:nvPr/>
        </p:nvCxnSpPr>
        <p:spPr>
          <a:xfrm flipH="1" flipV="1">
            <a:off x="6909027" y="1471603"/>
            <a:ext cx="333375" cy="3714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123463" y="1081079"/>
            <a:ext cx="295275" cy="14287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250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7828188" y="1600190"/>
            <a:ext cx="295275" cy="14287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250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428261" y="1600190"/>
            <a:ext cx="295275" cy="14287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250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8123462" y="2095490"/>
            <a:ext cx="295275" cy="1428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250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cxnSp>
        <p:nvCxnSpPr>
          <p:cNvPr id="25" name="Прямая со стрелкой 24"/>
          <p:cNvCxnSpPr>
            <a:stCxn id="11" idx="0"/>
            <a:endCxn id="10" idx="2"/>
          </p:cNvCxnSpPr>
          <p:nvPr/>
        </p:nvCxnSpPr>
        <p:spPr>
          <a:xfrm flipV="1">
            <a:off x="7242402" y="1471604"/>
            <a:ext cx="295275" cy="37147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2" idx="0"/>
            <a:endCxn id="21" idx="2"/>
          </p:cNvCxnSpPr>
          <p:nvPr/>
        </p:nvCxnSpPr>
        <p:spPr>
          <a:xfrm flipV="1">
            <a:off x="7975826" y="1223954"/>
            <a:ext cx="295275" cy="3762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3" idx="0"/>
          </p:cNvCxnSpPr>
          <p:nvPr/>
        </p:nvCxnSpPr>
        <p:spPr>
          <a:xfrm flipH="1" flipV="1">
            <a:off x="8275861" y="1223954"/>
            <a:ext cx="300038" cy="3762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0"/>
            <a:endCxn id="22" idx="2"/>
          </p:cNvCxnSpPr>
          <p:nvPr/>
        </p:nvCxnSpPr>
        <p:spPr>
          <a:xfrm flipH="1" flipV="1">
            <a:off x="7975826" y="1743065"/>
            <a:ext cx="295274" cy="35242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4" idx="0"/>
            <a:endCxn id="23" idx="2"/>
          </p:cNvCxnSpPr>
          <p:nvPr/>
        </p:nvCxnSpPr>
        <p:spPr>
          <a:xfrm flipV="1">
            <a:off x="8271100" y="1743065"/>
            <a:ext cx="304799" cy="35242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7613332" y="5352894"/>
            <a:ext cx="295275" cy="14287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250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7622653" y="5992402"/>
            <a:ext cx="295275" cy="14287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250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7647145" y="4772551"/>
            <a:ext cx="227647" cy="21771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25000" lnSpcReduction="20000"/>
          </a:bodyPr>
          <a:lstStyle/>
          <a:p>
            <a:pPr algn="ctr"/>
            <a:endParaRPr lang="ru-RU" dirty="0">
              <a:solidFill>
                <a:srgbClr val="464646"/>
              </a:solidFill>
            </a:endParaRPr>
          </a:p>
        </p:txBody>
      </p:sp>
      <p:cxnSp>
        <p:nvCxnSpPr>
          <p:cNvPr id="52" name="Прямая со стрелкой 51"/>
          <p:cNvCxnSpPr>
            <a:stCxn id="49" idx="0"/>
            <a:endCxn id="51" idx="4"/>
          </p:cNvCxnSpPr>
          <p:nvPr/>
        </p:nvCxnSpPr>
        <p:spPr>
          <a:xfrm flipH="1" flipV="1">
            <a:off x="7760969" y="4990266"/>
            <a:ext cx="1" cy="362628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8077842" y="5315473"/>
            <a:ext cx="227647" cy="21771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25000" lnSpcReduction="20000"/>
          </a:bodyPr>
          <a:lstStyle/>
          <a:p>
            <a:pPr algn="ctr"/>
            <a:endParaRPr lang="ru-RU" dirty="0">
              <a:solidFill>
                <a:srgbClr val="464646"/>
              </a:solidFill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8457719" y="5315473"/>
            <a:ext cx="227647" cy="21771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25000" lnSpcReduction="20000"/>
          </a:bodyPr>
          <a:lstStyle/>
          <a:p>
            <a:pPr algn="ctr"/>
            <a:endParaRPr lang="ru-RU" dirty="0">
              <a:solidFill>
                <a:srgbClr val="464646"/>
              </a:solidFill>
            </a:endParaRPr>
          </a:p>
        </p:txBody>
      </p:sp>
      <p:cxnSp>
        <p:nvCxnSpPr>
          <p:cNvPr id="57" name="Прямая со стрелкой 56"/>
          <p:cNvCxnSpPr>
            <a:stCxn id="55" idx="0"/>
            <a:endCxn id="51" idx="4"/>
          </p:cNvCxnSpPr>
          <p:nvPr/>
        </p:nvCxnSpPr>
        <p:spPr>
          <a:xfrm flipH="1" flipV="1">
            <a:off x="7760969" y="4990266"/>
            <a:ext cx="430697" cy="3252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0" idx="0"/>
            <a:endCxn id="49" idx="2"/>
          </p:cNvCxnSpPr>
          <p:nvPr/>
        </p:nvCxnSpPr>
        <p:spPr>
          <a:xfrm flipH="1" flipV="1">
            <a:off x="7760970" y="5495769"/>
            <a:ext cx="9321" cy="496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50" idx="0"/>
            <a:endCxn id="55" idx="4"/>
          </p:cNvCxnSpPr>
          <p:nvPr/>
        </p:nvCxnSpPr>
        <p:spPr>
          <a:xfrm flipV="1">
            <a:off x="7770291" y="5533188"/>
            <a:ext cx="421375" cy="459214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50" idx="0"/>
            <a:endCxn id="56" idx="4"/>
          </p:cNvCxnSpPr>
          <p:nvPr/>
        </p:nvCxnSpPr>
        <p:spPr>
          <a:xfrm flipV="1">
            <a:off x="7770291" y="5533188"/>
            <a:ext cx="801252" cy="459214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8077841" y="4772552"/>
            <a:ext cx="227647" cy="21771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25000" lnSpcReduction="20000"/>
          </a:bodyPr>
          <a:lstStyle/>
          <a:p>
            <a:pPr algn="ctr"/>
            <a:endParaRPr lang="ru-RU" dirty="0">
              <a:solidFill>
                <a:srgbClr val="464646"/>
              </a:solidFill>
            </a:endParaRPr>
          </a:p>
        </p:txBody>
      </p:sp>
      <p:cxnSp>
        <p:nvCxnSpPr>
          <p:cNvPr id="90" name="Прямая со стрелкой 89"/>
          <p:cNvCxnSpPr>
            <a:stCxn id="55" idx="0"/>
            <a:endCxn id="89" idx="4"/>
          </p:cNvCxnSpPr>
          <p:nvPr/>
        </p:nvCxnSpPr>
        <p:spPr>
          <a:xfrm flipH="1" flipV="1">
            <a:off x="8191665" y="4990267"/>
            <a:ext cx="1" cy="32520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Облако 94"/>
          <p:cNvSpPr/>
          <p:nvPr/>
        </p:nvSpPr>
        <p:spPr>
          <a:xfrm>
            <a:off x="5830595" y="2566412"/>
            <a:ext cx="1138101" cy="1152148"/>
          </a:xfrm>
          <a:prstGeom prst="cloud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6269553" y="3291838"/>
            <a:ext cx="295275" cy="14287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250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97" name="Овал 96"/>
          <p:cNvSpPr/>
          <p:nvPr/>
        </p:nvSpPr>
        <p:spPr>
          <a:xfrm>
            <a:off x="6291124" y="2718183"/>
            <a:ext cx="227647" cy="21771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25000" lnSpcReduction="20000"/>
          </a:bodyPr>
          <a:lstStyle/>
          <a:p>
            <a:pPr algn="ctr"/>
            <a:endParaRPr lang="ru-RU" dirty="0">
              <a:solidFill>
                <a:srgbClr val="464646"/>
              </a:solidFill>
            </a:endParaRPr>
          </a:p>
        </p:txBody>
      </p:sp>
      <p:cxnSp>
        <p:nvCxnSpPr>
          <p:cNvPr id="98" name="Прямая со стрелкой 97"/>
          <p:cNvCxnSpPr>
            <a:stCxn id="96" idx="0"/>
            <a:endCxn id="97" idx="4"/>
          </p:cNvCxnSpPr>
          <p:nvPr/>
        </p:nvCxnSpPr>
        <p:spPr>
          <a:xfrm flipH="1" flipV="1">
            <a:off x="6404948" y="2935898"/>
            <a:ext cx="12243" cy="355940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Овал 120"/>
          <p:cNvSpPr/>
          <p:nvPr/>
        </p:nvSpPr>
        <p:spPr>
          <a:xfrm>
            <a:off x="8457718" y="4772552"/>
            <a:ext cx="227647" cy="21771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25000" lnSpcReduction="20000"/>
          </a:bodyPr>
          <a:lstStyle/>
          <a:p>
            <a:pPr algn="ctr"/>
            <a:endParaRPr lang="ru-RU" dirty="0">
              <a:solidFill>
                <a:srgbClr val="464646"/>
              </a:solidFill>
            </a:endParaRPr>
          </a:p>
        </p:txBody>
      </p:sp>
      <p:cxnSp>
        <p:nvCxnSpPr>
          <p:cNvPr id="122" name="Прямая со стрелкой 121"/>
          <p:cNvCxnSpPr>
            <a:stCxn id="55" idx="0"/>
            <a:endCxn id="121" idx="4"/>
          </p:cNvCxnSpPr>
          <p:nvPr/>
        </p:nvCxnSpPr>
        <p:spPr>
          <a:xfrm flipV="1">
            <a:off x="8191666" y="4990267"/>
            <a:ext cx="379876" cy="32520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Облако 124"/>
          <p:cNvSpPr/>
          <p:nvPr/>
        </p:nvSpPr>
        <p:spPr>
          <a:xfrm>
            <a:off x="7943349" y="3012998"/>
            <a:ext cx="958211" cy="1303994"/>
          </a:xfrm>
          <a:prstGeom prst="cloud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128" name="Овал 127"/>
          <p:cNvSpPr/>
          <p:nvPr/>
        </p:nvSpPr>
        <p:spPr>
          <a:xfrm>
            <a:off x="8284714" y="3144210"/>
            <a:ext cx="227647" cy="21771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25000" lnSpcReduction="20000"/>
          </a:bodyPr>
          <a:lstStyle/>
          <a:p>
            <a:pPr algn="ctr"/>
            <a:endParaRPr lang="ru-RU" dirty="0">
              <a:solidFill>
                <a:srgbClr val="464646"/>
              </a:solidFill>
            </a:endParaRPr>
          </a:p>
        </p:txBody>
      </p:sp>
      <p:sp>
        <p:nvSpPr>
          <p:cNvPr id="129" name="Овал 128"/>
          <p:cNvSpPr/>
          <p:nvPr/>
        </p:nvSpPr>
        <p:spPr>
          <a:xfrm>
            <a:off x="8306335" y="3925106"/>
            <a:ext cx="227647" cy="21771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25000" lnSpcReduction="20000"/>
          </a:bodyPr>
          <a:lstStyle/>
          <a:p>
            <a:pPr algn="ctr"/>
            <a:endParaRPr lang="ru-RU" dirty="0">
              <a:solidFill>
                <a:srgbClr val="464646"/>
              </a:solidFill>
            </a:endParaRPr>
          </a:p>
        </p:txBody>
      </p:sp>
      <p:sp>
        <p:nvSpPr>
          <p:cNvPr id="130" name="Овал 129"/>
          <p:cNvSpPr/>
          <p:nvPr/>
        </p:nvSpPr>
        <p:spPr>
          <a:xfrm>
            <a:off x="8124800" y="3529973"/>
            <a:ext cx="227647" cy="21771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25000" lnSpcReduction="20000"/>
          </a:bodyPr>
          <a:lstStyle/>
          <a:p>
            <a:pPr algn="ctr"/>
            <a:endParaRPr lang="ru-RU" dirty="0">
              <a:solidFill>
                <a:srgbClr val="464646"/>
              </a:solidFill>
            </a:endParaRPr>
          </a:p>
        </p:txBody>
      </p:sp>
      <p:sp>
        <p:nvSpPr>
          <p:cNvPr id="131" name="Овал 130"/>
          <p:cNvSpPr/>
          <p:nvPr/>
        </p:nvSpPr>
        <p:spPr>
          <a:xfrm>
            <a:off x="8479339" y="3529974"/>
            <a:ext cx="227647" cy="21771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25000" lnSpcReduction="20000"/>
          </a:bodyPr>
          <a:lstStyle/>
          <a:p>
            <a:pPr algn="ctr"/>
            <a:endParaRPr lang="ru-RU" dirty="0">
              <a:solidFill>
                <a:srgbClr val="464646"/>
              </a:solidFill>
            </a:endParaRPr>
          </a:p>
        </p:txBody>
      </p:sp>
      <p:cxnSp>
        <p:nvCxnSpPr>
          <p:cNvPr id="132" name="Прямая со стрелкой 131"/>
          <p:cNvCxnSpPr>
            <a:stCxn id="129" idx="0"/>
            <a:endCxn id="130" idx="4"/>
          </p:cNvCxnSpPr>
          <p:nvPr/>
        </p:nvCxnSpPr>
        <p:spPr>
          <a:xfrm flipH="1" flipV="1">
            <a:off x="8238624" y="3747688"/>
            <a:ext cx="181535" cy="17741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129" idx="0"/>
            <a:endCxn id="131" idx="4"/>
          </p:cNvCxnSpPr>
          <p:nvPr/>
        </p:nvCxnSpPr>
        <p:spPr>
          <a:xfrm flipV="1">
            <a:off x="8420159" y="3747689"/>
            <a:ext cx="173004" cy="17741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stCxn id="130" idx="0"/>
            <a:endCxn id="128" idx="4"/>
          </p:cNvCxnSpPr>
          <p:nvPr/>
        </p:nvCxnSpPr>
        <p:spPr>
          <a:xfrm flipV="1">
            <a:off x="8238624" y="3361925"/>
            <a:ext cx="159914" cy="1680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1" idx="0"/>
            <a:endCxn id="128" idx="4"/>
          </p:cNvCxnSpPr>
          <p:nvPr/>
        </p:nvCxnSpPr>
        <p:spPr>
          <a:xfrm flipH="1" flipV="1">
            <a:off x="8398538" y="3361925"/>
            <a:ext cx="194625" cy="1680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7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 – синтаксис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Синтаксис:</a:t>
            </a:r>
            <a:endParaRPr lang="en-US" dirty="0" smtClean="0"/>
          </a:p>
          <a:p>
            <a:pPr marL="714375" indent="0">
              <a:spcBef>
                <a:spcPts val="0"/>
              </a:spcBef>
              <a:buNone/>
              <a:tabLst>
                <a:tab pos="1079500" algn="l"/>
              </a:tabLs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modifier&gt; </a:t>
            </a:r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&lt;interface&gt; [,&lt;interface&gt;]* ] { </a:t>
            </a:r>
          </a:p>
          <a:p>
            <a:pPr marL="714375" indent="0">
              <a:spcBef>
                <a:spcPts val="0"/>
              </a:spcBef>
              <a:buNone/>
              <a:tabLst>
                <a:tab pos="1079500" algn="l"/>
              </a:tabLs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member_declaration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&gt;* </a:t>
            </a:r>
          </a:p>
          <a:p>
            <a:pPr marL="714375" indent="0">
              <a:spcBef>
                <a:spcPts val="0"/>
              </a:spcBef>
              <a:buNone/>
              <a:tabLst>
                <a:tab pos="1079500" algn="l"/>
              </a:tabLst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ru-RU" dirty="0" smtClean="0"/>
              <a:t>В интерфейсе могут присутствовать:</a:t>
            </a:r>
          </a:p>
          <a:p>
            <a:pPr lvl="1"/>
            <a:r>
              <a:rPr lang="ru-RU" dirty="0" smtClean="0"/>
              <a:t>объявления методов </a:t>
            </a:r>
            <a:endParaRPr lang="en-US" dirty="0" smtClean="0"/>
          </a:p>
          <a:p>
            <a:pPr lvl="2"/>
            <a:r>
              <a:rPr lang="ru-RU" dirty="0" smtClean="0"/>
              <a:t>всегда </a:t>
            </a:r>
            <a:r>
              <a:rPr lang="en-US" b="1" dirty="0" smtClean="0">
                <a:solidFill>
                  <a:srgbClr val="0079C1"/>
                </a:solidFill>
              </a:rPr>
              <a:t>public abstract</a:t>
            </a:r>
            <a:r>
              <a:rPr lang="ru-RU" dirty="0" smtClean="0"/>
              <a:t>, даже если явно это не указано</a:t>
            </a:r>
          </a:p>
          <a:p>
            <a:pPr lvl="2"/>
            <a:r>
              <a:rPr lang="ru-RU" dirty="0" smtClean="0"/>
              <a:t>не могут быть </a:t>
            </a:r>
            <a:r>
              <a:rPr lang="en-US" b="1" dirty="0">
                <a:solidFill>
                  <a:srgbClr val="0079C1"/>
                </a:solidFill>
              </a:rPr>
              <a:t>private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0079C1"/>
                </a:solidFill>
              </a:rPr>
              <a:t>protected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9C1"/>
                </a:solidFill>
              </a:rPr>
              <a:t>final</a:t>
            </a:r>
            <a:r>
              <a:rPr lang="en-US" b="1" dirty="0" smtClean="0">
                <a:solidFill>
                  <a:schemeClr val="bg1"/>
                </a:solidFill>
              </a:rPr>
              <a:t>,</a:t>
            </a:r>
            <a:r>
              <a:rPr lang="en-US" b="1" dirty="0" smtClean="0">
                <a:solidFill>
                  <a:srgbClr val="0079C1"/>
                </a:solidFill>
              </a:rPr>
              <a:t> static</a:t>
            </a:r>
            <a:endParaRPr lang="en-US" b="1" dirty="0">
              <a:solidFill>
                <a:srgbClr val="0079C1"/>
              </a:solidFill>
            </a:endParaRPr>
          </a:p>
          <a:p>
            <a:pPr lvl="1"/>
            <a:r>
              <a:rPr lang="ru-RU" dirty="0" smtClean="0"/>
              <a:t>константы</a:t>
            </a:r>
          </a:p>
          <a:p>
            <a:pPr lvl="2"/>
            <a:r>
              <a:rPr lang="ru-RU" dirty="0"/>
              <a:t>всегда </a:t>
            </a:r>
            <a:r>
              <a:rPr lang="en-US" b="1" dirty="0">
                <a:solidFill>
                  <a:srgbClr val="0079C1"/>
                </a:solidFill>
              </a:rPr>
              <a:t>public static final</a:t>
            </a:r>
            <a:r>
              <a:rPr lang="en-US" dirty="0" smtClean="0"/>
              <a:t>, </a:t>
            </a:r>
            <a:r>
              <a:rPr lang="ru-RU" dirty="0"/>
              <a:t>даже если явно это не </a:t>
            </a:r>
            <a:r>
              <a:rPr lang="ru-RU" dirty="0" smtClean="0"/>
              <a:t>указано</a:t>
            </a:r>
            <a:endParaRPr lang="en-US" dirty="0" smtClean="0"/>
          </a:p>
          <a:p>
            <a:pPr lvl="2"/>
            <a:r>
              <a:rPr lang="ru-RU" dirty="0" smtClean="0"/>
              <a:t>не могут быть </a:t>
            </a:r>
            <a:r>
              <a:rPr lang="en-US" b="1" dirty="0">
                <a:solidFill>
                  <a:srgbClr val="0079C1"/>
                </a:solidFill>
              </a:rPr>
              <a:t>private</a:t>
            </a:r>
            <a:r>
              <a:rPr lang="en-US" dirty="0"/>
              <a:t>, </a:t>
            </a:r>
            <a:r>
              <a:rPr lang="en-US" b="1" dirty="0" smtClean="0">
                <a:solidFill>
                  <a:srgbClr val="0079C1"/>
                </a:solidFill>
              </a:rPr>
              <a:t>protected</a:t>
            </a:r>
            <a:endParaRPr lang="ru-RU" b="1" dirty="0" smtClean="0">
              <a:solidFill>
                <a:srgbClr val="0079C1"/>
              </a:solidFill>
            </a:endParaRPr>
          </a:p>
          <a:p>
            <a:r>
              <a:rPr lang="ru-RU" dirty="0"/>
              <a:t>Выбирайте названия методов в интерфейсах с умом.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При реализации они </a:t>
            </a:r>
            <a:r>
              <a:rPr lang="ru-RU" dirty="0"/>
              <a:t>не должны конфликтовать с именами методов из других </a:t>
            </a:r>
            <a:r>
              <a:rPr lang="ru-RU" dirty="0" smtClean="0"/>
              <a:t>интерфейсов данного класса</a:t>
            </a:r>
            <a:endParaRPr lang="ru-RU" dirty="0"/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Java </a:t>
            </a:r>
            <a:r>
              <a:rPr lang="ru-RU" dirty="0" smtClean="0">
                <a:solidFill>
                  <a:schemeClr val="bg1"/>
                </a:solidFill>
              </a:rPr>
              <a:t>нельзя реализовать в одном классе два разных метода с одинаковой сигнатурой из разных интерфейсов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см. ниже Пример 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0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 – 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noProof="1" smtClean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interface</a:t>
            </a:r>
            <a:r>
              <a:rPr lang="ru-RU" sz="1200" noProof="1" smtClean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Speakable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200" b="1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speak(); </a:t>
            </a:r>
            <a:r>
              <a:rPr lang="ru-RU" sz="1200" noProof="1" smtClean="0">
                <a:solidFill>
                  <a:srgbClr val="0C9B74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en-US" sz="1200" noProof="1" smtClean="0">
                <a:solidFill>
                  <a:srgbClr val="0C9B74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implicitly </a:t>
            </a:r>
            <a:r>
              <a:rPr lang="ru-RU" sz="1200" noProof="1" smtClean="0">
                <a:solidFill>
                  <a:srgbClr val="0C9B74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 abstract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Human </a:t>
            </a:r>
            <a:r>
              <a:rPr lang="ru-RU" sz="1200" b="1" noProof="1" smtClean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implements</a:t>
            </a:r>
            <a:r>
              <a:rPr lang="ru-RU" sz="1200" noProof="1" smtClean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Speakable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200" b="1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b="1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speak() { </a:t>
            </a:r>
            <a:r>
              <a:rPr lang="ru-RU" sz="1200" noProof="1" smtClean="0">
                <a:solidFill>
                  <a:srgbClr val="0C9B74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must be public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200" i="1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.println("Hello! How are You?");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Cat </a:t>
            </a:r>
            <a:r>
              <a:rPr lang="ru-RU" sz="1200" b="1" noProof="1" smtClean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implements</a:t>
            </a:r>
            <a:r>
              <a:rPr lang="ru-RU" sz="1200" noProof="1" smtClean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Speakable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200" b="1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b="1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speak() { </a:t>
            </a:r>
            <a:r>
              <a:rPr lang="ru-RU" sz="1200" noProof="1" smtClean="0">
                <a:solidFill>
                  <a:srgbClr val="0C9B74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must be public</a:t>
            </a:r>
            <a:endParaRPr lang="ru-RU" sz="1200" noProof="1" smtClean="0">
              <a:solidFill>
                <a:schemeClr val="bg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200" i="1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.println("Meow");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InterfaceDemo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200" b="1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b="1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static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b="1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main(String[] args)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Speakable[] creatures = {</a:t>
            </a:r>
            <a:r>
              <a:rPr lang="ru-RU" sz="1200" b="1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Human(), </a:t>
            </a:r>
            <a:r>
              <a:rPr lang="ru-RU" sz="1200" b="1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Cat(), </a:t>
            </a:r>
            <a:r>
              <a:rPr lang="ru-RU" sz="1200" b="1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Cat()};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200" b="1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for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(Speakable s:creatures)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	</a:t>
            </a:r>
            <a:r>
              <a:rPr lang="en-US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s.speak();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200" noProof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3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 – пример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 err="1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interface</a:t>
            </a:r>
            <a:r>
              <a:rPr lang="ru-RU" sz="1200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Animal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eat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 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ru-RU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eat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something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sleep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 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ru-RU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sleep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somewhere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walk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 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ru-RU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walk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run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 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ru-RU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walk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very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fast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r>
              <a:rPr lang="ru-RU" sz="12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ru-RU" sz="1200" dirty="0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ru-RU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java.lang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: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ru-RU" sz="1200" b="1" dirty="0" err="1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interface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Runnable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  </a:t>
            </a:r>
            <a:r>
              <a:rPr lang="ru-RU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abstract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run</a:t>
            </a:r>
            <a:r>
              <a:rPr lang="ru-RU" sz="12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  <a:r>
              <a:rPr lang="en-US" sz="12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// execute code in parallel thread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}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Cat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b="1" dirty="0" err="1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implements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Animal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Runnable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r>
              <a:rPr lang="ru-RU" sz="12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eat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{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ru-RU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eat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whiskas</a:t>
            </a:r>
            <a:r>
              <a:rPr lang="en-US" sz="12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drink milk</a:t>
            </a:r>
            <a:r>
              <a:rPr lang="ru-RU" sz="12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}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sleep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{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ru-RU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sleep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warm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place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}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walk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{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ru-RU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walk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quietly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}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run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{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2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ru-RU" sz="12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?????????????????????????        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}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ru-RU" sz="12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6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«Нестандартное» применение интерфейсов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Антипаттерн</a:t>
            </a:r>
            <a:r>
              <a:rPr lang="ru-RU" dirty="0" smtClean="0"/>
              <a:t> «Хранилище констант»</a:t>
            </a:r>
            <a:endParaRPr lang="en-US" dirty="0" smtClean="0"/>
          </a:p>
          <a:p>
            <a:pPr lvl="2"/>
            <a:r>
              <a:rPr lang="en-US" i="1" dirty="0">
                <a:hlinkClick r:id="rId2"/>
              </a:rPr>
              <a:t>http://</a:t>
            </a:r>
            <a:r>
              <a:rPr lang="en-US" i="1" dirty="0" smtClean="0">
                <a:hlinkClick r:id="rId2"/>
              </a:rPr>
              <a:t>en.wikipedia.org/wiki/Constant_interface</a:t>
            </a:r>
            <a:endParaRPr lang="en-US" i="1" dirty="0" smtClean="0"/>
          </a:p>
          <a:p>
            <a:pPr lvl="2"/>
            <a:endParaRPr lang="en-US" i="1" dirty="0"/>
          </a:p>
          <a:p>
            <a:pPr lvl="2"/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Паттерн «Маркерный интерфейс»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50008"/>
              </p:ext>
            </p:extLst>
          </p:nvPr>
        </p:nvGraphicFramePr>
        <p:xfrm>
          <a:off x="740227" y="1675673"/>
          <a:ext cx="5738950" cy="184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895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interface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000" dirty="0" err="1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Constants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{</a:t>
                      </a:r>
                      <a:endParaRPr lang="ru-RU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0" baseline="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double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000" i="1" dirty="0" err="1" smtClean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PI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= 3.14159;</a:t>
                      </a:r>
                      <a:endParaRPr lang="ru-RU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double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000" i="1" dirty="0" err="1" smtClean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PLANCK_CONSTANT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= 6.62606896e-34;</a:t>
                      </a:r>
                      <a:endParaRPr lang="ru-RU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}</a:t>
                      </a:r>
                      <a:endParaRPr lang="ru-RU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Consolas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class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000" dirty="0" err="1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Calculations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implements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000" dirty="0" err="1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Constants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{</a:t>
                      </a:r>
                      <a:endParaRPr lang="ru-RU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public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double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000" dirty="0" err="1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getReducedPlanckConstant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() {</a:t>
                      </a:r>
                      <a:endParaRPr lang="ru-RU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return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000" i="1" dirty="0" err="1" smtClean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PLANCK_CONSTANT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/ (2 * </a:t>
                      </a:r>
                      <a:r>
                        <a:rPr lang="ru-RU" sz="1000" i="1" dirty="0" err="1" smtClean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PI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ru-RU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aseline="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}</a:t>
                      </a:r>
                      <a:endParaRPr lang="ru-RU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}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61638"/>
              </p:ext>
            </p:extLst>
          </p:nvPr>
        </p:nvGraphicFramePr>
        <p:xfrm>
          <a:off x="783770" y="4087949"/>
          <a:ext cx="6775270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7649"/>
                <a:gridCol w="4087621"/>
              </a:tblGrid>
              <a:tr h="919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chemeClr val="bg1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java.io.Serializable</a:t>
                      </a:r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:</a:t>
                      </a:r>
                      <a:endParaRPr lang="ru-RU" sz="1000" b="1" dirty="0" smtClean="0">
                        <a:solidFill>
                          <a:schemeClr val="bg1"/>
                        </a:solidFill>
                        <a:effectLst/>
                        <a:latin typeface="Consolas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b="1" dirty="0" smtClean="0">
                        <a:solidFill>
                          <a:srgbClr val="7F0055"/>
                        </a:solidFill>
                        <a:effectLst/>
                        <a:latin typeface="Consolas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public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interface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000" kern="1200" dirty="0" err="1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Serializable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{</a:t>
                      </a:r>
                      <a:endParaRPr lang="ru-RU" sz="11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}</a:t>
                      </a:r>
                      <a:endParaRPr lang="ru-RU" sz="11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 b="1" dirty="0" smtClean="0">
                        <a:solidFill>
                          <a:srgbClr val="7F0055"/>
                        </a:solidFill>
                        <a:effectLst/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import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000" dirty="0" err="1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java.io.Serializable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;</a:t>
                      </a:r>
                      <a:endParaRPr lang="ru-RU" sz="11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b="1" dirty="0" smtClean="0">
                        <a:solidFill>
                          <a:srgbClr val="7F0055"/>
                        </a:solidFill>
                        <a:effectLst/>
                        <a:latin typeface="Consolas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class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000" dirty="0" err="1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MyClass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{</a:t>
                      </a:r>
                      <a:endParaRPr lang="ru-RU" sz="11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void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000" dirty="0" err="1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myMethod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ru-RU" sz="1000" dirty="0" err="1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Object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o) {</a:t>
                      </a:r>
                      <a:endParaRPr lang="ru-RU" sz="11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if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(o </a:t>
                      </a: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instanceof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000" dirty="0" err="1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Serializable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) {</a:t>
                      </a:r>
                      <a:endParaRPr lang="ru-RU" sz="11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3F7F5F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ru-RU" sz="1000" dirty="0" smtClean="0">
                          <a:solidFill>
                            <a:srgbClr val="3F7F5F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// </a:t>
                      </a:r>
                      <a:r>
                        <a:rPr lang="ru-RU" sz="1000" dirty="0" err="1" smtClean="0">
                          <a:solidFill>
                            <a:srgbClr val="3F7F5F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do</a:t>
                      </a:r>
                      <a:r>
                        <a:rPr lang="ru-RU" sz="1000" dirty="0" smtClean="0">
                          <a:solidFill>
                            <a:srgbClr val="3F7F5F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000" dirty="0" err="1" smtClean="0">
                          <a:solidFill>
                            <a:srgbClr val="3F7F5F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something</a:t>
                      </a:r>
                      <a:endParaRPr lang="ru-RU" sz="11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}</a:t>
                      </a:r>
                      <a:endParaRPr lang="ru-RU" sz="11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}</a:t>
                      </a:r>
                      <a:endParaRPr lang="ru-RU" sz="11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Times New Roman"/>
                        </a:rPr>
                        <a:t>}</a:t>
                      </a:r>
                      <a:endParaRPr lang="ru-RU" sz="1000" b="1" dirty="0" smtClean="0">
                        <a:solidFill>
                          <a:srgbClr val="7F0055"/>
                        </a:solidFill>
                        <a:effectLst/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6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 </a:t>
            </a:r>
            <a:r>
              <a:rPr lang="en-US" dirty="0" smtClean="0"/>
              <a:t>vs. </a:t>
            </a:r>
            <a:r>
              <a:rPr lang="ru-RU" dirty="0" smtClean="0"/>
              <a:t>Абстрактные классы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993059"/>
              </p:ext>
            </p:extLst>
          </p:nvPr>
        </p:nvGraphicFramePr>
        <p:xfrm>
          <a:off x="209551" y="998765"/>
          <a:ext cx="8715375" cy="5055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25"/>
                <a:gridCol w="2905125"/>
                <a:gridCol w="2905125"/>
              </a:tblGrid>
              <a:tr h="42296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Возможность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Абстрактный 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Интерфейс</a:t>
                      </a:r>
                    </a:p>
                  </a:txBody>
                  <a:tcPr anchor="ctr"/>
                </a:tc>
              </a:tr>
              <a:tr h="51970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Множественное наследование</a:t>
                      </a:r>
                      <a:r>
                        <a:rPr lang="en-US" sz="1600" dirty="0" smtClean="0"/>
                        <a:t>/</a:t>
                      </a:r>
                      <a:r>
                        <a:rPr lang="ru-RU" sz="1600" dirty="0" smtClean="0"/>
                        <a:t>реализация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-</a:t>
                      </a:r>
                      <a:endParaRPr lang="ru-RU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+</a:t>
                      </a:r>
                      <a:endParaRPr lang="ru-RU" sz="1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1970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Декларация</a:t>
                      </a:r>
                      <a:r>
                        <a:rPr lang="ru-RU" sz="1600" baseline="0" dirty="0" smtClean="0"/>
                        <a:t> абстрактных методов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+</a:t>
                      </a:r>
                      <a:endParaRPr lang="ru-RU" sz="1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+</a:t>
                      </a:r>
                      <a:endParaRPr lang="ru-RU" sz="1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1970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Реализация конкретных методов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+</a:t>
                      </a:r>
                      <a:endParaRPr lang="ru-RU" sz="1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-</a:t>
                      </a:r>
                      <a:r>
                        <a:rPr lang="en-US" sz="1600" dirty="0" smtClean="0"/>
                        <a:t> (</a:t>
                      </a:r>
                      <a:r>
                        <a:rPr lang="ru-RU" sz="1600" dirty="0" smtClean="0"/>
                        <a:t>до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en-US" sz="1600" baseline="0" dirty="0" smtClean="0"/>
                        <a:t>Java</a:t>
                      </a:r>
                      <a:r>
                        <a:rPr lang="ru-RU" sz="1600" baseline="0" dirty="0" smtClean="0"/>
                        <a:t> 8</a:t>
                      </a:r>
                      <a:r>
                        <a:rPr lang="en-US" sz="1600" dirty="0" smtClean="0"/>
                        <a:t>)</a:t>
                      </a:r>
                      <a:endParaRPr lang="ru-RU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51970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Объявление </a:t>
                      </a:r>
                    </a:p>
                    <a:p>
                      <a:pPr algn="ctr"/>
                      <a:r>
                        <a:rPr lang="ru-RU" sz="1600" dirty="0" smtClean="0"/>
                        <a:t>констант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+</a:t>
                      </a:r>
                      <a:endParaRPr lang="ru-RU" sz="1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+</a:t>
                      </a:r>
                      <a:endParaRPr lang="ru-RU" sz="1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1970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Объявление </a:t>
                      </a:r>
                    </a:p>
                    <a:p>
                      <a:pPr algn="ctr"/>
                      <a:r>
                        <a:rPr lang="ru-RU" sz="1600" dirty="0" smtClean="0"/>
                        <a:t>полей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+</a:t>
                      </a:r>
                      <a:endParaRPr lang="ru-RU" sz="1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-</a:t>
                      </a:r>
                      <a:endParaRPr lang="ru-RU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51970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Определение </a:t>
                      </a:r>
                    </a:p>
                    <a:p>
                      <a:pPr algn="ctr"/>
                      <a:r>
                        <a:rPr lang="ru-RU" sz="1600" dirty="0" smtClean="0"/>
                        <a:t>конструкторов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+</a:t>
                      </a:r>
                      <a:endParaRPr lang="ru-RU" sz="1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-</a:t>
                      </a:r>
                      <a:endParaRPr lang="ru-RU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51970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Создание </a:t>
                      </a:r>
                    </a:p>
                    <a:p>
                      <a:pPr algn="ctr"/>
                      <a:r>
                        <a:rPr lang="ru-RU" sz="1600" dirty="0" smtClean="0"/>
                        <a:t>экземпляров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-</a:t>
                      </a:r>
                      <a:endParaRPr lang="ru-RU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-</a:t>
                      </a:r>
                      <a:endParaRPr lang="ru-RU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51970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Область видимости </a:t>
                      </a:r>
                    </a:p>
                    <a:p>
                      <a:pPr algn="ctr"/>
                      <a:r>
                        <a:rPr lang="ru-RU" sz="1600" dirty="0" smtClean="0"/>
                        <a:t>элементов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любая</a:t>
                      </a:r>
                      <a:endParaRPr lang="ru-RU" sz="1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0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/>
              <a:t>Модификаторы доступа и области </a:t>
            </a:r>
            <a:r>
              <a:rPr lang="ru-RU" dirty="0" smtClean="0"/>
              <a:t>видимости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final</a:t>
            </a:r>
            <a:r>
              <a:rPr lang="ru-RU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классы</a:t>
            </a:r>
            <a:r>
              <a:rPr lang="ru-RU" dirty="0"/>
              <a:t>, методы, поля, переменные, </a:t>
            </a:r>
            <a:r>
              <a:rPr lang="ru-RU" dirty="0" smtClean="0"/>
              <a:t>параметры</a:t>
            </a:r>
          </a:p>
          <a:p>
            <a:r>
              <a:rPr lang="en-US" b="1" dirty="0" err="1">
                <a:solidFill>
                  <a:schemeClr val="bg2"/>
                </a:solidFill>
              </a:rPr>
              <a:t>enum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перечислимый тип</a:t>
            </a:r>
            <a:r>
              <a:rPr lang="en-US" dirty="0"/>
              <a:t> </a:t>
            </a:r>
            <a:endParaRPr lang="ru-RU" dirty="0" smtClean="0"/>
          </a:p>
          <a:p>
            <a:r>
              <a:rPr lang="ru-RU" dirty="0" smtClean="0"/>
              <a:t>Абстрактные </a:t>
            </a:r>
            <a:r>
              <a:rPr lang="ru-RU" dirty="0"/>
              <a:t>классы </a:t>
            </a:r>
            <a:endParaRPr lang="en-US" dirty="0" smtClean="0"/>
          </a:p>
          <a:p>
            <a:r>
              <a:rPr lang="ru-RU" dirty="0" smtClean="0"/>
              <a:t>Интерфейсы</a:t>
            </a:r>
            <a:endParaRPr lang="en-US" dirty="0" smtClean="0"/>
          </a:p>
          <a:p>
            <a:r>
              <a:rPr lang="ru-RU" dirty="0" smtClean="0"/>
              <a:t>Вложенные классы</a:t>
            </a:r>
            <a:endParaRPr lang="en-US" dirty="0" smtClean="0"/>
          </a:p>
          <a:p>
            <a:r>
              <a:rPr lang="en-US" dirty="0" err="1" smtClean="0"/>
              <a:t>ClassLoader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92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 (</a:t>
            </a:r>
            <a:r>
              <a:rPr lang="en-US" dirty="0" smtClean="0"/>
              <a:t>Nested Classes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Вложенный класс – класс, объявленный внутри другого класса</a:t>
            </a:r>
            <a:endParaRPr lang="en-US" dirty="0" smtClean="0"/>
          </a:p>
          <a:p>
            <a:pPr lvl="3"/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Удобно применять когда нужно:</a:t>
            </a:r>
          </a:p>
          <a:p>
            <a:pPr lvl="1"/>
            <a:r>
              <a:rPr lang="ru-RU" dirty="0"/>
              <a:t>для данного </a:t>
            </a:r>
            <a:r>
              <a:rPr lang="ru-RU" dirty="0" smtClean="0"/>
              <a:t>класса создать вспомогательный класс, не видимый другим классам</a:t>
            </a:r>
          </a:p>
          <a:p>
            <a:pPr lvl="1"/>
            <a:r>
              <a:rPr lang="ru-RU" dirty="0" smtClean="0"/>
              <a:t>создать класс, который будет видеть «внутренности» данного класса, но иметь совершенно другого предка или интерфейс</a:t>
            </a:r>
          </a:p>
          <a:p>
            <a:r>
              <a:rPr lang="ru-RU" dirty="0" smtClean="0"/>
              <a:t>Чаще всего применяется для реализации компараторов, </a:t>
            </a:r>
            <a:r>
              <a:rPr lang="ru-RU" dirty="0" err="1" smtClean="0"/>
              <a:t>листенеров</a:t>
            </a:r>
            <a:r>
              <a:rPr lang="ru-RU" dirty="0" smtClean="0"/>
              <a:t> (обработчиков событий) и т.д.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3566" y="1576293"/>
            <a:ext cx="4145280" cy="2246769"/>
          </a:xfrm>
          <a:prstGeom prst="rect">
            <a:avLst/>
          </a:prstGeom>
          <a:solidFill>
            <a:srgbClr val="C2DEE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Outer {</a:t>
            </a:r>
          </a:p>
          <a:p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endParaRPr lang="en-US" sz="1400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 smtClean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 smtClean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 smtClean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b="1" dirty="0" err="1" smtClean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0283" y="2184570"/>
            <a:ext cx="3239591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Nested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...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вложенных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Статические вложенные классы </a:t>
            </a:r>
            <a:r>
              <a:rPr lang="ru-RU" dirty="0" smtClean="0"/>
              <a:t>(</a:t>
            </a:r>
            <a:r>
              <a:rPr lang="en-US" dirty="0" smtClean="0"/>
              <a:t>static nested classes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между объектами внешнего и вложенного классов неявной связи нет</a:t>
            </a:r>
          </a:p>
          <a:p>
            <a:pPr lvl="2"/>
            <a:r>
              <a:rPr lang="ru-RU" dirty="0" smtClean="0"/>
              <a:t>если такая связь нужна – делается «вручную»</a:t>
            </a:r>
          </a:p>
          <a:p>
            <a:pPr lvl="2"/>
            <a:r>
              <a:rPr lang="ru-RU" dirty="0" smtClean="0"/>
              <a:t>можно создавать объекты вложенного класса без объектов внешнего и наоборот</a:t>
            </a:r>
            <a:endParaRPr lang="en-US" dirty="0" smtClean="0"/>
          </a:p>
          <a:p>
            <a:r>
              <a:rPr lang="ru-RU" dirty="0" smtClean="0">
                <a:solidFill>
                  <a:schemeClr val="bg2"/>
                </a:solidFill>
              </a:rPr>
              <a:t>Внутренние классы </a:t>
            </a:r>
            <a:r>
              <a:rPr lang="ru-RU" dirty="0" smtClean="0"/>
              <a:t>(</a:t>
            </a:r>
            <a:r>
              <a:rPr lang="en-US" dirty="0" smtClean="0"/>
              <a:t>inner classes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есть неявная связь между объектом внутреннего класса и объектом класса-хозяина</a:t>
            </a:r>
          </a:p>
          <a:p>
            <a:pPr lvl="2"/>
            <a:r>
              <a:rPr lang="ru-RU" dirty="0" smtClean="0"/>
              <a:t>для создания объекта </a:t>
            </a:r>
            <a:r>
              <a:rPr lang="ru-RU" dirty="0"/>
              <a:t>внутреннего класса </a:t>
            </a:r>
            <a:r>
              <a:rPr lang="ru-RU" dirty="0" smtClean="0"/>
              <a:t>нужен объект внешнего класса</a:t>
            </a:r>
            <a:endParaRPr lang="en-US" dirty="0" smtClean="0"/>
          </a:p>
          <a:p>
            <a:r>
              <a:rPr lang="ru-RU" dirty="0" smtClean="0">
                <a:solidFill>
                  <a:schemeClr val="bg2"/>
                </a:solidFill>
              </a:rPr>
              <a:t>Локальные классы</a:t>
            </a:r>
          </a:p>
          <a:p>
            <a:pPr lvl="2"/>
            <a:r>
              <a:rPr lang="ru-RU" dirty="0" smtClean="0"/>
              <a:t>внутренний класс, который объявляется внутри метода</a:t>
            </a:r>
          </a:p>
          <a:p>
            <a:pPr lvl="2"/>
            <a:r>
              <a:rPr lang="ru-RU" dirty="0" smtClean="0"/>
              <a:t>«видит» локальные переменные и параметры метода</a:t>
            </a:r>
          </a:p>
          <a:p>
            <a:r>
              <a:rPr lang="ru-RU" dirty="0" smtClean="0">
                <a:solidFill>
                  <a:schemeClr val="bg2"/>
                </a:solidFill>
              </a:rPr>
              <a:t>Анонимные классы</a:t>
            </a:r>
          </a:p>
          <a:p>
            <a:pPr lvl="2"/>
            <a:r>
              <a:rPr lang="ru-RU" dirty="0" smtClean="0"/>
              <a:t>локальный класс, который не имеет явного имени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9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17714" y="1323703"/>
            <a:ext cx="6043749" cy="4807131"/>
          </a:xfrm>
          <a:prstGeom prst="rect">
            <a:avLst/>
          </a:prstGeom>
          <a:solidFill>
            <a:srgbClr val="91C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78972" y="1968137"/>
            <a:ext cx="5468982" cy="2264229"/>
          </a:xfrm>
          <a:prstGeom prst="rect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502" y="857232"/>
            <a:ext cx="8927897" cy="55008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import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java.util.*;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Outer class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StaticNestedDemo </a:t>
            </a:r>
            <a:r>
              <a:rPr lang="en-US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extends 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Object 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private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String </a:t>
            </a:r>
            <a:r>
              <a:rPr lang="ru-RU" sz="1100" noProof="1" smtClean="0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helloString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ru-RU" sz="1100" noProof="1" smtClean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"Hello, world!"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100" noProof="1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Static Nested Class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static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HelloTimerTask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extends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TimerTask {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private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StaticNestedDemo </a:t>
            </a:r>
            <a:r>
              <a:rPr lang="ru-RU" sz="1100" noProof="1" smtClean="0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outer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HelloTimerTask(StaticNestedDemo outer) {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</a:t>
            </a:r>
            <a:r>
              <a:rPr lang="ru-RU" sz="1100" noProof="1" smtClean="0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outer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outer;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100" noProof="1" smtClean="0">
                <a:solidFill>
                  <a:srgbClr val="646464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@Override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run() {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100" i="1" noProof="1" smtClean="0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.println(</a:t>
            </a:r>
            <a:r>
              <a:rPr lang="ru-RU" sz="1100" noProof="1" smtClean="0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outer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</a:t>
            </a:r>
            <a:r>
              <a:rPr lang="ru-RU" sz="1100" noProof="1" smtClean="0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helloString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		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helloWorld() {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TimerTask timerTask =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StaticNestedDemo.HelloTimerTask(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Timer timer =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Timer();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timer.schedule(timerTask, 1000, 1000);		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	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static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main(String[] args)  {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StaticNestedDemo().helloWorld();		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ru-RU" sz="1100" noProof="1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вложенные классы </a:t>
            </a:r>
            <a:r>
              <a:rPr lang="en-US" dirty="0" smtClean="0"/>
              <a:t>– </a:t>
            </a:r>
            <a:r>
              <a:rPr lang="ru-RU" dirty="0" smtClean="0"/>
              <a:t>пример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5843453" y="3596640"/>
            <a:ext cx="923107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блако 22"/>
          <p:cNvSpPr/>
          <p:nvPr/>
        </p:nvSpPr>
        <p:spPr>
          <a:xfrm>
            <a:off x="6448425" y="1638301"/>
            <a:ext cx="2495550" cy="2377440"/>
          </a:xfrm>
          <a:prstGeom prst="cloud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/>
          </a:bodyPr>
          <a:lstStyle/>
          <a:p>
            <a:pPr algn="ctr"/>
            <a:r>
              <a:rPr lang="ru-RU" sz="1400" dirty="0" smtClean="0">
                <a:solidFill>
                  <a:srgbClr val="464646"/>
                </a:solidFill>
              </a:rPr>
              <a:t>Т.к. статические вложенные классы не имеют привязки к «хозяину», ее нужно создать «вручную»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714103" y="2360024"/>
            <a:ext cx="5083084" cy="826090"/>
          </a:xfrm>
          <a:prstGeom prst="rect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ctr">
            <a:normAutofit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cxnSp>
        <p:nvCxnSpPr>
          <p:cNvPr id="26" name="Прямая со стрелкой 25"/>
          <p:cNvCxnSpPr>
            <a:stCxn id="23" idx="2"/>
          </p:cNvCxnSpPr>
          <p:nvPr/>
        </p:nvCxnSpPr>
        <p:spPr>
          <a:xfrm flipH="1">
            <a:off x="5843453" y="2827021"/>
            <a:ext cx="61271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1243965" y="3009900"/>
            <a:ext cx="3733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2891790" y="4686300"/>
            <a:ext cx="2895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блако 35"/>
          <p:cNvSpPr/>
          <p:nvPr/>
        </p:nvSpPr>
        <p:spPr>
          <a:xfrm>
            <a:off x="6305007" y="4193177"/>
            <a:ext cx="2541850" cy="2236198"/>
          </a:xfrm>
          <a:prstGeom prst="cloud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77500" lnSpcReduction="20000"/>
          </a:bodyPr>
          <a:lstStyle/>
          <a:p>
            <a:pPr algn="ctr"/>
            <a:r>
              <a:rPr lang="ru-RU" dirty="0" smtClean="0">
                <a:solidFill>
                  <a:srgbClr val="464646"/>
                </a:solidFill>
              </a:rPr>
              <a:t>Во вложенном классе </a:t>
            </a:r>
            <a:r>
              <a:rPr lang="en-US" b="1" dirty="0" smtClean="0">
                <a:solidFill>
                  <a:schemeClr val="bg2"/>
                </a:solidFill>
              </a:rPr>
              <a:t>this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u-RU" dirty="0" smtClean="0">
                <a:solidFill>
                  <a:srgbClr val="464646"/>
                </a:solidFill>
              </a:rPr>
              <a:t>относится к объекту вложенного класса, </a:t>
            </a:r>
            <a:br>
              <a:rPr lang="ru-RU" dirty="0" smtClean="0">
                <a:solidFill>
                  <a:srgbClr val="464646"/>
                </a:solidFill>
              </a:rPr>
            </a:br>
            <a:endParaRPr lang="ru-RU" dirty="0" smtClean="0">
              <a:solidFill>
                <a:srgbClr val="464646"/>
              </a:solidFill>
            </a:endParaRPr>
          </a:p>
          <a:p>
            <a:pPr algn="ctr"/>
            <a:r>
              <a:rPr lang="ru-RU" dirty="0" smtClean="0">
                <a:solidFill>
                  <a:srgbClr val="464646"/>
                </a:solidFill>
              </a:rPr>
              <a:t>во внешнем – </a:t>
            </a:r>
            <a:br>
              <a:rPr lang="ru-RU" dirty="0" smtClean="0">
                <a:solidFill>
                  <a:srgbClr val="464646"/>
                </a:solidFill>
              </a:rPr>
            </a:br>
            <a:r>
              <a:rPr lang="ru-RU" dirty="0" smtClean="0">
                <a:solidFill>
                  <a:srgbClr val="464646"/>
                </a:solidFill>
              </a:rPr>
              <a:t>к внешнему</a:t>
            </a: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5903595" y="4686300"/>
            <a:ext cx="3015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кутник 6"/>
          <p:cNvSpPr>
            <a:spLocks noChangeAspect="1"/>
          </p:cNvSpPr>
          <p:nvPr/>
        </p:nvSpPr>
        <p:spPr>
          <a:xfrm>
            <a:off x="8574514" y="2622123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272343" h="323530">
                <a:moveTo>
                  <a:pt x="117275" y="112268"/>
                </a:moveTo>
                <a:cubicBezTo>
                  <a:pt x="117274" y="112268"/>
                  <a:pt x="117274" y="112268"/>
                  <a:pt x="117273" y="112268"/>
                </a:cubicBezTo>
                <a:lnTo>
                  <a:pt x="70175" y="112268"/>
                </a:lnTo>
                <a:cubicBezTo>
                  <a:pt x="66442" y="112268"/>
                  <a:pt x="63415" y="115295"/>
                  <a:pt x="63415" y="119028"/>
                </a:cubicBezTo>
                <a:lnTo>
                  <a:pt x="63415" y="119073"/>
                </a:lnTo>
                <a:cubicBezTo>
                  <a:pt x="63415" y="122806"/>
                  <a:pt x="66442" y="125833"/>
                  <a:pt x="70175" y="125833"/>
                </a:cubicBezTo>
                <a:lnTo>
                  <a:pt x="104355" y="125833"/>
                </a:lnTo>
                <a:cubicBezTo>
                  <a:pt x="104408" y="125801"/>
                  <a:pt x="104461" y="125800"/>
                  <a:pt x="104515" y="125800"/>
                </a:cubicBezTo>
                <a:cubicBezTo>
                  <a:pt x="108213" y="125800"/>
                  <a:pt x="111211" y="128798"/>
                  <a:pt x="111211" y="132495"/>
                </a:cubicBezTo>
                <a:lnTo>
                  <a:pt x="110760" y="134728"/>
                </a:lnTo>
                <a:lnTo>
                  <a:pt x="111229" y="132789"/>
                </a:lnTo>
                <a:lnTo>
                  <a:pt x="111229" y="209304"/>
                </a:lnTo>
                <a:cubicBezTo>
                  <a:pt x="111198" y="208747"/>
                  <a:pt x="111096" y="208210"/>
                  <a:pt x="110829" y="207733"/>
                </a:cubicBezTo>
                <a:cubicBezTo>
                  <a:pt x="111113" y="208312"/>
                  <a:pt x="111211" y="208958"/>
                  <a:pt x="111211" y="209627"/>
                </a:cubicBezTo>
                <a:cubicBezTo>
                  <a:pt x="111211" y="213324"/>
                  <a:pt x="108213" y="216322"/>
                  <a:pt x="104515" y="216322"/>
                </a:cubicBezTo>
                <a:lnTo>
                  <a:pt x="103855" y="216189"/>
                </a:lnTo>
                <a:lnTo>
                  <a:pt x="103855" y="216218"/>
                </a:lnTo>
                <a:lnTo>
                  <a:pt x="104661" y="216395"/>
                </a:lnTo>
                <a:lnTo>
                  <a:pt x="69961" y="216395"/>
                </a:lnTo>
                <a:cubicBezTo>
                  <a:pt x="66228" y="216395"/>
                  <a:pt x="63201" y="219421"/>
                  <a:pt x="63201" y="223155"/>
                </a:cubicBezTo>
                <a:lnTo>
                  <a:pt x="63201" y="223200"/>
                </a:lnTo>
                <a:cubicBezTo>
                  <a:pt x="63201" y="226933"/>
                  <a:pt x="66228" y="229959"/>
                  <a:pt x="69961" y="229959"/>
                </a:cubicBezTo>
                <a:lnTo>
                  <a:pt x="202383" y="229959"/>
                </a:lnTo>
                <a:cubicBezTo>
                  <a:pt x="206116" y="229959"/>
                  <a:pt x="209142" y="226933"/>
                  <a:pt x="209142" y="223200"/>
                </a:cubicBezTo>
                <a:lnTo>
                  <a:pt x="209142" y="223155"/>
                </a:lnTo>
                <a:cubicBezTo>
                  <a:pt x="209142" y="219421"/>
                  <a:pt x="206116" y="216395"/>
                  <a:pt x="202383" y="216395"/>
                </a:cubicBezTo>
                <a:lnTo>
                  <a:pt x="167027" y="216395"/>
                </a:lnTo>
                <a:cubicBezTo>
                  <a:pt x="167949" y="216387"/>
                  <a:pt x="168825" y="216188"/>
                  <a:pt x="169613" y="215825"/>
                </a:cubicBezTo>
                <a:cubicBezTo>
                  <a:pt x="168858" y="216155"/>
                  <a:pt x="168022" y="216322"/>
                  <a:pt x="167149" y="216322"/>
                </a:cubicBezTo>
                <a:cubicBezTo>
                  <a:pt x="163451" y="216322"/>
                  <a:pt x="160453" y="213324"/>
                  <a:pt x="160453" y="209627"/>
                </a:cubicBezTo>
                <a:lnTo>
                  <a:pt x="160566" y="209070"/>
                </a:lnTo>
                <a:lnTo>
                  <a:pt x="160523" y="209070"/>
                </a:lnTo>
                <a:lnTo>
                  <a:pt x="160364" y="209781"/>
                </a:lnTo>
                <a:lnTo>
                  <a:pt x="160364" y="118315"/>
                </a:lnTo>
                <a:cubicBezTo>
                  <a:pt x="160364" y="114975"/>
                  <a:pt x="157656" y="112268"/>
                  <a:pt x="154317" y="112268"/>
                </a:cubicBezTo>
                <a:close/>
                <a:moveTo>
                  <a:pt x="136171" y="36044"/>
                </a:moveTo>
                <a:cubicBezTo>
                  <a:pt x="119171" y="36044"/>
                  <a:pt x="105390" y="49825"/>
                  <a:pt x="105390" y="66825"/>
                </a:cubicBezTo>
                <a:cubicBezTo>
                  <a:pt x="105390" y="83825"/>
                  <a:pt x="119171" y="97606"/>
                  <a:pt x="136171" y="97606"/>
                </a:cubicBezTo>
                <a:cubicBezTo>
                  <a:pt x="153171" y="97606"/>
                  <a:pt x="166952" y="83825"/>
                  <a:pt x="166952" y="66825"/>
                </a:cubicBezTo>
                <a:cubicBezTo>
                  <a:pt x="166952" y="49825"/>
                  <a:pt x="153171" y="36044"/>
                  <a:pt x="136171" y="36044"/>
                </a:cubicBezTo>
                <a:close/>
                <a:moveTo>
                  <a:pt x="45391" y="0"/>
                </a:moveTo>
                <a:lnTo>
                  <a:pt x="113476" y="0"/>
                </a:lnTo>
                <a:lnTo>
                  <a:pt x="226952" y="0"/>
                </a:lnTo>
                <a:cubicBezTo>
                  <a:pt x="252021" y="0"/>
                  <a:pt x="272343" y="20323"/>
                  <a:pt x="272343" y="45391"/>
                </a:cubicBezTo>
                <a:lnTo>
                  <a:pt x="272343" y="158867"/>
                </a:lnTo>
                <a:lnTo>
                  <a:pt x="272343" y="226952"/>
                </a:lnTo>
                <a:cubicBezTo>
                  <a:pt x="272343" y="252021"/>
                  <a:pt x="252021" y="272343"/>
                  <a:pt x="226952" y="272343"/>
                </a:cubicBezTo>
                <a:lnTo>
                  <a:pt x="113476" y="272343"/>
                </a:lnTo>
                <a:lnTo>
                  <a:pt x="48001" y="323530"/>
                </a:lnTo>
                <a:lnTo>
                  <a:pt x="45391" y="272343"/>
                </a:lnTo>
                <a:cubicBezTo>
                  <a:pt x="20323" y="272343"/>
                  <a:pt x="0" y="252021"/>
                  <a:pt x="0" y="226952"/>
                </a:cubicBezTo>
                <a:lnTo>
                  <a:pt x="0" y="158867"/>
                </a:lnTo>
                <a:lnTo>
                  <a:pt x="0" y="45391"/>
                </a:lnTo>
                <a:cubicBezTo>
                  <a:pt x="0" y="20323"/>
                  <a:pt x="20323" y="0"/>
                  <a:pt x="45391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18" name="Крапля 16"/>
          <p:cNvSpPr/>
          <p:nvPr/>
        </p:nvSpPr>
        <p:spPr>
          <a:xfrm>
            <a:off x="8585748" y="5068610"/>
            <a:ext cx="182910" cy="242666"/>
          </a:xfrm>
          <a:custGeom>
            <a:avLst/>
            <a:gdLst/>
            <a:ahLst/>
            <a:cxnLst/>
            <a:rect l="l" t="t" r="r" b="b"/>
            <a:pathLst>
              <a:path w="242743" h="322540">
                <a:moveTo>
                  <a:pt x="89941" y="126783"/>
                </a:moveTo>
                <a:lnTo>
                  <a:pt x="151553" y="126783"/>
                </a:lnTo>
                <a:cubicBezTo>
                  <a:pt x="157107" y="126783"/>
                  <a:pt x="161610" y="131286"/>
                  <a:pt x="161610" y="136841"/>
                </a:cubicBezTo>
                <a:lnTo>
                  <a:pt x="161610" y="288977"/>
                </a:lnTo>
                <a:lnTo>
                  <a:pt x="161875" y="287795"/>
                </a:lnTo>
                <a:lnTo>
                  <a:pt x="161946" y="287795"/>
                </a:lnTo>
                <a:lnTo>
                  <a:pt x="161759" y="288721"/>
                </a:lnTo>
                <a:cubicBezTo>
                  <a:pt x="161759" y="294871"/>
                  <a:pt x="166745" y="299857"/>
                  <a:pt x="172896" y="299857"/>
                </a:cubicBezTo>
                <a:cubicBezTo>
                  <a:pt x="174349" y="299857"/>
                  <a:pt x="175738" y="299579"/>
                  <a:pt x="176994" y="299030"/>
                </a:cubicBezTo>
                <a:cubicBezTo>
                  <a:pt x="175683" y="299634"/>
                  <a:pt x="174226" y="299965"/>
                  <a:pt x="172693" y="299978"/>
                </a:cubicBezTo>
                <a:lnTo>
                  <a:pt x="231500" y="299978"/>
                </a:lnTo>
                <a:cubicBezTo>
                  <a:pt x="237709" y="299978"/>
                  <a:pt x="242743" y="305012"/>
                  <a:pt x="242743" y="311222"/>
                </a:cubicBezTo>
                <a:lnTo>
                  <a:pt x="242743" y="311297"/>
                </a:lnTo>
                <a:cubicBezTo>
                  <a:pt x="242743" y="317506"/>
                  <a:pt x="237709" y="322540"/>
                  <a:pt x="231500" y="322540"/>
                </a:cubicBezTo>
                <a:lnTo>
                  <a:pt x="11244" y="322540"/>
                </a:lnTo>
                <a:cubicBezTo>
                  <a:pt x="5034" y="322540"/>
                  <a:pt x="0" y="317506"/>
                  <a:pt x="0" y="311297"/>
                </a:cubicBezTo>
                <a:lnTo>
                  <a:pt x="0" y="311222"/>
                </a:lnTo>
                <a:cubicBezTo>
                  <a:pt x="0" y="305012"/>
                  <a:pt x="5034" y="299978"/>
                  <a:pt x="11244" y="299978"/>
                </a:cubicBezTo>
                <a:lnTo>
                  <a:pt x="68960" y="299978"/>
                </a:lnTo>
                <a:lnTo>
                  <a:pt x="67620" y="299685"/>
                </a:lnTo>
                <a:lnTo>
                  <a:pt x="67620" y="299636"/>
                </a:lnTo>
                <a:lnTo>
                  <a:pt x="68718" y="299857"/>
                </a:lnTo>
                <a:cubicBezTo>
                  <a:pt x="74868" y="299857"/>
                  <a:pt x="79854" y="294871"/>
                  <a:pt x="79854" y="288721"/>
                </a:cubicBezTo>
                <a:cubicBezTo>
                  <a:pt x="79854" y="287609"/>
                  <a:pt x="79691" y="286535"/>
                  <a:pt x="79219" y="285572"/>
                </a:cubicBezTo>
                <a:cubicBezTo>
                  <a:pt x="79663" y="286364"/>
                  <a:pt x="79833" y="287258"/>
                  <a:pt x="79884" y="288185"/>
                </a:cubicBezTo>
                <a:lnTo>
                  <a:pt x="79884" y="160916"/>
                </a:lnTo>
                <a:lnTo>
                  <a:pt x="79105" y="164141"/>
                </a:lnTo>
                <a:lnTo>
                  <a:pt x="79854" y="160428"/>
                </a:lnTo>
                <a:cubicBezTo>
                  <a:pt x="79854" y="154278"/>
                  <a:pt x="74868" y="149292"/>
                  <a:pt x="68718" y="149292"/>
                </a:cubicBezTo>
                <a:cubicBezTo>
                  <a:pt x="68628" y="149292"/>
                  <a:pt x="68539" y="149293"/>
                  <a:pt x="68451" y="149346"/>
                </a:cubicBezTo>
                <a:lnTo>
                  <a:pt x="11600" y="149346"/>
                </a:lnTo>
                <a:cubicBezTo>
                  <a:pt x="5390" y="149346"/>
                  <a:pt x="356" y="144312"/>
                  <a:pt x="356" y="138102"/>
                </a:cubicBezTo>
                <a:lnTo>
                  <a:pt x="356" y="138027"/>
                </a:lnTo>
                <a:cubicBezTo>
                  <a:pt x="356" y="131818"/>
                  <a:pt x="5390" y="126784"/>
                  <a:pt x="11600" y="126784"/>
                </a:cubicBezTo>
                <a:lnTo>
                  <a:pt x="89938" y="126784"/>
                </a:lnTo>
                <a:cubicBezTo>
                  <a:pt x="89939" y="126783"/>
                  <a:pt x="89940" y="126783"/>
                  <a:pt x="89941" y="126783"/>
                </a:cubicBezTo>
                <a:close/>
                <a:moveTo>
                  <a:pt x="121371" y="0"/>
                </a:moveTo>
                <a:cubicBezTo>
                  <a:pt x="149647" y="0"/>
                  <a:pt x="172569" y="22922"/>
                  <a:pt x="172569" y="51198"/>
                </a:cubicBezTo>
                <a:cubicBezTo>
                  <a:pt x="172569" y="79474"/>
                  <a:pt x="149647" y="102396"/>
                  <a:pt x="121371" y="102396"/>
                </a:cubicBezTo>
                <a:cubicBezTo>
                  <a:pt x="93095" y="102396"/>
                  <a:pt x="70173" y="79474"/>
                  <a:pt x="70173" y="51198"/>
                </a:cubicBezTo>
                <a:cubicBezTo>
                  <a:pt x="70173" y="22922"/>
                  <a:pt x="93095" y="0"/>
                  <a:pt x="121371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17714" y="1323704"/>
            <a:ext cx="5164183" cy="4275908"/>
          </a:xfrm>
          <a:prstGeom prst="rect">
            <a:avLst/>
          </a:prstGeom>
          <a:solidFill>
            <a:srgbClr val="91C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78972" y="1968137"/>
            <a:ext cx="4720045" cy="1445623"/>
          </a:xfrm>
          <a:prstGeom prst="rect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502" y="857232"/>
            <a:ext cx="8927897" cy="55008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import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java.util.*;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//Outer class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InnerClassDemo </a:t>
            </a:r>
            <a:r>
              <a:rPr lang="en-US" sz="1100" b="1" noProof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extends </a:t>
            </a:r>
            <a:r>
              <a:rPr lang="en-US" sz="1100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Object 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private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String </a:t>
            </a:r>
            <a:r>
              <a:rPr lang="ru-RU" sz="1100" noProof="1" smtClean="0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helloString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ru-RU" sz="1100" noProof="1" smtClean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"Hello, world!"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100" noProof="1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Inner Class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HelloTimerTask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extends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TimerTask {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100" noProof="1" smtClean="0">
                <a:solidFill>
                  <a:srgbClr val="646464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@Override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run() {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System.</a:t>
            </a:r>
            <a:r>
              <a:rPr lang="ru-RU" sz="1100" i="1" noProof="1" smtClean="0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.println(</a:t>
            </a:r>
            <a:r>
              <a:rPr lang="ru-RU" sz="1100" noProof="1" smtClean="0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helloString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}        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}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helloWorld() {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TimerTask timerTask =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HelloTimerTask();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100" noProof="1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</a:t>
            </a:r>
            <a:r>
              <a:rPr lang="en-US" sz="1100" noProof="1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</a:t>
            </a:r>
            <a:r>
              <a:rPr lang="ru-RU" sz="1100" noProof="1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US" sz="1100" noProof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"this" is </a:t>
            </a:r>
            <a:r>
              <a:rPr lang="en-US" sz="1100" noProof="1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optional: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100" noProof="1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TimerTask timerTask = new HelloTimerTask();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Timer timer =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Timer();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timer.schedule(timerTask, 1000, 1000);        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}    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static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main(String[] args)  {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100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InnerClassDemo().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helloWorld();        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}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ru-RU" sz="1400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 </a:t>
            </a:r>
            <a:r>
              <a:rPr lang="en-US" dirty="0" smtClean="0"/>
              <a:t>–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3" name="Облако 22"/>
          <p:cNvSpPr/>
          <p:nvPr/>
        </p:nvSpPr>
        <p:spPr>
          <a:xfrm>
            <a:off x="5730240" y="942974"/>
            <a:ext cx="3012916" cy="1390649"/>
          </a:xfrm>
          <a:prstGeom prst="cloud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ru-RU" sz="1400" dirty="0" smtClean="0">
                <a:solidFill>
                  <a:srgbClr val="464646"/>
                </a:solidFill>
              </a:rPr>
              <a:t>Т.к. внутренние классы имеют неявную ссылку на «хозяина», «вручную» ее создавать не нужно</a:t>
            </a:r>
          </a:p>
        </p:txBody>
      </p:sp>
      <p:sp>
        <p:nvSpPr>
          <p:cNvPr id="36" name="Облако 35"/>
          <p:cNvSpPr/>
          <p:nvPr/>
        </p:nvSpPr>
        <p:spPr>
          <a:xfrm>
            <a:off x="5381897" y="2333624"/>
            <a:ext cx="3676378" cy="2200275"/>
          </a:xfrm>
          <a:prstGeom prst="cloud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/>
          </a:bodyPr>
          <a:lstStyle/>
          <a:p>
            <a:pPr algn="ctr"/>
            <a:r>
              <a:rPr lang="ru-RU" sz="1400" dirty="0" smtClean="0">
                <a:solidFill>
                  <a:srgbClr val="464646"/>
                </a:solidFill>
              </a:rPr>
              <a:t>Во вложенном классе </a:t>
            </a:r>
            <a:r>
              <a:rPr lang="en-US" sz="1400" b="1" dirty="0" smtClean="0">
                <a:solidFill>
                  <a:schemeClr val="bg2"/>
                </a:solidFill>
              </a:rPr>
              <a:t>this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ru-RU" sz="1400" dirty="0" smtClean="0">
                <a:solidFill>
                  <a:srgbClr val="464646"/>
                </a:solidFill>
              </a:rPr>
              <a:t>относится к объекту вложенного класса</a:t>
            </a:r>
            <a:r>
              <a:rPr lang="en-US" sz="1400" dirty="0" smtClean="0">
                <a:solidFill>
                  <a:srgbClr val="464646"/>
                </a:solidFill>
              </a:rPr>
              <a:t>.</a:t>
            </a:r>
            <a:r>
              <a:rPr lang="ru-RU" sz="1400" dirty="0" smtClean="0">
                <a:solidFill>
                  <a:srgbClr val="464646"/>
                </a:solidFill>
              </a:rPr>
              <a:t> </a:t>
            </a:r>
            <a:br>
              <a:rPr lang="ru-RU" sz="1400" dirty="0" smtClean="0">
                <a:solidFill>
                  <a:srgbClr val="464646"/>
                </a:solidFill>
              </a:rPr>
            </a:br>
            <a:r>
              <a:rPr lang="ru-RU" sz="1400" dirty="0" smtClean="0">
                <a:solidFill>
                  <a:srgbClr val="464646"/>
                </a:solidFill>
              </a:rPr>
              <a:t>Если нужна ссылка на «хозяина»:</a:t>
            </a:r>
          </a:p>
          <a:p>
            <a:pPr algn="ctr"/>
            <a:r>
              <a:rPr lang="ru-RU" sz="1400" b="1" dirty="0" err="1" smtClean="0">
                <a:solidFill>
                  <a:schemeClr val="bg2"/>
                </a:solidFill>
              </a:rPr>
              <a:t>ИмяВнешнегоКласса</a:t>
            </a:r>
            <a:r>
              <a:rPr lang="ru-RU" sz="1400" b="1" dirty="0" smtClean="0">
                <a:solidFill>
                  <a:schemeClr val="bg2"/>
                </a:solidFill>
              </a:rPr>
              <a:t>.</a:t>
            </a:r>
            <a:r>
              <a:rPr lang="en-US" sz="1400" b="1" dirty="0" smtClean="0">
                <a:solidFill>
                  <a:schemeClr val="bg2"/>
                </a:solidFill>
              </a:rPr>
              <a:t>this</a:t>
            </a:r>
            <a:endParaRPr lang="ru-RU" sz="1400" b="1" dirty="0" smtClean="0">
              <a:solidFill>
                <a:schemeClr val="bg2"/>
              </a:solidFill>
            </a:endParaRPr>
          </a:p>
        </p:txBody>
      </p:sp>
      <p:sp>
        <p:nvSpPr>
          <p:cNvPr id="37" name="Прямокутник 6"/>
          <p:cNvSpPr>
            <a:spLocks noChangeAspect="1"/>
          </p:cNvSpPr>
          <p:nvPr/>
        </p:nvSpPr>
        <p:spPr>
          <a:xfrm>
            <a:off x="8407139" y="1457646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272343" h="323530">
                <a:moveTo>
                  <a:pt x="117275" y="112268"/>
                </a:moveTo>
                <a:cubicBezTo>
                  <a:pt x="117274" y="112268"/>
                  <a:pt x="117274" y="112268"/>
                  <a:pt x="117273" y="112268"/>
                </a:cubicBezTo>
                <a:lnTo>
                  <a:pt x="70175" y="112268"/>
                </a:lnTo>
                <a:cubicBezTo>
                  <a:pt x="66442" y="112268"/>
                  <a:pt x="63415" y="115295"/>
                  <a:pt x="63415" y="119028"/>
                </a:cubicBezTo>
                <a:lnTo>
                  <a:pt x="63415" y="119073"/>
                </a:lnTo>
                <a:cubicBezTo>
                  <a:pt x="63415" y="122806"/>
                  <a:pt x="66442" y="125833"/>
                  <a:pt x="70175" y="125833"/>
                </a:cubicBezTo>
                <a:lnTo>
                  <a:pt x="104355" y="125833"/>
                </a:lnTo>
                <a:cubicBezTo>
                  <a:pt x="104408" y="125801"/>
                  <a:pt x="104461" y="125800"/>
                  <a:pt x="104515" y="125800"/>
                </a:cubicBezTo>
                <a:cubicBezTo>
                  <a:pt x="108213" y="125800"/>
                  <a:pt x="111211" y="128798"/>
                  <a:pt x="111211" y="132495"/>
                </a:cubicBezTo>
                <a:lnTo>
                  <a:pt x="110760" y="134728"/>
                </a:lnTo>
                <a:lnTo>
                  <a:pt x="111229" y="132789"/>
                </a:lnTo>
                <a:lnTo>
                  <a:pt x="111229" y="209304"/>
                </a:lnTo>
                <a:cubicBezTo>
                  <a:pt x="111198" y="208747"/>
                  <a:pt x="111096" y="208210"/>
                  <a:pt x="110829" y="207733"/>
                </a:cubicBezTo>
                <a:cubicBezTo>
                  <a:pt x="111113" y="208312"/>
                  <a:pt x="111211" y="208958"/>
                  <a:pt x="111211" y="209627"/>
                </a:cubicBezTo>
                <a:cubicBezTo>
                  <a:pt x="111211" y="213324"/>
                  <a:pt x="108213" y="216322"/>
                  <a:pt x="104515" y="216322"/>
                </a:cubicBezTo>
                <a:lnTo>
                  <a:pt x="103855" y="216189"/>
                </a:lnTo>
                <a:lnTo>
                  <a:pt x="103855" y="216218"/>
                </a:lnTo>
                <a:lnTo>
                  <a:pt x="104661" y="216395"/>
                </a:lnTo>
                <a:lnTo>
                  <a:pt x="69961" y="216395"/>
                </a:lnTo>
                <a:cubicBezTo>
                  <a:pt x="66228" y="216395"/>
                  <a:pt x="63201" y="219421"/>
                  <a:pt x="63201" y="223155"/>
                </a:cubicBezTo>
                <a:lnTo>
                  <a:pt x="63201" y="223200"/>
                </a:lnTo>
                <a:cubicBezTo>
                  <a:pt x="63201" y="226933"/>
                  <a:pt x="66228" y="229959"/>
                  <a:pt x="69961" y="229959"/>
                </a:cubicBezTo>
                <a:lnTo>
                  <a:pt x="202383" y="229959"/>
                </a:lnTo>
                <a:cubicBezTo>
                  <a:pt x="206116" y="229959"/>
                  <a:pt x="209142" y="226933"/>
                  <a:pt x="209142" y="223200"/>
                </a:cubicBezTo>
                <a:lnTo>
                  <a:pt x="209142" y="223155"/>
                </a:lnTo>
                <a:cubicBezTo>
                  <a:pt x="209142" y="219421"/>
                  <a:pt x="206116" y="216395"/>
                  <a:pt x="202383" y="216395"/>
                </a:cubicBezTo>
                <a:lnTo>
                  <a:pt x="167027" y="216395"/>
                </a:lnTo>
                <a:cubicBezTo>
                  <a:pt x="167949" y="216387"/>
                  <a:pt x="168825" y="216188"/>
                  <a:pt x="169613" y="215825"/>
                </a:cubicBezTo>
                <a:cubicBezTo>
                  <a:pt x="168858" y="216155"/>
                  <a:pt x="168022" y="216322"/>
                  <a:pt x="167149" y="216322"/>
                </a:cubicBezTo>
                <a:cubicBezTo>
                  <a:pt x="163451" y="216322"/>
                  <a:pt x="160453" y="213324"/>
                  <a:pt x="160453" y="209627"/>
                </a:cubicBezTo>
                <a:lnTo>
                  <a:pt x="160566" y="209070"/>
                </a:lnTo>
                <a:lnTo>
                  <a:pt x="160523" y="209070"/>
                </a:lnTo>
                <a:lnTo>
                  <a:pt x="160364" y="209781"/>
                </a:lnTo>
                <a:lnTo>
                  <a:pt x="160364" y="118315"/>
                </a:lnTo>
                <a:cubicBezTo>
                  <a:pt x="160364" y="114975"/>
                  <a:pt x="157656" y="112268"/>
                  <a:pt x="154317" y="112268"/>
                </a:cubicBezTo>
                <a:close/>
                <a:moveTo>
                  <a:pt x="136171" y="36044"/>
                </a:moveTo>
                <a:cubicBezTo>
                  <a:pt x="119171" y="36044"/>
                  <a:pt x="105390" y="49825"/>
                  <a:pt x="105390" y="66825"/>
                </a:cubicBezTo>
                <a:cubicBezTo>
                  <a:pt x="105390" y="83825"/>
                  <a:pt x="119171" y="97606"/>
                  <a:pt x="136171" y="97606"/>
                </a:cubicBezTo>
                <a:cubicBezTo>
                  <a:pt x="153171" y="97606"/>
                  <a:pt x="166952" y="83825"/>
                  <a:pt x="166952" y="66825"/>
                </a:cubicBezTo>
                <a:cubicBezTo>
                  <a:pt x="166952" y="49825"/>
                  <a:pt x="153171" y="36044"/>
                  <a:pt x="136171" y="36044"/>
                </a:cubicBezTo>
                <a:close/>
                <a:moveTo>
                  <a:pt x="45391" y="0"/>
                </a:moveTo>
                <a:lnTo>
                  <a:pt x="113476" y="0"/>
                </a:lnTo>
                <a:lnTo>
                  <a:pt x="226952" y="0"/>
                </a:lnTo>
                <a:cubicBezTo>
                  <a:pt x="252021" y="0"/>
                  <a:pt x="272343" y="20323"/>
                  <a:pt x="272343" y="45391"/>
                </a:cubicBezTo>
                <a:lnTo>
                  <a:pt x="272343" y="158867"/>
                </a:lnTo>
                <a:lnTo>
                  <a:pt x="272343" y="226952"/>
                </a:lnTo>
                <a:cubicBezTo>
                  <a:pt x="272343" y="252021"/>
                  <a:pt x="252021" y="272343"/>
                  <a:pt x="226952" y="272343"/>
                </a:cubicBezTo>
                <a:lnTo>
                  <a:pt x="113476" y="272343"/>
                </a:lnTo>
                <a:lnTo>
                  <a:pt x="48001" y="323530"/>
                </a:lnTo>
                <a:lnTo>
                  <a:pt x="45391" y="272343"/>
                </a:lnTo>
                <a:cubicBezTo>
                  <a:pt x="20323" y="272343"/>
                  <a:pt x="0" y="252021"/>
                  <a:pt x="0" y="226952"/>
                </a:cubicBezTo>
                <a:lnTo>
                  <a:pt x="0" y="158867"/>
                </a:lnTo>
                <a:lnTo>
                  <a:pt x="0" y="45391"/>
                </a:lnTo>
                <a:cubicBezTo>
                  <a:pt x="0" y="20323"/>
                  <a:pt x="20323" y="0"/>
                  <a:pt x="45391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16" name="Облако 15"/>
          <p:cNvSpPr/>
          <p:nvPr/>
        </p:nvSpPr>
        <p:spPr>
          <a:xfrm>
            <a:off x="512988" y="5621110"/>
            <a:ext cx="4420961" cy="932089"/>
          </a:xfrm>
          <a:prstGeom prst="cloud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/>
          </a:bodyPr>
          <a:lstStyle/>
          <a:p>
            <a:pPr algn="ctr"/>
            <a:r>
              <a:rPr lang="ru-RU" sz="1400" dirty="0" smtClean="0">
                <a:solidFill>
                  <a:srgbClr val="464646"/>
                </a:solidFill>
              </a:rPr>
              <a:t>Для создания вложенного объекта нужен внешний объект</a:t>
            </a:r>
          </a:p>
        </p:txBody>
      </p:sp>
      <p:sp>
        <p:nvSpPr>
          <p:cNvPr id="19" name="Облако 18"/>
          <p:cNvSpPr/>
          <p:nvPr/>
        </p:nvSpPr>
        <p:spPr>
          <a:xfrm>
            <a:off x="5572125" y="4533900"/>
            <a:ext cx="3486150" cy="2300199"/>
          </a:xfrm>
          <a:prstGeom prst="cloud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ru-RU" sz="1400" dirty="0" smtClean="0">
                <a:solidFill>
                  <a:srgbClr val="464646"/>
                </a:solidFill>
              </a:rPr>
              <a:t>Если вложенный объект создается снаружи внешнего класса, то используется синтаксис:</a:t>
            </a:r>
          </a:p>
          <a:p>
            <a:pPr algn="ctr"/>
            <a:endParaRPr lang="ru-RU" sz="1400" dirty="0" smtClean="0">
              <a:solidFill>
                <a:srgbClr val="464646"/>
              </a:solidFill>
            </a:endParaRPr>
          </a:p>
          <a:p>
            <a:pPr algn="ctr"/>
            <a:r>
              <a:rPr lang="ru-RU" sz="1400" b="1" dirty="0" err="1" smtClean="0">
                <a:solidFill>
                  <a:schemeClr val="bg2"/>
                </a:solidFill>
              </a:rPr>
              <a:t>внешнийОбъект</a:t>
            </a:r>
            <a:r>
              <a:rPr lang="ru-RU" sz="1400" b="1" dirty="0" smtClean="0">
                <a:solidFill>
                  <a:schemeClr val="bg2"/>
                </a:solidFill>
              </a:rPr>
              <a:t>.</a:t>
            </a:r>
            <a:r>
              <a:rPr lang="en-US" sz="1400" b="1" dirty="0" smtClean="0">
                <a:solidFill>
                  <a:schemeClr val="bg2"/>
                </a:solidFill>
              </a:rPr>
              <a:t>new</a:t>
            </a:r>
            <a:r>
              <a:rPr lang="ru-RU" sz="1400" b="1" dirty="0" smtClean="0">
                <a:solidFill>
                  <a:schemeClr val="bg2"/>
                </a:solidFill>
              </a:rPr>
              <a:t> </a:t>
            </a:r>
            <a:r>
              <a:rPr lang="ru-RU" sz="1400" b="1" dirty="0" err="1" smtClean="0">
                <a:solidFill>
                  <a:schemeClr val="bg2"/>
                </a:solidFill>
              </a:rPr>
              <a:t>ВнутреннийКласс</a:t>
            </a:r>
            <a:r>
              <a:rPr lang="ru-RU" sz="1400" b="1" dirty="0" smtClean="0">
                <a:solidFill>
                  <a:schemeClr val="bg2"/>
                </a:solidFill>
              </a:rPr>
              <a:t>()</a:t>
            </a:r>
          </a:p>
        </p:txBody>
      </p:sp>
      <p:sp>
        <p:nvSpPr>
          <p:cNvPr id="14" name="Крапля 16"/>
          <p:cNvSpPr/>
          <p:nvPr/>
        </p:nvSpPr>
        <p:spPr>
          <a:xfrm>
            <a:off x="8651701" y="3121291"/>
            <a:ext cx="182910" cy="242666"/>
          </a:xfrm>
          <a:custGeom>
            <a:avLst/>
            <a:gdLst/>
            <a:ahLst/>
            <a:cxnLst/>
            <a:rect l="l" t="t" r="r" b="b"/>
            <a:pathLst>
              <a:path w="242743" h="322540">
                <a:moveTo>
                  <a:pt x="89941" y="126783"/>
                </a:moveTo>
                <a:lnTo>
                  <a:pt x="151553" y="126783"/>
                </a:lnTo>
                <a:cubicBezTo>
                  <a:pt x="157107" y="126783"/>
                  <a:pt x="161610" y="131286"/>
                  <a:pt x="161610" y="136841"/>
                </a:cubicBezTo>
                <a:lnTo>
                  <a:pt x="161610" y="288977"/>
                </a:lnTo>
                <a:lnTo>
                  <a:pt x="161875" y="287795"/>
                </a:lnTo>
                <a:lnTo>
                  <a:pt x="161946" y="287795"/>
                </a:lnTo>
                <a:lnTo>
                  <a:pt x="161759" y="288721"/>
                </a:lnTo>
                <a:cubicBezTo>
                  <a:pt x="161759" y="294871"/>
                  <a:pt x="166745" y="299857"/>
                  <a:pt x="172896" y="299857"/>
                </a:cubicBezTo>
                <a:cubicBezTo>
                  <a:pt x="174349" y="299857"/>
                  <a:pt x="175738" y="299579"/>
                  <a:pt x="176994" y="299030"/>
                </a:cubicBezTo>
                <a:cubicBezTo>
                  <a:pt x="175683" y="299634"/>
                  <a:pt x="174226" y="299965"/>
                  <a:pt x="172693" y="299978"/>
                </a:cubicBezTo>
                <a:lnTo>
                  <a:pt x="231500" y="299978"/>
                </a:lnTo>
                <a:cubicBezTo>
                  <a:pt x="237709" y="299978"/>
                  <a:pt x="242743" y="305012"/>
                  <a:pt x="242743" y="311222"/>
                </a:cubicBezTo>
                <a:lnTo>
                  <a:pt x="242743" y="311297"/>
                </a:lnTo>
                <a:cubicBezTo>
                  <a:pt x="242743" y="317506"/>
                  <a:pt x="237709" y="322540"/>
                  <a:pt x="231500" y="322540"/>
                </a:cubicBezTo>
                <a:lnTo>
                  <a:pt x="11244" y="322540"/>
                </a:lnTo>
                <a:cubicBezTo>
                  <a:pt x="5034" y="322540"/>
                  <a:pt x="0" y="317506"/>
                  <a:pt x="0" y="311297"/>
                </a:cubicBezTo>
                <a:lnTo>
                  <a:pt x="0" y="311222"/>
                </a:lnTo>
                <a:cubicBezTo>
                  <a:pt x="0" y="305012"/>
                  <a:pt x="5034" y="299978"/>
                  <a:pt x="11244" y="299978"/>
                </a:cubicBezTo>
                <a:lnTo>
                  <a:pt x="68960" y="299978"/>
                </a:lnTo>
                <a:lnTo>
                  <a:pt x="67620" y="299685"/>
                </a:lnTo>
                <a:lnTo>
                  <a:pt x="67620" y="299636"/>
                </a:lnTo>
                <a:lnTo>
                  <a:pt x="68718" y="299857"/>
                </a:lnTo>
                <a:cubicBezTo>
                  <a:pt x="74868" y="299857"/>
                  <a:pt x="79854" y="294871"/>
                  <a:pt x="79854" y="288721"/>
                </a:cubicBezTo>
                <a:cubicBezTo>
                  <a:pt x="79854" y="287609"/>
                  <a:pt x="79691" y="286535"/>
                  <a:pt x="79219" y="285572"/>
                </a:cubicBezTo>
                <a:cubicBezTo>
                  <a:pt x="79663" y="286364"/>
                  <a:pt x="79833" y="287258"/>
                  <a:pt x="79884" y="288185"/>
                </a:cubicBezTo>
                <a:lnTo>
                  <a:pt x="79884" y="160916"/>
                </a:lnTo>
                <a:lnTo>
                  <a:pt x="79105" y="164141"/>
                </a:lnTo>
                <a:lnTo>
                  <a:pt x="79854" y="160428"/>
                </a:lnTo>
                <a:cubicBezTo>
                  <a:pt x="79854" y="154278"/>
                  <a:pt x="74868" y="149292"/>
                  <a:pt x="68718" y="149292"/>
                </a:cubicBezTo>
                <a:cubicBezTo>
                  <a:pt x="68628" y="149292"/>
                  <a:pt x="68539" y="149293"/>
                  <a:pt x="68451" y="149346"/>
                </a:cubicBezTo>
                <a:lnTo>
                  <a:pt x="11600" y="149346"/>
                </a:lnTo>
                <a:cubicBezTo>
                  <a:pt x="5390" y="149346"/>
                  <a:pt x="356" y="144312"/>
                  <a:pt x="356" y="138102"/>
                </a:cubicBezTo>
                <a:lnTo>
                  <a:pt x="356" y="138027"/>
                </a:lnTo>
                <a:cubicBezTo>
                  <a:pt x="356" y="131818"/>
                  <a:pt x="5390" y="126784"/>
                  <a:pt x="11600" y="126784"/>
                </a:cubicBezTo>
                <a:lnTo>
                  <a:pt x="89938" y="126784"/>
                </a:lnTo>
                <a:cubicBezTo>
                  <a:pt x="89939" y="126783"/>
                  <a:pt x="89940" y="126783"/>
                  <a:pt x="89941" y="126783"/>
                </a:cubicBezTo>
                <a:close/>
                <a:moveTo>
                  <a:pt x="121371" y="0"/>
                </a:moveTo>
                <a:cubicBezTo>
                  <a:pt x="149647" y="0"/>
                  <a:pt x="172569" y="22922"/>
                  <a:pt x="172569" y="51198"/>
                </a:cubicBezTo>
                <a:cubicBezTo>
                  <a:pt x="172569" y="79474"/>
                  <a:pt x="149647" y="102396"/>
                  <a:pt x="121371" y="102396"/>
                </a:cubicBezTo>
                <a:cubicBezTo>
                  <a:pt x="93095" y="102396"/>
                  <a:pt x="70173" y="79474"/>
                  <a:pt x="70173" y="51198"/>
                </a:cubicBezTo>
                <a:cubicBezTo>
                  <a:pt x="70173" y="22922"/>
                  <a:pt x="93095" y="0"/>
                  <a:pt x="121371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17714" y="1323704"/>
            <a:ext cx="5164183" cy="4328160"/>
          </a:xfrm>
          <a:prstGeom prst="rect">
            <a:avLst/>
          </a:prstGeom>
          <a:solidFill>
            <a:srgbClr val="91C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78972" y="2472578"/>
            <a:ext cx="4720045" cy="1445623"/>
          </a:xfrm>
          <a:prstGeom prst="rect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502" y="857232"/>
            <a:ext cx="8927897" cy="5500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import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java.util.*;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LocalClassDemo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extends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Object {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private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String </a:t>
            </a:r>
            <a:r>
              <a:rPr lang="ru-RU" sz="1100" noProof="1" smtClean="0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helloString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ru-RU" sz="1100" noProof="1" smtClean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"Hello, %s%s!\n"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hello(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final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String who) {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final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String mr = </a:t>
            </a:r>
            <a:r>
              <a:rPr lang="ru-RU" sz="1100" noProof="1" smtClean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"Mr. "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100" noProof="1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Local Class (inside of method)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HelloTimerTask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extends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TimerTask {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100" noProof="1" smtClean="0">
                <a:solidFill>
                  <a:srgbClr val="646464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@Override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run() {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System.</a:t>
            </a:r>
            <a:r>
              <a:rPr lang="ru-RU" sz="1100" i="1" noProof="1" smtClean="0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.printf(</a:t>
            </a:r>
            <a:r>
              <a:rPr lang="ru-RU" sz="1100" noProof="1" smtClean="0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helloString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mr, who);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TimerTask timerTask =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HelloTimerTask();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Timer timer =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Timer();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timer.schedule(timerTask, 1000, 1000);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static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main(String[] args) {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LocalClassDemo().hello(</a:t>
            </a:r>
            <a:r>
              <a:rPr lang="ru-RU" sz="1100" noProof="1" smtClean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"World"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  <a:endParaRPr lang="ru-RU" sz="11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ru-RU" sz="1100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Локальные классы </a:t>
            </a:r>
            <a:r>
              <a:rPr lang="en-US" dirty="0" smtClean="0"/>
              <a:t>–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3" name="Облако 22"/>
          <p:cNvSpPr/>
          <p:nvPr/>
        </p:nvSpPr>
        <p:spPr>
          <a:xfrm>
            <a:off x="5541352" y="1485347"/>
            <a:ext cx="3151815" cy="2059041"/>
          </a:xfrm>
          <a:prstGeom prst="cloud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/>
          </a:bodyPr>
          <a:lstStyle/>
          <a:p>
            <a:pPr algn="ctr"/>
            <a:r>
              <a:rPr lang="ru-RU" sz="1400" dirty="0" smtClean="0">
                <a:solidFill>
                  <a:srgbClr val="464646"/>
                </a:solidFill>
              </a:rPr>
              <a:t>Т.к. внутренние классы имеют неявную ссылку на «хозяина», «вручную» ее создавать не нужно</a:t>
            </a:r>
          </a:p>
        </p:txBody>
      </p:sp>
      <p:sp>
        <p:nvSpPr>
          <p:cNvPr id="36" name="Облако 35"/>
          <p:cNvSpPr/>
          <p:nvPr/>
        </p:nvSpPr>
        <p:spPr>
          <a:xfrm>
            <a:off x="5541352" y="3727266"/>
            <a:ext cx="3047889" cy="2307774"/>
          </a:xfrm>
          <a:prstGeom prst="cloud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ru-RU" sz="1400" dirty="0" smtClean="0">
                <a:solidFill>
                  <a:srgbClr val="464646"/>
                </a:solidFill>
              </a:rPr>
              <a:t>вложенный класс </a:t>
            </a:r>
          </a:p>
          <a:p>
            <a:pPr algn="ctr"/>
            <a:r>
              <a:rPr lang="ru-RU" sz="1400" dirty="0" smtClean="0">
                <a:solidFill>
                  <a:srgbClr val="464646"/>
                </a:solidFill>
              </a:rPr>
              <a:t>имеет доступ к </a:t>
            </a:r>
          </a:p>
          <a:p>
            <a:pPr algn="ctr"/>
            <a:r>
              <a:rPr lang="ru-RU" sz="1400" b="1" dirty="0" smtClean="0">
                <a:solidFill>
                  <a:srgbClr val="464646"/>
                </a:solidFill>
              </a:rPr>
              <a:t>локальным переменным</a:t>
            </a:r>
          </a:p>
          <a:p>
            <a:pPr algn="ctr"/>
            <a:r>
              <a:rPr lang="ru-RU" sz="1400" dirty="0" smtClean="0">
                <a:solidFill>
                  <a:srgbClr val="464646"/>
                </a:solidFill>
              </a:rPr>
              <a:t> и </a:t>
            </a:r>
          </a:p>
          <a:p>
            <a:pPr algn="ctr"/>
            <a:r>
              <a:rPr lang="ru-RU" sz="1400" b="1" dirty="0" smtClean="0">
                <a:solidFill>
                  <a:srgbClr val="464646"/>
                </a:solidFill>
              </a:rPr>
              <a:t>параметрам</a:t>
            </a:r>
            <a:r>
              <a:rPr lang="ru-RU" sz="1400" dirty="0" smtClean="0">
                <a:solidFill>
                  <a:srgbClr val="464646"/>
                </a:solidFill>
              </a:rPr>
              <a:t>, </a:t>
            </a:r>
          </a:p>
          <a:p>
            <a:pPr algn="ctr"/>
            <a:r>
              <a:rPr lang="ru-RU" sz="1400" dirty="0" smtClean="0">
                <a:solidFill>
                  <a:srgbClr val="464646"/>
                </a:solidFill>
              </a:rPr>
              <a:t>если они являются </a:t>
            </a:r>
            <a:r>
              <a:rPr lang="en-US" sz="1400" b="1" dirty="0">
                <a:solidFill>
                  <a:schemeClr val="bg2"/>
                </a:solidFill>
              </a:rPr>
              <a:t>final </a:t>
            </a:r>
            <a:endParaRPr lang="ru-RU" sz="1400" b="1" dirty="0" smtClean="0">
              <a:solidFill>
                <a:schemeClr val="bg2"/>
              </a:solidFill>
            </a:endParaRPr>
          </a:p>
        </p:txBody>
      </p:sp>
      <p:sp>
        <p:nvSpPr>
          <p:cNvPr id="37" name="Прямокутник 6"/>
          <p:cNvSpPr>
            <a:spLocks noChangeAspect="1"/>
          </p:cNvSpPr>
          <p:nvPr/>
        </p:nvSpPr>
        <p:spPr>
          <a:xfrm>
            <a:off x="8287461" y="2411880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272343" h="323530">
                <a:moveTo>
                  <a:pt x="117275" y="112268"/>
                </a:moveTo>
                <a:cubicBezTo>
                  <a:pt x="117274" y="112268"/>
                  <a:pt x="117274" y="112268"/>
                  <a:pt x="117273" y="112268"/>
                </a:cubicBezTo>
                <a:lnTo>
                  <a:pt x="70175" y="112268"/>
                </a:lnTo>
                <a:cubicBezTo>
                  <a:pt x="66442" y="112268"/>
                  <a:pt x="63415" y="115295"/>
                  <a:pt x="63415" y="119028"/>
                </a:cubicBezTo>
                <a:lnTo>
                  <a:pt x="63415" y="119073"/>
                </a:lnTo>
                <a:cubicBezTo>
                  <a:pt x="63415" y="122806"/>
                  <a:pt x="66442" y="125833"/>
                  <a:pt x="70175" y="125833"/>
                </a:cubicBezTo>
                <a:lnTo>
                  <a:pt x="104355" y="125833"/>
                </a:lnTo>
                <a:cubicBezTo>
                  <a:pt x="104408" y="125801"/>
                  <a:pt x="104461" y="125800"/>
                  <a:pt x="104515" y="125800"/>
                </a:cubicBezTo>
                <a:cubicBezTo>
                  <a:pt x="108213" y="125800"/>
                  <a:pt x="111211" y="128798"/>
                  <a:pt x="111211" y="132495"/>
                </a:cubicBezTo>
                <a:lnTo>
                  <a:pt x="110760" y="134728"/>
                </a:lnTo>
                <a:lnTo>
                  <a:pt x="111229" y="132789"/>
                </a:lnTo>
                <a:lnTo>
                  <a:pt x="111229" y="209304"/>
                </a:lnTo>
                <a:cubicBezTo>
                  <a:pt x="111198" y="208747"/>
                  <a:pt x="111096" y="208210"/>
                  <a:pt x="110829" y="207733"/>
                </a:cubicBezTo>
                <a:cubicBezTo>
                  <a:pt x="111113" y="208312"/>
                  <a:pt x="111211" y="208958"/>
                  <a:pt x="111211" y="209627"/>
                </a:cubicBezTo>
                <a:cubicBezTo>
                  <a:pt x="111211" y="213324"/>
                  <a:pt x="108213" y="216322"/>
                  <a:pt x="104515" y="216322"/>
                </a:cubicBezTo>
                <a:lnTo>
                  <a:pt x="103855" y="216189"/>
                </a:lnTo>
                <a:lnTo>
                  <a:pt x="103855" y="216218"/>
                </a:lnTo>
                <a:lnTo>
                  <a:pt x="104661" y="216395"/>
                </a:lnTo>
                <a:lnTo>
                  <a:pt x="69961" y="216395"/>
                </a:lnTo>
                <a:cubicBezTo>
                  <a:pt x="66228" y="216395"/>
                  <a:pt x="63201" y="219421"/>
                  <a:pt x="63201" y="223155"/>
                </a:cubicBezTo>
                <a:lnTo>
                  <a:pt x="63201" y="223200"/>
                </a:lnTo>
                <a:cubicBezTo>
                  <a:pt x="63201" y="226933"/>
                  <a:pt x="66228" y="229959"/>
                  <a:pt x="69961" y="229959"/>
                </a:cubicBezTo>
                <a:lnTo>
                  <a:pt x="202383" y="229959"/>
                </a:lnTo>
                <a:cubicBezTo>
                  <a:pt x="206116" y="229959"/>
                  <a:pt x="209142" y="226933"/>
                  <a:pt x="209142" y="223200"/>
                </a:cubicBezTo>
                <a:lnTo>
                  <a:pt x="209142" y="223155"/>
                </a:lnTo>
                <a:cubicBezTo>
                  <a:pt x="209142" y="219421"/>
                  <a:pt x="206116" y="216395"/>
                  <a:pt x="202383" y="216395"/>
                </a:cubicBezTo>
                <a:lnTo>
                  <a:pt x="167027" y="216395"/>
                </a:lnTo>
                <a:cubicBezTo>
                  <a:pt x="167949" y="216387"/>
                  <a:pt x="168825" y="216188"/>
                  <a:pt x="169613" y="215825"/>
                </a:cubicBezTo>
                <a:cubicBezTo>
                  <a:pt x="168858" y="216155"/>
                  <a:pt x="168022" y="216322"/>
                  <a:pt x="167149" y="216322"/>
                </a:cubicBezTo>
                <a:cubicBezTo>
                  <a:pt x="163451" y="216322"/>
                  <a:pt x="160453" y="213324"/>
                  <a:pt x="160453" y="209627"/>
                </a:cubicBezTo>
                <a:lnTo>
                  <a:pt x="160566" y="209070"/>
                </a:lnTo>
                <a:lnTo>
                  <a:pt x="160523" y="209070"/>
                </a:lnTo>
                <a:lnTo>
                  <a:pt x="160364" y="209781"/>
                </a:lnTo>
                <a:lnTo>
                  <a:pt x="160364" y="118315"/>
                </a:lnTo>
                <a:cubicBezTo>
                  <a:pt x="160364" y="114975"/>
                  <a:pt x="157656" y="112268"/>
                  <a:pt x="154317" y="112268"/>
                </a:cubicBezTo>
                <a:close/>
                <a:moveTo>
                  <a:pt x="136171" y="36044"/>
                </a:moveTo>
                <a:cubicBezTo>
                  <a:pt x="119171" y="36044"/>
                  <a:pt x="105390" y="49825"/>
                  <a:pt x="105390" y="66825"/>
                </a:cubicBezTo>
                <a:cubicBezTo>
                  <a:pt x="105390" y="83825"/>
                  <a:pt x="119171" y="97606"/>
                  <a:pt x="136171" y="97606"/>
                </a:cubicBezTo>
                <a:cubicBezTo>
                  <a:pt x="153171" y="97606"/>
                  <a:pt x="166952" y="83825"/>
                  <a:pt x="166952" y="66825"/>
                </a:cubicBezTo>
                <a:cubicBezTo>
                  <a:pt x="166952" y="49825"/>
                  <a:pt x="153171" y="36044"/>
                  <a:pt x="136171" y="36044"/>
                </a:cubicBezTo>
                <a:close/>
                <a:moveTo>
                  <a:pt x="45391" y="0"/>
                </a:moveTo>
                <a:lnTo>
                  <a:pt x="113476" y="0"/>
                </a:lnTo>
                <a:lnTo>
                  <a:pt x="226952" y="0"/>
                </a:lnTo>
                <a:cubicBezTo>
                  <a:pt x="252021" y="0"/>
                  <a:pt x="272343" y="20323"/>
                  <a:pt x="272343" y="45391"/>
                </a:cubicBezTo>
                <a:lnTo>
                  <a:pt x="272343" y="158867"/>
                </a:lnTo>
                <a:lnTo>
                  <a:pt x="272343" y="226952"/>
                </a:lnTo>
                <a:cubicBezTo>
                  <a:pt x="272343" y="252021"/>
                  <a:pt x="252021" y="272343"/>
                  <a:pt x="226952" y="272343"/>
                </a:cubicBezTo>
                <a:lnTo>
                  <a:pt x="113476" y="272343"/>
                </a:lnTo>
                <a:lnTo>
                  <a:pt x="48001" y="323530"/>
                </a:lnTo>
                <a:lnTo>
                  <a:pt x="45391" y="272343"/>
                </a:lnTo>
                <a:cubicBezTo>
                  <a:pt x="20323" y="272343"/>
                  <a:pt x="0" y="252021"/>
                  <a:pt x="0" y="226952"/>
                </a:cubicBezTo>
                <a:lnTo>
                  <a:pt x="0" y="158867"/>
                </a:lnTo>
                <a:lnTo>
                  <a:pt x="0" y="45391"/>
                </a:lnTo>
                <a:cubicBezTo>
                  <a:pt x="0" y="20323"/>
                  <a:pt x="20323" y="0"/>
                  <a:pt x="45391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4035607" y="3523705"/>
            <a:ext cx="3004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412252" y="3523705"/>
            <a:ext cx="3004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3018880" y="3523705"/>
            <a:ext cx="8752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807028" y="1860368"/>
            <a:ext cx="8752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006885" y="2342200"/>
            <a:ext cx="12839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422349" y="2165941"/>
            <a:ext cx="12839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34"/>
          <p:cNvSpPr>
            <a:spLocks noChangeAspect="1"/>
          </p:cNvSpPr>
          <p:nvPr/>
        </p:nvSpPr>
        <p:spPr>
          <a:xfrm>
            <a:off x="8287461" y="4726239"/>
            <a:ext cx="61737" cy="309827"/>
          </a:xfrm>
          <a:custGeom>
            <a:avLst/>
            <a:gdLst/>
            <a:ahLst/>
            <a:cxnLst/>
            <a:rect l="l" t="t" r="r" b="b"/>
            <a:pathLst>
              <a:path w="481289" h="2415355">
                <a:moveTo>
                  <a:pt x="240645" y="1945771"/>
                </a:moveTo>
                <a:cubicBezTo>
                  <a:pt x="370317" y="1945771"/>
                  <a:pt x="475437" y="2050891"/>
                  <a:pt x="475437" y="2180563"/>
                </a:cubicBezTo>
                <a:cubicBezTo>
                  <a:pt x="475437" y="2310235"/>
                  <a:pt x="370317" y="2415355"/>
                  <a:pt x="240645" y="2415355"/>
                </a:cubicBezTo>
                <a:cubicBezTo>
                  <a:pt x="110973" y="2415355"/>
                  <a:pt x="5853" y="2310235"/>
                  <a:pt x="5853" y="2180563"/>
                </a:cubicBezTo>
                <a:cubicBezTo>
                  <a:pt x="5853" y="2050891"/>
                  <a:pt x="110973" y="1945771"/>
                  <a:pt x="240645" y="1945771"/>
                </a:cubicBezTo>
                <a:close/>
                <a:moveTo>
                  <a:pt x="216325" y="1680370"/>
                </a:moveTo>
                <a:cubicBezTo>
                  <a:pt x="220093" y="1680661"/>
                  <a:pt x="230044" y="1680984"/>
                  <a:pt x="240645" y="1681307"/>
                </a:cubicBezTo>
                <a:cubicBezTo>
                  <a:pt x="251245" y="1680984"/>
                  <a:pt x="261196" y="1680661"/>
                  <a:pt x="264964" y="1680370"/>
                </a:cubicBezTo>
                <a:lnTo>
                  <a:pt x="240841" y="1682839"/>
                </a:lnTo>
                <a:lnTo>
                  <a:pt x="240841" y="1682880"/>
                </a:lnTo>
                <a:lnTo>
                  <a:pt x="240645" y="1682860"/>
                </a:lnTo>
                <a:lnTo>
                  <a:pt x="240448" y="1682880"/>
                </a:lnTo>
                <a:lnTo>
                  <a:pt x="240448" y="1682839"/>
                </a:lnTo>
                <a:close/>
                <a:moveTo>
                  <a:pt x="230136" y="0"/>
                </a:moveTo>
                <a:cubicBezTo>
                  <a:pt x="233914" y="-5"/>
                  <a:pt x="237431" y="52"/>
                  <a:pt x="240645" y="196"/>
                </a:cubicBezTo>
                <a:cubicBezTo>
                  <a:pt x="243858" y="52"/>
                  <a:pt x="247375" y="-5"/>
                  <a:pt x="251153" y="0"/>
                </a:cubicBezTo>
                <a:cubicBezTo>
                  <a:pt x="326051" y="107"/>
                  <a:pt x="503904" y="24434"/>
                  <a:pt x="478901" y="406830"/>
                </a:cubicBezTo>
                <a:cubicBezTo>
                  <a:pt x="456676" y="821984"/>
                  <a:pt x="431276" y="1140824"/>
                  <a:pt x="380476" y="1543136"/>
                </a:cubicBezTo>
                <a:cubicBezTo>
                  <a:pt x="354644" y="1647945"/>
                  <a:pt x="306848" y="1674814"/>
                  <a:pt x="265640" y="1680301"/>
                </a:cubicBezTo>
                <a:cubicBezTo>
                  <a:pt x="263223" y="1679940"/>
                  <a:pt x="255703" y="1679845"/>
                  <a:pt x="240645" y="1679836"/>
                </a:cubicBezTo>
                <a:cubicBezTo>
                  <a:pt x="225586" y="1679845"/>
                  <a:pt x="218066" y="1679940"/>
                  <a:pt x="215649" y="1680301"/>
                </a:cubicBezTo>
                <a:cubicBezTo>
                  <a:pt x="174441" y="1674814"/>
                  <a:pt x="126645" y="1647945"/>
                  <a:pt x="100813" y="1543136"/>
                </a:cubicBezTo>
                <a:cubicBezTo>
                  <a:pt x="50013" y="1140824"/>
                  <a:pt x="24613" y="821984"/>
                  <a:pt x="2388" y="406830"/>
                </a:cubicBezTo>
                <a:cubicBezTo>
                  <a:pt x="-22615" y="24434"/>
                  <a:pt x="155238" y="107"/>
                  <a:pt x="230136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80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блако 15"/>
          <p:cNvSpPr/>
          <p:nvPr/>
        </p:nvSpPr>
        <p:spPr>
          <a:xfrm>
            <a:off x="586481" y="5320938"/>
            <a:ext cx="4612535" cy="1194162"/>
          </a:xfrm>
          <a:prstGeom prst="cloud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/>
          </a:bodyPr>
          <a:lstStyle/>
          <a:p>
            <a:pPr algn="ctr"/>
            <a:r>
              <a:rPr lang="ru-RU" sz="1400" dirty="0" smtClean="0">
                <a:solidFill>
                  <a:srgbClr val="464646"/>
                </a:solidFill>
              </a:rPr>
              <a:t>Анонимные классы можно создавать </a:t>
            </a:r>
          </a:p>
          <a:p>
            <a:pPr algn="ctr"/>
            <a:r>
              <a:rPr lang="ru-RU" sz="1400" dirty="0" smtClean="0">
                <a:solidFill>
                  <a:srgbClr val="464646"/>
                </a:solidFill>
              </a:rPr>
              <a:t>на базе класса или интерфейса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7714" y="1323704"/>
            <a:ext cx="5164183" cy="3997234"/>
          </a:xfrm>
          <a:prstGeom prst="rect">
            <a:avLst/>
          </a:prstGeom>
          <a:solidFill>
            <a:srgbClr val="91C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70560" y="2472579"/>
            <a:ext cx="4528457" cy="1254688"/>
          </a:xfrm>
          <a:prstGeom prst="rect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502" y="857232"/>
            <a:ext cx="8927897" cy="5500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import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java.util.*;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AnonymousClassDemo {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private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String </a:t>
            </a:r>
            <a:r>
              <a:rPr lang="ru-RU" sz="1100" noProof="1" smtClean="0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helloString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ru-RU" sz="1100" noProof="1" smtClean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"Hello, %s%s!\n"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hello(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final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String who) {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final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String mr = </a:t>
            </a:r>
            <a:r>
              <a:rPr lang="ru-RU" sz="1100" noProof="1" smtClean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"Mr. "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100" noProof="1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Anonymous class 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TimerTask timerTask =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TimerTask() {            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</a:t>
            </a:r>
            <a:r>
              <a:rPr lang="ru-RU" sz="1100" noProof="1" smtClean="0">
                <a:solidFill>
                  <a:srgbClr val="646464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@Override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run() {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  System.</a:t>
            </a:r>
            <a:r>
              <a:rPr lang="ru-RU" sz="1100" i="1" noProof="1" smtClean="0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.printf(</a:t>
            </a:r>
            <a:r>
              <a:rPr lang="ru-RU" sz="1100" noProof="1" smtClean="0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helloString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mr, who);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}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};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Timer timer =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Timer();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timer.schedule(timerTask, 1000, 1000);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}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static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main(String[] args) {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100" b="1" noProof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US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AnonymousClassDemo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().hello(</a:t>
            </a:r>
            <a:r>
              <a:rPr lang="ru-RU" sz="1100" noProof="1" smtClean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"World"</a:t>
            </a: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}</a:t>
            </a:r>
            <a:endParaRPr lang="ru-RU" sz="1400" noProof="1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100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ru-RU" sz="1100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</a:t>
            </a:r>
            <a:r>
              <a:rPr lang="ru-RU" dirty="0" smtClean="0"/>
              <a:t>классы </a:t>
            </a:r>
            <a:r>
              <a:rPr lang="en-US" dirty="0" smtClean="0"/>
              <a:t>– </a:t>
            </a:r>
            <a:r>
              <a:rPr lang="ru-RU" dirty="0" smtClean="0"/>
              <a:t>пример</a:t>
            </a:r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4116977" y="3384368"/>
            <a:ext cx="3004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543697" y="3384368"/>
            <a:ext cx="3004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3091542" y="3384368"/>
            <a:ext cx="8752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842043" y="1860368"/>
            <a:ext cx="9577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949191" y="2361250"/>
            <a:ext cx="12839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515881" y="2165941"/>
            <a:ext cx="12839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799805" y="2844436"/>
            <a:ext cx="11669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лако 22"/>
          <p:cNvSpPr/>
          <p:nvPr/>
        </p:nvSpPr>
        <p:spPr>
          <a:xfrm>
            <a:off x="5541352" y="1485347"/>
            <a:ext cx="3151815" cy="2059041"/>
          </a:xfrm>
          <a:prstGeom prst="cloud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/>
          </a:bodyPr>
          <a:lstStyle/>
          <a:p>
            <a:pPr algn="ctr"/>
            <a:r>
              <a:rPr lang="ru-RU" sz="1400" dirty="0" smtClean="0">
                <a:solidFill>
                  <a:srgbClr val="464646"/>
                </a:solidFill>
              </a:rPr>
              <a:t>Т.к. внутренние классы имеют неявную ссылку на «хозяина», «вручную» ее создавать не нужно</a:t>
            </a:r>
          </a:p>
        </p:txBody>
      </p:sp>
      <p:sp>
        <p:nvSpPr>
          <p:cNvPr id="20" name="Облако 35"/>
          <p:cNvSpPr/>
          <p:nvPr/>
        </p:nvSpPr>
        <p:spPr>
          <a:xfrm>
            <a:off x="5541352" y="3727266"/>
            <a:ext cx="3047889" cy="2307774"/>
          </a:xfrm>
          <a:prstGeom prst="cloud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ru-RU" sz="1400" dirty="0" smtClean="0">
                <a:solidFill>
                  <a:srgbClr val="464646"/>
                </a:solidFill>
              </a:rPr>
              <a:t>вложенный класс </a:t>
            </a:r>
          </a:p>
          <a:p>
            <a:pPr algn="ctr"/>
            <a:r>
              <a:rPr lang="ru-RU" sz="1400" dirty="0" smtClean="0">
                <a:solidFill>
                  <a:srgbClr val="464646"/>
                </a:solidFill>
              </a:rPr>
              <a:t>имеет доступ к </a:t>
            </a:r>
          </a:p>
          <a:p>
            <a:pPr algn="ctr"/>
            <a:r>
              <a:rPr lang="ru-RU" sz="1400" b="1" dirty="0" smtClean="0">
                <a:solidFill>
                  <a:srgbClr val="464646"/>
                </a:solidFill>
              </a:rPr>
              <a:t>локальным переменным</a:t>
            </a:r>
          </a:p>
          <a:p>
            <a:pPr algn="ctr"/>
            <a:r>
              <a:rPr lang="ru-RU" sz="1400" dirty="0" smtClean="0">
                <a:solidFill>
                  <a:srgbClr val="464646"/>
                </a:solidFill>
              </a:rPr>
              <a:t> и </a:t>
            </a:r>
          </a:p>
          <a:p>
            <a:pPr algn="ctr"/>
            <a:r>
              <a:rPr lang="ru-RU" sz="1400" b="1" dirty="0" smtClean="0">
                <a:solidFill>
                  <a:srgbClr val="464646"/>
                </a:solidFill>
              </a:rPr>
              <a:t>параметрам</a:t>
            </a:r>
            <a:r>
              <a:rPr lang="ru-RU" sz="1400" dirty="0" smtClean="0">
                <a:solidFill>
                  <a:srgbClr val="464646"/>
                </a:solidFill>
              </a:rPr>
              <a:t>, </a:t>
            </a:r>
          </a:p>
          <a:p>
            <a:pPr algn="ctr"/>
            <a:r>
              <a:rPr lang="ru-RU" sz="1400" dirty="0" smtClean="0">
                <a:solidFill>
                  <a:srgbClr val="464646"/>
                </a:solidFill>
              </a:rPr>
              <a:t>если они являются </a:t>
            </a:r>
            <a:r>
              <a:rPr lang="en-US" sz="1400" b="1" dirty="0">
                <a:solidFill>
                  <a:schemeClr val="bg2"/>
                </a:solidFill>
              </a:rPr>
              <a:t>final </a:t>
            </a:r>
            <a:endParaRPr lang="ru-RU" sz="1400" b="1" dirty="0" smtClean="0">
              <a:solidFill>
                <a:schemeClr val="bg2"/>
              </a:solidFill>
            </a:endParaRPr>
          </a:p>
        </p:txBody>
      </p:sp>
      <p:sp>
        <p:nvSpPr>
          <p:cNvPr id="26" name="Прямокутник 6"/>
          <p:cNvSpPr>
            <a:spLocks noChangeAspect="1"/>
          </p:cNvSpPr>
          <p:nvPr/>
        </p:nvSpPr>
        <p:spPr>
          <a:xfrm>
            <a:off x="8287461" y="2411880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272343" h="323530">
                <a:moveTo>
                  <a:pt x="117275" y="112268"/>
                </a:moveTo>
                <a:cubicBezTo>
                  <a:pt x="117274" y="112268"/>
                  <a:pt x="117274" y="112268"/>
                  <a:pt x="117273" y="112268"/>
                </a:cubicBezTo>
                <a:lnTo>
                  <a:pt x="70175" y="112268"/>
                </a:lnTo>
                <a:cubicBezTo>
                  <a:pt x="66442" y="112268"/>
                  <a:pt x="63415" y="115295"/>
                  <a:pt x="63415" y="119028"/>
                </a:cubicBezTo>
                <a:lnTo>
                  <a:pt x="63415" y="119073"/>
                </a:lnTo>
                <a:cubicBezTo>
                  <a:pt x="63415" y="122806"/>
                  <a:pt x="66442" y="125833"/>
                  <a:pt x="70175" y="125833"/>
                </a:cubicBezTo>
                <a:lnTo>
                  <a:pt x="104355" y="125833"/>
                </a:lnTo>
                <a:cubicBezTo>
                  <a:pt x="104408" y="125801"/>
                  <a:pt x="104461" y="125800"/>
                  <a:pt x="104515" y="125800"/>
                </a:cubicBezTo>
                <a:cubicBezTo>
                  <a:pt x="108213" y="125800"/>
                  <a:pt x="111211" y="128798"/>
                  <a:pt x="111211" y="132495"/>
                </a:cubicBezTo>
                <a:lnTo>
                  <a:pt x="110760" y="134728"/>
                </a:lnTo>
                <a:lnTo>
                  <a:pt x="111229" y="132789"/>
                </a:lnTo>
                <a:lnTo>
                  <a:pt x="111229" y="209304"/>
                </a:lnTo>
                <a:cubicBezTo>
                  <a:pt x="111198" y="208747"/>
                  <a:pt x="111096" y="208210"/>
                  <a:pt x="110829" y="207733"/>
                </a:cubicBezTo>
                <a:cubicBezTo>
                  <a:pt x="111113" y="208312"/>
                  <a:pt x="111211" y="208958"/>
                  <a:pt x="111211" y="209627"/>
                </a:cubicBezTo>
                <a:cubicBezTo>
                  <a:pt x="111211" y="213324"/>
                  <a:pt x="108213" y="216322"/>
                  <a:pt x="104515" y="216322"/>
                </a:cubicBezTo>
                <a:lnTo>
                  <a:pt x="103855" y="216189"/>
                </a:lnTo>
                <a:lnTo>
                  <a:pt x="103855" y="216218"/>
                </a:lnTo>
                <a:lnTo>
                  <a:pt x="104661" y="216395"/>
                </a:lnTo>
                <a:lnTo>
                  <a:pt x="69961" y="216395"/>
                </a:lnTo>
                <a:cubicBezTo>
                  <a:pt x="66228" y="216395"/>
                  <a:pt x="63201" y="219421"/>
                  <a:pt x="63201" y="223155"/>
                </a:cubicBezTo>
                <a:lnTo>
                  <a:pt x="63201" y="223200"/>
                </a:lnTo>
                <a:cubicBezTo>
                  <a:pt x="63201" y="226933"/>
                  <a:pt x="66228" y="229959"/>
                  <a:pt x="69961" y="229959"/>
                </a:cubicBezTo>
                <a:lnTo>
                  <a:pt x="202383" y="229959"/>
                </a:lnTo>
                <a:cubicBezTo>
                  <a:pt x="206116" y="229959"/>
                  <a:pt x="209142" y="226933"/>
                  <a:pt x="209142" y="223200"/>
                </a:cubicBezTo>
                <a:lnTo>
                  <a:pt x="209142" y="223155"/>
                </a:lnTo>
                <a:cubicBezTo>
                  <a:pt x="209142" y="219421"/>
                  <a:pt x="206116" y="216395"/>
                  <a:pt x="202383" y="216395"/>
                </a:cubicBezTo>
                <a:lnTo>
                  <a:pt x="167027" y="216395"/>
                </a:lnTo>
                <a:cubicBezTo>
                  <a:pt x="167949" y="216387"/>
                  <a:pt x="168825" y="216188"/>
                  <a:pt x="169613" y="215825"/>
                </a:cubicBezTo>
                <a:cubicBezTo>
                  <a:pt x="168858" y="216155"/>
                  <a:pt x="168022" y="216322"/>
                  <a:pt x="167149" y="216322"/>
                </a:cubicBezTo>
                <a:cubicBezTo>
                  <a:pt x="163451" y="216322"/>
                  <a:pt x="160453" y="213324"/>
                  <a:pt x="160453" y="209627"/>
                </a:cubicBezTo>
                <a:lnTo>
                  <a:pt x="160566" y="209070"/>
                </a:lnTo>
                <a:lnTo>
                  <a:pt x="160523" y="209070"/>
                </a:lnTo>
                <a:lnTo>
                  <a:pt x="160364" y="209781"/>
                </a:lnTo>
                <a:lnTo>
                  <a:pt x="160364" y="118315"/>
                </a:lnTo>
                <a:cubicBezTo>
                  <a:pt x="160364" y="114975"/>
                  <a:pt x="157656" y="112268"/>
                  <a:pt x="154317" y="112268"/>
                </a:cubicBezTo>
                <a:close/>
                <a:moveTo>
                  <a:pt x="136171" y="36044"/>
                </a:moveTo>
                <a:cubicBezTo>
                  <a:pt x="119171" y="36044"/>
                  <a:pt x="105390" y="49825"/>
                  <a:pt x="105390" y="66825"/>
                </a:cubicBezTo>
                <a:cubicBezTo>
                  <a:pt x="105390" y="83825"/>
                  <a:pt x="119171" y="97606"/>
                  <a:pt x="136171" y="97606"/>
                </a:cubicBezTo>
                <a:cubicBezTo>
                  <a:pt x="153171" y="97606"/>
                  <a:pt x="166952" y="83825"/>
                  <a:pt x="166952" y="66825"/>
                </a:cubicBezTo>
                <a:cubicBezTo>
                  <a:pt x="166952" y="49825"/>
                  <a:pt x="153171" y="36044"/>
                  <a:pt x="136171" y="36044"/>
                </a:cubicBezTo>
                <a:close/>
                <a:moveTo>
                  <a:pt x="45391" y="0"/>
                </a:moveTo>
                <a:lnTo>
                  <a:pt x="113476" y="0"/>
                </a:lnTo>
                <a:lnTo>
                  <a:pt x="226952" y="0"/>
                </a:lnTo>
                <a:cubicBezTo>
                  <a:pt x="252021" y="0"/>
                  <a:pt x="272343" y="20323"/>
                  <a:pt x="272343" y="45391"/>
                </a:cubicBezTo>
                <a:lnTo>
                  <a:pt x="272343" y="158867"/>
                </a:lnTo>
                <a:lnTo>
                  <a:pt x="272343" y="226952"/>
                </a:lnTo>
                <a:cubicBezTo>
                  <a:pt x="272343" y="252021"/>
                  <a:pt x="252021" y="272343"/>
                  <a:pt x="226952" y="272343"/>
                </a:cubicBezTo>
                <a:lnTo>
                  <a:pt x="113476" y="272343"/>
                </a:lnTo>
                <a:lnTo>
                  <a:pt x="48001" y="323530"/>
                </a:lnTo>
                <a:lnTo>
                  <a:pt x="45391" y="272343"/>
                </a:lnTo>
                <a:cubicBezTo>
                  <a:pt x="20323" y="272343"/>
                  <a:pt x="0" y="252021"/>
                  <a:pt x="0" y="226952"/>
                </a:cubicBezTo>
                <a:lnTo>
                  <a:pt x="0" y="158867"/>
                </a:lnTo>
                <a:lnTo>
                  <a:pt x="0" y="45391"/>
                </a:lnTo>
                <a:cubicBezTo>
                  <a:pt x="0" y="20323"/>
                  <a:pt x="20323" y="0"/>
                  <a:pt x="45391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27" name="Овал 34"/>
          <p:cNvSpPr>
            <a:spLocks noChangeAspect="1"/>
          </p:cNvSpPr>
          <p:nvPr/>
        </p:nvSpPr>
        <p:spPr>
          <a:xfrm>
            <a:off x="8287461" y="4726239"/>
            <a:ext cx="61737" cy="309827"/>
          </a:xfrm>
          <a:custGeom>
            <a:avLst/>
            <a:gdLst/>
            <a:ahLst/>
            <a:cxnLst/>
            <a:rect l="l" t="t" r="r" b="b"/>
            <a:pathLst>
              <a:path w="481289" h="2415355">
                <a:moveTo>
                  <a:pt x="240645" y="1945771"/>
                </a:moveTo>
                <a:cubicBezTo>
                  <a:pt x="370317" y="1945771"/>
                  <a:pt x="475437" y="2050891"/>
                  <a:pt x="475437" y="2180563"/>
                </a:cubicBezTo>
                <a:cubicBezTo>
                  <a:pt x="475437" y="2310235"/>
                  <a:pt x="370317" y="2415355"/>
                  <a:pt x="240645" y="2415355"/>
                </a:cubicBezTo>
                <a:cubicBezTo>
                  <a:pt x="110973" y="2415355"/>
                  <a:pt x="5853" y="2310235"/>
                  <a:pt x="5853" y="2180563"/>
                </a:cubicBezTo>
                <a:cubicBezTo>
                  <a:pt x="5853" y="2050891"/>
                  <a:pt x="110973" y="1945771"/>
                  <a:pt x="240645" y="1945771"/>
                </a:cubicBezTo>
                <a:close/>
                <a:moveTo>
                  <a:pt x="216325" y="1680370"/>
                </a:moveTo>
                <a:cubicBezTo>
                  <a:pt x="220093" y="1680661"/>
                  <a:pt x="230044" y="1680984"/>
                  <a:pt x="240645" y="1681307"/>
                </a:cubicBezTo>
                <a:cubicBezTo>
                  <a:pt x="251245" y="1680984"/>
                  <a:pt x="261196" y="1680661"/>
                  <a:pt x="264964" y="1680370"/>
                </a:cubicBezTo>
                <a:lnTo>
                  <a:pt x="240841" y="1682839"/>
                </a:lnTo>
                <a:lnTo>
                  <a:pt x="240841" y="1682880"/>
                </a:lnTo>
                <a:lnTo>
                  <a:pt x="240645" y="1682860"/>
                </a:lnTo>
                <a:lnTo>
                  <a:pt x="240448" y="1682880"/>
                </a:lnTo>
                <a:lnTo>
                  <a:pt x="240448" y="1682839"/>
                </a:lnTo>
                <a:close/>
                <a:moveTo>
                  <a:pt x="230136" y="0"/>
                </a:moveTo>
                <a:cubicBezTo>
                  <a:pt x="233914" y="-5"/>
                  <a:pt x="237431" y="52"/>
                  <a:pt x="240645" y="196"/>
                </a:cubicBezTo>
                <a:cubicBezTo>
                  <a:pt x="243858" y="52"/>
                  <a:pt x="247375" y="-5"/>
                  <a:pt x="251153" y="0"/>
                </a:cubicBezTo>
                <a:cubicBezTo>
                  <a:pt x="326051" y="107"/>
                  <a:pt x="503904" y="24434"/>
                  <a:pt x="478901" y="406830"/>
                </a:cubicBezTo>
                <a:cubicBezTo>
                  <a:pt x="456676" y="821984"/>
                  <a:pt x="431276" y="1140824"/>
                  <a:pt x="380476" y="1543136"/>
                </a:cubicBezTo>
                <a:cubicBezTo>
                  <a:pt x="354644" y="1647945"/>
                  <a:pt x="306848" y="1674814"/>
                  <a:pt x="265640" y="1680301"/>
                </a:cubicBezTo>
                <a:cubicBezTo>
                  <a:pt x="263223" y="1679940"/>
                  <a:pt x="255703" y="1679845"/>
                  <a:pt x="240645" y="1679836"/>
                </a:cubicBezTo>
                <a:cubicBezTo>
                  <a:pt x="225586" y="1679845"/>
                  <a:pt x="218066" y="1679940"/>
                  <a:pt x="215649" y="1680301"/>
                </a:cubicBezTo>
                <a:cubicBezTo>
                  <a:pt x="174441" y="1674814"/>
                  <a:pt x="126645" y="1647945"/>
                  <a:pt x="100813" y="1543136"/>
                </a:cubicBezTo>
                <a:cubicBezTo>
                  <a:pt x="50013" y="1140824"/>
                  <a:pt x="24613" y="821984"/>
                  <a:pt x="2388" y="406830"/>
                </a:cubicBezTo>
                <a:cubicBezTo>
                  <a:pt x="-22615" y="24434"/>
                  <a:pt x="155238" y="107"/>
                  <a:pt x="230136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ClassLoader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ClassLoader</a:t>
            </a:r>
            <a:r>
              <a:rPr lang="en-US" dirty="0" smtClean="0"/>
              <a:t> – </a:t>
            </a:r>
            <a:r>
              <a:rPr lang="ru-RU" dirty="0" smtClean="0"/>
              <a:t>механизм динамической загрузки классов в </a:t>
            </a:r>
            <a:r>
              <a:rPr lang="en-US" dirty="0" smtClean="0"/>
              <a:t>JVM</a:t>
            </a:r>
            <a:endParaRPr lang="ru-RU" dirty="0" smtClean="0"/>
          </a:p>
          <a:p>
            <a:pPr lvl="2"/>
            <a:r>
              <a:rPr lang="ru-RU" dirty="0" smtClean="0"/>
              <a:t>обычно используется ленивая загрузка классов при первом обращении к ним</a:t>
            </a:r>
          </a:p>
          <a:p>
            <a:pPr lvl="2"/>
            <a:r>
              <a:rPr lang="ru-RU" dirty="0" smtClean="0"/>
              <a:t>при желании программист может сам агрессивно загрузить нужные ему классы</a:t>
            </a:r>
          </a:p>
          <a:p>
            <a:r>
              <a:rPr lang="ru-RU" dirty="0" smtClean="0"/>
              <a:t> Любой класс загружается </a:t>
            </a:r>
            <a:r>
              <a:rPr lang="en-US" dirty="0" err="1" smtClean="0"/>
              <a:t>ClassLoader</a:t>
            </a:r>
            <a:r>
              <a:rPr lang="en-US" dirty="0" smtClean="0"/>
              <a:t>-</a:t>
            </a:r>
            <a:r>
              <a:rPr lang="ru-RU" dirty="0" smtClean="0"/>
              <a:t>ом только один раз</a:t>
            </a:r>
          </a:p>
          <a:p>
            <a:r>
              <a:rPr lang="en-US" dirty="0" err="1" smtClean="0"/>
              <a:t>ClassLoader</a:t>
            </a:r>
            <a:r>
              <a:rPr lang="en-US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 может быть несколько. Они организованы в виде дерева</a:t>
            </a:r>
          </a:p>
          <a:p>
            <a:pPr lvl="2"/>
            <a:r>
              <a:rPr lang="ru-RU" dirty="0" smtClean="0"/>
              <a:t>это позволяет создавать пространства имен, загружая несколько раз один и тот же класс в одну и ту же </a:t>
            </a:r>
            <a:r>
              <a:rPr lang="en-US" dirty="0" smtClean="0"/>
              <a:t>JVM</a:t>
            </a:r>
            <a:endParaRPr lang="ru-RU" dirty="0" smtClean="0"/>
          </a:p>
          <a:p>
            <a:pPr lvl="2"/>
            <a:r>
              <a:rPr lang="ru-RU" dirty="0" smtClean="0"/>
              <a:t>так, например, работают сервера приложений</a:t>
            </a:r>
          </a:p>
          <a:p>
            <a:r>
              <a:rPr lang="ru-RU" dirty="0" smtClean="0"/>
              <a:t>Программист может создавать свои </a:t>
            </a:r>
            <a:r>
              <a:rPr lang="en-US" dirty="0" err="1" smtClean="0"/>
              <a:t>ClassLoader</a:t>
            </a:r>
            <a:r>
              <a:rPr lang="ru-RU" dirty="0" smtClean="0"/>
              <a:t>-ы</a:t>
            </a:r>
          </a:p>
          <a:p>
            <a:r>
              <a:rPr lang="ru-RU" dirty="0" smtClean="0"/>
              <a:t>При поиске подходящего </a:t>
            </a:r>
            <a:r>
              <a:rPr lang="en-US" dirty="0" err="1" smtClean="0"/>
              <a:t>ClassLoader</a:t>
            </a:r>
            <a:r>
              <a:rPr lang="ru-RU" dirty="0" smtClean="0"/>
              <a:t>-а используется принцип делегации</a:t>
            </a:r>
          </a:p>
          <a:p>
            <a:pPr lvl="2"/>
            <a:r>
              <a:rPr lang="ru-RU" dirty="0" smtClean="0"/>
              <a:t>это защищает систему от попыток загрузить системный класс из непроверенных источников</a:t>
            </a:r>
          </a:p>
          <a:p>
            <a:r>
              <a:rPr lang="ru-RU" dirty="0" smtClean="0"/>
              <a:t>Выгрузка классов происходит тогда, когда нет живых ссылок</a:t>
            </a:r>
            <a:r>
              <a:rPr lang="en-US" dirty="0" smtClean="0"/>
              <a:t> </a:t>
            </a:r>
            <a:r>
              <a:rPr lang="ru-RU" dirty="0" smtClean="0"/>
              <a:t>ни на класс, ни на его </a:t>
            </a:r>
            <a:r>
              <a:rPr lang="en-US" dirty="0" err="1" smtClean="0"/>
              <a:t>ClassLoader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56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714103" y="1088572"/>
            <a:ext cx="2542902" cy="282498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ClassLoader</a:t>
            </a:r>
            <a:r>
              <a:rPr lang="en-US" dirty="0" smtClean="0"/>
              <a:t> – 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88003" y="1261655"/>
            <a:ext cx="2168706" cy="590822"/>
          </a:xfrm>
          <a:prstGeom prst="rect">
            <a:avLst/>
          </a:prstGeom>
          <a:solidFill>
            <a:srgbClr val="C8E3FB"/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464646"/>
                </a:solidFill>
              </a:rPr>
              <a:t>Bootstrap</a:t>
            </a:r>
          </a:p>
          <a:p>
            <a:pPr algn="ctr"/>
            <a:r>
              <a:rPr lang="en-US" sz="1200" noProof="1" smtClean="0">
                <a:solidFill>
                  <a:srgbClr val="464646"/>
                </a:solidFill>
              </a:rPr>
              <a:t>jre/lib/*.jar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88003" y="2207216"/>
            <a:ext cx="2168706" cy="590822"/>
          </a:xfrm>
          <a:prstGeom prst="rect">
            <a:avLst/>
          </a:prstGeom>
          <a:solidFill>
            <a:srgbClr val="C8E3FB"/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464646"/>
                </a:solidFill>
              </a:rPr>
              <a:t>Extensions</a:t>
            </a:r>
          </a:p>
          <a:p>
            <a:pPr algn="ctr"/>
            <a:r>
              <a:rPr lang="en-US" sz="1200" noProof="1" smtClean="0">
                <a:solidFill>
                  <a:srgbClr val="464646"/>
                </a:solidFill>
              </a:rPr>
              <a:t>jre/lib/ext/*.jar</a:t>
            </a:r>
          </a:p>
          <a:p>
            <a:pPr algn="ctr"/>
            <a:r>
              <a:rPr lang="ru-RU" sz="1200" noProof="1" smtClean="0">
                <a:solidFill>
                  <a:srgbClr val="464646"/>
                </a:solidFill>
              </a:rPr>
              <a:t>каталоги из  </a:t>
            </a:r>
            <a:r>
              <a:rPr lang="en-US" sz="1200" noProof="1" smtClean="0">
                <a:solidFill>
                  <a:srgbClr val="464646"/>
                </a:solidFill>
              </a:rPr>
              <a:t>java.ext.dirs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88003" y="3147878"/>
            <a:ext cx="2168706" cy="590822"/>
          </a:xfrm>
          <a:prstGeom prst="rect">
            <a:avLst/>
          </a:prstGeom>
          <a:solidFill>
            <a:srgbClr val="C8E3FB"/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464646"/>
                </a:solidFill>
              </a:rPr>
              <a:t>System</a:t>
            </a:r>
          </a:p>
          <a:p>
            <a:pPr algn="ctr"/>
            <a:r>
              <a:rPr lang="en-US" sz="1200" noProof="1" smtClean="0">
                <a:solidFill>
                  <a:srgbClr val="464646"/>
                </a:solidFill>
              </a:rPr>
              <a:t>CLASSPATH</a:t>
            </a:r>
          </a:p>
        </p:txBody>
      </p:sp>
      <p:cxnSp>
        <p:nvCxnSpPr>
          <p:cNvPr id="9" name="Прямая соединительная линия 8"/>
          <p:cNvCxnSpPr>
            <a:stCxn id="4" idx="2"/>
            <a:endCxn id="6" idx="0"/>
          </p:cNvCxnSpPr>
          <p:nvPr/>
        </p:nvCxnSpPr>
        <p:spPr>
          <a:xfrm>
            <a:off x="1972356" y="1852477"/>
            <a:ext cx="0" cy="35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6" idx="2"/>
            <a:endCxn id="7" idx="0"/>
          </p:cNvCxnSpPr>
          <p:nvPr/>
        </p:nvCxnSpPr>
        <p:spPr>
          <a:xfrm>
            <a:off x="1972356" y="2798038"/>
            <a:ext cx="0" cy="34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888003" y="4088404"/>
            <a:ext cx="2168706" cy="590822"/>
          </a:xfrm>
          <a:prstGeom prst="rect">
            <a:avLst/>
          </a:prstGeom>
          <a:solidFill>
            <a:srgbClr val="C8E3FB"/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464646"/>
                </a:solidFill>
              </a:rPr>
              <a:t>User </a:t>
            </a:r>
            <a:r>
              <a:rPr lang="en-US" sz="1400" b="1" dirty="0" err="1" smtClean="0">
                <a:solidFill>
                  <a:srgbClr val="464646"/>
                </a:solidFill>
              </a:rPr>
              <a:t>ClassLoader</a:t>
            </a:r>
            <a:r>
              <a:rPr lang="en-US" sz="1400" b="1" dirty="0" smtClean="0">
                <a:solidFill>
                  <a:srgbClr val="464646"/>
                </a:solidFill>
              </a:rPr>
              <a:t> A</a:t>
            </a:r>
            <a:endParaRPr lang="en-US" sz="1200" noProof="1" smtClean="0">
              <a:solidFill>
                <a:srgbClr val="464646"/>
              </a:solidFill>
            </a:endParaRPr>
          </a:p>
        </p:txBody>
      </p:sp>
      <p:cxnSp>
        <p:nvCxnSpPr>
          <p:cNvPr id="20" name="Прямая соединительная линия 19"/>
          <p:cNvCxnSpPr>
            <a:stCxn id="7" idx="2"/>
            <a:endCxn id="18" idx="0"/>
          </p:cNvCxnSpPr>
          <p:nvPr/>
        </p:nvCxnSpPr>
        <p:spPr>
          <a:xfrm>
            <a:off x="1972356" y="3738700"/>
            <a:ext cx="0" cy="34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252278" y="5067848"/>
            <a:ext cx="1506854" cy="590822"/>
          </a:xfrm>
          <a:prstGeom prst="rect">
            <a:avLst/>
          </a:prstGeom>
          <a:solidFill>
            <a:srgbClr val="C8E3FB"/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464646"/>
                </a:solidFill>
              </a:rPr>
              <a:t>User </a:t>
            </a:r>
            <a:r>
              <a:rPr lang="en-US" sz="1400" b="1" dirty="0" err="1" smtClean="0">
                <a:solidFill>
                  <a:srgbClr val="464646"/>
                </a:solidFill>
              </a:rPr>
              <a:t>ClassLoader</a:t>
            </a:r>
            <a:r>
              <a:rPr lang="en-US" sz="1400" b="1" dirty="0" smtClean="0">
                <a:solidFill>
                  <a:srgbClr val="464646"/>
                </a:solidFill>
              </a:rPr>
              <a:t> A1</a:t>
            </a:r>
            <a:endParaRPr lang="en-US" sz="1200" noProof="1" smtClean="0">
              <a:solidFill>
                <a:srgbClr val="464646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168163" y="5067308"/>
            <a:ext cx="1506854" cy="590822"/>
          </a:xfrm>
          <a:prstGeom prst="rect">
            <a:avLst/>
          </a:prstGeom>
          <a:solidFill>
            <a:srgbClr val="C8E3FB"/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464646"/>
                </a:solidFill>
              </a:rPr>
              <a:t>User </a:t>
            </a:r>
            <a:r>
              <a:rPr lang="en-US" sz="1400" b="1" dirty="0" err="1" smtClean="0">
                <a:solidFill>
                  <a:srgbClr val="464646"/>
                </a:solidFill>
              </a:rPr>
              <a:t>ClassLoader</a:t>
            </a:r>
            <a:r>
              <a:rPr lang="en-US" sz="1400" b="1" dirty="0" smtClean="0">
                <a:solidFill>
                  <a:srgbClr val="464646"/>
                </a:solidFill>
              </a:rPr>
              <a:t> A2</a:t>
            </a:r>
            <a:endParaRPr lang="en-US" sz="1200" noProof="1" smtClean="0">
              <a:solidFill>
                <a:srgbClr val="464646"/>
              </a:solidFill>
            </a:endParaRPr>
          </a:p>
        </p:txBody>
      </p:sp>
      <p:cxnSp>
        <p:nvCxnSpPr>
          <p:cNvPr id="25" name="Прямая соединительная линия 24"/>
          <p:cNvCxnSpPr>
            <a:stCxn id="18" idx="2"/>
            <a:endCxn id="22" idx="0"/>
          </p:cNvCxnSpPr>
          <p:nvPr/>
        </p:nvCxnSpPr>
        <p:spPr>
          <a:xfrm flipH="1">
            <a:off x="1005705" y="4679226"/>
            <a:ext cx="966651" cy="38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18" idx="2"/>
            <a:endCxn id="23" idx="0"/>
          </p:cNvCxnSpPr>
          <p:nvPr/>
        </p:nvCxnSpPr>
        <p:spPr>
          <a:xfrm>
            <a:off x="1972356" y="4679226"/>
            <a:ext cx="949234" cy="388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564506" y="1191986"/>
            <a:ext cx="2604134" cy="590822"/>
          </a:xfrm>
          <a:prstGeom prst="rect">
            <a:avLst/>
          </a:prstGeom>
          <a:solidFill>
            <a:srgbClr val="C8E3FB"/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464646"/>
                </a:solidFill>
              </a:rPr>
              <a:t>Bootstrap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5564506" y="2137547"/>
            <a:ext cx="2604134" cy="590822"/>
          </a:xfrm>
          <a:prstGeom prst="rect">
            <a:avLst/>
          </a:prstGeom>
          <a:solidFill>
            <a:srgbClr val="C8E3FB"/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464646"/>
                </a:solidFill>
              </a:rPr>
              <a:t>Extensions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5564506" y="3078209"/>
            <a:ext cx="2604134" cy="590822"/>
          </a:xfrm>
          <a:prstGeom prst="rect">
            <a:avLst/>
          </a:prstGeom>
          <a:solidFill>
            <a:srgbClr val="C8E3FB"/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464646"/>
                </a:solidFill>
              </a:rPr>
              <a:t>System</a:t>
            </a:r>
            <a:endParaRPr lang="en-US" sz="1200" noProof="1" smtClean="0">
              <a:solidFill>
                <a:srgbClr val="464646"/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7226747" y="1775196"/>
            <a:ext cx="0" cy="35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7226747" y="2720757"/>
            <a:ext cx="0" cy="34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5564506" y="4018735"/>
            <a:ext cx="2604134" cy="590822"/>
          </a:xfrm>
          <a:prstGeom prst="rect">
            <a:avLst/>
          </a:prstGeom>
          <a:solidFill>
            <a:srgbClr val="C8E3FB"/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r>
              <a:rPr lang="ru-RU" sz="1400" b="1" dirty="0" smtClean="0">
                <a:solidFill>
                  <a:srgbClr val="464646"/>
                </a:solidFill>
              </a:rPr>
              <a:t>     </a:t>
            </a:r>
            <a:r>
              <a:rPr lang="en-US" sz="1400" b="1" dirty="0" smtClean="0">
                <a:solidFill>
                  <a:srgbClr val="464646"/>
                </a:solidFill>
              </a:rPr>
              <a:t>User </a:t>
            </a:r>
            <a:r>
              <a:rPr lang="en-US" sz="1400" b="1" dirty="0" err="1" smtClean="0">
                <a:solidFill>
                  <a:srgbClr val="464646"/>
                </a:solidFill>
              </a:rPr>
              <a:t>ClassLoader</a:t>
            </a:r>
            <a:r>
              <a:rPr lang="en-US" sz="1400" b="1" dirty="0" smtClean="0">
                <a:solidFill>
                  <a:srgbClr val="464646"/>
                </a:solidFill>
              </a:rPr>
              <a:t> A</a:t>
            </a:r>
            <a:endParaRPr lang="en-US" sz="1200" noProof="1" smtClean="0">
              <a:solidFill>
                <a:srgbClr val="464646"/>
              </a:solidFill>
            </a:endParaRP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7226747" y="3661419"/>
            <a:ext cx="0" cy="34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5564507" y="5172352"/>
            <a:ext cx="2604134" cy="590822"/>
          </a:xfrm>
          <a:prstGeom prst="ellipse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lnSpcReduction="10000"/>
          </a:bodyPr>
          <a:lstStyle/>
          <a:p>
            <a:pPr algn="ctr"/>
            <a:r>
              <a:rPr lang="en-US" dirty="0" smtClean="0">
                <a:solidFill>
                  <a:srgbClr val="464646"/>
                </a:solidFill>
              </a:rPr>
              <a:t>User Object</a:t>
            </a:r>
            <a:endParaRPr lang="ru-RU" dirty="0" smtClean="0">
              <a:solidFill>
                <a:srgbClr val="464646"/>
              </a:solidFill>
            </a:endParaRPr>
          </a:p>
        </p:txBody>
      </p:sp>
      <p:cxnSp>
        <p:nvCxnSpPr>
          <p:cNvPr id="58" name="Прямая со стрелкой 57"/>
          <p:cNvCxnSpPr/>
          <p:nvPr/>
        </p:nvCxnSpPr>
        <p:spPr>
          <a:xfrm flipV="1">
            <a:off x="5820758" y="4458789"/>
            <a:ext cx="1" cy="7900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V="1">
            <a:off x="5833511" y="3509554"/>
            <a:ext cx="0" cy="653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V="1">
            <a:off x="5832279" y="2502628"/>
            <a:ext cx="1232" cy="7442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V="1">
            <a:off x="5832279" y="1519784"/>
            <a:ext cx="1232" cy="7442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V="1">
            <a:off x="5829815" y="1261654"/>
            <a:ext cx="1909102" cy="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>
            <a:off x="7779877" y="1548368"/>
            <a:ext cx="0" cy="7080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>
            <a:off x="7779877" y="2553188"/>
            <a:ext cx="0" cy="7080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7779877" y="3538851"/>
            <a:ext cx="0" cy="6162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7779877" y="4451177"/>
            <a:ext cx="0" cy="797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848277" y="4614733"/>
            <a:ext cx="89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</a:rPr>
              <a:t>loadClass</a:t>
            </a:r>
            <a:endParaRPr lang="ru-RU" sz="1400" dirty="0" err="1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48277" y="3689994"/>
            <a:ext cx="89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</a:rPr>
              <a:t>loadClass</a:t>
            </a:r>
            <a:endParaRPr lang="ru-RU" sz="1400" dirty="0" err="1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48277" y="2749400"/>
            <a:ext cx="89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</a:rPr>
              <a:t>loadClass</a:t>
            </a:r>
            <a:endParaRPr lang="ru-RU" sz="1400" dirty="0" err="1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48277" y="1806288"/>
            <a:ext cx="89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</a:rPr>
              <a:t>loadClass</a:t>
            </a:r>
            <a:endParaRPr lang="ru-RU" sz="1400" dirty="0" err="1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334675" y="4162707"/>
            <a:ext cx="106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</a:rPr>
              <a:t>findClass</a:t>
            </a:r>
            <a:endParaRPr lang="ru-RU" sz="1400" dirty="0" err="1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334675" y="1325896"/>
            <a:ext cx="106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</a:rPr>
              <a:t>findClass</a:t>
            </a:r>
            <a:endParaRPr lang="ru-RU" sz="1400" dirty="0" err="1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34675" y="2266225"/>
            <a:ext cx="106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</a:rPr>
              <a:t>findClass</a:t>
            </a:r>
            <a:endParaRPr lang="ru-RU" sz="1400" dirty="0" err="1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334675" y="3247403"/>
            <a:ext cx="106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</a:rPr>
              <a:t>findClass</a:t>
            </a:r>
            <a:endParaRPr lang="ru-RU" sz="1400" dirty="0" err="1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6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</a:t>
            </a:r>
            <a:r>
              <a:rPr lang="ru-RU" dirty="0" smtClean="0"/>
              <a:t>доступа и области видимости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3 модификатора</a:t>
            </a:r>
          </a:p>
          <a:p>
            <a:pPr lvl="2"/>
            <a:r>
              <a:rPr lang="en-US" b="1" dirty="0" smtClean="0">
                <a:solidFill>
                  <a:schemeClr val="bg2"/>
                </a:solidFill>
              </a:rPr>
              <a:t>private</a:t>
            </a:r>
          </a:p>
          <a:p>
            <a:pPr lvl="2"/>
            <a:r>
              <a:rPr lang="en-US" b="1" dirty="0" smtClean="0">
                <a:solidFill>
                  <a:schemeClr val="bg2"/>
                </a:solidFill>
              </a:rPr>
              <a:t>protected</a:t>
            </a:r>
          </a:p>
          <a:p>
            <a:pPr lvl="2"/>
            <a:r>
              <a:rPr lang="en-US" b="1" dirty="0" smtClean="0">
                <a:solidFill>
                  <a:schemeClr val="bg2"/>
                </a:solidFill>
              </a:rPr>
              <a:t>public</a:t>
            </a:r>
            <a:endParaRPr lang="ru-RU" b="1" dirty="0" smtClean="0">
              <a:solidFill>
                <a:schemeClr val="bg2"/>
              </a:solidFill>
            </a:endParaRPr>
          </a:p>
          <a:p>
            <a:r>
              <a:rPr lang="ru-RU" dirty="0" smtClean="0"/>
              <a:t>4 области видимости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353745"/>
              </p:ext>
            </p:extLst>
          </p:nvPr>
        </p:nvGraphicFramePr>
        <p:xfrm>
          <a:off x="533400" y="2703513"/>
          <a:ext cx="8077199" cy="29924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615330"/>
                <a:gridCol w="1615330"/>
                <a:gridCol w="1615330"/>
                <a:gridCol w="1615330"/>
                <a:gridCol w="1615879"/>
              </a:tblGrid>
              <a:tr h="692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Область видимости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Тот же класс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ru-RU" sz="1800" b="0" baseline="30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Тот же пакет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Класс-наследник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Кто угодно</a:t>
                      </a:r>
                      <a:endParaRPr lang="ru-RU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77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private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740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(default)</a:t>
                      </a:r>
                      <a:endParaRPr lang="ru-RU" sz="1800" b="0" i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69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protected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788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solidFill>
                            <a:schemeClr val="tx1"/>
                          </a:solidFill>
                          <a:effectLst/>
                        </a:rPr>
                        <a:t>public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3874" y="5808761"/>
            <a:ext cx="810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* В </a:t>
            </a:r>
            <a:r>
              <a:rPr lang="ru-RU" dirty="0" err="1" smtClean="0">
                <a:solidFill>
                  <a:schemeClr val="bg1">
                    <a:lumMod val="75000"/>
                  </a:schemeClr>
                </a:solidFill>
              </a:rPr>
              <a:t>т.ч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.: классы, вложенные в данный класс; класс-«хозяин» вложенного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4191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 и конструкторы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800" y="857232"/>
            <a:ext cx="9043200" cy="5500800"/>
          </a:xfrm>
        </p:spPr>
        <p:txBody>
          <a:bodyPr>
            <a:normAutofit/>
          </a:bodyPr>
          <a:lstStyle/>
          <a:p>
            <a:r>
              <a:rPr lang="ru-RU" dirty="0"/>
              <a:t>Конструктор </a:t>
            </a:r>
            <a:r>
              <a:rPr lang="ru-RU" dirty="0" smtClean="0"/>
              <a:t>по умолчанию (</a:t>
            </a:r>
            <a:r>
              <a:rPr lang="en-US" dirty="0" smtClean="0"/>
              <a:t>default constructor</a:t>
            </a:r>
            <a:r>
              <a:rPr lang="ru-RU" dirty="0" smtClean="0"/>
              <a:t>) имеет </a:t>
            </a:r>
            <a:r>
              <a:rPr lang="ru-RU" dirty="0"/>
              <a:t>такой же модификатор </a:t>
            </a:r>
            <a:r>
              <a:rPr lang="ru-RU" dirty="0" smtClean="0"/>
              <a:t>доступа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ru-RU" dirty="0"/>
              <a:t>как и сам класс</a:t>
            </a:r>
          </a:p>
          <a:p>
            <a:r>
              <a:rPr lang="ru-RU" dirty="0" smtClean="0"/>
              <a:t>Если спрятать все конструкторы,</a:t>
            </a:r>
            <a:r>
              <a:rPr lang="en-US" dirty="0" smtClean="0"/>
              <a:t> </a:t>
            </a:r>
            <a:r>
              <a:rPr lang="ru-RU" dirty="0" smtClean="0"/>
              <a:t>невозможно извне создать экземпляр класса</a:t>
            </a:r>
            <a:endParaRPr lang="en-US" dirty="0" smtClean="0"/>
          </a:p>
          <a:p>
            <a:pPr lvl="1"/>
            <a:r>
              <a:rPr lang="ru-RU" dirty="0" smtClean="0"/>
              <a:t>примеры:</a:t>
            </a:r>
          </a:p>
          <a:p>
            <a:pPr lvl="2"/>
            <a:r>
              <a:rPr lang="ru-RU" dirty="0" smtClean="0"/>
              <a:t>утилитные классы со статическими методами (</a:t>
            </a:r>
            <a:r>
              <a:rPr lang="en-US" dirty="0" smtClean="0"/>
              <a:t>Math, System)</a:t>
            </a:r>
          </a:p>
          <a:p>
            <a:pPr lvl="2"/>
            <a:r>
              <a:rPr lang="ru-RU" dirty="0" smtClean="0"/>
              <a:t>паттерн </a:t>
            </a:r>
            <a:r>
              <a:rPr lang="en-US" dirty="0" smtClean="0"/>
              <a:t>Singleton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6286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Singleton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6286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static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final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Singleton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INSTANCE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Singleton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6286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6286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Singleton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{}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6286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6286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static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Singleton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getInstance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6286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INSTANCE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6286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62865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2050" name="Picture 2" descr="Single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4" y="2998785"/>
            <a:ext cx="2295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43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 и 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800" y="857232"/>
            <a:ext cx="8931600" cy="2790843"/>
          </a:xfrm>
        </p:spPr>
        <p:txBody>
          <a:bodyPr/>
          <a:lstStyle/>
          <a:p>
            <a:r>
              <a:rPr lang="ru-RU" dirty="0" smtClean="0"/>
              <a:t>При переопределении </a:t>
            </a:r>
            <a:r>
              <a:rPr lang="ru-RU" dirty="0"/>
              <a:t>(</a:t>
            </a:r>
            <a:r>
              <a:rPr lang="en-US" dirty="0">
                <a:solidFill>
                  <a:schemeClr val="bg2"/>
                </a:solidFill>
              </a:rPr>
              <a:t>override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 smtClean="0"/>
              <a:t>метода,</a:t>
            </a:r>
            <a:r>
              <a:rPr lang="en-US" dirty="0" smtClean="0"/>
              <a:t> </a:t>
            </a:r>
            <a:r>
              <a:rPr lang="ru-RU" dirty="0" smtClean="0"/>
              <a:t>область видимости в наследнике:</a:t>
            </a:r>
          </a:p>
          <a:p>
            <a:pPr lvl="1"/>
            <a:r>
              <a:rPr lang="ru-RU" dirty="0" smtClean="0">
                <a:solidFill>
                  <a:srgbClr val="00B050"/>
                </a:solidFill>
              </a:rPr>
              <a:t>можно</a:t>
            </a:r>
            <a:r>
              <a:rPr lang="ru-RU" dirty="0" smtClean="0"/>
              <a:t> оставлять такой же</a:t>
            </a:r>
          </a:p>
          <a:p>
            <a:pPr lvl="1"/>
            <a:r>
              <a:rPr lang="ru-RU" dirty="0" smtClean="0">
                <a:solidFill>
                  <a:srgbClr val="00B050"/>
                </a:solidFill>
              </a:rPr>
              <a:t>можно</a:t>
            </a:r>
            <a:r>
              <a:rPr lang="ru-RU" dirty="0" smtClean="0"/>
              <a:t> расширять (ослаблять)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нельзя</a:t>
            </a:r>
            <a:r>
              <a:rPr lang="ru-RU" dirty="0" smtClean="0"/>
              <a:t> сужать (ужесточать)</a:t>
            </a:r>
            <a:endParaRPr lang="ru-RU" dirty="0"/>
          </a:p>
          <a:p>
            <a:r>
              <a:rPr lang="ru-RU" dirty="0" smtClean="0"/>
              <a:t>Причина – класс-наследник </a:t>
            </a:r>
            <a:r>
              <a:rPr lang="ru-RU" dirty="0" smtClean="0">
                <a:solidFill>
                  <a:schemeClr val="bg2"/>
                </a:solidFill>
              </a:rPr>
              <a:t>расширяет</a:t>
            </a:r>
            <a:r>
              <a:rPr lang="ru-RU" dirty="0" smtClean="0"/>
              <a:t> базовый класс, и, соответственно, должен обладать всеми возможностями базового класса (</a:t>
            </a:r>
            <a:r>
              <a:rPr lang="ru-RU" dirty="0" smtClean="0">
                <a:solidFill>
                  <a:schemeClr val="bg2"/>
                </a:solidFill>
              </a:rPr>
              <a:t>полиморфизм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Пример, как делать нельзя (</a:t>
            </a:r>
            <a:r>
              <a:rPr lang="ru-RU" dirty="0" smtClean="0">
                <a:solidFill>
                  <a:srgbClr val="FF0000"/>
                </a:solidFill>
              </a:rPr>
              <a:t>не работает!</a:t>
            </a:r>
            <a:r>
              <a:rPr lang="ru-RU" dirty="0" smtClean="0"/>
              <a:t>):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91274" y="3448050"/>
            <a:ext cx="9052725" cy="2876550"/>
          </a:xfrm>
          <a:prstGeom prst="rect">
            <a:avLst/>
          </a:prstGeom>
        </p:spPr>
        <p:txBody>
          <a:bodyPr vert="horz" wrap="square" lIns="144000" tIns="144000" rIns="144000" bIns="45720" numCol="2" spcCol="360000" rtlCol="0" anchor="t" anchorCtr="0">
            <a:noAutofit/>
          </a:bodyPr>
          <a:lstStyle>
            <a:lvl1pPr marL="252000" indent="-252000" algn="l" defTabSz="252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2520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spcBef>
                <a:spcPts val="300"/>
              </a:spcBef>
              <a:buClr>
                <a:srgbClr val="0079C1"/>
              </a:buClr>
              <a:buSzPct val="110000"/>
              <a:buFont typeface="Calibri" pitchFamily="34" charset="0"/>
              <a:buChar char="‒"/>
              <a:defRPr sz="16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200" dirty="0">
                <a:solidFill>
                  <a:srgbClr val="007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Officer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2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name</a:t>
            </a:r>
            <a:r>
              <a:rPr lang="ru-RU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getName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b="1" dirty="0">
                <a:solidFill>
                  <a:srgbClr val="007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SecretAgent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extends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Officer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200" b="1" dirty="0" err="1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private</a:t>
            </a:r>
            <a:r>
              <a:rPr lang="ru-RU" sz="12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getName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ru-RU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b="1" dirty="0">
                <a:solidFill>
                  <a:srgbClr val="007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ErrorDemo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static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errorDemo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SecretAgent</a:t>
            </a:r>
            <a:r>
              <a:rPr lang="ru-RU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agent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ru-RU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SecretAgent</a:t>
            </a:r>
            <a:r>
              <a:rPr lang="ru-RU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200" dirty="0">
              <a:solidFill>
                <a:schemeClr val="bg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200" dirty="0" smtClean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Полиморфизм:</a:t>
            </a:r>
            <a:endParaRPr lang="ru-RU" sz="1200" dirty="0">
              <a:solidFill>
                <a:srgbClr val="00B05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2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Officer</a:t>
            </a:r>
            <a:r>
              <a:rPr lang="ru-RU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officer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ru-RU" sz="12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agent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2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200" i="1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2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2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officer.getName</a:t>
            </a: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2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Облако 4"/>
          <p:cNvSpPr/>
          <p:nvPr/>
        </p:nvSpPr>
        <p:spPr>
          <a:xfrm>
            <a:off x="5419725" y="1471612"/>
            <a:ext cx="2847975" cy="752475"/>
          </a:xfrm>
          <a:prstGeom prst="cloud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62500" lnSpcReduction="2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>
                <a:solidFill>
                  <a:srgbClr val="464646"/>
                </a:solidFill>
              </a:rPr>
              <a:t>-</a:t>
            </a:r>
            <a:r>
              <a:rPr lang="ru-RU" dirty="0" smtClean="0">
                <a:solidFill>
                  <a:srgbClr val="464646"/>
                </a:solidFill>
              </a:rPr>
              <a:t>метод невозможно переопределить</a:t>
            </a:r>
          </a:p>
        </p:txBody>
      </p:sp>
      <p:sp>
        <p:nvSpPr>
          <p:cNvPr id="6" name="Прямокутник 6"/>
          <p:cNvSpPr>
            <a:spLocks noChangeAspect="1"/>
          </p:cNvSpPr>
          <p:nvPr/>
        </p:nvSpPr>
        <p:spPr>
          <a:xfrm>
            <a:off x="8381999" y="1619409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272343" h="323530">
                <a:moveTo>
                  <a:pt x="117275" y="112268"/>
                </a:moveTo>
                <a:cubicBezTo>
                  <a:pt x="117274" y="112268"/>
                  <a:pt x="117274" y="112268"/>
                  <a:pt x="117273" y="112268"/>
                </a:cubicBezTo>
                <a:lnTo>
                  <a:pt x="70175" y="112268"/>
                </a:lnTo>
                <a:cubicBezTo>
                  <a:pt x="66442" y="112268"/>
                  <a:pt x="63415" y="115295"/>
                  <a:pt x="63415" y="119028"/>
                </a:cubicBezTo>
                <a:lnTo>
                  <a:pt x="63415" y="119073"/>
                </a:lnTo>
                <a:cubicBezTo>
                  <a:pt x="63415" y="122806"/>
                  <a:pt x="66442" y="125833"/>
                  <a:pt x="70175" y="125833"/>
                </a:cubicBezTo>
                <a:lnTo>
                  <a:pt x="104355" y="125833"/>
                </a:lnTo>
                <a:cubicBezTo>
                  <a:pt x="104408" y="125801"/>
                  <a:pt x="104461" y="125800"/>
                  <a:pt x="104515" y="125800"/>
                </a:cubicBezTo>
                <a:cubicBezTo>
                  <a:pt x="108213" y="125800"/>
                  <a:pt x="111211" y="128798"/>
                  <a:pt x="111211" y="132495"/>
                </a:cubicBezTo>
                <a:lnTo>
                  <a:pt x="110760" y="134728"/>
                </a:lnTo>
                <a:lnTo>
                  <a:pt x="111229" y="132789"/>
                </a:lnTo>
                <a:lnTo>
                  <a:pt x="111229" y="209304"/>
                </a:lnTo>
                <a:cubicBezTo>
                  <a:pt x="111198" y="208747"/>
                  <a:pt x="111096" y="208210"/>
                  <a:pt x="110829" y="207733"/>
                </a:cubicBezTo>
                <a:cubicBezTo>
                  <a:pt x="111113" y="208312"/>
                  <a:pt x="111211" y="208958"/>
                  <a:pt x="111211" y="209627"/>
                </a:cubicBezTo>
                <a:cubicBezTo>
                  <a:pt x="111211" y="213324"/>
                  <a:pt x="108213" y="216322"/>
                  <a:pt x="104515" y="216322"/>
                </a:cubicBezTo>
                <a:lnTo>
                  <a:pt x="103855" y="216189"/>
                </a:lnTo>
                <a:lnTo>
                  <a:pt x="103855" y="216218"/>
                </a:lnTo>
                <a:lnTo>
                  <a:pt x="104661" y="216395"/>
                </a:lnTo>
                <a:lnTo>
                  <a:pt x="69961" y="216395"/>
                </a:lnTo>
                <a:cubicBezTo>
                  <a:pt x="66228" y="216395"/>
                  <a:pt x="63201" y="219421"/>
                  <a:pt x="63201" y="223155"/>
                </a:cubicBezTo>
                <a:lnTo>
                  <a:pt x="63201" y="223200"/>
                </a:lnTo>
                <a:cubicBezTo>
                  <a:pt x="63201" y="226933"/>
                  <a:pt x="66228" y="229959"/>
                  <a:pt x="69961" y="229959"/>
                </a:cubicBezTo>
                <a:lnTo>
                  <a:pt x="202383" y="229959"/>
                </a:lnTo>
                <a:cubicBezTo>
                  <a:pt x="206116" y="229959"/>
                  <a:pt x="209142" y="226933"/>
                  <a:pt x="209142" y="223200"/>
                </a:cubicBezTo>
                <a:lnTo>
                  <a:pt x="209142" y="223155"/>
                </a:lnTo>
                <a:cubicBezTo>
                  <a:pt x="209142" y="219421"/>
                  <a:pt x="206116" y="216395"/>
                  <a:pt x="202383" y="216395"/>
                </a:cubicBezTo>
                <a:lnTo>
                  <a:pt x="167027" y="216395"/>
                </a:lnTo>
                <a:cubicBezTo>
                  <a:pt x="167949" y="216387"/>
                  <a:pt x="168825" y="216188"/>
                  <a:pt x="169613" y="215825"/>
                </a:cubicBezTo>
                <a:cubicBezTo>
                  <a:pt x="168858" y="216155"/>
                  <a:pt x="168022" y="216322"/>
                  <a:pt x="167149" y="216322"/>
                </a:cubicBezTo>
                <a:cubicBezTo>
                  <a:pt x="163451" y="216322"/>
                  <a:pt x="160453" y="213324"/>
                  <a:pt x="160453" y="209627"/>
                </a:cubicBezTo>
                <a:lnTo>
                  <a:pt x="160566" y="209070"/>
                </a:lnTo>
                <a:lnTo>
                  <a:pt x="160523" y="209070"/>
                </a:lnTo>
                <a:lnTo>
                  <a:pt x="160364" y="209781"/>
                </a:lnTo>
                <a:lnTo>
                  <a:pt x="160364" y="118315"/>
                </a:lnTo>
                <a:cubicBezTo>
                  <a:pt x="160364" y="114975"/>
                  <a:pt x="157656" y="112268"/>
                  <a:pt x="154317" y="112268"/>
                </a:cubicBezTo>
                <a:close/>
                <a:moveTo>
                  <a:pt x="136171" y="36044"/>
                </a:moveTo>
                <a:cubicBezTo>
                  <a:pt x="119171" y="36044"/>
                  <a:pt x="105390" y="49825"/>
                  <a:pt x="105390" y="66825"/>
                </a:cubicBezTo>
                <a:cubicBezTo>
                  <a:pt x="105390" y="83825"/>
                  <a:pt x="119171" y="97606"/>
                  <a:pt x="136171" y="97606"/>
                </a:cubicBezTo>
                <a:cubicBezTo>
                  <a:pt x="153171" y="97606"/>
                  <a:pt x="166952" y="83825"/>
                  <a:pt x="166952" y="66825"/>
                </a:cubicBezTo>
                <a:cubicBezTo>
                  <a:pt x="166952" y="49825"/>
                  <a:pt x="153171" y="36044"/>
                  <a:pt x="136171" y="36044"/>
                </a:cubicBezTo>
                <a:close/>
                <a:moveTo>
                  <a:pt x="45391" y="0"/>
                </a:moveTo>
                <a:lnTo>
                  <a:pt x="113476" y="0"/>
                </a:lnTo>
                <a:lnTo>
                  <a:pt x="226952" y="0"/>
                </a:lnTo>
                <a:cubicBezTo>
                  <a:pt x="252021" y="0"/>
                  <a:pt x="272343" y="20323"/>
                  <a:pt x="272343" y="45391"/>
                </a:cubicBezTo>
                <a:lnTo>
                  <a:pt x="272343" y="158867"/>
                </a:lnTo>
                <a:lnTo>
                  <a:pt x="272343" y="226952"/>
                </a:lnTo>
                <a:cubicBezTo>
                  <a:pt x="272343" y="252021"/>
                  <a:pt x="252021" y="272343"/>
                  <a:pt x="226952" y="272343"/>
                </a:cubicBezTo>
                <a:lnTo>
                  <a:pt x="113476" y="272343"/>
                </a:lnTo>
                <a:lnTo>
                  <a:pt x="48001" y="323530"/>
                </a:lnTo>
                <a:lnTo>
                  <a:pt x="45391" y="272343"/>
                </a:lnTo>
                <a:cubicBezTo>
                  <a:pt x="20323" y="272343"/>
                  <a:pt x="0" y="252021"/>
                  <a:pt x="0" y="226952"/>
                </a:cubicBezTo>
                <a:lnTo>
                  <a:pt x="0" y="158867"/>
                </a:lnTo>
                <a:lnTo>
                  <a:pt x="0" y="45391"/>
                </a:lnTo>
                <a:cubicBezTo>
                  <a:pt x="0" y="20323"/>
                  <a:pt x="20323" y="0"/>
                  <a:pt x="45391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r>
              <a:rPr lang="ru-RU" dirty="0" smtClean="0"/>
              <a:t> </a:t>
            </a:r>
            <a:r>
              <a:rPr lang="en-US" dirty="0"/>
              <a:t>–</a:t>
            </a:r>
            <a:r>
              <a:rPr lang="ru-RU" dirty="0" smtClean="0"/>
              <a:t> классы, методы, поля, переменные, 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800" y="857232"/>
            <a:ext cx="8931600" cy="569596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9C1"/>
                </a:solidFill>
              </a:rPr>
              <a:t>final</a:t>
            </a:r>
            <a:r>
              <a:rPr lang="ru-RU" dirty="0" smtClean="0">
                <a:solidFill>
                  <a:srgbClr val="0079C1"/>
                </a:solidFill>
              </a:rPr>
              <a:t> класс </a:t>
            </a:r>
            <a:r>
              <a:rPr lang="ru-RU" dirty="0" smtClean="0"/>
              <a:t>– невозможно расширить (создать наследника)</a:t>
            </a:r>
          </a:p>
          <a:p>
            <a:pPr lvl="1"/>
            <a:r>
              <a:rPr lang="ru-RU" dirty="0" smtClean="0"/>
              <a:t>полезно при создании </a:t>
            </a:r>
            <a:r>
              <a:rPr lang="en-US" dirty="0" smtClean="0">
                <a:solidFill>
                  <a:schemeClr val="bg2"/>
                </a:solidFill>
              </a:rPr>
              <a:t>immutable</a:t>
            </a:r>
            <a:r>
              <a:rPr lang="en-US" dirty="0" smtClean="0"/>
              <a:t> </a:t>
            </a:r>
            <a:r>
              <a:rPr lang="ru-RU" dirty="0" smtClean="0"/>
              <a:t>классов</a:t>
            </a:r>
          </a:p>
          <a:p>
            <a:pPr lvl="2"/>
            <a:r>
              <a:rPr lang="ru-RU" dirty="0" smtClean="0"/>
              <a:t>пример: класс </a:t>
            </a:r>
            <a:r>
              <a:rPr lang="en-US" b="1" dirty="0" smtClean="0">
                <a:solidFill>
                  <a:srgbClr val="0079C1"/>
                </a:solidFill>
              </a:rPr>
              <a:t>String </a:t>
            </a:r>
            <a:endParaRPr lang="ru-RU" b="1" dirty="0" smtClean="0">
              <a:solidFill>
                <a:srgbClr val="0079C1"/>
              </a:solidFill>
            </a:endParaRPr>
          </a:p>
          <a:p>
            <a:r>
              <a:rPr lang="en-US" dirty="0" smtClean="0">
                <a:solidFill>
                  <a:srgbClr val="0079C1"/>
                </a:solidFill>
              </a:rPr>
              <a:t>final</a:t>
            </a:r>
            <a:r>
              <a:rPr lang="ru-RU" dirty="0" smtClean="0">
                <a:solidFill>
                  <a:srgbClr val="0079C1"/>
                </a:solidFill>
              </a:rPr>
              <a:t> метод </a:t>
            </a:r>
            <a:r>
              <a:rPr lang="ru-RU" dirty="0" smtClean="0">
                <a:solidFill>
                  <a:schemeClr val="bg1"/>
                </a:solidFill>
              </a:rPr>
              <a:t>– </a:t>
            </a:r>
            <a:r>
              <a:rPr lang="ru-RU" dirty="0"/>
              <a:t>невозможно </a:t>
            </a:r>
            <a:r>
              <a:rPr lang="ru-RU" dirty="0" smtClean="0">
                <a:solidFill>
                  <a:schemeClr val="bg1"/>
                </a:solidFill>
              </a:rPr>
              <a:t>переопределить в наследнике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2"/>
                </a:solidFill>
              </a:rPr>
              <a:t>final</a:t>
            </a:r>
            <a:r>
              <a:rPr lang="ru-RU" dirty="0" smtClean="0">
                <a:solidFill>
                  <a:schemeClr val="bg2"/>
                </a:solidFill>
              </a:rPr>
              <a:t>-классе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все методы неявно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являются </a:t>
            </a:r>
            <a:r>
              <a:rPr lang="en-US" dirty="0" smtClean="0">
                <a:solidFill>
                  <a:schemeClr val="bg2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private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методы неявно являются </a:t>
            </a:r>
            <a:r>
              <a:rPr lang="en-US" dirty="0" smtClean="0">
                <a:solidFill>
                  <a:schemeClr val="bg2"/>
                </a:solidFill>
              </a:rPr>
              <a:t>final</a:t>
            </a:r>
            <a:endParaRPr lang="ru-RU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final</a:t>
            </a:r>
            <a:r>
              <a:rPr lang="ru-RU" dirty="0" smtClean="0">
                <a:solidFill>
                  <a:schemeClr val="bg2"/>
                </a:solidFill>
              </a:rPr>
              <a:t> поле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после инициализации невозможно </a:t>
            </a:r>
            <a:r>
              <a:rPr lang="ru-RU" dirty="0" smtClean="0"/>
              <a:t>изменить значение</a:t>
            </a:r>
          </a:p>
          <a:p>
            <a:pPr lvl="1"/>
            <a:r>
              <a:rPr lang="ru-RU" dirty="0" smtClean="0"/>
              <a:t>полезно при создании </a:t>
            </a:r>
            <a:r>
              <a:rPr lang="en-US" dirty="0" smtClean="0">
                <a:solidFill>
                  <a:schemeClr val="bg2"/>
                </a:solidFill>
              </a:rPr>
              <a:t>immutable</a:t>
            </a:r>
            <a:r>
              <a:rPr lang="en-US" dirty="0" smtClean="0"/>
              <a:t> </a:t>
            </a:r>
            <a:r>
              <a:rPr lang="ru-RU" dirty="0" smtClean="0"/>
              <a:t>классов</a:t>
            </a:r>
          </a:p>
          <a:p>
            <a:pPr lvl="1"/>
            <a:r>
              <a:rPr lang="ru-RU" dirty="0" smtClean="0"/>
              <a:t>объявление </a:t>
            </a:r>
            <a:r>
              <a:rPr lang="ru-RU" dirty="0" smtClean="0">
                <a:solidFill>
                  <a:schemeClr val="bg2"/>
                </a:solidFill>
              </a:rPr>
              <a:t>констант</a:t>
            </a:r>
            <a:r>
              <a:rPr lang="ru-RU" dirty="0" smtClean="0"/>
              <a:t> </a:t>
            </a:r>
          </a:p>
          <a:p>
            <a:pPr lvl="2"/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зарезервированное слово </a:t>
            </a:r>
            <a:r>
              <a:rPr lang="en-US" b="1" dirty="0" err="1" smtClean="0">
                <a:solidFill>
                  <a:schemeClr val="bg2"/>
                </a:solidFill>
              </a:rPr>
              <a:t>const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u-RU" dirty="0" smtClean="0"/>
              <a:t>никак не используется</a:t>
            </a:r>
          </a:p>
          <a:p>
            <a:pPr lvl="2"/>
            <a:r>
              <a:rPr lang="ru-RU" dirty="0" smtClean="0"/>
              <a:t>константы объявляютс</a:t>
            </a:r>
            <a:r>
              <a:rPr lang="ru-RU" dirty="0"/>
              <a:t>я</a:t>
            </a:r>
            <a:r>
              <a:rPr lang="ru-RU" dirty="0" smtClean="0"/>
              <a:t> с помощью </a:t>
            </a:r>
            <a:r>
              <a:rPr lang="en-US" b="1" dirty="0" smtClean="0">
                <a:solidFill>
                  <a:schemeClr val="bg2"/>
                </a:solidFill>
              </a:rPr>
              <a:t>public static final</a:t>
            </a:r>
            <a:endParaRPr lang="ru-RU" b="1" dirty="0" smtClean="0">
              <a:solidFill>
                <a:schemeClr val="bg2"/>
              </a:solidFill>
            </a:endParaRPr>
          </a:p>
          <a:p>
            <a:pPr lvl="2"/>
            <a:r>
              <a:rPr lang="ru-RU" dirty="0" smtClean="0"/>
              <a:t>начиная с </a:t>
            </a:r>
            <a:r>
              <a:rPr lang="en-US" dirty="0" smtClean="0"/>
              <a:t>Java 1.5 </a:t>
            </a:r>
            <a:r>
              <a:rPr lang="ru-RU" dirty="0" smtClean="0"/>
              <a:t>для констант порядковых шкал лучше использовать </a:t>
            </a:r>
            <a:r>
              <a:rPr lang="en-US" b="1" dirty="0" err="1" smtClean="0">
                <a:solidFill>
                  <a:schemeClr val="bg2"/>
                </a:solidFill>
              </a:rPr>
              <a:t>enum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см. ниже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final</a:t>
            </a:r>
            <a:r>
              <a:rPr lang="ru-RU" dirty="0" smtClean="0">
                <a:solidFill>
                  <a:schemeClr val="bg2"/>
                </a:solidFill>
              </a:rPr>
              <a:t> параметры методов и локальные переменные</a:t>
            </a:r>
          </a:p>
          <a:p>
            <a:pPr lvl="1"/>
            <a:r>
              <a:rPr lang="ru-RU" dirty="0" smtClean="0"/>
              <a:t>используются для доступа к ним из </a:t>
            </a:r>
            <a:r>
              <a:rPr lang="ru-RU" dirty="0" smtClean="0">
                <a:solidFill>
                  <a:schemeClr val="bg2"/>
                </a:solidFill>
              </a:rPr>
              <a:t>локальных</a:t>
            </a:r>
            <a:r>
              <a:rPr lang="ru-RU" dirty="0" smtClean="0"/>
              <a:t> или </a:t>
            </a:r>
            <a:r>
              <a:rPr lang="ru-RU" dirty="0" smtClean="0">
                <a:solidFill>
                  <a:schemeClr val="bg2"/>
                </a:solidFill>
              </a:rPr>
              <a:t>анонимных классов </a:t>
            </a:r>
            <a:r>
              <a:rPr lang="ru-RU" dirty="0" smtClean="0"/>
              <a:t>(см. ниже)</a:t>
            </a:r>
          </a:p>
          <a:p>
            <a:pPr lvl="1"/>
            <a:r>
              <a:rPr lang="ru-RU" dirty="0" smtClean="0"/>
              <a:t>повышение читаемости кода в </a:t>
            </a:r>
            <a:r>
              <a:rPr lang="ru-RU" dirty="0"/>
              <a:t>сложных </a:t>
            </a:r>
            <a:r>
              <a:rPr lang="ru-RU" dirty="0" smtClean="0"/>
              <a:t>алгоритмах; + человеческий фактор</a:t>
            </a:r>
          </a:p>
          <a:p>
            <a:pPr lvl="1"/>
            <a:r>
              <a:rPr lang="ru-RU" dirty="0"/>
              <a:t>компилятор гарантирует отсутствие </a:t>
            </a:r>
            <a:r>
              <a:rPr lang="ru-RU" dirty="0" smtClean="0"/>
              <a:t>изменений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9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</a:t>
            </a:r>
            <a:r>
              <a:rPr lang="en-US" dirty="0" smtClean="0"/>
              <a:t>final </a:t>
            </a:r>
            <a:r>
              <a:rPr lang="ru-RU" dirty="0" smtClean="0"/>
              <a:t>поля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на уровне класса объявлено </a:t>
            </a:r>
            <a:r>
              <a:rPr lang="en-US" b="1" dirty="0" smtClean="0">
                <a:solidFill>
                  <a:schemeClr val="bg2"/>
                </a:solidFill>
              </a:rPr>
              <a:t>final</a:t>
            </a:r>
            <a:r>
              <a:rPr lang="en-US" dirty="0" smtClean="0"/>
              <a:t> </a:t>
            </a:r>
            <a:r>
              <a:rPr lang="ru-RU" dirty="0" smtClean="0"/>
              <a:t>поле, то для него:</a:t>
            </a:r>
          </a:p>
          <a:p>
            <a:pPr lvl="1"/>
            <a:r>
              <a:rPr lang="ru-RU" dirty="0" smtClean="0"/>
              <a:t>нет значений по умолчанию </a:t>
            </a:r>
            <a:r>
              <a:rPr lang="ru-RU" dirty="0"/>
              <a:t>(требуется явная инициализация)</a:t>
            </a:r>
          </a:p>
          <a:p>
            <a:pPr lvl="1"/>
            <a:r>
              <a:rPr lang="ru-RU" dirty="0"/>
              <a:t>компилятор гарантирует отсутствие изменений или повторной инициализации</a:t>
            </a:r>
          </a:p>
          <a:p>
            <a:pPr lvl="1"/>
            <a:r>
              <a:rPr lang="ru-RU" dirty="0" smtClean="0"/>
              <a:t>можно (и нужно!) </a:t>
            </a:r>
            <a:r>
              <a:rPr lang="ru-RU" dirty="0"/>
              <a:t>проинициализировать один </a:t>
            </a:r>
            <a:r>
              <a:rPr lang="ru-RU" dirty="0" smtClean="0"/>
              <a:t>(и </a:t>
            </a:r>
            <a:r>
              <a:rPr lang="ru-RU" dirty="0"/>
              <a:t>только </a:t>
            </a:r>
            <a:r>
              <a:rPr lang="ru-RU" dirty="0" smtClean="0"/>
              <a:t>один!) </a:t>
            </a:r>
            <a:r>
              <a:rPr lang="ru-RU" dirty="0"/>
              <a:t>раз: </a:t>
            </a:r>
          </a:p>
          <a:p>
            <a:pPr marL="756000" lvl="3" indent="0">
              <a:buNone/>
            </a:pPr>
            <a:r>
              <a:rPr lang="ru-RU" dirty="0"/>
              <a:t>		</a:t>
            </a:r>
          </a:p>
          <a:p>
            <a:pPr lvl="2"/>
            <a:endParaRPr lang="ru-RU" dirty="0" smtClean="0"/>
          </a:p>
          <a:p>
            <a:pPr lvl="2"/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  <a:p>
            <a:endParaRPr lang="ru-RU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27301"/>
              </p:ext>
            </p:extLst>
          </p:nvPr>
        </p:nvGraphicFramePr>
        <p:xfrm>
          <a:off x="342900" y="2390776"/>
          <a:ext cx="8350975" cy="400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0513"/>
                <a:gridCol w="4940462"/>
              </a:tblGrid>
              <a:tr h="345819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поля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non-static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поля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48829">
                <a:tc>
                  <a:txBody>
                    <a:bodyPr/>
                    <a:lstStyle/>
                    <a:p>
                      <a:pPr marL="269875" marR="0" lvl="3" indent="-2698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либо при объявлении поля</a:t>
                      </a:r>
                    </a:p>
                    <a:p>
                      <a:pPr marL="87313" marR="0" lvl="3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либо в статическом блоке инициализации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7313" lvl="3" indent="-87313" algn="l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либо при объявлении поля</a:t>
                      </a:r>
                    </a:p>
                    <a:p>
                      <a:pPr marL="87313" lvl="3" indent="-87313" algn="l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либо в нестатическом блоке инициализации</a:t>
                      </a:r>
                    </a:p>
                    <a:p>
                      <a:pPr marL="87313" lvl="3" indent="-87313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либо в конструкторах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помним про </a:t>
                      </a:r>
                      <a:r>
                        <a:rPr lang="en-US" sz="1600" b="1" i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this(...)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058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0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StaticFinalDemo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{</a:t>
                      </a:r>
                      <a:endParaRPr lang="ru-RU" sz="10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</a:t>
                      </a:r>
                      <a:endParaRPr lang="ru-RU" sz="10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0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// </a:t>
                      </a:r>
                      <a:r>
                        <a:rPr lang="ru-RU" sz="10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ru-RU" sz="10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0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here</a:t>
                      </a:r>
                      <a:endParaRPr lang="ru-RU" sz="10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final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000" i="1" dirty="0" err="1" smtClean="0">
                          <a:solidFill>
                            <a:srgbClr val="0000C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finalStatic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= 1;</a:t>
                      </a:r>
                      <a:endParaRPr lang="ru-RU" sz="10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{</a:t>
                      </a:r>
                      <a:endParaRPr lang="ru-RU" sz="10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ru-RU" sz="10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// </a:t>
                      </a:r>
                      <a:r>
                        <a:rPr lang="ru-RU" sz="10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ru-RU" sz="10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0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here</a:t>
                      </a:r>
                      <a:endParaRPr lang="ru-RU" sz="10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ru-RU" sz="10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// </a:t>
                      </a:r>
                      <a:r>
                        <a:rPr lang="ru-RU" sz="10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finalStatic</a:t>
                      </a:r>
                      <a:r>
                        <a:rPr lang="ru-RU" sz="10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= 2;</a:t>
                      </a:r>
                      <a:endParaRPr lang="ru-RU" sz="10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}</a:t>
                      </a:r>
                      <a:endParaRPr lang="ru-RU" sz="10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}</a:t>
                      </a:r>
                      <a:endParaRPr lang="ru-RU" sz="10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 marL="87313" marR="0" lvl="3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0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NonStaticFinalDemo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{</a:t>
                      </a:r>
                      <a:endParaRPr lang="ru-RU" sz="10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0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// </a:t>
                      </a:r>
                      <a:r>
                        <a:rPr lang="ru-RU" sz="10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ru-RU" sz="10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0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here</a:t>
                      </a:r>
                      <a:endParaRPr lang="ru-RU" sz="10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final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000" b="1" dirty="0" err="1" smtClean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000" dirty="0" err="1" smtClean="0">
                          <a:solidFill>
                            <a:srgbClr val="0000C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finalNonStatic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= 1;</a:t>
                      </a:r>
                      <a:endParaRPr lang="ru-RU" sz="10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{</a:t>
                      </a:r>
                      <a:endParaRPr lang="ru-RU" sz="10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ru-RU" sz="10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// </a:t>
                      </a:r>
                      <a:r>
                        <a:rPr lang="ru-RU" sz="10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ru-RU" sz="10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0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here</a:t>
                      </a:r>
                      <a:endParaRPr lang="ru-RU" sz="10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ru-RU" sz="10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// </a:t>
                      </a:r>
                      <a:r>
                        <a:rPr lang="ru-RU" sz="10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finalNonStatic</a:t>
                      </a:r>
                      <a:r>
                        <a:rPr lang="ru-RU" sz="10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= 2;</a:t>
                      </a:r>
                      <a:endParaRPr lang="ru-RU" sz="10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}</a:t>
                      </a:r>
                      <a:endParaRPr lang="ru-RU" sz="10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0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NonStaticFinalDemo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() {</a:t>
                      </a:r>
                      <a:endParaRPr lang="ru-RU" sz="10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ru-RU" sz="10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// </a:t>
                      </a:r>
                      <a:r>
                        <a:rPr lang="ru-RU" sz="10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ru-RU" sz="10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0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here</a:t>
                      </a:r>
                      <a:endParaRPr lang="ru-RU" sz="10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ru-RU" sz="10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// </a:t>
                      </a:r>
                      <a:r>
                        <a:rPr lang="ru-RU" sz="1000" dirty="0" err="1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finalNonStatic</a:t>
                      </a:r>
                      <a:r>
                        <a:rPr lang="ru-RU" sz="1000" dirty="0" smtClean="0">
                          <a:solidFill>
                            <a:srgbClr val="3F7F5F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= 3;</a:t>
                      </a:r>
                      <a:endParaRPr lang="ru-RU" sz="1000" dirty="0" smtClean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}</a:t>
                      </a:r>
                      <a:r>
                        <a:rPr lang="ru-RU" sz="1000" dirty="0" smtClean="0"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}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1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– </a:t>
            </a:r>
            <a:r>
              <a:rPr lang="ru-RU" dirty="0" smtClean="0"/>
              <a:t>перечислимый тип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Недостатки целочисленных констант для номинальных</a:t>
            </a:r>
            <a:r>
              <a:rPr lang="en-US" dirty="0" smtClean="0"/>
              <a:t> </a:t>
            </a:r>
            <a:r>
              <a:rPr lang="ru-RU" dirty="0" smtClean="0"/>
              <a:t>и порядковых шкал:</a:t>
            </a:r>
          </a:p>
          <a:p>
            <a:pPr lvl="2"/>
            <a:r>
              <a:rPr lang="ru-RU" dirty="0" smtClean="0"/>
              <a:t>можно по ошибке указать константу из другого класса</a:t>
            </a:r>
          </a:p>
          <a:p>
            <a:pPr lvl="2"/>
            <a:r>
              <a:rPr lang="ru-RU" dirty="0" smtClean="0"/>
              <a:t>можно по ошибке вместо константы указать неправильное число </a:t>
            </a:r>
          </a:p>
          <a:p>
            <a:r>
              <a:rPr lang="ru-RU" dirty="0" smtClean="0"/>
              <a:t>Начиная с </a:t>
            </a:r>
            <a:r>
              <a:rPr lang="en-US" dirty="0" smtClean="0"/>
              <a:t>Java 1.5 </a:t>
            </a:r>
            <a:r>
              <a:rPr lang="ru-RU" dirty="0" smtClean="0"/>
              <a:t>появился перечислимый тип</a:t>
            </a:r>
          </a:p>
          <a:p>
            <a:r>
              <a:rPr lang="ru-RU" dirty="0" smtClean="0"/>
              <a:t>Особенности перечислимых типов:</a:t>
            </a:r>
          </a:p>
          <a:p>
            <a:pPr lvl="2"/>
            <a:r>
              <a:rPr lang="ru-RU" dirty="0" smtClean="0"/>
              <a:t>компилятор отслеживает совместимость типов</a:t>
            </a:r>
          </a:p>
          <a:p>
            <a:pPr lvl="2"/>
            <a:r>
              <a:rPr lang="en-US" b="1" dirty="0" err="1" smtClean="0">
                <a:solidFill>
                  <a:schemeClr val="bg2"/>
                </a:solidFill>
              </a:rPr>
              <a:t>enum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u-RU" dirty="0" smtClean="0"/>
              <a:t>может содержать поля, методы</a:t>
            </a:r>
            <a:r>
              <a:rPr lang="en-US" dirty="0" smtClean="0"/>
              <a:t> </a:t>
            </a:r>
            <a:endParaRPr lang="ru-RU" dirty="0" smtClean="0"/>
          </a:p>
          <a:p>
            <a:pPr lvl="2"/>
            <a:r>
              <a:rPr lang="en-US" b="1" dirty="0" err="1">
                <a:solidFill>
                  <a:schemeClr val="bg2"/>
                </a:solidFill>
              </a:rPr>
              <a:t>enum</a:t>
            </a:r>
            <a:r>
              <a:rPr lang="en-US" dirty="0" smtClean="0"/>
              <a:t> </a:t>
            </a:r>
            <a:r>
              <a:rPr lang="ru-RU" dirty="0" smtClean="0"/>
              <a:t>может реализовывать интерфейсы</a:t>
            </a:r>
          </a:p>
          <a:p>
            <a:pPr lvl="2"/>
            <a:r>
              <a:rPr lang="en-US" b="1" dirty="0" err="1">
                <a:solidFill>
                  <a:schemeClr val="bg2"/>
                </a:solidFill>
              </a:rPr>
              <a:t>enum</a:t>
            </a:r>
            <a:r>
              <a:rPr lang="en-US" dirty="0" smtClean="0"/>
              <a:t> </a:t>
            </a:r>
            <a:r>
              <a:rPr lang="ru-RU" dirty="0" smtClean="0"/>
              <a:t>не может расширять классы, т.к. уже неявно унаследован от </a:t>
            </a:r>
            <a:r>
              <a:rPr lang="en-US" dirty="0" err="1" smtClean="0">
                <a:solidFill>
                  <a:schemeClr val="bg2"/>
                </a:solidFill>
              </a:rPr>
              <a:t>java.lang.Enum</a:t>
            </a:r>
            <a:endParaRPr lang="ru-RU" dirty="0" smtClean="0">
              <a:solidFill>
                <a:schemeClr val="bg2"/>
              </a:solidFill>
            </a:endParaRPr>
          </a:p>
          <a:p>
            <a:pPr lvl="2"/>
            <a:r>
              <a:rPr lang="ru-RU" dirty="0" smtClean="0"/>
              <a:t>любой </a:t>
            </a:r>
            <a:r>
              <a:rPr lang="en-US" b="1" dirty="0" err="1">
                <a:solidFill>
                  <a:schemeClr val="bg2"/>
                </a:solidFill>
              </a:rPr>
              <a:t>enum</a:t>
            </a:r>
            <a:r>
              <a:rPr lang="ru-RU" dirty="0" smtClean="0"/>
              <a:t> содержит стандартный функционал, унаследованный от </a:t>
            </a:r>
            <a:r>
              <a:rPr lang="en-US" dirty="0" err="1" smtClean="0">
                <a:solidFill>
                  <a:schemeClr val="bg2"/>
                </a:solidFill>
              </a:rPr>
              <a:t>java.lang.Enum</a:t>
            </a:r>
            <a:endParaRPr lang="ru-RU" dirty="0" smtClean="0">
              <a:solidFill>
                <a:schemeClr val="bg2"/>
              </a:solidFill>
            </a:endParaRPr>
          </a:p>
          <a:p>
            <a:pPr lvl="2"/>
            <a:r>
              <a:rPr lang="ru-RU" dirty="0" smtClean="0"/>
              <a:t>можно использовать с оператором </a:t>
            </a:r>
            <a:r>
              <a:rPr lang="en-US" b="1" dirty="0" smtClean="0">
                <a:solidFill>
                  <a:schemeClr val="bg2"/>
                </a:solidFill>
              </a:rPr>
              <a:t>switch-case-default</a:t>
            </a:r>
          </a:p>
          <a:p>
            <a:pPr lvl="2"/>
            <a:r>
              <a:rPr lang="ru-RU" dirty="0" smtClean="0"/>
              <a:t>гарантируется, что будет создано не более одного экземпляра для каждой константы</a:t>
            </a:r>
            <a:br>
              <a:rPr lang="ru-RU" dirty="0" smtClean="0"/>
            </a:br>
            <a:r>
              <a:rPr lang="ru-RU" dirty="0" smtClean="0"/>
              <a:t>(используется для реализации паттерна </a:t>
            </a:r>
            <a:r>
              <a:rPr lang="en-US" dirty="0" smtClean="0"/>
              <a:t>Singleton)</a:t>
            </a:r>
          </a:p>
          <a:p>
            <a:pPr lvl="2"/>
            <a:r>
              <a:rPr lang="ru-RU" dirty="0" smtClean="0"/>
              <a:t>см.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docs.oracle.com/javase/tutorial/java/javaOO/enum.html</a:t>
            </a:r>
            <a:endParaRPr lang="ru-RU" dirty="0" smtClean="0"/>
          </a:p>
          <a:p>
            <a:pPr lvl="2"/>
            <a:endParaRPr lang="en-US" dirty="0"/>
          </a:p>
          <a:p>
            <a:pPr lvl="2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345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vs. </a:t>
            </a:r>
            <a:r>
              <a:rPr lang="en-US" dirty="0" err="1" smtClean="0"/>
              <a:t>enum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252834"/>
              </p:ext>
            </p:extLst>
          </p:nvPr>
        </p:nvGraphicFramePr>
        <p:xfrm>
          <a:off x="211138" y="1019176"/>
          <a:ext cx="8742362" cy="4639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1181"/>
                <a:gridCol w="4371181"/>
              </a:tblGrid>
              <a:tr h="38744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 final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4127409">
                <a:tc>
                  <a:txBody>
                    <a:bodyPr/>
                    <a:lstStyle/>
                    <a:p>
                      <a:r>
                        <a:rPr lang="en-US" sz="1300" b="1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Month { </a:t>
                      </a:r>
                    </a:p>
                    <a:p>
                      <a:r>
                        <a:rPr lang="ru-RU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300" b="1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00" b="1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00" b="1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final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00" b="1" u="none" strike="noStrike" kern="1200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JANUARY=1; </a:t>
                      </a:r>
                    </a:p>
                    <a:p>
                      <a:r>
                        <a:rPr lang="ru-RU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300" b="1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00" b="1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00" b="1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final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00" b="1" u="none" strike="noStrike" kern="1200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FEBRUARY=2; </a:t>
                      </a:r>
                    </a:p>
                    <a:p>
                      <a:r>
                        <a:rPr lang="ru-RU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300" b="1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00" b="1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00" b="1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final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00" b="1" u="none" strike="noStrike" kern="1200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MART=3; </a:t>
                      </a:r>
                    </a:p>
                    <a:p>
                      <a:r>
                        <a:rPr lang="ru-RU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  <a:p>
                      <a:endParaRPr lang="ru-RU" sz="1300" u="none" strike="noStrike" kern="1200" baseline="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00" b="1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00" b="1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00" u="none" strike="noStrike" kern="1200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FinalExample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 </a:t>
                      </a:r>
                    </a:p>
                    <a:p>
                      <a:endParaRPr lang="en-US" sz="1300" u="none" strike="noStrike" kern="1200" baseline="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300" b="1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00" b="0" u="none" strike="noStrike" kern="1200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setDate</a:t>
                      </a:r>
                      <a:r>
                        <a:rPr lang="en-US" sz="1300" b="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300" b="1" u="none" strike="noStrike" kern="1200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day, </a:t>
                      </a:r>
                      <a:r>
                        <a:rPr lang="en-US" sz="1300" b="1" u="none" strike="noStrike" kern="1200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month) { </a:t>
                      </a:r>
                    </a:p>
                    <a:p>
                      <a:r>
                        <a:rPr lang="ru-RU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// ... </a:t>
                      </a:r>
                    </a:p>
                    <a:p>
                      <a:r>
                        <a:rPr lang="ru-RU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 </a:t>
                      </a:r>
                    </a:p>
                    <a:p>
                      <a:endParaRPr lang="ru-RU" sz="1300" u="none" strike="noStrike" kern="1200" baseline="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300" b="1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00" u="none" strike="noStrike" kern="1200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someMethod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</a:t>
                      </a:r>
                    </a:p>
                    <a:p>
                      <a:endParaRPr lang="ru-RU" sz="1300" u="none" strike="noStrike" kern="1200" baseline="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300" u="none" strike="noStrike" kern="1200" baseline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Compiled</a:t>
                      </a:r>
                      <a:r>
                        <a:rPr lang="ru-RU" sz="1300" u="none" strike="noStrike" kern="1200" baseline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00" u="none" strike="noStrike" kern="1200" baseline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 Ok </a:t>
                      </a:r>
                    </a:p>
                    <a:p>
                      <a:r>
                        <a:rPr lang="ru-RU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300" u="none" strike="noStrike" kern="1200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setDate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(23, </a:t>
                      </a:r>
                      <a:r>
                        <a:rPr lang="en-US" sz="1300" u="none" strike="noStrike" kern="1200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Month.FEBRUARY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</a:t>
                      </a:r>
                    </a:p>
                    <a:p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endParaRPr lang="ru-RU" sz="1300" u="none" strike="noStrike" kern="1200" baseline="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u="none" strike="noStrike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300" u="none" strike="noStrike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Error, but compiled </a:t>
                      </a:r>
                      <a:r>
                        <a:rPr lang="en-US" sz="1300" u="none" strike="noStrike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</a:t>
                      </a:r>
                      <a:endParaRPr lang="en-US" sz="1300" u="none" strike="noStrike" kern="1200" baseline="0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300" u="none" strike="noStrike" kern="1200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setDate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300" u="none" strike="noStrike" kern="1200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Month.MART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8); </a:t>
                      </a:r>
                    </a:p>
                    <a:p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  <a:p>
                      <a:r>
                        <a:rPr lang="ru-RU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u="none" strike="noStrike" kern="1200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enum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Month { </a:t>
                      </a:r>
                    </a:p>
                    <a:p>
                      <a:r>
                        <a:rPr lang="ru-RU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JANUARY, FEBRUARY, MART; </a:t>
                      </a:r>
                    </a:p>
                    <a:p>
                      <a:r>
                        <a:rPr lang="ru-RU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  <a:p>
                      <a:endParaRPr lang="en-US" sz="1300" u="none" strike="noStrike" kern="1200" baseline="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300" u="none" strike="noStrike" kern="1200" baseline="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u-RU" sz="1300" u="none" strike="noStrike" kern="1200" baseline="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00" b="1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00" b="1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00" u="none" strike="noStrike" kern="1200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EnumExample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 </a:t>
                      </a:r>
                    </a:p>
                    <a:p>
                      <a:endParaRPr lang="en-US" sz="1300" u="none" strike="noStrike" kern="1200" baseline="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300" b="1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00" u="none" strike="noStrike" kern="1200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setDate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300" b="1" u="none" strike="noStrike" kern="1200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day, Month month) { </a:t>
                      </a:r>
                    </a:p>
                    <a:p>
                      <a:r>
                        <a:rPr lang="ru-RU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... </a:t>
                      </a:r>
                    </a:p>
                    <a:p>
                      <a:r>
                        <a:rPr lang="ru-RU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 </a:t>
                      </a:r>
                      <a:endParaRPr lang="en-US" sz="1300" u="none" strike="noStrike" kern="1200" baseline="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u-RU" sz="1300" u="none" strike="noStrike" kern="1200" baseline="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300" b="1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00" u="none" strike="noStrike" kern="1200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someMethod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300" u="none" strike="noStrike" kern="1200" baseline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Compiled</a:t>
                      </a:r>
                      <a:r>
                        <a:rPr lang="ru-RU" sz="1300" u="none" strike="noStrike" kern="1200" baseline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00" u="none" strike="noStrike" kern="1200" baseline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 Ok </a:t>
                      </a:r>
                      <a:endParaRPr lang="en-US" sz="1300" u="none" strike="noStrike" kern="1200" baseline="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300" u="none" strike="noStrike" kern="1200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setDate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(23, </a:t>
                      </a:r>
                      <a:r>
                        <a:rPr lang="en-US" sz="1300" u="none" strike="noStrike" kern="1200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Month.FEBRUARY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endParaRPr lang="en-US" sz="1300" u="none" strike="noStrike" kern="1200" baseline="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300" u="none" strike="noStrike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00" u="none" strike="noStrike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Error and NOT compiled </a:t>
                      </a:r>
                      <a:r>
                        <a:rPr lang="en-US" sz="1300" u="none" strike="noStrike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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300" u="none" strike="noStrike" kern="1200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setDate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300" u="none" strike="noStrike" kern="1200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Month.MART</a:t>
                      </a:r>
                      <a:r>
                        <a:rPr lang="en-US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8); </a:t>
                      </a:r>
                    </a:p>
                    <a:p>
                      <a:r>
                        <a:rPr lang="ru-RU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 </a:t>
                      </a:r>
                    </a:p>
                    <a:p>
                      <a:r>
                        <a:rPr lang="ru-RU" sz="130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95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EDU_Template_2013">
  <a:themeElements>
    <a:clrScheme name="NC 2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79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3FB"/>
        </a:solidFill>
        <a:ln>
          <a:noFill/>
        </a:ln>
        <a:effectLst/>
      </a:spPr>
      <a:bodyPr lIns="72000" tIns="72000" rIns="72000" bIns="72000"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NetCracker_EDU_Template_2013</Template>
  <TotalTime>9670</TotalTime>
  <Words>1516</Words>
  <Application>Microsoft Office PowerPoint</Application>
  <PresentationFormat>On-screen Show (4:3)</PresentationFormat>
  <Paragraphs>677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NetCracker_EDU_Template_2013</vt:lpstr>
      <vt:lpstr>Лекции по Java SE Максим Букасов, киевский учебный центр NetCracker</vt:lpstr>
      <vt:lpstr>План лекции</vt:lpstr>
      <vt:lpstr>Модификаторы доступа и области видимости</vt:lpstr>
      <vt:lpstr>Модификаторы доступа и конструкторы</vt:lpstr>
      <vt:lpstr>Модификаторы доступа и наследование</vt:lpstr>
      <vt:lpstr>final – классы, методы, поля, переменные, параметры</vt:lpstr>
      <vt:lpstr>Инициализация final поля</vt:lpstr>
      <vt:lpstr>enum – перечислимый тип </vt:lpstr>
      <vt:lpstr>constants vs. enum</vt:lpstr>
      <vt:lpstr>Абстрактные классы</vt:lpstr>
      <vt:lpstr>Абстрактные классы – примеры из Java standard libraries</vt:lpstr>
      <vt:lpstr>Абстрактные классы – пример (слайд 1 из 2)</vt:lpstr>
      <vt:lpstr>Абстрактные классы – пример (слайд 2)</vt:lpstr>
      <vt:lpstr>Интерфейсы</vt:lpstr>
      <vt:lpstr>Интерфейсы – синтаксис</vt:lpstr>
      <vt:lpstr>Интерфейсы – пример 1</vt:lpstr>
      <vt:lpstr>Интерфейсы – пример 2</vt:lpstr>
      <vt:lpstr>«Нестандартное» применение интерфейсов</vt:lpstr>
      <vt:lpstr>Интерфейсы vs. Абстрактные классы</vt:lpstr>
      <vt:lpstr>Вложенные классы (Nested Classes)</vt:lpstr>
      <vt:lpstr>Типы вложенных классов</vt:lpstr>
      <vt:lpstr>Статические вложенные классы – пример</vt:lpstr>
      <vt:lpstr>Внутренние классы – пример</vt:lpstr>
      <vt:lpstr>Локальные классы – пример</vt:lpstr>
      <vt:lpstr>Анонимные классы – пример</vt:lpstr>
      <vt:lpstr>ClassLoader</vt:lpstr>
      <vt:lpstr>ClassLoader – архитектура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Лекции по Java SE Максим Букасов, киевский учебный центр NetCracker</dc:title>
  <dc:creator>Aaz</dc:creator>
  <cp:lastModifiedBy>Alexey Evdokimov</cp:lastModifiedBy>
  <cp:revision>359</cp:revision>
  <dcterms:created xsi:type="dcterms:W3CDTF">2013-08-11T21:29:34Z</dcterms:created>
  <dcterms:modified xsi:type="dcterms:W3CDTF">2014-03-18T12:58:35Z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