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76" r:id="rId2"/>
    <p:sldId id="377" r:id="rId3"/>
    <p:sldId id="345" r:id="rId4"/>
    <p:sldId id="353" r:id="rId5"/>
    <p:sldId id="380" r:id="rId6"/>
    <p:sldId id="354" r:id="rId7"/>
    <p:sldId id="355" r:id="rId8"/>
    <p:sldId id="357" r:id="rId9"/>
    <p:sldId id="361" r:id="rId10"/>
    <p:sldId id="374" r:id="rId11"/>
    <p:sldId id="375" r:id="rId12"/>
    <p:sldId id="381" r:id="rId13"/>
    <p:sldId id="358" r:id="rId14"/>
    <p:sldId id="371" r:id="rId15"/>
    <p:sldId id="3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5C1"/>
    <a:srgbClr val="E7ECF4"/>
    <a:srgbClr val="E7E2F4"/>
    <a:srgbClr val="E7F9FF"/>
    <a:srgbClr val="FFFFFF"/>
    <a:srgbClr val="E7F6FF"/>
    <a:srgbClr val="D1EDFF"/>
    <a:srgbClr val="E2F9FE"/>
    <a:srgbClr val="0F6FC6"/>
    <a:srgbClr val="C7F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2" autoAdjust="0"/>
    <p:restoredTop sz="99466" autoAdjust="0"/>
  </p:normalViewPr>
  <p:slideViewPr>
    <p:cSldViewPr snapToGrid="0">
      <p:cViewPr varScale="1">
        <p:scale>
          <a:sx n="114" d="100"/>
          <a:sy n="114" d="100"/>
        </p:scale>
        <p:origin x="-528" y="-96"/>
      </p:cViewPr>
      <p:guideLst>
        <p:guide orient="horz" pos="4273"/>
        <p:guide pos="2880"/>
      </p:guideLst>
    </p:cSldViewPr>
  </p:slideViewPr>
  <p:outlineViewPr>
    <p:cViewPr>
      <p:scale>
        <a:sx n="33" d="100"/>
        <a:sy n="33" d="100"/>
      </p:scale>
      <p:origin x="0" y="676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3/26/2014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3/26/2014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2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4000" cy="546146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9132"/>
            <a:ext cx="9144000" cy="969959"/>
          </a:xfrm>
        </p:spPr>
        <p:txBody>
          <a:bodyPr lIns="180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6" cy="71437"/>
            <a:chOff x="180943" y="1112504"/>
            <a:chExt cx="471493" cy="71438"/>
          </a:xfrm>
        </p:grpSpPr>
        <p:sp>
          <p:nvSpPr>
            <p:cNvPr id="14" name="Oval 18"/>
            <p:cNvSpPr/>
            <p:nvPr userDrawn="1"/>
          </p:nvSpPr>
          <p:spPr>
            <a:xfrm>
              <a:off x="180943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9"/>
            <p:cNvSpPr/>
            <p:nvPr userDrawn="1"/>
          </p:nvSpPr>
          <p:spPr>
            <a:xfrm>
              <a:off x="314294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20"/>
            <p:cNvSpPr/>
            <p:nvPr userDrawn="1"/>
          </p:nvSpPr>
          <p:spPr>
            <a:xfrm>
              <a:off x="447646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9899" y="1354347"/>
            <a:ext cx="8931600" cy="2112452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1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2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00800" y="4235570"/>
            <a:ext cx="8931600" cy="2119349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2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1811" y="38988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25" name="Group 18"/>
          <p:cNvGrpSpPr/>
          <p:nvPr userDrawn="1"/>
        </p:nvGrpSpPr>
        <p:grpSpPr>
          <a:xfrm>
            <a:off x="261778" y="4042800"/>
            <a:ext cx="471492" cy="71438"/>
            <a:chOff x="180944" y="1112504"/>
            <a:chExt cx="471492" cy="71438"/>
          </a:xfrm>
        </p:grpSpPr>
        <p:sp>
          <p:nvSpPr>
            <p:cNvPr id="26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0" marR="0" indent="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  <a:defRPr sz="2000"/>
            </a:lvl1pPr>
            <a:lvl2pPr marL="252000" indent="-252000" defTabSz="252000">
              <a:buFont typeface="Arial" pitchFamily="34" charset="0"/>
              <a:buChar char="•"/>
              <a:defRPr sz="1800"/>
            </a:lvl2pPr>
            <a:lvl3pPr marL="285750" indent="-285750">
              <a:buFont typeface="Arial" pitchFamily="34" charset="0"/>
              <a:buChar char="•"/>
              <a:defRPr sz="1600"/>
            </a:lvl3pPr>
            <a:lvl4pPr marL="504000" indent="-252000" defTabSz="252000">
              <a:buFont typeface="Arial" pitchFamily="34" charset="0"/>
              <a:buChar char="•"/>
              <a:defRPr sz="1400"/>
            </a:lvl4pPr>
            <a:lvl5pPr marL="756000" indent="-252000" defTabSz="2520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lIns="180000"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6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BBF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dirty="0" smtClean="0"/>
              <a:t>Q&amp;A</a:t>
            </a:r>
            <a:endParaRPr lang="en-GB" sz="2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8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9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3999" cy="54620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b="1" dirty="0" smtClean="0"/>
              <a:t>Thank you!</a:t>
            </a:r>
            <a:endParaRPr lang="en-GB" sz="2800" b="1" dirty="0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20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3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4382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62731" y="1156837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4" name="Group 18"/>
          <p:cNvGrpSpPr/>
          <p:nvPr userDrawn="1"/>
        </p:nvGrpSpPr>
        <p:grpSpPr>
          <a:xfrm>
            <a:off x="261938" y="1155600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 hasCustomPrompt="1"/>
          </p:nvPr>
        </p:nvSpPr>
        <p:spPr>
          <a:xfrm>
            <a:off x="100800" y="2720495"/>
            <a:ext cx="8931600" cy="3628936"/>
          </a:xfrm>
        </p:spPr>
        <p:txBody>
          <a:bodyPr/>
          <a:lstStyle>
            <a:lvl1pPr marL="252000" marR="0" indent="-25200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280170" y="2591104"/>
            <a:ext cx="8559427" cy="0"/>
          </a:xfrm>
          <a:prstGeom prst="line">
            <a:avLst/>
          </a:prstGeom>
          <a:ln w="66675" cap="rnd">
            <a:solidFill>
              <a:srgbClr val="C8E3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0800" y="857232"/>
            <a:ext cx="8931600" cy="1584043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>
                <a:solidFill>
                  <a:srgbClr val="0079C1"/>
                </a:solidFill>
              </a:defRPr>
            </a:lvl1pPr>
            <a:lvl2pPr marL="0" indent="0">
              <a:buFont typeface="Arial" pitchFamily="34" charset="0"/>
              <a:buNone/>
              <a:defRPr sz="1800"/>
            </a:lvl2pPr>
            <a:lvl3pPr marL="0" indent="0">
              <a:buFont typeface="Arial" pitchFamily="34" charset="0"/>
              <a:buNone/>
              <a:defRPr sz="1600"/>
            </a:lvl3pPr>
            <a:lvl4pPr marL="0" indent="0">
              <a:buFont typeface="Arial" pitchFamily="34" charset="0"/>
              <a:buNone/>
              <a:defRPr sz="1400"/>
            </a:lvl4pPr>
            <a:lvl5pPr marL="0" indent="0"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710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668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4732789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828001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0122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8" name="Group 18"/>
          <p:cNvGrpSpPr/>
          <p:nvPr userDrawn="1"/>
        </p:nvGrpSpPr>
        <p:grpSpPr>
          <a:xfrm>
            <a:off x="4887709" y="1155600"/>
            <a:ext cx="471492" cy="71438"/>
            <a:chOff x="180944" y="1112504"/>
            <a:chExt cx="471492" cy="71438"/>
          </a:xfrm>
        </p:grpSpPr>
        <p:sp>
          <p:nvSpPr>
            <p:cNvPr id="19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286776" y="6527929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550" y="857233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0" y="857232"/>
            <a:ext cx="8932790" cy="5500726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GB" dirty="0" smtClean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216147" y="6623016"/>
            <a:ext cx="471487" cy="71437"/>
            <a:chOff x="180942" y="1112504"/>
            <a:chExt cx="471494" cy="71438"/>
          </a:xfrm>
        </p:grpSpPr>
        <p:sp>
          <p:nvSpPr>
            <p:cNvPr id="14" name="Oval 13"/>
            <p:cNvSpPr/>
            <p:nvPr userDrawn="1"/>
          </p:nvSpPr>
          <p:spPr>
            <a:xfrm>
              <a:off x="180942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314293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447645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9" r:id="rId3"/>
    <p:sldLayoutId id="2147483667" r:id="rId4"/>
    <p:sldLayoutId id="2147483650" r:id="rId5"/>
    <p:sldLayoutId id="2147483660" r:id="rId6"/>
    <p:sldLayoutId id="2147483665" r:id="rId7"/>
    <p:sldLayoutId id="2147483670" r:id="rId8"/>
    <p:sldLayoutId id="2147483652" r:id="rId9"/>
    <p:sldLayoutId id="2147483661" r:id="rId10"/>
    <p:sldLayoutId id="2147483666" r:id="rId11"/>
    <p:sldLayoutId id="2147483654" r:id="rId12"/>
    <p:sldLayoutId id="2147483651" r:id="rId13"/>
    <p:sldLayoutId id="2147483663" r:id="rId14"/>
    <p:sldLayoutId id="214748366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252000" rtl="0" eaLnBrk="1" latinLnBrk="0" hangingPunct="1">
        <a:lnSpc>
          <a:spcPct val="100000"/>
        </a:lnSpc>
        <a:spcBef>
          <a:spcPts val="1200"/>
        </a:spcBef>
        <a:buClr>
          <a:srgbClr val="0079C1"/>
        </a:buClr>
        <a:buSzPct val="100000"/>
        <a:buFont typeface="Arial" pitchFamily="34" charset="0"/>
        <a:buChar char="•"/>
        <a:tabLst>
          <a:tab pos="252000" algn="l"/>
        </a:tabLst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04000" indent="-252000" algn="l" defTabSz="252000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300"/>
        </a:spcBef>
        <a:buClr>
          <a:srgbClr val="0079C1"/>
        </a:buClr>
        <a:buSzPct val="110000"/>
        <a:buFont typeface="Calibri" pitchFamily="34" charset="0"/>
        <a:buChar char="‒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‒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―"/>
        <a:defRPr sz="12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Лекции по </a:t>
            </a:r>
            <a:r>
              <a:rPr lang="en-US" dirty="0" smtClean="0"/>
              <a:t>Java SE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Колесников Сергей, инженер-разработчик </a:t>
            </a:r>
            <a:r>
              <a:rPr lang="en-US" dirty="0" err="1" smtClean="0"/>
              <a:t>NetCracker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1683" y="1240125"/>
            <a:ext cx="8384848" cy="2391837"/>
          </a:xfrm>
          <a:prstGeom prst="rect">
            <a:avLst/>
          </a:prstGeom>
        </p:spPr>
        <p:txBody>
          <a:bodyPr vert="horz" lIns="180000" tIns="45720" rIns="21600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Лекция </a:t>
            </a:r>
            <a:r>
              <a:rPr lang="en-US" sz="3600" b="1" noProof="0" dirty="0">
                <a:latin typeface="+mj-lt"/>
                <a:ea typeface="+mj-ea"/>
                <a:cs typeface="+mj-cs"/>
              </a:rPr>
              <a:t>7</a:t>
            </a:r>
            <a:r>
              <a:rPr lang="en-US" sz="3600" b="1" noProof="0" dirty="0" smtClean="0">
                <a:latin typeface="+mj-lt"/>
                <a:ea typeface="+mj-ea"/>
                <a:cs typeface="+mj-cs"/>
              </a:rPr>
              <a:t>.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smtClean="0">
                <a:latin typeface="+mj-lt"/>
                <a:ea typeface="+mj-ea"/>
                <a:cs typeface="+mj-cs"/>
              </a:rPr>
              <a:t>Java I/O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.</a:t>
            </a:r>
            <a:endParaRPr lang="ru-RU" sz="3600" b="1" dirty="0" smtClean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07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 smtClean="0"/>
              <a:t>.8</a:t>
            </a:r>
            <a:r>
              <a:rPr lang="en-US" dirty="0" smtClean="0"/>
              <a:t>. </a:t>
            </a:r>
            <a:r>
              <a:rPr lang="en-US" dirty="0" err="1" smtClean="0"/>
              <a:t>Java.nio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Java 1.4 and higher!</a:t>
            </a:r>
            <a:endParaRPr lang="ru-RU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ru-RU" sz="2400" dirty="0" smtClean="0"/>
              <a:t>Лучше производительность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Buffers + Channels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Неблокирующий </a:t>
            </a:r>
            <a:r>
              <a:rPr lang="ru-RU" sz="2400" dirty="0"/>
              <a:t>ввод\вывод</a:t>
            </a:r>
          </a:p>
          <a:p>
            <a:endParaRPr lang="ru-RU" sz="2400" dirty="0" smtClean="0"/>
          </a:p>
          <a:p>
            <a:r>
              <a:rPr lang="en-US" sz="2400" dirty="0" smtClean="0"/>
              <a:t>Selectors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1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 smtClean="0"/>
              <a:t>.9</a:t>
            </a:r>
            <a:r>
              <a:rPr lang="en-US" dirty="0" smtClean="0"/>
              <a:t>. </a:t>
            </a:r>
            <a:r>
              <a:rPr lang="en-US" dirty="0" err="1" smtClean="0"/>
              <a:t>Java.nio</a:t>
            </a:r>
            <a:r>
              <a:rPr lang="en-US" dirty="0" smtClean="0"/>
              <a:t> </a:t>
            </a:r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Чтение и запись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09006" y="1372825"/>
            <a:ext cx="8725988" cy="156196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FileInputStream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fin = new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FileInputStream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("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readandshow.txt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");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FileChannel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fc =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fin.getChannel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();</a:t>
            </a:r>
          </a:p>
          <a:p>
            <a:endParaRPr lang="en-US" sz="1600" b="1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ByteBuffer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buffer =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ByteBuffer.allocate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(1024);</a:t>
            </a:r>
          </a:p>
          <a:p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fc.read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(buffer);</a:t>
            </a:r>
          </a:p>
          <a:p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9006" y="2934789"/>
            <a:ext cx="8725988" cy="327006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endParaRPr lang="en-US" sz="1600" b="1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FileOutputStream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fout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= new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FileOutputStream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("writesomebytes.txt");</a:t>
            </a:r>
          </a:p>
          <a:p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FileChannel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fc =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fout.getChannel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();</a:t>
            </a:r>
          </a:p>
          <a:p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ByteBuffer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buffer =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ByteBuffer.allocate</a:t>
            </a:r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(1024);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for (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i=0; i&lt;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message.length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; ++i) {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  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buffer.put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 message[i] );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}</a:t>
            </a:r>
          </a:p>
          <a:p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buffer.flip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();</a:t>
            </a:r>
          </a:p>
          <a:p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fc.write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 buffer );</a:t>
            </a:r>
          </a:p>
        </p:txBody>
      </p:sp>
    </p:spTree>
    <p:extLst>
      <p:ext uri="{BB962C8B-B14F-4D97-AF65-F5344CB8AC3E}">
        <p14:creationId xmlns:p14="http://schemas.microsoft.com/office/powerpoint/2010/main" val="319053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 smtClean="0"/>
              <a:t>.10. </a:t>
            </a:r>
            <a:r>
              <a:rPr lang="en-US" dirty="0" err="1" smtClean="0"/>
              <a:t>Java.nio</a:t>
            </a:r>
            <a:r>
              <a:rPr lang="en-US" dirty="0" smtClean="0"/>
              <a:t> </a:t>
            </a:r>
            <a:r>
              <a:rPr lang="ru-RU" dirty="0" smtClean="0"/>
              <a:t>блокировка файлов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Пример блокировки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ru-RU" sz="2400" dirty="0" smtClean="0"/>
              <a:t>Блокировка части файла</a:t>
            </a:r>
            <a:endParaRPr lang="ru-RU" sz="24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09006" y="1372825"/>
            <a:ext cx="8725988" cy="250684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FileOutputStream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fos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= new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FileOutputStream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("file.txt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");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FileLock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fl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fos.getChannel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().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tryLock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();</a:t>
            </a:r>
          </a:p>
          <a:p>
            <a:endParaRPr lang="en-US" sz="1600" b="1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 (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fl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!= null) {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System.out.println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"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File is locked");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fl.release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(); </a:t>
            </a:r>
            <a:endParaRPr lang="en-US" sz="1600" b="1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System.out.println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"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Lock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is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released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");</a:t>
            </a:r>
            <a:endParaRPr lang="en-US" sz="1600" b="1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}</a:t>
            </a:r>
          </a:p>
          <a:p>
            <a:endParaRPr lang="en-US" sz="1600" b="1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os.close</a:t>
            </a:r>
            <a:endParaRPr lang="en-US" sz="1600" b="1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09006" y="4480560"/>
            <a:ext cx="8725988" cy="35269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tryLock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(long position,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lond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size, boolean shared);</a:t>
            </a:r>
          </a:p>
          <a:p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2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 smtClean="0"/>
              <a:t>.1</a:t>
            </a:r>
            <a:r>
              <a:rPr lang="en-US" dirty="0" smtClean="0"/>
              <a:t>1. </a:t>
            </a:r>
            <a:r>
              <a:rPr lang="ru-RU" dirty="0" smtClean="0"/>
              <a:t>Работа с файловой системой 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За работу с файловой системой отвечает </a:t>
            </a:r>
            <a:r>
              <a:rPr lang="ru-RU" sz="2400" dirty="0" err="1" smtClean="0">
                <a:solidFill>
                  <a:srgbClr val="0F6FC6"/>
                </a:solidFill>
              </a:rPr>
              <a:t>java.io.File</a:t>
            </a:r>
            <a:endParaRPr lang="ru-RU" sz="2400" dirty="0" smtClean="0">
              <a:solidFill>
                <a:srgbClr val="0F6FC6"/>
              </a:solidFill>
            </a:endParaRPr>
          </a:p>
          <a:p>
            <a:r>
              <a:rPr lang="en-US" sz="2400" dirty="0" smtClean="0">
                <a:solidFill>
                  <a:srgbClr val="0F6FC6"/>
                </a:solidFill>
              </a:rPr>
              <a:t>File </a:t>
            </a:r>
            <a:r>
              <a:rPr lang="en-US" sz="2400" dirty="0" err="1" smtClean="0">
                <a:solidFill>
                  <a:srgbClr val="0F6FC6"/>
                </a:solidFill>
              </a:rPr>
              <a:t>file</a:t>
            </a:r>
            <a:r>
              <a:rPr lang="en-US" sz="2400" dirty="0" smtClean="0">
                <a:solidFill>
                  <a:srgbClr val="0F6FC6"/>
                </a:solidFill>
              </a:rPr>
              <a:t> = </a:t>
            </a:r>
            <a:r>
              <a:rPr lang="ru-RU" sz="2400" dirty="0" err="1" smtClean="0">
                <a:solidFill>
                  <a:srgbClr val="0F6FC6"/>
                </a:solidFill>
              </a:rPr>
              <a:t>new</a:t>
            </a:r>
            <a:r>
              <a:rPr lang="ru-RU" sz="2400" dirty="0" smtClean="0">
                <a:solidFill>
                  <a:srgbClr val="0F6FC6"/>
                </a:solidFill>
              </a:rPr>
              <a:t> </a:t>
            </a:r>
            <a:r>
              <a:rPr lang="ru-RU" sz="2400" dirty="0" err="1" smtClean="0">
                <a:solidFill>
                  <a:srgbClr val="0F6FC6"/>
                </a:solidFill>
              </a:rPr>
              <a:t>File</a:t>
            </a:r>
            <a:r>
              <a:rPr lang="ru-RU" sz="2400" dirty="0">
                <a:solidFill>
                  <a:srgbClr val="0F6FC6"/>
                </a:solidFill>
              </a:rPr>
              <a:t>("</a:t>
            </a:r>
            <a:r>
              <a:rPr lang="en-US" sz="2400" dirty="0" smtClean="0">
                <a:solidFill>
                  <a:srgbClr val="0F6FC6"/>
                </a:solidFill>
              </a:rPr>
              <a:t>file.txt</a:t>
            </a:r>
            <a:r>
              <a:rPr lang="ru-RU" sz="2400" dirty="0" smtClean="0">
                <a:solidFill>
                  <a:srgbClr val="0F6FC6"/>
                </a:solidFill>
              </a:rPr>
              <a:t>") </a:t>
            </a:r>
            <a:r>
              <a:rPr lang="ru-RU" sz="2400" dirty="0" smtClean="0">
                <a:solidFill>
                  <a:schemeClr val="bg1"/>
                </a:solidFill>
              </a:rPr>
              <a:t>– создание инструмента для работы с файлом и директорией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/>
              <a:t>Инкапсулирует </a:t>
            </a:r>
            <a:r>
              <a:rPr lang="ru-RU" sz="2400" dirty="0" err="1" smtClean="0">
                <a:solidFill>
                  <a:srgbClr val="0F6FC6"/>
                </a:solidFill>
              </a:rPr>
              <a:t>платформенно-независимые</a:t>
            </a:r>
            <a:r>
              <a:rPr lang="ru-RU" sz="2400" dirty="0" smtClean="0"/>
              <a:t> методы работы с файлами и директориями: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создание, переименование, удаление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проверка типа пути: файл или каталог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проверка атрибутов</a:t>
            </a:r>
            <a:r>
              <a:rPr lang="en-US" sz="2000" dirty="0" smtClean="0"/>
              <a:t> </a:t>
            </a:r>
            <a:r>
              <a:rPr lang="ru-RU" sz="2000" dirty="0" smtClean="0"/>
              <a:t>файлов и каталогов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проверка существования файлов и каталогов</a:t>
            </a:r>
            <a:endParaRPr lang="ru-RU" sz="2400" dirty="0" smtClean="0"/>
          </a:p>
          <a:p>
            <a:r>
              <a:rPr lang="ru-RU" sz="2400" dirty="0" smtClean="0"/>
              <a:t>Определяет доступ лишь к метаданным файловой системы</a:t>
            </a:r>
            <a:r>
              <a:rPr lang="en-US" sz="2400" smtClean="0"/>
              <a:t> </a:t>
            </a:r>
            <a:br>
              <a:rPr lang="en-US" sz="2400" smtClean="0"/>
            </a:br>
            <a:r>
              <a:rPr lang="ru-RU" sz="2400" smtClean="0"/>
              <a:t>(</a:t>
            </a:r>
            <a:r>
              <a:rPr lang="ru-RU" sz="2400" dirty="0" smtClean="0">
                <a:solidFill>
                  <a:srgbClr val="0F6FC6"/>
                </a:solidFill>
              </a:rPr>
              <a:t>для чтения и записи используем потоки!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9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</a:t>
            </a:r>
            <a:r>
              <a:rPr lang="ru-RU" dirty="0" smtClean="0"/>
              <a:t>1</a:t>
            </a:r>
            <a:r>
              <a:rPr lang="en-US" dirty="0"/>
              <a:t>2</a:t>
            </a:r>
            <a:r>
              <a:rPr lang="ru-RU" dirty="0" smtClean="0"/>
              <a:t>.</a:t>
            </a:r>
            <a:r>
              <a:rPr lang="en-US" dirty="0" smtClean="0"/>
              <a:t> Java.nio.file.Path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Еще один способ работы с файловой системой.</a:t>
            </a:r>
          </a:p>
          <a:p>
            <a:r>
              <a:rPr lang="en-US" dirty="0" smtClean="0"/>
              <a:t>Java 7 and higher!</a:t>
            </a:r>
          </a:p>
          <a:p>
            <a:endParaRPr lang="en-US" dirty="0"/>
          </a:p>
          <a:p>
            <a:r>
              <a:rPr lang="en-US" dirty="0" smtClean="0"/>
              <a:t>Throws Exceptions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Атрибуты специфичные для ОС </a:t>
            </a:r>
            <a:endParaRPr lang="ru-RU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5438" y="1825672"/>
            <a:ext cx="8452802" cy="449534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Path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path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Paths.get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("index.html");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5438" y="2696529"/>
            <a:ext cx="4226401" cy="132683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if (!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file.delete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()){</a:t>
            </a:r>
          </a:p>
          <a:p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//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What happens ?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51839" y="2696529"/>
            <a:ext cx="4226401" cy="132683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try {      </a:t>
            </a:r>
          </a:p>
          <a:p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path.delete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();    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} catch (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IOException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e) {</a:t>
            </a:r>
          </a:p>
          <a:p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//</a:t>
            </a:r>
            <a:endParaRPr lang="ru-RU" sz="1600" b="1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25438" y="4520975"/>
            <a:ext cx="8452802" cy="1827574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DosFileAttributeView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dosView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path.getFileAttributeView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DosFileAttributeView.class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					   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LinkOption.NOFOLLOW_LINKS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); 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dosView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!= null) 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 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dosFileAttributes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dos =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dosView.readAttributes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();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5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</a:t>
            </a:r>
            <a:r>
              <a:rPr lang="ru-RU" dirty="0" smtClean="0"/>
              <a:t>1</a:t>
            </a:r>
            <a:r>
              <a:rPr lang="en-US" dirty="0" smtClean="0"/>
              <a:t>3. Java.nio.file.Path (</a:t>
            </a:r>
            <a:r>
              <a:rPr lang="ru-RU" dirty="0" smtClean="0"/>
              <a:t>продолжение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directories for modifications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25438" y="1385888"/>
            <a:ext cx="8452802" cy="403519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WatchService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watcher =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path.getFileSystem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().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newWatchService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(); </a:t>
            </a:r>
          </a:p>
          <a:p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path.register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(watcher,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StandardWatchEventKind.ENTRY_CREATE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,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StandardWatchEventKind.ENTRY_MODIFY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,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StandardWatchEventKind.ENTRY_DELETE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); </a:t>
            </a:r>
          </a:p>
          <a:p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while (true) {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WatchKey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watchKey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watcher.take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(); </a:t>
            </a:r>
          </a:p>
          <a:p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  for (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WatchEvent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event :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watchKey.pollEvents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()) {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     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System.out.println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event.kind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() + " : " +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event.context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());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  } </a:t>
            </a:r>
          </a:p>
          <a:p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 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watchKey.reset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();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832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Java IO</a:t>
            </a:r>
            <a:endParaRPr lang="ru-RU" sz="2400" dirty="0" smtClean="0"/>
          </a:p>
          <a:p>
            <a:pPr lvl="2"/>
            <a:r>
              <a:rPr lang="ru-RU" sz="2000" dirty="0" smtClean="0"/>
              <a:t>Что это такое</a:t>
            </a:r>
            <a:endParaRPr lang="en-US" sz="2000" dirty="0" smtClean="0"/>
          </a:p>
          <a:p>
            <a:pPr lvl="2"/>
            <a:r>
              <a:rPr lang="ru-RU" sz="2000" dirty="0" smtClean="0"/>
              <a:t>Работа с потоками ввода\вывода</a:t>
            </a:r>
          </a:p>
          <a:p>
            <a:pPr lvl="3"/>
            <a:r>
              <a:rPr lang="ru-RU" sz="1800" dirty="0" smtClean="0"/>
              <a:t>Символьные и </a:t>
            </a:r>
            <a:r>
              <a:rPr lang="ru-RU" sz="1800" dirty="0"/>
              <a:t>байтовые </a:t>
            </a:r>
            <a:r>
              <a:rPr lang="ru-RU" sz="1800" dirty="0" smtClean="0"/>
              <a:t>потоки</a:t>
            </a:r>
            <a:endParaRPr lang="en-US" sz="1800" dirty="0" smtClean="0"/>
          </a:p>
          <a:p>
            <a:pPr lvl="3"/>
            <a:r>
              <a:rPr lang="ru-RU" sz="1800" dirty="0" smtClean="0"/>
              <a:t>Упаковка потоков</a:t>
            </a:r>
          </a:p>
          <a:p>
            <a:pPr lvl="3"/>
            <a:r>
              <a:rPr lang="ru-RU" sz="1800" dirty="0" smtClean="0"/>
              <a:t>Предопределенные потоки</a:t>
            </a:r>
          </a:p>
          <a:p>
            <a:pPr lvl="2"/>
            <a:r>
              <a:rPr lang="en-US" sz="2000" dirty="0" smtClean="0"/>
              <a:t>Java NIO</a:t>
            </a:r>
            <a:endParaRPr lang="ru-RU" sz="2000" dirty="0" smtClean="0"/>
          </a:p>
          <a:p>
            <a:pPr lvl="2"/>
            <a:r>
              <a:rPr lang="ru-RU" sz="2000" dirty="0" smtClean="0"/>
              <a:t>Работа с файловой системой</a:t>
            </a:r>
          </a:p>
          <a:p>
            <a:pPr lvl="3"/>
            <a:r>
              <a:rPr lang="en-US" sz="1800" dirty="0"/>
              <a:t>j</a:t>
            </a:r>
            <a:r>
              <a:rPr lang="en-US" sz="1800" dirty="0" smtClean="0"/>
              <a:t>ava.io.File</a:t>
            </a:r>
          </a:p>
          <a:p>
            <a:pPr lvl="3"/>
            <a:r>
              <a:rPr lang="en-US" sz="1800" dirty="0"/>
              <a:t>j</a:t>
            </a:r>
            <a:r>
              <a:rPr lang="en-US" sz="1800" dirty="0" smtClean="0"/>
              <a:t>ava.nio.file.Path</a:t>
            </a:r>
          </a:p>
          <a:p>
            <a:pPr lvl="3"/>
            <a:endParaRPr lang="ru-RU" dirty="0" smtClean="0"/>
          </a:p>
          <a:p>
            <a:r>
              <a:rPr lang="ru-RU" sz="2400" dirty="0" smtClean="0"/>
              <a:t>Разбор примеров в </a:t>
            </a:r>
            <a:r>
              <a:rPr lang="en-US" sz="2400" dirty="0" smtClean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9356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 smtClean="0"/>
              <a:t>.</a:t>
            </a:r>
            <a:r>
              <a:rPr lang="en-US" dirty="0" smtClean="0"/>
              <a:t>1.</a:t>
            </a:r>
            <a:r>
              <a:rPr lang="ru-RU" dirty="0" smtClean="0"/>
              <a:t> Обмен данными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Разнообразие задач</a:t>
            </a:r>
            <a:endParaRPr lang="en-US" sz="2400" dirty="0" smtClean="0"/>
          </a:p>
          <a:p>
            <a:pPr lvl="1"/>
            <a:r>
              <a:rPr lang="ru-RU" sz="2000" dirty="0" smtClean="0"/>
              <a:t>Сетевые приложения</a:t>
            </a:r>
          </a:p>
          <a:p>
            <a:pPr lvl="1"/>
            <a:r>
              <a:rPr lang="ru-RU" sz="2000" dirty="0" smtClean="0"/>
              <a:t>Обработка ввода с клавиатуры</a:t>
            </a:r>
          </a:p>
          <a:p>
            <a:pPr lvl="1"/>
            <a:r>
              <a:rPr lang="ru-RU" sz="2000" dirty="0" smtClean="0"/>
              <a:t>Запись и считывание данных из файлов</a:t>
            </a:r>
          </a:p>
          <a:p>
            <a:pPr lvl="1"/>
            <a:r>
              <a:rPr lang="ru-RU" sz="2000" dirty="0" smtClean="0"/>
              <a:t>И еще множество других</a:t>
            </a:r>
          </a:p>
          <a:p>
            <a:pPr lvl="1"/>
            <a:endParaRPr lang="ru-RU" dirty="0" smtClean="0"/>
          </a:p>
          <a:p>
            <a:r>
              <a:rPr lang="ru-RU" sz="2400" dirty="0" smtClean="0"/>
              <a:t>Выделение системы ввода/вывода</a:t>
            </a:r>
            <a:endParaRPr lang="en-US" sz="2400" dirty="0" smtClean="0"/>
          </a:p>
          <a:p>
            <a:pPr lvl="1"/>
            <a:r>
              <a:rPr lang="ru-RU" sz="2000" dirty="0" smtClean="0"/>
              <a:t>Широкий спектр источников и получателей</a:t>
            </a:r>
          </a:p>
          <a:p>
            <a:pPr lvl="1"/>
            <a:r>
              <a:rPr lang="ru-RU" sz="2000" dirty="0" smtClean="0"/>
              <a:t>Различные форматы передачи данных</a:t>
            </a:r>
          </a:p>
          <a:p>
            <a:pPr lvl="1"/>
            <a:r>
              <a:rPr lang="ru-RU" sz="2000" dirty="0" smtClean="0"/>
              <a:t>Ввод/вывод не должен зависеть от платформы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89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 smtClean="0"/>
              <a:t>.2</a:t>
            </a:r>
            <a:r>
              <a:rPr lang="en-US" dirty="0" smtClean="0"/>
              <a:t>.</a:t>
            </a:r>
            <a:r>
              <a:rPr lang="ru-RU" dirty="0" smtClean="0"/>
              <a:t> Потоки данных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Основа – </a:t>
            </a:r>
            <a:r>
              <a:rPr lang="ru-RU" sz="2400" dirty="0" smtClean="0">
                <a:solidFill>
                  <a:srgbClr val="0F6FC6"/>
                </a:solidFill>
              </a:rPr>
              <a:t>поток</a:t>
            </a:r>
            <a:r>
              <a:rPr lang="ru-RU" sz="2400" dirty="0" smtClean="0"/>
              <a:t>. Поток – абстракция, производящая или потребляющая информацию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Java</a:t>
            </a:r>
            <a:r>
              <a:rPr lang="ru-RU" sz="2400" dirty="0" smtClean="0"/>
              <a:t> I/O </a:t>
            </a:r>
            <a:r>
              <a:rPr lang="ru-RU" sz="2400" dirty="0" err="1" smtClean="0"/>
              <a:t>System</a:t>
            </a:r>
            <a:r>
              <a:rPr lang="ru-RU" sz="2400" dirty="0" smtClean="0"/>
              <a:t> связывает поток с физическим устройством</a:t>
            </a:r>
          </a:p>
          <a:p>
            <a:endParaRPr lang="ru-RU" sz="2400" dirty="0" smtClean="0"/>
          </a:p>
          <a:p>
            <a:r>
              <a:rPr lang="ru-RU" sz="2400" dirty="0" smtClean="0"/>
              <a:t>Потоки делятся на </a:t>
            </a:r>
            <a:r>
              <a:rPr lang="ru-RU" sz="2400" dirty="0" smtClean="0">
                <a:solidFill>
                  <a:srgbClr val="0F6FC6"/>
                </a:solidFill>
              </a:rPr>
              <a:t>входные</a:t>
            </a:r>
            <a:r>
              <a:rPr lang="ru-RU" sz="2400" dirty="0" smtClean="0"/>
              <a:t> и </a:t>
            </a:r>
            <a:r>
              <a:rPr lang="ru-RU" sz="2400" dirty="0" smtClean="0">
                <a:solidFill>
                  <a:srgbClr val="0F6FC6"/>
                </a:solidFill>
              </a:rPr>
              <a:t>выходные</a:t>
            </a:r>
            <a:r>
              <a:rPr lang="ru-RU" sz="2400" dirty="0" smtClean="0"/>
              <a:t> – </a:t>
            </a:r>
            <a:r>
              <a:rPr lang="ru-RU" sz="2400" dirty="0" err="1" smtClean="0"/>
              <a:t>Input</a:t>
            </a:r>
            <a:r>
              <a:rPr lang="ru-RU" sz="2400" dirty="0" smtClean="0"/>
              <a:t>* и </a:t>
            </a:r>
            <a:r>
              <a:rPr lang="ru-RU" sz="2400" dirty="0" err="1" smtClean="0"/>
              <a:t>Output</a:t>
            </a:r>
            <a:r>
              <a:rPr lang="ru-RU" sz="2400" dirty="0" smtClean="0"/>
              <a:t>*</a:t>
            </a:r>
          </a:p>
          <a:p>
            <a:endParaRPr lang="ru-RU" sz="2400" dirty="0" smtClean="0"/>
          </a:p>
          <a:p>
            <a:r>
              <a:rPr lang="ru-RU" sz="2400" dirty="0" smtClean="0"/>
              <a:t>Потоки бывают </a:t>
            </a:r>
            <a:r>
              <a:rPr lang="ru-RU" sz="2400" dirty="0" smtClean="0">
                <a:solidFill>
                  <a:srgbClr val="0F6FC6"/>
                </a:solidFill>
              </a:rPr>
              <a:t>байтовые</a:t>
            </a:r>
            <a:r>
              <a:rPr lang="ru-RU" sz="2400" dirty="0" smtClean="0"/>
              <a:t> и </a:t>
            </a:r>
            <a:r>
              <a:rPr lang="ru-RU" sz="2400" dirty="0" smtClean="0">
                <a:solidFill>
                  <a:srgbClr val="0F6FC6"/>
                </a:solidFill>
              </a:rPr>
              <a:t>символьные</a:t>
            </a:r>
            <a:endParaRPr lang="ru-RU" sz="2000" dirty="0" smtClean="0"/>
          </a:p>
          <a:p>
            <a:pPr lvl="1"/>
            <a:r>
              <a:rPr lang="ru-RU" sz="2000" dirty="0" smtClean="0"/>
              <a:t>Байтовые потоки для данных в двоичном коде </a:t>
            </a:r>
          </a:p>
          <a:p>
            <a:pPr lvl="1"/>
            <a:r>
              <a:rPr lang="ru-RU" sz="2000" dirty="0" smtClean="0"/>
              <a:t>Символьные потоки для символов в </a:t>
            </a:r>
            <a:r>
              <a:rPr lang="ru-RU" sz="2000" dirty="0" err="1" smtClean="0"/>
              <a:t>Unicode</a:t>
            </a:r>
            <a:endParaRPr lang="ru-RU" sz="2000" dirty="0" smtClean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 smtClean="0"/>
              <a:t>.3. Иерархия потоков и пример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7" y="976380"/>
            <a:ext cx="8808009" cy="2668157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5003" y="3780028"/>
            <a:ext cx="8785225" cy="2587504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try 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    FileInputStream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fis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= new FileInputStream("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file.bin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");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while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fis.available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()&gt;0)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</a:rPr>
              <a:t>fis.read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());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}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catch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FileNotFoundException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e) {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System.out.println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("File not found");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}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catch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IOException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e)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System.out.println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("IO Exception");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7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 smtClean="0"/>
              <a:t>.</a:t>
            </a:r>
            <a:r>
              <a:rPr lang="en-US" dirty="0" smtClean="0"/>
              <a:t>4.</a:t>
            </a:r>
            <a:r>
              <a:rPr lang="ru-RU" dirty="0" smtClean="0"/>
              <a:t> Байтовые потоки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Базовые классы: </a:t>
            </a:r>
            <a:r>
              <a:rPr lang="en-US" dirty="0" err="1" smtClean="0">
                <a:solidFill>
                  <a:srgbClr val="0F6FC6"/>
                </a:solidFill>
              </a:rPr>
              <a:t>java.io.InputStream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>
                <a:solidFill>
                  <a:srgbClr val="0F6FC6"/>
                </a:solidFill>
              </a:rPr>
              <a:t>java.io.OutputStream</a:t>
            </a:r>
            <a:endParaRPr lang="ru-RU" dirty="0" smtClean="0">
              <a:solidFill>
                <a:srgbClr val="0F6FC6"/>
              </a:solidFill>
            </a:endParaRPr>
          </a:p>
          <a:p>
            <a:r>
              <a:rPr lang="ru-RU" dirty="0"/>
              <a:t>Наиболее важные методы: </a:t>
            </a:r>
            <a:r>
              <a:rPr lang="en-US" dirty="0" err="1">
                <a:solidFill>
                  <a:srgbClr val="0F6FC6"/>
                </a:solidFill>
              </a:rPr>
              <a:t>int</a:t>
            </a:r>
            <a:r>
              <a:rPr lang="en-US" dirty="0">
                <a:solidFill>
                  <a:srgbClr val="0F6FC6"/>
                </a:solidFill>
              </a:rPr>
              <a:t> read(), </a:t>
            </a:r>
            <a:r>
              <a:rPr lang="en-US" dirty="0" err="1">
                <a:solidFill>
                  <a:srgbClr val="0F6FC6"/>
                </a:solidFill>
              </a:rPr>
              <a:t>int</a:t>
            </a:r>
            <a:r>
              <a:rPr lang="en-US" dirty="0">
                <a:solidFill>
                  <a:srgbClr val="0F6FC6"/>
                </a:solidFill>
              </a:rPr>
              <a:t> read</a:t>
            </a:r>
            <a:r>
              <a:rPr lang="ru-RU" dirty="0">
                <a:solidFill>
                  <a:srgbClr val="0F6FC6"/>
                </a:solidFill>
              </a:rPr>
              <a:t>(</a:t>
            </a:r>
            <a:r>
              <a:rPr lang="en-US" dirty="0">
                <a:solidFill>
                  <a:srgbClr val="0F6FC6"/>
                </a:solidFill>
              </a:rPr>
              <a:t>byte[]</a:t>
            </a:r>
            <a:r>
              <a:rPr lang="ru-RU" dirty="0">
                <a:solidFill>
                  <a:srgbClr val="0F6FC6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и</a:t>
            </a:r>
            <a:r>
              <a:rPr lang="ru-RU" dirty="0">
                <a:solidFill>
                  <a:srgbClr val="0F6FC6"/>
                </a:solidFill>
              </a:rPr>
              <a:t> </a:t>
            </a:r>
            <a:r>
              <a:rPr lang="en-US" dirty="0">
                <a:solidFill>
                  <a:srgbClr val="0F6FC6"/>
                </a:solidFill>
              </a:rPr>
              <a:t>void write</a:t>
            </a:r>
            <a:r>
              <a:rPr lang="ru-RU" dirty="0">
                <a:solidFill>
                  <a:srgbClr val="0F6FC6"/>
                </a:solidFill>
              </a:rPr>
              <a:t>(</a:t>
            </a:r>
            <a:r>
              <a:rPr lang="en-US" dirty="0">
                <a:solidFill>
                  <a:srgbClr val="0F6FC6"/>
                </a:solidFill>
              </a:rPr>
              <a:t>byte[]</a:t>
            </a:r>
            <a:r>
              <a:rPr lang="ru-RU">
                <a:solidFill>
                  <a:srgbClr val="0F6FC6"/>
                </a:solidFill>
              </a:rPr>
              <a:t>)</a:t>
            </a:r>
          </a:p>
          <a:p>
            <a:endParaRPr lang="ru-RU" sz="2400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166883"/>
              </p:ext>
            </p:extLst>
          </p:nvPr>
        </p:nvGraphicFramePr>
        <p:xfrm>
          <a:off x="256032" y="1970462"/>
          <a:ext cx="8717280" cy="390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784"/>
                <a:gridCol w="6254496"/>
              </a:tblGrid>
              <a:tr h="353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File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InputStream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Читает из файла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53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ByteArray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InputStream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Читает из массива байтов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/>
                </a:tc>
              </a:tr>
              <a:tr h="5675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Data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InputStream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Содержит методы чтения для стандартных данных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java 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readBoolean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(), 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readInt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(),  etc.)</a:t>
                      </a:r>
                    </a:p>
                  </a:txBody>
                  <a:tcPr marT="45724" marB="45724" horzOverflow="overflow"/>
                </a:tc>
              </a:tr>
              <a:tr h="353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Buffered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InputStream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Буферизированный поток ввода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/>
                </a:tc>
              </a:tr>
              <a:tr h="353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PrintStream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Поддерживает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print(),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println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T="45724" marB="45724" horzOverflow="overflow"/>
                </a:tc>
              </a:tr>
              <a:tr h="353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Piped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InputStream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Канал ввода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/>
                </a:tc>
              </a:tr>
              <a:tr h="5675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PushBack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InputStream</a:t>
                      </a: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Возможна операция «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unread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»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возвращающая 1 байт в поток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/>
                </a:tc>
              </a:tr>
              <a:tr h="353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RandomAccessFile</a:t>
                      </a: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i/o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произвольного доступа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/>
                </a:tc>
              </a:tr>
              <a:tr h="637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Sequence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InputStream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Поток ввода - комбинация нескольких других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InputStream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, которые будут читаться последовательно, один за другим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0416" y="5862566"/>
            <a:ext cx="324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</a:rPr>
              <a:t>*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Аналогично для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OutputStream</a:t>
            </a:r>
            <a:endParaRPr lang="ru-RU" dirty="0" err="1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 smtClean="0"/>
              <a:t>.</a:t>
            </a:r>
            <a:r>
              <a:rPr lang="en-US" dirty="0" smtClean="0"/>
              <a:t>5.</a:t>
            </a:r>
            <a:r>
              <a:rPr lang="ru-RU" dirty="0" smtClean="0"/>
              <a:t> Символьные потоки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8931600" cy="5500800"/>
          </a:xfrm>
        </p:spPr>
        <p:txBody>
          <a:bodyPr/>
          <a:lstStyle/>
          <a:p>
            <a:r>
              <a:rPr lang="ru-RU" dirty="0" smtClean="0"/>
              <a:t>Базовые классы: </a:t>
            </a:r>
            <a:r>
              <a:rPr lang="en-US" dirty="0" err="1" smtClean="0">
                <a:solidFill>
                  <a:srgbClr val="0F6FC6"/>
                </a:solidFill>
              </a:rPr>
              <a:t>java.io.Reader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>
                <a:solidFill>
                  <a:srgbClr val="0F6FC6"/>
                </a:solidFill>
              </a:rPr>
              <a:t>java.io.Writer</a:t>
            </a:r>
            <a:endParaRPr lang="ru-RU" dirty="0" smtClean="0">
              <a:solidFill>
                <a:srgbClr val="0F6FC6"/>
              </a:solidFill>
            </a:endParaRPr>
          </a:p>
          <a:p>
            <a:r>
              <a:rPr lang="ru-RU" dirty="0"/>
              <a:t>Наиболее важные методы: </a:t>
            </a:r>
            <a:r>
              <a:rPr lang="en-US" dirty="0" err="1">
                <a:solidFill>
                  <a:srgbClr val="0F6FC6"/>
                </a:solidFill>
              </a:rPr>
              <a:t>int</a:t>
            </a:r>
            <a:r>
              <a:rPr lang="en-US" dirty="0">
                <a:solidFill>
                  <a:srgbClr val="0F6FC6"/>
                </a:solidFill>
              </a:rPr>
              <a:t> r</a:t>
            </a:r>
            <a:r>
              <a:rPr lang="ru-RU" dirty="0" err="1">
                <a:solidFill>
                  <a:srgbClr val="0F6FC6"/>
                </a:solidFill>
              </a:rPr>
              <a:t>ead</a:t>
            </a:r>
            <a:r>
              <a:rPr lang="ru-RU" dirty="0">
                <a:solidFill>
                  <a:srgbClr val="0F6FC6"/>
                </a:solidFill>
              </a:rPr>
              <a:t>(</a:t>
            </a:r>
            <a:r>
              <a:rPr lang="en-US" dirty="0">
                <a:solidFill>
                  <a:srgbClr val="0F6FC6"/>
                </a:solidFill>
              </a:rPr>
              <a:t>char[]</a:t>
            </a:r>
            <a:r>
              <a:rPr lang="ru-RU" dirty="0">
                <a:solidFill>
                  <a:srgbClr val="0F6FC6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и</a:t>
            </a:r>
            <a:r>
              <a:rPr lang="ru-RU" dirty="0">
                <a:solidFill>
                  <a:srgbClr val="0F6FC6"/>
                </a:solidFill>
              </a:rPr>
              <a:t> </a:t>
            </a:r>
            <a:r>
              <a:rPr lang="en-US" dirty="0">
                <a:solidFill>
                  <a:srgbClr val="0F6FC6"/>
                </a:solidFill>
              </a:rPr>
              <a:t>void w</a:t>
            </a:r>
            <a:r>
              <a:rPr lang="ru-RU" dirty="0" err="1">
                <a:solidFill>
                  <a:srgbClr val="0F6FC6"/>
                </a:solidFill>
              </a:rPr>
              <a:t>rite</a:t>
            </a:r>
            <a:r>
              <a:rPr lang="ru-RU" dirty="0">
                <a:solidFill>
                  <a:srgbClr val="0F6FC6"/>
                </a:solidFill>
              </a:rPr>
              <a:t>(</a:t>
            </a:r>
            <a:r>
              <a:rPr lang="en-US" dirty="0">
                <a:solidFill>
                  <a:srgbClr val="0F6FC6"/>
                </a:solidFill>
              </a:rPr>
              <a:t>char[]</a:t>
            </a:r>
            <a:r>
              <a:rPr lang="ru-RU" dirty="0">
                <a:solidFill>
                  <a:srgbClr val="0F6FC6"/>
                </a:solidFill>
              </a:rPr>
              <a:t>)</a:t>
            </a:r>
          </a:p>
          <a:p>
            <a:endParaRPr lang="ru-RU" sz="2400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02994"/>
              </p:ext>
            </p:extLst>
          </p:nvPr>
        </p:nvGraphicFramePr>
        <p:xfrm>
          <a:off x="256032" y="1939982"/>
          <a:ext cx="8717280" cy="342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6339840"/>
              </a:tblGrid>
              <a:tr h="3714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Buffered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Reader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Буферизированный поток ввода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714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CharArray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Reader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Читает из массива символов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588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File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Reader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Читает из файла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14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LineNumber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Reader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Считает строки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14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Piped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Reader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Канал ввода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588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PrintWriter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Поддерживает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print(),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println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horzOverflow="overflow"/>
                </a:tc>
              </a:tr>
              <a:tr h="394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PushBack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Reader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Возвращает символ в поток ввода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14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String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Reader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Читает из строки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2608" y="5876544"/>
            <a:ext cx="250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</a:rPr>
              <a:t>*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Аналогично для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Writer</a:t>
            </a:r>
            <a:endParaRPr lang="ru-RU" dirty="0" err="1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 smtClean="0"/>
              <a:t>.</a:t>
            </a:r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ru-RU" dirty="0" smtClean="0"/>
              <a:t>Упаковка потоков (</a:t>
            </a:r>
            <a:r>
              <a:rPr lang="en-US" dirty="0" smtClean="0"/>
              <a:t>wrapping</a:t>
            </a:r>
            <a:r>
              <a:rPr lang="ru-RU" dirty="0" smtClean="0"/>
              <a:t>) 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Позволяет конвертировать байтовый поток в символьный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ru-RU" sz="2400" dirty="0" smtClean="0"/>
          </a:p>
          <a:p>
            <a:r>
              <a:rPr lang="ru-RU" sz="2400" dirty="0" smtClean="0"/>
              <a:t>Позволяет изменить функциональность работы с  потоком</a:t>
            </a:r>
          </a:p>
        </p:txBody>
      </p:sp>
      <p:sp>
        <p:nvSpPr>
          <p:cNvPr id="5" name="Rectangle 0"/>
          <p:cNvSpPr>
            <a:spLocks noChangeArrowheads="1"/>
          </p:cNvSpPr>
          <p:nvPr/>
        </p:nvSpPr>
        <p:spPr bwMode="auto">
          <a:xfrm>
            <a:off x="342964" y="1574673"/>
            <a:ext cx="7921625" cy="641350"/>
          </a:xfrm>
          <a:prstGeom prst="rect">
            <a:avLst/>
          </a:prstGeom>
          <a:solidFill>
            <a:srgbClr val="E2F9FE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</a:rPr>
              <a:t>InputStream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inStream</a:t>
            </a:r>
            <a:r>
              <a:rPr lang="en-US" b="1" dirty="0">
                <a:solidFill>
                  <a:schemeClr val="bg1"/>
                </a:solidFill>
              </a:rPr>
              <a:t> = </a:t>
            </a:r>
            <a:r>
              <a:rPr lang="en-US" b="1" dirty="0" err="1">
                <a:solidFill>
                  <a:schemeClr val="bg1"/>
                </a:solidFill>
              </a:rPr>
              <a:t>System.in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pPr>
              <a:defRPr/>
            </a:pPr>
            <a:r>
              <a:rPr lang="ru-RU" b="1" dirty="0" err="1">
                <a:solidFill>
                  <a:schemeClr val="bg1"/>
                </a:solidFill>
              </a:rPr>
              <a:t>InputStreamReader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in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ru-RU" b="1" dirty="0" err="1">
                <a:solidFill>
                  <a:schemeClr val="bg1"/>
                </a:solidFill>
              </a:rPr>
              <a:t>eader</a:t>
            </a:r>
            <a:r>
              <a:rPr lang="ru-RU" b="1" dirty="0">
                <a:solidFill>
                  <a:schemeClr val="bg1"/>
                </a:solidFill>
              </a:rPr>
              <a:t> = </a:t>
            </a:r>
            <a:r>
              <a:rPr lang="ru-RU" b="1" dirty="0" err="1">
                <a:solidFill>
                  <a:schemeClr val="bg1"/>
                </a:solidFill>
              </a:rPr>
              <a:t>new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InputStreamReader</a:t>
            </a:r>
            <a:r>
              <a:rPr lang="ru-RU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inStream</a:t>
            </a:r>
            <a:r>
              <a:rPr lang="ru-RU" b="1" dirty="0">
                <a:solidFill>
                  <a:schemeClr val="bg1"/>
                </a:solidFill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;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79540" y="3632899"/>
            <a:ext cx="7921625" cy="923330"/>
          </a:xfrm>
          <a:prstGeom prst="rect">
            <a:avLst/>
          </a:prstGeom>
          <a:solidFill>
            <a:srgbClr val="E2F9FE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</a:rPr>
              <a:t>FileReader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fileReader</a:t>
            </a:r>
            <a:r>
              <a:rPr lang="en-US" b="1" dirty="0">
                <a:solidFill>
                  <a:schemeClr val="bg1"/>
                </a:solidFill>
              </a:rPr>
              <a:t> = new </a:t>
            </a:r>
            <a:r>
              <a:rPr lang="en-US" b="1" dirty="0" err="1">
                <a:solidFill>
                  <a:schemeClr val="bg1"/>
                </a:solidFill>
              </a:rPr>
              <a:t>FileReader</a:t>
            </a:r>
            <a:r>
              <a:rPr lang="en-US" b="1" dirty="0">
                <a:solidFill>
                  <a:schemeClr val="bg1"/>
                </a:solidFill>
              </a:rPr>
              <a:t>(“file.txt”);</a:t>
            </a:r>
          </a:p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</a:rPr>
              <a:t>BufferedReader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bufReader</a:t>
            </a:r>
            <a:r>
              <a:rPr lang="en-US" b="1" dirty="0">
                <a:solidFill>
                  <a:schemeClr val="bg1"/>
                </a:solidFill>
              </a:rPr>
              <a:t> = new </a:t>
            </a:r>
            <a:r>
              <a:rPr lang="en-US" b="1" dirty="0" err="1">
                <a:solidFill>
                  <a:schemeClr val="bg1"/>
                </a:solidFill>
              </a:rPr>
              <a:t>BufferedReader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fileReader</a:t>
            </a:r>
            <a:r>
              <a:rPr lang="en-US" b="1" dirty="0" smtClean="0">
                <a:solidFill>
                  <a:schemeClr val="bg1"/>
                </a:solidFill>
              </a:rPr>
              <a:t>);</a:t>
            </a:r>
          </a:p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</a:rPr>
              <a:t>String line = </a:t>
            </a:r>
            <a:r>
              <a:rPr lang="en-US" b="1" dirty="0" err="1" smtClean="0">
                <a:solidFill>
                  <a:schemeClr val="bg1"/>
                </a:solidFill>
              </a:rPr>
              <a:t>bufReader.readLine</a:t>
            </a:r>
            <a:r>
              <a:rPr lang="en-US" b="1" dirty="0" smtClean="0">
                <a:solidFill>
                  <a:schemeClr val="bg1"/>
                </a:solidFill>
              </a:rPr>
              <a:t>();</a:t>
            </a:r>
            <a:r>
              <a:rPr lang="en-US" b="1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//</a:t>
            </a:r>
            <a:r>
              <a:rPr lang="ru-RU" b="1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читает до разделителя строк (</a:t>
            </a:r>
            <a:r>
              <a:rPr lang="en-US" b="1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'\r' </a:t>
            </a:r>
            <a:r>
              <a:rPr lang="ru-RU" b="1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или </a:t>
            </a:r>
            <a:r>
              <a:rPr lang="en-US" b="1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'</a:t>
            </a:r>
            <a:r>
              <a:rPr lang="ru-RU" b="1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n'</a:t>
            </a:r>
            <a:r>
              <a:rPr lang="ru-RU" b="1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)</a:t>
            </a:r>
            <a:endParaRPr lang="ru-RU" b="1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 smtClean="0"/>
              <a:t>.</a:t>
            </a:r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ru-RU" dirty="0" smtClean="0"/>
              <a:t>Предопределенные потоки 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Встроены в </a:t>
            </a:r>
            <a:r>
              <a:rPr lang="ru-RU" sz="2400" dirty="0" err="1" smtClean="0"/>
              <a:t>java.lang.System</a:t>
            </a:r>
            <a:endParaRPr lang="ru-RU" sz="2400" dirty="0" smtClean="0"/>
          </a:p>
          <a:p>
            <a:r>
              <a:rPr lang="ru-RU" sz="2400" dirty="0" smtClean="0"/>
              <a:t>Байтовый поток ввода </a:t>
            </a:r>
            <a:r>
              <a:rPr lang="ru-RU" sz="2400" dirty="0" err="1" smtClean="0"/>
              <a:t>System.in</a:t>
            </a:r>
            <a:endParaRPr lang="ru-RU" sz="2400" dirty="0" smtClean="0"/>
          </a:p>
          <a:p>
            <a:r>
              <a:rPr lang="ru-RU" sz="2400" dirty="0" smtClean="0"/>
              <a:t>Байтовый поток вывода </a:t>
            </a:r>
            <a:r>
              <a:rPr lang="ru-RU" sz="2400" dirty="0" err="1" smtClean="0"/>
              <a:t>System.out</a:t>
            </a:r>
            <a:endParaRPr lang="ru-RU" sz="2400" dirty="0" smtClean="0"/>
          </a:p>
          <a:p>
            <a:r>
              <a:rPr lang="ru-RU" sz="2400" dirty="0" smtClean="0"/>
              <a:t>Ба</a:t>
            </a:r>
            <a:r>
              <a:rPr lang="ru-RU" sz="2400" dirty="0"/>
              <a:t>й</a:t>
            </a:r>
            <a:r>
              <a:rPr lang="ru-RU" sz="2400" dirty="0" smtClean="0"/>
              <a:t>товый поток вывода сообщений об ошибках </a:t>
            </a:r>
            <a:r>
              <a:rPr lang="ru-RU" sz="2400" dirty="0" err="1" smtClean="0"/>
              <a:t>System.err</a:t>
            </a:r>
            <a:endParaRPr lang="ru-RU" sz="2400" dirty="0" smtClean="0"/>
          </a:p>
          <a:p>
            <a:r>
              <a:rPr lang="ru-RU" sz="2400" dirty="0" smtClean="0"/>
              <a:t>Класс </a:t>
            </a:r>
            <a:r>
              <a:rPr lang="en-US" sz="2400" dirty="0" err="1" smtClean="0"/>
              <a:t>java.io.Console</a:t>
            </a:r>
            <a:endParaRPr lang="ru-RU" sz="2000" dirty="0" smtClean="0"/>
          </a:p>
          <a:p>
            <a:pPr lvl="1"/>
            <a:r>
              <a:rPr lang="ru-RU" sz="2000" dirty="0" smtClean="0"/>
              <a:t>Доступ через </a:t>
            </a:r>
            <a:r>
              <a:rPr lang="en-US" sz="2000" dirty="0" smtClean="0"/>
              <a:t>System</a:t>
            </a:r>
            <a:endParaRPr lang="ru-RU" sz="2000" dirty="0" smtClean="0"/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Только для </a:t>
            </a:r>
            <a:r>
              <a:rPr lang="en-US" sz="2000" dirty="0" smtClean="0">
                <a:solidFill>
                  <a:schemeClr val="bg1"/>
                </a:solidFill>
              </a:rPr>
              <a:t>Java 6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7353" y="4194048"/>
            <a:ext cx="8064500" cy="2308324"/>
          </a:xfrm>
          <a:prstGeom prst="rect">
            <a:avLst/>
          </a:prstGeom>
          <a:solidFill>
            <a:srgbClr val="E2F9FE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public class ConsoleTest2 {</a:t>
            </a:r>
          </a:p>
          <a:p>
            <a:pPr>
              <a:defRPr/>
            </a:pPr>
            <a:r>
              <a:rPr lang="ru-RU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public static void main(String[]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 throws </a:t>
            </a:r>
            <a:r>
              <a:rPr lang="en-US" b="1" dirty="0" err="1">
                <a:solidFill>
                  <a:schemeClr val="bg1"/>
                </a:solidFill>
              </a:rPr>
              <a:t>IOException</a:t>
            </a:r>
            <a:r>
              <a:rPr lang="en-US" b="1" dirty="0">
                <a:solidFill>
                  <a:schemeClr val="bg1"/>
                </a:solidFill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ru-RU" b="1" dirty="0" err="1">
                <a:solidFill>
                  <a:srgbClr val="0F6FC6"/>
                </a:solidFill>
              </a:rPr>
              <a:t>Console</a:t>
            </a:r>
            <a:r>
              <a:rPr lang="ru-RU" b="1" dirty="0">
                <a:solidFill>
                  <a:schemeClr val="bg1"/>
                </a:solidFill>
              </a:rPr>
              <a:t> </a:t>
            </a:r>
            <a:r>
              <a:rPr lang="ru-RU" b="1" dirty="0" err="1">
                <a:solidFill>
                  <a:schemeClr val="bg1"/>
                </a:solidFill>
              </a:rPr>
              <a:t>con</a:t>
            </a:r>
            <a:r>
              <a:rPr lang="ru-RU" b="1" dirty="0">
                <a:solidFill>
                  <a:schemeClr val="bg1"/>
                </a:solidFill>
              </a:rPr>
              <a:t> = </a:t>
            </a:r>
            <a:r>
              <a:rPr lang="ru-RU" b="1" dirty="0" err="1">
                <a:solidFill>
                  <a:srgbClr val="0F6FC6"/>
                </a:solidFill>
              </a:rPr>
              <a:t>System.console</a:t>
            </a:r>
            <a:r>
              <a:rPr lang="ru-RU" b="1" dirty="0">
                <a:solidFill>
                  <a:srgbClr val="0F6FC6"/>
                </a:solidFill>
              </a:rPr>
              <a:t>()</a:t>
            </a:r>
            <a:r>
              <a:rPr lang="ru-RU" b="1" dirty="0">
                <a:solidFill>
                  <a:schemeClr val="bg1"/>
                </a:solidFill>
              </a:rPr>
              <a:t>;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ru-RU" b="1" dirty="0" err="1">
                <a:solidFill>
                  <a:schemeClr val="bg1"/>
                </a:solidFill>
              </a:rPr>
              <a:t>String</a:t>
            </a:r>
            <a:r>
              <a:rPr lang="ru-RU" b="1" dirty="0">
                <a:solidFill>
                  <a:schemeClr val="bg1"/>
                </a:solidFill>
              </a:rPr>
              <a:t> </a:t>
            </a:r>
            <a:r>
              <a:rPr lang="ru-RU" b="1" dirty="0" err="1">
                <a:solidFill>
                  <a:schemeClr val="bg1"/>
                </a:solidFill>
              </a:rPr>
              <a:t>login</a:t>
            </a:r>
            <a:r>
              <a:rPr lang="ru-RU" b="1" dirty="0">
                <a:solidFill>
                  <a:schemeClr val="bg1"/>
                </a:solidFill>
              </a:rPr>
              <a:t> = </a:t>
            </a:r>
            <a:r>
              <a:rPr lang="ru-RU" b="1" dirty="0" err="1">
                <a:solidFill>
                  <a:srgbClr val="0F6FC6"/>
                </a:solidFill>
              </a:rPr>
              <a:t>con.readLine</a:t>
            </a:r>
            <a:r>
              <a:rPr lang="ru-RU" b="1" dirty="0">
                <a:solidFill>
                  <a:srgbClr val="0F6FC6"/>
                </a:solidFill>
              </a:rPr>
              <a:t>("</a:t>
            </a:r>
            <a:r>
              <a:rPr lang="ru-RU" b="1" dirty="0" err="1">
                <a:solidFill>
                  <a:srgbClr val="0F6FC6"/>
                </a:solidFill>
              </a:rPr>
              <a:t>login</a:t>
            </a:r>
            <a:r>
              <a:rPr lang="ru-RU" b="1" dirty="0">
                <a:solidFill>
                  <a:srgbClr val="0F6FC6"/>
                </a:solidFill>
              </a:rPr>
              <a:t>: ")</a:t>
            </a:r>
            <a:r>
              <a:rPr lang="ru-RU" b="1" dirty="0">
                <a:solidFill>
                  <a:schemeClr val="bg1"/>
                </a:solidFill>
              </a:rPr>
              <a:t>;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ru-RU" b="1" dirty="0" err="1">
                <a:solidFill>
                  <a:schemeClr val="bg1"/>
                </a:solidFill>
              </a:rPr>
              <a:t>char</a:t>
            </a:r>
            <a:r>
              <a:rPr lang="ru-RU" b="1" dirty="0">
                <a:solidFill>
                  <a:schemeClr val="bg1"/>
                </a:solidFill>
              </a:rPr>
              <a:t>[] </a:t>
            </a:r>
            <a:r>
              <a:rPr lang="ru-RU" b="1" dirty="0" err="1">
                <a:solidFill>
                  <a:schemeClr val="bg1"/>
                </a:solidFill>
              </a:rPr>
              <a:t>password</a:t>
            </a:r>
            <a:r>
              <a:rPr lang="ru-RU" b="1" dirty="0">
                <a:solidFill>
                  <a:schemeClr val="bg1"/>
                </a:solidFill>
              </a:rPr>
              <a:t> = </a:t>
            </a:r>
            <a:r>
              <a:rPr lang="ru-RU" b="1" dirty="0" err="1">
                <a:solidFill>
                  <a:srgbClr val="0F6FC6"/>
                </a:solidFill>
              </a:rPr>
              <a:t>con.readPassword</a:t>
            </a:r>
            <a:r>
              <a:rPr lang="ru-RU" b="1" dirty="0">
                <a:solidFill>
                  <a:srgbClr val="0F6FC6"/>
                </a:solidFill>
              </a:rPr>
              <a:t>("</a:t>
            </a:r>
            <a:r>
              <a:rPr lang="ru-RU" b="1" dirty="0" err="1">
                <a:solidFill>
                  <a:srgbClr val="0F6FC6"/>
                </a:solidFill>
              </a:rPr>
              <a:t>password</a:t>
            </a:r>
            <a:r>
              <a:rPr lang="ru-RU" b="1" dirty="0">
                <a:solidFill>
                  <a:srgbClr val="0F6FC6"/>
                </a:solidFill>
              </a:rPr>
              <a:t>: ")</a:t>
            </a:r>
            <a:r>
              <a:rPr lang="ru-RU" b="1" dirty="0">
                <a:solidFill>
                  <a:schemeClr val="bg1"/>
                </a:solidFill>
              </a:rPr>
              <a:t>;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ru-RU" b="1" dirty="0" err="1">
                <a:solidFill>
                  <a:schemeClr val="bg1"/>
                </a:solidFill>
              </a:rPr>
              <a:t>con.</a:t>
            </a:r>
            <a:r>
              <a:rPr lang="ru-RU" b="1" dirty="0" err="1">
                <a:solidFill>
                  <a:srgbClr val="0F6FC6"/>
                </a:solidFill>
              </a:rPr>
              <a:t>printf</a:t>
            </a:r>
            <a:r>
              <a:rPr lang="ru-RU" b="1" dirty="0">
                <a:solidFill>
                  <a:srgbClr val="0F6FC6"/>
                </a:solidFill>
              </a:rPr>
              <a:t>("</a:t>
            </a:r>
            <a:r>
              <a:rPr lang="ru-RU" b="1" dirty="0" err="1">
                <a:solidFill>
                  <a:srgbClr val="0F6FC6"/>
                </a:solidFill>
              </a:rPr>
              <a:t>Hello</a:t>
            </a:r>
            <a:r>
              <a:rPr lang="ru-RU" b="1" dirty="0">
                <a:solidFill>
                  <a:srgbClr val="0F6FC6"/>
                </a:solidFill>
              </a:rPr>
              <a:t> %</a:t>
            </a:r>
            <a:r>
              <a:rPr lang="ru-RU" b="1" dirty="0" err="1">
                <a:solidFill>
                  <a:srgbClr val="0F6FC6"/>
                </a:solidFill>
              </a:rPr>
              <a:t>s</a:t>
            </a:r>
            <a:r>
              <a:rPr lang="ru-RU" b="1" dirty="0">
                <a:solidFill>
                  <a:srgbClr val="0F6FC6"/>
                </a:solidFill>
              </a:rPr>
              <a:t>!", </a:t>
            </a:r>
            <a:r>
              <a:rPr lang="ru-RU" b="1" dirty="0" err="1">
                <a:solidFill>
                  <a:srgbClr val="0F6FC6"/>
                </a:solidFill>
              </a:rPr>
              <a:t>login</a:t>
            </a:r>
            <a:r>
              <a:rPr lang="ru-RU" b="1" dirty="0">
                <a:solidFill>
                  <a:srgbClr val="0F6FC6"/>
                </a:solidFill>
              </a:rPr>
              <a:t>)</a:t>
            </a:r>
            <a:r>
              <a:rPr lang="ru-RU" b="1" dirty="0">
                <a:solidFill>
                  <a:schemeClr val="bg1"/>
                </a:solidFill>
              </a:rPr>
              <a:t>;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}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EDU_Template_2013">
  <a:themeElements>
    <a:clrScheme name="NC 2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79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3FB"/>
        </a:solidFill>
        <a:ln>
          <a:noFill/>
        </a:ln>
        <a:effectLst/>
      </a:spPr>
      <a:bodyPr lIns="72000" tIns="72000" rIns="72000" bIns="72000"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NetCracker_EDU_Template_2013</Template>
  <TotalTime>2963</TotalTime>
  <Words>828</Words>
  <Application>Microsoft Office PowerPoint</Application>
  <PresentationFormat>On-screen Show (4:3)</PresentationFormat>
  <Paragraphs>219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NetCracker_EDU_Template_2013</vt:lpstr>
      <vt:lpstr>Лекции по Java SE Колесников Сергей, инженер-разработчик NetCracker</vt:lpstr>
      <vt:lpstr>План лекции</vt:lpstr>
      <vt:lpstr>1.1. Обмен данными</vt:lpstr>
      <vt:lpstr>1.2. Потоки данных</vt:lpstr>
      <vt:lpstr>1.3. Иерархия потоков и пример</vt:lpstr>
      <vt:lpstr>1.4. Байтовые потоки</vt:lpstr>
      <vt:lpstr>1.5. Символьные потоки</vt:lpstr>
      <vt:lpstr>1.6. Упаковка потоков (wrapping) </vt:lpstr>
      <vt:lpstr>1.7. Предопределенные потоки </vt:lpstr>
      <vt:lpstr>1.8. Java.nio</vt:lpstr>
      <vt:lpstr>1.9. Java.nio пример</vt:lpstr>
      <vt:lpstr>1.10. Java.nio блокировка файлов</vt:lpstr>
      <vt:lpstr>1.11. Работа с файловой системой </vt:lpstr>
      <vt:lpstr>1.12. Java.nio.file.Path</vt:lpstr>
      <vt:lpstr>1.13. Java.nio.file.Path (продолжение)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Лекции по Java SE Колесников Сергей, инженер-разработчик NetCracker</dc:title>
  <dc:creator>User</dc:creator>
  <cp:lastModifiedBy>Alexey Evdokimov</cp:lastModifiedBy>
  <cp:revision>86</cp:revision>
  <dcterms:created xsi:type="dcterms:W3CDTF">2013-09-06T16:52:18Z</dcterms:created>
  <dcterms:modified xsi:type="dcterms:W3CDTF">2014-03-26T07:05:02Z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