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43" r:id="rId3"/>
    <p:sldId id="315" r:id="rId4"/>
    <p:sldId id="338" r:id="rId5"/>
    <p:sldId id="340" r:id="rId6"/>
    <p:sldId id="34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C9B74"/>
    <a:srgbClr val="C2DEEF"/>
    <a:srgbClr val="C8E3FB"/>
    <a:srgbClr val="464646"/>
    <a:srgbClr val="0079C1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4" autoAdjust="0"/>
    <p:restoredTop sz="99527" autoAdjust="0"/>
  </p:normalViewPr>
  <p:slideViewPr>
    <p:cSldViewPr snapToGrid="0">
      <p:cViewPr varScale="1">
        <p:scale>
          <a:sx n="68" d="100"/>
          <a:sy n="68" d="100"/>
        </p:scale>
        <p:origin x="-648" y="-102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3/27/2015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3/27/2015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Колесников Сергей, </a:t>
            </a:r>
            <a:r>
              <a:rPr lang="ru-RU" dirty="0"/>
              <a:t>инженер-разработчик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8.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Регулярные выражения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регулярные выражения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Синтаксис регулярных </a:t>
            </a:r>
            <a:r>
              <a:rPr lang="ru-RU" dirty="0" smtClean="0"/>
              <a:t>выражений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Реализация в </a:t>
            </a:r>
            <a:r>
              <a:rPr lang="en-US" dirty="0" smtClean="0"/>
              <a:t>Java </a:t>
            </a:r>
            <a:r>
              <a:rPr lang="ru-RU" dirty="0"/>
              <a:t>– </a:t>
            </a:r>
            <a:r>
              <a:rPr lang="en-US" dirty="0" err="1" smtClean="0"/>
              <a:t>java.util.regex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Реализация в </a:t>
            </a:r>
            <a:r>
              <a:rPr lang="en-US" dirty="0"/>
              <a:t>Java </a:t>
            </a:r>
            <a:r>
              <a:rPr lang="ru-RU" dirty="0"/>
              <a:t>– </a:t>
            </a:r>
            <a:r>
              <a:rPr lang="en-US" dirty="0" smtClean="0"/>
              <a:t>String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Разбор примеров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IDE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97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/>
              <a:t>.</a:t>
            </a:r>
            <a:r>
              <a:rPr lang="ru-RU" dirty="0" smtClean="0"/>
              <a:t> Что это такое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b="1" i="1" dirty="0" smtClean="0"/>
              <a:t>Регулярные выражения </a:t>
            </a:r>
            <a:r>
              <a:rPr lang="ru-RU" sz="2200" i="1" dirty="0"/>
              <a:t>— формальный язык поиска и осуществления манипуляций с подстроками в тексте, </a:t>
            </a:r>
            <a:r>
              <a:rPr lang="en-US" sz="2200" i="1" dirty="0" smtClean="0"/>
              <a:t/>
            </a:r>
            <a:br>
              <a:rPr lang="en-US" sz="2200" i="1" dirty="0" smtClean="0"/>
            </a:br>
            <a:r>
              <a:rPr lang="ru-RU" sz="2200" i="1" dirty="0" smtClean="0"/>
              <a:t>основанный </a:t>
            </a:r>
            <a:r>
              <a:rPr lang="ru-RU" sz="2200" i="1" dirty="0"/>
              <a:t>на использовании метасимволов. </a:t>
            </a:r>
            <a:r>
              <a:rPr lang="en-US" sz="2200" i="1" dirty="0" smtClean="0"/>
              <a:t/>
            </a:r>
            <a:br>
              <a:rPr lang="en-US" sz="2200" i="1" dirty="0" smtClean="0"/>
            </a:br>
            <a:r>
              <a:rPr lang="ru-RU" sz="2200" i="1" dirty="0" smtClean="0"/>
              <a:t>По </a:t>
            </a:r>
            <a:r>
              <a:rPr lang="ru-RU" sz="2200" i="1" dirty="0"/>
              <a:t>сути это строка-образец, состоящая из символов и метасимволов и задающая правило </a:t>
            </a:r>
            <a:r>
              <a:rPr lang="ru-RU" sz="2200" i="1" dirty="0" smtClean="0"/>
              <a:t>поиска</a:t>
            </a:r>
          </a:p>
          <a:p>
            <a:endParaRPr lang="ru-RU" sz="2200" i="1" dirty="0" smtClean="0"/>
          </a:p>
          <a:p>
            <a:r>
              <a:rPr lang="ru-RU" sz="2400" dirty="0" smtClean="0"/>
              <a:t>Примеры:</a:t>
            </a:r>
            <a:endParaRPr lang="ru-RU" sz="2400" dirty="0"/>
          </a:p>
          <a:p>
            <a:pPr lvl="1">
              <a:defRPr/>
            </a:pPr>
            <a:r>
              <a:rPr lang="ru-RU" sz="2200" dirty="0" smtClean="0"/>
              <a:t>Любое десятичное</a:t>
            </a:r>
            <a:r>
              <a:rPr lang="en-US" sz="2200" dirty="0" smtClean="0"/>
              <a:t> (-213)</a:t>
            </a:r>
            <a:r>
              <a:rPr lang="ru-RU" sz="2200" dirty="0" smtClean="0"/>
              <a:t> или шестнадцатеричное (</a:t>
            </a:r>
            <a:r>
              <a:rPr lang="en-US" sz="2200" dirty="0" smtClean="0"/>
              <a:t>x3Ad7</a:t>
            </a:r>
            <a:r>
              <a:rPr lang="ru-RU" sz="2200" dirty="0" smtClean="0"/>
              <a:t>) число</a:t>
            </a:r>
            <a:endParaRPr lang="ru-RU" sz="2200" dirty="0"/>
          </a:p>
          <a:p>
            <a:pPr>
              <a:buFont typeface="Wingdings" pitchFamily="2" charset="2"/>
              <a:buNone/>
              <a:defRPr/>
            </a:pPr>
            <a:r>
              <a:rPr lang="ru-RU" sz="2200" dirty="0" smtClean="0">
                <a:solidFill>
                  <a:srgbClr val="FF0000"/>
                </a:solidFill>
              </a:rPr>
              <a:t>		</a:t>
            </a:r>
            <a:r>
              <a:rPr lang="en-US" sz="2200" dirty="0" smtClean="0">
                <a:solidFill>
                  <a:srgbClr val="FF0000"/>
                </a:solidFill>
              </a:rPr>
              <a:t>[+-]?[</a:t>
            </a:r>
            <a:r>
              <a:rPr lang="en-US" sz="2200" dirty="0">
                <a:solidFill>
                  <a:srgbClr val="FF0000"/>
                </a:solidFill>
              </a:rPr>
              <a:t>0-9</a:t>
            </a:r>
            <a:r>
              <a:rPr lang="en-US" sz="2200" dirty="0" smtClean="0">
                <a:solidFill>
                  <a:srgbClr val="FF0000"/>
                </a:solidFill>
              </a:rPr>
              <a:t>]+|[Xx][0-9A-Fa-f]+</a:t>
            </a:r>
          </a:p>
          <a:p>
            <a:pPr lvl="1">
              <a:defRPr/>
            </a:pPr>
            <a:r>
              <a:rPr lang="ru-RU" sz="2200" dirty="0" smtClean="0"/>
              <a:t>Время (например, 11:59</a:t>
            </a:r>
            <a:r>
              <a:rPr lang="en-US" sz="2200" dirty="0" smtClean="0"/>
              <a:t>am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>
              <a:buFont typeface="Wingdings" pitchFamily="2" charset="2"/>
              <a:buNone/>
              <a:defRPr/>
            </a:pPr>
            <a:r>
              <a:rPr lang="ru-RU" sz="2200" dirty="0" smtClean="0">
                <a:solidFill>
                  <a:srgbClr val="FF0000"/>
                </a:solidFill>
              </a:rPr>
              <a:t>		</a:t>
            </a:r>
            <a:r>
              <a:rPr lang="nn-NO" sz="2200" dirty="0">
                <a:solidFill>
                  <a:srgbClr val="FF0000"/>
                </a:solidFill>
              </a:rPr>
              <a:t>1?[0-9]:[0-5]?[0-912][ap]m</a:t>
            </a:r>
            <a:endParaRPr lang="en-US" sz="22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 smtClean="0"/>
              <a:t>.</a:t>
            </a:r>
            <a:r>
              <a:rPr lang="ru-RU" dirty="0" smtClean="0"/>
              <a:t> Синтаксис регулярных выражений</a:t>
            </a:r>
            <a:endParaRPr lang="en-US" dirty="0"/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92135"/>
              </p:ext>
            </p:extLst>
          </p:nvPr>
        </p:nvGraphicFramePr>
        <p:xfrm>
          <a:off x="100013" y="857250"/>
          <a:ext cx="8932864" cy="550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56"/>
                <a:gridCol w="3500845"/>
                <a:gridCol w="1175657"/>
                <a:gridCol w="3219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Символ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Символ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T="45719" marB="457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[AB…]</a:t>
                      </a:r>
                    </a:p>
                    <a:p>
                      <a:r>
                        <a:rPr lang="en-US" sz="1800" dirty="0" smtClean="0"/>
                        <a:t>[A-B]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Любой</a:t>
                      </a:r>
                      <a:r>
                        <a:rPr lang="ru-RU" sz="1800" baseline="0" dirty="0" smtClean="0"/>
                        <a:t> из символов в строке </a:t>
                      </a:r>
                      <a:r>
                        <a:rPr lang="en-US" sz="1800" baseline="0" dirty="0" smtClean="0"/>
                        <a:t>AB… </a:t>
                      </a:r>
                      <a:r>
                        <a:rPr lang="ru-RU" sz="1800" baseline="0" dirty="0" smtClean="0"/>
                        <a:t>Или из диапазона  (-) от </a:t>
                      </a:r>
                      <a:r>
                        <a:rPr lang="en-US" sz="1800" baseline="0" dirty="0" smtClean="0"/>
                        <a:t>A</a:t>
                      </a:r>
                      <a:r>
                        <a:rPr lang="ru-RU" sz="1800" baseline="0" dirty="0" smtClean="0"/>
                        <a:t> до </a:t>
                      </a:r>
                      <a:r>
                        <a:rPr lang="en-US" sz="1800" baseline="0" dirty="0" smtClean="0"/>
                        <a:t>B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^</a:t>
                      </a:r>
                    </a:p>
                    <a:p>
                      <a:r>
                        <a:rPr lang="en-US" sz="1800" dirty="0" smtClean="0"/>
                        <a:t>$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Начало строки</a:t>
                      </a:r>
                    </a:p>
                    <a:p>
                      <a:r>
                        <a:rPr lang="ru-RU" sz="1800" dirty="0" smtClean="0"/>
                        <a:t>Конец строки</a:t>
                      </a:r>
                      <a:endParaRPr lang="ru-RU" sz="1800" dirty="0"/>
                    </a:p>
                  </a:txBody>
                  <a:tcPr marT="45719" marB="457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[^…]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Все</a:t>
                      </a:r>
                      <a:r>
                        <a:rPr lang="ru-RU" sz="1800" baseline="0" dirty="0" smtClean="0"/>
                        <a:t> кроме символов из диапазона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XY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Любая строка начинающаяся</a:t>
                      </a:r>
                      <a:r>
                        <a:rPr lang="ru-RU" sz="1800" baseline="0" dirty="0" smtClean="0"/>
                        <a:t> с</a:t>
                      </a:r>
                      <a:r>
                        <a:rPr lang="en-US" sz="1800" baseline="0" dirty="0" smtClean="0"/>
                        <a:t> X </a:t>
                      </a:r>
                      <a:r>
                        <a:rPr lang="ru-RU" sz="1800" baseline="0" dirty="0" smtClean="0"/>
                        <a:t>и заканчивающаяся </a:t>
                      </a:r>
                      <a:r>
                        <a:rPr lang="en-US" sz="1800" baseline="0" dirty="0" smtClean="0"/>
                        <a:t>Y</a:t>
                      </a:r>
                      <a:endParaRPr lang="ru-RU" sz="1800" dirty="0"/>
                    </a:p>
                  </a:txBody>
                  <a:tcPr marT="45719" marB="457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[…&amp;&amp;….]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Пересечение классов</a:t>
                      </a:r>
                      <a:r>
                        <a:rPr lang="ru-RU" sz="1800" baseline="0" dirty="0" smtClean="0"/>
                        <a:t> символов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X|Y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Любая</a:t>
                      </a:r>
                      <a:r>
                        <a:rPr lang="ru-RU" sz="1800" baseline="0" dirty="0" smtClean="0"/>
                        <a:t> из строк </a:t>
                      </a:r>
                      <a:r>
                        <a:rPr lang="en-US" sz="1800" baseline="0" dirty="0" smtClean="0"/>
                        <a:t>X </a:t>
                      </a:r>
                      <a:r>
                        <a:rPr lang="ru-RU" sz="1800" baseline="0" dirty="0" smtClean="0"/>
                        <a:t>или </a:t>
                      </a:r>
                      <a:r>
                        <a:rPr lang="en-US" sz="1800" baseline="0" dirty="0" smtClean="0"/>
                        <a:t>Y</a:t>
                      </a:r>
                      <a:endParaRPr lang="ru-RU" sz="1800" dirty="0"/>
                    </a:p>
                  </a:txBody>
                  <a:tcPr marT="45719" marB="457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.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Любой символ за исключением перевода на новую строку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X?</a:t>
                      </a:r>
                      <a:endParaRPr lang="ru-RU" sz="1800" dirty="0" smtClean="0"/>
                    </a:p>
                    <a:p>
                      <a:r>
                        <a:rPr lang="en-US" sz="1800" dirty="0" smtClean="0"/>
                        <a:t>X*</a:t>
                      </a:r>
                    </a:p>
                    <a:p>
                      <a:r>
                        <a:rPr lang="en-US" sz="1800" dirty="0" smtClean="0"/>
                        <a:t>X+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</a:t>
                      </a:r>
                      <a:r>
                        <a:rPr lang="ru-RU" sz="1800" dirty="0" smtClean="0"/>
                        <a:t>или</a:t>
                      </a:r>
                      <a:r>
                        <a:rPr lang="ru-RU" sz="1800" baseline="0" dirty="0" smtClean="0"/>
                        <a:t> 1 раз</a:t>
                      </a:r>
                    </a:p>
                    <a:p>
                      <a:r>
                        <a:rPr lang="ru-RU" sz="1800" baseline="0" dirty="0" smtClean="0"/>
                        <a:t>0 или более раз</a:t>
                      </a:r>
                    </a:p>
                    <a:p>
                      <a:r>
                        <a:rPr lang="ru-RU" sz="1800" baseline="0" dirty="0" smtClean="0"/>
                        <a:t>1 или более раз</a:t>
                      </a:r>
                      <a:endParaRPr lang="ru-RU" sz="1800" dirty="0"/>
                    </a:p>
                  </a:txBody>
                  <a:tcPr marT="45719" marB="457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\</a:t>
                      </a:r>
                      <a:r>
                        <a:rPr lang="en-US" sz="1800" dirty="0" smtClean="0"/>
                        <a:t>d</a:t>
                      </a:r>
                    </a:p>
                    <a:p>
                      <a:r>
                        <a:rPr lang="en-US" sz="1800" dirty="0" smtClean="0"/>
                        <a:t>\D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Любая</a:t>
                      </a:r>
                      <a:r>
                        <a:rPr lang="ru-RU" sz="1800" baseline="0" dirty="0" smtClean="0"/>
                        <a:t> цифра </a:t>
                      </a:r>
                      <a:r>
                        <a:rPr lang="en-US" sz="1800" baseline="0" dirty="0" smtClean="0"/>
                        <a:t>[0-9]</a:t>
                      </a:r>
                    </a:p>
                    <a:p>
                      <a:r>
                        <a:rPr lang="ru-RU" sz="1800" baseline="0" dirty="0" smtClean="0"/>
                        <a:t>Не цифра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X{n}</a:t>
                      </a:r>
                      <a:r>
                        <a:rPr lang="ru-RU" sz="1800" dirty="0" smtClean="0"/>
                        <a:t>, 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X{n,}, </a:t>
                      </a:r>
                    </a:p>
                    <a:p>
                      <a:r>
                        <a:rPr lang="en-US" sz="1800" dirty="0" smtClean="0"/>
                        <a:t>X{</a:t>
                      </a:r>
                      <a:r>
                        <a:rPr lang="en-US" sz="1800" dirty="0" err="1" smtClean="0"/>
                        <a:t>n,m</a:t>
                      </a:r>
                      <a:r>
                        <a:rPr lang="en-US" sz="1800" dirty="0" smtClean="0"/>
                        <a:t>}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Ровно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n </a:t>
                      </a:r>
                      <a:r>
                        <a:rPr lang="ru-RU" sz="1800" baseline="0" dirty="0" smtClean="0"/>
                        <a:t>раз</a:t>
                      </a:r>
                      <a:endParaRPr lang="en-US" sz="1800" baseline="0" dirty="0" smtClean="0"/>
                    </a:p>
                    <a:p>
                      <a:r>
                        <a:rPr lang="ru-RU" sz="1800" baseline="0" dirty="0" smtClean="0"/>
                        <a:t>Не меньше, чем </a:t>
                      </a:r>
                      <a:r>
                        <a:rPr lang="en-US" sz="1800" baseline="0" dirty="0" smtClean="0"/>
                        <a:t>n</a:t>
                      </a:r>
                      <a:r>
                        <a:rPr lang="ru-RU" sz="1800" baseline="0" dirty="0" smtClean="0"/>
                        <a:t> раз</a:t>
                      </a:r>
                    </a:p>
                    <a:p>
                      <a:r>
                        <a:rPr lang="ru-RU" sz="1800" baseline="0" dirty="0" smtClean="0"/>
                        <a:t>От </a:t>
                      </a:r>
                      <a:r>
                        <a:rPr lang="en-US" sz="1800" baseline="0" dirty="0" smtClean="0"/>
                        <a:t>n </a:t>
                      </a:r>
                      <a:r>
                        <a:rPr lang="ru-RU" sz="1800" baseline="0" dirty="0" smtClean="0"/>
                        <a:t>до </a:t>
                      </a:r>
                      <a:r>
                        <a:rPr lang="en-US" sz="1800" baseline="0" dirty="0" smtClean="0"/>
                        <a:t>m</a:t>
                      </a:r>
                      <a:r>
                        <a:rPr lang="ru-RU" sz="1800" baseline="0" dirty="0" smtClean="0"/>
                        <a:t> раз</a:t>
                      </a:r>
                      <a:endParaRPr lang="ru-RU" sz="1800" dirty="0"/>
                    </a:p>
                  </a:txBody>
                  <a:tcPr marT="45719" marB="457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\</a:t>
                      </a:r>
                      <a:r>
                        <a:rPr lang="en-US" sz="1800" dirty="0" smtClean="0"/>
                        <a:t>s</a:t>
                      </a:r>
                    </a:p>
                    <a:p>
                      <a:r>
                        <a:rPr lang="en-US" sz="1800" dirty="0" smtClean="0"/>
                        <a:t>\S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Пробельный</a:t>
                      </a:r>
                      <a:r>
                        <a:rPr lang="ru-RU" sz="1800" baseline="0" dirty="0" smtClean="0"/>
                        <a:t> символ </a:t>
                      </a:r>
                      <a:r>
                        <a:rPr lang="en-US" sz="1800" baseline="0" dirty="0" smtClean="0"/>
                        <a:t>[\t\n\r\]</a:t>
                      </a:r>
                    </a:p>
                    <a:p>
                      <a:r>
                        <a:rPr lang="ru-RU" sz="1800" dirty="0" smtClean="0"/>
                        <a:t>Не пробельный</a:t>
                      </a:r>
                      <a:r>
                        <a:rPr lang="ru-RU" sz="1800" baseline="0" dirty="0" smtClean="0"/>
                        <a:t> символ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*</a:t>
                      </a:r>
                      <a:r>
                        <a:rPr lang="en-US" sz="1800" dirty="0" smtClean="0"/>
                        <a:t>? </a:t>
                      </a:r>
                    </a:p>
                    <a:p>
                      <a:r>
                        <a:rPr lang="ru-RU" sz="1800" dirty="0" smtClean="0"/>
                        <a:t>*,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ru-RU" sz="1800" dirty="0" smtClean="0"/>
                        <a:t>*+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Ленивая</a:t>
                      </a:r>
                      <a:r>
                        <a:rPr lang="ru-RU" sz="1800" baseline="0" dirty="0" smtClean="0"/>
                        <a:t> квантификация  </a:t>
                      </a:r>
                      <a:r>
                        <a:rPr lang="en-US" sz="1800" dirty="0" smtClean="0"/>
                        <a:t>&lt;.+?&gt;</a:t>
                      </a:r>
                      <a:endParaRPr lang="ru-RU" sz="1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Жадная квантификация </a:t>
                      </a:r>
                      <a:r>
                        <a:rPr lang="en-US" sz="1800" baseline="0" dirty="0" smtClean="0"/>
                        <a:t>   </a:t>
                      </a:r>
                      <a:r>
                        <a:rPr lang="en-US" sz="1800" dirty="0" smtClean="0"/>
                        <a:t>&lt;.+&gt;</a:t>
                      </a:r>
                      <a:endParaRPr lang="ru-RU" sz="1800" dirty="0" smtClean="0"/>
                    </a:p>
                  </a:txBody>
                  <a:tcPr marT="45719" marB="457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\</a:t>
                      </a:r>
                      <a:r>
                        <a:rPr lang="en-US" sz="1800" dirty="0" smtClean="0"/>
                        <a:t>w</a:t>
                      </a:r>
                      <a:endParaRPr lang="ru-RU" sz="1800" dirty="0" smtClean="0"/>
                    </a:p>
                    <a:p>
                      <a:r>
                        <a:rPr lang="ru-RU" sz="1800" dirty="0" smtClean="0"/>
                        <a:t>\</a:t>
                      </a:r>
                      <a:r>
                        <a:rPr lang="en-US" sz="1800" dirty="0" smtClean="0"/>
                        <a:t>W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Буква или </a:t>
                      </a:r>
                      <a:r>
                        <a:rPr lang="ru-RU" sz="1800" dirty="0" smtClean="0"/>
                        <a:t>цифра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или</a:t>
                      </a:r>
                      <a:r>
                        <a:rPr lang="ru-RU" sz="1800" baseline="0" dirty="0" smtClean="0"/>
                        <a:t> _</a:t>
                      </a:r>
                      <a:endParaRPr lang="ru-RU" sz="1800" dirty="0" smtClean="0"/>
                    </a:p>
                    <a:p>
                      <a:r>
                        <a:rPr lang="ru-RU" sz="1800" dirty="0" smtClean="0"/>
                        <a:t>Не буква и </a:t>
                      </a:r>
                      <a:r>
                        <a:rPr lang="ru-RU" sz="1800" smtClean="0"/>
                        <a:t>не </a:t>
                      </a:r>
                      <a:r>
                        <a:rPr lang="ru-RU" sz="1800" smtClean="0"/>
                        <a:t>цифра и не _</a:t>
                      </a:r>
                      <a:endParaRPr lang="en-US" sz="1800" dirty="0" smtClean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X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Помещение</a:t>
                      </a:r>
                      <a:r>
                        <a:rPr lang="ru-RU" sz="1800" baseline="0" dirty="0" smtClean="0"/>
                        <a:t> в группу</a:t>
                      </a:r>
                      <a:endParaRPr lang="en-US" sz="1800" dirty="0" smtClean="0"/>
                    </a:p>
                  </a:txBody>
                  <a:tcPr marT="45719" marB="457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\с</a:t>
                      </a:r>
                      <a:endParaRPr lang="ru-RU" sz="1800" dirty="0"/>
                    </a:p>
                  </a:txBody>
                  <a:tcPr marT="45719" marB="45719"/>
                </a:tc>
                <a:tc gridSpan="3">
                  <a:txBody>
                    <a:bodyPr/>
                    <a:lstStyle/>
                    <a:p>
                      <a:r>
                        <a:rPr lang="ru-RU" sz="1800" dirty="0" smtClean="0"/>
                        <a:t>Любой системный символ, например \. – точка, \( - скобка и т.п.</a:t>
                      </a:r>
                      <a:endParaRPr lang="en-US" sz="1800" dirty="0" smtClean="0"/>
                    </a:p>
                  </a:txBody>
                  <a:tcPr marT="45719" marB="4571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r>
              <a:rPr lang="en-US" dirty="0" smtClean="0"/>
              <a:t>.</a:t>
            </a:r>
            <a:r>
              <a:rPr lang="ru-RU" dirty="0" smtClean="0"/>
              <a:t> Регулярные выражения в </a:t>
            </a:r>
            <a:r>
              <a:rPr lang="en-US" dirty="0" smtClean="0"/>
              <a:t>Java</a:t>
            </a:r>
            <a:r>
              <a:rPr lang="ru-RU" dirty="0"/>
              <a:t> – </a:t>
            </a:r>
            <a:r>
              <a:rPr lang="en-US" dirty="0" err="1"/>
              <a:t>java.util.regex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ru-RU" sz="2400" kern="0" dirty="0" smtClean="0"/>
              <a:t>Класс </a:t>
            </a:r>
            <a:r>
              <a:rPr lang="en-US" sz="2400" b="1" dirty="0" err="1"/>
              <a:t>java.util.regex.Pattern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содержит инструкцию, а также алгоритмы разбора строки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ru-RU" sz="2400" kern="0" dirty="0"/>
              <a:t>Класс </a:t>
            </a:r>
            <a:r>
              <a:rPr lang="en-US" sz="2400" b="1" dirty="0" err="1"/>
              <a:t>java.util.regex.Matcher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инкапсулирует результаты разбора конкретной строки при помощи </a:t>
            </a:r>
            <a:r>
              <a:rPr lang="ru-RU" sz="2400" dirty="0" smtClean="0"/>
              <a:t>шаблона</a:t>
            </a:r>
            <a:endParaRPr lang="en-US" sz="2400" dirty="0" smtClean="0"/>
          </a:p>
          <a:p>
            <a:pPr marL="594900" lvl="1" indent="-342900" eaLnBrk="0" hangingPunct="0">
              <a:buClr>
                <a:schemeClr val="hlink"/>
              </a:buClr>
              <a:buSzPct val="65000"/>
              <a:defRPr/>
            </a:pPr>
            <a:r>
              <a:rPr lang="ru-RU" sz="2200" dirty="0" smtClean="0"/>
              <a:t>методы </a:t>
            </a:r>
            <a:r>
              <a:rPr lang="en-US" sz="2200" b="1" dirty="0" smtClean="0"/>
              <a:t>matches(), find(), group(), </a:t>
            </a:r>
            <a:r>
              <a:rPr lang="en-US" sz="2200" b="1" dirty="0" err="1" smtClean="0"/>
              <a:t>replaceAll</a:t>
            </a:r>
            <a:r>
              <a:rPr lang="en-US" sz="2200" b="1" dirty="0" smtClean="0"/>
              <a:t>(), reset()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endParaRPr lang="en-US" sz="2400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endParaRPr lang="en-US" sz="2400" kern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2" y="3305930"/>
            <a:ext cx="8785225" cy="3018391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Pattern.compile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rgbClr val="0C9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"(.*?) ([A-Z][a-z]*), ([\\d]*?),\\s(.*)"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pattern.matcher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rgbClr val="0C9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 err="1">
                <a:solidFill>
                  <a:srgbClr val="0C9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Ivanov</a:t>
            </a:r>
            <a:r>
              <a:rPr lang="en-US" sz="1900" b="1" dirty="0">
                <a:solidFill>
                  <a:srgbClr val="0C9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C9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Pavel</a:t>
            </a:r>
            <a:r>
              <a:rPr lang="en-US" sz="1900" b="1" dirty="0">
                <a:solidFill>
                  <a:srgbClr val="0C9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25, Moscow"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matcher.matches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("First name</a:t>
            </a:r>
            <a:r>
              <a:rPr lang="en-US" sz="1900" b="1" dirty="0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matcher.group</a:t>
            </a:r>
            <a:r>
              <a:rPr lang="en-US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900" b="1" dirty="0" err="1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("Last name: " +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matcher.group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900" b="1" dirty="0" err="1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("Age: " +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matcher.group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900" b="1" dirty="0" err="1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("City: " +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matcher.group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b="1" dirty="0">
              <a:solidFill>
                <a:srgbClr val="0F6F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ru-RU" dirty="0" smtClean="0"/>
              <a:t> Регулярные выражения в </a:t>
            </a:r>
            <a:r>
              <a:rPr lang="en-US" dirty="0" smtClean="0"/>
              <a:t>Java</a:t>
            </a:r>
            <a:r>
              <a:rPr lang="ru-RU" dirty="0" smtClean="0"/>
              <a:t> –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ru-RU" sz="2400" kern="0" dirty="0" smtClean="0"/>
              <a:t>Класс </a:t>
            </a:r>
            <a:r>
              <a:rPr lang="en-US" sz="2400" kern="0" dirty="0" smtClean="0"/>
              <a:t>String</a:t>
            </a:r>
          </a:p>
          <a:p>
            <a:pPr marL="594900" lvl="1" indent="-342900" eaLnBrk="0" hangingPunct="0">
              <a:buClr>
                <a:schemeClr val="hlink"/>
              </a:buClr>
              <a:buSzPct val="65000"/>
              <a:defRPr/>
            </a:pPr>
            <a:r>
              <a:rPr lang="en-US" sz="2200" kern="0" dirty="0" smtClean="0"/>
              <a:t>boolean </a:t>
            </a:r>
            <a:r>
              <a:rPr lang="en-US" sz="2200" kern="0" dirty="0"/>
              <a:t>matches(String </a:t>
            </a:r>
            <a:r>
              <a:rPr lang="en-US" sz="2200" kern="0" dirty="0" err="1"/>
              <a:t>regexp</a:t>
            </a:r>
            <a:r>
              <a:rPr lang="en-US" sz="2200" kern="0" dirty="0"/>
              <a:t>)</a:t>
            </a:r>
          </a:p>
          <a:p>
            <a:pPr marL="594900" lvl="1" indent="-342900" eaLnBrk="0" hangingPunct="0">
              <a:buClr>
                <a:schemeClr val="hlink"/>
              </a:buClr>
              <a:buSzPct val="65000"/>
              <a:defRPr/>
            </a:pPr>
            <a:r>
              <a:rPr lang="en-US" sz="2200" dirty="0"/>
              <a:t>String </a:t>
            </a:r>
            <a:r>
              <a:rPr lang="en-US" sz="2200" dirty="0" err="1"/>
              <a:t>replaceAll</a:t>
            </a:r>
            <a:r>
              <a:rPr lang="en-US" sz="2200" dirty="0"/>
              <a:t>(String regex, String replacement)</a:t>
            </a:r>
          </a:p>
          <a:p>
            <a:pPr marL="594900" lvl="1" indent="-342900" eaLnBrk="0" hangingPunct="0">
              <a:buClr>
                <a:schemeClr val="hlink"/>
              </a:buClr>
              <a:buSzPct val="65000"/>
              <a:defRPr/>
            </a:pPr>
            <a:r>
              <a:rPr lang="en-US" sz="2200" dirty="0"/>
              <a:t>String </a:t>
            </a:r>
            <a:r>
              <a:rPr lang="en-US" sz="2200" dirty="0" err="1"/>
              <a:t>replaceFirst</a:t>
            </a:r>
            <a:r>
              <a:rPr lang="en-US" sz="2200" dirty="0"/>
              <a:t>(String regex, String replacement</a:t>
            </a:r>
            <a:r>
              <a:rPr lang="en-US" sz="2200" dirty="0" smtClean="0"/>
              <a:t>)</a:t>
            </a:r>
            <a:endParaRPr lang="en-US" sz="2200" kern="0" dirty="0"/>
          </a:p>
          <a:p>
            <a:pPr marL="594900" lvl="1" indent="-342900" eaLnBrk="0" hangingPunct="0">
              <a:buClr>
                <a:schemeClr val="hlink"/>
              </a:buClr>
              <a:buSzPct val="65000"/>
              <a:defRPr/>
            </a:pPr>
            <a:r>
              <a:rPr lang="en-US" sz="2200" kern="0" dirty="0"/>
              <a:t>String[] split(String </a:t>
            </a:r>
            <a:r>
              <a:rPr lang="en-US" sz="2200" kern="0" dirty="0" err="1"/>
              <a:t>regexp</a:t>
            </a:r>
            <a:r>
              <a:rPr lang="en-US" sz="2200" kern="0" dirty="0"/>
              <a:t>)</a:t>
            </a:r>
          </a:p>
          <a:p>
            <a:pPr marL="594900" lvl="1" indent="-342900" eaLnBrk="0" hangingPunct="0">
              <a:buClr>
                <a:schemeClr val="hlink"/>
              </a:buClr>
              <a:buSzPct val="65000"/>
              <a:defRPr/>
            </a:pPr>
            <a:endParaRPr lang="en-US" sz="2200" dirty="0"/>
          </a:p>
          <a:p>
            <a:pPr marL="252000" lvl="1" indent="0" eaLnBrk="0" hangingPunct="0">
              <a:buClr>
                <a:schemeClr val="hlink"/>
              </a:buClr>
              <a:buSzPct val="65000"/>
              <a:buNone/>
              <a:defRPr/>
            </a:pPr>
            <a:endParaRPr lang="en-US" sz="2200" dirty="0"/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ru-RU" sz="2400" kern="0" dirty="0" smtClean="0"/>
              <a:t>Класс </a:t>
            </a:r>
            <a:r>
              <a:rPr lang="en-US" sz="2400" kern="0" dirty="0" err="1"/>
              <a:t>StringTokenizer</a:t>
            </a:r>
            <a:endParaRPr lang="en-US" sz="2400" kern="0" dirty="0"/>
          </a:p>
          <a:p>
            <a:pPr marL="252000" lvl="1" indent="0" eaLnBrk="0" hangingPunct="0">
              <a:buClr>
                <a:schemeClr val="hlink"/>
              </a:buClr>
              <a:buSzPct val="65000"/>
              <a:buNone/>
              <a:defRPr/>
            </a:pPr>
            <a:endParaRPr lang="en-US" sz="2200" dirty="0" smtClean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1" y="4324833"/>
            <a:ext cx="8785225" cy="184884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9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US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US" sz="1900" b="1" dirty="0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 smtClean="0">
                <a:solidFill>
                  <a:srgbClr val="0C9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900" b="1" dirty="0" smtClean="0">
                <a:solidFill>
                  <a:srgbClr val="0C9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>
                <a:solidFill>
                  <a:srgbClr val="0C9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"|"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st.hasMoreTokens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900" b="1" dirty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b="1" dirty="0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st.nextToken</a:t>
            </a:r>
            <a:r>
              <a:rPr lang="en-US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900" b="1" dirty="0" smtClean="0">
                <a:solidFill>
                  <a:srgbClr val="0F6F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sz="1900" b="1" dirty="0">
              <a:solidFill>
                <a:srgbClr val="0F6F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2294</TotalTime>
  <Words>405</Words>
  <Application>Microsoft Office PowerPoint</Application>
  <PresentationFormat>On-screen Show (4:3)</PresentationFormat>
  <Paragraphs>105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NetCracker_EDU_Template_2013</vt:lpstr>
      <vt:lpstr>Лекции по Java SE Колесников Сергей, инженер-разработчик NetCracker</vt:lpstr>
      <vt:lpstr>План лекции</vt:lpstr>
      <vt:lpstr>1. Что это такое</vt:lpstr>
      <vt:lpstr>2. Синтаксис регулярных выражений</vt:lpstr>
      <vt:lpstr>3. Регулярные выражения в Java – java.util.regex</vt:lpstr>
      <vt:lpstr>4. Регулярные выражения в Java –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Колесников Сергей, Software Engineer NetCracker</dc:title>
  <dc:creator>Root</dc:creator>
  <cp:lastModifiedBy>Alexey Evdokimov</cp:lastModifiedBy>
  <cp:revision>41</cp:revision>
  <dcterms:created xsi:type="dcterms:W3CDTF">2013-10-08T18:12:08Z</dcterms:created>
  <dcterms:modified xsi:type="dcterms:W3CDTF">2015-03-27T13:01:44Z</dcterms:modified>
  <cp:contentStatus/>
</cp:coreProperties>
</file>