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14" r:id="rId3"/>
    <p:sldId id="338" r:id="rId4"/>
    <p:sldId id="340" r:id="rId5"/>
    <p:sldId id="341" r:id="rId6"/>
    <p:sldId id="362" r:id="rId7"/>
    <p:sldId id="344" r:id="rId8"/>
    <p:sldId id="345" r:id="rId9"/>
    <p:sldId id="346" r:id="rId10"/>
    <p:sldId id="343" r:id="rId11"/>
    <p:sldId id="363" r:id="rId12"/>
    <p:sldId id="347" r:id="rId13"/>
    <p:sldId id="348" r:id="rId14"/>
    <p:sldId id="349" r:id="rId15"/>
    <p:sldId id="350" r:id="rId16"/>
    <p:sldId id="351" r:id="rId17"/>
    <p:sldId id="352" r:id="rId18"/>
    <p:sldId id="364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втор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EEF"/>
    <a:srgbClr val="C8E3FB"/>
    <a:srgbClr val="464646"/>
    <a:srgbClr val="0C9B74"/>
    <a:srgbClr val="0079C1"/>
    <a:srgbClr val="0F6FC6"/>
    <a:srgbClr val="0015C1"/>
    <a:srgbClr val="91C6F7"/>
    <a:srgbClr val="59AAF2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Без стилю та сі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24" autoAdjust="0"/>
    <p:restoredTop sz="99527" autoAdjust="0"/>
  </p:normalViewPr>
  <p:slideViewPr>
    <p:cSldViewPr snapToGrid="0">
      <p:cViewPr varScale="1">
        <p:scale>
          <a:sx n="68" d="100"/>
          <a:sy n="68" d="100"/>
        </p:scale>
        <p:origin x="-648" y="-102"/>
      </p:cViewPr>
      <p:guideLst>
        <p:guide orient="horz" pos="4273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0ED31-C514-441E-A975-9321F8B61045}" type="datetimeFigureOut">
              <a:rPr lang="en-US" smtClean="0"/>
              <a:pPr/>
              <a:t>5/13/2014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FB88C-414A-4D0E-94EB-C09963C3024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431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B5EB2-A5D5-4124-B769-9BEE021C263A}" type="datetimeFigureOut">
              <a:rPr lang="en-US" smtClean="0"/>
              <a:pPr/>
              <a:t>5/13/2014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F3D62-F495-4413-900F-CFCA7AE10E3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93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621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646"/>
            <a:ext cx="9144000" cy="546146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4400424"/>
            <a:ext cx="9144000" cy="1071570"/>
          </a:xfrm>
          <a:prstGeom prst="rect">
            <a:avLst/>
          </a:prstGeom>
          <a:solidFill>
            <a:srgbClr val="007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429132"/>
            <a:ext cx="9144000" cy="969959"/>
          </a:xfrm>
        </p:spPr>
        <p:txBody>
          <a:bodyPr lIns="180000" rIns="216000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a title</a:t>
            </a:r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55645"/>
            <a:ext cx="52863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  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  <a:p>
            <a:endParaRPr lang="en-US" sz="14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Picture 2" descr="C:\Users\Oksano4ka\Desktop\NC_logo_no_tag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940" y="5931040"/>
            <a:ext cx="2525334" cy="500066"/>
          </a:xfrm>
          <a:prstGeom prst="rect">
            <a:avLst/>
          </a:prstGeom>
          <a:noFill/>
        </p:spPr>
      </p:pic>
      <p:grpSp>
        <p:nvGrpSpPr>
          <p:cNvPr id="13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6" cy="71437"/>
            <a:chOff x="180943" y="1112504"/>
            <a:chExt cx="471493" cy="71438"/>
          </a:xfrm>
        </p:grpSpPr>
        <p:sp>
          <p:nvSpPr>
            <p:cNvPr id="14" name="Oval 18"/>
            <p:cNvSpPr/>
            <p:nvPr userDrawn="1"/>
          </p:nvSpPr>
          <p:spPr>
            <a:xfrm>
              <a:off x="180943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5" name="Oval 19"/>
            <p:cNvSpPr/>
            <p:nvPr userDrawn="1"/>
          </p:nvSpPr>
          <p:spPr>
            <a:xfrm>
              <a:off x="314294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6" name="Oval 20"/>
            <p:cNvSpPr/>
            <p:nvPr userDrawn="1"/>
          </p:nvSpPr>
          <p:spPr>
            <a:xfrm>
              <a:off x="447646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9899" y="1354347"/>
            <a:ext cx="8931600" cy="2112452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GB" dirty="0"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52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1" name="Group 18"/>
          <p:cNvGrpSpPr/>
          <p:nvPr userDrawn="1"/>
        </p:nvGrpSpPr>
        <p:grpSpPr>
          <a:xfrm>
            <a:off x="255588" y="1155600"/>
            <a:ext cx="471492" cy="71438"/>
            <a:chOff x="180944" y="1112504"/>
            <a:chExt cx="471492" cy="71438"/>
          </a:xfrm>
        </p:grpSpPr>
        <p:sp>
          <p:nvSpPr>
            <p:cNvPr id="12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100800" y="4235570"/>
            <a:ext cx="8931600" cy="2119349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GB" dirty="0"/>
          </a:p>
        </p:txBody>
      </p:sp>
      <p:sp>
        <p:nvSpPr>
          <p:cNvPr id="2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841811" y="38988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25" name="Group 18"/>
          <p:cNvGrpSpPr/>
          <p:nvPr userDrawn="1"/>
        </p:nvGrpSpPr>
        <p:grpSpPr>
          <a:xfrm>
            <a:off x="261778" y="4042800"/>
            <a:ext cx="471492" cy="71438"/>
            <a:chOff x="180944" y="1112504"/>
            <a:chExt cx="471492" cy="71438"/>
          </a:xfrm>
        </p:grpSpPr>
        <p:sp>
          <p:nvSpPr>
            <p:cNvPr id="26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0" marR="0" indent="0" algn="l" defTabSz="252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9C1"/>
              </a:buClr>
              <a:buSzPct val="100000"/>
              <a:buFont typeface="Arial" pitchFamily="34" charset="0"/>
              <a:buNone/>
              <a:tabLst>
                <a:tab pos="252000" algn="l"/>
                <a:tab pos="504000" algn="l"/>
                <a:tab pos="756000" algn="l"/>
                <a:tab pos="1008000" algn="l"/>
              </a:tabLst>
              <a:defRPr sz="2000"/>
            </a:lvl1pPr>
            <a:lvl2pPr marL="252000" indent="-252000" defTabSz="252000">
              <a:buFont typeface="Arial" pitchFamily="34" charset="0"/>
              <a:buChar char="•"/>
              <a:defRPr sz="1800"/>
            </a:lvl2pPr>
            <a:lvl3pPr marL="285750" indent="-285750">
              <a:buFont typeface="Arial" pitchFamily="34" charset="0"/>
              <a:buChar char="•"/>
              <a:defRPr sz="1600"/>
            </a:lvl3pPr>
            <a:lvl4pPr marL="504000" indent="-252000" defTabSz="252000">
              <a:buFont typeface="Arial" pitchFamily="34" charset="0"/>
              <a:buChar char="•"/>
              <a:defRPr sz="1400"/>
            </a:lvl4pPr>
            <a:lvl5pPr marL="756000" indent="-252000" defTabSz="2520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86402"/>
            <a:ext cx="9144000" cy="1071570"/>
          </a:xfrm>
          <a:prstGeom prst="rect">
            <a:avLst/>
          </a:prstGeom>
          <a:solidFill>
            <a:srgbClr val="0079C1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06901"/>
            <a:ext cx="9144000" cy="1022364"/>
          </a:xfrm>
        </p:spPr>
        <p:txBody>
          <a:bodyPr lIns="180000" anchor="ctr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16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0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86402"/>
            <a:ext cx="9144000" cy="1071570"/>
          </a:xfrm>
          <a:prstGeom prst="rect">
            <a:avLst/>
          </a:prstGeom>
          <a:solidFill>
            <a:srgbClr val="007BBF">
              <a:alpha val="6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r>
              <a:rPr lang="en-GB" sz="2800" dirty="0" smtClean="0"/>
              <a:t>Q&amp;A</a:t>
            </a:r>
            <a:endParaRPr lang="en-GB" sz="28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18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9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0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646"/>
            <a:ext cx="9143999" cy="5462016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4400424"/>
            <a:ext cx="9144000" cy="1071570"/>
          </a:xfrm>
          <a:prstGeom prst="rect">
            <a:avLst/>
          </a:prstGeom>
          <a:solidFill>
            <a:srgbClr val="007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r>
              <a:rPr lang="en-GB" sz="2800" b="1" dirty="0" smtClean="0"/>
              <a:t>Thank you!</a:t>
            </a:r>
            <a:endParaRPr lang="en-GB" sz="2800" b="1" dirty="0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20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2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3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CE884-6DF9-4C1E-B7AE-F7C4530D375B}" type="datetimeFigureOut">
              <a:rPr lang="en-US"/>
              <a:pPr>
                <a:defRPr/>
              </a:pPr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867D0-2B19-4ED3-9891-17B0D0879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38315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7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4382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1494000"/>
            <a:ext cx="8931600" cy="48600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grpSp>
        <p:nvGrpSpPr>
          <p:cNvPr id="12" name="Group 18"/>
          <p:cNvGrpSpPr/>
          <p:nvPr userDrawn="1"/>
        </p:nvGrpSpPr>
        <p:grpSpPr>
          <a:xfrm>
            <a:off x="262731" y="1156837"/>
            <a:ext cx="471492" cy="71438"/>
            <a:chOff x="180944" y="1112504"/>
            <a:chExt cx="471492" cy="71438"/>
          </a:xfrm>
        </p:grpSpPr>
        <p:sp>
          <p:nvSpPr>
            <p:cNvPr id="13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1494000"/>
            <a:ext cx="8931600" cy="48600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+mj-lt"/>
              <a:buAutoNum type="alphaLcPeriod"/>
              <a:defRPr sz="1800"/>
            </a:lvl2pPr>
            <a:lvl3pPr marL="756000" indent="-252000">
              <a:buFont typeface="Arial" pitchFamily="34" charset="0"/>
              <a:buChar char="•"/>
              <a:tabLst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341438" indent="-26511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52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4" name="Group 18"/>
          <p:cNvGrpSpPr/>
          <p:nvPr userDrawn="1"/>
        </p:nvGrpSpPr>
        <p:grpSpPr>
          <a:xfrm>
            <a:off x="261938" y="1155600"/>
            <a:ext cx="471492" cy="71438"/>
            <a:chOff x="180944" y="1112504"/>
            <a:chExt cx="471492" cy="71438"/>
          </a:xfrm>
        </p:grpSpPr>
        <p:sp>
          <p:nvSpPr>
            <p:cNvPr id="15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+mj-lt"/>
              <a:buAutoNum type="alphaLcPeriod"/>
              <a:defRPr sz="1800"/>
            </a:lvl2pPr>
            <a:lvl3pPr marL="756000" indent="-252000">
              <a:buFont typeface="Arial" pitchFamily="34" charset="0"/>
              <a:buChar char="•"/>
              <a:tabLst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341438" indent="-26511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(Summa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heading</a:t>
            </a:r>
            <a:endParaRPr lang="en-GB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 hasCustomPrompt="1"/>
          </p:nvPr>
        </p:nvSpPr>
        <p:spPr>
          <a:xfrm>
            <a:off x="100800" y="2720495"/>
            <a:ext cx="8931600" cy="3628936"/>
          </a:xfrm>
        </p:spPr>
        <p:txBody>
          <a:bodyPr/>
          <a:lstStyle>
            <a:lvl1pPr marL="252000" marR="0" indent="-252000" algn="l" defTabSz="252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9C1"/>
              </a:buClr>
              <a:buSzPct val="100000"/>
              <a:buFont typeface="Arial" pitchFamily="34" charset="0"/>
              <a:buChar char="•"/>
              <a:tabLst>
                <a:tab pos="252000" algn="l"/>
              </a:tabLst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  <a:p>
            <a:endParaRPr lang="ru-RU" dirty="0"/>
          </a:p>
        </p:txBody>
      </p:sp>
      <p:cxnSp>
        <p:nvCxnSpPr>
          <p:cNvPr id="7" name="Прямая соединительная линия 8"/>
          <p:cNvCxnSpPr/>
          <p:nvPr userDrawn="1"/>
        </p:nvCxnSpPr>
        <p:spPr>
          <a:xfrm>
            <a:off x="280170" y="2591104"/>
            <a:ext cx="8559427" cy="0"/>
          </a:xfrm>
          <a:prstGeom prst="line">
            <a:avLst/>
          </a:prstGeom>
          <a:ln w="66675" cap="rnd">
            <a:solidFill>
              <a:srgbClr val="C8E3F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00800" y="857232"/>
            <a:ext cx="8931600" cy="1584043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>
                <a:solidFill>
                  <a:srgbClr val="0079C1"/>
                </a:solidFill>
              </a:defRPr>
            </a:lvl1pPr>
            <a:lvl2pPr marL="0" indent="0">
              <a:buFont typeface="Arial" pitchFamily="34" charset="0"/>
              <a:buNone/>
              <a:defRPr sz="1800"/>
            </a:lvl2pPr>
            <a:lvl3pPr marL="0" indent="0">
              <a:buFont typeface="Arial" pitchFamily="34" charset="0"/>
              <a:buNone/>
              <a:defRPr sz="1600"/>
            </a:lvl3pPr>
            <a:lvl4pPr marL="0" indent="0">
              <a:buFont typeface="Arial" pitchFamily="34" charset="0"/>
              <a:buNone/>
              <a:defRPr sz="1400"/>
            </a:lvl4pPr>
            <a:lvl5pPr marL="0" indent="0"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27100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heading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0668" y="1354347"/>
            <a:ext cx="4303552" cy="4998837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4732789" y="1354347"/>
            <a:ext cx="4303552" cy="4998837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828001" y="1015200"/>
            <a:ext cx="3584608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2" name="Group 18"/>
          <p:cNvGrpSpPr/>
          <p:nvPr userDrawn="1"/>
        </p:nvGrpSpPr>
        <p:grpSpPr>
          <a:xfrm>
            <a:off x="255588" y="1155600"/>
            <a:ext cx="471492" cy="71438"/>
            <a:chOff x="180944" y="1112504"/>
            <a:chExt cx="471492" cy="71438"/>
          </a:xfrm>
        </p:grpSpPr>
        <p:sp>
          <p:nvSpPr>
            <p:cNvPr id="13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7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5460122" y="1015200"/>
            <a:ext cx="3584608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8" name="Group 18"/>
          <p:cNvGrpSpPr/>
          <p:nvPr userDrawn="1"/>
        </p:nvGrpSpPr>
        <p:grpSpPr>
          <a:xfrm>
            <a:off x="4887709" y="1155600"/>
            <a:ext cx="471492" cy="71438"/>
            <a:chOff x="180944" y="1112504"/>
            <a:chExt cx="471492" cy="71438"/>
          </a:xfrm>
        </p:grpSpPr>
        <p:sp>
          <p:nvSpPr>
            <p:cNvPr id="19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tx1"/>
            </a:gs>
            <a:gs pos="100000">
              <a:srgbClr val="0079C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78734"/>
            <a:ext cx="1619999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8286776" y="6527929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2550" y="857233"/>
            <a:ext cx="8938900" cy="5500726"/>
          </a:xfrm>
          <a:prstGeom prst="roundRect">
            <a:avLst>
              <a:gd name="adj" fmla="val 20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800" y="0"/>
            <a:ext cx="8938900" cy="857232"/>
          </a:xfrm>
          <a:prstGeom prst="rect">
            <a:avLst/>
          </a:prstGeom>
        </p:spPr>
        <p:txBody>
          <a:bodyPr vert="horz" lIns="144000" tIns="45720" rIns="91440" bIns="45720" rtlCol="0" anchor="ctr">
            <a:normAutofit/>
          </a:bodyPr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00" y="857232"/>
            <a:ext cx="8932790" cy="5500726"/>
          </a:xfrm>
          <a:prstGeom prst="rect">
            <a:avLst/>
          </a:prstGeom>
        </p:spPr>
        <p:txBody>
          <a:bodyPr vert="horz" lIns="144000" tIns="144000" rIns="144000" bIns="45720" numCol="1" spcCol="360000" rtlCol="0" anchor="t" anchorCtr="0">
            <a:norm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2"/>
            <a:endParaRPr lang="en-GB" dirty="0" smtClean="0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8216147" y="6623016"/>
            <a:ext cx="471487" cy="71437"/>
            <a:chOff x="180942" y="1112504"/>
            <a:chExt cx="471494" cy="71438"/>
          </a:xfrm>
        </p:grpSpPr>
        <p:sp>
          <p:nvSpPr>
            <p:cNvPr id="14" name="Oval 13"/>
            <p:cNvSpPr/>
            <p:nvPr userDrawn="1"/>
          </p:nvSpPr>
          <p:spPr>
            <a:xfrm>
              <a:off x="180942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314293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447645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9" r:id="rId3"/>
    <p:sldLayoutId id="2147483667" r:id="rId4"/>
    <p:sldLayoutId id="2147483650" r:id="rId5"/>
    <p:sldLayoutId id="2147483660" r:id="rId6"/>
    <p:sldLayoutId id="2147483665" r:id="rId7"/>
    <p:sldLayoutId id="2147483670" r:id="rId8"/>
    <p:sldLayoutId id="2147483652" r:id="rId9"/>
    <p:sldLayoutId id="2147483661" r:id="rId10"/>
    <p:sldLayoutId id="2147483666" r:id="rId11"/>
    <p:sldLayoutId id="2147483654" r:id="rId12"/>
    <p:sldLayoutId id="2147483651" r:id="rId13"/>
    <p:sldLayoutId id="2147483663" r:id="rId14"/>
    <p:sldLayoutId id="2147483662" r:id="rId15"/>
    <p:sldLayoutId id="2147483671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252000" rtl="0" eaLnBrk="1" latinLnBrk="0" hangingPunct="1">
        <a:lnSpc>
          <a:spcPct val="100000"/>
        </a:lnSpc>
        <a:spcBef>
          <a:spcPts val="1200"/>
        </a:spcBef>
        <a:buClr>
          <a:srgbClr val="0079C1"/>
        </a:buClr>
        <a:buSzPct val="100000"/>
        <a:buFont typeface="Arial" pitchFamily="34" charset="0"/>
        <a:buChar char="•"/>
        <a:tabLst>
          <a:tab pos="252000" algn="l"/>
        </a:tabLst>
        <a:defRPr sz="2000" kern="1200">
          <a:solidFill>
            <a:srgbClr val="464646"/>
          </a:solidFill>
          <a:latin typeface="+mn-lt"/>
          <a:ea typeface="+mn-ea"/>
          <a:cs typeface="+mn-cs"/>
        </a:defRPr>
      </a:lvl1pPr>
      <a:lvl2pPr marL="504000" indent="-252000" algn="l" defTabSz="252000" rtl="0" eaLnBrk="1" latinLnBrk="0" hangingPunct="1">
        <a:spcBef>
          <a:spcPct val="20000"/>
        </a:spcBef>
        <a:buClr>
          <a:srgbClr val="0079C1"/>
        </a:buClr>
        <a:buFont typeface="Arial" pitchFamily="34" charset="0"/>
        <a:buChar char="•"/>
        <a:defRPr sz="1800" kern="1200">
          <a:solidFill>
            <a:srgbClr val="464646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spcBef>
          <a:spcPts val="300"/>
        </a:spcBef>
        <a:buClr>
          <a:srgbClr val="0079C1"/>
        </a:buClr>
        <a:buSzPct val="110000"/>
        <a:buFont typeface="Calibri" pitchFamily="34" charset="0"/>
        <a:buChar char="‒"/>
        <a:defRPr sz="1600" kern="1200">
          <a:solidFill>
            <a:srgbClr val="464646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spcBef>
          <a:spcPct val="20000"/>
        </a:spcBef>
        <a:buClr>
          <a:srgbClr val="0079C1"/>
        </a:buClr>
        <a:buFont typeface="Calibri" pitchFamily="34" charset="0"/>
        <a:buChar char="‒"/>
        <a:defRPr sz="1400" kern="1200">
          <a:solidFill>
            <a:srgbClr val="464646"/>
          </a:solidFill>
          <a:latin typeface="+mn-lt"/>
          <a:ea typeface="+mn-ea"/>
          <a:cs typeface="+mn-cs"/>
        </a:defRPr>
      </a:lvl4pPr>
      <a:lvl5pPr marL="1341438" indent="-265113" algn="l" defTabSz="914400" rtl="0" eaLnBrk="1" latinLnBrk="0" hangingPunct="1">
        <a:spcBef>
          <a:spcPct val="20000"/>
        </a:spcBef>
        <a:buClr>
          <a:srgbClr val="0079C1"/>
        </a:buClr>
        <a:buFont typeface="Calibri" pitchFamily="34" charset="0"/>
        <a:buChar char="―"/>
        <a:defRPr sz="1200" kern="1200">
          <a:solidFill>
            <a:srgbClr val="46464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ru/library/j-jtp04186/" TargetMode="External"/><Relationship Id="rId2" Type="http://schemas.openxmlformats.org/officeDocument/2006/relationships/hyperlink" Target="http://download.oracle.com/javase/7/docs/api/java/util/concurrent/package-summary.html" TargetMode="Externa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Лекции по </a:t>
            </a:r>
            <a:r>
              <a:rPr lang="en-US" dirty="0" smtClean="0"/>
              <a:t>Java SE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Александр Харичкин, </a:t>
            </a:r>
            <a:r>
              <a:rPr lang="en-US" dirty="0" smtClean="0"/>
              <a:t>Performance Support Manager</a:t>
            </a:r>
            <a:r>
              <a:rPr lang="ru-RU" dirty="0" smtClean="0"/>
              <a:t>, </a:t>
            </a:r>
            <a:r>
              <a:rPr lang="en-US" dirty="0" err="1" smtClean="0"/>
              <a:t>NetCracker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91683" y="1240125"/>
            <a:ext cx="8384848" cy="2391837"/>
          </a:xfrm>
          <a:prstGeom prst="rect">
            <a:avLst/>
          </a:prstGeom>
        </p:spPr>
        <p:txBody>
          <a:bodyPr vert="horz" lIns="180000" tIns="45720" rIns="21600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Лекция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9.</a:t>
            </a:r>
          </a:p>
          <a:p>
            <a:pPr lvl="0" algn="ctr">
              <a:spcBef>
                <a:spcPct val="0"/>
              </a:spcBef>
              <a:defRPr/>
            </a:pPr>
            <a:r>
              <a:rPr lang="ru-RU" sz="3600" b="1" dirty="0" smtClean="0">
                <a:latin typeface="+mj-lt"/>
                <a:ea typeface="+mj-ea"/>
                <a:cs typeface="+mj-cs"/>
              </a:rPr>
              <a:t>Многопоточность в 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Java. </a:t>
            </a:r>
            <a:br>
              <a:rPr lang="en-US" sz="3600" b="1" dirty="0" smtClean="0">
                <a:latin typeface="+mj-lt"/>
                <a:ea typeface="+mj-ea"/>
                <a:cs typeface="+mj-cs"/>
              </a:rPr>
            </a:br>
            <a:r>
              <a:rPr lang="ru-RU" sz="3600" b="1" dirty="0" smtClean="0">
                <a:latin typeface="+mj-lt"/>
                <a:ea typeface="+mj-ea"/>
                <a:cs typeface="+mj-cs"/>
              </a:rPr>
              <a:t>Синхронизация. Пакеты библиотек </a:t>
            </a:r>
            <a:r>
              <a:rPr lang="en-US" sz="3600" b="1" dirty="0" err="1" smtClean="0">
                <a:latin typeface="+mj-lt"/>
                <a:ea typeface="+mj-ea"/>
                <a:cs typeface="+mj-cs"/>
              </a:rPr>
              <a:t>java.util.concurrent</a:t>
            </a:r>
            <a:endParaRPr lang="ru-RU" sz="3600" b="1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813"/>
          </a:xfrm>
        </p:spPr>
        <p:txBody>
          <a:bodyPr/>
          <a:lstStyle/>
          <a:p>
            <a:pPr eaLnBrk="1" hangingPunct="1"/>
            <a:r>
              <a:rPr lang="ru-RU" smtClean="0"/>
              <a:t>Приоритеты потоков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888642"/>
            <a:ext cx="8715375" cy="5683608"/>
          </a:xfrm>
        </p:spPr>
        <p:txBody>
          <a:bodyPr rtlCol="0">
            <a:normAutofit/>
          </a:bodyPr>
          <a:lstStyle/>
          <a:p>
            <a:pPr marL="273050" indent="-273050">
              <a:tabLst>
                <a:tab pos="273050" algn="l"/>
              </a:tabLst>
              <a:defRPr/>
            </a:pPr>
            <a:r>
              <a:rPr lang="ru-RU" dirty="0" smtClean="0"/>
              <a:t> Задание приоритета потока</a:t>
            </a:r>
          </a:p>
          <a:p>
            <a:pPr marL="273050" indent="-2730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final void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setPriority(</a:t>
            </a:r>
            <a:r>
              <a:rPr lang="ru-RU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newPriority)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pPr marL="525050" lvl="1" indent="-273050">
              <a:defRPr/>
            </a:pPr>
            <a:r>
              <a:rPr lang="ru-RU" dirty="0" smtClean="0">
                <a:cs typeface="Courier New" pitchFamily="49" charset="0"/>
              </a:rPr>
              <a:t>Приоритет изменяется от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Thread.MIN_PRIORITY (1)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ru-RU" dirty="0" smtClean="0">
                <a:cs typeface="Courier New" pitchFamily="49" charset="0"/>
              </a:rPr>
              <a:t>до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Thread.MAX_PRIORITY (10) </a:t>
            </a:r>
            <a:r>
              <a:rPr lang="ru-RU" dirty="0" smtClean="0">
                <a:cs typeface="Courier New" pitchFamily="49" charset="0"/>
              </a:rPr>
              <a:t> включительно.</a:t>
            </a:r>
            <a:endParaRPr lang="en-US" dirty="0" smtClean="0">
              <a:cs typeface="Courier New" pitchFamily="49" charset="0"/>
            </a:endParaRPr>
          </a:p>
          <a:p>
            <a:pPr marL="525050" lvl="1" indent="-273050">
              <a:defRPr/>
            </a:pPr>
            <a:r>
              <a:rPr lang="ru-RU" dirty="0" smtClean="0"/>
              <a:t>Нормальный приоритет (</a:t>
            </a:r>
            <a:r>
              <a:rPr lang="en-US" dirty="0" smtClean="0"/>
              <a:t>default</a:t>
            </a:r>
            <a:r>
              <a:rPr lang="ru-RU" dirty="0" smtClean="0"/>
              <a:t>):</a:t>
            </a:r>
            <a:r>
              <a:rPr lang="en-US" dirty="0" smtClean="0"/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Thread.NORM_PRIORITY (5)</a:t>
            </a:r>
            <a:r>
              <a:rPr lang="ru-RU" dirty="0" smtClean="0"/>
              <a:t>.</a:t>
            </a:r>
          </a:p>
          <a:p>
            <a:pPr marL="273050" indent="-273050">
              <a:defRPr/>
            </a:pPr>
            <a:r>
              <a:rPr lang="ru-RU" dirty="0" smtClean="0"/>
              <a:t>Получение приоритета потока</a:t>
            </a:r>
          </a:p>
          <a:p>
            <a:pPr marL="273050" indent="-2730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final int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getPriority();</a:t>
            </a:r>
          </a:p>
          <a:p>
            <a:pPr marL="273050" indent="-273050">
              <a:defRPr/>
            </a:pPr>
            <a:r>
              <a:rPr lang="ru-RU" dirty="0" smtClean="0"/>
              <a:t>Количество уровней приоритетов зависит от конкретной платформы</a:t>
            </a:r>
          </a:p>
          <a:p>
            <a:pPr marL="273050" indent="-273050">
              <a:defRPr/>
            </a:pPr>
            <a:r>
              <a:rPr lang="ru-RU" u="sng" dirty="0" smtClean="0"/>
              <a:t>Не рекомендуется слишком полагаться на приоритеты</a:t>
            </a:r>
            <a:r>
              <a:rPr lang="ru-RU" i="1" dirty="0" smtClean="0"/>
              <a:t>  </a:t>
            </a:r>
            <a:br>
              <a:rPr lang="ru-RU" i="1" dirty="0" smtClean="0"/>
            </a:br>
            <a:r>
              <a:rPr lang="ru-RU" dirty="0" smtClean="0"/>
              <a:t>(эффективность зависит от ОС, если она поддерживает приоритеты)</a:t>
            </a:r>
          </a:p>
          <a:p>
            <a:pPr marL="273050" indent="-273050">
              <a:defRPr/>
            </a:pPr>
            <a:r>
              <a:rPr lang="ru-RU" dirty="0" smtClean="0"/>
              <a:t>Выставление высоких приоритетов у нескольких потоков может привести с тому, что поток с низким приоритетом не получит процессорного времени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r>
              <a:rPr lang="ru-RU" dirty="0" smtClean="0"/>
              <a:t>Многозадачность (</a:t>
            </a:r>
            <a:r>
              <a:rPr lang="en-US" dirty="0" smtClean="0"/>
              <a:t>multithreading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Java API</a:t>
            </a:r>
          </a:p>
          <a:p>
            <a:r>
              <a:rPr lang="ru-RU" b="1" dirty="0" smtClean="0">
                <a:solidFill>
                  <a:schemeClr val="accent1"/>
                </a:solidFill>
              </a:rPr>
              <a:t>Одновременный доступ (</a:t>
            </a:r>
            <a:r>
              <a:rPr lang="en-US" b="1" dirty="0" smtClean="0">
                <a:solidFill>
                  <a:schemeClr val="accent1"/>
                </a:solidFill>
              </a:rPr>
              <a:t>concurrency</a:t>
            </a:r>
            <a:r>
              <a:rPr lang="ru-RU" b="1" dirty="0" smtClean="0">
                <a:solidFill>
                  <a:schemeClr val="accent1"/>
                </a:solidFill>
              </a:rPr>
              <a:t>)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ru-RU" b="1" dirty="0" smtClean="0">
                <a:solidFill>
                  <a:schemeClr val="accent1"/>
                </a:solidFill>
              </a:rPr>
              <a:t>и синхронизация</a:t>
            </a:r>
          </a:p>
          <a:p>
            <a:pPr lvl="1"/>
            <a:r>
              <a:rPr lang="ru-RU" dirty="0" smtClean="0">
                <a:solidFill>
                  <a:schemeClr val="accent1"/>
                </a:solidFill>
              </a:rPr>
              <a:t>Проблемы одновременного доступа</a:t>
            </a:r>
          </a:p>
          <a:p>
            <a:pPr lvl="1"/>
            <a:r>
              <a:rPr lang="ru-RU" dirty="0" smtClean="0">
                <a:solidFill>
                  <a:schemeClr val="accent1"/>
                </a:solidFill>
              </a:rPr>
              <a:t>Синхронизация и ее недостатки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ru-RU" dirty="0" smtClean="0">
                <a:solidFill>
                  <a:schemeClr val="accent1"/>
                </a:solidFill>
              </a:rPr>
              <a:t>Операции, не требующие синхронизации</a:t>
            </a:r>
          </a:p>
          <a:p>
            <a:pPr lvl="1"/>
            <a:r>
              <a:rPr lang="ru-RU" dirty="0" smtClean="0">
                <a:solidFill>
                  <a:schemeClr val="accent1"/>
                </a:solidFill>
              </a:rPr>
              <a:t>Блокирующие операции</a:t>
            </a:r>
          </a:p>
          <a:p>
            <a:pPr lvl="1"/>
            <a:r>
              <a:rPr lang="ru-RU" dirty="0" smtClean="0">
                <a:solidFill>
                  <a:schemeClr val="accent1"/>
                </a:solidFill>
              </a:rPr>
              <a:t>Монитор</a:t>
            </a:r>
          </a:p>
          <a:p>
            <a:r>
              <a:rPr lang="en-US" dirty="0" smtClean="0"/>
              <a:t>Java Concurrency API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2031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813"/>
          </a:xfrm>
        </p:spPr>
        <p:txBody>
          <a:bodyPr/>
          <a:lstStyle/>
          <a:p>
            <a:pPr eaLnBrk="1" hangingPunct="1"/>
            <a:r>
              <a:rPr lang="ru-RU" smtClean="0"/>
              <a:t>Проблемы одновременного доступа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941696"/>
            <a:ext cx="8715375" cy="5630554"/>
          </a:xfrm>
        </p:spPr>
        <p:txBody>
          <a:bodyPr rtlCol="0">
            <a:normAutofit/>
          </a:bodyPr>
          <a:lstStyle/>
          <a:p>
            <a:pPr marL="273050" indent="-273050">
              <a:defRPr/>
            </a:pPr>
            <a:r>
              <a:rPr lang="ru-RU" dirty="0" smtClean="0"/>
              <a:t>При неконтролируемом доступе разными потоками данные могут быть повреждены.</a:t>
            </a:r>
          </a:p>
          <a:p>
            <a:pPr marL="273050" indent="-273050">
              <a:defRPr/>
            </a:pPr>
            <a:r>
              <a:rPr lang="ru-RU" dirty="0" smtClean="0"/>
              <a:t>Race condition – ошибка проектирования многозадачной системы, при которой работа системы зависит от того, в каком порядке выполняются части кода. Состояние гонки — специфический баг, проявляющийся в случайные моменты времени и «затихающий» при попытке его локализовать.</a:t>
            </a:r>
          </a:p>
          <a:p>
            <a:pPr marL="273050" indent="-273050">
              <a:defRPr/>
            </a:pPr>
            <a:r>
              <a:rPr lang="ru-RU" dirty="0" smtClean="0"/>
              <a:t>В многопроцессорных системах необходима подгрузка разделяемых значений в память потока и запись в общую память.</a:t>
            </a:r>
          </a:p>
          <a:p>
            <a:pPr marL="273050" indent="-273050">
              <a:defRPr/>
            </a:pPr>
            <a:r>
              <a:rPr lang="ru-RU" dirty="0" smtClean="0"/>
              <a:t>Критическая секция – часть программы, в которой осуществляется доступ к разделяемым данным. Должна одновременно исполняться не более, чем одним потоком.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813"/>
          </a:xfrm>
        </p:spPr>
        <p:txBody>
          <a:bodyPr/>
          <a:lstStyle/>
          <a:p>
            <a:pPr eaLnBrk="1" hangingPunct="1"/>
            <a:r>
              <a:rPr lang="ru-RU" smtClean="0"/>
              <a:t>Синхронизация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785812"/>
            <a:ext cx="8715375" cy="497077"/>
          </a:xfrm>
        </p:spPr>
        <p:txBody>
          <a:bodyPr rtlCol="0">
            <a:normAutofit/>
          </a:bodyPr>
          <a:lstStyle/>
          <a:p>
            <a:pPr marL="273050" indent="-273050">
              <a:defRPr/>
            </a:pPr>
            <a:r>
              <a:rPr lang="ru-RU" dirty="0" smtClean="0"/>
              <a:t>Синхронизированный блок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3370" y="1330872"/>
            <a:ext cx="8715375" cy="1153022"/>
          </a:xfrm>
          <a:prstGeom prst="rect">
            <a:avLst/>
          </a:prstGeom>
          <a:solidFill>
            <a:srgbClr val="FFFFCC"/>
          </a:solidFill>
        </p:spPr>
        <p:txBody>
          <a:bodyPr>
            <a:normAutofit fontScale="55000" lnSpcReduction="20000"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ru-RU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someObj</a:t>
            </a:r>
            <a:r>
              <a:rPr lang="ru-RU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/*объект синхронизации*/</a:t>
            </a:r>
            <a:r>
              <a:rPr 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ru-RU" sz="3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//при входе в блок блокируется объект </a:t>
            </a:r>
            <a:r>
              <a:rPr lang="en-US" sz="3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someObj</a:t>
            </a:r>
            <a:endParaRPr lang="ru-RU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тело блока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018" y="2749171"/>
            <a:ext cx="8715375" cy="1428750"/>
          </a:xfrm>
          <a:prstGeom prst="rect">
            <a:avLst/>
          </a:prstGeom>
          <a:solidFill>
            <a:srgbClr val="FFFFCC"/>
          </a:solidFill>
        </p:spPr>
        <p:txBody>
          <a:bodyPr>
            <a:normAutofit fontScale="55000" lnSpcReduction="20000"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synchronized void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someMethod</a:t>
            </a:r>
            <a:r>
              <a:rPr lang="ru-RU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(){</a:t>
            </a:r>
            <a:endParaRPr lang="ru-RU" sz="3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/*при входе в метод блокируется объект (запрет вызова любого синхронизированного метода объекта)*/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тело метода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4313" y="4381786"/>
            <a:ext cx="8715375" cy="1714500"/>
          </a:xfrm>
          <a:prstGeom prst="rect">
            <a:avLst/>
          </a:prstGeom>
          <a:solidFill>
            <a:srgbClr val="FFFFCC"/>
          </a:solidFill>
        </p:spPr>
        <p:txBody>
          <a:bodyPr>
            <a:normAutofit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someMethod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(){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ru-RU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тело метода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ru-RU" b="1" dirty="0">
              <a:latin typeface="+mn-lt"/>
            </a:endParaRPr>
          </a:p>
          <a:p>
            <a:pPr algn="just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>
              <a:latin typeface="+mn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0665" y="6096285"/>
            <a:ext cx="8715375" cy="35910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u="sng" dirty="0" smtClean="0">
                <a:solidFill>
                  <a:schemeClr val="bg1"/>
                </a:solidFill>
                <a:latin typeface="+mn-lt"/>
              </a:rPr>
              <a:t>C</a:t>
            </a:r>
            <a:r>
              <a:rPr lang="ru-RU" sz="3200" u="sng" dirty="0" smtClean="0">
                <a:solidFill>
                  <a:schemeClr val="bg1"/>
                </a:solidFill>
                <a:latin typeface="+mn-lt"/>
              </a:rPr>
              <a:t>татические</a:t>
            </a:r>
            <a:r>
              <a:rPr lang="ru-RU" sz="32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200" dirty="0">
                <a:solidFill>
                  <a:schemeClr val="bg1"/>
                </a:solidFill>
                <a:latin typeface="+mn-lt"/>
              </a:rPr>
              <a:t>методы синхронизуются по </a:t>
            </a:r>
            <a:r>
              <a:rPr lang="ru-RU" sz="3200" dirty="0" smtClean="0">
                <a:solidFill>
                  <a:schemeClr val="bg1"/>
                </a:solidFill>
                <a:latin typeface="+mn-lt"/>
              </a:rPr>
              <a:t>объекту-классу (</a:t>
            </a:r>
            <a:r>
              <a:rPr lang="en-US" sz="3200" dirty="0" err="1" smtClean="0">
                <a:solidFill>
                  <a:schemeClr val="bg1"/>
                </a:solidFill>
                <a:latin typeface="+mn-lt"/>
              </a:rPr>
              <a:t>SomeClass.class</a:t>
            </a:r>
            <a:r>
              <a:rPr lang="ru-RU" sz="3200" dirty="0" smtClean="0">
                <a:solidFill>
                  <a:schemeClr val="bg1"/>
                </a:solidFill>
                <a:latin typeface="+mn-lt"/>
              </a:rPr>
              <a:t>)</a:t>
            </a:r>
            <a:endParaRPr lang="ru-RU" sz="3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30236" y="2357579"/>
            <a:ext cx="8715375" cy="497077"/>
          </a:xfrm>
          <a:prstGeom prst="rect">
            <a:avLst/>
          </a:prstGeom>
        </p:spPr>
        <p:txBody>
          <a:bodyPr vert="horz" lIns="144000" tIns="144000" rIns="144000" bIns="45720" numCol="1" spcCol="360000" rtlCol="0" anchor="t" anchorCtr="0">
            <a:normAutofit/>
          </a:bodyPr>
          <a:lstStyle/>
          <a:p>
            <a:pPr marL="273050" marR="0" lvl="0" indent="-273050" algn="l" defTabSz="252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9C1"/>
              </a:buClr>
              <a:buSzPct val="100000"/>
              <a:buFont typeface="Arial" pitchFamily="34" charset="0"/>
              <a:buChar char="•"/>
              <a:tabLst>
                <a:tab pos="252000" algn="l"/>
              </a:tabLst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Синхронизированный метод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89293" y="4022605"/>
            <a:ext cx="8715375" cy="497077"/>
          </a:xfrm>
          <a:prstGeom prst="rect">
            <a:avLst/>
          </a:prstGeom>
        </p:spPr>
        <p:txBody>
          <a:bodyPr vert="horz" lIns="144000" tIns="144000" rIns="144000" bIns="45720" numCol="1" spcCol="360000" rtlCol="0" anchor="t" anchorCtr="0">
            <a:normAutofit/>
          </a:bodyPr>
          <a:lstStyle/>
          <a:p>
            <a:pPr marL="273050" marR="0" lvl="0" indent="-273050" algn="l" defTabSz="252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9C1"/>
              </a:buClr>
              <a:buSzPct val="100000"/>
              <a:tabLst>
                <a:tab pos="252000" algn="l"/>
              </a:tabLst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Эквивалентный код: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813"/>
          </a:xfrm>
        </p:spPr>
        <p:txBody>
          <a:bodyPr/>
          <a:lstStyle/>
          <a:p>
            <a:pPr eaLnBrk="1" hangingPunct="1"/>
            <a:r>
              <a:rPr lang="ru-RU" dirty="0" smtClean="0"/>
              <a:t>Недостатки</a:t>
            </a:r>
            <a:r>
              <a:rPr lang="en-US" dirty="0" smtClean="0"/>
              <a:t> </a:t>
            </a:r>
            <a:r>
              <a:rPr lang="ru-RU" dirty="0" smtClean="0"/>
              <a:t>синхронизации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873457"/>
            <a:ext cx="8715375" cy="5698793"/>
          </a:xfrm>
        </p:spPr>
        <p:txBody>
          <a:bodyPr rtlCol="0">
            <a:normAutofit/>
          </a:bodyPr>
          <a:lstStyle/>
          <a:p>
            <a:pPr marL="273050" indent="-273050">
              <a:defRPr/>
            </a:pPr>
            <a:r>
              <a:rPr lang="ru-RU" dirty="0" smtClean="0"/>
              <a:t>Невозможно прервать поток, пытающийся получить блокировку.</a:t>
            </a:r>
          </a:p>
          <a:p>
            <a:pPr marL="273050" indent="-273050">
              <a:defRPr/>
            </a:pPr>
            <a:r>
              <a:rPr lang="ru-RU" dirty="0" smtClean="0"/>
              <a:t>Невозможно задать тайм-аут для операции получения блокировки.</a:t>
            </a:r>
          </a:p>
          <a:p>
            <a:pPr marL="273050" indent="-273050">
              <a:defRPr/>
            </a:pPr>
            <a:r>
              <a:rPr lang="ru-RU" dirty="0" smtClean="0"/>
              <a:t>В некоторых случаях единственное условие на операцию блокировки неэффективно.</a:t>
            </a:r>
          </a:p>
          <a:p>
            <a:pPr marL="273050" indent="-273050">
              <a:defRPr/>
            </a:pPr>
            <a:r>
              <a:rPr lang="ru-RU" dirty="0" smtClean="0"/>
              <a:t>Примитивы JVM не всегда эффективно отображаются в возможности ОС.</a:t>
            </a:r>
          </a:p>
          <a:p>
            <a:pPr marL="273050" indent="-273050">
              <a:defRPr/>
            </a:pPr>
            <a:endParaRPr lang="ru-RU" dirty="0" smtClean="0"/>
          </a:p>
          <a:p>
            <a:pPr marL="273050" indent="-273050">
              <a:defRPr/>
            </a:pPr>
            <a:endParaRPr lang="ru-RU" dirty="0" smtClean="0"/>
          </a:p>
          <a:p>
            <a:pPr marL="273050" indent="-273050">
              <a:defRPr/>
            </a:pPr>
            <a:r>
              <a:rPr lang="ru-RU" dirty="0" smtClean="0"/>
              <a:t>Механизм синхронизации весьма дорогостоящий (понижает скорость).</a:t>
            </a:r>
          </a:p>
          <a:p>
            <a:pPr marL="273050" indent="-273050">
              <a:defRPr/>
            </a:pPr>
            <a:r>
              <a:rPr lang="ru-RU" dirty="0" smtClean="0"/>
              <a:t>Дополнительный внутренний учетный код.</a:t>
            </a:r>
          </a:p>
          <a:p>
            <a:pPr marL="273050" indent="-273050">
              <a:buNone/>
              <a:defRPr/>
            </a:pPr>
            <a:endParaRPr lang="ru-RU" dirty="0" smtClean="0"/>
          </a:p>
          <a:p>
            <a:pPr marL="273050" indent="-273050">
              <a:buNone/>
              <a:defRPr/>
            </a:pPr>
            <a:r>
              <a:rPr lang="ru-RU" dirty="0" smtClean="0"/>
              <a:t>Синхронизацию рекомендуется использовать </a:t>
            </a:r>
            <a:r>
              <a:rPr lang="ru-RU" b="1" dirty="0" smtClean="0"/>
              <a:t>лишь там, где это нужно</a:t>
            </a:r>
            <a:endParaRPr lang="ru-RU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2954" y="3223431"/>
            <a:ext cx="8679977" cy="78581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Издержки синхронизации</a:t>
            </a:r>
            <a:endParaRPr lang="en-US" sz="2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813"/>
          </a:xfrm>
        </p:spPr>
        <p:txBody>
          <a:bodyPr>
            <a:normAutofit/>
          </a:bodyPr>
          <a:lstStyle/>
          <a:p>
            <a:r>
              <a:rPr lang="ru-RU" dirty="0" smtClean="0"/>
              <a:t>Операции, не требующие синхронизации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941696"/>
            <a:ext cx="8715375" cy="5630554"/>
          </a:xfrm>
        </p:spPr>
        <p:txBody>
          <a:bodyPr rtlCol="0"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ru-RU" dirty="0" smtClean="0"/>
              <a:t>Атомарные операции. Все операции над числами примитивного типа.</a:t>
            </a:r>
          </a:p>
          <a:p>
            <a:pPr>
              <a:lnSpc>
                <a:spcPct val="80000"/>
              </a:lnSpc>
              <a:defRPr/>
            </a:pPr>
            <a:r>
              <a:rPr lang="ru-RU" dirty="0" smtClean="0"/>
              <a:t>Операции с полями типа </a:t>
            </a:r>
            <a:r>
              <a:rPr lang="en-US" dirty="0" smtClean="0">
                <a:solidFill>
                  <a:srgbClr val="FF0000"/>
                </a:solidFill>
              </a:rPr>
              <a:t>final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lnSpc>
                <a:spcPct val="80000"/>
              </a:lnSpc>
              <a:defRPr/>
            </a:pPr>
            <a:r>
              <a:rPr lang="ru-RU" dirty="0" smtClean="0"/>
              <a:t>Операции с полями типа </a:t>
            </a:r>
            <a:r>
              <a:rPr lang="en-US" dirty="0" smtClean="0">
                <a:solidFill>
                  <a:srgbClr val="FF0000"/>
                </a:solidFill>
              </a:rPr>
              <a:t>volatile</a:t>
            </a:r>
            <a:r>
              <a:rPr lang="en-US" dirty="0" smtClean="0"/>
              <a:t> </a:t>
            </a:r>
            <a:r>
              <a:rPr lang="ru-RU" dirty="0" smtClean="0"/>
              <a:t>всегда атомарные</a:t>
            </a:r>
            <a:endParaRPr lang="ru-RU" sz="2800" dirty="0" smtClean="0"/>
          </a:p>
          <a:p>
            <a:pPr marL="450850" lvl="1" indent="-273050">
              <a:lnSpc>
                <a:spcPct val="80000"/>
              </a:lnSpc>
              <a:spcBef>
                <a:spcPts val="1200"/>
              </a:spcBef>
              <a:buSzPct val="100000"/>
              <a:defRPr/>
            </a:pPr>
            <a:r>
              <a:rPr lang="ru-RU" dirty="0" smtClean="0"/>
              <a:t>При чтение значения </a:t>
            </a:r>
            <a:r>
              <a:rPr lang="en-US" dirty="0" smtClean="0"/>
              <a:t>volatile</a:t>
            </a:r>
            <a:r>
              <a:rPr lang="ru-RU" dirty="0" smtClean="0"/>
              <a:t>-переменной оно всегда читается из общей памяти.</a:t>
            </a:r>
          </a:p>
          <a:p>
            <a:pPr marL="450850" lvl="1" indent="-273050">
              <a:lnSpc>
                <a:spcPct val="80000"/>
              </a:lnSpc>
              <a:spcBef>
                <a:spcPts val="1200"/>
              </a:spcBef>
              <a:buSzPct val="100000"/>
              <a:defRPr/>
            </a:pPr>
            <a:r>
              <a:rPr lang="ru-RU" dirty="0" smtClean="0"/>
              <a:t>При записи значения </a:t>
            </a:r>
            <a:r>
              <a:rPr lang="en-US" dirty="0" smtClean="0"/>
              <a:t>volatile</a:t>
            </a:r>
            <a:r>
              <a:rPr lang="ru-RU" dirty="0" smtClean="0"/>
              <a:t>-переменной оно всегда пишется в общую память.</a:t>
            </a:r>
          </a:p>
          <a:p>
            <a:pPr marL="450850" lvl="1" indent="-273050">
              <a:lnSpc>
                <a:spcPct val="80000"/>
              </a:lnSpc>
              <a:spcBef>
                <a:spcPts val="1200"/>
              </a:spcBef>
              <a:buSzPct val="100000"/>
              <a:defRPr/>
            </a:pPr>
            <a:r>
              <a:rPr lang="ru-RU" dirty="0" smtClean="0"/>
              <a:t>Обращение к </a:t>
            </a:r>
            <a:r>
              <a:rPr lang="en-US" dirty="0" smtClean="0"/>
              <a:t>volatile </a:t>
            </a:r>
            <a:r>
              <a:rPr lang="ru-RU" dirty="0" smtClean="0"/>
              <a:t>переменным занимает больше времени (однако это не так расточительно как дополнительный блок </a:t>
            </a:r>
            <a:r>
              <a:rPr lang="en-US" dirty="0" smtClean="0"/>
              <a:t>synchronized</a:t>
            </a:r>
            <a:r>
              <a:rPr lang="ru-RU" dirty="0" smtClean="0"/>
              <a:t>).</a:t>
            </a:r>
          </a:p>
          <a:p>
            <a:pPr marL="273050" indent="-273050">
              <a:defRPr/>
            </a:pPr>
            <a:r>
              <a:rPr lang="ru-RU" dirty="0" smtClean="0">
                <a:solidFill>
                  <a:srgbClr val="FF0000"/>
                </a:solidFill>
              </a:rPr>
              <a:t>Операции над данными, доступными по </a:t>
            </a:r>
            <a:r>
              <a:rPr lang="en-US" dirty="0" smtClean="0">
                <a:solidFill>
                  <a:srgbClr val="FF0000"/>
                </a:solidFill>
              </a:rPr>
              <a:t>volatile </a:t>
            </a:r>
            <a:r>
              <a:rPr lang="ru-RU" dirty="0" smtClean="0">
                <a:solidFill>
                  <a:srgbClr val="FF0000"/>
                </a:solidFill>
              </a:rPr>
              <a:t>ссылке, </a:t>
            </a:r>
            <a:br>
              <a:rPr lang="ru-RU" dirty="0" smtClean="0">
                <a:solidFill>
                  <a:srgbClr val="FF0000"/>
                </a:solidFill>
              </a:rPr>
            </a:br>
            <a:r>
              <a:rPr lang="ru-RU" dirty="0" smtClean="0">
                <a:solidFill>
                  <a:srgbClr val="FF0000"/>
                </a:solidFill>
              </a:rPr>
              <a:t>могут быть не атомарны!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813"/>
          </a:xfrm>
        </p:spPr>
        <p:txBody>
          <a:bodyPr/>
          <a:lstStyle/>
          <a:p>
            <a:pPr eaLnBrk="1" hangingPunct="1"/>
            <a:r>
              <a:rPr lang="ru-RU" dirty="0" smtClean="0"/>
              <a:t>Блокирующие операции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665" y="894995"/>
            <a:ext cx="8715375" cy="2516945"/>
          </a:xfrm>
        </p:spPr>
        <p:txBody>
          <a:bodyPr rtlCol="0">
            <a:normAutofit/>
          </a:bodyPr>
          <a:lstStyle/>
          <a:p>
            <a:pPr marL="273050" indent="-273050">
              <a:defRPr/>
            </a:pPr>
            <a:r>
              <a:rPr lang="ru-RU" dirty="0" smtClean="0"/>
              <a:t>Блокирующие вызовы (</a:t>
            </a:r>
            <a:r>
              <a:rPr lang="en-US" dirty="0" smtClean="0"/>
              <a:t>IO, network, …) </a:t>
            </a:r>
            <a:r>
              <a:rPr lang="ru-RU" dirty="0" smtClean="0"/>
              <a:t>внутри </a:t>
            </a:r>
            <a:r>
              <a:rPr lang="en-US" dirty="0" smtClean="0"/>
              <a:t>synchronized </a:t>
            </a:r>
            <a:r>
              <a:rPr lang="ru-RU" dirty="0" smtClean="0"/>
              <a:t>методов.</a:t>
            </a:r>
          </a:p>
          <a:p>
            <a:pPr marL="273050" indent="-273050">
              <a:defRPr/>
            </a:pPr>
            <a:r>
              <a:rPr lang="ru-RU" dirty="0" smtClean="0"/>
              <a:t>При вызове sleep() ресурсы, монопольно используемые текущим потоком, остаются недоступными для других.</a:t>
            </a:r>
          </a:p>
          <a:p>
            <a:pPr marL="273050" indent="-273050">
              <a:defRPr/>
            </a:pPr>
            <a:r>
              <a:rPr lang="ru-RU" dirty="0" smtClean="0"/>
              <a:t>Взаимные блокировки (deadlocks) – остановка потоков из-за взаимозависимости между общими синхронизированными ресурсами; выявляются трудно.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4313" y="3616017"/>
            <a:ext cx="8715375" cy="2798431"/>
          </a:xfrm>
          <a:prstGeom prst="rect">
            <a:avLst/>
          </a:prstGeom>
          <a:solidFill>
            <a:srgbClr val="FFFFCC"/>
          </a:solidFill>
        </p:spPr>
        <p:txBody>
          <a:bodyPr>
            <a:normAutofit lnSpcReduction="10000"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Class A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synchronized public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methodA</a:t>
            </a:r>
            <a:r>
              <a:rPr lang="ru-RU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(B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{</a:t>
            </a:r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b.methodB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(this);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Class B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synchronized public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methodB</a:t>
            </a:r>
            <a:r>
              <a:rPr lang="ru-RU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(A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{</a:t>
            </a:r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a.methodA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(this);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813"/>
          </a:xfrm>
        </p:spPr>
        <p:txBody>
          <a:bodyPr/>
          <a:lstStyle/>
          <a:p>
            <a:pPr eaLnBrk="1" hangingPunct="1"/>
            <a:r>
              <a:rPr lang="ru-RU" dirty="0" smtClean="0"/>
              <a:t>Монитор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914400"/>
            <a:ext cx="8715375" cy="5595582"/>
          </a:xfrm>
        </p:spPr>
        <p:txBody>
          <a:bodyPr rtlCol="0">
            <a:normAutofit/>
          </a:bodyPr>
          <a:lstStyle/>
          <a:p>
            <a:pPr marL="273050" indent="-273050">
              <a:defRPr/>
            </a:pPr>
            <a:r>
              <a:rPr lang="ru-RU" dirty="0" smtClean="0"/>
              <a:t>Монитор (по определению) – объект класса, содержащего только закрытые поля. Но у мониторов Java поля необязательно закрытые.</a:t>
            </a:r>
          </a:p>
          <a:p>
            <a:pPr marL="273050" indent="-273050">
              <a:defRPr/>
            </a:pPr>
            <a:r>
              <a:rPr lang="ru-RU" dirty="0" smtClean="0"/>
              <a:t>Любой </a:t>
            </a:r>
            <a:r>
              <a:rPr lang="en-US" dirty="0" smtClean="0"/>
              <a:t>Java-</a:t>
            </a:r>
            <a:r>
              <a:rPr lang="ru-RU" dirty="0" smtClean="0"/>
              <a:t>объект может быть монитором.</a:t>
            </a:r>
          </a:p>
          <a:p>
            <a:pPr marL="273050" indent="-273050">
              <a:defRPr/>
            </a:pPr>
            <a:r>
              <a:rPr lang="ru-RU" dirty="0" smtClean="0"/>
              <a:t>Для взаимодействия с монитором поток должен иметь блокировку на него (синхронизироваться по нему).</a:t>
            </a:r>
          </a:p>
          <a:p>
            <a:pPr marL="273050" indent="-273050">
              <a:defRPr/>
            </a:pPr>
            <a:r>
              <a:rPr lang="ru-RU" dirty="0" smtClean="0"/>
              <a:t>Методы монитора (класс Object)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wait(),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wait(time)</a:t>
            </a:r>
            <a:r>
              <a:rPr lang="ru-RU" dirty="0" smtClean="0"/>
              <a:t> – ожидание монитора. 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notify()</a:t>
            </a:r>
            <a:r>
              <a:rPr lang="ru-RU" b="1" dirty="0" smtClean="0"/>
              <a:t> </a:t>
            </a:r>
            <a:r>
              <a:rPr lang="ru-RU" dirty="0" smtClean="0"/>
              <a:t>– извещение одного из ждущих потоков</a:t>
            </a:r>
            <a:r>
              <a:rPr lang="en-US" dirty="0" smtClean="0"/>
              <a:t> (</a:t>
            </a:r>
            <a:r>
              <a:rPr lang="ru-RU" dirty="0" smtClean="0"/>
              <a:t>произвольного</a:t>
            </a:r>
            <a:r>
              <a:rPr lang="en-US" dirty="0" smtClean="0"/>
              <a:t>)</a:t>
            </a:r>
            <a:r>
              <a:rPr lang="ru-RU" dirty="0" smtClean="0"/>
              <a:t>. 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notifyAll()</a:t>
            </a:r>
            <a:r>
              <a:rPr lang="ru-RU" b="1" dirty="0" smtClean="0"/>
              <a:t> </a:t>
            </a:r>
            <a:r>
              <a:rPr lang="ru-RU" dirty="0" smtClean="0"/>
              <a:t>– извещение всех ждущих потоков</a:t>
            </a:r>
          </a:p>
          <a:p>
            <a:pPr marL="273050" indent="-273050">
              <a:defRPr/>
            </a:pPr>
            <a:r>
              <a:rPr lang="ru-RU" dirty="0" smtClean="0"/>
              <a:t>Для работы с монитором поток должен им владеть (т.е. исполнять код, синхронизованный по данному объекту)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r>
              <a:rPr lang="ru-RU" dirty="0" smtClean="0"/>
              <a:t>Многозадачность (</a:t>
            </a:r>
            <a:r>
              <a:rPr lang="en-US" dirty="0" smtClean="0"/>
              <a:t>multithreading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Java API</a:t>
            </a:r>
          </a:p>
          <a:p>
            <a:r>
              <a:rPr lang="ru-RU" dirty="0" smtClean="0"/>
              <a:t>Одновременный доступ (</a:t>
            </a:r>
            <a:r>
              <a:rPr lang="en-US" dirty="0" smtClean="0"/>
              <a:t>concurrency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и синхронизация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Java Concurrency API</a:t>
            </a:r>
            <a:endParaRPr lang="ru-RU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31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813"/>
          </a:xfrm>
        </p:spPr>
        <p:txBody>
          <a:bodyPr>
            <a:normAutofit/>
          </a:bodyPr>
          <a:lstStyle/>
          <a:p>
            <a:r>
              <a:rPr lang="en-US" dirty="0" smtClean="0"/>
              <a:t>Java Concurrency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941696"/>
            <a:ext cx="8715375" cy="5630554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/>
              <a:t>В </a:t>
            </a:r>
            <a:r>
              <a:rPr lang="en-US" dirty="0" smtClean="0"/>
              <a:t>Java 5 </a:t>
            </a:r>
            <a:r>
              <a:rPr lang="ru-RU" dirty="0" smtClean="0"/>
              <a:t>добавлены новые инструменты синхронизации </a:t>
            </a:r>
            <a:br>
              <a:rPr lang="ru-RU" dirty="0" smtClean="0"/>
            </a:br>
            <a:r>
              <a:rPr lang="ru-RU" dirty="0" smtClean="0"/>
              <a:t>(пакет </a:t>
            </a:r>
            <a:r>
              <a:rPr lang="en-US" dirty="0" err="1" smtClean="0"/>
              <a:t>java.util.concurrent</a:t>
            </a:r>
            <a:r>
              <a:rPr lang="ru-RU" dirty="0" smtClean="0"/>
              <a:t>), в том числе: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/>
              <a:t>Набор классов для атомарных операций с объектами (</a:t>
            </a:r>
            <a:r>
              <a:rPr lang="en-US" dirty="0" err="1" smtClean="0"/>
              <a:t>java.util.concurrent.atomic</a:t>
            </a:r>
            <a:r>
              <a:rPr lang="ru-RU" dirty="0" smtClean="0"/>
              <a:t>)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/>
              <a:t>Новые инструменты работы с блокировками </a:t>
            </a:r>
            <a:r>
              <a:rPr lang="en-US" dirty="0" smtClean="0"/>
              <a:t>(</a:t>
            </a:r>
            <a:r>
              <a:rPr lang="en-US" dirty="0" err="1" smtClean="0"/>
              <a:t>java.util.concurrent.locks</a:t>
            </a:r>
            <a:r>
              <a:rPr lang="en-US" dirty="0" smtClean="0"/>
              <a:t>)</a:t>
            </a:r>
            <a:endParaRPr lang="ru-RU" dirty="0" smtClean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/>
              <a:t>Синхронизованные аналоги некоторых классов из пакета </a:t>
            </a:r>
            <a:r>
              <a:rPr lang="en-US" dirty="0" err="1" smtClean="0"/>
              <a:t>java.util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r>
              <a:rPr lang="ru-RU" b="1" dirty="0" smtClean="0">
                <a:solidFill>
                  <a:schemeClr val="accent1"/>
                </a:solidFill>
              </a:rPr>
              <a:t>Многозадачность (</a:t>
            </a:r>
            <a:r>
              <a:rPr lang="en-US" b="1" dirty="0" smtClean="0">
                <a:solidFill>
                  <a:schemeClr val="accent1"/>
                </a:solidFill>
              </a:rPr>
              <a:t>multithreading</a:t>
            </a:r>
            <a:r>
              <a:rPr lang="ru-RU" b="1" dirty="0" smtClean="0">
                <a:solidFill>
                  <a:schemeClr val="accent1"/>
                </a:solidFill>
              </a:rPr>
              <a:t>)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ru-RU" b="1" dirty="0" smtClean="0">
                <a:solidFill>
                  <a:schemeClr val="accent1"/>
                </a:solidFill>
              </a:rPr>
              <a:t>и </a:t>
            </a:r>
            <a:r>
              <a:rPr lang="en-US" b="1" dirty="0" smtClean="0">
                <a:solidFill>
                  <a:schemeClr val="accent1"/>
                </a:solidFill>
              </a:rPr>
              <a:t>Java API</a:t>
            </a:r>
          </a:p>
          <a:p>
            <a:pPr lvl="1"/>
            <a:r>
              <a:rPr lang="ru-RU" dirty="0" smtClean="0">
                <a:solidFill>
                  <a:schemeClr val="accent1"/>
                </a:solidFill>
              </a:rPr>
              <a:t>Поддержка многозадачности в </a:t>
            </a:r>
            <a:r>
              <a:rPr lang="en-US" dirty="0" smtClean="0">
                <a:solidFill>
                  <a:schemeClr val="accent1"/>
                </a:solidFill>
              </a:rPr>
              <a:t>Java</a:t>
            </a:r>
            <a:endParaRPr lang="ru-RU" dirty="0" smtClean="0">
              <a:solidFill>
                <a:schemeClr val="accent1"/>
              </a:solidFill>
            </a:endParaRPr>
          </a:p>
          <a:p>
            <a:pPr lvl="1"/>
            <a:r>
              <a:rPr lang="ru-RU" dirty="0" smtClean="0">
                <a:solidFill>
                  <a:schemeClr val="accent1"/>
                </a:solidFill>
              </a:rPr>
              <a:t>Способы создания потока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ru-RU" dirty="0" smtClean="0">
                <a:solidFill>
                  <a:schemeClr val="accent1"/>
                </a:solidFill>
              </a:rPr>
              <a:t>Управление потоком</a:t>
            </a:r>
          </a:p>
          <a:p>
            <a:pPr lvl="1"/>
            <a:r>
              <a:rPr lang="ru-RU" dirty="0" smtClean="0">
                <a:solidFill>
                  <a:schemeClr val="accent1"/>
                </a:solidFill>
              </a:rPr>
              <a:t>Потоки-демоны</a:t>
            </a:r>
          </a:p>
          <a:p>
            <a:pPr lvl="1"/>
            <a:r>
              <a:rPr lang="ru-RU" dirty="0" smtClean="0">
                <a:solidFill>
                  <a:schemeClr val="accent1"/>
                </a:solidFill>
              </a:rPr>
              <a:t>Приоритеты потоков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ru-RU" dirty="0" smtClean="0"/>
              <a:t>Одновременный доступ (</a:t>
            </a:r>
            <a:r>
              <a:rPr lang="en-US" dirty="0" smtClean="0"/>
              <a:t>concurrency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и синхронизация</a:t>
            </a:r>
          </a:p>
          <a:p>
            <a:r>
              <a:rPr lang="en-US" dirty="0" smtClean="0"/>
              <a:t>Java Concurrency API</a:t>
            </a:r>
          </a:p>
        </p:txBody>
      </p:sp>
    </p:spTree>
    <p:extLst>
      <p:ext uri="{BB962C8B-B14F-4D97-AF65-F5344CB8AC3E}">
        <p14:creationId xmlns:p14="http://schemas.microsoft.com/office/powerpoint/2010/main" val="162031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813"/>
          </a:xfrm>
        </p:spPr>
        <p:txBody>
          <a:bodyPr/>
          <a:lstStyle/>
          <a:p>
            <a:pPr eaLnBrk="1" hangingPunct="1"/>
            <a:r>
              <a:rPr lang="en-US" smtClean="0"/>
              <a:t>java.util.concurrent.atomic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70" y="881347"/>
            <a:ext cx="8715375" cy="5601339"/>
          </a:xfrm>
        </p:spPr>
        <p:txBody>
          <a:bodyPr rtlCol="0">
            <a:no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/>
              <a:t>Набор классов с атомарными методами</a:t>
            </a:r>
          </a:p>
          <a:p>
            <a:pPr marL="514350" indent="-514350" algn="just">
              <a:defRPr/>
            </a:pPr>
            <a:r>
              <a:rPr lang="en-US" dirty="0" err="1" smtClean="0"/>
              <a:t>AtomicReference</a:t>
            </a:r>
            <a:endParaRPr lang="en-US" dirty="0"/>
          </a:p>
          <a:p>
            <a:pPr marL="514350" indent="-514350" algn="just">
              <a:defRPr/>
            </a:pPr>
            <a:r>
              <a:rPr lang="en-US" dirty="0" err="1" smtClean="0"/>
              <a:t>AtomicInteger</a:t>
            </a:r>
            <a:endParaRPr lang="en-US" dirty="0" smtClean="0"/>
          </a:p>
          <a:p>
            <a:pPr marL="514350" indent="-514350" algn="just">
              <a:defRPr/>
            </a:pPr>
            <a:r>
              <a:rPr lang="en-US" dirty="0" smtClean="0"/>
              <a:t>…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/>
              <a:t>Основной метод всех этих классов: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&lt;V&gt;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compareAndSet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(V expected, V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update)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/>
              <a:t>Атомарно проставляет новое значение, если текущее значение равно ожидаемому. Возвращает результат выполнения операции (успех/неудача).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/>
              <a:t>Метод реализуется через соответствующую инструкцию процессора, поэтому его грамотное использование позволяет повысить производительность по сравнению с блокировками.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/>
              <a:t>Кроме общих методов, некоторые классы предоставляют атомарные реализации специфических методов.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813"/>
          </a:xfrm>
        </p:spPr>
        <p:txBody>
          <a:bodyPr/>
          <a:lstStyle/>
          <a:p>
            <a:pPr eaLnBrk="1" hangingPunct="1"/>
            <a:r>
              <a:rPr lang="en-US" dirty="0" err="1" smtClean="0"/>
              <a:t>java.util.concurrent.atomic</a:t>
            </a:r>
            <a:r>
              <a:rPr lang="en-US" dirty="0" smtClean="0"/>
              <a:t> – </a:t>
            </a:r>
            <a:r>
              <a:rPr lang="ru-RU" dirty="0" smtClean="0"/>
              <a:t>пример</a:t>
            </a:r>
            <a:endParaRPr lang="en-US" dirty="0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00665" y="854051"/>
            <a:ext cx="8715375" cy="1143000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ru-RU" sz="2300" dirty="0" smtClean="0"/>
              <a:t>На основе классов пакета можно разрабатывать неблокирующие алгоритмы.</a:t>
            </a:r>
          </a:p>
          <a:p>
            <a:pPr marL="0" indent="0" eaLnBrk="1" hangingPunct="1">
              <a:buFont typeface="Arial" charset="0"/>
              <a:buNone/>
            </a:pPr>
            <a:r>
              <a:rPr lang="ru-RU" sz="2300" dirty="0" smtClean="0"/>
              <a:t>К примеру, реализация метода </a:t>
            </a:r>
            <a:r>
              <a:rPr lang="en-US" sz="2300" dirty="0" err="1" smtClean="0"/>
              <a:t>AtomicInteger.incrementAndGet</a:t>
            </a:r>
            <a:r>
              <a:rPr lang="ru-RU" sz="2300" dirty="0" smtClean="0"/>
              <a:t>:</a:t>
            </a:r>
            <a:endParaRPr lang="en-US" sz="2300" dirty="0" smtClean="0"/>
          </a:p>
        </p:txBody>
      </p:sp>
      <p:sp>
        <p:nvSpPr>
          <p:cNvPr id="20484" name="Content Placeholder 2"/>
          <p:cNvSpPr txBox="1">
            <a:spLocks/>
          </p:cNvSpPr>
          <p:nvPr/>
        </p:nvSpPr>
        <p:spPr bwMode="auto">
          <a:xfrm>
            <a:off x="214313" y="2000249"/>
            <a:ext cx="8715375" cy="2994831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final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incrementAndGet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ru-RU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(;;)</a:t>
            </a:r>
            <a:endParaRPr lang="ru-RU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current = get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ru-RU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next = current + 1;</a:t>
            </a:r>
            <a:endParaRPr lang="ru-RU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compareAndSet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(current, next))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next;</a:t>
            </a:r>
            <a:endParaRPr lang="ru-RU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813"/>
          </a:xfrm>
        </p:spPr>
        <p:txBody>
          <a:bodyPr/>
          <a:lstStyle/>
          <a:p>
            <a:pPr eaLnBrk="1" hangingPunct="1"/>
            <a:r>
              <a:rPr lang="en-US" smtClean="0"/>
              <a:t>java.util.concurrent.locks.Lock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14313" y="785813"/>
            <a:ext cx="8715375" cy="715441"/>
          </a:xfrm>
        </p:spPr>
        <p:txBody>
          <a:bodyPr>
            <a:noAutofit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ru-RU" dirty="0" smtClean="0"/>
              <a:t>Расширенный функционал по сравнению с использованием </a:t>
            </a:r>
            <a:r>
              <a:rPr lang="en-US" dirty="0" smtClean="0">
                <a:solidFill>
                  <a:srgbClr val="0070C0"/>
                </a:solidFill>
              </a:rPr>
              <a:t>synchronized</a:t>
            </a:r>
            <a:r>
              <a:rPr lang="ru-RU" dirty="0" smtClean="0"/>
              <a:t>. Простейший пример использования: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4313" y="1542197"/>
            <a:ext cx="8715375" cy="1733266"/>
          </a:xfrm>
          <a:prstGeom prst="rect">
            <a:avLst/>
          </a:prstGeom>
          <a:solidFill>
            <a:srgbClr val="FFFFCC"/>
          </a:solidFill>
        </p:spPr>
        <p:txBody>
          <a:bodyPr>
            <a:normAutofit fontScale="550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Lock l = ...;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//Создание объекта блокировки</a:t>
            </a:r>
            <a:endParaRPr lang="en-US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l.lock</a:t>
            </a:r>
            <a:r>
              <a:rPr lang="ru-RU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//Захват блокировки</a:t>
            </a:r>
            <a:endParaRPr lang="en-US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Код, защищенный блокировкой</a:t>
            </a:r>
            <a:endParaRPr lang="en-US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3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finally</a:t>
            </a:r>
            <a:r>
              <a:rPr lang="ru-RU" sz="3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3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l.unlock</a:t>
            </a:r>
            <a:r>
              <a:rPr lang="ru-RU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//Снятие блокировки</a:t>
            </a:r>
            <a:endParaRPr lang="en-US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3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4313" y="3357563"/>
            <a:ext cx="8715375" cy="357187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200" dirty="0">
                <a:solidFill>
                  <a:schemeClr val="bg1"/>
                </a:solidFill>
                <a:latin typeface="+mn-lt"/>
              </a:rPr>
              <a:t>Более сложный пример:</a:t>
            </a:r>
            <a:endParaRPr lang="en-US" sz="3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4313" y="3643313"/>
            <a:ext cx="8715375" cy="2798430"/>
          </a:xfrm>
          <a:prstGeom prst="rect">
            <a:avLst/>
          </a:prstGeom>
          <a:solidFill>
            <a:srgbClr val="FFFFCC"/>
          </a:solidFill>
        </p:spPr>
        <p:txBody>
          <a:bodyPr>
            <a:normAutofit fontScale="550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Lock </a:t>
            </a:r>
            <a:r>
              <a:rPr lang="en-US" sz="3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lock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...;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//Создание объекта блокировки</a:t>
            </a:r>
            <a:endParaRPr lang="en-US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lock.tryLock</a:t>
            </a:r>
            <a:r>
              <a:rPr lang="ru-RU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())</a:t>
            </a:r>
            <a:r>
              <a:rPr lang="ru-RU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Попытка захватить блокировку</a:t>
            </a:r>
            <a:endParaRPr lang="ru-RU" sz="32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Код, защищенный блокировкой</a:t>
            </a:r>
            <a:endParaRPr lang="en-US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3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finally </a:t>
            </a:r>
            <a:r>
              <a:rPr 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3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lock.unlock</a:t>
            </a:r>
            <a:r>
              <a:rPr lang="ru-RU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//Снятие блокировки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3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3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//Альтернативные действия</a:t>
            </a:r>
            <a:endParaRPr lang="en-US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3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813"/>
          </a:xfrm>
        </p:spPr>
        <p:txBody>
          <a:bodyPr/>
          <a:lstStyle/>
          <a:p>
            <a:pPr eaLnBrk="1" hangingPunct="1"/>
            <a:r>
              <a:rPr lang="en-US" smtClean="0"/>
              <a:t>java.util.concurrent.locks.Condition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214313" y="785813"/>
            <a:ext cx="8715375" cy="642937"/>
          </a:xfrm>
        </p:spPr>
        <p:txBody>
          <a:bodyPr>
            <a:normAutofit fontScale="85000" lnSpcReduction="20000"/>
          </a:bodyPr>
          <a:lstStyle/>
          <a:p>
            <a:pPr marL="0" indent="0" algn="just" eaLnBrk="1" hangingPunct="1">
              <a:buFont typeface="Arial" charset="0"/>
              <a:buNone/>
            </a:pPr>
            <a:r>
              <a:rPr lang="ru-RU" sz="2000" smtClean="0"/>
              <a:t>Аналог монитора. С каждым </a:t>
            </a:r>
            <a:r>
              <a:rPr lang="en-US" sz="2000" smtClean="0"/>
              <a:t>Condition</a:t>
            </a:r>
            <a:r>
              <a:rPr lang="ru-RU" sz="2000" smtClean="0"/>
              <a:t> объектом связан </a:t>
            </a:r>
            <a:r>
              <a:rPr lang="en-US" sz="2000" smtClean="0"/>
              <a:t>Lock</a:t>
            </a:r>
            <a:r>
              <a:rPr lang="ru-RU" sz="2000" smtClean="0"/>
              <a:t>, необходимый для работы с </a:t>
            </a:r>
            <a:r>
              <a:rPr lang="en-US" sz="2000" smtClean="0"/>
              <a:t>Condition-</a:t>
            </a:r>
            <a:r>
              <a:rPr lang="ru-RU" sz="2000" smtClean="0"/>
              <a:t>ом.</a:t>
            </a:r>
            <a:endParaRPr lang="en-US" sz="200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4313" y="1428750"/>
            <a:ext cx="8715375" cy="5286375"/>
          </a:xfrm>
          <a:prstGeom prst="rect">
            <a:avLst/>
          </a:prstGeom>
          <a:solidFill>
            <a:srgbClr val="FFFFCC"/>
          </a:solidFill>
        </p:spPr>
        <p:txBody>
          <a:bodyPr>
            <a:normAutofit fontScale="625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/**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* Очередь элементов ограниченной емкости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* с атомарными операциями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BoundedQueue</a:t>
            </a:r>
            <a:endParaRPr lang="ru-RU" sz="3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3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//Блокировка для синхронизации доступа к данным</a:t>
            </a:r>
            <a:endParaRPr lang="en-US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Lock </a:t>
            </a:r>
            <a:r>
              <a:rPr lang="en-US" sz="3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lock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3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ReentrantLock</a:t>
            </a:r>
            <a:r>
              <a:rPr lang="ru-RU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ru-RU" sz="3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//Сигнализирует о наличии свободного места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Condition </a:t>
            </a:r>
            <a:r>
              <a:rPr lang="en-US" sz="3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notFull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= </a:t>
            </a:r>
            <a:r>
              <a:rPr lang="en-US" sz="3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lock.newCondition</a:t>
            </a:r>
            <a:r>
              <a:rPr lang="ru-RU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ru-RU" sz="3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//Сигнализирует о наличии элементов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Condition </a:t>
            </a:r>
            <a:r>
              <a:rPr lang="en-US" sz="3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notEmpty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lock.newCondition</a:t>
            </a:r>
            <a:r>
              <a:rPr lang="ru-RU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ru-RU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//Данные, доступ к которым надо синхронизовать</a:t>
            </a:r>
            <a:endParaRPr lang="en-US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Object[] items = new Object[100];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putptr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takeptr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count;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813"/>
          </a:xfrm>
        </p:spPr>
        <p:txBody>
          <a:bodyPr/>
          <a:lstStyle/>
          <a:p>
            <a:pPr eaLnBrk="1" hangingPunct="1"/>
            <a:r>
              <a:rPr lang="en-US" smtClean="0"/>
              <a:t>java.util.concurrent.locks.Condition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4312" y="714375"/>
            <a:ext cx="8715375" cy="6000750"/>
          </a:xfrm>
          <a:prstGeom prst="rect">
            <a:avLst/>
          </a:prstGeom>
          <a:solidFill>
            <a:srgbClr val="FFFFCC"/>
          </a:solidFill>
        </p:spPr>
        <p:txBody>
          <a:bodyPr>
            <a:normAutofit fontScale="47500" lnSpcReduction="20000"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/**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Добавляет элемент в конец очереди</a:t>
            </a:r>
            <a:endParaRPr lang="en-US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put</a:t>
            </a:r>
            <a:r>
              <a:rPr lang="ru-RU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(Object x) 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InterruptedException</a:t>
            </a:r>
            <a:endParaRPr lang="ru-RU" sz="3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lock.lock</a:t>
            </a:r>
            <a:r>
              <a:rPr lang="ru-RU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//Получение блокировки</a:t>
            </a:r>
            <a:endParaRPr lang="en-US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3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//Ожидание появления свободного места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При входе в метод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await 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блокировка атомарно снимается и поток усыпляется. После пробуждения перед выходом из метода блокировка восстанавливается.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Цикл по условию необходимости ожидания нужен из-за паразитных пробуждений.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(count == </a:t>
            </a:r>
            <a:r>
              <a:rPr lang="en-US" sz="3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items.length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notFull.await</a:t>
            </a:r>
            <a:r>
              <a:rPr lang="ru-RU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items[</a:t>
            </a:r>
            <a:r>
              <a:rPr lang="en-US" sz="3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putptr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= x;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(++</a:t>
            </a:r>
            <a:r>
              <a:rPr lang="en-US" sz="3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putptr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3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items.length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3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putptr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++count;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3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notEmpty.signal</a:t>
            </a:r>
            <a:r>
              <a:rPr lang="ru-RU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//Очередь теперь не пуста</a:t>
            </a:r>
            <a:endParaRPr lang="en-US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finally</a:t>
            </a:r>
            <a:endParaRPr lang="ru-RU" sz="3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3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lock.unlock</a:t>
            </a:r>
            <a:r>
              <a:rPr lang="ru-RU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//Снятие блокировки</a:t>
            </a:r>
            <a:endParaRPr lang="en-US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813"/>
          </a:xfrm>
        </p:spPr>
        <p:txBody>
          <a:bodyPr/>
          <a:lstStyle/>
          <a:p>
            <a:pPr eaLnBrk="1" hangingPunct="1"/>
            <a:r>
              <a:rPr lang="en-US" smtClean="0"/>
              <a:t>java.util.concurrent.locks.Condition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4313" y="955342"/>
            <a:ext cx="8715375" cy="5527343"/>
          </a:xfrm>
          <a:prstGeom prst="rect">
            <a:avLst/>
          </a:prstGeom>
          <a:solidFill>
            <a:srgbClr val="FFFFCC"/>
          </a:solidFill>
        </p:spPr>
        <p:txBody>
          <a:bodyPr>
            <a:normAutofit fontScale="550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/**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* Вынимает из очереди первый элемент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Object take</a:t>
            </a:r>
            <a:r>
              <a:rPr lang="ru-RU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InterruptedException</a:t>
            </a:r>
            <a:endParaRPr lang="ru-RU" sz="3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lock.lock</a:t>
            </a:r>
            <a:r>
              <a:rPr lang="ru-RU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//Получение блокировки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3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//Ожидание появления нового элемента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(count == 0)</a:t>
            </a:r>
            <a:r>
              <a:rPr lang="ru-RU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notEmpty.await</a:t>
            </a:r>
            <a:r>
              <a:rPr lang="ru-RU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Object x = items[</a:t>
            </a:r>
            <a:r>
              <a:rPr lang="en-US" sz="3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takeptr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 (++</a:t>
            </a:r>
            <a:r>
              <a:rPr lang="en-US" sz="3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takeptr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3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items.length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3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takeptr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--count;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3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notFull.signal</a:t>
            </a:r>
            <a:r>
              <a:rPr lang="ru-RU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//В очереди есть место</a:t>
            </a:r>
            <a:endParaRPr lang="en-US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finally</a:t>
            </a:r>
            <a:endParaRPr lang="ru-RU" sz="3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3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lock.unlock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//Снятие блокировки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3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813"/>
          </a:xfrm>
        </p:spPr>
        <p:txBody>
          <a:bodyPr/>
          <a:lstStyle/>
          <a:p>
            <a:pPr eaLnBrk="1" hangingPunct="1"/>
            <a:r>
              <a:rPr lang="ru-RU" smtClean="0"/>
              <a:t>Что еще почитать</a:t>
            </a:r>
            <a:endParaRPr lang="en-US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214313" y="941696"/>
            <a:ext cx="8929687" cy="5630554"/>
          </a:xfrm>
        </p:spPr>
        <p:txBody>
          <a:bodyPr/>
          <a:lstStyle/>
          <a:p>
            <a:pPr marL="514350" indent="-514350"/>
            <a:r>
              <a:rPr lang="ru-RU" sz="3000" dirty="0" smtClean="0"/>
              <a:t>Хорстманн К.С., Корнелл Г.</a:t>
            </a:r>
            <a:r>
              <a:rPr lang="en-US" sz="3000" dirty="0" smtClean="0"/>
              <a:t> – Java, </a:t>
            </a:r>
            <a:r>
              <a:rPr lang="ru-RU" sz="3000" dirty="0" smtClean="0"/>
              <a:t>том 2, глава 1</a:t>
            </a:r>
            <a:endParaRPr lang="en-US" sz="3000" dirty="0" smtClean="0"/>
          </a:p>
          <a:p>
            <a:pPr marL="514350" indent="-514350"/>
            <a:r>
              <a:rPr lang="en-US" sz="3000" dirty="0" smtClean="0"/>
              <a:t>API References for </a:t>
            </a:r>
            <a:r>
              <a:rPr lang="en-US" sz="3000" dirty="0" err="1" smtClean="0"/>
              <a:t>java.util.concurrent</a:t>
            </a:r>
            <a:r>
              <a:rPr lang="en-US" sz="3000" dirty="0" smtClean="0"/>
              <a:t>: </a:t>
            </a:r>
            <a:r>
              <a:rPr lang="en-US" sz="3000" dirty="0" smtClean="0">
                <a:hlinkClick r:id="rId2"/>
              </a:rPr>
              <a:t>http://download.oracle.com/javase/</a:t>
            </a:r>
            <a:r>
              <a:rPr lang="ru-RU" sz="3000" dirty="0" smtClean="0">
                <a:hlinkClick r:id="rId2"/>
              </a:rPr>
              <a:t>7</a:t>
            </a:r>
            <a:r>
              <a:rPr lang="en-US" sz="3000" dirty="0" smtClean="0">
                <a:hlinkClick r:id="rId2"/>
              </a:rPr>
              <a:t>/docs/</a:t>
            </a:r>
            <a:r>
              <a:rPr lang="en-US" sz="3000" dirty="0" err="1" smtClean="0">
                <a:hlinkClick r:id="rId2"/>
              </a:rPr>
              <a:t>api</a:t>
            </a:r>
            <a:r>
              <a:rPr lang="en-US" sz="3000" dirty="0" smtClean="0">
                <a:hlinkClick r:id="rId2"/>
              </a:rPr>
              <a:t>/java/</a:t>
            </a:r>
            <a:r>
              <a:rPr lang="en-US" sz="3000" dirty="0" err="1" smtClean="0">
                <a:hlinkClick r:id="rId2"/>
              </a:rPr>
              <a:t>util</a:t>
            </a:r>
            <a:r>
              <a:rPr lang="en-US" sz="3000" dirty="0" smtClean="0">
                <a:hlinkClick r:id="rId2"/>
              </a:rPr>
              <a:t>/concurrent/package-summary.html</a:t>
            </a:r>
            <a:r>
              <a:rPr lang="ru-RU" sz="3000" dirty="0" smtClean="0"/>
              <a:t> </a:t>
            </a:r>
            <a:endParaRPr lang="en-US" sz="3000" dirty="0" smtClean="0"/>
          </a:p>
          <a:p>
            <a:pPr marL="514350" indent="-514350"/>
            <a:r>
              <a:rPr lang="ru-RU" sz="3000" dirty="0" smtClean="0"/>
              <a:t>Введение в неблокирующие алгоритмы</a:t>
            </a:r>
            <a:r>
              <a:rPr lang="en-US" sz="3000" dirty="0" smtClean="0"/>
              <a:t>: </a:t>
            </a:r>
            <a:r>
              <a:rPr lang="en-US" sz="3000" dirty="0" smtClean="0">
                <a:hlinkClick r:id="rId3"/>
              </a:rPr>
              <a:t>http://www.ibm.com/developerworks/ru/library/j-jtp04186/</a:t>
            </a:r>
            <a:endParaRPr 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Многозадачность (многопоточность)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Поток – часть приложения, исполняющая определенную задачу</a:t>
            </a:r>
          </a:p>
          <a:p>
            <a:r>
              <a:rPr lang="ru-RU" dirty="0" smtClean="0"/>
              <a:t>Многозадачность – возможность исполнять несколько независимых задач одновременно</a:t>
            </a:r>
          </a:p>
          <a:p>
            <a:r>
              <a:rPr lang="ru-RU" dirty="0" smtClean="0"/>
              <a:t>Потоки разделяют все системные ресурсы, при этом память разделяют только взаимодействующие потоки</a:t>
            </a:r>
          </a:p>
          <a:p>
            <a:r>
              <a:rPr lang="ru-RU" dirty="0" smtClean="0"/>
              <a:t>ОС управляет исполнением потоков и их доступом к общим ресурсам</a:t>
            </a:r>
          </a:p>
          <a:p>
            <a:pPr eaLnBrk="1" hangingPunct="1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 smtClean="0"/>
              <a:t>Что такое многозадачность?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ru-RU" dirty="0" smtClean="0"/>
              <a:t>Серверные приложения (параллельная обработка нескольких запросов)</a:t>
            </a:r>
          </a:p>
          <a:p>
            <a:r>
              <a:rPr lang="ru-RU" dirty="0" smtClean="0"/>
              <a:t>Графические приложения</a:t>
            </a:r>
          </a:p>
          <a:p>
            <a:r>
              <a:rPr lang="ru-RU" dirty="0" smtClean="0"/>
              <a:t>Обработка большого объема данных</a:t>
            </a:r>
          </a:p>
          <a:p>
            <a:r>
              <a:rPr lang="ru-RU" dirty="0" smtClean="0"/>
              <a:t>Другие фоновые операции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 smtClean="0"/>
              <a:t>Зачем нужна многозадачность?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813"/>
          </a:xfrm>
        </p:spPr>
        <p:txBody>
          <a:bodyPr/>
          <a:lstStyle/>
          <a:p>
            <a:pPr eaLnBrk="1" hangingPunct="1"/>
            <a:r>
              <a:rPr lang="ru-RU" smtClean="0"/>
              <a:t>Многозадачность в </a:t>
            </a:r>
            <a:r>
              <a:rPr lang="en-US" smtClean="0"/>
              <a:t>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927280"/>
            <a:ext cx="6482701" cy="557655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Java </a:t>
            </a:r>
            <a:r>
              <a:rPr lang="ru-RU" dirty="0" smtClean="0"/>
              <a:t>поддерживает многозадачность и предоставляет интерфейс управления потоками (каждый поток представляется экземпляром класса </a:t>
            </a:r>
            <a:r>
              <a:rPr lang="en-US" dirty="0" err="1" smtClean="0"/>
              <a:t>java.lang.Thread</a:t>
            </a:r>
            <a:r>
              <a:rPr lang="ru-RU" dirty="0" smtClean="0"/>
              <a:t>)</a:t>
            </a:r>
          </a:p>
          <a:p>
            <a:pPr>
              <a:defRPr/>
            </a:pPr>
            <a:r>
              <a:rPr lang="en-US" dirty="0" smtClean="0"/>
              <a:t>Java </a:t>
            </a:r>
            <a:r>
              <a:rPr lang="ru-RU" dirty="0" smtClean="0"/>
              <a:t>предоставляет интерфейс взаимодействия между потоками</a:t>
            </a:r>
          </a:p>
          <a:p>
            <a:pPr>
              <a:defRPr/>
            </a:pPr>
            <a:r>
              <a:rPr lang="en-US" dirty="0" smtClean="0"/>
              <a:t>Java </a:t>
            </a:r>
            <a:r>
              <a:rPr lang="ru-RU" dirty="0" smtClean="0"/>
              <a:t>поддерживает синхронизацию доступа к данным</a:t>
            </a:r>
            <a:endParaRPr lang="en-US" dirty="0" smtClean="0"/>
          </a:p>
          <a:p>
            <a:pPr lvl="1">
              <a:defRPr/>
            </a:pPr>
            <a:r>
              <a:rPr lang="ru-RU" dirty="0" smtClean="0"/>
              <a:t>К примеру, </a:t>
            </a:r>
            <a:r>
              <a:rPr lang="en-US" dirty="0" smtClean="0"/>
              <a:t>Garbage Collector </a:t>
            </a:r>
            <a:r>
              <a:rPr lang="ru-RU" dirty="0" smtClean="0"/>
              <a:t>работает в отдельном потоке.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Создание потока исполнения – способ №1</a:t>
            </a:r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 smtClean="0"/>
              <a:t>Способ №1: наследование от класса </a:t>
            </a:r>
            <a:r>
              <a:rPr lang="en-US" dirty="0" err="1" smtClean="0"/>
              <a:t>java.lang.Thread</a:t>
            </a:r>
            <a:endParaRPr lang="ru-RU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626" y="1466179"/>
            <a:ext cx="8401476" cy="3801280"/>
          </a:xfrm>
          <a:prstGeom prst="rect">
            <a:avLst/>
          </a:prstGeom>
          <a:solidFill>
            <a:srgbClr val="FFFFCC"/>
          </a:solidFill>
        </p:spPr>
        <p:txBody>
          <a:bodyPr>
            <a:no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//Объявление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MyThread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Thread</a:t>
            </a:r>
            <a:r>
              <a:rPr lang="ru-RU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(){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Переопределение </a:t>
            </a:r>
            <a:r>
              <a:rPr lang="ru-RU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метода</a:t>
            </a:r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//Действия, выполняемые потоком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Запуск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ThreadTest1 {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void main (String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[]){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Thread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thread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MyThread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();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thread.start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();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Здесь будет вызван метод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run()</a:t>
            </a:r>
            <a:endParaRPr lang="en-US" sz="16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8555" y="5288790"/>
            <a:ext cx="8715375" cy="11430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200" dirty="0" smtClean="0">
                <a:solidFill>
                  <a:schemeClr val="bg1"/>
                </a:solidFill>
                <a:latin typeface="+mn-lt"/>
              </a:rPr>
              <a:t>Достоинство – минимум кода. Недостатки</a:t>
            </a:r>
            <a:r>
              <a:rPr lang="ru-RU" sz="3200" dirty="0">
                <a:solidFill>
                  <a:schemeClr val="bg1"/>
                </a:solidFill>
                <a:latin typeface="+mn-lt"/>
              </a:rPr>
              <a:t>:</a:t>
            </a:r>
          </a:p>
          <a:p>
            <a:pPr marL="514350" indent="-514350" algn="just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AutoNum type="arabicParenR"/>
              <a:defRPr/>
            </a:pPr>
            <a:r>
              <a:rPr lang="ru-RU" sz="3200" dirty="0">
                <a:solidFill>
                  <a:schemeClr val="bg1"/>
                </a:solidFill>
                <a:latin typeface="+mn-lt"/>
              </a:rPr>
              <a:t>Нельзя наследоваться от другого класса</a:t>
            </a:r>
          </a:p>
          <a:p>
            <a:pPr marL="514350" indent="-514350" algn="just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AutoNum type="arabicParenR"/>
              <a:defRPr/>
            </a:pPr>
            <a:r>
              <a:rPr lang="ru-RU" sz="3200" dirty="0" smtClean="0">
                <a:solidFill>
                  <a:schemeClr val="bg1"/>
                </a:solidFill>
              </a:rPr>
              <a:t>Неверный смысл: и</a:t>
            </a:r>
            <a:r>
              <a:rPr lang="ru-RU" sz="3200" dirty="0" smtClean="0">
                <a:solidFill>
                  <a:schemeClr val="bg1"/>
                </a:solidFill>
                <a:latin typeface="+mn-lt"/>
              </a:rPr>
              <a:t>деологическая </a:t>
            </a:r>
            <a:r>
              <a:rPr lang="ru-RU" sz="3200" dirty="0">
                <a:solidFill>
                  <a:schemeClr val="bg1"/>
                </a:solidFill>
                <a:latin typeface="+mn-lt"/>
              </a:rPr>
              <a:t>связь с наследованием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Создание потока исполнения – способ №2</a:t>
            </a:r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just">
              <a:defRPr/>
            </a:pPr>
            <a:r>
              <a:rPr lang="ru-RU" dirty="0" smtClean="0"/>
              <a:t>Способ №</a:t>
            </a:r>
            <a:r>
              <a:rPr lang="en-US" dirty="0" smtClean="0"/>
              <a:t>2</a:t>
            </a:r>
            <a:r>
              <a:rPr lang="ru-RU" dirty="0" smtClean="0"/>
              <a:t>: реализация интерфейса </a:t>
            </a:r>
            <a:r>
              <a:rPr lang="en-US" dirty="0" err="1" smtClean="0"/>
              <a:t>java.lang.Runnable</a:t>
            </a:r>
            <a:endParaRPr lang="ru-RU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625" y="1466179"/>
            <a:ext cx="8442420" cy="4211290"/>
          </a:xfrm>
          <a:prstGeom prst="rect">
            <a:avLst/>
          </a:prstGeom>
          <a:solidFill>
            <a:srgbClr val="FFFFCC"/>
          </a:solidFill>
        </p:spPr>
        <p:txBody>
          <a:bodyPr>
            <a:no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//Объявление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MyRunnable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Runnable</a:t>
            </a:r>
            <a:r>
              <a:rPr lang="ru-RU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(){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Реализация метода</a:t>
            </a:r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//Действия, выполняемые потоком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Запуск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ThreadTest2 {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void main (String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[]){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Runnable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 =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MyRunnable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Thread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thread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Thread (run);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thread.start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();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Здесь будет вызван метод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run()</a:t>
            </a:r>
            <a:endParaRPr lang="en-US" sz="16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813"/>
          </a:xfrm>
        </p:spPr>
        <p:txBody>
          <a:bodyPr/>
          <a:lstStyle/>
          <a:p>
            <a:pPr eaLnBrk="1" hangingPunct="1"/>
            <a:r>
              <a:rPr lang="ru-RU" smtClean="0"/>
              <a:t>Управление исполнением потока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914399"/>
            <a:ext cx="8715375" cy="3261816"/>
          </a:xfrm>
        </p:spPr>
        <p:txBody>
          <a:bodyPr rtlCol="0">
            <a:normAutofit fontScale="92500" lnSpcReduction="20000"/>
          </a:bodyPr>
          <a:lstStyle/>
          <a:p>
            <a:pPr marL="273050" indent="-273050"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void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sleep(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millis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dirty="0" smtClean="0">
                <a:latin typeface="Courier New" pitchFamily="49" charset="0"/>
                <a:cs typeface="Courier New" pitchFamily="49" charset="0"/>
              </a:rPr>
            </a:br>
            <a:r>
              <a:rPr lang="ru-RU" dirty="0" smtClean="0"/>
              <a:t>приостанавливает текущий поток как минимум на </a:t>
            </a:r>
            <a:r>
              <a:rPr lang="en-US" dirty="0" err="1" smtClean="0"/>
              <a:t>millis</a:t>
            </a:r>
            <a:r>
              <a:rPr lang="en-US" dirty="0" smtClean="0"/>
              <a:t> </a:t>
            </a:r>
            <a:r>
              <a:rPr lang="ru-RU" dirty="0" smtClean="0"/>
              <a:t>миллисекунд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273050" indent="-273050">
              <a:buNone/>
              <a:defRPr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void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yield()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dirty="0" smtClean="0">
                <a:latin typeface="Courier New" pitchFamily="49" charset="0"/>
                <a:cs typeface="Courier New" pitchFamily="49" charset="0"/>
              </a:rPr>
            </a:br>
            <a:r>
              <a:rPr lang="ru-RU" dirty="0" smtClean="0"/>
              <a:t>приостанавливает текущий поток, предоставляя возможность выполнять другие потоки</a:t>
            </a:r>
            <a:r>
              <a:rPr lang="en-US" dirty="0" smtClean="0"/>
              <a:t> (</a:t>
            </a:r>
            <a:r>
              <a:rPr lang="ru-RU" dirty="0" smtClean="0"/>
              <a:t>обычно необходимо в циклах, если там не вызывается </a:t>
            </a:r>
            <a:r>
              <a:rPr lang="en-US" dirty="0" smtClean="0"/>
              <a:t>sleep)</a:t>
            </a:r>
            <a:endParaRPr lang="ru-RU" dirty="0" smtClean="0"/>
          </a:p>
          <a:p>
            <a:pPr marL="273050" indent="-273050"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final void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join()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dirty="0" smtClean="0">
                <a:latin typeface="Courier New" pitchFamily="49" charset="0"/>
                <a:cs typeface="Courier New" pitchFamily="49" charset="0"/>
              </a:rPr>
            </a:br>
            <a:r>
              <a:rPr lang="ru-RU" dirty="0" smtClean="0">
                <a:cs typeface="Courier New" pitchFamily="49" charset="0"/>
              </a:rPr>
              <a:t>вводит текущий поток в ожидание завершения другого потока</a:t>
            </a:r>
          </a:p>
          <a:p>
            <a:pPr marL="273050" indent="-273050"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final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isAlive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dirty="0" smtClean="0">
                <a:latin typeface="Courier New" pitchFamily="49" charset="0"/>
                <a:cs typeface="Courier New" pitchFamily="49" charset="0"/>
              </a:rPr>
            </a:br>
            <a:r>
              <a:rPr lang="ru-RU" dirty="0" smtClean="0">
                <a:cs typeface="Courier New" pitchFamily="49" charset="0"/>
              </a:rPr>
              <a:t>получает состояние потока (</a:t>
            </a:r>
            <a:r>
              <a:rPr lang="en-US" dirty="0" smtClean="0">
                <a:cs typeface="Courier New" pitchFamily="49" charset="0"/>
              </a:rPr>
              <a:t>true – </a:t>
            </a:r>
            <a:r>
              <a:rPr lang="ru-RU" dirty="0" smtClean="0">
                <a:cs typeface="Courier New" pitchFamily="49" charset="0"/>
              </a:rPr>
              <a:t>если поток запущен и выполняется, </a:t>
            </a:r>
            <a:br>
              <a:rPr lang="ru-RU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false – </a:t>
            </a:r>
            <a:r>
              <a:rPr lang="ru-RU" dirty="0" smtClean="0">
                <a:cs typeface="Courier New" pitchFamily="49" charset="0"/>
              </a:rPr>
              <a:t>если поток не был запущен или завершился)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2955" y="4148920"/>
            <a:ext cx="8656733" cy="2320120"/>
          </a:xfrm>
          <a:prstGeom prst="rect">
            <a:avLst/>
          </a:prstGeom>
          <a:ln w="63500" cmpd="sng">
            <a:solidFill>
              <a:srgbClr val="FF0000"/>
            </a:solidFill>
          </a:ln>
        </p:spPr>
        <p:txBody>
          <a:bodyPr>
            <a:normAutofit fontScale="62500" lnSpcReduction="20000"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3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final void </a:t>
            </a:r>
            <a:r>
              <a:rPr lang="en-US" sz="3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stop()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000" dirty="0" smtClean="0">
                <a:solidFill>
                  <a:schemeClr val="bg1"/>
                </a:solidFill>
                <a:latin typeface="+mn-lt"/>
              </a:rPr>
              <a:t>насильственно останавливает поток, </a:t>
            </a:r>
            <a:r>
              <a:rPr lang="ru-RU" sz="3000" dirty="0">
                <a:solidFill>
                  <a:schemeClr val="bg1"/>
                </a:solidFill>
                <a:latin typeface="+mn-lt"/>
              </a:rPr>
              <a:t>неконтролируемо освобождая все ресурсы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3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final void</a:t>
            </a:r>
            <a:r>
              <a:rPr lang="en-US" sz="3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suspend()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000" dirty="0">
                <a:solidFill>
                  <a:schemeClr val="bg1"/>
                </a:solidFill>
                <a:latin typeface="+mn-lt"/>
              </a:rPr>
              <a:t>приостанавливает выполнение до вызова метода </a:t>
            </a:r>
            <a:r>
              <a:rPr lang="en-US" sz="3000" dirty="0">
                <a:solidFill>
                  <a:schemeClr val="bg1"/>
                </a:solidFill>
                <a:latin typeface="+mn-lt"/>
              </a:rPr>
              <a:t>resume</a:t>
            </a:r>
            <a:r>
              <a:rPr lang="en-US" sz="3000" dirty="0" smtClean="0">
                <a:solidFill>
                  <a:schemeClr val="bg1"/>
                </a:solidFill>
                <a:latin typeface="+mn-lt"/>
              </a:rPr>
              <a:t>()</a:t>
            </a:r>
            <a:r>
              <a:rPr lang="en-US" sz="3000" dirty="0" smtClean="0">
                <a:solidFill>
                  <a:schemeClr val="bg1"/>
                </a:solidFill>
              </a:rPr>
              <a:t>;</a:t>
            </a:r>
            <a:r>
              <a:rPr lang="en-US" sz="3000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3000" dirty="0" smtClean="0">
                <a:solidFill>
                  <a:schemeClr val="bg1"/>
                </a:solidFill>
                <a:latin typeface="+mn-lt"/>
              </a:rPr>
            </a:br>
            <a:r>
              <a:rPr lang="ru-RU" sz="3000" dirty="0" smtClean="0">
                <a:solidFill>
                  <a:schemeClr val="bg1"/>
                </a:solidFill>
              </a:rPr>
              <a:t>зачастую приводит к </a:t>
            </a:r>
            <a:r>
              <a:rPr lang="en-US" sz="3000" dirty="0" smtClean="0">
                <a:solidFill>
                  <a:schemeClr val="bg1"/>
                </a:solidFill>
                <a:latin typeface="+mn-lt"/>
              </a:rPr>
              <a:t>deadlock</a:t>
            </a:r>
            <a:endParaRPr lang="en-US" sz="3000" dirty="0">
              <a:solidFill>
                <a:schemeClr val="bg1"/>
              </a:solidFill>
              <a:latin typeface="+mn-lt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3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final void</a:t>
            </a:r>
            <a:r>
              <a:rPr lang="en-US" sz="3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resume()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000" dirty="0">
                <a:solidFill>
                  <a:schemeClr val="bg1"/>
                </a:solidFill>
                <a:latin typeface="+mn-lt"/>
              </a:rPr>
              <a:t>возобновляет выполнение потока, приостановленного </a:t>
            </a:r>
            <a:r>
              <a:rPr lang="ru-RU" sz="3000" dirty="0" smtClean="0">
                <a:solidFill>
                  <a:schemeClr val="bg1"/>
                </a:solidFill>
                <a:latin typeface="+mn-lt"/>
              </a:rPr>
              <a:t>методом </a:t>
            </a:r>
            <a:r>
              <a:rPr lang="en-US" sz="3000" dirty="0" smtClean="0">
                <a:solidFill>
                  <a:schemeClr val="bg1"/>
                </a:solidFill>
                <a:latin typeface="+mn-lt"/>
              </a:rPr>
              <a:t>suspend()</a:t>
            </a:r>
            <a:endParaRPr lang="en-US" sz="3000" dirty="0">
              <a:solidFill>
                <a:schemeClr val="bg1"/>
              </a:solidFill>
              <a:latin typeface="+mn-lt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 rot="20649736">
            <a:off x="5412887" y="4538761"/>
            <a:ext cx="38256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  <a:latin typeface="CordiaUPC" pitchFamily="34" charset="-34"/>
                <a:cs typeface="CordiaUPC" pitchFamily="34" charset="-34"/>
              </a:rPr>
              <a:t>deprecated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813"/>
          </a:xfrm>
        </p:spPr>
        <p:txBody>
          <a:bodyPr/>
          <a:lstStyle/>
          <a:p>
            <a:pPr eaLnBrk="1" hangingPunct="1"/>
            <a:r>
              <a:rPr lang="ru-RU" dirty="0" smtClean="0"/>
              <a:t>Управление исполнением потока</a:t>
            </a:r>
            <a:r>
              <a:rPr lang="en-US" dirty="0" smtClean="0"/>
              <a:t>: </a:t>
            </a:r>
            <a:r>
              <a:rPr lang="ru-RU" dirty="0" smtClean="0"/>
              <a:t>прерывание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846161"/>
            <a:ext cx="8715375" cy="3971499"/>
          </a:xfrm>
        </p:spPr>
        <p:txBody>
          <a:bodyPr rtlCol="0">
            <a:normAutofit fontScale="92500"/>
          </a:bodyPr>
          <a:lstStyle/>
          <a:p>
            <a:pPr marL="273050" indent="-2730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 smtClean="0"/>
              <a:t>Правильное прерывание потоков</a:t>
            </a:r>
            <a:r>
              <a:rPr lang="en-US" b="1" dirty="0" smtClean="0"/>
              <a:t>:</a:t>
            </a:r>
          </a:p>
          <a:p>
            <a:pPr marL="273050" indent="-273050"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interrupt()</a:t>
            </a:r>
          </a:p>
          <a:p>
            <a:pPr marL="273050" indent="-2730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/>
              <a:t>пытается выставить статус потока в “прерванный”, иначе (если поток находится в ожидании) очищает статус и порождает </a:t>
            </a:r>
            <a:r>
              <a:rPr lang="en-US" dirty="0" err="1" smtClean="0"/>
              <a:t>InterruptedException</a:t>
            </a:r>
            <a:r>
              <a:rPr lang="ru-RU" dirty="0" smtClean="0"/>
              <a:t> в потоке</a:t>
            </a:r>
            <a:endParaRPr lang="en-US" dirty="0" smtClean="0"/>
          </a:p>
          <a:p>
            <a:pPr marL="273050" indent="-273050"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isInterrupted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/>
              <a:t>- проверяет статус потока</a:t>
            </a:r>
          </a:p>
          <a:p>
            <a:pPr marL="273050" indent="-273050">
              <a:buNone/>
              <a:defRPr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interrupted()</a:t>
            </a:r>
          </a:p>
          <a:p>
            <a:pPr marL="273050" indent="-273050">
              <a:buNone/>
              <a:defRPr/>
            </a:pPr>
            <a:r>
              <a:rPr lang="ru-RU" dirty="0" smtClean="0"/>
              <a:t>проверяет статус текущего потока, при этом очищая его</a:t>
            </a:r>
          </a:p>
          <a:p>
            <a:pPr marL="273050" indent="-273050">
              <a:defRPr/>
            </a:pPr>
            <a:r>
              <a:rPr lang="ru-RU" dirty="0" smtClean="0"/>
              <a:t>Используя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interrupt(), </a:t>
            </a:r>
            <a:r>
              <a:rPr lang="ru-RU" dirty="0" smtClean="0"/>
              <a:t>нельзя остановить поток без его </a:t>
            </a:r>
            <a:r>
              <a:rPr lang="en-US" dirty="0" smtClean="0"/>
              <a:t>“</a:t>
            </a:r>
            <a:r>
              <a:rPr lang="ru-RU" dirty="0" smtClean="0"/>
              <a:t>согласия</a:t>
            </a:r>
            <a:r>
              <a:rPr lang="en-US" dirty="0" smtClean="0"/>
              <a:t>”</a:t>
            </a:r>
            <a:endParaRPr lang="ru-RU" dirty="0" smtClean="0"/>
          </a:p>
          <a:p>
            <a:pPr marL="273050" indent="-273050">
              <a:defRPr/>
            </a:pPr>
            <a:r>
              <a:rPr lang="ru-RU" dirty="0" smtClean="0"/>
              <a:t>Чтобы поток можно было корректно остановить, вместо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625" y="4694839"/>
            <a:ext cx="8497011" cy="354834"/>
          </a:xfrm>
          <a:prstGeom prst="rect">
            <a:avLst/>
          </a:prstGeom>
          <a:solidFill>
            <a:srgbClr val="FFFFCC"/>
          </a:solidFill>
        </p:spPr>
        <p:txBody>
          <a:bodyPr>
            <a:normAutofit lnSpcReduction="10000"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(condition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){</a:t>
            </a:r>
            <a:r>
              <a:rPr lang="ru-RU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4571" y="5336273"/>
            <a:ext cx="8487418" cy="597729"/>
          </a:xfrm>
          <a:prstGeom prst="rect">
            <a:avLst/>
          </a:prstGeom>
          <a:solidFill>
            <a:srgbClr val="FFFFCC"/>
          </a:solidFill>
        </p:spPr>
        <p:txBody>
          <a:bodyPr>
            <a:normAutofit lnSpcReduction="10000"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ru-RU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(condition &amp;&amp; !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Thread.currentThread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isInterrupted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()) {..}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Content Placeholder 2"/>
          <p:cNvSpPr txBox="1">
            <a:spLocks/>
          </p:cNvSpPr>
          <p:nvPr/>
        </p:nvSpPr>
        <p:spPr bwMode="auto">
          <a:xfrm>
            <a:off x="260797" y="4921946"/>
            <a:ext cx="87153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Font typeface="Arial" charset="0"/>
              <a:buNone/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нужно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писать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86603" y="5934154"/>
            <a:ext cx="8549827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Font typeface="Arial" charset="0"/>
              <a:buNone/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+ при вызове методов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sleep, join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 нужно в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catch(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InterruptedException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)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завершать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run()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813"/>
          </a:xfrm>
        </p:spPr>
        <p:txBody>
          <a:bodyPr/>
          <a:lstStyle/>
          <a:p>
            <a:pPr eaLnBrk="1" hangingPunct="1"/>
            <a:r>
              <a:rPr lang="ru-RU" smtClean="0"/>
              <a:t>Потоки-демоны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928048"/>
            <a:ext cx="8715375" cy="5644202"/>
          </a:xfrm>
        </p:spPr>
        <p:txBody>
          <a:bodyPr rtlCol="0">
            <a:normAutofit/>
          </a:bodyPr>
          <a:lstStyle/>
          <a:p>
            <a:pPr marL="273050" indent="-273050">
              <a:defRPr/>
            </a:pPr>
            <a:r>
              <a:rPr lang="ru-RU" dirty="0" smtClean="0"/>
              <a:t>Демон – это поток, который может существовать неограниченное время.</a:t>
            </a:r>
          </a:p>
          <a:p>
            <a:pPr marL="273050" indent="-273050">
              <a:defRPr/>
            </a:pPr>
            <a:r>
              <a:rPr lang="ru-RU" dirty="0" smtClean="0"/>
              <a:t>Если в программе остаются только потоки-демоны, то такая программа завершает работу. В противном случае она ожидает завершения всех потоков, не являющихся демонами.</a:t>
            </a:r>
          </a:p>
          <a:p>
            <a:pPr marL="273050" indent="-273050">
              <a:defRPr/>
            </a:pPr>
            <a:r>
              <a:rPr lang="ru-RU" dirty="0" smtClean="0"/>
              <a:t>Назначение демонов –  обслуживание других потоков</a:t>
            </a:r>
          </a:p>
          <a:p>
            <a:pPr marL="525050" lvl="1" indent="-273050">
              <a:defRPr/>
            </a:pPr>
            <a:r>
              <a:rPr lang="ru-RU" dirty="0" smtClean="0"/>
              <a:t>Например, таймер</a:t>
            </a:r>
          </a:p>
          <a:p>
            <a:pPr marL="273050" indent="-273050">
              <a:defRPr/>
            </a:pPr>
            <a:r>
              <a:rPr lang="en-US" dirty="0" smtClean="0"/>
              <a:t>API</a:t>
            </a:r>
            <a:endParaRPr lang="ru-RU" dirty="0" smtClean="0"/>
          </a:p>
          <a:p>
            <a:pPr marL="525050" lvl="1" indent="-273050">
              <a:defRPr/>
            </a:pPr>
            <a:r>
              <a:rPr lang="ru-RU" dirty="0" smtClean="0"/>
              <a:t>задание типа потока</a:t>
            </a:r>
            <a:r>
              <a:rPr lang="en-US" dirty="0" smtClean="0"/>
              <a:t> (</a:t>
            </a:r>
            <a:r>
              <a:rPr lang="ru-RU" dirty="0" smtClean="0"/>
              <a:t>true – демон, false – иначе</a:t>
            </a:r>
            <a:r>
              <a:rPr lang="en-US" dirty="0" smtClean="0"/>
              <a:t>):</a:t>
            </a:r>
            <a:endParaRPr lang="ru-RU" dirty="0" smtClean="0"/>
          </a:p>
          <a:p>
            <a:pPr marL="273050" indent="-273050" eaLnBrk="1" fontAlgn="auto" hangingPunct="1">
              <a:spcAft>
                <a:spcPts val="0"/>
              </a:spcAft>
              <a:buNone/>
              <a:defRPr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final void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setDaemon(boolean on)</a:t>
            </a:r>
          </a:p>
          <a:p>
            <a:pPr marL="525050" lvl="1" indent="-273050">
              <a:defRPr/>
            </a:pPr>
            <a:r>
              <a:rPr lang="ru-RU" dirty="0" smtClean="0"/>
              <a:t>получение типа потока</a:t>
            </a:r>
            <a:r>
              <a:rPr lang="en-US" dirty="0" smtClean="0"/>
              <a:t>:</a:t>
            </a:r>
            <a:endParaRPr lang="ru-RU" dirty="0" smtClean="0"/>
          </a:p>
          <a:p>
            <a:pPr marL="273050" indent="-273050">
              <a:buNone/>
              <a:defRPr/>
            </a:pPr>
            <a:r>
              <a:rPr lang="ru-RU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public final boolean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isDaemon()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Cracker_EDU_Template_2013">
  <a:themeElements>
    <a:clrScheme name="NC 2">
      <a:dk1>
        <a:srgbClr val="464646"/>
      </a:dk1>
      <a:lt1>
        <a:srgbClr val="FFFFFF"/>
      </a:lt1>
      <a:dk2>
        <a:srgbClr val="0079C1"/>
      </a:dk2>
      <a:lt2>
        <a:srgbClr val="EEECE1"/>
      </a:lt2>
      <a:accent1>
        <a:srgbClr val="0079C1"/>
      </a:accent1>
      <a:accent2>
        <a:srgbClr val="C0504D"/>
      </a:accent2>
      <a:accent3>
        <a:srgbClr val="9BBB59"/>
      </a:accent3>
      <a:accent4>
        <a:srgbClr val="8064A2"/>
      </a:accent4>
      <a:accent5>
        <a:srgbClr val="40B8FF"/>
      </a:accent5>
      <a:accent6>
        <a:srgbClr val="F3BA47"/>
      </a:accent6>
      <a:hlink>
        <a:srgbClr val="0079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3FB"/>
        </a:solidFill>
        <a:ln>
          <a:noFill/>
        </a:ln>
        <a:effectLst/>
      </a:spPr>
      <a:bodyPr lIns="72000" tIns="72000" rIns="72000" bIns="72000" rtlCol="0" anchor="ctr">
        <a:normAutofit/>
      </a:bodyPr>
      <a:lstStyle>
        <a:defPPr algn="ctr">
          <a:defRPr dirty="0" smtClean="0">
            <a:solidFill>
              <a:srgbClr val="46464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bg1">
                <a:lumMod val="7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NetCracker_EDU_Template_2013</Template>
  <TotalTime>1554</TotalTime>
  <Words>1221</Words>
  <Application>Microsoft Office PowerPoint</Application>
  <PresentationFormat>On-screen Show (4:3)</PresentationFormat>
  <Paragraphs>300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NetCracker_EDU_Template_2013</vt:lpstr>
      <vt:lpstr>Лекции по Java SE Александр Харичкин, Performance Support Manager, NetCracker</vt:lpstr>
      <vt:lpstr>План лекции</vt:lpstr>
      <vt:lpstr>Многозадачность (многопоточность)</vt:lpstr>
      <vt:lpstr>Многозадачность в Java</vt:lpstr>
      <vt:lpstr>Создание потока исполнения – способ №1</vt:lpstr>
      <vt:lpstr>Создание потока исполнения – способ №2</vt:lpstr>
      <vt:lpstr>Управление исполнением потока</vt:lpstr>
      <vt:lpstr>Управление исполнением потока: прерывание</vt:lpstr>
      <vt:lpstr>Потоки-демоны</vt:lpstr>
      <vt:lpstr>Приоритеты потоков</vt:lpstr>
      <vt:lpstr>План лекции</vt:lpstr>
      <vt:lpstr>Проблемы одновременного доступа</vt:lpstr>
      <vt:lpstr>Синхронизация</vt:lpstr>
      <vt:lpstr>Недостатки синхронизации</vt:lpstr>
      <vt:lpstr>Операции, не требующие синхронизации</vt:lpstr>
      <vt:lpstr>Блокирующие операции</vt:lpstr>
      <vt:lpstr>Монитор</vt:lpstr>
      <vt:lpstr>План лекции</vt:lpstr>
      <vt:lpstr>Java Concurrency API</vt:lpstr>
      <vt:lpstr>java.util.concurrent.atomic</vt:lpstr>
      <vt:lpstr>java.util.concurrent.atomic – пример</vt:lpstr>
      <vt:lpstr>java.util.concurrent.locks.Lock</vt:lpstr>
      <vt:lpstr>java.util.concurrent.locks.Condition</vt:lpstr>
      <vt:lpstr>java.util.concurrent.locks.Condition</vt:lpstr>
      <vt:lpstr>java.util.concurrent.locks.Condition</vt:lpstr>
      <vt:lpstr>Что еще почитать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Лекции по Java SE Александр Харичкин, Performance Support Manager, NetCracker</dc:title>
  <dc:creator>1</dc:creator>
  <cp:lastModifiedBy>Alexey Evdokimov</cp:lastModifiedBy>
  <cp:revision>25</cp:revision>
  <dcterms:created xsi:type="dcterms:W3CDTF">2014-04-11T03:17:19Z</dcterms:created>
  <dcterms:modified xsi:type="dcterms:W3CDTF">2014-05-13T14:47:51Z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