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1" r:id="rId3"/>
    <p:sldId id="352" r:id="rId4"/>
    <p:sldId id="353" r:id="rId5"/>
    <p:sldId id="354" r:id="rId6"/>
    <p:sldId id="386" r:id="rId7"/>
    <p:sldId id="356" r:id="rId8"/>
    <p:sldId id="388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89" r:id="rId23"/>
    <p:sldId id="371" r:id="rId24"/>
    <p:sldId id="372" r:id="rId25"/>
    <p:sldId id="373" r:id="rId26"/>
    <p:sldId id="390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91" r:id="rId36"/>
    <p:sldId id="3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EF"/>
    <a:srgbClr val="C8E3FB"/>
    <a:srgbClr val="464646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9527" autoAdjust="0"/>
  </p:normalViewPr>
  <p:slideViewPr>
    <p:cSldViewPr snapToGrid="0">
      <p:cViewPr varScale="1">
        <p:scale>
          <a:sx n="114" d="100"/>
          <a:sy n="114" d="100"/>
        </p:scale>
        <p:origin x="-534" y="-102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10/4/2014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10/4/2014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ap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altLang="ru-RU" smtClean="0">
                <a:latin typeface="Calibri" pitchFamily="34" charset="0"/>
              </a:rPr>
              <a:t>Активное использовение в </a:t>
            </a:r>
            <a:r>
              <a:rPr lang="en-US" altLang="ru-RU" smtClean="0">
                <a:latin typeface="Calibri" pitchFamily="34" charset="0"/>
              </a:rPr>
              <a:t>NetCracker’e </a:t>
            </a:r>
            <a:r>
              <a:rPr lang="ru-RU" altLang="ru-RU" smtClean="0">
                <a:latin typeface="Calibri" pitchFamily="34" charset="0"/>
              </a:rPr>
              <a:t>для </a:t>
            </a:r>
            <a:r>
              <a:rPr lang="en-US" altLang="ru-RU" smtClean="0">
                <a:latin typeface="Calibri" pitchFamily="34" charset="0"/>
              </a:rPr>
              <a:t>JMS, Action History, Xpath, Descriptors</a:t>
            </a:r>
            <a:endParaRPr lang="ru-RU" altLang="ru-RU" smtClean="0">
              <a:latin typeface="Calibri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AC0684-8D83-4B55-869C-A2266617A9BD}" type="slidenum">
              <a:rPr lang="ru-RU" altLang="ru-RU" smtClean="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ru-RU" altLang="ru-RU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Eras Medium ITC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933A1C-E2F5-42E8-973E-3CCD2FA0FF97}" type="slidenum">
              <a:rPr lang="ru-RU" altLang="ru-RU" smtClean="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ru-RU" altLang="ru-RU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Eras Medium ITC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Eras Medium IT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ras Medium ITC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D22E8D-C137-4383-9C17-912747724E46}" type="slidenum">
              <a:rPr lang="ru-RU" altLang="ru-RU" smtClean="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ru-RU" altLang="ru-RU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360487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ru-RU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3BB89-4F63-46E3-AE93-DB6C8C8A907E}" type="datetime2">
              <a:rPr lang="en-US"/>
              <a:pPr>
                <a:defRPr/>
              </a:pPr>
              <a:t>Saturday, October 04, 2014</a:t>
            </a:fld>
            <a:endParaRPr lang="ru-RU"/>
          </a:p>
        </p:txBody>
      </p:sp>
      <p:sp>
        <p:nvSpPr>
          <p:cNvPr id="7" name="Rectangle 16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3A88B-2409-496F-9746-3F14C15ED2D6}" type="slidenum">
              <a:rPr lang="en-US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ea typeface="Calibri"/>
                <a:cs typeface="Calibri"/>
              </a:defRPr>
            </a:lvl1pPr>
            <a:lvl2pPr>
              <a:defRPr>
                <a:latin typeface="Calibri"/>
                <a:ea typeface="Calibri"/>
                <a:cs typeface="Calibri"/>
              </a:defRPr>
            </a:lvl2pPr>
            <a:lvl3pPr>
              <a:defRPr>
                <a:latin typeface="Calibri"/>
                <a:ea typeface="Calibri"/>
                <a:cs typeface="Calibri"/>
              </a:defRPr>
            </a:lvl3pPr>
            <a:lvl4pPr>
              <a:defRPr>
                <a:latin typeface="Calibri"/>
                <a:ea typeface="Calibri"/>
                <a:cs typeface="Calibri"/>
              </a:defRPr>
            </a:lvl4pPr>
            <a:lvl5pPr>
              <a:defRPr>
                <a:latin typeface="Calibri"/>
                <a:ea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52BE-25A3-48E2-88AF-F127D2195E1B}" type="datetime2">
              <a:rPr lang="en-US"/>
              <a:pPr>
                <a:defRPr/>
              </a:pPr>
              <a:t>Saturday, October 04, 2014</a:t>
            </a:fld>
            <a:endParaRPr lang="ru-RU"/>
          </a:p>
        </p:txBody>
      </p:sp>
      <p:sp>
        <p:nvSpPr>
          <p:cNvPr id="5" name="Rectangle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6B676-3391-49BB-B490-906AF0E36473}" type="slidenum">
              <a:rPr lang="en-US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68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74F99-7F51-4C7A-A491-1919EAB1A464}" type="datetime2">
              <a:rPr lang="en-US"/>
              <a:pPr>
                <a:defRPr/>
              </a:pPr>
              <a:t>Saturday, October 04, 2014</a:t>
            </a:fld>
            <a:endParaRPr lang="ru-RU"/>
          </a:p>
        </p:txBody>
      </p:sp>
      <p:sp>
        <p:nvSpPr>
          <p:cNvPr id="3" name="Rectangle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F46F0-9B26-487A-B118-3F7B3FA0FFBF}" type="slidenum">
              <a:rPr lang="en-US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1" r:id="rId16"/>
    <p:sldLayoutId id="2147483672" r:id="rId17"/>
    <p:sldLayoutId id="2147483674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mtClean="0"/>
              <a:t>Максим Абламейко, </a:t>
            </a:r>
            <a:r>
              <a:rPr lang="ru-RU" dirty="0"/>
              <a:t>инженер-разработчик </a:t>
            </a:r>
            <a:r>
              <a:rPr lang="en-US" dirty="0" err="1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Основы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XML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и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XML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 (JAXP)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469147"/>
              </p:ext>
            </p:extLst>
          </p:nvPr>
        </p:nvGraphicFramePr>
        <p:xfrm>
          <a:off x="306854" y="961982"/>
          <a:ext cx="8604250" cy="535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5"/>
                <a:gridCol w="4302125"/>
              </a:tblGrid>
              <a:tr h="3657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Malformed</a:t>
                      </a:r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00"/>
                          </a:solidFill>
                        </a:rPr>
                        <a:t>Well-formed</a:t>
                      </a:r>
                      <a:endParaRPr lang="ru-RU" sz="1800" dirty="0" smtClean="0">
                        <a:solidFill>
                          <a:srgbClr val="FFFF00"/>
                        </a:solidFill>
                      </a:endParaRPr>
                    </a:p>
                  </a:txBody>
                  <a:tcPr marT="45709" marB="45709"/>
                </a:tc>
              </a:tr>
              <a:tr h="36573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alibri" pitchFamily="34" charset="0"/>
                        </a:rPr>
                        <a:t>Один и только один корневой элемент</a:t>
                      </a:r>
                      <a:endParaRPr lang="en-US" sz="1800" dirty="0" smtClean="0">
                        <a:latin typeface="Calibri" pitchFamily="34" charset="0"/>
                      </a:endParaRPr>
                    </a:p>
                  </a:txBody>
                  <a:tcPr marT="45709" marB="4570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4484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person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</a:t>
                      </a:r>
                      <a:r>
                        <a:rPr lang="en-US" sz="1400" dirty="0" err="1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Vasya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&lt;/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person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</a:t>
                      </a:r>
                      <a:b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person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</a:t>
                      </a:r>
                      <a:r>
                        <a:rPr lang="en-US" sz="1400" dirty="0" err="1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Masha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&lt;/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person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</a:t>
                      </a:r>
                      <a:endParaRPr lang="ru-RU" sz="1400" dirty="0" smtClean="0">
                        <a:solidFill>
                          <a:schemeClr val="accent2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&lt;persons&gt;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&lt;person&gt;</a:t>
                      </a: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Vasya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&lt;/person&gt;</a:t>
                      </a:r>
                      <a:b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</a:b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&lt;person&gt;</a:t>
                      </a: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Masha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&lt;/person&gt;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&lt;/persons&gt;</a:t>
                      </a:r>
                      <a:endParaRPr lang="ru-RU" sz="1400" b="1" dirty="0" smtClean="0">
                        <a:solidFill>
                          <a:srgbClr val="00B050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</a:tr>
              <a:tr h="64005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alibri" pitchFamily="34" charset="0"/>
                        </a:rPr>
                        <a:t>Непустые элементы состоят из открывающих и закрывающих тэгов</a:t>
                      </a:r>
                      <a:r>
                        <a:rPr lang="en-US" sz="1800" dirty="0" smtClean="0">
                          <a:latin typeface="Calibri" pitchFamily="34" charset="0"/>
                        </a:rPr>
                        <a:t>.</a:t>
                      </a:r>
                      <a:r>
                        <a:rPr lang="en-US" sz="1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sz="1800" dirty="0" smtClean="0">
                          <a:latin typeface="Calibri" pitchFamily="34" charset="0"/>
                        </a:rPr>
                        <a:t>Пустые элементы могут</a:t>
                      </a:r>
                      <a:r>
                        <a:rPr lang="ru-RU" sz="1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sz="1800" dirty="0" smtClean="0">
                          <a:latin typeface="Calibri" pitchFamily="34" charset="0"/>
                        </a:rPr>
                        <a:t>обозначаться </a:t>
                      </a:r>
                      <a:r>
                        <a:rPr lang="ru-RU" sz="1800" dirty="0" smtClean="0">
                          <a:latin typeface="Arial" pitchFamily="34" charset="0"/>
                        </a:rPr>
                        <a:t>закрытым </a:t>
                      </a:r>
                      <a:r>
                        <a:rPr lang="ru-RU" sz="1800" dirty="0" smtClean="0">
                          <a:latin typeface="Calibri" pitchFamily="34" charset="0"/>
                        </a:rPr>
                        <a:t>тэгом</a:t>
                      </a:r>
                      <a:endParaRPr lang="en-US" sz="1800" dirty="0" smtClean="0">
                        <a:latin typeface="Calibri" pitchFamily="34" charset="0"/>
                      </a:endParaRPr>
                    </a:p>
                  </a:txBody>
                  <a:tcPr marT="45709" marB="4570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53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&lt;body&gt;&lt;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/&gt; </a:t>
                      </a: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в</a:t>
                      </a: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XML </a:t>
                      </a:r>
                      <a:r>
                        <a:rPr lang="ru-RU" sz="1400" b="1" u="sng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не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то же что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&gt;&lt;/body&gt;</a:t>
                      </a:r>
                      <a:endParaRPr lang="ru-RU" sz="1400" dirty="0" smtClean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&lt;body&gt;&lt;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 /&gt; </a:t>
                      </a:r>
                      <a:r>
                        <a:rPr lang="ru-RU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то же что 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&gt;&lt;/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&gt;&lt;/body&gt;</a:t>
                      </a:r>
                      <a:endParaRPr lang="ru-RU" sz="1400" dirty="0" smtClean="0">
                        <a:solidFill>
                          <a:srgbClr val="00B050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</a:tr>
              <a:tr h="36573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alibri" pitchFamily="34" charset="0"/>
                        </a:rPr>
                        <a:t>Все значения атрибутов заключаются в кавычки </a:t>
                      </a:r>
                      <a:r>
                        <a:rPr lang="en-US" sz="1800" b="1" dirty="0" smtClean="0">
                          <a:latin typeface="Calibri" pitchFamily="34" charset="0"/>
                        </a:rPr>
                        <a:t>‘</a:t>
                      </a:r>
                      <a:r>
                        <a:rPr lang="ru-RU" sz="1800" b="1" dirty="0" smtClean="0">
                          <a:latin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latin typeface="Calibri" pitchFamily="34" charset="0"/>
                        </a:rPr>
                        <a:t>или</a:t>
                      </a:r>
                      <a:r>
                        <a:rPr lang="ru-RU" sz="1800" dirty="0" smtClean="0">
                          <a:latin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latin typeface="Calibri" pitchFamily="34" charset="0"/>
                        </a:rPr>
                        <a:t>"</a:t>
                      </a:r>
                      <a:endParaRPr lang="en-US" sz="1800" dirty="0" smtClean="0">
                        <a:latin typeface="Arial" pitchFamily="34" charset="0"/>
                      </a:endParaRPr>
                    </a:p>
                  </a:txBody>
                  <a:tcPr marT="45709" marB="4570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53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body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bgcolor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=#FFFFFF/&gt;</a:t>
                      </a:r>
                      <a:endParaRPr lang="ru-RU" sz="1400" dirty="0" smtClean="0">
                        <a:solidFill>
                          <a:schemeClr val="accent2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body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bgcolor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=“#FFFFFF”/&gt;</a:t>
                      </a:r>
                      <a:endParaRPr lang="ru-RU" sz="1400" dirty="0" smtClean="0">
                        <a:solidFill>
                          <a:srgbClr val="00B050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</a:tr>
              <a:tr h="36573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alibri" pitchFamily="34" charset="0"/>
                        </a:rPr>
                        <a:t>Тэги могут быть вложены но </a:t>
                      </a:r>
                      <a:r>
                        <a:rPr lang="ru-RU" sz="1800" dirty="0" smtClean="0">
                          <a:latin typeface="Arial" pitchFamily="34" charset="0"/>
                        </a:rPr>
                        <a:t>не</a:t>
                      </a:r>
                      <a:r>
                        <a:rPr lang="ru-RU" sz="1800" dirty="0" smtClean="0">
                          <a:latin typeface="Calibri" pitchFamily="34" charset="0"/>
                        </a:rPr>
                        <a:t> должны</a:t>
                      </a:r>
                      <a:r>
                        <a:rPr lang="ru-RU" sz="1800" dirty="0" smtClean="0">
                          <a:latin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latin typeface="Calibri" pitchFamily="34" charset="0"/>
                        </a:rPr>
                        <a:t>перекрываться</a:t>
                      </a:r>
                      <a:endParaRPr lang="en-US" sz="1800" dirty="0" smtClean="0">
                        <a:latin typeface="Calibri" pitchFamily="34" charset="0"/>
                      </a:endParaRPr>
                    </a:p>
                  </a:txBody>
                  <a:tcPr marT="45709" marB="4570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530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&gt;&lt;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b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&gt;&lt;/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&gt;&lt;/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b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</a:t>
                      </a:r>
                      <a:endParaRPr lang="ru-RU" sz="1400" dirty="0" smtClean="0">
                        <a:solidFill>
                          <a:schemeClr val="accent2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&gt;&lt;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b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&gt;&lt;/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b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&gt;&lt;/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a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</a:t>
                      </a:r>
                      <a:endParaRPr lang="ru-RU" sz="1400" dirty="0" smtClean="0">
                        <a:solidFill>
                          <a:srgbClr val="00B050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</a:tr>
              <a:tr h="36573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alibri" pitchFamily="34" charset="0"/>
                        </a:rPr>
                        <a:t>Имена тэгов чувствительны к регистру</a:t>
                      </a:r>
                    </a:p>
                  </a:txBody>
                  <a:tcPr marT="45709" marB="4570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308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3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tag</a:t>
                      </a:r>
                      <a:r>
                        <a:rPr lang="en-US" sz="13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&gt;&lt;/</a:t>
                      </a:r>
                      <a:r>
                        <a:rPr lang="en-US" sz="1300" b="1" dirty="0" err="1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TaG</a:t>
                      </a:r>
                      <a:r>
                        <a:rPr lang="en-US" sz="1300" dirty="0" smtClean="0">
                          <a:solidFill>
                            <a:schemeClr val="accent2"/>
                          </a:solidFill>
                          <a:latin typeface="Calibri" pitchFamily="34" charset="0"/>
                        </a:rPr>
                        <a:t>&gt;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&lt;</a:t>
                      </a:r>
                      <a:r>
                        <a:rPr lang="en-US" sz="13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tag</a:t>
                      </a:r>
                      <a:r>
                        <a:rPr lang="en-US" sz="13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&gt;&lt;/</a:t>
                      </a:r>
                      <a:r>
                        <a:rPr lang="en-US" sz="1300" b="1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tag</a:t>
                      </a:r>
                      <a:r>
                        <a:rPr lang="en-US" sz="1300" dirty="0" smtClean="0">
                          <a:solidFill>
                            <a:srgbClr val="00B050"/>
                          </a:solidFill>
                          <a:latin typeface="Calibri" pitchFamily="34" charset="0"/>
                        </a:rPr>
                        <a:t>&gt;</a:t>
                      </a:r>
                    </a:p>
                  </a:txBody>
                  <a:tcPr marT="45709" marB="45709"/>
                </a:tc>
              </a:tr>
              <a:tr h="530325">
                <a:tc gridSpan="2">
                  <a:txBody>
                    <a:bodyPr/>
                    <a:lstStyle/>
                    <a:p>
                      <a:pPr marL="365125" indent="-273050" defTabSz="914400" eaLnBrk="1" hangingPunct="1">
                        <a:lnSpc>
                          <a:spcPct val="80000"/>
                        </a:lnSpc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Документ соответствует своей кодировке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.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Если не указана кодировка, по умолчанию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используется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UTF-8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T="45709" marB="45709"/>
                </a:tc>
                <a:tc hMerge="1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>
                        <a:solidFill>
                          <a:srgbClr val="00B05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75AE2C3F-4E61-4BB9-9CB9-48E355DC8BDF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54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4207C844-43CA-4943-86CB-BB422E39E20A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10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Well-formed </a:t>
            </a:r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документ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9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49FE71B7-F912-4799-8221-8136EBA9B998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092B81B8-85E4-44B4-B471-F2B5415D28E0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11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6389" name="Content Placeholder 6"/>
          <p:cNvSpPr>
            <a:spLocks noGrp="1"/>
          </p:cNvSpPr>
          <p:nvPr>
            <p:ph idx="1"/>
          </p:nvPr>
        </p:nvSpPr>
        <p:spPr>
          <a:xfrm>
            <a:off x="211210" y="1357274"/>
            <a:ext cx="8932790" cy="55007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 XML определены два метода записи специальных символов: ссылка на сущность и ссылка по номеру символа.</a:t>
            </a:r>
          </a:p>
          <a:p>
            <a:pPr lvl="1">
              <a:lnSpc>
                <a:spcPct val="80000"/>
              </a:lnSpc>
            </a:pPr>
            <a:r>
              <a:rPr lang="ru-RU" altLang="ru-RU" sz="20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Ссылка на сущность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состоит из </a:t>
            </a:r>
            <a:r>
              <a:rPr lang="ru-RU" altLang="ru-RU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амперсанда (&amp;), </a:t>
            </a:r>
            <a:br>
              <a:rPr lang="ru-RU" altLang="ru-RU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имени сущности и </a:t>
            </a:r>
            <a:r>
              <a:rPr lang="ru-RU" altLang="ru-RU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точки с запятой (;)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US" altLang="ru-RU" sz="20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&lt;company-name&gt;</a:t>
            </a:r>
            <a:r>
              <a:rPr lang="en-US" altLang="ru-RU" sz="2000" dirty="0" err="1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AT&amp;amp;T</a:t>
            </a:r>
            <a:r>
              <a:rPr lang="en-US" altLang="ru-RU" sz="20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&lt;/company-name&gt;</a:t>
            </a:r>
            <a:endParaRPr lang="ru-RU" altLang="ru-RU" sz="2000" dirty="0" smtClean="0">
              <a:solidFill>
                <a:srgbClr val="00B05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altLang="ru-RU" sz="20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Ссылка по номеру символа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вместо имени сущности указывается </a:t>
            </a:r>
            <a:r>
              <a:rPr lang="ru-RU" altLang="ru-RU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символ #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и число (в десятичной или шестнадцатеричной записи)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US" altLang="ru-RU" sz="20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&lt;company-name&gt;</a:t>
            </a:r>
            <a:r>
              <a:rPr lang="en-US" altLang="ru-RU" sz="2000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AT&amp;#38;T</a:t>
            </a:r>
            <a:r>
              <a:rPr lang="en-US" altLang="ru-RU" sz="2000" b="1" dirty="0" smtClean="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&lt;/company-name&gt;</a:t>
            </a:r>
          </a:p>
          <a:p>
            <a:pPr>
              <a:lnSpc>
                <a:spcPct val="8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 XML есть несколько предопределённых сущностей</a:t>
            </a:r>
          </a:p>
          <a:p>
            <a:pPr lvl="1">
              <a:lnSpc>
                <a:spcPct val="80000"/>
              </a:lnSpc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&amp;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lt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; (&lt;), &amp;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gt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; (&gt;), &amp;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apos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; ('),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&amp;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quot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; ("), &amp;amp; (&amp;)</a:t>
            </a: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Well-formed </a:t>
            </a:r>
            <a:r>
              <a:rPr lang="ru-RU" dirty="0" smtClean="0"/>
              <a:t>документ.</a:t>
            </a:r>
            <a:r>
              <a:rPr lang="en-US" dirty="0" smtClean="0"/>
              <a:t> </a:t>
            </a:r>
            <a:r>
              <a:rPr lang="ru-RU" dirty="0" smtClean="0"/>
              <a:t>Спецсимволы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1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273050" defTabSz="914400" eaLnBrk="1" hangingPunct="1"/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Valid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 соответствует определенной схеме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-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формальному определению 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структуры </a:t>
            </a:r>
            <a:r>
              <a:rPr lang="en-US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XML</a:t>
            </a:r>
          </a:p>
          <a:p>
            <a:pPr marL="620713" lvl="1" indent="-228600" defTabSz="914400" eaLnBrk="1" hangingPunct="1"/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DTD (Document Type Definition)</a:t>
            </a: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/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XSD (W3C XML Schema)</a:t>
            </a:r>
          </a:p>
          <a:p>
            <a:pPr marL="620713" lvl="1" indent="-228600" defTabSz="914400" eaLnBrk="1" hangingPunct="1"/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34A09973-BC8A-44A8-A47B-613F82F6D33A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7226B1FC-3E8B-467E-8B79-E7BFAF3BAF97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12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Valid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документ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7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4621" y="1108658"/>
            <a:ext cx="8569325" cy="4525963"/>
          </a:xfrm>
        </p:spPr>
        <p:txBody>
          <a:bodyPr>
            <a:noAutofit/>
          </a:bodyPr>
          <a:lstStyle/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Устаревший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но пока встречающийся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формат описания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Определяет структуру документа</a:t>
            </a: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Разрешенные тэги и атрибуты</a:t>
            </a: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Ограничения на значения атрибутов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Порядок вложения тэгов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Количество тэгов определенного вида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Определение сущностей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Недостатки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DTD</a:t>
            </a: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Не поддерживает новые возможности </a:t>
            </a:r>
            <a:r>
              <a:rPr lang="en-US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XML (</a:t>
            </a:r>
            <a:r>
              <a:rPr lang="ru-RU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пространства имен</a:t>
            </a:r>
            <a:r>
              <a:rPr lang="en-US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ru-RU" alt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Некоторые аспекты документа не могут быть отображены в </a:t>
            </a:r>
            <a:r>
              <a:rPr lang="en-US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DTD</a:t>
            </a:r>
            <a:endParaRPr lang="ru-RU" alt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Использует частный </a:t>
            </a:r>
            <a:r>
              <a:rPr lang="ru-RU" altLang="ru-RU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не-</a:t>
            </a:r>
            <a:r>
              <a:rPr lang="en-US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синтаксис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0B830DC2-4D6A-428B-84E9-166447BBB51C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D62AFEA2-0823-4197-A5B6-43035D116E1A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13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Document Type Definition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1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48393" y="912696"/>
            <a:ext cx="8229600" cy="5043487"/>
          </a:xfrm>
        </p:spPr>
        <p:txBody>
          <a:bodyPr>
            <a:normAutofit lnSpcReduction="10000"/>
          </a:bodyPr>
          <a:lstStyle/>
          <a:p>
            <a:pPr marL="92075" indent="0" defTabSz="914400" eaLnBrk="1" hangingPunct="1">
              <a:lnSpc>
                <a:spcPct val="70000"/>
              </a:lnSpc>
              <a:buFont typeface="Wingdings 3" pitchFamily="18" charset="2"/>
              <a:buNone/>
            </a:pPr>
            <a:endParaRPr lang="ru-RU" altLang="ru-RU" sz="2000" b="1" dirty="0" smtClean="0">
              <a:solidFill>
                <a:srgbClr val="A3171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70000"/>
              </a:lnSpc>
            </a:pPr>
            <a:r>
              <a:rPr lang="en-US" altLang="ru-RU" sz="1700" b="1" dirty="0" smtClean="0">
                <a:solidFill>
                  <a:srgbClr val="A3171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&lt;!ELEMENT </a:t>
            </a:r>
            <a:r>
              <a:rPr lang="en-US" altLang="ru-RU" sz="1800" b="1" dirty="0" smtClean="0">
                <a:solidFill>
                  <a:srgbClr val="A3171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people (person+)</a:t>
            </a:r>
            <a:r>
              <a:rPr lang="en-US" altLang="ru-RU" sz="1700" b="1" dirty="0" smtClean="0">
                <a:solidFill>
                  <a:srgbClr val="A3171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&gt;</a:t>
            </a:r>
          </a:p>
          <a:p>
            <a:pPr marL="620713" lvl="1" indent="-228600" defTabSz="914400" eaLnBrk="1" hangingPunct="1">
              <a:lnSpc>
                <a:spcPct val="70000"/>
              </a:lnSpc>
              <a:buFont typeface="Verdana" pitchFamily="34" charset="0"/>
              <a:buNone/>
            </a:pPr>
            <a:r>
              <a:rPr lang="en-US" altLang="ru-RU" sz="1700" b="1" dirty="0" smtClean="0">
                <a:solidFill>
                  <a:srgbClr val="A3171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&lt;!ELEMENT name (first-name, last-name?)&gt;</a:t>
            </a:r>
            <a:br>
              <a:rPr lang="en-US" altLang="ru-RU" sz="1700" b="1" dirty="0" smtClean="0">
                <a:solidFill>
                  <a:srgbClr val="A3171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altLang="ru-RU" sz="1700" b="1" dirty="0" smtClean="0">
                <a:solidFill>
                  <a:srgbClr val="A3171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&lt;!ELEMENT first-name (#PCDATA)&gt;</a:t>
            </a:r>
            <a:endParaRPr lang="ru-RU" altLang="ru-RU" sz="17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68288" indent="-176213" defTabSz="914400" eaLnBrk="1" hangingPunct="1">
              <a:lnSpc>
                <a:spcPct val="70000"/>
              </a:lnSpc>
            </a:pPr>
            <a:r>
              <a:rPr lang="ru-RU" altLang="ru-RU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Типы</a:t>
            </a:r>
            <a:endParaRPr lang="en-US" altLang="ru-RU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70000"/>
              </a:lnSpc>
            </a:pPr>
            <a:r>
              <a:rPr lang="en-US" altLang="ru-RU" sz="1500" b="1" dirty="0" smtClean="0">
                <a:latin typeface="Courier New" pitchFamily="49" charset="0"/>
                <a:cs typeface="Courier New" pitchFamily="49" charset="0"/>
              </a:rPr>
              <a:t>ANY</a:t>
            </a:r>
            <a:r>
              <a:rPr lang="ru-RU" altLang="ru-RU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Any well-formed XML data</a:t>
            </a:r>
          </a:p>
          <a:p>
            <a:pPr marL="620713" lvl="1" indent="-228600" defTabSz="914400" eaLnBrk="1" hangingPunct="1">
              <a:lnSpc>
                <a:spcPct val="70000"/>
              </a:lnSpc>
            </a:pPr>
            <a:r>
              <a:rPr lang="en-US" altLang="ru-RU" sz="1500" b="1" dirty="0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ru-RU" altLang="ru-RU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Element cannot contain any text or child elements</a:t>
            </a:r>
          </a:p>
          <a:p>
            <a:pPr marL="620713" lvl="1" indent="-228600" defTabSz="914400" eaLnBrk="1" hangingPunct="1">
              <a:lnSpc>
                <a:spcPct val="70000"/>
              </a:lnSpc>
            </a:pPr>
            <a:r>
              <a:rPr lang="en-US" altLang="ru-RU" sz="1500" b="1" dirty="0" smtClean="0">
                <a:latin typeface="Courier New" pitchFamily="49" charset="0"/>
                <a:cs typeface="Courier New" pitchFamily="49" charset="0"/>
              </a:rPr>
              <a:t>PCDATA</a:t>
            </a:r>
            <a:r>
              <a:rPr lang="ru-RU" altLang="ru-RU" sz="1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Character data only (should not contain markup)</a:t>
            </a:r>
          </a:p>
          <a:p>
            <a:pPr marL="620713" lvl="1" indent="-228600" defTabSz="914400" eaLnBrk="1" hangingPunct="1">
              <a:lnSpc>
                <a:spcPct val="70000"/>
              </a:lnSpc>
            </a:pPr>
            <a:r>
              <a:rPr lang="en-US" altLang="ru-RU" sz="15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elements </a:t>
            </a:r>
            <a:r>
              <a:rPr lang="ru-RU" altLang="ru-RU" sz="15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	</a:t>
            </a:r>
            <a:r>
              <a:rPr lang="en-US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List of legal child elements (no character data)</a:t>
            </a:r>
          </a:p>
          <a:p>
            <a:pPr marL="620713" lvl="1" indent="-228600" defTabSz="914400" eaLnBrk="1" hangingPunct="1">
              <a:lnSpc>
                <a:spcPct val="70000"/>
              </a:lnSpc>
            </a:pPr>
            <a:r>
              <a:rPr lang="en-US" altLang="ru-RU" sz="15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mixed</a:t>
            </a:r>
            <a:r>
              <a:rPr lang="ru-RU" altLang="ru-RU" sz="15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US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May contain character data and/or child elements</a:t>
            </a:r>
            <a:r>
              <a:rPr lang="ru-RU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ru-RU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ru-RU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</a:t>
            </a:r>
            <a:r>
              <a:rPr lang="en-US" altLang="ru-RU" sz="1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US" altLang="ru-RU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(cannot constrain order and number of child elements)</a:t>
            </a:r>
          </a:p>
          <a:p>
            <a:pPr marL="92075" indent="0" defTabSz="914400" eaLnBrk="1" hangingPunct="1">
              <a:lnSpc>
                <a:spcPct val="70000"/>
              </a:lnSpc>
              <a:buFont typeface="Wingdings 3" pitchFamily="18" charset="2"/>
              <a:buNone/>
            </a:pPr>
            <a:endParaRPr lang="ru-RU" altLang="ru-RU" sz="15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68288" indent="-176213" defTabSz="914400" eaLnBrk="1" hangingPunct="1">
              <a:lnSpc>
                <a:spcPct val="80000"/>
              </a:lnSpc>
            </a:pPr>
            <a:r>
              <a:rPr lang="ru-RU" altLang="ru-RU" sz="2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Мощность множеств</a:t>
            </a:r>
            <a:endParaRPr lang="en-US" altLang="ru-RU" sz="22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[none]</a:t>
            </a:r>
            <a:r>
              <a:rPr lang="ru-RU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ru-RU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Один и только один экземпляр (по умолч</a:t>
            </a:r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анию</a:t>
            </a:r>
            <a:r>
              <a:rPr lang="ru-RU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en-US" altLang="ru-RU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?		</a:t>
            </a:r>
            <a:r>
              <a:rPr lang="ru-RU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0, 1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*</a:t>
            </a:r>
            <a:r>
              <a:rPr lang="ru-RU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</a:t>
            </a:r>
            <a:r>
              <a:rPr lang="en-US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0, 1, …, N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+</a:t>
            </a:r>
            <a:r>
              <a:rPr lang="ru-RU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	</a:t>
            </a:r>
            <a:r>
              <a:rPr lang="en-US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1, 2, …, N</a:t>
            </a:r>
          </a:p>
          <a:p>
            <a:pPr marL="268288" indent="-176213" defTabSz="914400" eaLnBrk="1" hangingPunct="1">
              <a:lnSpc>
                <a:spcPct val="80000"/>
              </a:lnSpc>
            </a:pPr>
            <a:r>
              <a:rPr lang="ru-RU" altLang="ru-RU" sz="2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Операторы списка</a:t>
            </a:r>
            <a:endParaRPr lang="en-US" altLang="ru-RU" sz="22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  <a:r>
              <a:rPr lang="ru-RU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ru-RU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Перечисление</a:t>
            </a:r>
            <a:r>
              <a:rPr lang="en-US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ru-RU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 порядку</a:t>
            </a:r>
            <a:r>
              <a:rPr lang="en-US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|</a:t>
            </a:r>
            <a:r>
              <a:rPr lang="ru-RU" altLang="ru-RU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ru-RU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Выбор</a:t>
            </a:r>
            <a:r>
              <a:rPr lang="en-US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ru-RU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один из списка</a:t>
            </a:r>
            <a:r>
              <a:rPr lang="en-US" altLang="ru-RU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marL="92075" indent="0" defTabSz="914400" eaLnBrk="1" hangingPunct="1">
              <a:lnSpc>
                <a:spcPct val="70000"/>
              </a:lnSpc>
              <a:buFont typeface="Wingdings 3" pitchFamily="18" charset="2"/>
              <a:buNone/>
            </a:pPr>
            <a:endParaRPr lang="ru-RU" altLang="ru-RU" sz="15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17971B69-E7DE-4E60-8956-5D6D5543994A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B00E17D8-B304-460E-9B02-3FED7B86AC05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Определение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элементов 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DTD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966409"/>
            <a:ext cx="5214938" cy="4525963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lnSpc>
                <a:spcPct val="70000"/>
              </a:lnSpc>
            </a:pPr>
            <a:r>
              <a:rPr lang="ru-RU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Локальный </a:t>
            </a:r>
            <a:r>
              <a:rPr lang="en-US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DTD</a:t>
            </a:r>
            <a:r>
              <a:rPr lang="ru-RU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 во внешнем файле</a:t>
            </a:r>
            <a:r>
              <a:rPr lang="en-US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392113" lvl="1" indent="0" defTabSz="914400" eaLnBrk="1" hangingPunct="1">
              <a:lnSpc>
                <a:spcPct val="70000"/>
              </a:lnSpc>
              <a:buNone/>
            </a:pPr>
            <a:r>
              <a:rPr lang="en-US" altLang="ru-RU" sz="1600" b="1" dirty="0" smtClean="0">
                <a:solidFill>
                  <a:srgbClr val="7D3C4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&lt;?xml version="1.0" ?&gt;</a:t>
            </a:r>
          </a:p>
          <a:p>
            <a:pPr marL="620713" lvl="1" indent="-228600" defTabSz="914400" eaLnBrk="1" hangingPunct="1">
              <a:lnSpc>
                <a:spcPct val="70000"/>
              </a:lnSpc>
              <a:buFont typeface="Verdana" pitchFamily="34" charset="0"/>
              <a:buNone/>
            </a:pPr>
            <a:r>
              <a:rPr lang="en-US" altLang="ru-RU" sz="1600" b="1" dirty="0" smtClean="0">
                <a:solidFill>
                  <a:srgbClr val="7D3C4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&lt;!DOCTYPE people SYSTEM "</a:t>
            </a:r>
            <a:r>
              <a:rPr lang="en-US" altLang="ru-RU" sz="1600" b="1" dirty="0" smtClean="0">
                <a:solidFill>
                  <a:schemeClr val="folHlin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{system id}</a:t>
            </a:r>
            <a:r>
              <a:rPr lang="en-US" altLang="ru-RU" sz="1600" b="1" dirty="0" smtClean="0">
                <a:solidFill>
                  <a:srgbClr val="7D3C4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"&gt;</a:t>
            </a:r>
            <a:endParaRPr lang="en-US" altLang="ru-RU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70000"/>
              </a:lnSpc>
              <a:buFont typeface="Verdana" pitchFamily="34" charset="0"/>
              <a:buNone/>
            </a:pPr>
            <a:r>
              <a:rPr lang="en-US" altLang="ru-RU" sz="1600" b="1" dirty="0" smtClean="0">
                <a:solidFill>
                  <a:srgbClr val="7D3C4A"/>
                </a:solidFill>
                <a:latin typeface="Arial" charset="0"/>
                <a:ea typeface="Calibri" pitchFamily="34" charset="0"/>
                <a:cs typeface="Calibri" pitchFamily="34" charset="0"/>
              </a:rPr>
              <a:t>	…</a:t>
            </a:r>
          </a:p>
          <a:p>
            <a:pPr marL="620713" lvl="1" indent="-228600" defTabSz="914400" eaLnBrk="1" hangingPunct="1">
              <a:lnSpc>
                <a:spcPct val="70000"/>
              </a:lnSpc>
              <a:buFont typeface="Verdana" pitchFamily="34" charset="0"/>
              <a:buNone/>
            </a:pPr>
            <a:endParaRPr lang="ru-RU" altLang="ru-RU" sz="2000" b="1" dirty="0" smtClean="0">
              <a:latin typeface="Arial" charset="0"/>
              <a:cs typeface="Courier New" pitchFamily="49" charset="0"/>
            </a:endParaRPr>
          </a:p>
          <a:p>
            <a:pPr marL="365125" indent="-273050" defTabSz="914400" eaLnBrk="1" hangingPunct="1">
              <a:lnSpc>
                <a:spcPct val="70000"/>
              </a:lnSpc>
            </a:pPr>
            <a:r>
              <a:rPr lang="en-US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DTD</a:t>
            </a:r>
            <a:r>
              <a:rPr lang="ru-RU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 в теле </a:t>
            </a:r>
            <a:r>
              <a:rPr lang="en-US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файла</a:t>
            </a:r>
            <a:r>
              <a:rPr lang="en-US" altLang="ru-RU" dirty="0" smtClean="0">
                <a:latin typeface="Arial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392113" lvl="1" indent="0" defTabSz="914400" eaLnBrk="1" hangingPunct="1">
              <a:lnSpc>
                <a:spcPct val="70000"/>
              </a:lnSpc>
              <a:buNone/>
            </a:pPr>
            <a:r>
              <a:rPr lang="en-US" altLang="ru-RU" sz="1600" b="1" dirty="0" smtClean="0">
                <a:solidFill>
                  <a:srgbClr val="7D3C4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&lt;?xml version="1.0" ?&gt;</a:t>
            </a:r>
          </a:p>
          <a:p>
            <a:pPr marL="620713" lvl="1" indent="-228600" defTabSz="914400" eaLnBrk="1" hangingPunct="1">
              <a:lnSpc>
                <a:spcPct val="70000"/>
              </a:lnSpc>
              <a:buFont typeface="Verdana" pitchFamily="34" charset="0"/>
              <a:buNone/>
            </a:pPr>
            <a:r>
              <a:rPr lang="en-US" altLang="ru-RU" sz="1600" b="1" dirty="0" smtClean="0">
                <a:solidFill>
                  <a:srgbClr val="7D3C4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&lt;!DOCTYPE people</a:t>
            </a:r>
            <a:r>
              <a:rPr lang="ru-RU" altLang="ru-RU" sz="1600" b="1" dirty="0" smtClean="0">
                <a:solidFill>
                  <a:srgbClr val="7D3C4A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ru-RU" sz="1600" b="1" dirty="0" smtClean="0">
                <a:solidFill>
                  <a:srgbClr val="7D3C4A"/>
                </a:solidFill>
                <a:latin typeface="Arial" charset="0"/>
                <a:ea typeface="Calibri" pitchFamily="34" charset="0"/>
                <a:cs typeface="Calibri" pitchFamily="34" charset="0"/>
              </a:rPr>
              <a:t>[</a:t>
            </a:r>
          </a:p>
          <a:p>
            <a:pPr lvl="2" defTabSz="914400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ru-RU" b="1" dirty="0" smtClean="0">
                <a:solidFill>
                  <a:srgbClr val="7D3C4A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&lt;!ELEMENT …</a:t>
            </a:r>
          </a:p>
          <a:p>
            <a:pPr marL="620713" lvl="1" indent="-228600" defTabSz="914400" eaLnBrk="1" hangingPunct="1">
              <a:lnSpc>
                <a:spcPct val="70000"/>
              </a:lnSpc>
              <a:buFont typeface="Verdana" pitchFamily="34" charset="0"/>
              <a:buNone/>
            </a:pPr>
            <a:r>
              <a:rPr lang="en-US" altLang="ru-RU" sz="1600" b="1" dirty="0" smtClean="0"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ru-RU" sz="1600" b="1" dirty="0" smtClean="0">
                <a:solidFill>
                  <a:srgbClr val="7D3C4A"/>
                </a:solidFill>
                <a:latin typeface="Arial" charset="0"/>
                <a:ea typeface="Calibri" pitchFamily="34" charset="0"/>
                <a:cs typeface="Calibri" pitchFamily="34" charset="0"/>
              </a:rPr>
              <a:t>   ]&gt;</a:t>
            </a:r>
          </a:p>
          <a:p>
            <a:pPr marL="620713" lvl="1" indent="-228600" defTabSz="914400" eaLnBrk="1" hangingPunct="1">
              <a:lnSpc>
                <a:spcPct val="70000"/>
              </a:lnSpc>
              <a:buFont typeface="Verdana" pitchFamily="34" charset="0"/>
              <a:buNone/>
            </a:pPr>
            <a:r>
              <a:rPr lang="en-US" altLang="ru-RU" sz="1600" b="1" dirty="0" smtClean="0">
                <a:solidFill>
                  <a:srgbClr val="7D3C4A"/>
                </a:solidFill>
                <a:latin typeface="Arial" charset="0"/>
                <a:ea typeface="Calibri" pitchFamily="34" charset="0"/>
                <a:cs typeface="Calibri" pitchFamily="34" charset="0"/>
              </a:rPr>
              <a:t>	…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12EC4B9B-A83F-4DB5-B174-98C172D48BAF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57C46A9E-915F-41C5-9B76-35107B204984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15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20486" name="Content Placeholder 2"/>
          <p:cNvSpPr txBox="1">
            <a:spLocks/>
          </p:cNvSpPr>
          <p:nvPr/>
        </p:nvSpPr>
        <p:spPr bwMode="auto">
          <a:xfrm>
            <a:off x="4764946" y="1754974"/>
            <a:ext cx="4228051" cy="368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73050"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620713" indent="-22860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&lt;?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xml version="1.0" ?&gt;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&lt;!DOCTYPE people SYSTEM "sample.dtd"&gt;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people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person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  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first-name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  <a:r>
              <a:rPr lang="en-US" altLang="ru-RU" sz="1400" dirty="0" err="1">
                <a:solidFill>
                  <a:srgbClr val="000000"/>
                </a:solidFill>
                <a:latin typeface="Verdana" pitchFamily="34" charset="0"/>
              </a:rPr>
              <a:t>Vasya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first-name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ru-RU" sz="1400" dirty="0">
              <a:solidFill>
                <a:srgbClr val="0000FF"/>
              </a:solidFill>
              <a:latin typeface="Verdana" pitchFamily="34" charset="0"/>
            </a:endParaRP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  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last-name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  <a:r>
              <a:rPr lang="en-US" altLang="ru-RU" sz="1400" dirty="0" err="1">
                <a:solidFill>
                  <a:srgbClr val="000000"/>
                </a:solidFill>
                <a:latin typeface="Verdana" pitchFamily="34" charset="0"/>
              </a:rPr>
              <a:t>Pupkin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last-name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ru-RU" sz="1400" dirty="0">
              <a:solidFill>
                <a:srgbClr val="0000FF"/>
              </a:solidFill>
              <a:latin typeface="Verdana" pitchFamily="34" charset="0"/>
            </a:endParaRP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    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profession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</a:rPr>
              <a:t>Dev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profession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birthday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year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="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</a:rPr>
              <a:t>1987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" /&gt;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ru-RU" sz="1400" dirty="0">
              <a:solidFill>
                <a:srgbClr val="0000FF"/>
              </a:solidFill>
              <a:latin typeface="Verdana" pitchFamily="34" charset="0"/>
            </a:endParaRP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   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</a:rPr>
              <a:t>person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&gt;</a:t>
            </a:r>
            <a:endParaRPr lang="ru-RU" altLang="ru-RU" sz="1400" dirty="0">
              <a:solidFill>
                <a:srgbClr val="0000FF"/>
              </a:solidFill>
              <a:latin typeface="Verdana" pitchFamily="34" charset="0"/>
            </a:endParaRPr>
          </a:p>
          <a:p>
            <a:pPr marL="0" lvl="1" indent="0" eaLnBrk="1" hangingPunct="1">
              <a:lnSpc>
                <a:spcPct val="90000"/>
              </a:lnSpc>
              <a:buFontTx/>
              <a:buNone/>
            </a:pPr>
            <a:r>
              <a:rPr lang="ru-RU" altLang="ru-RU" sz="1400" dirty="0">
                <a:solidFill>
                  <a:srgbClr val="0000FF"/>
                </a:solidFill>
                <a:latin typeface="Verdana" pitchFamily="34" charset="0"/>
              </a:rPr>
              <a:t>	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</a:rPr>
              <a:t>  </a:t>
            </a:r>
            <a:r>
              <a:rPr lang="en-US" altLang="ru-RU" sz="1800" dirty="0">
                <a:solidFill>
                  <a:srgbClr val="0000FF"/>
                </a:solidFill>
                <a:latin typeface="Verdana" pitchFamily="34" charset="0"/>
              </a:rPr>
              <a:t>…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Примеры 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DTD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5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1179960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Механизм определения принадлежности элемента той или иной «метки» (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namespace URI)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Упрощает описание структуры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вводя модульность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Объявление пространства имен:</a:t>
            </a:r>
          </a:p>
          <a:p>
            <a:pPr marL="765175" lvl="1" indent="-273050" defTabSz="914400" eaLnBrk="1" hangingPunct="1">
              <a:lnSpc>
                <a:spcPct val="90000"/>
              </a:lnSpc>
            </a:pPr>
            <a:r>
              <a:rPr lang="en-US" altLang="ru-RU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xmlns</a:t>
            </a:r>
            <a:endParaRPr lang="en-US" altLang="ru-RU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765175" lvl="1" indent="-273050" defTabSz="914400" eaLnBrk="1" hangingPunct="1">
              <a:lnSpc>
                <a:spcPct val="90000"/>
              </a:lnSpc>
            </a:pPr>
            <a:r>
              <a:rPr lang="en-US" altLang="ru-RU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xmlns</a:t>
            </a:r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Определить пространство имён можно на любом элементе документа; его эффект будет распространяться на все элементы, вложенные в него и на сам этот элемент</a:t>
            </a:r>
          </a:p>
          <a:p>
            <a:pPr marL="365125" indent="-273050" defTabSz="914400"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ru-RU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89ED4504-88D9-4772-AA66-AAC4EC82124F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725601B4-CC7C-421F-943E-15818A2988DC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16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Пространства имен в 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6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11210" y="991702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>
              <a:lnSpc>
                <a:spcPct val="90000"/>
              </a:lnSpc>
            </a:pP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Описание </a:t>
            </a:r>
            <a:r>
              <a:rPr lang="en-US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в формате </a:t>
            </a:r>
            <a:r>
              <a:rPr lang="en-US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XML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Набор и порядок следования элементов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Последовательный порядок элементов (</a:t>
            </a:r>
            <a:r>
              <a:rPr lang="fr-CH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sequence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или выбор (</a:t>
            </a:r>
            <a:r>
              <a:rPr lang="fr-CH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choice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Количество повторений элементов и групп элементов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Набор и наличие/отсутствие атрибутов  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Тип элементов и атрибутов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Ограничения на значения элементов и атрибутов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Значения атрибутов по умолчанию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Уникальность значений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Поддержка пространств имен (</a:t>
            </a:r>
            <a:r>
              <a:rPr lang="fr-CH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namespaces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711A3D7D-1813-4BC0-8AEB-0F8C26A25D28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97ABA09B-38C7-4547-BF62-A95CB1CB6942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17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XML-</a:t>
            </a:r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схема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7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259709" y="951294"/>
            <a:ext cx="8754116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&lt;?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xml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version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="1.0"&gt;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xsd:schema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xmlns:xs</a:t>
            </a: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d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="http://www.w3.org/2001/XMLSchema"</a:t>
            </a:r>
            <a:endParaRPr lang="en-US" altLang="ru-RU" sz="1400" dirty="0">
              <a:solidFill>
                <a:srgbClr val="000099"/>
              </a:solidFill>
              <a:latin typeface="Courier New" pitchFamily="49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i="1" dirty="0" err="1">
                <a:solidFill>
                  <a:schemeClr val="accent1"/>
                </a:solidFill>
                <a:latin typeface="Courier New" pitchFamily="49" charset="0"/>
              </a:rPr>
              <a:t>xmlns</a:t>
            </a:r>
            <a:r>
              <a:rPr lang="ru-RU" altLang="ru-RU" sz="1400" i="1" dirty="0">
                <a:solidFill>
                  <a:schemeClr val="accent1"/>
                </a:solidFill>
                <a:latin typeface="Courier New" pitchFamily="49" charset="0"/>
              </a:rPr>
              <a:t>="http://www.netcracker.com/people"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elementFormDefault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qualified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buClrTx/>
              <a:buSzTx/>
              <a:buFontTx/>
              <a:buNone/>
            </a:pPr>
            <a:endParaRPr lang="ru-RU" altLang="ru-RU" sz="1400" dirty="0">
              <a:solidFill>
                <a:srgbClr val="000099"/>
              </a:solidFill>
              <a:latin typeface="Courier New" pitchFamily="49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xsd:element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name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profession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xsd:simpleType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xsd:restriction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base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xsd:string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xsd:enumeration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value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Dev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xsd:enumeration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value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="QA"/&gt;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&lt;/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xsd:restriction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&lt;/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xsd:simpleType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&lt;/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xsd:element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endParaRPr lang="ru-RU" altLang="ru-RU" sz="1400" dirty="0">
              <a:solidFill>
                <a:srgbClr val="000099"/>
              </a:solidFill>
              <a:latin typeface="Courier New" pitchFamily="49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xsd:element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name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birthday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xsd:complexType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xsd:attribute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name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year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use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required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“</a:t>
            </a: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xsd:short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xsd:attribute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name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month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xsd:byte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xsd:attribute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name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day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xsd:byte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&lt;/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xsd:complexType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&lt;/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xsd:element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&lt;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xsd:element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name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last-name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 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type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="</a:t>
            </a:r>
            <a:r>
              <a:rPr lang="ru-RU" altLang="ru-RU" sz="1400" dirty="0" err="1">
                <a:solidFill>
                  <a:srgbClr val="000099"/>
                </a:solidFill>
                <a:latin typeface="Courier New" pitchFamily="49" charset="0"/>
              </a:rPr>
              <a:t>xsd:string</a:t>
            </a:r>
            <a:r>
              <a:rPr lang="ru-RU" altLang="ru-RU" sz="1400" dirty="0">
                <a:solidFill>
                  <a:srgbClr val="000099"/>
                </a:solidFill>
                <a:latin typeface="Courier New" pitchFamily="49" charset="0"/>
              </a:rPr>
              <a:t>"/&gt;</a:t>
            </a:r>
            <a:endParaRPr lang="en-US" altLang="ru-RU" sz="1400" dirty="0">
              <a:solidFill>
                <a:srgbClr val="000099"/>
              </a:solidFill>
              <a:latin typeface="Courier New" pitchFamily="49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Courier New" pitchFamily="49" charset="0"/>
              </a:rPr>
              <a:t>    ...</a:t>
            </a:r>
            <a:endParaRPr lang="ru-RU" altLang="ru-RU" sz="1400" dirty="0">
              <a:solidFill>
                <a:srgbClr val="000099"/>
              </a:solidFill>
              <a:latin typeface="Courier New" pitchFamily="49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ru-RU" altLang="ru-RU" sz="1400" dirty="0">
                <a:latin typeface="Courier New" pitchFamily="49" charset="0"/>
              </a:rPr>
              <a:t>	</a:t>
            </a:r>
          </a:p>
        </p:txBody>
      </p:sp>
      <p:sp>
        <p:nvSpPr>
          <p:cNvPr id="23555" name="Shape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AD7CAD78-17D2-4DD9-A480-DF0BAAEA9B04}" type="datetime2">
              <a:rPr lang="en-US" altLang="ru-RU" sz="1000" b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23556" name="Shape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fld id="{47555201-09B5-4515-98BC-C9F8822E1827}" type="slidenum">
              <a:rPr lang="en-US" altLang="ru-RU" sz="1000" b="0">
                <a:latin typeface="Eras Medium ITC" pitchFamily="34" charset="0"/>
              </a:rPr>
              <a:pPr algn="r" eaLnBrk="1" hangingPunct="1">
                <a:buClrTx/>
                <a:buSzTx/>
                <a:buFontTx/>
                <a:buNone/>
              </a:pPr>
              <a:t>18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XML-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схема: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9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0800" y="1166514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/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Формальное описание структуры для будущего использования</a:t>
            </a:r>
          </a:p>
          <a:p>
            <a:pPr marL="365125" indent="-273050" defTabSz="914400" eaLnBrk="1" hangingPunct="1"/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Программисты могут не беспокоиться о правильности входных данных</a:t>
            </a:r>
          </a:p>
          <a:p>
            <a:pPr marL="365125" indent="-273050" defTabSz="914400" eaLnBrk="1" hangingPunct="1"/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Создатели </a:t>
            </a:r>
            <a:r>
              <a:rPr lang="fr-CH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документов могут заблаговременно проверить их правильность</a:t>
            </a:r>
          </a:p>
          <a:p>
            <a:pPr marL="365125" indent="-273050" defTabSz="914400" eaLnBrk="1" hangingPunct="1"/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7F897928-AE6E-43D7-8355-92A3357CD888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6D3C1927-EC7B-4D22-9422-4F533E0210F7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19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Когда нужны </a:t>
            </a:r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</a:t>
            </a:r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-схемы?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144000" tIns="45720" rIns="91440" bIns="45720" rtlCol="0" anchor="ctr">
            <a:normAutofit/>
          </a:bodyPr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accent1"/>
                </a:solidFill>
              </a:rPr>
              <a:t>XML</a:t>
            </a:r>
            <a:r>
              <a:rPr lang="ru-RU" sz="2400" b="1" dirty="0" smtClean="0">
                <a:solidFill>
                  <a:schemeClr val="accent1"/>
                </a:solidFill>
              </a:rPr>
              <a:t>: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ru-RU" sz="2400" b="1" dirty="0" smtClean="0">
                <a:solidFill>
                  <a:schemeClr val="accent1"/>
                </a:solidFill>
              </a:rPr>
              <a:t>общее представление, применение и примеры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Корректность и описание структуры </a:t>
            </a:r>
            <a:r>
              <a:rPr lang="en-US" sz="2400" dirty="0" smtClean="0"/>
              <a:t>XML </a:t>
            </a:r>
            <a:r>
              <a:rPr lang="ru-RU" sz="2400" dirty="0" smtClean="0"/>
              <a:t>документа</a:t>
            </a:r>
          </a:p>
          <a:p>
            <a:pPr lvl="1"/>
            <a:r>
              <a:rPr lang="en-US" sz="2000" dirty="0" smtClean="0"/>
              <a:t>Well-formed </a:t>
            </a:r>
            <a:r>
              <a:rPr lang="ru-RU" sz="2000" dirty="0" smtClean="0"/>
              <a:t>и </a:t>
            </a:r>
            <a:r>
              <a:rPr lang="en-US" sz="2000" dirty="0" smtClean="0"/>
              <a:t>Valid </a:t>
            </a:r>
            <a:r>
              <a:rPr lang="ru-RU" sz="2000" dirty="0" smtClean="0"/>
              <a:t>документы</a:t>
            </a:r>
            <a:endParaRPr lang="en-US" sz="2000" dirty="0" smtClean="0"/>
          </a:p>
          <a:p>
            <a:pPr lvl="1"/>
            <a:r>
              <a:rPr lang="en-US" sz="2000" dirty="0" smtClean="0"/>
              <a:t>DTD </a:t>
            </a:r>
            <a:r>
              <a:rPr lang="ru-RU" sz="2000" dirty="0" smtClean="0"/>
              <a:t>и </a:t>
            </a:r>
            <a:r>
              <a:rPr lang="en-US" sz="2000" dirty="0" smtClean="0"/>
              <a:t>XSD </a:t>
            </a:r>
            <a:r>
              <a:rPr lang="ru-RU" sz="2000" dirty="0" smtClean="0"/>
              <a:t>схемы</a:t>
            </a:r>
          </a:p>
          <a:p>
            <a:pPr lvl="1"/>
            <a:r>
              <a:rPr lang="en-US" sz="2000" dirty="0" smtClean="0"/>
              <a:t>Namespaces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JAXP: Java API for XML Processing</a:t>
            </a:r>
          </a:p>
          <a:p>
            <a:pPr lvl="1"/>
            <a:r>
              <a:rPr lang="en-US" sz="2000" dirty="0"/>
              <a:t>DOM vs SAX</a:t>
            </a:r>
          </a:p>
          <a:p>
            <a:pPr lvl="1"/>
            <a:r>
              <a:rPr lang="en-US" sz="2000" dirty="0"/>
              <a:t>DOM API</a:t>
            </a:r>
          </a:p>
          <a:p>
            <a:pPr lvl="1"/>
            <a:r>
              <a:rPr lang="ru-RU" sz="2000" dirty="0"/>
              <a:t>Примеры</a:t>
            </a:r>
            <a:r>
              <a:rPr lang="en-US" sz="2000" dirty="0"/>
              <a:t> </a:t>
            </a:r>
            <a:r>
              <a:rPr lang="en-US" sz="2000" dirty="0" smtClean="0"/>
              <a:t>DOM</a:t>
            </a:r>
            <a:endParaRPr lang="ru-RU" sz="2000" dirty="0"/>
          </a:p>
          <a:p>
            <a:pPr marL="457200" indent="-457200">
              <a:buAutoNum type="arabicPeriod"/>
            </a:pPr>
            <a:endParaRPr lang="ru-RU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A88B-2409-496F-9746-3F14C15ED2D6}" type="slidenum">
              <a:rPr lang="en-US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9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11210" y="1126173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Когда заведомо известно, что </a:t>
            </a:r>
            <a:r>
              <a:rPr lang="fr-CH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имеет правильную структуру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Когда правильность структуры не играет роли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Когда нужна максимальная скорость обработки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Небольшие "одноразовые" проекты 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1DC5EDA7-62E4-403C-BA98-ABEB565B74F2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EB5C897F-EF94-4695-8397-2AE0383069AB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20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Когда НЕ нужны </a:t>
            </a:r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XML-</a:t>
            </a:r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схемы?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2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247196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Может ли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malformed  (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не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well-formed)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 называться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документом?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Является ли описание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XSD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схемы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документом?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Является ли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DTD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описание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документом?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Какой из описаний позволяет определять более сложные ограничения на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XSD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или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DTD?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37237426-75F0-4C19-BCAE-C3C0403B7EF2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19187290-1874-4365-8158-C28A8DD59BF3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21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Вопросы к части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3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144000" tIns="45720" rIns="91440" bIns="45720" rtlCol="0" anchor="ctr">
            <a:normAutofit/>
          </a:bodyPr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XML</a:t>
            </a:r>
            <a:r>
              <a:rPr lang="ru-RU" sz="2400" dirty="0"/>
              <a:t>:</a:t>
            </a:r>
            <a:r>
              <a:rPr lang="en-US" sz="2400" dirty="0"/>
              <a:t> </a:t>
            </a:r>
            <a:r>
              <a:rPr lang="ru-RU" sz="2400" dirty="0"/>
              <a:t>общее представление, применение и примеры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Корректность и описание структуры </a:t>
            </a:r>
            <a:r>
              <a:rPr lang="en-US" sz="2400" dirty="0" smtClean="0"/>
              <a:t>XML </a:t>
            </a:r>
            <a:r>
              <a:rPr lang="ru-RU" sz="2400" dirty="0" smtClean="0"/>
              <a:t>документа</a:t>
            </a:r>
          </a:p>
          <a:p>
            <a:pPr lvl="1"/>
            <a:r>
              <a:rPr lang="en-US" sz="2000" dirty="0" smtClean="0"/>
              <a:t>Well-formed </a:t>
            </a:r>
            <a:r>
              <a:rPr lang="ru-RU" sz="2000" dirty="0" smtClean="0"/>
              <a:t>и </a:t>
            </a:r>
            <a:r>
              <a:rPr lang="en-US" sz="2000" dirty="0" smtClean="0"/>
              <a:t>Valid </a:t>
            </a:r>
            <a:r>
              <a:rPr lang="ru-RU" sz="2000" dirty="0" smtClean="0"/>
              <a:t>документы</a:t>
            </a:r>
            <a:endParaRPr lang="en-US" sz="2000" dirty="0" smtClean="0"/>
          </a:p>
          <a:p>
            <a:pPr lvl="1"/>
            <a:r>
              <a:rPr lang="en-US" sz="2000" dirty="0" smtClean="0"/>
              <a:t>DTD </a:t>
            </a:r>
            <a:r>
              <a:rPr lang="ru-RU" sz="2000" dirty="0" smtClean="0"/>
              <a:t>и </a:t>
            </a:r>
            <a:r>
              <a:rPr lang="en-US" sz="2000" dirty="0" smtClean="0"/>
              <a:t>XSD </a:t>
            </a:r>
            <a:r>
              <a:rPr lang="ru-RU" sz="2000" dirty="0" smtClean="0"/>
              <a:t>схемы</a:t>
            </a:r>
          </a:p>
          <a:p>
            <a:pPr lvl="1"/>
            <a:r>
              <a:rPr lang="en-US" sz="2000" dirty="0" smtClean="0"/>
              <a:t>Namespaces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accent1"/>
                </a:solidFill>
              </a:rPr>
              <a:t>JAXP: Java API for XML Processing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DOM vs SAX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DOM API</a:t>
            </a:r>
          </a:p>
          <a:p>
            <a:pPr lvl="1"/>
            <a:r>
              <a:rPr lang="ru-RU" sz="2000" b="1" dirty="0">
                <a:solidFill>
                  <a:schemeClr val="accent1"/>
                </a:solidFill>
              </a:rPr>
              <a:t>Примеры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DOM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endParaRPr lang="ru-RU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A88B-2409-496F-9746-3F14C15ED2D6}" type="slidenum">
              <a:rPr lang="en-US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281032" y="1029968"/>
            <a:ext cx="8229600" cy="4525962"/>
          </a:xfrm>
        </p:spPr>
        <p:txBody>
          <a:bodyPr>
            <a:noAutofit/>
          </a:bodyPr>
          <a:lstStyle/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DOM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(Document Object Model) + Parsing API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org.w3c.dom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javax.xml.parsers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SAX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Simple API for XML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+ Parsing API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org.xml.sax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javax.xml.parsers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TrAX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(Transformation API for XML) includes XSLT</a:t>
            </a:r>
          </a:p>
          <a:p>
            <a:pPr marL="620713" lvl="1" indent="-228600" defTabSz="914400">
              <a:lnSpc>
                <a:spcPct val="80000"/>
              </a:lnSpc>
            </a:pPr>
            <a:r>
              <a:rPr lang="en-US" altLang="ru-RU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javax.xml.transform</a:t>
            </a:r>
            <a:endParaRPr lang="en-US" alt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XPath</a:t>
            </a:r>
            <a:endParaRPr lang="en-US" altLang="ru-RU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>
              <a:lnSpc>
                <a:spcPct val="80000"/>
              </a:lnSpc>
            </a:pPr>
            <a:r>
              <a:rPr lang="en-US" altLang="ru-RU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javax.xml.xpath</a:t>
            </a:r>
            <a:endParaRPr lang="en-US" alt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StAX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(Streaming API for XML)</a:t>
            </a:r>
          </a:p>
          <a:p>
            <a:pPr marL="620713" lvl="1" indent="-228600" defTabSz="914400">
              <a:lnSpc>
                <a:spcPct val="80000"/>
              </a:lnSpc>
            </a:pPr>
            <a:r>
              <a:rPr lang="en-US" altLang="ru-RU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javax.xml.stream</a:t>
            </a:r>
            <a:endParaRPr lang="ru-RU" altLang="ru-RU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Shape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B3B9BE10-1053-43AD-B48B-B6D955F3DE19}" type="datetime2">
              <a:rPr lang="en-US" altLang="ru-RU" sz="1000" b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28677" name="Shape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fld id="{8A382099-A6A1-4E75-B715-583B46D6159B}" type="slidenum">
              <a:rPr lang="en-US" altLang="ru-RU" sz="1000" b="0">
                <a:latin typeface="Eras Medium ITC" pitchFamily="34" charset="0"/>
              </a:rPr>
              <a:pPr algn="r" eaLnBrk="1" hangingPunct="1">
                <a:buClrTx/>
                <a:buSzTx/>
                <a:buFontTx/>
                <a:buNone/>
              </a:pPr>
              <a:t>23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ru-RU" dirty="0"/>
              <a:t>Программная </a:t>
            </a:r>
            <a:r>
              <a:rPr lang="ru-RU" dirty="0" smtClean="0"/>
              <a:t>обработка </a:t>
            </a:r>
            <a:r>
              <a:rPr lang="en-US" dirty="0" smtClean="0"/>
              <a:t>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2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81035" y="1273137"/>
            <a:ext cx="8932790" cy="5500726"/>
          </a:xfrm>
        </p:spPr>
        <p:txBody>
          <a:bodyPr/>
          <a:lstStyle/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DOM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(Document Object Model)</a:t>
            </a: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Основан на интерфейсной объектной модели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Обработка всего документа целиком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Представляет результаты в виде дерева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Предоставляет 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API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для поиска по дереву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Предоставляет 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API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для внесения изменений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Применяется в чтении файлов с данными</a:t>
            </a:r>
          </a:p>
          <a:p>
            <a:pPr marL="365125" indent="-273050" defTabSz="914400" eaLnBrk="1" hangingPunct="1">
              <a:lnSpc>
                <a:spcPct val="80000"/>
              </a:lnSpc>
            </a:pPr>
            <a:endParaRPr lang="ru-RU" altLang="ru-RU" sz="1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9700" name="Shape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9C61B130-33E5-4C88-9E7A-78AF7D22A46F}" type="datetime2">
              <a:rPr lang="en-US" altLang="ru-RU" sz="1000" b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29701" name="Shape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fld id="{27957A60-0A0B-4814-A484-9B22F66AB03C}" type="slidenum">
              <a:rPr lang="en-US" altLang="ru-RU" sz="1000" b="0">
                <a:latin typeface="Eras Medium ITC" pitchFamily="34" charset="0"/>
              </a:rPr>
              <a:pPr algn="r" eaLnBrk="1" hangingPunct="1">
                <a:buClrTx/>
                <a:buSzTx/>
                <a:buFontTx/>
                <a:buNone/>
              </a:pPr>
              <a:t>24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ru-RU" dirty="0"/>
              <a:t>Программная </a:t>
            </a:r>
            <a:r>
              <a:rPr lang="ru-RU" dirty="0" smtClean="0"/>
              <a:t>обработка </a:t>
            </a:r>
            <a:r>
              <a:rPr lang="en-US" dirty="0" smtClean="0"/>
              <a:t>XML: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>
          <a:xfrm>
            <a:off x="116335" y="1252674"/>
            <a:ext cx="8229600" cy="3700463"/>
          </a:xfrm>
        </p:spPr>
        <p:txBody>
          <a:bodyPr/>
          <a:lstStyle/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SAX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Simple API for XML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Основан на модели событий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Обрабатывает документ, пока не остановят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Генерирует события, когда встр</a:t>
            </a:r>
            <a:r>
              <a:rPr lang="ru-RU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е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чает следующие элементы: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58838" lvl="2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Открывающийся тэг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58838" lvl="2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Тело тэга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58838" lvl="2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Закрывающийся тэг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Обработка на низком уровне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Применяется для больших документов с последовательным чтением в 1 проход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80000"/>
              </a:lnSpc>
            </a:pP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0724" name="Shape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2750DF74-D47B-4020-B9EC-2289158EA1FA}" type="datetime2">
              <a:rPr lang="en-US" altLang="ru-RU" sz="1000" b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30725" name="Shape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fld id="{F967750E-8420-4B69-BF5E-C464A0C234EC}" type="slidenum">
              <a:rPr lang="en-US" altLang="ru-RU" sz="1000" b="0">
                <a:latin typeface="Eras Medium ITC" pitchFamily="34" charset="0"/>
              </a:rPr>
              <a:pPr algn="r" eaLnBrk="1" hangingPunct="1">
                <a:buClrTx/>
                <a:buSzTx/>
                <a:buFontTx/>
                <a:buNone/>
              </a:pPr>
              <a:t>25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ru-RU" dirty="0"/>
              <a:t>Программная </a:t>
            </a:r>
            <a:r>
              <a:rPr lang="ru-RU" dirty="0" smtClean="0"/>
              <a:t>обработка </a:t>
            </a:r>
            <a:r>
              <a:rPr lang="en-US" dirty="0" smtClean="0"/>
              <a:t>XML: SAX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9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 vs DOM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SAX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57200" y="1590675"/>
            <a:ext cx="4040188" cy="3941763"/>
          </a:xfrm>
          <a:prstGeom prst="rect">
            <a:avLst/>
          </a:prstGeom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Быстрее</a:t>
            </a:r>
          </a:p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Меньше памяти</a:t>
            </a:r>
          </a:p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Последовательное чтение</a:t>
            </a:r>
          </a:p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Нет необходимости в представлении структур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5025" y="1590675"/>
            <a:ext cx="4041775" cy="3941763"/>
          </a:xfrm>
          <a:prstGeom prst="rect">
            <a:avLst/>
          </a:prstGeom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73050" defTabSz="914400" eaLnBrk="1" hangingPunct="1">
              <a:spcBef>
                <a:spcPct val="0"/>
              </a:spcBef>
            </a:pPr>
            <a:r>
              <a:rPr lang="ru-RU" altLang="ru-RU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Универсальнее</a:t>
            </a:r>
            <a:endParaRPr lang="ru-RU" altLang="ru-RU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spcBef>
                <a:spcPct val="0"/>
              </a:spcBef>
            </a:pPr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Хранение всей структуры</a:t>
            </a:r>
          </a:p>
          <a:p>
            <a:pPr marL="365125" indent="-273050" defTabSz="914400" eaLnBrk="1" hangingPunct="1">
              <a:spcBef>
                <a:spcPct val="0"/>
              </a:spcBef>
            </a:pPr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Случайные обращения</a:t>
            </a:r>
          </a:p>
          <a:p>
            <a:pPr marL="365125" indent="-273050" defTabSz="914400" eaLnBrk="1" hangingPunct="1">
              <a:spcBef>
                <a:spcPct val="0"/>
              </a:spcBef>
            </a:pPr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Проще для программиста</a:t>
            </a:r>
          </a:p>
        </p:txBody>
      </p:sp>
    </p:spTree>
    <p:extLst>
      <p:ext uri="{BB962C8B-B14F-4D97-AF65-F5344CB8AC3E}">
        <p14:creationId xmlns:p14="http://schemas.microsoft.com/office/powerpoint/2010/main" val="344343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hape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39C5FDC4-2648-4876-B4C8-41E166646277}" type="datetime2">
              <a:rPr lang="en-US" altLang="ru-RU" sz="1000" b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32772" name="Shape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fld id="{5EED3802-6E7F-4737-AB46-07D9E0993110}" type="slidenum">
              <a:rPr lang="en-US" altLang="ru-RU" sz="1000" b="0">
                <a:latin typeface="Eras Medium ITC" pitchFamily="34" charset="0"/>
              </a:rPr>
              <a:pPr algn="r" eaLnBrk="1" hangingPunct="1">
                <a:buClrTx/>
                <a:buSzTx/>
                <a:buFontTx/>
                <a:buNone/>
              </a:pPr>
              <a:t>27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32773" name="Shape 4"/>
          <p:cNvSpPr>
            <a:spLocks/>
          </p:cNvSpPr>
          <p:nvPr/>
        </p:nvSpPr>
        <p:spPr bwMode="auto">
          <a:xfrm>
            <a:off x="457200" y="1590675"/>
            <a:ext cx="7283450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73050"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&lt;?xml version="1.0" ?&gt;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&lt;?xml-</a:t>
            </a:r>
            <a:r>
              <a:rPr lang="en-US" altLang="ru-RU" sz="1400" dirty="0" err="1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stylesheet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type="text/</a:t>
            </a:r>
            <a:r>
              <a:rPr lang="en-US" altLang="ru-RU" sz="1400" dirty="0" err="1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xsl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" </a:t>
            </a:r>
            <a:r>
              <a:rPr lang="en-US" altLang="ru-RU" sz="1400" dirty="0" err="1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href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="sample.xsl"?&gt;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chemeClr val="folHlink"/>
                </a:solidFill>
                <a:latin typeface="Verdana" pitchFamily="34" charset="0"/>
                <a:cs typeface="Times New Roman" pitchFamily="18" charset="0"/>
              </a:rPr>
              <a:t>&lt;!DOCTYPE people SYSTEM "people.dtd"&gt;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chemeClr val="tx2"/>
                </a:solidFill>
                <a:latin typeface="Verdana" pitchFamily="34" charset="0"/>
                <a:cs typeface="Times New Roman" pitchFamily="18" charset="0"/>
              </a:rPr>
              <a:t>&lt;!-- comment --&gt;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people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person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dirty="0" err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Vasya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400" dirty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last-name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&gt;&lt;![CDATA[</a:t>
            </a:r>
            <a:r>
              <a:rPr lang="en-US" altLang="ru-RU" sz="1400" dirty="0" err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Pupkin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]]&gt;  </a:t>
            </a:r>
            <a:r>
              <a:rPr lang="en-US" altLang="ru-RU" sz="1400" dirty="0">
                <a:latin typeface="Verdana" pitchFamily="34" charset="0"/>
                <a:cs typeface="Times New Roman" pitchFamily="18" charset="0"/>
              </a:rPr>
              <a:t>&amp;tm;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last-name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400" dirty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Dev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birthday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year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="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1987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" /&gt;</a:t>
            </a:r>
            <a:r>
              <a:rPr lang="en-US" altLang="ru-RU" sz="1400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400" dirty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person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</a:t>
            </a:r>
            <a:r>
              <a:rPr lang="en-US" altLang="ru-RU" sz="1400" dirty="0">
                <a:solidFill>
                  <a:srgbClr val="0000FF"/>
                </a:solidFill>
                <a:cs typeface="Times New Roman" pitchFamily="18" charset="0"/>
              </a:rPr>
              <a:t>…</a:t>
            </a:r>
            <a:endParaRPr lang="en-US" altLang="ru-RU" sz="1400" dirty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dirty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people</a:t>
            </a:r>
            <a:r>
              <a:rPr lang="en-US" altLang="ru-RU" sz="1400" dirty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14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ru-RU" altLang="ru-RU" sz="2000" b="0" dirty="0">
              <a:cs typeface="Times New Roman" pitchFamily="18" charset="0"/>
            </a:endParaRP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3203575" y="4437063"/>
            <a:ext cx="863600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ru-RU" altLang="ru-RU" sz="1800" b="0">
                <a:latin typeface="Arial" charset="0"/>
              </a:rPr>
              <a:t>Attr</a:t>
            </a:r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 flipH="1" flipV="1">
            <a:off x="2771775" y="3933825"/>
            <a:ext cx="7207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4140200" y="4076700"/>
            <a:ext cx="1871663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ru-RU" altLang="ru-RU" sz="1800" b="0">
                <a:latin typeface="Arial" charset="0"/>
              </a:rPr>
              <a:t>CDATASection</a:t>
            </a:r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H="1" flipV="1">
            <a:off x="3851275" y="3429000"/>
            <a:ext cx="10795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2051050" y="2563813"/>
            <a:ext cx="1296988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ru-RU" altLang="ru-RU" sz="1800" b="0">
                <a:latin typeface="Arial" charset="0"/>
              </a:rPr>
              <a:t>Comment</a:t>
            </a:r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 flipH="1" flipV="1">
            <a:off x="2195513" y="2349500"/>
            <a:ext cx="3603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5219700" y="2419350"/>
            <a:ext cx="2881313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DocumentType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 flipH="1" flipV="1">
            <a:off x="4643438" y="2205038"/>
            <a:ext cx="1944687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2" name="Rectangle 17"/>
          <p:cNvSpPr>
            <a:spLocks noChangeArrowheads="1"/>
          </p:cNvSpPr>
          <p:nvPr/>
        </p:nvSpPr>
        <p:spPr bwMode="auto">
          <a:xfrm>
            <a:off x="3708400" y="2563813"/>
            <a:ext cx="863600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Text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 flipH="1">
            <a:off x="3348038" y="2852738"/>
            <a:ext cx="360362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4" name="AutoShape 21"/>
          <p:cNvSpPr>
            <a:spLocks/>
          </p:cNvSpPr>
          <p:nvPr/>
        </p:nvSpPr>
        <p:spPr bwMode="auto">
          <a:xfrm>
            <a:off x="468313" y="1628775"/>
            <a:ext cx="71437" cy="2879725"/>
          </a:xfrm>
          <a:prstGeom prst="leftBracket">
            <a:avLst>
              <a:gd name="adj" fmla="val 3359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>
              <a:buFont typeface="Wingdings 3" pitchFamily="18" charset="2"/>
              <a:buNone/>
            </a:pP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32785" name="Rectangle 22"/>
          <p:cNvSpPr>
            <a:spLocks noChangeArrowheads="1"/>
          </p:cNvSpPr>
          <p:nvPr/>
        </p:nvSpPr>
        <p:spPr bwMode="auto">
          <a:xfrm>
            <a:off x="827088" y="5087938"/>
            <a:ext cx="129540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Document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86" name="Line 23"/>
          <p:cNvSpPr>
            <a:spLocks noChangeShapeType="1"/>
          </p:cNvSpPr>
          <p:nvPr/>
        </p:nvSpPr>
        <p:spPr bwMode="auto">
          <a:xfrm flipH="1" flipV="1">
            <a:off x="612775" y="4583113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7" name="Rectangle 24"/>
          <p:cNvSpPr>
            <a:spLocks noChangeArrowheads="1"/>
          </p:cNvSpPr>
          <p:nvPr/>
        </p:nvSpPr>
        <p:spPr bwMode="auto">
          <a:xfrm>
            <a:off x="1908175" y="4654550"/>
            <a:ext cx="1079500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Element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88" name="Line 25"/>
          <p:cNvSpPr>
            <a:spLocks noChangeShapeType="1"/>
          </p:cNvSpPr>
          <p:nvPr/>
        </p:nvSpPr>
        <p:spPr bwMode="auto">
          <a:xfrm flipH="1" flipV="1">
            <a:off x="1692275" y="4151313"/>
            <a:ext cx="7207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9" name="Rectangle 29"/>
          <p:cNvSpPr>
            <a:spLocks noChangeArrowheads="1"/>
          </p:cNvSpPr>
          <p:nvPr/>
        </p:nvSpPr>
        <p:spPr bwMode="auto">
          <a:xfrm>
            <a:off x="1116013" y="5516563"/>
            <a:ext cx="252095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DocumentFragment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90" name="Rectangle 30"/>
          <p:cNvSpPr>
            <a:spLocks noChangeArrowheads="1"/>
          </p:cNvSpPr>
          <p:nvPr/>
        </p:nvSpPr>
        <p:spPr bwMode="auto">
          <a:xfrm>
            <a:off x="6300788" y="4005263"/>
            <a:ext cx="252095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Entity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91" name="Rectangle 32"/>
          <p:cNvSpPr>
            <a:spLocks noChangeArrowheads="1"/>
          </p:cNvSpPr>
          <p:nvPr/>
        </p:nvSpPr>
        <p:spPr bwMode="auto">
          <a:xfrm>
            <a:off x="5795963" y="3644900"/>
            <a:ext cx="2520950" cy="2873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EntityReference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92" name="Rectangle 33"/>
          <p:cNvSpPr>
            <a:spLocks noChangeArrowheads="1"/>
          </p:cNvSpPr>
          <p:nvPr/>
        </p:nvSpPr>
        <p:spPr bwMode="auto">
          <a:xfrm>
            <a:off x="6299200" y="4437063"/>
            <a:ext cx="252095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Notation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93" name="Rectangle 34"/>
          <p:cNvSpPr>
            <a:spLocks noChangeArrowheads="1"/>
          </p:cNvSpPr>
          <p:nvPr/>
        </p:nvSpPr>
        <p:spPr bwMode="auto">
          <a:xfrm>
            <a:off x="4284663" y="1339850"/>
            <a:ext cx="2881312" cy="2889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ru-RU" sz="1800" b="0">
                <a:latin typeface="Arial" charset="0"/>
              </a:rPr>
              <a:t>ProcessingInstructions</a:t>
            </a:r>
            <a:endParaRPr lang="ru-RU" altLang="ru-RU" sz="1800" b="0">
              <a:latin typeface="Arial" charset="0"/>
            </a:endParaRPr>
          </a:p>
        </p:txBody>
      </p:sp>
      <p:sp>
        <p:nvSpPr>
          <p:cNvPr id="32794" name="Line 35"/>
          <p:cNvSpPr>
            <a:spLocks noChangeShapeType="1"/>
          </p:cNvSpPr>
          <p:nvPr/>
        </p:nvSpPr>
        <p:spPr bwMode="auto">
          <a:xfrm flipH="1">
            <a:off x="4572000" y="1628775"/>
            <a:ext cx="863600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95" name="Line 36"/>
          <p:cNvSpPr>
            <a:spLocks noChangeShapeType="1"/>
          </p:cNvSpPr>
          <p:nvPr/>
        </p:nvSpPr>
        <p:spPr bwMode="auto">
          <a:xfrm flipH="1" flipV="1">
            <a:off x="5435600" y="3357563"/>
            <a:ext cx="504825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/>
          <a:lstStyle/>
          <a:p>
            <a:r>
              <a:rPr lang="ru-RU" dirty="0" smtClean="0"/>
              <a:t>Типы узлов в дереве </a:t>
            </a:r>
            <a:r>
              <a:rPr lang="en-US" dirty="0" smtClean="0"/>
              <a:t>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2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0800" y="1139620"/>
            <a:ext cx="8932790" cy="5500726"/>
          </a:xfrm>
        </p:spPr>
        <p:txBody>
          <a:bodyPr/>
          <a:lstStyle/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Элементарный тип данных в </a:t>
            </a:r>
            <a:r>
              <a:rPr lang="en-US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DOM</a:t>
            </a:r>
            <a:endParaRPr lang="ru-RU" altLang="ru-RU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Представляет один узел в дереве </a:t>
            </a:r>
            <a:r>
              <a:rPr lang="en-US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DOM</a:t>
            </a:r>
          </a:p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Каждый узел типа </a:t>
            </a:r>
            <a:r>
              <a:rPr lang="en-US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Node interface</a:t>
            </a:r>
          </a:p>
          <a:p>
            <a:pPr marL="620713" lvl="1" indent="-22860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Что обеспечивает полиморфизм и позволяет обращаться с узлами разных типов как с одним</a:t>
            </a:r>
            <a:endParaRPr lang="en-US" altLang="ru-RU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r>
              <a:rPr lang="ru-RU" altLang="ru-RU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Специализированные интерфейсы содержат свои дополнительные полезные функции</a:t>
            </a:r>
            <a:endParaRPr lang="en-US" altLang="ru-RU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0B5C92F9-0D9B-4846-AC17-91FA6144AB63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F022AA4A-A311-435A-968A-6BE939F0F0A3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28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Node interface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1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5340" y="1193408"/>
            <a:ext cx="8932790" cy="5500726"/>
          </a:xfrm>
        </p:spPr>
        <p:txBody>
          <a:bodyPr>
            <a:normAutofit lnSpcReduction="10000"/>
          </a:bodyPr>
          <a:lstStyle/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public short 	</a:t>
            </a:r>
            <a:r>
              <a:rPr lang="en-US" altLang="ru-RU" sz="2000" b="1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getNodeType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();      // </a:t>
            </a:r>
            <a:r>
              <a:rPr lang="en-US" altLang="ru-RU" sz="2000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instanceof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!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public String 	</a:t>
            </a:r>
            <a:r>
              <a:rPr lang="en-US" altLang="ru-RU" sz="2000" b="1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getNodeName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  <a:endParaRPr lang="ru-RU" altLang="ru-RU" sz="2000" dirty="0" smtClean="0">
              <a:solidFill>
                <a:srgbClr val="39639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public String 	</a:t>
            </a:r>
            <a:r>
              <a:rPr lang="en-US" altLang="ru-RU" sz="2000" b="1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getNodeValue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() throws </a:t>
            </a:r>
            <a:r>
              <a:rPr lang="en-US" altLang="ru-RU" sz="2000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DOMException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public void 	</a:t>
            </a: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setNodeValue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(String 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nodeValue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throws 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DOMException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public Node 	</a:t>
            </a: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getParentNode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public </a:t>
            </a:r>
            <a:r>
              <a:rPr lang="en-US" altLang="ru-RU" sz="2000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NodeList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	</a:t>
            </a:r>
            <a:r>
              <a:rPr lang="en-US" altLang="ru-RU" sz="2000" b="1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getChildNodes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public Node 	</a:t>
            </a: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getFirstChild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public Node	</a:t>
            </a: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getLastChild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public Node 	</a:t>
            </a: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getPreviousSibling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public Node 	</a:t>
            </a: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getNextSibling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public </a:t>
            </a:r>
            <a:r>
              <a:rPr lang="en-US" altLang="ru-RU" sz="2000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NamedNodeMap</a:t>
            </a:r>
            <a:r>
              <a:rPr lang="ru-RU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US" altLang="ru-RU" sz="2000" b="1" dirty="0" err="1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getAttributes</a:t>
            </a:r>
            <a:r>
              <a:rPr lang="en-US" altLang="ru-RU" sz="2000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public Document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getOwnerDocument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365125" indent="-273050" defTabSz="914400" eaLnBrk="1" hangingPunct="1">
              <a:buFontTx/>
              <a:buNone/>
            </a:pP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A677F107-131F-4AA6-873E-3E60449EFC39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CD36BA3F-BD57-4DF5-A039-9D671738BA39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29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Node 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interface: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6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Хранение данных и </a:t>
            </a:r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</a:t>
            </a:r>
            <a:endParaRPr lang="ru-RU" dirty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17578" y="988158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Хранение структуры данных вместе с данными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Проверка структуры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Поддержка на уровне баз данных </a:t>
            </a: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fr-CH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Microsoft SQL Server 2000 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+</a:t>
            </a:r>
            <a:r>
              <a:rPr lang="fr-CH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Oracle 9i +,</a:t>
            </a: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Специальный тип данных для хранения </a:t>
            </a:r>
            <a:r>
              <a:rPr lang="fr-CH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Запросы к </a:t>
            </a:r>
            <a:r>
              <a:rPr lang="fr-CH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fr-CH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XQuery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 пр.)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CCE9A2A0-B015-45A6-8652-3D720A63608D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A8F926C3-A16A-415A-84BE-6B8D58E9AF65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3</a:t>
            </a:fld>
            <a:endParaRPr lang="ru-RU" altLang="ru-RU" sz="1000" smtClean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11210" y="1072385"/>
            <a:ext cx="8932790" cy="5500726"/>
          </a:xfrm>
        </p:spPr>
        <p:txBody>
          <a:bodyPr/>
          <a:lstStyle/>
          <a:p>
            <a:pPr marL="365125" indent="-273050" defTabSz="914400" eaLnBrk="1" hangingPunct="1"/>
            <a:r>
              <a:rPr lang="en-US" altLang="ru-RU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Document node</a:t>
            </a:r>
          </a:p>
          <a:p>
            <a:pPr marL="765175" lvl="1" indent="-273050" defTabSz="914400" eaLnBrk="1" hangingPunct="1"/>
            <a:r>
              <a:rPr lang="ru-RU" altLang="ru-RU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Корневой узел</a:t>
            </a:r>
          </a:p>
          <a:p>
            <a:pPr marL="765175" lvl="1" indent="-273050" defTabSz="914400" eaLnBrk="1" hangingPunct="1"/>
            <a:r>
              <a:rPr lang="ru-RU" altLang="ru-RU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Представляет весь документ</a:t>
            </a:r>
            <a:endParaRPr lang="en-US" altLang="ru-RU" sz="17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r>
              <a:rPr lang="en-US" altLang="ru-RU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Element node</a:t>
            </a:r>
          </a:p>
          <a:p>
            <a:pPr marL="765175" lvl="1" indent="-273050" defTabSz="914400" eaLnBrk="1" hangingPunct="1"/>
            <a:r>
              <a:rPr lang="ru-RU" altLang="ru-RU" sz="17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Представляет один элемент. Включает информацию из открывающегося, закрывающегося тэгов и содержимого</a:t>
            </a:r>
          </a:p>
          <a:p>
            <a:pPr marL="365125" indent="-273050" defTabSz="914400" eaLnBrk="1" hangingPunct="1"/>
            <a:r>
              <a:rPr lang="en-US" altLang="ru-RU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Text node</a:t>
            </a:r>
          </a:p>
          <a:p>
            <a:pPr marL="765175" lvl="1" indent="-273050" defTabSz="914400" eaLnBrk="1" hangingPunct="1">
              <a:lnSpc>
                <a:spcPct val="90000"/>
              </a:lnSpc>
            </a:pPr>
            <a:r>
              <a:rPr lang="ru-RU" altLang="ru-RU" sz="19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Представляет текстовое содержимое элемента или атрибута</a:t>
            </a:r>
            <a:r>
              <a:rPr lang="en-US" altLang="ru-RU" sz="19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 </a:t>
            </a:r>
            <a:r>
              <a:rPr lang="ru-RU" altLang="ru-RU" sz="19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Содержит чистый текст без разметки</a:t>
            </a:r>
            <a:endParaRPr lang="en-US" altLang="ru-RU" sz="19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Attribute node</a:t>
            </a:r>
          </a:p>
          <a:p>
            <a:pPr marL="765175" lvl="1" indent="-273050" defTabSz="914400" eaLnBrk="1" hangingPunct="1">
              <a:lnSpc>
                <a:spcPct val="9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Представляет атрибу</a:t>
            </a:r>
            <a:r>
              <a:rPr lang="ru-RU" altLang="ru-RU" sz="19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т</a:t>
            </a: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endParaRPr lang="en-US" altLang="ru-RU" sz="2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endParaRPr lang="en-US" altLang="ru-RU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endParaRPr lang="en-US" altLang="ru-RU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endParaRPr lang="ru-RU" altLang="ru-RU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2B264F54-28E1-49AC-8481-D9280E46F6B3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D74DF862-E79B-471F-B953-60DD3714CE57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30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DOM </a:t>
            </a:r>
            <a:r>
              <a:rPr lang="en-US" dirty="0" err="1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Intefaces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549275" indent="-457200" defTabSz="914400" eaLnBrk="1" hangingPunct="1">
              <a:buFont typeface="+mj-lt"/>
              <a:buAutoNum type="arabicPeriod"/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Импортирование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XML-related packages</a:t>
            </a:r>
          </a:p>
          <a:p>
            <a:pPr lvl="1" defTabSz="914400" eaLnBrk="1" hangingPunct="1"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import org.w3c.dom.*;</a:t>
            </a:r>
          </a:p>
          <a:p>
            <a:pPr lvl="1" defTabSz="914400" eaLnBrk="1" hangingPunct="1"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org.xml.sax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lvl="1" defTabSz="914400" eaLnBrk="1" hangingPunct="1"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javax.xml.parsers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lvl="1" defTabSz="914400" eaLnBrk="1" hangingPunct="1"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 marL="549275" indent="-457200" defTabSz="914400" eaLnBrk="1" hangingPunct="1">
              <a:buFont typeface="+mj-lt"/>
              <a:buAutoNum type="arabicPeriod"/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Получение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ru-RU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DocumentBuilder</a:t>
            </a:r>
            <a:endParaRPr lang="en-US" altLang="ru-RU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defTabSz="914400">
              <a:buFont typeface="Verdana" pitchFamily="34" charset="0"/>
              <a:buNone/>
            </a:pP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DocumentBuilderFactory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 factory =</a:t>
            </a:r>
            <a:endParaRPr lang="ru-RU" alt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>
              <a:buFont typeface="Verdana" pitchFamily="34" charset="0"/>
              <a:buNone/>
            </a:pPr>
            <a:r>
              <a:rPr lang="ru-RU" altLang="ru-RU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DocumentBuilderFactory.newInstance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defTabSz="914400">
              <a:buFont typeface="Verdana" pitchFamily="34" charset="0"/>
              <a:buNone/>
            </a:pP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factory.setNamespaceAware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lvl="1" defTabSz="914400">
              <a:buFont typeface="Verdana" pitchFamily="34" charset="0"/>
              <a:buNone/>
            </a:pP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factory.setValidating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 lvl="1" defTabSz="914400">
              <a:buFont typeface="Verdana" pitchFamily="34" charset="0"/>
              <a:buNone/>
            </a:pP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DocumentBuilder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documentBuilder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 =</a:t>
            </a:r>
            <a:endParaRPr lang="ru-RU" alt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>
              <a:buFont typeface="Verdana" pitchFamily="34" charset="0"/>
              <a:buNone/>
            </a:pPr>
            <a:r>
              <a:rPr lang="ru-RU" altLang="ru-RU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800" b="1" dirty="0" err="1" smtClean="0">
                <a:latin typeface="Courier New" pitchFamily="49" charset="0"/>
                <a:cs typeface="Courier New" pitchFamily="49" charset="0"/>
              </a:rPr>
              <a:t>factory.newDocumentBuilder</a:t>
            </a:r>
            <a:r>
              <a:rPr lang="en-US" altLang="ru-RU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125" indent="-273050" defTabSz="914400" eaLnBrk="1" hangingPunct="1">
              <a:buFont typeface="Wingdings 3" pitchFamily="18" charset="2"/>
              <a:buNone/>
            </a:pPr>
            <a:endParaRPr lang="en-US" alt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365125" indent="-273050" defTabSz="914400" eaLnBrk="1" hangingPunct="1">
              <a:buFontTx/>
              <a:buNone/>
            </a:pPr>
            <a:endParaRPr lang="ru-RU" alt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0A3D35E9-D000-4F92-B73B-EE9644B43ADF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047D1CD6-5943-4212-9CBF-36F96CE1E8AF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31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Создание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 DOM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6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>
          <a:xfrm>
            <a:off x="268941" y="1395226"/>
            <a:ext cx="8229600" cy="4525962"/>
          </a:xfrm>
        </p:spPr>
        <p:txBody>
          <a:bodyPr/>
          <a:lstStyle/>
          <a:p>
            <a:pPr marL="549275" indent="-457200" defTabSz="914400">
              <a:buFont typeface="+mj-lt"/>
              <a:buAutoNum type="arabicPeriod" startAt="3"/>
            </a:pPr>
            <a:r>
              <a:rPr lang="ru-RU" altLang="ru-RU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Парсинг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документа из файла 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/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потока</a:t>
            </a:r>
            <a:endParaRPr lang="en-US" altLang="ru-RU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defTabSz="914400" eaLnBrk="1" hangingPunct="1">
              <a:buFontTx/>
              <a:buNone/>
            </a:pPr>
            <a:endParaRPr lang="ru-RU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 eaLnBrk="1" hangingPunct="1"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Document doc1 =</a:t>
            </a:r>
            <a:endParaRPr lang="ru-RU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 eaLnBrk="1" hangingPunct="1">
              <a:buFontTx/>
              <a:buNone/>
            </a:pPr>
            <a:r>
              <a:rPr lang="ru-RU" altLang="ru-RU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documentBuilder.parse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(new File(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ru-RU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 eaLnBrk="1" hangingPunct="1">
              <a:buFontTx/>
              <a:buNone/>
            </a:pPr>
            <a:endParaRPr lang="ru-RU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 eaLnBrk="1" hangingPunct="1"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Document doc =</a:t>
            </a:r>
            <a:endParaRPr lang="ru-RU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 eaLnBrk="1" hangingPunct="1">
              <a:buFontTx/>
              <a:buNone/>
            </a:pPr>
            <a:r>
              <a:rPr lang="ru-RU" altLang="ru-RU" sz="17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documentBuilder.parse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65125" indent="-273050" defTabSz="914400" eaLnBrk="1" hangingPunct="1">
              <a:buFont typeface="Wingdings 3" pitchFamily="18" charset="2"/>
              <a:buNone/>
            </a:pPr>
            <a:endParaRPr lang="en-US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marL="365125" indent="-273050" defTabSz="914400" eaLnBrk="1" hangingPunct="1">
              <a:buFontTx/>
              <a:buNone/>
            </a:pPr>
            <a:endParaRPr lang="ru-RU" alt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Shape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7D14B2F1-4BFA-471D-AE66-8308A8B1AD28}" type="datetime2">
              <a:rPr lang="en-US" altLang="ru-RU" sz="1000" b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37893" name="Shape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fld id="{687EEAB3-B068-491F-970F-27BC4BCE43BE}" type="slidenum">
              <a:rPr lang="en-US" altLang="ru-RU" sz="1000" b="0">
                <a:latin typeface="Eras Medium ITC" pitchFamily="34" charset="0"/>
              </a:rPr>
              <a:pPr algn="r" eaLnBrk="1" hangingPunct="1">
                <a:buClrTx/>
                <a:buSzTx/>
                <a:buFontTx/>
                <a:buNone/>
              </a:pPr>
              <a:t>32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Создание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 DOM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6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242047" y="1341438"/>
            <a:ext cx="8229600" cy="4525962"/>
          </a:xfrm>
        </p:spPr>
        <p:txBody>
          <a:bodyPr/>
          <a:lstStyle/>
          <a:p>
            <a:pPr marL="549275" indent="-457200" defTabSz="914400"/>
            <a:r>
              <a:rPr lang="ru-RU" altLang="ru-RU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Парсинг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с </a:t>
            </a:r>
            <a:r>
              <a:rPr lang="ru-RU" altLang="ru-RU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валидацией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DTD</a:t>
            </a: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r>
              <a:rPr lang="ru-RU" altLang="ru-RU" sz="1700" b="1" dirty="0" smtClean="0">
                <a:latin typeface="Courier New" pitchFamily="49" charset="0"/>
                <a:cs typeface="Courier New" pitchFamily="49" charset="0"/>
              </a:rPr>
              <a:t>По умолчанию.</a:t>
            </a: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endParaRPr lang="ru-RU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marL="549275" indent="-457200" defTabSz="914400"/>
            <a:r>
              <a:rPr lang="ru-RU" altLang="ru-RU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Парсинг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с</a:t>
            </a:r>
            <a:r>
              <a:rPr lang="en-US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namespace</a:t>
            </a: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r>
              <a:rPr lang="ru-RU" altLang="ru-RU" sz="1700" b="1" dirty="0" smtClean="0">
                <a:latin typeface="Courier New" pitchFamily="49" charset="0"/>
                <a:cs typeface="Courier New" pitchFamily="49" charset="0"/>
              </a:rPr>
              <a:t>По умолчанию.</a:t>
            </a: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endParaRPr lang="ru-RU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marL="549275" indent="-457200" defTabSz="914400"/>
            <a:r>
              <a:rPr lang="ru-RU" altLang="ru-RU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Парсинг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с </a:t>
            </a:r>
            <a:r>
              <a:rPr lang="ru-RU" altLang="ru-RU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валидацией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XSD (W3C Schema</a:t>
            </a:r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en-US" altLang="ru-RU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Schema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schema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SchemaFactory</a:t>
            </a:r>
            <a:endParaRPr lang="en-US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(XMLConstants.W3C_XML_SCHEMA_NS_URI)</a:t>
            </a: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newSchema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defTabSz="914400">
              <a:lnSpc>
                <a:spcPct val="90000"/>
              </a:lnSpc>
              <a:buFont typeface="Verdana" pitchFamily="34" charset="0"/>
              <a:buNone/>
            </a:pP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Validator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schema.newValidator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defTabSz="914400">
              <a:lnSpc>
                <a:spcPct val="90000"/>
              </a:lnSpc>
              <a:buFont typeface="Verdana" pitchFamily="34" charset="0"/>
              <a:buNone/>
            </a:pP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validator.validate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ru-RU" sz="1700" b="1" dirty="0" err="1" smtClean="0">
                <a:latin typeface="Courier New" pitchFamily="49" charset="0"/>
                <a:cs typeface="Courier New" pitchFamily="49" charset="0"/>
              </a:rPr>
              <a:t>DOMSource</a:t>
            </a:r>
            <a:r>
              <a:rPr lang="en-US" altLang="ru-RU" sz="1700" b="1" dirty="0" smtClean="0">
                <a:latin typeface="Courier New" pitchFamily="49" charset="0"/>
                <a:cs typeface="Courier New" pitchFamily="49" charset="0"/>
              </a:rPr>
              <a:t>(doc));</a:t>
            </a:r>
          </a:p>
          <a:p>
            <a:pPr lvl="1" defTabSz="914400" eaLnBrk="1" hangingPunct="1">
              <a:lnSpc>
                <a:spcPct val="90000"/>
              </a:lnSpc>
              <a:buFontTx/>
              <a:buNone/>
            </a:pPr>
            <a:endParaRPr lang="en-US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marL="365125" indent="-273050" defTabSz="914400"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ru-RU" sz="1700" b="1" dirty="0" smtClean="0">
              <a:latin typeface="Courier New" pitchFamily="49" charset="0"/>
              <a:cs typeface="Courier New" pitchFamily="49" charset="0"/>
            </a:endParaRP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endParaRPr lang="ru-RU" altLang="ru-RU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Shape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04223FBB-DB5B-4976-8065-242135FE1532}" type="datetime2">
              <a:rPr lang="en-US" altLang="ru-RU" sz="1000" b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38917" name="Shape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fld id="{A49533A0-69EF-4CE0-B4DB-200C0AFB3509}" type="slidenum">
              <a:rPr lang="en-US" altLang="ru-RU" sz="1000" b="0">
                <a:latin typeface="Eras Medium ITC" pitchFamily="34" charset="0"/>
              </a:rPr>
              <a:pPr algn="r" eaLnBrk="1" hangingPunct="1">
                <a:buClrTx/>
                <a:buSzTx/>
                <a:buFontTx/>
                <a:buNone/>
              </a:pPr>
              <a:t>33</a:t>
            </a:fld>
            <a:endParaRPr lang="ru-RU" altLang="ru-RU" sz="1000" b="0">
              <a:latin typeface="Eras Medium ITC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Создание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 DOM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 документа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: </a:t>
            </a:r>
            <a:r>
              <a:rPr lang="ru-RU" dirty="0" err="1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валидация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6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4224" y="1037471"/>
            <a:ext cx="8932790" cy="5500726"/>
          </a:xfrm>
        </p:spPr>
        <p:txBody>
          <a:bodyPr/>
          <a:lstStyle/>
          <a:p>
            <a:pPr marL="365125" indent="-273050" defTabSz="914400" eaLnBrk="1" hangingPunct="1"/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Извлечение корневого элемента</a:t>
            </a:r>
            <a:endParaRPr lang="en-US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58838" lvl="2" defTabSz="914400" eaLnBrk="1" hangingPunct="1">
              <a:buFontTx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Element root =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document.getDocumentElement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58838" lvl="2" defTabSz="914400" eaLnBrk="1" hangingPunct="1">
              <a:buFontTx/>
              <a:buNone/>
            </a:pPr>
            <a:endParaRPr lang="en-US" altLang="ru-RU" sz="1000" b="1" dirty="0" smtClean="0">
              <a:latin typeface="Courier New" pitchFamily="49" charset="0"/>
              <a:cs typeface="Courier New" pitchFamily="49" charset="0"/>
            </a:endParaRPr>
          </a:p>
          <a:p>
            <a:pPr marL="365125" indent="-273050" defTabSz="914400"/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Извлечение атрибутов</a:t>
            </a:r>
            <a:endParaRPr lang="en-US" altLang="ru-RU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buFont typeface="Arial" charset="0"/>
              <a:buChar char="•"/>
            </a:pP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getAttribute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("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attributeName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")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возвращает указанный атрибут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buFont typeface="Arial" charset="0"/>
              <a:buChar char="•"/>
            </a:pP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getAttributes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возвращает 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NamedNodeMap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атрибутов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buFont typeface="Arial" charset="0"/>
              <a:buChar char="•"/>
            </a:pPr>
            <a:endParaRPr lang="en-US" altLang="ru-RU" sz="1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/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Извлечение вложенных элементов</a:t>
            </a:r>
            <a:endParaRPr lang="en-US" altLang="ru-RU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buFont typeface="Arial" charset="0"/>
              <a:buChar char="•"/>
            </a:pP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getElementsByTagName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("</a:t>
            </a:r>
            <a:r>
              <a:rPr lang="en-US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tagName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")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возвращает </a:t>
            </a:r>
            <a:r>
              <a:rPr lang="ru-RU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NodeList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altLang="ru-RU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элементов п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 имени тэга</a:t>
            </a:r>
            <a:endParaRPr lang="en-US" altLang="ru-RU" sz="2000" dirty="0" smtClean="0">
              <a:latin typeface="Arial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buFont typeface="Arial" charset="0"/>
              <a:buChar char="•"/>
            </a:pPr>
            <a:r>
              <a:rPr lang="en-US" altLang="ru-RU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getChildNodes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возвращает </a:t>
            </a:r>
            <a:r>
              <a:rPr lang="ru-RU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NodeList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всех детей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buFontTx/>
              <a:buNone/>
            </a:pP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1D2E2AA4-031A-4030-B282-081C623C0D2C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A0BC6637-82D5-460F-A331-2528C38C1710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34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Извлечение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данных из 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DOM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1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34224" y="1037471"/>
            <a:ext cx="8932790" cy="5500726"/>
          </a:xfrm>
        </p:spPr>
        <p:txBody>
          <a:bodyPr/>
          <a:lstStyle/>
          <a:p>
            <a:pPr marL="365125" indent="-273050" defTabSz="914400"/>
            <a:r>
              <a:rPr lang="ru-RU" altLang="ru-RU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Итерация по документу</a:t>
            </a:r>
            <a:endParaRPr lang="en-US" altLang="ru-RU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void process(Node parent, </a:t>
            </a:r>
            <a:r>
              <a:rPr lang="en-US" altLang="ru-RU" sz="2000" b="1" dirty="0" err="1">
                <a:latin typeface="Courier New" pitchFamily="49" charset="0"/>
                <a:ea typeface="Calibri" pitchFamily="34" charset="0"/>
                <a:cs typeface="Calibri" pitchFamily="34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 level) {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		...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		for(	Node n = </a:t>
            </a:r>
            <a:r>
              <a:rPr lang="en-US" altLang="ru-RU" sz="2000" b="1" dirty="0" err="1">
                <a:latin typeface="Courier New" pitchFamily="49" charset="0"/>
                <a:ea typeface="Calibri" pitchFamily="34" charset="0"/>
                <a:cs typeface="Calibri" pitchFamily="34" charset="0"/>
              </a:rPr>
              <a:t>parent.getFirstChild</a:t>
            </a: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();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			n != null;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			n =  </a:t>
            </a:r>
            <a:r>
              <a:rPr lang="en-US" altLang="ru-RU" sz="2000" b="1" dirty="0" err="1">
                <a:latin typeface="Courier New" pitchFamily="49" charset="0"/>
                <a:ea typeface="Calibri" pitchFamily="34" charset="0"/>
                <a:cs typeface="Calibri" pitchFamily="34" charset="0"/>
              </a:rPr>
              <a:t>n.getNextSibling</a:t>
            </a: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())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		{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			process(n, level+1);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		}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}</a:t>
            </a:r>
          </a:p>
          <a:p>
            <a:pPr marL="620713" lvl="1" indent="-228600" defTabSz="914400">
              <a:buFont typeface="Verdana" pitchFamily="34" charset="0"/>
              <a:buNone/>
            </a:pPr>
            <a:r>
              <a:rPr lang="en-US" altLang="ru-RU" sz="2000" b="1" dirty="0">
                <a:latin typeface="Courier New" pitchFamily="49" charset="0"/>
                <a:ea typeface="Calibri" pitchFamily="34" charset="0"/>
                <a:cs typeface="Calibri" pitchFamily="34" charset="0"/>
              </a:rPr>
              <a:t>process(document, 0);</a:t>
            </a:r>
            <a:endParaRPr lang="en-US" altLang="ru-RU" sz="2000" b="1" dirty="0">
              <a:latin typeface="Courier New" pitchFamily="49" charset="0"/>
              <a:cs typeface="Courier New" pitchFamily="49" charset="0"/>
            </a:endParaRPr>
          </a:p>
          <a:p>
            <a:pPr marL="365125" indent="-273050" defTabSz="914400" eaLnBrk="1" hangingPunct="1">
              <a:buFontTx/>
              <a:buNone/>
            </a:pP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1D2E2AA4-031A-4030-B282-081C623C0D2C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A0BC6637-82D5-460F-A331-2528C38C1710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35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Извлечение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данных из 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DOM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документа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: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7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70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>
            <a:noAutofit/>
          </a:bodyPr>
          <a:lstStyle/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&lt;?xml version="1.0" ?&gt;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 </a:t>
            </a:r>
            <a:r>
              <a:rPr lang="en-US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&lt;!-- </a:t>
            </a:r>
            <a:r>
              <a:rPr lang="ru-RU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Объявление </a:t>
            </a:r>
            <a:r>
              <a:rPr lang="en-US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XML--&gt;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people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person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err="1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Vasya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2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last-name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err="1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Pupkin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last-name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2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Dev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birthday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year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=’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1987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’ /&gt;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&lt;!</a:t>
            </a:r>
            <a:r>
              <a:rPr lang="ru-RU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--</a:t>
            </a:r>
            <a:r>
              <a:rPr lang="en-US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ru-RU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Значение атрибута в апострофах --</a:t>
            </a:r>
            <a:r>
              <a:rPr lang="en-US" altLang="ru-RU" sz="1200" b="1" dirty="0" smtClean="0">
                <a:solidFill>
                  <a:srgbClr val="92D050"/>
                </a:solidFill>
                <a:latin typeface="Verdana" pitchFamily="34" charset="0"/>
                <a:cs typeface="Times New Roman" pitchFamily="18" charset="0"/>
              </a:rPr>
              <a:t>&gt;</a:t>
            </a:r>
            <a:endParaRPr lang="en-US" altLang="ru-RU" sz="12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person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person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Masha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</a:t>
            </a:r>
            <a:endParaRPr lang="ru-RU" altLang="ru-RU" sz="12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ru-RU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	    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QA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2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2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2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r>
              <a:rPr lang="en-US" altLang="ru-RU" sz="12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….</a:t>
            </a:r>
          </a:p>
          <a:p>
            <a:pPr marL="365125" indent="-273050" defTabSz="914400" eaLnBrk="1" hangingPunct="1">
              <a:lnSpc>
                <a:spcPct val="80000"/>
              </a:lnSpc>
              <a:buFontTx/>
              <a:buNone/>
            </a:pPr>
            <a:endParaRPr lang="ru-RU" altLang="ru-RU" sz="12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91006329-4F24-468D-818A-B527028AC86A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14DE50EE-268B-41D6-A300-484D92626D67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Пример файла </a:t>
            </a:r>
            <a:r>
              <a:rPr lang="en-US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0800" y="1028959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Element: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92113" lvl="1" indent="0" defTabSz="914400">
              <a:lnSpc>
                <a:spcPct val="80000"/>
              </a:lnSpc>
              <a:buNone/>
            </a:pPr>
            <a:r>
              <a:rPr lang="ru-RU" altLang="ru-RU" sz="2200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&lt;</a:t>
            </a:r>
            <a:r>
              <a:rPr lang="en-US" altLang="ru-RU" sz="2000" b="1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tag</a:t>
            </a:r>
            <a:r>
              <a:rPr lang="en-US" altLang="ru-RU" sz="2000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&gt;content&lt;/</a:t>
            </a:r>
            <a:r>
              <a:rPr lang="en-US" altLang="ru-RU" sz="2000" b="1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tag</a:t>
            </a:r>
            <a:r>
              <a:rPr lang="en-US" altLang="ru-RU" sz="2000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&gt;</a:t>
            </a:r>
            <a:endParaRPr lang="ru-RU" altLang="ru-RU" sz="20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Основной структурный элемент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Имя тэга определяет содержание элемента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Открывающиеся и закрывающиеся тэги заключает содержимое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80000"/>
              </a:lnSpc>
            </a:pPr>
            <a:r>
              <a:rPr lang="en-US" altLang="ru-RU" sz="2400" b="1" dirty="0" smtClean="0">
                <a:solidFill>
                  <a:srgbClr val="39639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Attribute: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информация об элементе</a:t>
            </a:r>
            <a:endParaRPr lang="en-US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Имена – уникальные для каждого элемента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>
              <a:lnSpc>
                <a:spcPct val="80000"/>
              </a:lnSpc>
            </a:pP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Упорядочиваются как пары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attribute="value"</a:t>
            </a:r>
          </a:p>
          <a:p>
            <a:pPr marL="606838" lvl="2" indent="0" defTabSz="914400" eaLnBrk="1" hangingPunct="1">
              <a:lnSpc>
                <a:spcPct val="80000"/>
              </a:lnSpc>
              <a:buNone/>
            </a:pPr>
            <a:r>
              <a:rPr lang="en-US" altLang="ru-RU" sz="20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&lt;tag </a:t>
            </a:r>
            <a:r>
              <a:rPr lang="en-US" altLang="ru-RU" sz="2000" b="1" dirty="0" smtClean="0">
                <a:solidFill>
                  <a:srgbClr val="7D3C4A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attribute</a:t>
            </a:r>
            <a:r>
              <a:rPr lang="en-US" altLang="ru-RU" sz="2000" b="1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="</a:t>
            </a:r>
            <a:r>
              <a:rPr lang="en-US" altLang="ru-RU" sz="2000" b="1" dirty="0" smtClean="0">
                <a:solidFill>
                  <a:srgbClr val="7D3C4A"/>
                </a:solidFill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value"</a:t>
            </a:r>
            <a:r>
              <a:rPr lang="en-US" altLang="ru-RU" sz="20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&gt;</a:t>
            </a:r>
            <a:br>
              <a:rPr lang="en-US" altLang="ru-RU" sz="20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</a:br>
            <a:r>
              <a:rPr lang="en-US" altLang="ru-RU" sz="20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     content</a:t>
            </a:r>
            <a:br>
              <a:rPr lang="en-US" altLang="ru-RU" sz="20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</a:br>
            <a:r>
              <a:rPr lang="en-US" altLang="ru-RU" sz="20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&lt;/tag&gt;</a:t>
            </a:r>
          </a:p>
          <a:p>
            <a:pPr marL="365125" indent="-273050" defTabSz="914400" eaLnBrk="1" hangingPunct="1">
              <a:lnSpc>
                <a:spcPct val="8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BCC55035-A938-4483-B14B-676C2B277C73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4884CCA2-74DF-4A71-BB5F-D6F69AE2FC7D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5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Элементы и атрибуты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8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 smtClean="0"/>
              <a:t>Текст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smtClean="0"/>
              <a:t>Дерево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71974" y="1590675"/>
            <a:ext cx="4619625" cy="3941763"/>
          </a:xfrm>
          <a:prstGeom prst="rect">
            <a:avLst/>
          </a:prstGeom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&lt;?xml version="1.0" ?&gt;</a:t>
            </a:r>
            <a:r>
              <a:rPr lang="en-US" altLang="ru-RU" sz="14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4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people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&lt;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person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      &lt;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Vasya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first-name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4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      &lt;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last-name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b="1" dirty="0" err="1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Pupkin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last-name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4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&lt;/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name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  <a:r>
              <a:rPr lang="en-US" altLang="ru-RU" sz="14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Dev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profession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   &lt;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birthday</a:t>
            </a:r>
            <a:r>
              <a:rPr lang="en-US" altLang="ru-RU" sz="14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year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="</a:t>
            </a:r>
            <a:r>
              <a:rPr lang="en-US" altLang="ru-RU" sz="14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1987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" /&gt;</a:t>
            </a:r>
            <a:r>
              <a:rPr lang="en-US" altLang="ru-RU" sz="14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endParaRPr lang="en-US" altLang="ru-RU" sz="14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&lt;/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person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     </a:t>
            </a:r>
            <a:r>
              <a:rPr lang="en-US" altLang="ru-RU" sz="1400" b="1" dirty="0" smtClean="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…</a:t>
            </a:r>
            <a:endParaRPr lang="en-US" altLang="ru-RU" sz="1400" b="1" dirty="0" smtClean="0">
              <a:solidFill>
                <a:srgbClr val="0000FF"/>
              </a:solidFill>
              <a:latin typeface="Verdana" pitchFamily="34" charset="0"/>
              <a:cs typeface="Times New Roman" pitchFamily="18" charset="0"/>
            </a:endParaRP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&lt;/</a:t>
            </a:r>
            <a:r>
              <a:rPr lang="en-US" altLang="ru-RU" sz="1400" b="1" dirty="0" smtClean="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people</a:t>
            </a:r>
            <a:r>
              <a:rPr lang="en-US" altLang="ru-RU" sz="1400" b="1" dirty="0" smtClean="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&gt;</a:t>
            </a:r>
          </a:p>
          <a:p>
            <a:pPr marL="365125" indent="-273050" defTabSz="914400" eaLnBrk="1" hangingPunct="1">
              <a:lnSpc>
                <a:spcPct val="90000"/>
              </a:lnSpc>
              <a:buFontTx/>
              <a:buNone/>
            </a:pPr>
            <a:endParaRPr lang="ru-RU" altLang="ru-RU" sz="1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Picture 5"/>
          <p:cNvSpPr>
            <a:spLocks noGrp="1"/>
          </p:cNvSpPr>
          <p:nvPr>
            <p:ph sz="quarter" idx="4294967295"/>
          </p:nvPr>
        </p:nvSpPr>
        <p:spPr>
          <a:xfrm>
            <a:off x="4356342" y="1547740"/>
            <a:ext cx="4567433" cy="4762500"/>
          </a:xfrm>
          <a:prstGeom prst="rect">
            <a:avLst/>
          </a:prstGeom>
          <a:scene3d>
            <a:camera prst="orthographicFront"/>
            <a:lightRig rig="threePt" dir="t"/>
          </a:scene3d>
          <a:sp3d/>
          <a:extLst/>
        </p:spPr>
        <p:txBody>
          <a:bodyPr>
            <a:normAutofit/>
          </a:bodyPr>
          <a:lstStyle/>
          <a:p>
            <a:pPr marL="365760" indent="-274320" defTabSz="91440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XML Document node</a:t>
            </a:r>
            <a:endParaRPr lang="ru-RU" dirty="0"/>
          </a:p>
          <a:p>
            <a:pPr marL="621792" lvl="1" indent="-228600" defTabSz="914400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Element "people"</a:t>
            </a:r>
          </a:p>
          <a:p>
            <a:pPr marL="859536" lvl="2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Element "Person"</a:t>
            </a:r>
          </a:p>
          <a:p>
            <a:pPr marL="1143000" lvl="3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Element "First name"</a:t>
            </a:r>
          </a:p>
          <a:p>
            <a:pPr marL="1371600" lvl="4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/>
              <a:t>Text node: "</a:t>
            </a:r>
            <a:r>
              <a:rPr lang="en-US" b="1" dirty="0" err="1" smtClean="0"/>
              <a:t>Vasya</a:t>
            </a:r>
            <a:r>
              <a:rPr lang="en-US" b="1" dirty="0" smtClean="0"/>
              <a:t>"</a:t>
            </a:r>
          </a:p>
          <a:p>
            <a:pPr marL="1143000" lvl="3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Element "Last name"</a:t>
            </a:r>
          </a:p>
          <a:p>
            <a:pPr marL="1371600" lvl="4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/>
              <a:t>Text node: "</a:t>
            </a:r>
            <a:r>
              <a:rPr lang="en-US" b="1" dirty="0" err="1" smtClean="0"/>
              <a:t>Pupkin</a:t>
            </a:r>
            <a:r>
              <a:rPr lang="en-US" b="1" dirty="0" smtClean="0"/>
              <a:t>"</a:t>
            </a:r>
          </a:p>
          <a:p>
            <a:pPr marL="1143000" lvl="3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Element "Profession"</a:t>
            </a:r>
          </a:p>
          <a:p>
            <a:pPr marL="1371600" lvl="4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/>
              <a:t>Text node: "Dev"</a:t>
            </a:r>
          </a:p>
          <a:p>
            <a:pPr marL="1143000" lvl="3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>
                <a:solidFill>
                  <a:schemeClr val="accent4"/>
                </a:solidFill>
              </a:rPr>
              <a:t>Element "Birthday"</a:t>
            </a:r>
          </a:p>
          <a:p>
            <a:pPr marL="1371600" lvl="4" defTabSz="914400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b="1" dirty="0" smtClean="0">
                <a:solidFill>
                  <a:schemeClr val="accent6"/>
                </a:solidFill>
              </a:rPr>
              <a:t>Attribute "year"</a:t>
            </a:r>
          </a:p>
          <a:p>
            <a:pPr lvl="5">
              <a:defRPr/>
            </a:pPr>
            <a:r>
              <a:rPr lang="en-US" sz="1600" b="1" dirty="0" smtClean="0"/>
              <a:t>Text node "1987"</a:t>
            </a:r>
          </a:p>
        </p:txBody>
      </p:sp>
    </p:spTree>
    <p:extLst>
      <p:ext uri="{BB962C8B-B14F-4D97-AF65-F5344CB8AC3E}">
        <p14:creationId xmlns:p14="http://schemas.microsoft.com/office/powerpoint/2010/main" val="132498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247" y="1055270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Может ли один элемент иметь два атрибута с одинаковым именем?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Два </a:t>
            </a:r>
            <a:r>
              <a:rPr lang="ru-RU" altLang="ru-RU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подэлемента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с одинаковым именем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?</a:t>
            </a: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Может ли элемент содержать как текст, так и дочерние элементы? Например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b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altLang="ru-RU" sz="2400" b="1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&lt;root&gt;text&lt;child/&gt;more text&lt;child/&gt;&lt;/root&gt;</a:t>
            </a: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 чем отличие между </a:t>
            </a:r>
            <a:r>
              <a:rPr lang="en-US" altLang="ru-RU" sz="2400" b="1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&lt;</a:t>
            </a:r>
            <a:r>
              <a:rPr lang="en-US" altLang="ru-RU" sz="2400" b="1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elem</a:t>
            </a:r>
            <a:r>
              <a:rPr lang="en-US" altLang="ru-RU" sz="2400" b="1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attr</a:t>
            </a:r>
            <a:r>
              <a:rPr lang="en-US" altLang="ru-RU" sz="2400" b="1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=“value”/&gt;</a:t>
            </a:r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 </a:t>
            </a:r>
            <a:r>
              <a:rPr lang="en-US" altLang="ru-RU" sz="2400" b="1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&lt;</a:t>
            </a:r>
            <a:r>
              <a:rPr lang="en-US" altLang="ru-RU" sz="2400" b="1" dirty="0" err="1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elem</a:t>
            </a:r>
            <a:r>
              <a:rPr lang="en-US" altLang="ru-RU" sz="2400" b="1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&gt;&lt;</a:t>
            </a:r>
            <a:r>
              <a:rPr lang="en-US" altLang="ru-RU" sz="2400" b="1" dirty="0" err="1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attr</a:t>
            </a:r>
            <a:r>
              <a:rPr lang="en-US" altLang="ru-RU" sz="2400" b="1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&gt;value&lt;/</a:t>
            </a:r>
            <a:r>
              <a:rPr lang="en-US" altLang="ru-RU" sz="2400" b="1" dirty="0" err="1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attr</a:t>
            </a:r>
            <a:r>
              <a:rPr lang="en-US" altLang="ru-RU" sz="2400" b="1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&gt;&lt;/</a:t>
            </a:r>
            <a:r>
              <a:rPr lang="en-US" altLang="ru-RU" sz="2400" b="1" dirty="0" err="1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elem</a:t>
            </a:r>
            <a:r>
              <a:rPr lang="en-US" altLang="ru-RU" sz="2400" b="1" dirty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&gt;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? </a:t>
            </a:r>
            <a:b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Какой подход лучше использовать?</a:t>
            </a: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>
              <a:lnSpc>
                <a:spcPct val="90000"/>
              </a:lnSpc>
            </a:pPr>
            <a:endParaRPr lang="ru-RU" altLang="ru-RU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91518FD0-042F-4853-A3DC-0F5263B219CD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88E7D533-2DF6-409F-89CB-E00CA95BBDA8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7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Вопросы к части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5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144000" tIns="45720" rIns="91440" bIns="45720" rtlCol="0" anchor="ctr">
            <a:normAutofit/>
          </a:bodyPr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XML</a:t>
            </a:r>
            <a:r>
              <a:rPr lang="ru-RU" sz="2400" dirty="0"/>
              <a:t>:</a:t>
            </a:r>
            <a:r>
              <a:rPr lang="en-US" sz="2400" dirty="0"/>
              <a:t> </a:t>
            </a:r>
            <a:r>
              <a:rPr lang="ru-RU" sz="2400" dirty="0"/>
              <a:t>общее представление, применение и примеры</a:t>
            </a: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chemeClr val="accent1"/>
                </a:solidFill>
              </a:rPr>
              <a:t>Корректность и описание структуры </a:t>
            </a:r>
            <a:r>
              <a:rPr lang="en-US" sz="2400" b="1" dirty="0" smtClean="0">
                <a:solidFill>
                  <a:schemeClr val="accent1"/>
                </a:solidFill>
              </a:rPr>
              <a:t>XML </a:t>
            </a:r>
            <a:r>
              <a:rPr lang="ru-RU" sz="2400" b="1" dirty="0" smtClean="0">
                <a:solidFill>
                  <a:schemeClr val="accent1"/>
                </a:solidFill>
              </a:rPr>
              <a:t>документ</a:t>
            </a:r>
            <a:r>
              <a:rPr lang="ru-RU" sz="2400" b="1" dirty="0">
                <a:solidFill>
                  <a:schemeClr val="accent1"/>
                </a:solidFill>
              </a:rPr>
              <a:t>а</a:t>
            </a:r>
            <a:endParaRPr lang="ru-RU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Well-formed </a:t>
            </a:r>
            <a:r>
              <a:rPr lang="ru-RU" sz="2000" b="1" dirty="0" smtClean="0">
                <a:solidFill>
                  <a:schemeClr val="accent1"/>
                </a:solidFill>
              </a:rPr>
              <a:t>и </a:t>
            </a:r>
            <a:r>
              <a:rPr lang="en-US" sz="2000" b="1" dirty="0" smtClean="0">
                <a:solidFill>
                  <a:schemeClr val="accent1"/>
                </a:solidFill>
              </a:rPr>
              <a:t>Valid </a:t>
            </a:r>
            <a:r>
              <a:rPr lang="ru-RU" sz="2000" b="1" dirty="0" smtClean="0">
                <a:solidFill>
                  <a:schemeClr val="accent1"/>
                </a:solidFill>
              </a:rPr>
              <a:t>документы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DTD </a:t>
            </a:r>
            <a:r>
              <a:rPr lang="ru-RU" sz="2000" b="1" dirty="0" smtClean="0">
                <a:solidFill>
                  <a:schemeClr val="accent1"/>
                </a:solidFill>
              </a:rPr>
              <a:t>и </a:t>
            </a:r>
            <a:r>
              <a:rPr lang="en-US" sz="2000" b="1" dirty="0" smtClean="0">
                <a:solidFill>
                  <a:schemeClr val="accent1"/>
                </a:solidFill>
              </a:rPr>
              <a:t>XSD </a:t>
            </a:r>
            <a:r>
              <a:rPr lang="ru-RU" sz="2000" b="1" dirty="0" smtClean="0">
                <a:solidFill>
                  <a:schemeClr val="accent1"/>
                </a:solidFill>
              </a:rPr>
              <a:t>схемы</a:t>
            </a: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Namespaces</a:t>
            </a:r>
            <a:endParaRPr lang="ru-RU" sz="2000" b="1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/>
              <a:t>JAXP: Java API for XML Processing</a:t>
            </a:r>
          </a:p>
          <a:p>
            <a:pPr lvl="1"/>
            <a:r>
              <a:rPr lang="en-US" sz="2000" dirty="0"/>
              <a:t>DOM vs SAX</a:t>
            </a:r>
          </a:p>
          <a:p>
            <a:pPr lvl="1"/>
            <a:r>
              <a:rPr lang="en-US" sz="2000" dirty="0"/>
              <a:t>DOM API</a:t>
            </a:r>
          </a:p>
          <a:p>
            <a:pPr lvl="1"/>
            <a:r>
              <a:rPr lang="ru-RU" sz="2000" dirty="0"/>
              <a:t>Примеры</a:t>
            </a:r>
            <a:r>
              <a:rPr lang="en-US" sz="2000" dirty="0"/>
              <a:t> </a:t>
            </a:r>
            <a:r>
              <a:rPr lang="en-US" sz="2000" dirty="0" smtClean="0"/>
              <a:t>DOM</a:t>
            </a:r>
            <a:endParaRPr lang="ru-RU" sz="2000" dirty="0"/>
          </a:p>
          <a:p>
            <a:pPr marL="457200" indent="-457200">
              <a:buAutoNum type="arabicPeriod"/>
            </a:pPr>
            <a:endParaRPr lang="ru-RU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A88B-2409-496F-9746-3F14C15ED2D6}" type="slidenum">
              <a:rPr lang="en-US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1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7578" y="948523"/>
            <a:ext cx="8932790" cy="5500726"/>
          </a:xfrm>
        </p:spPr>
        <p:txBody>
          <a:bodyPr>
            <a:normAutofit/>
          </a:bodyPr>
          <a:lstStyle/>
          <a:p>
            <a:pPr marL="365125" indent="-273050" defTabSz="914400" eaLnBrk="1" hangingPunct="1">
              <a:buFontTx/>
              <a:buNone/>
            </a:pP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Условия корректности </a:t>
            </a:r>
            <a:r>
              <a:rPr lang="en-US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документа</a:t>
            </a:r>
          </a:p>
          <a:p>
            <a:pPr marL="365125" indent="-273050" defTabSz="914400" eaLnBrk="1" hangingPunct="1"/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Well-formed</a:t>
            </a:r>
            <a:endParaRPr lang="ru-RU" altLang="ru-RU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/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Выполнение всех синтаксических правил</a:t>
            </a:r>
          </a:p>
          <a:p>
            <a:pPr marL="620713" lvl="1" indent="-228600" defTabSz="914400" eaLnBrk="1" hangingPunct="1"/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Не 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well-formed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документ не может называться 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документом </a:t>
            </a:r>
            <a:b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и не допускается до </a:t>
            </a:r>
            <a:r>
              <a:rPr lang="ru-RU" altLang="ru-RU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парсинга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65125" indent="-273050" defTabSz="914400" eaLnBrk="1" hangingPunct="1"/>
            <a:r>
              <a:rPr lang="en-US" altLang="ru-RU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Valid</a:t>
            </a:r>
            <a:endParaRPr lang="ru-RU" altLang="ru-RU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620713" lvl="1" indent="-228600" defTabSz="914400" eaLnBrk="1" hangingPunct="1"/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Выполнение пользовательских правил, </a:t>
            </a:r>
            <a:b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касающихся содержания документа</a:t>
            </a:r>
          </a:p>
          <a:p>
            <a:pPr marL="620713" lvl="1" indent="-228600" defTabSz="914400" eaLnBrk="1" hangingPunct="1"/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Выполнение правил </a:t>
            </a:r>
            <a:r>
              <a:rPr lang="en-US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XML </a:t>
            </a:r>
            <a:r>
              <a:rPr lang="ru-RU" altLang="ru-RU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схем</a:t>
            </a:r>
            <a:endParaRPr lang="en-US" altLang="ru-RU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D400CE4F-22A3-460A-ADF8-DE31EB3BEBF0}" type="datetime2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Saturday, October 04, 2014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chemeClr val="accent1"/>
              </a:buClr>
              <a:buSzPct val="75000"/>
              <a:buFont typeface="Wingdings 3" pitchFamily="18" charset="2"/>
              <a:buChar char=""/>
              <a:defRPr sz="31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Verdana" pitchFamily="34" charset="0"/>
              <a:buChar char="◦"/>
              <a:defRPr sz="26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2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82E373FE-20F8-4DD9-8933-D48207851B1A}" type="slidenum">
              <a:rPr lang="en-US" altLang="ru-RU" sz="1000" smtClean="0">
                <a:latin typeface="Eras Medium ITC" pitchFamily="34" charset="0"/>
              </a:rPr>
              <a:pPr eaLnBrk="1" hangingPunct="1">
                <a:buClrTx/>
                <a:buSzTx/>
                <a:buFontTx/>
                <a:buNone/>
              </a:pPr>
              <a:t>9</a:t>
            </a:fld>
            <a:endParaRPr lang="ru-RU" altLang="ru-RU" sz="1000" smtClean="0">
              <a:latin typeface="Eras Medium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Корректность </a:t>
            </a:r>
            <a:r>
              <a:rPr lang="en-US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XML </a:t>
            </a:r>
            <a:r>
              <a:rPr lang="ru-RU" dirty="0" smtClean="0"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rPr>
              <a:t>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2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D71600"/>
    </a:hlink>
    <a:folHlink>
      <a:srgbClr val="00AF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11258</TotalTime>
  <Words>1701</Words>
  <Application>Microsoft Office PowerPoint</Application>
  <PresentationFormat>On-screen Show (4:3)</PresentationFormat>
  <Paragraphs>482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Тема Office</vt:lpstr>
      <vt:lpstr>Лекции по Java SE Максим Абламейко, инженер-разработчик NetCracker</vt:lpstr>
      <vt:lpstr>План лекции</vt:lpstr>
      <vt:lpstr>Хранение данных и XML</vt:lpstr>
      <vt:lpstr>Пример файла XML</vt:lpstr>
      <vt:lpstr>Элементы и атрибуты</vt:lpstr>
      <vt:lpstr>Структура XML</vt:lpstr>
      <vt:lpstr>Вопросы к части 1</vt:lpstr>
      <vt:lpstr>План лекции</vt:lpstr>
      <vt:lpstr>Корректность XML документа</vt:lpstr>
      <vt:lpstr>Well-formed документ</vt:lpstr>
      <vt:lpstr>Well-formed документ. Спецсимволы</vt:lpstr>
      <vt:lpstr>Valid документ</vt:lpstr>
      <vt:lpstr>Document Type Definition</vt:lpstr>
      <vt:lpstr>Определение элементов DTD</vt:lpstr>
      <vt:lpstr>Примеры DTD</vt:lpstr>
      <vt:lpstr>Пространства имен в XML</vt:lpstr>
      <vt:lpstr>XML-схема</vt:lpstr>
      <vt:lpstr>PowerPoint Presentation</vt:lpstr>
      <vt:lpstr>Когда нужны XML-схемы?</vt:lpstr>
      <vt:lpstr>Когда НЕ нужны XML-схемы?</vt:lpstr>
      <vt:lpstr>Вопросы к части 2</vt:lpstr>
      <vt:lpstr>План лекции</vt:lpstr>
      <vt:lpstr>Программная обработка XML</vt:lpstr>
      <vt:lpstr>Программная обработка XML: DOM</vt:lpstr>
      <vt:lpstr>Программная обработка XML: SAX</vt:lpstr>
      <vt:lpstr>SAX vs DOM</vt:lpstr>
      <vt:lpstr>Типы узлов в дереве DOM</vt:lpstr>
      <vt:lpstr>Node interface</vt:lpstr>
      <vt:lpstr>Node interface: методы</vt:lpstr>
      <vt:lpstr>DOM Intefaces</vt:lpstr>
      <vt:lpstr>Создание DOM документа</vt:lpstr>
      <vt:lpstr>Создание DOM документа</vt:lpstr>
      <vt:lpstr>Создание DOM документа: валидация</vt:lpstr>
      <vt:lpstr>Извлечение данных из DOM документа</vt:lpstr>
      <vt:lpstr>Извлечение данных из DOM документа: пример</vt:lpstr>
      <vt:lpstr>PowerPoint Presentation</vt:lpstr>
    </vt:vector>
  </TitlesOfParts>
  <Company>NetCracker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Егор Зиборов, московский учебный центр NetCracker</dc:title>
  <dc:creator>Егор Зиборов</dc:creator>
  <cp:lastModifiedBy>Alexey Evdokimov</cp:lastModifiedBy>
  <cp:revision>47</cp:revision>
  <dcterms:created xsi:type="dcterms:W3CDTF">2014-03-25T04:26:48Z</dcterms:created>
  <dcterms:modified xsi:type="dcterms:W3CDTF">2014-10-04T04:30:14Z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