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4" r:id="rId2"/>
    <p:sldId id="314" r:id="rId3"/>
    <p:sldId id="302" r:id="rId4"/>
    <p:sldId id="338" r:id="rId5"/>
    <p:sldId id="315" r:id="rId6"/>
    <p:sldId id="340" r:id="rId7"/>
    <p:sldId id="342" r:id="rId8"/>
    <p:sldId id="339" r:id="rId9"/>
    <p:sldId id="344" r:id="rId10"/>
    <p:sldId id="353" r:id="rId11"/>
    <p:sldId id="352" r:id="rId12"/>
    <p:sldId id="345" r:id="rId13"/>
    <p:sldId id="346" r:id="rId14"/>
    <p:sldId id="347" r:id="rId15"/>
    <p:sldId id="349" r:id="rId16"/>
    <p:sldId id="350" r:id="rId17"/>
    <p:sldId id="348" r:id="rId18"/>
    <p:sldId id="354" r:id="rId19"/>
    <p:sldId id="355" r:id="rId20"/>
    <p:sldId id="358" r:id="rId21"/>
    <p:sldId id="357" r:id="rId22"/>
    <p:sldId id="371" r:id="rId23"/>
    <p:sldId id="372" r:id="rId24"/>
    <p:sldId id="373" r:id="rId25"/>
    <p:sldId id="360" r:id="rId26"/>
    <p:sldId id="3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066A4"/>
    <a:srgbClr val="C2DEEF"/>
    <a:srgbClr val="C8E3FB"/>
    <a:srgbClr val="0C9B74"/>
    <a:srgbClr val="0079C1"/>
    <a:srgbClr val="0F6FC6"/>
    <a:srgbClr val="0015C1"/>
    <a:srgbClr val="91C6F7"/>
    <a:srgbClr val="59A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4" autoAdjust="0"/>
    <p:restoredTop sz="99527" autoAdjust="0"/>
  </p:normalViewPr>
  <p:slideViewPr>
    <p:cSldViewPr snapToGrid="0">
      <p:cViewPr varScale="1">
        <p:scale>
          <a:sx n="68" d="100"/>
          <a:sy n="68" d="100"/>
        </p:scale>
        <p:origin x="-648" y="-102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4/1/2014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4/1/2014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4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4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46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8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8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code.google.com/p/hamcres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Антон Корчак, инженер-разработчик </a:t>
            </a:r>
            <a:r>
              <a:rPr lang="en-US" dirty="0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12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Java Reflection.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Аннотации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.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J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nit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-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4075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19"/>
    </mc:Choice>
    <mc:Fallback xmlns="">
      <p:transition spd="slow" advTm="155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en-US" dirty="0"/>
              <a:t>Java Reflection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2. </a:t>
            </a:r>
            <a:r>
              <a:rPr lang="ru-RU" b="1" dirty="0" smtClean="0">
                <a:solidFill>
                  <a:schemeClr val="bg2"/>
                </a:solidFill>
              </a:rPr>
              <a:t>Демонстрация работы с </a:t>
            </a:r>
            <a:r>
              <a:rPr lang="en-US" b="1" dirty="0" smtClean="0">
                <a:solidFill>
                  <a:schemeClr val="bg2"/>
                </a:solidFill>
              </a:rPr>
              <a:t>Java Reflection.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ru-RU" dirty="0" smtClean="0"/>
              <a:t>3. </a:t>
            </a:r>
            <a:r>
              <a:rPr lang="ru-RU" dirty="0"/>
              <a:t>Метаданные (аннотации</a:t>
            </a:r>
            <a:r>
              <a:rPr lang="ru-RU" dirty="0" smtClean="0"/>
              <a:t>).</a:t>
            </a:r>
            <a:endParaRPr lang="en-US" dirty="0"/>
          </a:p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ru-RU" dirty="0" smtClean="0"/>
              <a:t>тестирование.</a:t>
            </a:r>
          </a:p>
          <a:p>
            <a:r>
              <a:rPr lang="ru-RU" dirty="0"/>
              <a:t>5. Демонстрация применения </a:t>
            </a:r>
            <a:r>
              <a:rPr lang="en-US" dirty="0" err="1"/>
              <a:t>JUnit</a:t>
            </a:r>
            <a:r>
              <a:rPr lang="ru-RU" dirty="0"/>
              <a:t>-тестов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0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2. </a:t>
            </a:r>
            <a:r>
              <a:rPr lang="ru-RU" dirty="0"/>
              <a:t>Демонстрация работы 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1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en-US" dirty="0"/>
              <a:t>Java Reflection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2. Демонстрация </a:t>
            </a:r>
            <a:r>
              <a:rPr lang="ru-RU" dirty="0"/>
              <a:t>работы 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.</a:t>
            </a:r>
          </a:p>
          <a:p>
            <a:r>
              <a:rPr lang="ru-RU" b="1" dirty="0" smtClean="0">
                <a:solidFill>
                  <a:schemeClr val="bg2"/>
                </a:solidFill>
              </a:rPr>
              <a:t>3. </a:t>
            </a:r>
            <a:r>
              <a:rPr lang="ru-RU" b="1" dirty="0">
                <a:solidFill>
                  <a:schemeClr val="bg2"/>
                </a:solidFill>
              </a:rPr>
              <a:t>Аннотации (метаданные</a:t>
            </a:r>
            <a:r>
              <a:rPr lang="ru-RU" b="1" dirty="0" smtClean="0">
                <a:solidFill>
                  <a:schemeClr val="bg2"/>
                </a:solidFill>
              </a:rPr>
              <a:t>).</a:t>
            </a:r>
          </a:p>
          <a:p>
            <a:pPr lvl="1"/>
            <a:r>
              <a:rPr lang="ru-RU" b="1" dirty="0" smtClean="0">
                <a:solidFill>
                  <a:schemeClr val="bg2"/>
                </a:solidFill>
              </a:rPr>
              <a:t>3.1</a:t>
            </a:r>
            <a:r>
              <a:rPr lang="ru-RU" b="1" dirty="0">
                <a:solidFill>
                  <a:schemeClr val="bg2"/>
                </a:solidFill>
              </a:rPr>
              <a:t>. Общие </a:t>
            </a:r>
            <a:r>
              <a:rPr lang="ru-RU" b="1" dirty="0" smtClean="0">
                <a:solidFill>
                  <a:schemeClr val="bg2"/>
                </a:solidFill>
              </a:rPr>
              <a:t>сведен</a:t>
            </a:r>
            <a:r>
              <a:rPr lang="ru-RU" b="1" dirty="0">
                <a:solidFill>
                  <a:schemeClr val="bg2"/>
                </a:solidFill>
              </a:rPr>
              <a:t>и</a:t>
            </a:r>
            <a:r>
              <a:rPr lang="ru-RU" b="1" dirty="0" smtClean="0">
                <a:solidFill>
                  <a:schemeClr val="bg2"/>
                </a:solidFill>
              </a:rPr>
              <a:t>я</a:t>
            </a:r>
            <a:r>
              <a:rPr lang="ru-RU" b="1" dirty="0">
                <a:solidFill>
                  <a:schemeClr val="bg2"/>
                </a:solidFill>
              </a:rPr>
              <a:t>.</a:t>
            </a:r>
            <a:endParaRPr lang="ru-RU" b="1" dirty="0" smtClean="0">
              <a:solidFill>
                <a:schemeClr val="bg2"/>
              </a:solidFill>
            </a:endParaRPr>
          </a:p>
          <a:p>
            <a:pPr lvl="1"/>
            <a:r>
              <a:rPr lang="ru-RU" b="1" dirty="0" smtClean="0">
                <a:solidFill>
                  <a:schemeClr val="bg2"/>
                </a:solidFill>
              </a:rPr>
              <a:t>3.2</a:t>
            </a:r>
            <a:r>
              <a:rPr lang="ru-RU" b="1" dirty="0">
                <a:solidFill>
                  <a:schemeClr val="bg2"/>
                </a:solidFill>
              </a:rPr>
              <a:t>. Свойства аннотаций.</a:t>
            </a:r>
          </a:p>
          <a:p>
            <a:pPr lvl="1"/>
            <a:r>
              <a:rPr lang="ru-RU" b="1" dirty="0" smtClean="0">
                <a:solidFill>
                  <a:schemeClr val="bg2"/>
                </a:solidFill>
              </a:rPr>
              <a:t>3.3</a:t>
            </a:r>
            <a:r>
              <a:rPr lang="ru-RU" b="1" dirty="0">
                <a:solidFill>
                  <a:schemeClr val="bg2"/>
                </a:solidFill>
              </a:rPr>
              <a:t>. Работа с </a:t>
            </a:r>
            <a:r>
              <a:rPr lang="ru-RU" b="1" dirty="0" smtClean="0">
                <a:solidFill>
                  <a:schemeClr val="bg2"/>
                </a:solidFill>
              </a:rPr>
              <a:t>аннотациями.</a:t>
            </a:r>
          </a:p>
          <a:p>
            <a:r>
              <a:rPr lang="ru-RU" dirty="0"/>
              <a:t>4.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ru-RU" dirty="0"/>
              <a:t>тестирование</a:t>
            </a:r>
            <a:r>
              <a:rPr lang="ru-RU" dirty="0" smtClean="0"/>
              <a:t>.</a:t>
            </a:r>
          </a:p>
          <a:p>
            <a:r>
              <a:rPr lang="ru-RU" dirty="0"/>
              <a:t>5. Демонстрация применения </a:t>
            </a:r>
            <a:r>
              <a:rPr lang="en-US" dirty="0" err="1"/>
              <a:t>JUnit</a:t>
            </a:r>
            <a:r>
              <a:rPr lang="ru-RU" dirty="0"/>
              <a:t>-тестов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7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</a:t>
            </a:r>
            <a:r>
              <a:rPr lang="ru-RU" dirty="0"/>
              <a:t>3</a:t>
            </a:r>
            <a:r>
              <a:rPr lang="ru-RU" dirty="0" smtClean="0"/>
              <a:t>. Аннотации </a:t>
            </a:r>
            <a:r>
              <a:rPr lang="ru-RU" dirty="0"/>
              <a:t>(метаданные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</a:t>
            </a:r>
            <a:r>
              <a:rPr lang="en-US" dirty="0" smtClean="0"/>
              <a:t>.</a:t>
            </a:r>
            <a:r>
              <a:rPr lang="ru-RU" dirty="0"/>
              <a:t> А</a:t>
            </a:r>
            <a:r>
              <a:rPr lang="ru-RU" dirty="0" smtClean="0"/>
              <a:t>ннотации (метаданные). Общие сведен</a:t>
            </a:r>
            <a:r>
              <a:rPr lang="ru-RU" dirty="0"/>
              <a:t>и</a:t>
            </a:r>
            <a:r>
              <a:rPr lang="ru-RU" dirty="0" smtClean="0"/>
              <a:t>я.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1568468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  </a:t>
            </a:r>
            <a:r>
              <a:rPr lang="ru-RU" sz="1800" b="1" dirty="0" smtClean="0">
                <a:solidFill>
                  <a:schemeClr val="bg2"/>
                </a:solidFill>
              </a:rPr>
              <a:t>Начиная с </a:t>
            </a:r>
            <a:r>
              <a:rPr lang="en-US" sz="1800" b="1" dirty="0" smtClean="0">
                <a:solidFill>
                  <a:schemeClr val="bg2"/>
                </a:solidFill>
              </a:rPr>
              <a:t>Java 5.</a:t>
            </a:r>
          </a:p>
          <a:p>
            <a:r>
              <a:rPr lang="ru-RU" sz="1800" b="1" dirty="0">
                <a:solidFill>
                  <a:schemeClr val="bg2"/>
                </a:solidFill>
              </a:rPr>
              <a:t>Метаданные</a:t>
            </a:r>
            <a:r>
              <a:rPr lang="ru-RU" sz="1800" dirty="0"/>
              <a:t> – механизм, позволяющий размещать примечания или аннотации к программе.</a:t>
            </a:r>
          </a:p>
          <a:p>
            <a:r>
              <a:rPr lang="ru-RU" sz="1800" dirty="0"/>
              <a:t>Пример объявления аннотации. Можно использовать для всех элементов </a:t>
            </a:r>
            <a:r>
              <a:rPr lang="ru-RU" sz="1800" dirty="0" smtClean="0"/>
              <a:t>кода.</a:t>
            </a:r>
          </a:p>
        </p:txBody>
      </p:sp>
      <p:sp>
        <p:nvSpPr>
          <p:cNvPr id="5" name="Прямоугольник 14"/>
          <p:cNvSpPr>
            <a:spLocks noChangeAspect="1"/>
          </p:cNvSpPr>
          <p:nvPr/>
        </p:nvSpPr>
        <p:spPr>
          <a:xfrm flipH="1">
            <a:off x="238980" y="920415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8977" y="2340968"/>
            <a:ext cx="8639175" cy="1532532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* Комментарий.</a:t>
            </a:r>
          </a:p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Clr>
                <a:schemeClr val="bg2"/>
              </a:buClr>
            </a:pPr>
            <a:r>
              <a:rPr lang="ru-RU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 default 0.0;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   String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 default “…”;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12400" y="3765532"/>
            <a:ext cx="8931600" cy="1289068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rm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</a:t>
            </a:r>
            <a:r>
              <a:rPr lang="ru-RU" sz="1800" dirty="0"/>
              <a:t>Все аннотации реализуют интерфейс </a:t>
            </a:r>
            <a:r>
              <a:rPr lang="en-US" sz="1800" b="1" dirty="0" err="1">
                <a:solidFill>
                  <a:schemeClr val="bg2"/>
                </a:solidFill>
              </a:rPr>
              <a:t>java.lang.annotation.Annotation</a:t>
            </a:r>
            <a:r>
              <a:rPr lang="en-US" sz="1800" dirty="0"/>
              <a:t> (</a:t>
            </a:r>
            <a:r>
              <a:rPr lang="ru-RU" sz="1800" dirty="0"/>
              <a:t>имеет метод </a:t>
            </a:r>
            <a:r>
              <a:rPr lang="en-US" sz="1800" b="1" dirty="0" err="1">
                <a:solidFill>
                  <a:schemeClr val="bg2"/>
                </a:solidFill>
              </a:rPr>
              <a:t>annotationType</a:t>
            </a:r>
            <a:r>
              <a:rPr lang="en-US" sz="1800" b="1" dirty="0">
                <a:solidFill>
                  <a:schemeClr val="bg2"/>
                </a:solidFill>
              </a:rPr>
              <a:t>()</a:t>
            </a:r>
            <a:r>
              <a:rPr lang="en-US" sz="1800" dirty="0"/>
              <a:t>).</a:t>
            </a:r>
          </a:p>
          <a:p>
            <a:r>
              <a:rPr lang="ru-RU" sz="1800" dirty="0"/>
              <a:t>Пример использования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4377" y="4957168"/>
            <a:ext cx="8639175" cy="1532532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* Комментарий.</a:t>
            </a:r>
          </a:p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Clr>
                <a:schemeClr val="bg2"/>
              </a:buClr>
            </a:pPr>
            <a:r>
              <a:rPr lang="ru-RU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= 10.4,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= “String Test.”)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= 12.5)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0280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3.2. Свойства аннотаций</a:t>
            </a:r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99899" y="1214647"/>
            <a:ext cx="8931600" cy="1807953"/>
          </a:xfrm>
        </p:spPr>
        <p:txBody>
          <a:bodyPr>
            <a:normAutofit/>
          </a:bodyPr>
          <a:lstStyle/>
          <a:p>
            <a:r>
              <a:rPr lang="ru-RU" sz="1800" dirty="0"/>
              <a:t>Аннотация </a:t>
            </a:r>
            <a:r>
              <a:rPr lang="ru-RU" sz="1800" b="1" dirty="0" err="1">
                <a:solidFill>
                  <a:schemeClr val="bg2"/>
                </a:solidFill>
              </a:rPr>
              <a:t>java.lang.annotation.RetentionPolicy</a:t>
            </a:r>
            <a:r>
              <a:rPr lang="ru-RU" sz="1800" dirty="0"/>
              <a:t> отвечает за момент уничтожения других аннотаций.</a:t>
            </a:r>
            <a:endParaRPr lang="en-US" sz="1800" dirty="0" smtClean="0"/>
          </a:p>
          <a:p>
            <a:pPr lvl="1"/>
            <a:r>
              <a:rPr lang="ru-RU" sz="1600" b="1" dirty="0">
                <a:solidFill>
                  <a:schemeClr val="bg2"/>
                </a:solidFill>
              </a:rPr>
              <a:t>SOURCE</a:t>
            </a:r>
            <a:r>
              <a:rPr lang="ru-RU" sz="1600" dirty="0"/>
              <a:t> – уничтожение во время компиляции.</a:t>
            </a:r>
          </a:p>
          <a:p>
            <a:pPr lvl="1"/>
            <a:r>
              <a:rPr lang="ru-RU" sz="1600" b="1" dirty="0">
                <a:solidFill>
                  <a:schemeClr val="bg2"/>
                </a:solidFill>
              </a:rPr>
              <a:t>CLASS</a:t>
            </a:r>
            <a:r>
              <a:rPr lang="ru-RU" sz="1600" dirty="0"/>
              <a:t> – уничтожается во время выполнения.</a:t>
            </a:r>
          </a:p>
          <a:p>
            <a:pPr lvl="1"/>
            <a:r>
              <a:rPr lang="ru-RU" sz="1600" b="1" dirty="0">
                <a:solidFill>
                  <a:schemeClr val="bg2"/>
                </a:solidFill>
              </a:rPr>
              <a:t>RUNTIME</a:t>
            </a:r>
            <a:r>
              <a:rPr lang="ru-RU" sz="1600" dirty="0"/>
              <a:t> – существует во время выполнения.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Правило сохранения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15"/>
          </p:nvPr>
        </p:nvSpPr>
        <p:spPr>
          <a:xfrm>
            <a:off x="100800" y="4106268"/>
            <a:ext cx="8931600" cy="228183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Ни одна аннотация не может наследовать другую.</a:t>
            </a:r>
          </a:p>
          <a:p>
            <a:r>
              <a:rPr lang="ru-RU" dirty="0"/>
              <a:t>Методы не должны иметь параметров.</a:t>
            </a:r>
          </a:p>
          <a:p>
            <a:r>
              <a:rPr lang="ru-RU" dirty="0"/>
              <a:t>Применимые типы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Примитивный тип (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 и т.п.).</a:t>
            </a:r>
          </a:p>
          <a:p>
            <a:pPr lvl="1"/>
            <a:r>
              <a:rPr lang="ru-RU" dirty="0"/>
              <a:t>Объекты типа </a:t>
            </a:r>
            <a:r>
              <a:rPr lang="ru-RU" dirty="0" err="1"/>
              <a:t>String</a:t>
            </a:r>
            <a:r>
              <a:rPr lang="ru-RU" dirty="0"/>
              <a:t> или </a:t>
            </a:r>
            <a:r>
              <a:rPr lang="ru-RU" dirty="0" err="1"/>
              <a:t>Class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Тип </a:t>
            </a:r>
            <a:r>
              <a:rPr lang="ru-RU" dirty="0" err="1"/>
              <a:t>enum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Другой тип аннотации.</a:t>
            </a:r>
          </a:p>
          <a:p>
            <a:pPr lvl="1"/>
            <a:r>
              <a:rPr lang="ru-RU" dirty="0"/>
              <a:t>Массив элементов перечисленных типов.</a:t>
            </a:r>
          </a:p>
          <a:p>
            <a:pPr lvl="1"/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4376" y="2844800"/>
            <a:ext cx="8639175" cy="105410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@Retention(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RetentionPolicy.RUNTIME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@interface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0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 smtClean="0"/>
              <a:t>.3. Встроенные аннотации</a:t>
            </a:r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99899" y="1303547"/>
            <a:ext cx="8931600" cy="626853"/>
          </a:xfrm>
        </p:spPr>
        <p:txBody>
          <a:bodyPr>
            <a:normAutofit/>
          </a:bodyPr>
          <a:lstStyle/>
          <a:p>
            <a:r>
              <a:rPr lang="ru-RU" sz="1800" dirty="0"/>
              <a:t>Основная цель – пометить объявление.</a:t>
            </a:r>
            <a:endParaRPr lang="ru-RU" sz="16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Аннотации-маркеры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Встроенные </a:t>
            </a:r>
            <a:r>
              <a:rPr lang="ru-RU" dirty="0"/>
              <a:t>аннотации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675" y="2006600"/>
            <a:ext cx="8639175" cy="154940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nl-NL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@Retention(RetentionPolicy.RUNTIME) </a:t>
            </a:r>
          </a:p>
          <a:p>
            <a:pPr>
              <a:buClr>
                <a:schemeClr val="bg2"/>
              </a:buClr>
            </a:pPr>
            <a:r>
              <a:rPr lang="nl-NL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@interface Marker {}</a:t>
            </a:r>
          </a:p>
          <a:p>
            <a:pPr>
              <a:buClr>
                <a:schemeClr val="bg2"/>
              </a:buClr>
            </a:pPr>
            <a:r>
              <a:rPr lang="ru-RU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nl-NL" sz="1400" b="1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nl-NL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@Marker</a:t>
            </a:r>
          </a:p>
          <a:p>
            <a:pPr>
              <a:buClr>
                <a:schemeClr val="bg2"/>
              </a:buClr>
            </a:pPr>
            <a:r>
              <a:rPr lang="nl-NL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void method() </a:t>
            </a:r>
            <a:r>
              <a:rPr lang="nl-NL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bg2"/>
              </a:buClr>
            </a:pPr>
            <a:r>
              <a:rPr lang="nl-NL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nl-NL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7271"/>
              </p:ext>
            </p:extLst>
          </p:nvPr>
        </p:nvGraphicFramePr>
        <p:xfrm>
          <a:off x="211772" y="4242692"/>
          <a:ext cx="8716328" cy="22470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1828"/>
                <a:gridCol w="6794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Аннотация</a:t>
                      </a:r>
                      <a:endParaRPr lang="ru-RU" sz="1800" dirty="0"/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</a:tr>
              <a:tr h="159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@Documented</a:t>
                      </a:r>
                      <a:endParaRPr lang="ru-RU" sz="1600" b="0" kern="1200" baseline="0" dirty="0" smtClean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ru-RU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Документирование аннотации</a:t>
                      </a: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7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endParaRPr lang="ru-RU" sz="1600" b="0" kern="1200" baseline="0" dirty="0" smtClean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ru-RU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Аннотация-маркер для методов. Индикатор переопределения метода суперкласса</a:t>
                      </a: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@Deprecated</a:t>
                      </a:r>
                      <a:endParaRPr lang="ru-RU" sz="1600" b="0" kern="1200" baseline="0" dirty="0" smtClean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ru-RU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Аннотация-маркер, информирующая об устарелости варианта</a:t>
                      </a: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33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0" kern="1200" baseline="0" dirty="0" err="1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SuppressWarnings</a:t>
                      </a:r>
                      <a:endParaRPr lang="ru-RU" sz="1600" b="0" kern="1200" baseline="0" dirty="0" smtClean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ru-RU" sz="1600" b="0" kern="1200" baseline="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Указывает, что одно или несколько предупреждений компилятора должны быть подавлены</a:t>
                      </a:r>
                    </a:p>
                  </a:txBody>
                  <a:tcPr marT="45706" marB="45706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7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 smtClean="0"/>
              <a:t>4.</a:t>
            </a:r>
            <a:r>
              <a:rPr lang="ru-RU" dirty="0" smtClean="0"/>
              <a:t> </a:t>
            </a:r>
            <a:r>
              <a:rPr lang="ru-RU" dirty="0"/>
              <a:t>Работа с аннотациями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2012968"/>
          </a:xfrm>
        </p:spPr>
        <p:txBody>
          <a:bodyPr>
            <a:noAutofit/>
          </a:bodyPr>
          <a:lstStyle/>
          <a:p>
            <a:r>
              <a:rPr lang="ru-RU" dirty="0" smtClean="0"/>
              <a:t>Через </a:t>
            </a:r>
            <a:r>
              <a:rPr lang="en-US" dirty="0" smtClean="0"/>
              <a:t>reflection</a:t>
            </a:r>
            <a:endParaRPr lang="ru-RU" dirty="0" smtClean="0"/>
          </a:p>
          <a:p>
            <a:pPr lvl="1"/>
            <a:r>
              <a:rPr lang="en-US" b="1" dirty="0">
                <a:solidFill>
                  <a:schemeClr val="bg2"/>
                </a:solidFill>
              </a:rPr>
              <a:t>Annotation[] </a:t>
            </a:r>
            <a:r>
              <a:rPr lang="en-US" b="1" dirty="0" err="1" smtClean="0">
                <a:solidFill>
                  <a:schemeClr val="bg2"/>
                </a:solidFill>
              </a:rPr>
              <a:t>Class.getAnnotations</a:t>
            </a:r>
            <a:r>
              <a:rPr lang="en-US" b="1" dirty="0" smtClean="0">
                <a:solidFill>
                  <a:schemeClr val="bg2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получение всех аннотаций.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Annotation </a:t>
            </a:r>
            <a:r>
              <a:rPr lang="en-US" b="1" dirty="0" err="1">
                <a:solidFill>
                  <a:schemeClr val="bg2"/>
                </a:solidFill>
              </a:rPr>
              <a:t>Class.getAnnotation</a:t>
            </a:r>
            <a:r>
              <a:rPr lang="en-US" b="1" dirty="0">
                <a:solidFill>
                  <a:schemeClr val="bg2"/>
                </a:solidFill>
              </a:rPr>
              <a:t>(Class </a:t>
            </a:r>
            <a:r>
              <a:rPr lang="en-US" b="1" dirty="0" err="1">
                <a:solidFill>
                  <a:schemeClr val="bg2"/>
                </a:solidFill>
              </a:rPr>
              <a:t>anntationClass</a:t>
            </a:r>
            <a:r>
              <a:rPr lang="en-US" b="1" dirty="0">
                <a:solidFill>
                  <a:schemeClr val="bg2"/>
                </a:solidFill>
              </a:rPr>
              <a:t>)</a:t>
            </a:r>
            <a:r>
              <a:rPr lang="en-US" dirty="0"/>
              <a:t> – </a:t>
            </a:r>
            <a:r>
              <a:rPr lang="ru-RU" dirty="0"/>
              <a:t>получение аннотации определенного типа.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boolean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Class.isAnnotationPresent</a:t>
            </a:r>
            <a:r>
              <a:rPr lang="en-US" b="1" dirty="0">
                <a:solidFill>
                  <a:schemeClr val="bg2"/>
                </a:solidFill>
              </a:rPr>
              <a:t>()</a:t>
            </a:r>
            <a:r>
              <a:rPr lang="en-US" dirty="0"/>
              <a:t> – </a:t>
            </a:r>
            <a:r>
              <a:rPr lang="ru-RU" dirty="0"/>
              <a:t>проверка наличия аннотации-маркера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8977" y="2717800"/>
            <a:ext cx="8639175" cy="375920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@Retention(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RetentionPolicy.RUNTIME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@interface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 default 0.0;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 default “…”;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AnnotationTest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throws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SecurityException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NoSuchMethodException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= “Test”)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public void method() {}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Method m =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AnnotationTest.class.getMethod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(“method”, null);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1400" b="1" dirty="0">
                <a:solidFill>
                  <a:srgbClr val="0066A4"/>
                </a:solidFill>
                <a:cs typeface="Courier New" pitchFamily="49" charset="0"/>
              </a:rPr>
              <a:t>Annotation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a :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 err="1">
                <a:solidFill>
                  <a:srgbClr val="0066A4"/>
                </a:solidFill>
                <a:cs typeface="Courier New" pitchFamily="49" charset="0"/>
              </a:rPr>
              <a:t>.getAnnotations</a:t>
            </a:r>
            <a:r>
              <a:rPr lang="en-US" sz="1400" b="1" dirty="0">
                <a:solidFill>
                  <a:srgbClr val="0066A4"/>
                </a:solidFill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 err="1">
                <a:solidFill>
                  <a:srgbClr val="0066A4"/>
                </a:solidFill>
                <a:cs typeface="Courier New" pitchFamily="49" charset="0"/>
              </a:rPr>
              <a:t>.getAnnotation</a:t>
            </a:r>
            <a:r>
              <a:rPr lang="en-US" sz="1400" b="1" dirty="0">
                <a:solidFill>
                  <a:srgbClr val="0066A4"/>
                </a:solidFill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400" b="1" dirty="0">
                <a:solidFill>
                  <a:srgbClr val="0066A4"/>
                </a:solidFill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b="1" dirty="0" err="1">
                <a:solidFill>
                  <a:srgbClr val="0066A4"/>
                </a:solidFill>
                <a:cs typeface="Courier New" pitchFamily="49" charset="0"/>
              </a:rPr>
              <a:t>.isAnnotationPresent</a:t>
            </a:r>
            <a:r>
              <a:rPr lang="en-US" sz="1400" b="1" dirty="0">
                <a:solidFill>
                  <a:srgbClr val="0066A4"/>
                </a:solidFill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SomeAnnotation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400" b="1" dirty="0">
                <a:solidFill>
                  <a:srgbClr val="0066A4"/>
                </a:solidFill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.val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+ “ “ +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.str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4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en-US" dirty="0"/>
              <a:t>Java Reflection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2. Демонстрация </a:t>
            </a:r>
            <a:r>
              <a:rPr lang="ru-RU" dirty="0"/>
              <a:t>работы 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.</a:t>
            </a:r>
          </a:p>
          <a:p>
            <a:r>
              <a:rPr lang="ru-RU" dirty="0"/>
              <a:t>3. Аннотации (метаданные).</a:t>
            </a:r>
            <a:endParaRPr lang="ru-RU" dirty="0" smtClean="0"/>
          </a:p>
          <a:p>
            <a:r>
              <a:rPr lang="ru-RU" sz="2000" dirty="0" smtClean="0"/>
              <a:t> </a:t>
            </a:r>
            <a:r>
              <a:rPr lang="ru-RU" b="1" dirty="0" smtClean="0">
                <a:solidFill>
                  <a:schemeClr val="bg2"/>
                </a:solidFill>
              </a:rPr>
              <a:t>4</a:t>
            </a:r>
            <a:r>
              <a:rPr lang="ru-RU" b="1" dirty="0">
                <a:solidFill>
                  <a:schemeClr val="bg2"/>
                </a:solidFill>
              </a:rPr>
              <a:t>. </a:t>
            </a:r>
            <a:r>
              <a:rPr lang="en-US" b="1" dirty="0" err="1">
                <a:solidFill>
                  <a:schemeClr val="bg2"/>
                </a:solidFill>
              </a:rPr>
              <a:t>JUnit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ru-RU" b="1" dirty="0">
                <a:solidFill>
                  <a:schemeClr val="bg2"/>
                </a:solidFill>
              </a:rPr>
              <a:t>тестирование</a:t>
            </a:r>
            <a:r>
              <a:rPr lang="ru-RU" b="1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ru-RU" b="1" dirty="0">
                <a:solidFill>
                  <a:schemeClr val="bg2"/>
                </a:solidFill>
              </a:rPr>
              <a:t>4.1. Понятие о модульном авто-тестировании</a:t>
            </a:r>
            <a:r>
              <a:rPr lang="ru-RU" b="1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4.2. </a:t>
            </a:r>
            <a:r>
              <a:rPr lang="en-US" b="1" dirty="0" err="1">
                <a:solidFill>
                  <a:schemeClr val="bg2"/>
                </a:solidFill>
              </a:rPr>
              <a:t>JUnit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ru-RU" b="1" dirty="0">
                <a:solidFill>
                  <a:schemeClr val="bg2"/>
                </a:solidFill>
              </a:rPr>
              <a:t>тестирование</a:t>
            </a:r>
            <a:r>
              <a:rPr lang="ru-RU" b="1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4.3. </a:t>
            </a:r>
            <a:r>
              <a:rPr lang="en-US" b="1" dirty="0" err="1">
                <a:solidFill>
                  <a:schemeClr val="bg2"/>
                </a:solidFill>
              </a:rPr>
              <a:t>JUnit</a:t>
            </a:r>
            <a:r>
              <a:rPr lang="en-US" b="1" dirty="0">
                <a:solidFill>
                  <a:schemeClr val="bg2"/>
                </a:solidFill>
              </a:rPr>
              <a:t>-</a:t>
            </a:r>
            <a:r>
              <a:rPr lang="ru-RU" b="1" dirty="0">
                <a:solidFill>
                  <a:schemeClr val="bg2"/>
                </a:solidFill>
              </a:rPr>
              <a:t>тесты</a:t>
            </a:r>
            <a:r>
              <a:rPr lang="ru-RU" b="1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ru-RU" b="1" dirty="0">
                <a:solidFill>
                  <a:schemeClr val="bg2"/>
                </a:solidFill>
              </a:rPr>
              <a:t>4.4. Информирование об ошибках.</a:t>
            </a:r>
            <a:endParaRPr lang="ru-RU" b="1" dirty="0" smtClean="0">
              <a:solidFill>
                <a:schemeClr val="bg2"/>
              </a:solidFill>
            </a:endParaRPr>
          </a:p>
          <a:p>
            <a:r>
              <a:rPr lang="ru-RU" dirty="0"/>
              <a:t>5. Демонстрация применения </a:t>
            </a:r>
            <a:r>
              <a:rPr lang="en-US" dirty="0" err="1"/>
              <a:t>JUnit</a:t>
            </a:r>
            <a:r>
              <a:rPr lang="ru-RU" dirty="0"/>
              <a:t>-тестов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2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4.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ru-RU" dirty="0" smtClean="0"/>
              <a:t>тестирование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1. </a:t>
            </a:r>
            <a:r>
              <a:rPr lang="en-US" b="1" dirty="0">
                <a:solidFill>
                  <a:schemeClr val="accent1"/>
                </a:solidFill>
              </a:rPr>
              <a:t>Java Reflection.</a:t>
            </a:r>
          </a:p>
          <a:p>
            <a:pPr lvl="1"/>
            <a:r>
              <a:rPr lang="ru-RU" b="1" dirty="0" smtClean="0">
                <a:solidFill>
                  <a:schemeClr val="bg2"/>
                </a:solidFill>
              </a:rPr>
              <a:t>1.1. Получение </a:t>
            </a:r>
            <a:r>
              <a:rPr lang="ru-RU" b="1" dirty="0">
                <a:solidFill>
                  <a:schemeClr val="bg2"/>
                </a:solidFill>
              </a:rPr>
              <a:t>экземпляра </a:t>
            </a:r>
            <a:r>
              <a:rPr lang="en-US" b="1" dirty="0" smtClean="0">
                <a:solidFill>
                  <a:schemeClr val="bg2"/>
                </a:solidFill>
              </a:rPr>
              <a:t>Class&lt;T&gt;</a:t>
            </a:r>
            <a:r>
              <a:rPr lang="ru-RU" b="1" dirty="0">
                <a:solidFill>
                  <a:schemeClr val="bg2"/>
                </a:solidFill>
              </a:rPr>
              <a:t>.</a:t>
            </a:r>
            <a:endParaRPr lang="ru-RU" b="1" dirty="0" smtClean="0">
              <a:solidFill>
                <a:schemeClr val="bg2"/>
              </a:solidFill>
            </a:endParaRPr>
          </a:p>
          <a:p>
            <a:pPr lvl="1"/>
            <a:r>
              <a:rPr lang="ru-RU" b="1" dirty="0" smtClean="0">
                <a:solidFill>
                  <a:schemeClr val="bg2"/>
                </a:solidFill>
              </a:rPr>
              <a:t>1.2. Информация </a:t>
            </a:r>
            <a:r>
              <a:rPr lang="ru-RU" b="1" dirty="0">
                <a:solidFill>
                  <a:schemeClr val="bg2"/>
                </a:solidFill>
              </a:rPr>
              <a:t>о </a:t>
            </a:r>
            <a:r>
              <a:rPr lang="ru-RU" b="1" dirty="0" smtClean="0">
                <a:solidFill>
                  <a:schemeClr val="bg2"/>
                </a:solidFill>
              </a:rPr>
              <a:t>классе.</a:t>
            </a:r>
          </a:p>
          <a:p>
            <a:pPr lvl="1"/>
            <a:r>
              <a:rPr lang="ru-RU" b="1" dirty="0">
                <a:solidFill>
                  <a:schemeClr val="bg2"/>
                </a:solidFill>
              </a:rPr>
              <a:t>1.3. Информация о полях и методах класса</a:t>
            </a:r>
          </a:p>
          <a:p>
            <a:pPr lvl="1"/>
            <a:r>
              <a:rPr lang="ru-RU" b="1" dirty="0">
                <a:solidFill>
                  <a:schemeClr val="bg2"/>
                </a:solidFill>
              </a:rPr>
              <a:t>1.4. Модификаторы доступа</a:t>
            </a:r>
            <a:endParaRPr lang="ru-RU" b="1" dirty="0" smtClean="0">
              <a:solidFill>
                <a:schemeClr val="bg2"/>
              </a:solidFill>
            </a:endParaRPr>
          </a:p>
          <a:p>
            <a:pPr lvl="1"/>
            <a:r>
              <a:rPr lang="ru-RU" b="1" dirty="0">
                <a:solidFill>
                  <a:schemeClr val="bg2"/>
                </a:solidFill>
              </a:rPr>
              <a:t>1.5</a:t>
            </a:r>
            <a:r>
              <a:rPr lang="en-US" b="1" dirty="0">
                <a:solidFill>
                  <a:schemeClr val="bg2"/>
                </a:solidFill>
              </a:rPr>
              <a:t>.</a:t>
            </a:r>
            <a:r>
              <a:rPr lang="ru-RU" b="1" dirty="0">
                <a:solidFill>
                  <a:schemeClr val="bg2"/>
                </a:solidFill>
              </a:rPr>
              <a:t> Манипулирование объектами</a:t>
            </a:r>
            <a:endParaRPr lang="ru-RU" b="1" dirty="0" smtClean="0">
              <a:solidFill>
                <a:schemeClr val="bg2"/>
              </a:solidFill>
            </a:endParaRPr>
          </a:p>
          <a:p>
            <a:pPr lvl="1"/>
            <a:r>
              <a:rPr lang="ru-RU" b="1" dirty="0" smtClean="0">
                <a:solidFill>
                  <a:schemeClr val="bg2"/>
                </a:solidFill>
              </a:rPr>
              <a:t>1.6. Работа </a:t>
            </a:r>
            <a:r>
              <a:rPr lang="ru-RU" b="1" dirty="0">
                <a:solidFill>
                  <a:schemeClr val="bg2"/>
                </a:solidFill>
              </a:rPr>
              <a:t>с </a:t>
            </a:r>
            <a:r>
              <a:rPr lang="ru-RU" b="1" dirty="0" smtClean="0">
                <a:solidFill>
                  <a:schemeClr val="bg2"/>
                </a:solidFill>
              </a:rPr>
              <a:t>массивами.</a:t>
            </a:r>
          </a:p>
          <a:p>
            <a:r>
              <a:rPr lang="ru-RU" dirty="0"/>
              <a:t>2. Демонстрация работы 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.</a:t>
            </a:r>
          </a:p>
          <a:p>
            <a:r>
              <a:rPr lang="en-US" dirty="0" smtClean="0"/>
              <a:t>3. </a:t>
            </a:r>
            <a:r>
              <a:rPr lang="ru-RU" dirty="0" smtClean="0"/>
              <a:t>Аннотации (</a:t>
            </a:r>
            <a:r>
              <a:rPr lang="ru-RU" dirty="0"/>
              <a:t>м</a:t>
            </a:r>
            <a:r>
              <a:rPr lang="ru-RU" dirty="0" smtClean="0"/>
              <a:t>етаданные).</a:t>
            </a:r>
          </a:p>
          <a:p>
            <a:r>
              <a:rPr lang="ru-RU" dirty="0"/>
              <a:t>4.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ru-RU" dirty="0"/>
              <a:t>тестирование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5. Демонстрация применения </a:t>
            </a:r>
            <a:r>
              <a:rPr lang="en-US" dirty="0" err="1" smtClean="0"/>
              <a:t>JUnit</a:t>
            </a:r>
            <a:r>
              <a:rPr lang="ru-RU" dirty="0"/>
              <a:t>-</a:t>
            </a:r>
            <a:r>
              <a:rPr lang="ru-RU" dirty="0" smtClean="0"/>
              <a:t>тестов.</a:t>
            </a:r>
          </a:p>
        </p:txBody>
      </p:sp>
    </p:spTree>
    <p:extLst>
      <p:ext uri="{BB962C8B-B14F-4D97-AF65-F5344CB8AC3E}">
        <p14:creationId xmlns:p14="http://schemas.microsoft.com/office/powerpoint/2010/main" val="16203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smtClean="0"/>
              <a:t>Понятие </a:t>
            </a:r>
            <a:r>
              <a:rPr lang="ru-RU" dirty="0"/>
              <a:t>о </a:t>
            </a:r>
            <a:r>
              <a:rPr lang="ru-RU" dirty="0" smtClean="0"/>
              <a:t>модульном авто-тестировании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100668" y="1328947"/>
            <a:ext cx="4303552" cy="2976353"/>
          </a:xfrm>
        </p:spPr>
        <p:txBody>
          <a:bodyPr/>
          <a:lstStyle/>
          <a:p>
            <a:r>
              <a:rPr lang="ru-RU" dirty="0"/>
              <a:t>Тестирование по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 smtClean="0"/>
              <a:t>Case</a:t>
            </a:r>
            <a:r>
              <a:rPr lang="en-US" dirty="0" smtClean="0"/>
              <a:t>’</a:t>
            </a:r>
            <a:r>
              <a:rPr lang="ru-RU" dirty="0" err="1" smtClean="0"/>
              <a:t>ам</a:t>
            </a:r>
            <a:r>
              <a:rPr lang="ru-RU" dirty="0" smtClean="0"/>
              <a:t> </a:t>
            </a:r>
            <a:r>
              <a:rPr lang="ru-RU" dirty="0"/>
              <a:t>дорого и </a:t>
            </a:r>
            <a:r>
              <a:rPr lang="ru-RU" dirty="0" smtClean="0"/>
              <a:t>нерационально </a:t>
            </a:r>
            <a:r>
              <a:rPr lang="ru-RU" dirty="0"/>
              <a:t>использует человеческий </a:t>
            </a:r>
            <a:r>
              <a:rPr lang="ru-RU" dirty="0" smtClean="0"/>
              <a:t>ресурс.</a:t>
            </a:r>
            <a:endParaRPr lang="ru-RU" dirty="0"/>
          </a:p>
          <a:p>
            <a:r>
              <a:rPr lang="ru-RU" dirty="0"/>
              <a:t>Примеры использования API отражены в </a:t>
            </a:r>
            <a:r>
              <a:rPr lang="ru-RU" dirty="0" smtClean="0"/>
              <a:t>тестах.</a:t>
            </a:r>
            <a:endParaRPr lang="ru-RU" dirty="0"/>
          </a:p>
          <a:p>
            <a:r>
              <a:rPr lang="ru-RU" dirty="0"/>
              <a:t>Правильно написанные тесты положительно влияют на качество продуктового </a:t>
            </a:r>
            <a:r>
              <a:rPr lang="ru-RU" dirty="0" smtClean="0"/>
              <a:t>кода.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>
          <a:xfrm>
            <a:off x="4732789" y="1328947"/>
            <a:ext cx="4303552" cy="2950953"/>
          </a:xfrm>
        </p:spPr>
        <p:txBody>
          <a:bodyPr>
            <a:normAutofit/>
          </a:bodyPr>
          <a:lstStyle/>
          <a:p>
            <a:r>
              <a:rPr lang="ru-RU" dirty="0" smtClean="0"/>
              <a:t>Быстро </a:t>
            </a:r>
            <a:r>
              <a:rPr lang="ru-RU" dirty="0"/>
              <a:t>получить оценку правильности работы отдельных </a:t>
            </a:r>
            <a:r>
              <a:rPr lang="ru-RU" dirty="0" smtClean="0"/>
              <a:t>модулей.</a:t>
            </a:r>
            <a:endParaRPr lang="ru-RU" dirty="0"/>
          </a:p>
          <a:p>
            <a:r>
              <a:rPr lang="ru-RU" dirty="0"/>
              <a:t>Своевременно обнаружить вносимые при разработке </a:t>
            </a:r>
            <a:r>
              <a:rPr lang="ru-RU" dirty="0" smtClean="0"/>
              <a:t>ошибки.</a:t>
            </a:r>
          </a:p>
          <a:p>
            <a:r>
              <a:rPr lang="ru-RU" dirty="0" smtClean="0"/>
              <a:t>Автоматизация процесса написания продуктового кода.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8000" y="1015200"/>
            <a:ext cx="3832899" cy="34083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ru-RU" dirty="0" smtClean="0"/>
              <a:t>    Почему авто-тестирование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smtClean="0"/>
              <a:t>        Цели авто-тестирования</a:t>
            </a:r>
            <a:endParaRPr lang="en-US" dirty="0"/>
          </a:p>
        </p:txBody>
      </p:sp>
      <p:sp>
        <p:nvSpPr>
          <p:cNvPr id="10" name="Прямокутник 6"/>
          <p:cNvSpPr>
            <a:spLocks noChangeAspect="1"/>
          </p:cNvSpPr>
          <p:nvPr/>
        </p:nvSpPr>
        <p:spPr>
          <a:xfrm flipH="1">
            <a:off x="848708" y="1055010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38103" y="193510"/>
                </a:moveTo>
                <a:cubicBezTo>
                  <a:pt x="149166" y="193510"/>
                  <a:pt x="158134" y="202478"/>
                  <a:pt x="158134" y="213541"/>
                </a:cubicBezTo>
                <a:cubicBezTo>
                  <a:pt x="158134" y="224604"/>
                  <a:pt x="149166" y="233572"/>
                  <a:pt x="138103" y="233572"/>
                </a:cubicBezTo>
                <a:cubicBezTo>
                  <a:pt x="127040" y="233572"/>
                  <a:pt x="118072" y="224604"/>
                  <a:pt x="118072" y="213541"/>
                </a:cubicBezTo>
                <a:cubicBezTo>
                  <a:pt x="118072" y="202478"/>
                  <a:pt x="127040" y="193510"/>
                  <a:pt x="138103" y="193510"/>
                </a:cubicBezTo>
                <a:close/>
                <a:moveTo>
                  <a:pt x="135560" y="33961"/>
                </a:moveTo>
                <a:cubicBezTo>
                  <a:pt x="157511" y="34021"/>
                  <a:pt x="202687" y="51393"/>
                  <a:pt x="202020" y="91265"/>
                </a:cubicBezTo>
                <a:cubicBezTo>
                  <a:pt x="199063" y="112250"/>
                  <a:pt x="180534" y="106479"/>
                  <a:pt x="174048" y="103212"/>
                </a:cubicBezTo>
                <a:cubicBezTo>
                  <a:pt x="161118" y="98771"/>
                  <a:pt x="168841" y="53819"/>
                  <a:pt x="124439" y="64621"/>
                </a:cubicBezTo>
                <a:cubicBezTo>
                  <a:pt x="115664" y="68127"/>
                  <a:pt x="114522" y="68868"/>
                  <a:pt x="110020" y="74238"/>
                </a:cubicBezTo>
                <a:cubicBezTo>
                  <a:pt x="103587" y="89481"/>
                  <a:pt x="100601" y="92815"/>
                  <a:pt x="141212" y="130325"/>
                </a:cubicBezTo>
                <a:cubicBezTo>
                  <a:pt x="162173" y="154697"/>
                  <a:pt x="155209" y="173130"/>
                  <a:pt x="150440" y="178186"/>
                </a:cubicBezTo>
                <a:cubicBezTo>
                  <a:pt x="144526" y="184958"/>
                  <a:pt x="132913" y="185387"/>
                  <a:pt x="126546" y="179688"/>
                </a:cubicBezTo>
                <a:cubicBezTo>
                  <a:pt x="119535" y="173058"/>
                  <a:pt x="125735" y="159681"/>
                  <a:pt x="114384" y="148997"/>
                </a:cubicBezTo>
                <a:cubicBezTo>
                  <a:pt x="88725" y="123625"/>
                  <a:pt x="94926" y="131780"/>
                  <a:pt x="86341" y="123815"/>
                </a:cubicBezTo>
                <a:cubicBezTo>
                  <a:pt x="74895" y="111463"/>
                  <a:pt x="73559" y="111129"/>
                  <a:pt x="70316" y="90907"/>
                </a:cubicBezTo>
                <a:cubicBezTo>
                  <a:pt x="70507" y="43786"/>
                  <a:pt x="113609" y="33902"/>
                  <a:pt x="135560" y="33961"/>
                </a:cubicBezTo>
                <a:close/>
                <a:moveTo>
                  <a:pt x="226952" y="0"/>
                </a:moveTo>
                <a:lnTo>
                  <a:pt x="113476" y="0"/>
                </a:lnTo>
                <a:lnTo>
                  <a:pt x="45391" y="0"/>
                </a:lnTo>
                <a:cubicBezTo>
                  <a:pt x="20323" y="0"/>
                  <a:pt x="0" y="20323"/>
                  <a:pt x="0" y="45391"/>
                </a:cubicBezTo>
                <a:lnTo>
                  <a:pt x="0" y="158867"/>
                </a:lnTo>
                <a:lnTo>
                  <a:pt x="0" y="226952"/>
                </a:lnTo>
                <a:cubicBezTo>
                  <a:pt x="0" y="252021"/>
                  <a:pt x="20323" y="272343"/>
                  <a:pt x="45391" y="272343"/>
                </a:cubicBezTo>
                <a:lnTo>
                  <a:pt x="48001" y="323530"/>
                </a:lnTo>
                <a:lnTo>
                  <a:pt x="113476" y="272343"/>
                </a:lnTo>
                <a:lnTo>
                  <a:pt x="226952" y="272343"/>
                </a:lnTo>
                <a:cubicBezTo>
                  <a:pt x="252021" y="272343"/>
                  <a:pt x="272343" y="252021"/>
                  <a:pt x="272343" y="226952"/>
                </a:cubicBezTo>
                <a:lnTo>
                  <a:pt x="272343" y="158867"/>
                </a:lnTo>
                <a:lnTo>
                  <a:pt x="272343" y="45391"/>
                </a:lnTo>
                <a:cubicBezTo>
                  <a:pt x="272343" y="20323"/>
                  <a:pt x="252021" y="0"/>
                  <a:pt x="2269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1" name="Овал 1"/>
          <p:cNvSpPr>
            <a:spLocks noChangeAspect="1"/>
          </p:cNvSpPr>
          <p:nvPr/>
        </p:nvSpPr>
        <p:spPr>
          <a:xfrm>
            <a:off x="5459168" y="1021032"/>
            <a:ext cx="378809" cy="357508"/>
          </a:xfrm>
          <a:custGeom>
            <a:avLst/>
            <a:gdLst/>
            <a:ahLst/>
            <a:cxnLst/>
            <a:rect l="l" t="t" r="r" b="b"/>
            <a:pathLst>
              <a:path w="765353" h="722314">
                <a:moveTo>
                  <a:pt x="296158" y="327670"/>
                </a:moveTo>
                <a:lnTo>
                  <a:pt x="399329" y="366098"/>
                </a:lnTo>
                <a:lnTo>
                  <a:pt x="360900" y="469269"/>
                </a:lnTo>
                <a:lnTo>
                  <a:pt x="64742" y="604678"/>
                </a:lnTo>
                <a:lnTo>
                  <a:pt x="0" y="463079"/>
                </a:lnTo>
                <a:close/>
                <a:moveTo>
                  <a:pt x="404196" y="250509"/>
                </a:moveTo>
                <a:cubicBezTo>
                  <a:pt x="465305" y="250509"/>
                  <a:pt x="514844" y="300048"/>
                  <a:pt x="514844" y="361157"/>
                </a:cubicBezTo>
                <a:cubicBezTo>
                  <a:pt x="514844" y="422266"/>
                  <a:pt x="465305" y="471805"/>
                  <a:pt x="404196" y="471805"/>
                </a:cubicBezTo>
                <a:lnTo>
                  <a:pt x="382436" y="467412"/>
                </a:lnTo>
                <a:lnTo>
                  <a:pt x="424478" y="354541"/>
                </a:lnTo>
                <a:lnTo>
                  <a:pt x="307135" y="310833"/>
                </a:lnTo>
                <a:cubicBezTo>
                  <a:pt x="324377" y="274741"/>
                  <a:pt x="361457" y="250509"/>
                  <a:pt x="404196" y="250509"/>
                </a:cubicBezTo>
                <a:close/>
                <a:moveTo>
                  <a:pt x="404196" y="122749"/>
                </a:moveTo>
                <a:cubicBezTo>
                  <a:pt x="535866" y="122749"/>
                  <a:pt x="642605" y="229488"/>
                  <a:pt x="642605" y="361157"/>
                </a:cubicBezTo>
                <a:cubicBezTo>
                  <a:pt x="642605" y="492827"/>
                  <a:pt x="535866" y="599566"/>
                  <a:pt x="404196" y="599566"/>
                </a:cubicBezTo>
                <a:cubicBezTo>
                  <a:pt x="344485" y="599566"/>
                  <a:pt x="289901" y="577614"/>
                  <a:pt x="248744" y="540569"/>
                </a:cubicBezTo>
                <a:lnTo>
                  <a:pt x="311868" y="511708"/>
                </a:lnTo>
                <a:cubicBezTo>
                  <a:pt x="337554" y="531217"/>
                  <a:pt x="369743" y="540909"/>
                  <a:pt x="404196" y="540909"/>
                </a:cubicBezTo>
                <a:cubicBezTo>
                  <a:pt x="503470" y="540909"/>
                  <a:pt x="583948" y="460431"/>
                  <a:pt x="583948" y="361157"/>
                </a:cubicBezTo>
                <a:cubicBezTo>
                  <a:pt x="583948" y="261882"/>
                  <a:pt x="503470" y="181404"/>
                  <a:pt x="404196" y="181404"/>
                </a:cubicBezTo>
                <a:cubicBezTo>
                  <a:pt x="312352" y="181404"/>
                  <a:pt x="236595" y="250286"/>
                  <a:pt x="226645" y="339314"/>
                </a:cubicBezTo>
                <a:lnTo>
                  <a:pt x="166364" y="366876"/>
                </a:lnTo>
                <a:cubicBezTo>
                  <a:pt x="165810" y="364983"/>
                  <a:pt x="165788" y="363073"/>
                  <a:pt x="165788" y="361157"/>
                </a:cubicBezTo>
                <a:cubicBezTo>
                  <a:pt x="165788" y="229488"/>
                  <a:pt x="272527" y="122749"/>
                  <a:pt x="404196" y="122749"/>
                </a:cubicBezTo>
                <a:close/>
                <a:moveTo>
                  <a:pt x="404196" y="0"/>
                </a:moveTo>
                <a:cubicBezTo>
                  <a:pt x="603658" y="0"/>
                  <a:pt x="765353" y="161696"/>
                  <a:pt x="765353" y="361157"/>
                </a:cubicBezTo>
                <a:cubicBezTo>
                  <a:pt x="765353" y="560619"/>
                  <a:pt x="603658" y="722314"/>
                  <a:pt x="404196" y="722314"/>
                </a:cubicBezTo>
                <a:cubicBezTo>
                  <a:pt x="294207" y="722314"/>
                  <a:pt x="195702" y="673147"/>
                  <a:pt x="130681" y="594550"/>
                </a:cubicBezTo>
                <a:lnTo>
                  <a:pt x="188482" y="568122"/>
                </a:lnTo>
                <a:cubicBezTo>
                  <a:pt x="242601" y="625278"/>
                  <a:pt x="319270" y="660629"/>
                  <a:pt x="404196" y="660629"/>
                </a:cubicBezTo>
                <a:cubicBezTo>
                  <a:pt x="569589" y="660629"/>
                  <a:pt x="703668" y="526550"/>
                  <a:pt x="703668" y="361157"/>
                </a:cubicBezTo>
                <a:cubicBezTo>
                  <a:pt x="703668" y="195763"/>
                  <a:pt x="569589" y="61685"/>
                  <a:pt x="404196" y="61685"/>
                </a:cubicBezTo>
                <a:cubicBezTo>
                  <a:pt x="238802" y="61685"/>
                  <a:pt x="104724" y="195763"/>
                  <a:pt x="104724" y="361157"/>
                </a:cubicBezTo>
                <a:lnTo>
                  <a:pt x="107991" y="393565"/>
                </a:lnTo>
                <a:lnTo>
                  <a:pt x="49024" y="420526"/>
                </a:lnTo>
                <a:cubicBezTo>
                  <a:pt x="44712" y="401335"/>
                  <a:pt x="43039" y="381442"/>
                  <a:pt x="43039" y="361157"/>
                </a:cubicBezTo>
                <a:cubicBezTo>
                  <a:pt x="43039" y="161696"/>
                  <a:pt x="204735" y="0"/>
                  <a:pt x="404196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2" name="Объект 8"/>
          <p:cNvSpPr txBox="1">
            <a:spLocks/>
          </p:cNvSpPr>
          <p:nvPr/>
        </p:nvSpPr>
        <p:spPr>
          <a:xfrm>
            <a:off x="100800" y="4737100"/>
            <a:ext cx="8931600" cy="1752600"/>
          </a:xfrm>
          <a:prstGeom prst="rect">
            <a:avLst/>
          </a:prstGeom>
        </p:spPr>
        <p:txBody>
          <a:bodyPr/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2716278" y="4269270"/>
            <a:ext cx="3832899" cy="340830"/>
          </a:xfrm>
          <a:prstGeom prst="rect">
            <a:avLst/>
          </a:prstGeom>
          <a:noFill/>
        </p:spPr>
        <p:txBody>
          <a:bodyPr vert="horz" lIns="0" tIns="0" rIns="0" bIns="0" numCol="1" spcCol="360000" rtlCol="0" anchor="t" anchorCtr="0">
            <a:noAutofit/>
          </a:bodyPr>
          <a:lstStyle>
            <a:lvl1pPr marL="0" indent="0" algn="l" defTabSz="2520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SzPct val="50000"/>
              <a:buFontTx/>
              <a:buNone/>
              <a:tabLst>
                <a:tab pos="252000" algn="l"/>
              </a:tabLst>
              <a:defRPr sz="2200" b="1" kern="1200" baseline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Признаки качественного теста</a:t>
            </a:r>
            <a:endParaRPr lang="en-US" dirty="0"/>
          </a:p>
        </p:txBody>
      </p:sp>
      <p:sp>
        <p:nvSpPr>
          <p:cNvPr id="14" name="Объект 6"/>
          <p:cNvSpPr txBox="1">
            <a:spLocks/>
          </p:cNvSpPr>
          <p:nvPr/>
        </p:nvSpPr>
        <p:spPr>
          <a:xfrm>
            <a:off x="141527" y="4477484"/>
            <a:ext cx="8931600" cy="2112452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100% </a:t>
            </a:r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err="1" smtClean="0"/>
              <a:t>coverage</a:t>
            </a:r>
            <a:r>
              <a:rPr lang="ru-RU" dirty="0" smtClean="0"/>
              <a:t> не означает, что весь код протестирован, однако, если он меньше, то означает, что точно что-то не протестировано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Тест должен быть небольшим и понятным. Непонятный и сложно читаемый тест может все испортить.</a:t>
            </a:r>
          </a:p>
          <a:p>
            <a:r>
              <a:rPr lang="ru-RU" dirty="0" smtClean="0"/>
              <a:t>Если область сложно тестировать, это не значит что ее не надо тестировать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 smtClean="0"/>
              <a:t>.2.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ru-RU" dirty="0" smtClean="0"/>
              <a:t>тестирование </a:t>
            </a:r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99899" y="1308627"/>
            <a:ext cx="8931600" cy="1647933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chemeClr val="bg2"/>
                </a:solidFill>
              </a:rPr>
              <a:t>JUnit</a:t>
            </a:r>
            <a:r>
              <a:rPr lang="en-US" sz="1800" dirty="0"/>
              <a:t> – Framework </a:t>
            </a:r>
            <a:r>
              <a:rPr lang="ru-RU" sz="1800" dirty="0"/>
              <a:t>для модульного тестирования.</a:t>
            </a:r>
          </a:p>
          <a:p>
            <a:r>
              <a:rPr lang="ru-RU" sz="1800" dirty="0"/>
              <a:t>Работа с </a:t>
            </a:r>
            <a:r>
              <a:rPr lang="en-US" sz="1800" dirty="0" err="1"/>
              <a:t>JUnit</a:t>
            </a:r>
            <a:r>
              <a:rPr lang="en-US" sz="1800" dirty="0"/>
              <a:t>.</a:t>
            </a:r>
          </a:p>
          <a:p>
            <a:pPr lvl="1"/>
            <a:r>
              <a:rPr lang="ru-RU" sz="1600" dirty="0"/>
              <a:t>Для каждого модуля пишется набор тестов.</a:t>
            </a:r>
          </a:p>
          <a:p>
            <a:pPr lvl="1"/>
            <a:r>
              <a:rPr lang="ru-RU" sz="1600" dirty="0"/>
              <a:t>Тесты могут быть запущены либо вручную, либо </a:t>
            </a:r>
            <a:r>
              <a:rPr lang="ru-RU" sz="1600" dirty="0" smtClean="0"/>
              <a:t>автоматически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ru-RU" sz="1600" dirty="0"/>
              <a:t>к примеру, после сборки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JUnit</a:t>
            </a:r>
            <a:r>
              <a:rPr lang="en-GB" dirty="0"/>
              <a:t> </a:t>
            </a:r>
            <a:r>
              <a:rPr lang="ru-RU" dirty="0"/>
              <a:t>тестирование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Применяются следующие аннотации к методам для класса теста.        </a:t>
            </a:r>
            <a:r>
              <a:rPr lang="ru-RU" b="1" dirty="0" smtClean="0">
                <a:solidFill>
                  <a:schemeClr val="bg2"/>
                </a:solidFill>
              </a:rPr>
              <a:t>Начиная </a:t>
            </a:r>
            <a:r>
              <a:rPr lang="ru-RU" b="1" dirty="0">
                <a:solidFill>
                  <a:schemeClr val="bg2"/>
                </a:solidFill>
              </a:rPr>
              <a:t>с версии </a:t>
            </a:r>
            <a:r>
              <a:rPr lang="en-US" b="1" dirty="0" err="1">
                <a:solidFill>
                  <a:schemeClr val="bg2"/>
                </a:solidFill>
              </a:rPr>
              <a:t>JUnit</a:t>
            </a:r>
            <a:r>
              <a:rPr lang="en-US" b="1" dirty="0">
                <a:solidFill>
                  <a:schemeClr val="bg2"/>
                </a:solidFill>
              </a:rPr>
              <a:t> 4.</a:t>
            </a:r>
            <a:endParaRPr lang="ru-RU" dirty="0" smtClean="0"/>
          </a:p>
          <a:p>
            <a:pPr lvl="1"/>
            <a:r>
              <a:rPr lang="en-US" dirty="0" smtClean="0"/>
              <a:t>@Test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метод теста. Методов может быть несколько.</a:t>
            </a:r>
            <a:endParaRPr lang="ru-RU" dirty="0"/>
          </a:p>
          <a:p>
            <a:pPr lvl="1"/>
            <a:r>
              <a:rPr lang="en-US" dirty="0"/>
              <a:t>@Before</a:t>
            </a:r>
            <a:r>
              <a:rPr lang="ru-RU" dirty="0"/>
              <a:t> – </a:t>
            </a:r>
            <a:r>
              <a:rPr lang="ru-RU" dirty="0" smtClean="0"/>
              <a:t>метод, который всегда </a:t>
            </a:r>
            <a:r>
              <a:rPr lang="ru-RU" dirty="0"/>
              <a:t>вызывается перед </a:t>
            </a:r>
            <a:r>
              <a:rPr lang="ru-RU" dirty="0" smtClean="0"/>
              <a:t>запускам каждого теста.</a:t>
            </a:r>
            <a:endParaRPr lang="en-US" dirty="0"/>
          </a:p>
          <a:p>
            <a:pPr lvl="1"/>
            <a:r>
              <a:rPr lang="en-US" dirty="0"/>
              <a:t>@After</a:t>
            </a:r>
            <a:r>
              <a:rPr lang="ru-RU" dirty="0"/>
              <a:t> – </a:t>
            </a:r>
            <a:r>
              <a:rPr lang="ru-RU" dirty="0" smtClean="0"/>
              <a:t>метод, который всегда </a:t>
            </a:r>
            <a:r>
              <a:rPr lang="ru-RU" dirty="0"/>
              <a:t>вызывается после </a:t>
            </a:r>
            <a:r>
              <a:rPr lang="ru-RU" dirty="0" smtClean="0"/>
              <a:t>запуска каждого теста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@</a:t>
            </a:r>
            <a:r>
              <a:rPr lang="ru-RU" dirty="0" err="1"/>
              <a:t>BeforeClass</a:t>
            </a:r>
            <a:r>
              <a:rPr lang="ru-RU" dirty="0"/>
              <a:t> – </a:t>
            </a:r>
            <a:r>
              <a:rPr lang="ru-RU" dirty="0" smtClean="0"/>
              <a:t>метод, который </a:t>
            </a:r>
            <a:r>
              <a:rPr lang="ru-RU" dirty="0"/>
              <a:t>всегда </a:t>
            </a:r>
            <a:r>
              <a:rPr lang="ru-RU" dirty="0" smtClean="0"/>
              <a:t>вызывается перед </a:t>
            </a:r>
            <a:r>
              <a:rPr lang="ru-RU" dirty="0"/>
              <a:t>запуском всех тестов в </a:t>
            </a:r>
            <a:r>
              <a:rPr lang="ru-RU" dirty="0" smtClean="0"/>
              <a:t>классе.</a:t>
            </a:r>
            <a:endParaRPr lang="ru-RU" dirty="0"/>
          </a:p>
          <a:p>
            <a:pPr lvl="1"/>
            <a:r>
              <a:rPr lang="ru-RU" dirty="0"/>
              <a:t>@</a:t>
            </a:r>
            <a:r>
              <a:rPr lang="ru-RU" dirty="0" err="1"/>
              <a:t>AfterClass</a:t>
            </a:r>
            <a:r>
              <a:rPr lang="ru-RU" dirty="0"/>
              <a:t> – метод, который всегда вызывается </a:t>
            </a:r>
            <a:r>
              <a:rPr lang="ru-RU" dirty="0" smtClean="0"/>
              <a:t>после запуска всех </a:t>
            </a:r>
            <a:r>
              <a:rPr lang="ru-RU" dirty="0"/>
              <a:t>тестов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/>
              <a:t>@</a:t>
            </a:r>
            <a:r>
              <a:rPr lang="ru-RU" dirty="0" err="1"/>
              <a:t>Ignore</a:t>
            </a:r>
            <a:r>
              <a:rPr lang="ru-RU" dirty="0"/>
              <a:t> -  </a:t>
            </a:r>
            <a:r>
              <a:rPr lang="ru-RU" dirty="0" smtClean="0"/>
              <a:t>метод с тестом будет игнорироваться.</a:t>
            </a:r>
            <a:endParaRPr lang="ru-RU" dirty="0"/>
          </a:p>
          <a:p>
            <a:pPr lvl="1"/>
            <a:r>
              <a:rPr lang="ru-RU" dirty="0"/>
              <a:t>@</a:t>
            </a:r>
            <a:r>
              <a:rPr lang="ru-RU" dirty="0" err="1"/>
              <a:t>RunWith</a:t>
            </a:r>
            <a:r>
              <a:rPr lang="ru-RU" dirty="0"/>
              <a:t> - для </a:t>
            </a:r>
            <a:r>
              <a:rPr lang="ru-RU" dirty="0" smtClean="0"/>
              <a:t>дополнений, </a:t>
            </a:r>
            <a:r>
              <a:rPr lang="ru-RU" dirty="0"/>
              <a:t>модифицирующих процесс </a:t>
            </a:r>
            <a:r>
              <a:rPr lang="ru-RU" dirty="0" smtClean="0"/>
              <a:t>тестирования.</a:t>
            </a:r>
          </a:p>
          <a:p>
            <a:pPr lvl="1"/>
            <a:r>
              <a:rPr lang="ru-RU" dirty="0"/>
              <a:t>@</a:t>
            </a:r>
            <a:r>
              <a:rPr lang="ru-RU" dirty="0" err="1"/>
              <a:t>Rule</a:t>
            </a:r>
            <a:r>
              <a:rPr lang="ru-RU" dirty="0"/>
              <a:t> </a:t>
            </a:r>
            <a:r>
              <a:rPr lang="ru-RU" dirty="0" smtClean="0"/>
              <a:t>–Близкое </a:t>
            </a:r>
            <a:r>
              <a:rPr lang="ru-RU" dirty="0"/>
              <a:t>по смыслу с @</a:t>
            </a:r>
            <a:r>
              <a:rPr lang="ru-RU" dirty="0" err="1"/>
              <a:t>RunWith</a:t>
            </a:r>
            <a:r>
              <a:rPr lang="ru-RU" dirty="0"/>
              <a:t>, но позволяет писать более одного дополнения. Работают изолировано по отношению друг у другу. </a:t>
            </a:r>
            <a:r>
              <a:rPr lang="ru-RU" dirty="0" smtClean="0"/>
              <a:t>      </a:t>
            </a:r>
            <a:r>
              <a:rPr lang="ru-RU" b="1" dirty="0" smtClean="0">
                <a:solidFill>
                  <a:schemeClr val="bg2"/>
                </a:solidFill>
              </a:rPr>
              <a:t>Начиная </a:t>
            </a:r>
            <a:r>
              <a:rPr lang="ru-RU" b="1" dirty="0">
                <a:solidFill>
                  <a:schemeClr val="bg2"/>
                </a:solidFill>
              </a:rPr>
              <a:t>с версии </a:t>
            </a:r>
            <a:r>
              <a:rPr lang="en-US" b="1" dirty="0" err="1">
                <a:solidFill>
                  <a:schemeClr val="bg2"/>
                </a:solidFill>
              </a:rPr>
              <a:t>JUnit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4.</a:t>
            </a:r>
            <a:r>
              <a:rPr lang="ru-RU" b="1" dirty="0" smtClean="0">
                <a:solidFill>
                  <a:schemeClr val="bg2"/>
                </a:solidFill>
              </a:rPr>
              <a:t>7.</a:t>
            </a:r>
            <a:endParaRPr lang="ru-RU" dirty="0"/>
          </a:p>
          <a:p>
            <a:endParaRPr lang="ru-RU" dirty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841811" y="3898800"/>
            <a:ext cx="8215332" cy="340830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en-GB" dirty="0" err="1" smtClean="0"/>
              <a:t>JUnit</a:t>
            </a:r>
            <a:r>
              <a:rPr lang="ru-RU" dirty="0" smtClean="0"/>
              <a:t>-тестов</a:t>
            </a:r>
          </a:p>
          <a:p>
            <a:endParaRPr lang="ru-RU" dirty="0"/>
          </a:p>
        </p:txBody>
      </p:sp>
      <p:sp>
        <p:nvSpPr>
          <p:cNvPr id="11" name="Скругленный прямоугольник 5"/>
          <p:cNvSpPr/>
          <p:nvPr/>
        </p:nvSpPr>
        <p:spPr>
          <a:xfrm>
            <a:off x="238977" y="2827020"/>
            <a:ext cx="8639175" cy="105918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ru-RU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Полезные ссылки для более детального изучения.</a:t>
            </a:r>
          </a:p>
          <a:p>
            <a:pPr>
              <a:buClr>
                <a:schemeClr val="bg2"/>
              </a:buClr>
            </a:pPr>
            <a:r>
              <a:rPr lang="en-US" sz="1400" b="1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 		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://www.junit.org/</a:t>
            </a:r>
            <a:endParaRPr lang="en-US" sz="1400" b="1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b="1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Hamcrest</a:t>
            </a:r>
            <a:r>
              <a:rPr lang="en-US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	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://code.google.com/p/hamcrest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упрощение проверок 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читабельность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b="1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Mockito</a:t>
            </a:r>
            <a:r>
              <a:rPr lang="en-US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 	</a:t>
            </a: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://code.google.com/p/mockito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тест взаимодействия компонент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4"/>
          <p:cNvSpPr>
            <a:spLocks noChangeAspect="1"/>
          </p:cNvSpPr>
          <p:nvPr/>
        </p:nvSpPr>
        <p:spPr>
          <a:xfrm flipH="1">
            <a:off x="5612356" y="4369336"/>
            <a:ext cx="136172" cy="161765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3" name="Прямоугольник 14"/>
          <p:cNvSpPr>
            <a:spLocks noChangeAspect="1"/>
          </p:cNvSpPr>
          <p:nvPr/>
        </p:nvSpPr>
        <p:spPr>
          <a:xfrm flipH="1">
            <a:off x="2564356" y="6121936"/>
            <a:ext cx="136172" cy="161765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4.3. </a:t>
            </a:r>
            <a:r>
              <a:rPr lang="en-US" dirty="0" err="1" smtClean="0"/>
              <a:t>JUnit</a:t>
            </a:r>
            <a:r>
              <a:rPr lang="en-US" dirty="0" smtClean="0"/>
              <a:t>-</a:t>
            </a:r>
            <a:r>
              <a:rPr lang="ru-RU" dirty="0" smtClean="0"/>
              <a:t>тесты </a:t>
            </a:r>
            <a:endParaRPr lang="ru-RU" dirty="0"/>
          </a:p>
        </p:txBody>
      </p:sp>
      <p:sp>
        <p:nvSpPr>
          <p:cNvPr id="5" name="Скругленный прямоугольник 5"/>
          <p:cNvSpPr/>
          <p:nvPr/>
        </p:nvSpPr>
        <p:spPr>
          <a:xfrm>
            <a:off x="238977" y="901700"/>
            <a:ext cx="5539523" cy="560070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 marL="0" lvl="1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SimpleTest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ru-RU" sz="900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buClr>
                <a:schemeClr val="bg2"/>
              </a:buClr>
            </a:pPr>
            <a:endParaRPr lang="ru-RU" sz="9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BeforeClass</a:t>
            </a: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Выполняется </a:t>
            </a:r>
            <a:r>
              <a:rPr lang="ru-RU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перед тестовым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классом.</a:t>
            </a:r>
            <a:endParaRPr lang="ru-RU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start()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(“Before Class");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endParaRPr lang="en-US" sz="9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Выполняется </a:t>
            </a:r>
            <a:r>
              <a:rPr lang="ru-RU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перед каждым тестовым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методом.</a:t>
            </a:r>
            <a:endParaRPr lang="ru-RU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beforeSingle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(“Before");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900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endParaRPr lang="ru-RU" sz="900" b="1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@Test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Один </a:t>
            </a:r>
            <a:r>
              <a:rPr lang="ru-RU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из тестовых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методом.</a:t>
            </a:r>
            <a:endParaRPr lang="ru-RU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test1() {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9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(“Test #1 Passed");</a:t>
            </a:r>
            <a:endParaRPr lang="ru-RU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2">
              <a:buClr>
                <a:schemeClr val="bg2"/>
              </a:buClr>
            </a:pPr>
            <a:endParaRPr lang="ru-RU" sz="900" b="1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@Test(expected = </a:t>
            </a:r>
            <a:r>
              <a:rPr lang="en-US" sz="9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NullPointerException.class</a:t>
            </a: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900" b="1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Тест будет пройден, даже если возникнет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test2() {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9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(“Test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#2 Passed");</a:t>
            </a: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throw new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2">
              <a:buClr>
                <a:schemeClr val="bg2"/>
              </a:buClr>
            </a:pP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@Test(timeout </a:t>
            </a: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= 5000</a:t>
            </a: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9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Если выполненные теста превысит 5000 </a:t>
            </a:r>
            <a:r>
              <a:rPr lang="ru-RU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мс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while(true);</a:t>
            </a: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endParaRPr lang="ru-RU" sz="9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Выполняется </a:t>
            </a:r>
            <a:r>
              <a:rPr lang="ru-RU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после каждого тестового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метода.</a:t>
            </a:r>
            <a:endParaRPr lang="ru-RU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9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afterSingle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("End");</a:t>
            </a: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endParaRPr lang="ru-RU" sz="9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AfterClass</a:t>
            </a:r>
            <a:r>
              <a:rPr lang="en-US" sz="9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В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ыполняется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после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тестового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static void complete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2">
              <a:buClr>
                <a:schemeClr val="bg2"/>
              </a:buClr>
            </a:pPr>
            <a:r>
              <a:rPr lang="ru-RU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("Completed </a:t>
            </a:r>
            <a:r>
              <a:rPr lang="en-US" sz="9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SimpleTest</a:t>
            </a: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57200" lvl="2">
              <a:buClr>
                <a:schemeClr val="bg2"/>
              </a:buClr>
            </a:pPr>
            <a:r>
              <a:rPr lang="en-US" sz="9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9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Скругленный прямоугольник 5"/>
          <p:cNvSpPr/>
          <p:nvPr/>
        </p:nvSpPr>
        <p:spPr>
          <a:xfrm>
            <a:off x="5905500" y="3187700"/>
            <a:ext cx="2870199" cy="331470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 marL="0" lvl="1">
              <a:buClr>
                <a:schemeClr val="bg2"/>
              </a:buClr>
            </a:pPr>
            <a:r>
              <a:rPr lang="ru-RU" sz="20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Вывод</a:t>
            </a:r>
            <a:endParaRPr lang="en-US" sz="20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 Class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 #1 Passed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 #2 Passed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Before</a:t>
            </a:r>
          </a:p>
          <a:p>
            <a:pPr marL="0" lvl="1">
              <a:buClr>
                <a:schemeClr val="bg2"/>
              </a:buClr>
            </a:pP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 test timed out after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5000 milliseconds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</a:t>
            </a:r>
          </a:p>
          <a:p>
            <a:pPr marL="0" lvl="1"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After Class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4.4</a:t>
            </a:r>
            <a:r>
              <a:rPr lang="ru-RU" dirty="0"/>
              <a:t>. </a:t>
            </a:r>
            <a:r>
              <a:rPr lang="ru-RU" dirty="0" smtClean="0"/>
              <a:t>Параметризация при тестировании</a:t>
            </a:r>
            <a:endParaRPr lang="en-GB" dirty="0"/>
          </a:p>
        </p:txBody>
      </p:sp>
      <p:sp>
        <p:nvSpPr>
          <p:cNvPr id="11" name="Скругленный прямоугольник 5"/>
          <p:cNvSpPr/>
          <p:nvPr/>
        </p:nvSpPr>
        <p:spPr>
          <a:xfrm>
            <a:off x="200874" y="999706"/>
            <a:ext cx="8752623" cy="4927699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(value = 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Parameterized.class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StackTest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buClr>
                <a:schemeClr val="bg2"/>
              </a:buClr>
            </a:pP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StackTest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this.number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= number;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>
                <a:schemeClr val="bg2"/>
              </a:buClr>
            </a:pP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Parameterized.Parameters</a:t>
            </a:r>
            <a:endParaRPr lang="en-US" sz="1400" b="1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public static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List&lt;Integer[]&gt;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data()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Integer[][]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data = new Integer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[][] {{1}, {2}, {3}, {4}};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>
                <a:schemeClr val="bg2"/>
              </a:buClr>
            </a:pP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some_test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(“Test with number = “ + number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/>
              <a:t>Информирование об </a:t>
            </a:r>
            <a:r>
              <a:rPr lang="ru-RU" dirty="0" smtClean="0"/>
              <a:t>ошибках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 lIns="0" tIns="0" rIns="0" bIns="0">
            <a:noAutofit/>
          </a:bodyPr>
          <a:lstStyle/>
          <a:p>
            <a:r>
              <a:rPr lang="ru-RU" dirty="0" smtClean="0"/>
              <a:t>Проверки и вывод информации об ошибках.</a:t>
            </a:r>
            <a:endParaRPr lang="en-GB" dirty="0"/>
          </a:p>
        </p:txBody>
      </p:sp>
      <p:sp>
        <p:nvSpPr>
          <p:cNvPr id="11" name="Скругленный прямоугольник 5"/>
          <p:cNvSpPr/>
          <p:nvPr/>
        </p:nvSpPr>
        <p:spPr>
          <a:xfrm>
            <a:off x="200875" y="1536601"/>
            <a:ext cx="8752623" cy="3148609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>
              <a:buClr>
                <a:schemeClr val="bg2"/>
              </a:buClr>
            </a:pP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testCondition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Проверка произвольного условия</a:t>
            </a: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condition = ...;</a:t>
            </a: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Condition X not met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testResult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Сравнение ожидаемого и полученного значений</a:t>
            </a: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expected = ...;</a:t>
            </a: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actual = ...;</a:t>
            </a:r>
          </a:p>
          <a:p>
            <a:pPr>
              <a:buClr>
                <a:schemeClr val="bg2"/>
              </a:buClr>
            </a:pP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Fail for operation X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, actual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bg2"/>
              </a:buClr>
            </a:pP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en-US" dirty="0"/>
              <a:t>Java Reflection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2. Демонстрация </a:t>
            </a:r>
            <a:r>
              <a:rPr lang="ru-RU" dirty="0"/>
              <a:t>работы 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.</a:t>
            </a:r>
          </a:p>
          <a:p>
            <a:r>
              <a:rPr lang="ru-RU" dirty="0"/>
              <a:t>3. Метаданные (аннотации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4</a:t>
            </a:r>
            <a:r>
              <a:rPr lang="ru-RU" dirty="0"/>
              <a:t>.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ru-RU" dirty="0"/>
              <a:t>тестирование.</a:t>
            </a:r>
          </a:p>
          <a:p>
            <a:r>
              <a:rPr lang="ru-RU" b="1" dirty="0" smtClean="0">
                <a:solidFill>
                  <a:schemeClr val="bg2"/>
                </a:solidFill>
              </a:rPr>
              <a:t>5</a:t>
            </a:r>
            <a:r>
              <a:rPr lang="ru-RU" b="1" dirty="0">
                <a:solidFill>
                  <a:schemeClr val="bg2"/>
                </a:solidFill>
              </a:rPr>
              <a:t>. Демонстрация применения </a:t>
            </a:r>
            <a:r>
              <a:rPr lang="en-US" b="1" dirty="0" err="1">
                <a:solidFill>
                  <a:schemeClr val="bg2"/>
                </a:solidFill>
              </a:rPr>
              <a:t>JUnit</a:t>
            </a:r>
            <a:r>
              <a:rPr lang="ru-RU" b="1" dirty="0">
                <a:solidFill>
                  <a:schemeClr val="bg2"/>
                </a:solidFill>
              </a:rPr>
              <a:t>-тестов</a:t>
            </a:r>
            <a:r>
              <a:rPr lang="ru-RU" b="1" dirty="0" smtClean="0">
                <a:solidFill>
                  <a:schemeClr val="bg2"/>
                </a:solidFill>
              </a:rPr>
              <a:t>.</a:t>
            </a:r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5</a:t>
            </a:r>
            <a:r>
              <a:rPr lang="ru-RU" dirty="0"/>
              <a:t>. </a:t>
            </a:r>
            <a:r>
              <a:rPr lang="ru-RU" dirty="0" smtClean="0"/>
              <a:t>Демонстрация </a:t>
            </a:r>
            <a:r>
              <a:rPr lang="ru-RU" dirty="0"/>
              <a:t>применения </a:t>
            </a:r>
            <a:r>
              <a:rPr lang="en-US" dirty="0" err="1"/>
              <a:t>JUnit</a:t>
            </a:r>
            <a:r>
              <a:rPr lang="en-US" dirty="0"/>
              <a:t>-</a:t>
            </a:r>
            <a:r>
              <a:rPr lang="ru-RU" dirty="0"/>
              <a:t>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1. </a:t>
            </a:r>
            <a:r>
              <a:rPr lang="en-US" dirty="0"/>
              <a:t>Java Reflection.</a:t>
            </a:r>
          </a:p>
        </p:txBody>
      </p:sp>
    </p:spTree>
    <p:extLst>
      <p:ext uri="{BB962C8B-B14F-4D97-AF65-F5344CB8AC3E}">
        <p14:creationId xmlns:p14="http://schemas.microsoft.com/office/powerpoint/2010/main" val="14120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1.</a:t>
            </a:r>
            <a:r>
              <a:rPr lang="ru-RU" dirty="0" smtClean="0"/>
              <a:t> </a:t>
            </a:r>
            <a:r>
              <a:rPr lang="en-US" dirty="0"/>
              <a:t>Java Reflection</a:t>
            </a:r>
            <a:r>
              <a:rPr lang="en-US" dirty="0" smtClean="0"/>
              <a:t>. </a:t>
            </a:r>
            <a:r>
              <a:rPr lang="ru-RU" dirty="0" smtClean="0"/>
              <a:t>Получение </a:t>
            </a:r>
            <a:r>
              <a:rPr lang="ru-RU" dirty="0"/>
              <a:t>экземпляра </a:t>
            </a:r>
            <a:r>
              <a:rPr lang="en-US" dirty="0"/>
              <a:t>Class&lt;T&gt;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>
                <a:solidFill>
                  <a:schemeClr val="bg2"/>
                </a:solidFill>
              </a:rPr>
              <a:t>Reflection</a:t>
            </a:r>
            <a:r>
              <a:rPr lang="ru-RU" dirty="0"/>
              <a:t> - это механизм, позволяющий динамически загружать и создавать экземпляры класса, а также осуществлять доступ к полям и методам </a:t>
            </a:r>
            <a:r>
              <a:rPr lang="ru-RU" dirty="0" smtClean="0"/>
              <a:t>класса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/>
              <a:t>При помощи </a:t>
            </a:r>
            <a:r>
              <a:rPr lang="ru-RU" b="1" dirty="0" err="1">
                <a:solidFill>
                  <a:schemeClr val="bg2"/>
                </a:solidFill>
              </a:rPr>
              <a:t>Reflection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/>
              <a:t>можно получить любую информацию о классе и объекте.</a:t>
            </a:r>
            <a:endParaRPr lang="en-US" dirty="0" smtClean="0"/>
          </a:p>
          <a:p>
            <a:pPr lvl="1"/>
            <a:r>
              <a:rPr lang="ru-RU" dirty="0"/>
              <a:t>Методы, конструкторы, их аргументы, поля, суперклассы (интерфейсы), модификаторы (класса и его членов), </a:t>
            </a:r>
            <a:r>
              <a:rPr lang="ru-RU" dirty="0" smtClean="0"/>
              <a:t>аннотации.</a:t>
            </a:r>
            <a:endParaRPr lang="ru-RU" dirty="0"/>
          </a:p>
          <a:p>
            <a:pPr lvl="1"/>
            <a:r>
              <a:rPr lang="ru-RU" dirty="0" smtClean="0"/>
              <a:t>Обращение </a:t>
            </a:r>
            <a:r>
              <a:rPr lang="ru-RU" dirty="0"/>
              <a:t>к конструкторам, полям и методам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/>
              <a:t>Информация о классе получается через </a:t>
            </a:r>
            <a:r>
              <a:rPr lang="ru-RU" b="1" dirty="0" err="1" smtClean="0">
                <a:solidFill>
                  <a:schemeClr val="bg2"/>
                </a:solidFill>
              </a:rPr>
              <a:t>java.lang.Class</a:t>
            </a:r>
            <a:r>
              <a:rPr lang="en-US" b="1" dirty="0" smtClean="0">
                <a:solidFill>
                  <a:schemeClr val="bg2"/>
                </a:solidFill>
              </a:rPr>
              <a:t>&lt;T&gt;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Получение ссылки на </a:t>
            </a:r>
            <a:r>
              <a:rPr lang="en-US" b="1" dirty="0">
                <a:solidFill>
                  <a:schemeClr val="bg2"/>
                </a:solidFill>
              </a:rPr>
              <a:t>Class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 Через </a:t>
            </a:r>
            <a:r>
              <a:rPr lang="ru-RU" dirty="0" smtClean="0"/>
              <a:t>класс	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 smtClean="0"/>
              <a:t>Integer</a:t>
            </a:r>
            <a:r>
              <a:rPr lang="en-US" b="1" dirty="0" err="1" smtClean="0">
                <a:solidFill>
                  <a:schemeClr val="bg2"/>
                </a:solidFill>
              </a:rPr>
              <a:t>.class</a:t>
            </a:r>
            <a:r>
              <a:rPr lang="en-US" dirty="0" smtClean="0"/>
              <a:t>;</a:t>
            </a:r>
            <a:r>
              <a:rPr lang="ru-RU" dirty="0" smtClean="0"/>
              <a:t>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/>
              <a:t>clazz</a:t>
            </a:r>
            <a:r>
              <a:rPr lang="en-US" dirty="0"/>
              <a:t> = double[][][]</a:t>
            </a:r>
            <a:r>
              <a:rPr lang="en-US" b="1" dirty="0">
                <a:solidFill>
                  <a:schemeClr val="bg2"/>
                </a:solidFill>
              </a:rPr>
              <a:t>.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ru-RU" dirty="0"/>
              <a:t>Через обертку для примитивного </a:t>
            </a:r>
            <a:r>
              <a:rPr lang="ru-RU" dirty="0" smtClean="0"/>
              <a:t>типа</a:t>
            </a:r>
            <a:r>
              <a:rPr lang="en-US" dirty="0" smtClean="0"/>
              <a:t> (</a:t>
            </a:r>
            <a:r>
              <a:rPr lang="ru-RU" dirty="0" smtClean="0"/>
              <a:t>следующие примеры эквивалентны</a:t>
            </a:r>
            <a:r>
              <a:rPr lang="en-US" dirty="0" smtClean="0"/>
              <a:t>)</a:t>
            </a:r>
            <a:endParaRPr lang="ru-RU" dirty="0"/>
          </a:p>
          <a:p>
            <a:pPr marL="252000" lvl="1" indent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						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clazz</a:t>
            </a:r>
            <a:r>
              <a:rPr lang="en-US" dirty="0" smtClean="0"/>
              <a:t> = </a:t>
            </a:r>
            <a:r>
              <a:rPr lang="en-US" dirty="0" err="1" smtClean="0"/>
              <a:t>void</a:t>
            </a:r>
            <a:r>
              <a:rPr lang="en-US" b="1" dirty="0" err="1" smtClean="0">
                <a:solidFill>
                  <a:schemeClr val="bg2"/>
                </a:solidFill>
              </a:rPr>
              <a:t>.class</a:t>
            </a:r>
            <a:r>
              <a:rPr lang="en-US" dirty="0" smtClean="0"/>
              <a:t>;</a:t>
            </a:r>
            <a:r>
              <a:rPr lang="ru-RU" dirty="0" smtClean="0"/>
              <a:t>	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clazz</a:t>
            </a:r>
            <a:r>
              <a:rPr lang="en-US" dirty="0" smtClean="0"/>
              <a:t> = </a:t>
            </a:r>
            <a:r>
              <a:rPr lang="en-US" dirty="0" err="1" smtClean="0"/>
              <a:t>Void</a:t>
            </a:r>
            <a:r>
              <a:rPr lang="en-US" b="1" dirty="0" err="1" smtClean="0">
                <a:solidFill>
                  <a:schemeClr val="bg2"/>
                </a:solidFill>
              </a:rPr>
              <a:t>.TYPE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ru-RU" dirty="0"/>
              <a:t>Через </a:t>
            </a:r>
            <a:r>
              <a:rPr lang="ru-RU" dirty="0" smtClean="0"/>
              <a:t>экземпляр</a:t>
            </a:r>
          </a:p>
          <a:p>
            <a:pPr marL="252000" lvl="1" indent="0">
              <a:buNone/>
            </a:pP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					</a:t>
            </a:r>
            <a:r>
              <a:rPr lang="en-US" dirty="0" err="1" smtClean="0"/>
              <a:t>int</a:t>
            </a:r>
            <a:r>
              <a:rPr lang="en-US" dirty="0"/>
              <a:t>[] object = new </a:t>
            </a:r>
            <a:r>
              <a:rPr lang="en-US" dirty="0" err="1"/>
              <a:t>int</a:t>
            </a:r>
            <a:r>
              <a:rPr lang="en-US" dirty="0"/>
              <a:t>[12</a:t>
            </a:r>
            <a:r>
              <a:rPr lang="en-US" dirty="0" smtClean="0"/>
              <a:t>];</a:t>
            </a:r>
            <a:r>
              <a:rPr lang="ru-RU" dirty="0" smtClean="0"/>
              <a:t>	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</a:t>
            </a:r>
            <a:r>
              <a:rPr lang="en-US" b="1" dirty="0" err="1">
                <a:solidFill>
                  <a:schemeClr val="bg2"/>
                </a:solidFill>
              </a:rPr>
              <a:t>.getClass</a:t>
            </a:r>
            <a:r>
              <a:rPr lang="en-US" b="1" dirty="0">
                <a:solidFill>
                  <a:schemeClr val="bg2"/>
                </a:solidFill>
              </a:rPr>
              <a:t>()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</a:t>
            </a:r>
            <a:r>
              <a:rPr lang="ru-RU" dirty="0"/>
              <a:t>Через имя класса (включая имя пакета) </a:t>
            </a:r>
            <a:r>
              <a:rPr lang="ru-RU" dirty="0" smtClean="0"/>
              <a:t>		</a:t>
            </a:r>
            <a:r>
              <a:rPr lang="en-US" b="1" dirty="0" smtClean="0">
                <a:solidFill>
                  <a:schemeClr val="bg2"/>
                </a:solidFill>
              </a:rPr>
              <a:t>static </a:t>
            </a:r>
            <a:r>
              <a:rPr lang="en-US" b="1" dirty="0" err="1">
                <a:solidFill>
                  <a:schemeClr val="bg2"/>
                </a:solidFill>
              </a:rPr>
              <a:t>Class.forName</a:t>
            </a:r>
            <a:r>
              <a:rPr lang="en-US" b="1" dirty="0">
                <a:solidFill>
                  <a:schemeClr val="bg2"/>
                </a:solidFill>
              </a:rPr>
              <a:t>(String </a:t>
            </a:r>
            <a:r>
              <a:rPr lang="en-US" dirty="0" err="1"/>
              <a:t>fullName</a:t>
            </a:r>
            <a:r>
              <a:rPr lang="en-US" b="1" dirty="0">
                <a:solidFill>
                  <a:schemeClr val="bg2"/>
                </a:solidFill>
              </a:rPr>
              <a:t>)</a:t>
            </a:r>
            <a:r>
              <a:rPr lang="en-US" dirty="0"/>
              <a:t>.</a:t>
            </a:r>
          </a:p>
          <a:p>
            <a:pPr marL="252000" lvl="1" indent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						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number = </a:t>
            </a:r>
            <a:r>
              <a:rPr lang="en-US" b="1" dirty="0" err="1">
                <a:solidFill>
                  <a:schemeClr val="bg2"/>
                </a:solidFill>
              </a:rPr>
              <a:t>Class.forName</a:t>
            </a:r>
            <a:r>
              <a:rPr lang="en-US" b="1" dirty="0" smtClean="0">
                <a:solidFill>
                  <a:schemeClr val="bg2"/>
                </a:solidFill>
              </a:rPr>
              <a:t>(</a:t>
            </a:r>
            <a:r>
              <a:rPr lang="en-US" dirty="0" smtClean="0"/>
              <a:t>“</a:t>
            </a:r>
            <a:r>
              <a:rPr lang="en-US" dirty="0" err="1" smtClean="0"/>
              <a:t>java.math.BigDecimal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252000" lvl="1" indent="0">
              <a:buNone/>
            </a:pPr>
            <a:r>
              <a:rPr lang="ru-RU" dirty="0" smtClean="0"/>
              <a:t>							</a:t>
            </a:r>
            <a:r>
              <a:rPr lang="en-US" b="1" dirty="0" smtClean="0">
                <a:solidFill>
                  <a:schemeClr val="bg2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doubleArray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chemeClr val="bg2"/>
                </a:solidFill>
              </a:rPr>
              <a:t>Class.forName</a:t>
            </a:r>
            <a:r>
              <a:rPr lang="en-US" b="1" dirty="0" smtClean="0">
                <a:solidFill>
                  <a:schemeClr val="bg2"/>
                </a:solidFill>
              </a:rPr>
              <a:t>(</a:t>
            </a:r>
            <a:r>
              <a:rPr lang="en-US" dirty="0" smtClean="0"/>
              <a:t>"[D"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;</a:t>
            </a:r>
          </a:p>
          <a:p>
            <a:pPr marL="252000" lvl="1" indent="0">
              <a:buNone/>
            </a:pPr>
            <a:r>
              <a:rPr lang="ru-RU" dirty="0" smtClean="0"/>
              <a:t>					</a:t>
            </a:r>
            <a:r>
              <a:rPr lang="en-US" dirty="0"/>
              <a:t>		</a:t>
            </a:r>
            <a:r>
              <a:rPr lang="en-US" b="1" dirty="0">
                <a:solidFill>
                  <a:schemeClr val="bg2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stringArray</a:t>
            </a:r>
            <a:r>
              <a:rPr lang="en-US" dirty="0"/>
              <a:t> = </a:t>
            </a:r>
            <a:r>
              <a:rPr lang="en-US" b="1" dirty="0" err="1">
                <a:solidFill>
                  <a:schemeClr val="bg2"/>
                </a:solidFill>
              </a:rPr>
              <a:t>Class.forName</a:t>
            </a:r>
            <a:r>
              <a:rPr lang="en-US" b="1" dirty="0">
                <a:solidFill>
                  <a:schemeClr val="bg2"/>
                </a:solidFill>
              </a:rPr>
              <a:t>(</a:t>
            </a:r>
            <a:r>
              <a:rPr lang="en-US" dirty="0"/>
              <a:t>“[[</a:t>
            </a:r>
            <a:r>
              <a:rPr lang="en-US" dirty="0" err="1"/>
              <a:t>Ljava.lang.String</a:t>
            </a:r>
            <a:r>
              <a:rPr lang="en-US" dirty="0"/>
              <a:t>;"</a:t>
            </a:r>
            <a:r>
              <a:rPr lang="en-US" b="1" dirty="0">
                <a:solidFill>
                  <a:schemeClr val="bg2"/>
                </a:solidFill>
              </a:rPr>
              <a:t>)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</a:t>
            </a:r>
            <a:r>
              <a:rPr lang="ru-RU" dirty="0"/>
              <a:t>Через загрузчик, наследующего абстрактный класс </a:t>
            </a:r>
            <a:r>
              <a:rPr lang="en-US" b="1" dirty="0" err="1">
                <a:solidFill>
                  <a:schemeClr val="bg2"/>
                </a:solidFill>
              </a:rPr>
              <a:t>java.lang.ClassLoader</a:t>
            </a:r>
            <a:r>
              <a:rPr lang="en-US" dirty="0"/>
              <a:t>.</a:t>
            </a:r>
          </a:p>
          <a:p>
            <a:pPr marL="252000" lvl="1" indent="0">
              <a:buNone/>
            </a:pPr>
            <a:r>
              <a:rPr lang="ru-RU" dirty="0" smtClean="0"/>
              <a:t>					</a:t>
            </a:r>
            <a:r>
              <a:rPr lang="en-US" dirty="0"/>
              <a:t>		</a:t>
            </a:r>
            <a:r>
              <a:rPr lang="en-US" b="1" dirty="0">
                <a:solidFill>
                  <a:schemeClr val="bg2"/>
                </a:solidFill>
              </a:rPr>
              <a:t>static </a:t>
            </a:r>
            <a:r>
              <a:rPr lang="en-US" b="1" dirty="0" err="1">
                <a:solidFill>
                  <a:schemeClr val="bg2"/>
                </a:solidFill>
              </a:rPr>
              <a:t>ClassLoader.loadClass</a:t>
            </a:r>
            <a:r>
              <a:rPr lang="en-US" b="1" dirty="0">
                <a:solidFill>
                  <a:schemeClr val="bg2"/>
                </a:solidFill>
              </a:rPr>
              <a:t>(</a:t>
            </a:r>
            <a:r>
              <a:rPr lang="en-US" dirty="0" err="1"/>
              <a:t>fullName</a:t>
            </a:r>
            <a:r>
              <a:rPr lang="en-US" b="1" dirty="0">
                <a:solidFill>
                  <a:schemeClr val="bg2"/>
                </a:solidFill>
              </a:rPr>
              <a:t>)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dirty="0"/>
              <a:t>2</a:t>
            </a:r>
            <a:r>
              <a:rPr lang="en-US" dirty="0" smtClean="0"/>
              <a:t>.</a:t>
            </a:r>
            <a:r>
              <a:rPr lang="ru-RU" dirty="0"/>
              <a:t> Информация о </a:t>
            </a:r>
            <a:r>
              <a:rPr lang="ru-RU" dirty="0" smtClean="0"/>
              <a:t>классе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 Получение суперкласса </a:t>
            </a:r>
            <a:r>
              <a:rPr lang="en-US" dirty="0" err="1"/>
              <a:t>Class.getSuperclass</a:t>
            </a:r>
            <a:r>
              <a:rPr lang="en-US" dirty="0"/>
              <a:t>().</a:t>
            </a:r>
            <a:endParaRPr lang="en-US" dirty="0" smtClean="0"/>
          </a:p>
          <a:p>
            <a:pPr marL="252000" lvl="1" indent="0">
              <a:buNone/>
            </a:pPr>
            <a:r>
              <a:rPr lang="ru-RU" dirty="0" smtClean="0"/>
              <a:t>			</a:t>
            </a:r>
            <a:r>
              <a:rPr lang="en-US" b="1" dirty="0" smtClean="0">
                <a:solidFill>
                  <a:srgbClr val="0066A4"/>
                </a:solidFill>
              </a:rPr>
              <a:t>Class </a:t>
            </a:r>
            <a:r>
              <a:rPr lang="en-US" b="1" dirty="0" err="1">
                <a:solidFill>
                  <a:srgbClr val="0066A4"/>
                </a:solidFill>
              </a:rPr>
              <a:t>superClass</a:t>
            </a:r>
            <a:r>
              <a:rPr lang="en-US" b="1" dirty="0">
                <a:solidFill>
                  <a:srgbClr val="0066A4"/>
                </a:solidFill>
              </a:rPr>
              <a:t> = </a:t>
            </a:r>
            <a:r>
              <a:rPr lang="en-US" b="1" dirty="0" err="1">
                <a:solidFill>
                  <a:srgbClr val="0066A4"/>
                </a:solidFill>
              </a:rPr>
              <a:t>java.util.HashMap.class.getSuperclass</a:t>
            </a:r>
            <a:r>
              <a:rPr lang="en-US" b="1" dirty="0">
                <a:solidFill>
                  <a:srgbClr val="0066A4"/>
                </a:solidFill>
              </a:rPr>
              <a:t>();</a:t>
            </a:r>
          </a:p>
          <a:p>
            <a:pPr marL="252000" lvl="1" indent="0">
              <a:buNone/>
            </a:pPr>
            <a:r>
              <a:rPr lang="ru-RU" b="1" dirty="0">
                <a:solidFill>
                  <a:srgbClr val="0066A4"/>
                </a:solidFill>
              </a:rPr>
              <a:t>	</a:t>
            </a:r>
            <a:r>
              <a:rPr lang="ru-RU" b="1" dirty="0" smtClean="0">
                <a:solidFill>
                  <a:srgbClr val="0066A4"/>
                </a:solidFill>
              </a:rPr>
              <a:t>		</a:t>
            </a:r>
            <a:r>
              <a:rPr lang="en-US" b="1" dirty="0" err="1" smtClean="0">
                <a:solidFill>
                  <a:srgbClr val="0066A4"/>
                </a:solidFill>
              </a:rPr>
              <a:t>System.out.print</a:t>
            </a:r>
            <a:r>
              <a:rPr lang="en-US" b="1" dirty="0" smtClean="0">
                <a:solidFill>
                  <a:srgbClr val="0066A4"/>
                </a:solidFill>
              </a:rPr>
              <a:t>(</a:t>
            </a:r>
            <a:r>
              <a:rPr lang="en-US" b="1" dirty="0" err="1" smtClean="0">
                <a:solidFill>
                  <a:srgbClr val="0066A4"/>
                </a:solidFill>
              </a:rPr>
              <a:t>superClass.getName</a:t>
            </a:r>
            <a:r>
              <a:rPr lang="en-US" b="1" dirty="0">
                <a:solidFill>
                  <a:srgbClr val="0066A4"/>
                </a:solidFill>
              </a:rPr>
              <a:t>());</a:t>
            </a:r>
            <a:r>
              <a:rPr lang="en-US" dirty="0">
                <a:solidFill>
                  <a:srgbClr val="0066A4"/>
                </a:solidFill>
              </a:rPr>
              <a:t> //”</a:t>
            </a:r>
            <a:r>
              <a:rPr lang="en-US" dirty="0" err="1">
                <a:solidFill>
                  <a:srgbClr val="0066A4"/>
                </a:solidFill>
              </a:rPr>
              <a:t>java.util.AbstractMap</a:t>
            </a:r>
            <a:r>
              <a:rPr lang="en-US" dirty="0">
                <a:solidFill>
                  <a:srgbClr val="0066A4"/>
                </a:solidFill>
              </a:rPr>
              <a:t>”</a:t>
            </a:r>
          </a:p>
          <a:p>
            <a:r>
              <a:rPr lang="ru-RU" dirty="0"/>
              <a:t>Получение реализованных интерфейсов.</a:t>
            </a:r>
            <a:endParaRPr lang="en-US" dirty="0" smtClean="0"/>
          </a:p>
          <a:p>
            <a:pPr marL="252000" lvl="1" indent="0">
              <a:buNone/>
            </a:pPr>
            <a:r>
              <a:rPr lang="ru-RU" dirty="0" smtClean="0"/>
              <a:t>			</a:t>
            </a:r>
            <a:r>
              <a:rPr lang="en-US" b="1" dirty="0" smtClean="0">
                <a:solidFill>
                  <a:srgbClr val="0066A4"/>
                </a:solidFill>
              </a:rPr>
              <a:t>Class</a:t>
            </a:r>
            <a:r>
              <a:rPr lang="en-US" b="1" dirty="0">
                <a:solidFill>
                  <a:srgbClr val="0066A4"/>
                </a:solidFill>
              </a:rPr>
              <a:t>[] </a:t>
            </a:r>
            <a:r>
              <a:rPr lang="en-US" b="1" dirty="0" smtClean="0">
                <a:solidFill>
                  <a:srgbClr val="0066A4"/>
                </a:solidFill>
              </a:rPr>
              <a:t>interfaces </a:t>
            </a:r>
            <a:r>
              <a:rPr lang="en-US" b="1" dirty="0">
                <a:solidFill>
                  <a:srgbClr val="0066A4"/>
                </a:solidFill>
              </a:rPr>
              <a:t>= </a:t>
            </a:r>
            <a:r>
              <a:rPr lang="en-US" b="1" dirty="0" err="1">
                <a:solidFill>
                  <a:srgbClr val="0066A4"/>
                </a:solidFill>
              </a:rPr>
              <a:t>java.util.HasMap.getInterfaces</a:t>
            </a:r>
            <a:r>
              <a:rPr lang="en-US" b="1" dirty="0">
                <a:solidFill>
                  <a:srgbClr val="0066A4"/>
                </a:solidFill>
              </a:rPr>
              <a:t>();</a:t>
            </a:r>
          </a:p>
          <a:p>
            <a:pPr marL="252000" lvl="1" indent="0">
              <a:buNone/>
            </a:pPr>
            <a:r>
              <a:rPr lang="ru-RU" b="1" dirty="0" smtClean="0">
                <a:solidFill>
                  <a:srgbClr val="0066A4"/>
                </a:solidFill>
              </a:rPr>
              <a:t>			</a:t>
            </a:r>
            <a:r>
              <a:rPr lang="en-US" b="1" dirty="0" smtClean="0">
                <a:solidFill>
                  <a:srgbClr val="0066A4"/>
                </a:solidFill>
              </a:rPr>
              <a:t>for </a:t>
            </a:r>
            <a:r>
              <a:rPr lang="en-US" b="1" dirty="0">
                <a:solidFill>
                  <a:srgbClr val="0066A4"/>
                </a:solidFill>
              </a:rPr>
              <a:t>(Class </a:t>
            </a:r>
            <a:r>
              <a:rPr lang="en-US" b="1" dirty="0" smtClean="0">
                <a:solidFill>
                  <a:srgbClr val="0066A4"/>
                </a:solidFill>
              </a:rPr>
              <a:t>interface </a:t>
            </a:r>
            <a:r>
              <a:rPr lang="en-US" b="1" dirty="0">
                <a:solidFill>
                  <a:srgbClr val="0066A4"/>
                </a:solidFill>
              </a:rPr>
              <a:t>: </a:t>
            </a:r>
            <a:r>
              <a:rPr lang="en-US" b="1" dirty="0" smtClean="0">
                <a:solidFill>
                  <a:srgbClr val="0066A4"/>
                </a:solidFill>
              </a:rPr>
              <a:t>interfaces)</a:t>
            </a:r>
          </a:p>
          <a:p>
            <a:pPr marL="252000" lvl="1" indent="0">
              <a:buNone/>
            </a:pPr>
            <a:r>
              <a:rPr lang="ru-RU" b="1" dirty="0" smtClean="0">
                <a:solidFill>
                  <a:srgbClr val="0066A4"/>
                </a:solidFill>
              </a:rPr>
              <a:t>		</a:t>
            </a:r>
            <a:r>
              <a:rPr lang="en-US" b="1" dirty="0" smtClean="0">
                <a:solidFill>
                  <a:srgbClr val="0066A4"/>
                </a:solidFill>
              </a:rPr>
              <a:t>		</a:t>
            </a:r>
            <a:r>
              <a:rPr lang="en-US" b="1" dirty="0" err="1" smtClean="0">
                <a:solidFill>
                  <a:srgbClr val="0066A4"/>
                </a:solidFill>
              </a:rPr>
              <a:t>System.out.println</a:t>
            </a:r>
            <a:r>
              <a:rPr lang="en-US" b="1" dirty="0" smtClean="0">
                <a:solidFill>
                  <a:srgbClr val="0066A4"/>
                </a:solidFill>
              </a:rPr>
              <a:t>(</a:t>
            </a:r>
            <a:r>
              <a:rPr lang="en-US" b="1" dirty="0" err="1" smtClean="0">
                <a:solidFill>
                  <a:srgbClr val="0066A4"/>
                </a:solidFill>
              </a:rPr>
              <a:t>interface.getName</a:t>
            </a:r>
            <a:r>
              <a:rPr lang="en-US" b="1" dirty="0" smtClean="0">
                <a:solidFill>
                  <a:srgbClr val="0066A4"/>
                </a:solidFill>
              </a:rPr>
              <a:t>()); </a:t>
            </a:r>
            <a:endParaRPr lang="ru-RU" b="1" dirty="0" smtClean="0">
              <a:solidFill>
                <a:srgbClr val="0066A4"/>
              </a:solidFill>
            </a:endParaRPr>
          </a:p>
          <a:p>
            <a:pPr marL="252000" lvl="1" indent="0">
              <a:buNone/>
            </a:pPr>
            <a:r>
              <a:rPr lang="en-US" b="1" dirty="0" smtClean="0">
                <a:solidFill>
                  <a:srgbClr val="0066A4"/>
                </a:solidFill>
              </a:rPr>
              <a:t>	</a:t>
            </a:r>
            <a:r>
              <a:rPr lang="ru-RU" b="1" dirty="0">
                <a:solidFill>
                  <a:srgbClr val="0066A4"/>
                </a:solidFill>
              </a:rPr>
              <a:t>	</a:t>
            </a:r>
            <a:r>
              <a:rPr lang="ru-RU" b="1" dirty="0" smtClean="0">
                <a:solidFill>
                  <a:srgbClr val="0066A4"/>
                </a:solidFill>
              </a:rPr>
              <a:t>		</a:t>
            </a:r>
            <a:r>
              <a:rPr lang="en-US" dirty="0" smtClean="0">
                <a:solidFill>
                  <a:srgbClr val="0066A4"/>
                </a:solidFill>
              </a:rPr>
              <a:t>//”</a:t>
            </a:r>
            <a:r>
              <a:rPr lang="en-US" dirty="0" err="1" smtClean="0">
                <a:solidFill>
                  <a:srgbClr val="0066A4"/>
                </a:solidFill>
              </a:rPr>
              <a:t>java.util.Map</a:t>
            </a:r>
            <a:r>
              <a:rPr lang="en-US" dirty="0" smtClean="0">
                <a:solidFill>
                  <a:srgbClr val="0066A4"/>
                </a:solidFill>
              </a:rPr>
              <a:t>”, “</a:t>
            </a:r>
            <a:r>
              <a:rPr lang="en-US" dirty="0" err="1" smtClean="0">
                <a:solidFill>
                  <a:srgbClr val="0066A4"/>
                </a:solidFill>
              </a:rPr>
              <a:t>java.lang.Cloneable</a:t>
            </a:r>
            <a:r>
              <a:rPr lang="en-US" dirty="0" smtClean="0">
                <a:solidFill>
                  <a:srgbClr val="0066A4"/>
                </a:solidFill>
              </a:rPr>
              <a:t>”, “</a:t>
            </a:r>
            <a:r>
              <a:rPr lang="en-US" dirty="0" err="1" smtClean="0">
                <a:solidFill>
                  <a:srgbClr val="0066A4"/>
                </a:solidFill>
              </a:rPr>
              <a:t>java.io.Serializable</a:t>
            </a:r>
            <a:r>
              <a:rPr lang="en-US" dirty="0" smtClean="0">
                <a:solidFill>
                  <a:srgbClr val="0066A4"/>
                </a:solidFill>
              </a:rPr>
              <a:t>”</a:t>
            </a:r>
          </a:p>
          <a:p>
            <a:r>
              <a:rPr lang="ru-RU" dirty="0"/>
              <a:t>Проверка типа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Является ли интерфейсом</a:t>
            </a:r>
            <a:r>
              <a:rPr lang="ru-RU" dirty="0" smtClean="0"/>
              <a:t>.</a:t>
            </a:r>
          </a:p>
          <a:p>
            <a:pPr marL="252000" lvl="1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b="1" dirty="0" err="1" smtClean="0">
                <a:solidFill>
                  <a:srgbClr val="0066A4"/>
                </a:solidFill>
              </a:rPr>
              <a:t>java.util.SortedMap.isInterface</a:t>
            </a:r>
            <a:r>
              <a:rPr lang="en-US" b="1" dirty="0" smtClean="0">
                <a:solidFill>
                  <a:srgbClr val="0066A4"/>
                </a:solidFill>
              </a:rPr>
              <a:t>();</a:t>
            </a:r>
            <a:endParaRPr lang="ru-RU" b="1" dirty="0">
              <a:solidFill>
                <a:srgbClr val="0066A4"/>
              </a:solidFill>
            </a:endParaRPr>
          </a:p>
          <a:p>
            <a:pPr lvl="1"/>
            <a:r>
              <a:rPr lang="ru-RU" dirty="0"/>
              <a:t>Примитивный ли тип</a:t>
            </a:r>
            <a:r>
              <a:rPr lang="ru-RU" dirty="0" smtClean="0"/>
              <a:t>.</a:t>
            </a:r>
          </a:p>
          <a:p>
            <a:pPr marL="252000" lvl="1" indent="0">
              <a:buNone/>
            </a:pPr>
            <a:r>
              <a:rPr lang="ru-RU" dirty="0" smtClean="0"/>
              <a:t>			</a:t>
            </a:r>
            <a:r>
              <a:rPr lang="en-US" b="1" dirty="0" err="1" smtClean="0">
                <a:solidFill>
                  <a:srgbClr val="0066A4"/>
                </a:solidFill>
              </a:rPr>
              <a:t>double.class.isPrimitive</a:t>
            </a:r>
            <a:r>
              <a:rPr lang="en-US" b="1" dirty="0" smtClean="0">
                <a:solidFill>
                  <a:srgbClr val="0066A4"/>
                </a:solidFill>
              </a:rPr>
              <a:t>();</a:t>
            </a:r>
            <a:endParaRPr lang="ru-RU" b="1" dirty="0">
              <a:solidFill>
                <a:srgbClr val="0066A4"/>
              </a:solidFill>
            </a:endParaRPr>
          </a:p>
          <a:p>
            <a:pPr lvl="1"/>
            <a:r>
              <a:rPr lang="ru-RU" dirty="0"/>
              <a:t>Является ли </a:t>
            </a:r>
            <a:r>
              <a:rPr lang="ru-RU" dirty="0" smtClean="0"/>
              <a:t>массивом.</a:t>
            </a:r>
          </a:p>
          <a:p>
            <a:pPr marL="252000" lvl="1" indent="0">
              <a:buNone/>
            </a:pPr>
            <a:r>
              <a:rPr lang="ru-RU" dirty="0" smtClean="0"/>
              <a:t>			</a:t>
            </a:r>
            <a:r>
              <a:rPr lang="en-US" b="1" dirty="0" err="1" smtClean="0">
                <a:solidFill>
                  <a:srgbClr val="0066A4"/>
                </a:solidFill>
              </a:rPr>
              <a:t>int</a:t>
            </a:r>
            <a:r>
              <a:rPr lang="en-US" b="1" dirty="0">
                <a:solidFill>
                  <a:srgbClr val="0066A4"/>
                </a:solidFill>
              </a:rPr>
              <a:t>[].</a:t>
            </a:r>
            <a:r>
              <a:rPr lang="en-US" b="1" dirty="0" err="1">
                <a:solidFill>
                  <a:srgbClr val="0066A4"/>
                </a:solidFill>
              </a:rPr>
              <a:t>class.isArray</a:t>
            </a:r>
            <a:r>
              <a:rPr lang="en-US" b="1" dirty="0">
                <a:solidFill>
                  <a:srgbClr val="0066A4"/>
                </a:solidFill>
              </a:rPr>
              <a:t>(); </a:t>
            </a:r>
            <a:endParaRPr lang="ru-RU" b="1" dirty="0">
              <a:solidFill>
                <a:srgbClr val="0066A4"/>
              </a:solidFill>
            </a:endParaRPr>
          </a:p>
          <a:p>
            <a:pPr lvl="1"/>
            <a:r>
              <a:rPr lang="ru-RU" dirty="0"/>
              <a:t>Этот же класс, или его суперкласс или </a:t>
            </a:r>
            <a:r>
              <a:rPr lang="ru-RU" dirty="0" err="1" smtClean="0"/>
              <a:t>суперинтерфейс</a:t>
            </a:r>
            <a:r>
              <a:rPr lang="ru-RU" dirty="0" smtClean="0"/>
              <a:t>.</a:t>
            </a:r>
          </a:p>
          <a:p>
            <a:pPr marL="252000" lvl="1" indent="0">
              <a:buNone/>
            </a:pPr>
            <a:r>
              <a:rPr lang="ru-RU" dirty="0"/>
              <a:t>			</a:t>
            </a:r>
            <a:r>
              <a:rPr lang="en-US" b="1" dirty="0" err="1">
                <a:solidFill>
                  <a:srgbClr val="0066A4"/>
                </a:solidFill>
              </a:rPr>
              <a:t>Map.class.isAssignableFrom</a:t>
            </a:r>
            <a:r>
              <a:rPr lang="en-US" b="1" dirty="0">
                <a:solidFill>
                  <a:srgbClr val="0066A4"/>
                </a:solidFill>
              </a:rPr>
              <a:t>(</a:t>
            </a:r>
            <a:r>
              <a:rPr lang="en-US" b="1" dirty="0" err="1">
                <a:solidFill>
                  <a:srgbClr val="0066A4"/>
                </a:solidFill>
              </a:rPr>
              <a:t>TreeMap.class</a:t>
            </a:r>
            <a:r>
              <a:rPr lang="en-US" b="1" dirty="0" smtClean="0">
                <a:solidFill>
                  <a:srgbClr val="0066A4"/>
                </a:solidFill>
              </a:rPr>
              <a:t>);</a:t>
            </a:r>
            <a:endParaRPr lang="ru-RU" dirty="0">
              <a:solidFill>
                <a:srgbClr val="006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Информация о </a:t>
            </a:r>
            <a:r>
              <a:rPr lang="ru-RU" dirty="0" smtClean="0"/>
              <a:t>полях и методах класса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 Получение вложенных классов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/>
              <a:t>Public </a:t>
            </a:r>
            <a:r>
              <a:rPr lang="ru-RU" dirty="0"/>
              <a:t>классы, интерфейсы, </a:t>
            </a:r>
            <a:r>
              <a:rPr lang="en-US" dirty="0" err="1"/>
              <a:t>emun</a:t>
            </a:r>
            <a:r>
              <a:rPr lang="ru-RU" dirty="0"/>
              <a:t> (в том числе у суперклассов)</a:t>
            </a:r>
            <a:r>
              <a:rPr lang="en-US" dirty="0"/>
              <a:t>.</a:t>
            </a:r>
            <a:endParaRPr lang="en-US" dirty="0" smtClean="0"/>
          </a:p>
          <a:p>
            <a:pPr marL="252000" lvl="1" indent="0">
              <a:buNone/>
            </a:pPr>
            <a:r>
              <a:rPr lang="ru-RU" dirty="0" smtClean="0"/>
              <a:t>		</a:t>
            </a:r>
            <a:r>
              <a:rPr lang="en-US" b="1" dirty="0">
                <a:solidFill>
                  <a:srgbClr val="0066A4"/>
                </a:solidFill>
              </a:rPr>
              <a:t>Class[] c = </a:t>
            </a:r>
            <a:r>
              <a:rPr lang="en-US" b="1" dirty="0" err="1">
                <a:solidFill>
                  <a:srgbClr val="0066A4"/>
                </a:solidFill>
              </a:rPr>
              <a:t>Character.class.getClasses</a:t>
            </a:r>
            <a:r>
              <a:rPr lang="en-US" b="1" dirty="0">
                <a:solidFill>
                  <a:srgbClr val="0066A4"/>
                </a:solidFill>
              </a:rPr>
              <a:t>(); </a:t>
            </a:r>
            <a:r>
              <a:rPr lang="en-US" dirty="0">
                <a:solidFill>
                  <a:srgbClr val="0066A4"/>
                </a:solidFill>
              </a:rPr>
              <a:t>//</a:t>
            </a:r>
            <a:r>
              <a:rPr lang="en-US" dirty="0" err="1">
                <a:solidFill>
                  <a:srgbClr val="0066A4"/>
                </a:solidFill>
              </a:rPr>
              <a:t>Character.Subset</a:t>
            </a:r>
            <a:r>
              <a:rPr lang="en-US" dirty="0">
                <a:solidFill>
                  <a:srgbClr val="0066A4"/>
                </a:solidFill>
              </a:rPr>
              <a:t>, </a:t>
            </a:r>
            <a:r>
              <a:rPr lang="en-US" dirty="0" err="1">
                <a:solidFill>
                  <a:srgbClr val="0066A4"/>
                </a:solidFill>
              </a:rPr>
              <a:t>Character.UnicodeBlock</a:t>
            </a:r>
            <a:endParaRPr lang="en-US" dirty="0">
              <a:solidFill>
                <a:srgbClr val="0066A4"/>
              </a:solidFill>
            </a:endParaRPr>
          </a:p>
          <a:p>
            <a:pPr lvl="1"/>
            <a:r>
              <a:rPr lang="ru-RU" dirty="0"/>
              <a:t>Все (в том числе скрытые) классы данного класса.</a:t>
            </a:r>
            <a:endParaRPr lang="en-US" dirty="0" smtClean="0"/>
          </a:p>
          <a:p>
            <a:pPr marL="252000" lvl="1" indent="0">
              <a:buNone/>
            </a:pPr>
            <a:r>
              <a:rPr lang="ru-RU" dirty="0" smtClean="0"/>
              <a:t>		</a:t>
            </a:r>
            <a:r>
              <a:rPr lang="en-US" b="1" dirty="0">
                <a:solidFill>
                  <a:srgbClr val="0066A4"/>
                </a:solidFill>
              </a:rPr>
              <a:t>Class[] c = </a:t>
            </a:r>
            <a:r>
              <a:rPr lang="en-US" b="1" dirty="0" err="1">
                <a:solidFill>
                  <a:srgbClr val="0066A4"/>
                </a:solidFill>
              </a:rPr>
              <a:t>Map.class.getDeclaredClasses</a:t>
            </a:r>
            <a:r>
              <a:rPr lang="en-US" b="1" dirty="0">
                <a:solidFill>
                  <a:srgbClr val="0066A4"/>
                </a:solidFill>
              </a:rPr>
              <a:t>(); </a:t>
            </a:r>
            <a:r>
              <a:rPr lang="en-US" dirty="0">
                <a:solidFill>
                  <a:srgbClr val="0066A4"/>
                </a:solidFill>
              </a:rPr>
              <a:t>//</a:t>
            </a:r>
            <a:r>
              <a:rPr lang="en-US" dirty="0" err="1" smtClean="0">
                <a:solidFill>
                  <a:srgbClr val="0066A4"/>
                </a:solidFill>
              </a:rPr>
              <a:t>Map.Entry</a:t>
            </a:r>
            <a:endParaRPr lang="en-US" dirty="0" smtClean="0">
              <a:solidFill>
                <a:srgbClr val="0066A4"/>
              </a:solidFill>
            </a:endParaRPr>
          </a:p>
          <a:p>
            <a:r>
              <a:rPr lang="ru-RU" dirty="0" smtClean="0"/>
              <a:t>Пакет </a:t>
            </a:r>
            <a:r>
              <a:rPr lang="en-US" b="1" dirty="0" err="1" smtClean="0">
                <a:solidFill>
                  <a:schemeClr val="bg2"/>
                </a:solidFill>
              </a:rPr>
              <a:t>java.lang.reflect</a:t>
            </a:r>
            <a:r>
              <a:rPr lang="en-US" dirty="0" smtClean="0"/>
              <a:t> </a:t>
            </a:r>
            <a:r>
              <a:rPr lang="ru-RU" dirty="0"/>
              <a:t>- содержит возвращаемые этими методами типы: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Constructor</a:t>
            </a:r>
            <a:r>
              <a:rPr lang="en-US" b="1" dirty="0">
                <a:solidFill>
                  <a:schemeClr val="bg2"/>
                </a:solidFill>
              </a:rPr>
              <a:t>, Method, Field</a:t>
            </a:r>
            <a:r>
              <a:rPr lang="en-US" dirty="0"/>
              <a:t> </a:t>
            </a:r>
            <a:endParaRPr lang="ru-RU" dirty="0" smtClean="0"/>
          </a:p>
          <a:p>
            <a:pPr marL="252000" lvl="1" indent="0">
              <a:buNone/>
            </a:pPr>
            <a:r>
              <a:rPr lang="ru-RU" dirty="0" smtClean="0"/>
              <a:t>				</a:t>
            </a:r>
            <a:r>
              <a:rPr lang="en-US" dirty="0" smtClean="0"/>
              <a:t>– </a:t>
            </a:r>
            <a:r>
              <a:rPr lang="ru-RU" dirty="0"/>
              <a:t>все наследуют </a:t>
            </a:r>
            <a:r>
              <a:rPr lang="en-US" b="1" dirty="0" err="1">
                <a:solidFill>
                  <a:schemeClr val="bg2"/>
                </a:solidFill>
              </a:rPr>
              <a:t>AccessibleObject</a:t>
            </a:r>
            <a:r>
              <a:rPr lang="en-US" dirty="0"/>
              <a:t>, </a:t>
            </a:r>
            <a:r>
              <a:rPr lang="ru-RU" dirty="0"/>
              <a:t>у которого есть </a:t>
            </a:r>
            <a:r>
              <a:rPr lang="en-US" b="1" dirty="0" err="1">
                <a:solidFill>
                  <a:schemeClr val="bg2"/>
                </a:solidFill>
              </a:rPr>
              <a:t>setAccessible</a:t>
            </a:r>
            <a:r>
              <a:rPr lang="en-US" b="1" dirty="0">
                <a:solidFill>
                  <a:schemeClr val="bg2"/>
                </a:solidFill>
              </a:rPr>
              <a:t>(</a:t>
            </a:r>
            <a:r>
              <a:rPr lang="en-US" b="1" dirty="0" err="1">
                <a:solidFill>
                  <a:schemeClr val="bg2"/>
                </a:solidFill>
              </a:rPr>
              <a:t>boolean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Modifier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не хранение модификатора, а анализ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ru-RU" dirty="0" smtClean="0"/>
              <a:t>модификаторами (см. далее).</a:t>
            </a:r>
          </a:p>
          <a:p>
            <a:pPr lvl="1"/>
            <a:r>
              <a:rPr lang="ru-RU" dirty="0"/>
              <a:t> Получение полей </a:t>
            </a:r>
            <a:r>
              <a:rPr lang="ru-RU" dirty="0" err="1"/>
              <a:t>public</a:t>
            </a:r>
            <a:r>
              <a:rPr lang="ru-RU" dirty="0"/>
              <a:t> (в том числе суперклассов) и всех объявленных внутри данного класса</a:t>
            </a:r>
            <a:endParaRPr lang="ru-RU" dirty="0" smtClean="0"/>
          </a:p>
          <a:p>
            <a:pPr marL="252000" lvl="1" indent="0">
              <a:buNone/>
            </a:pPr>
            <a:r>
              <a:rPr lang="ru-RU" dirty="0" smtClean="0"/>
              <a:t>		</a:t>
            </a:r>
            <a:r>
              <a:rPr lang="en-US" b="1" dirty="0" smtClean="0">
                <a:solidFill>
                  <a:srgbClr val="0066A4"/>
                </a:solidFill>
              </a:rPr>
              <a:t>Field</a:t>
            </a:r>
            <a:r>
              <a:rPr lang="en-US" b="1" dirty="0">
                <a:solidFill>
                  <a:srgbClr val="0066A4"/>
                </a:solidFill>
              </a:rPr>
              <a:t>[] </a:t>
            </a:r>
            <a:r>
              <a:rPr lang="en-US" b="1" dirty="0" err="1">
                <a:solidFill>
                  <a:srgbClr val="0066A4"/>
                </a:solidFill>
              </a:rPr>
              <a:t>Class.getFields</a:t>
            </a:r>
            <a:r>
              <a:rPr lang="en-US" b="1" dirty="0">
                <a:solidFill>
                  <a:srgbClr val="0066A4"/>
                </a:solidFill>
              </a:rPr>
              <a:t>(); </a:t>
            </a:r>
            <a:r>
              <a:rPr lang="ru-RU" b="1" dirty="0" smtClean="0">
                <a:solidFill>
                  <a:srgbClr val="0066A4"/>
                </a:solidFill>
              </a:rPr>
              <a:t>				</a:t>
            </a:r>
            <a:r>
              <a:rPr lang="en-US" b="1" dirty="0" smtClean="0">
                <a:solidFill>
                  <a:srgbClr val="0066A4"/>
                </a:solidFill>
              </a:rPr>
              <a:t>Field </a:t>
            </a:r>
            <a:r>
              <a:rPr lang="en-US" b="1" dirty="0" err="1">
                <a:solidFill>
                  <a:srgbClr val="0066A4"/>
                </a:solidFill>
              </a:rPr>
              <a:t>Class.getField</a:t>
            </a:r>
            <a:r>
              <a:rPr lang="en-US" b="1" dirty="0">
                <a:solidFill>
                  <a:srgbClr val="0066A4"/>
                </a:solidFill>
              </a:rPr>
              <a:t>(String </a:t>
            </a:r>
            <a:r>
              <a:rPr lang="en-US" b="1" dirty="0" err="1">
                <a:solidFill>
                  <a:srgbClr val="0066A4"/>
                </a:solidFill>
              </a:rPr>
              <a:t>fieldName</a:t>
            </a:r>
            <a:r>
              <a:rPr lang="en-US" b="1" dirty="0">
                <a:solidFill>
                  <a:srgbClr val="0066A4"/>
                </a:solidFill>
              </a:rPr>
              <a:t>);</a:t>
            </a:r>
          </a:p>
          <a:p>
            <a:pPr marL="252000" lvl="1" indent="0">
              <a:buNone/>
            </a:pPr>
            <a:r>
              <a:rPr lang="ru-RU" b="1" dirty="0" smtClean="0">
                <a:solidFill>
                  <a:srgbClr val="0066A4"/>
                </a:solidFill>
              </a:rPr>
              <a:t>		</a:t>
            </a:r>
            <a:r>
              <a:rPr lang="en-US" b="1" dirty="0" smtClean="0">
                <a:solidFill>
                  <a:srgbClr val="0066A4"/>
                </a:solidFill>
              </a:rPr>
              <a:t>Field</a:t>
            </a:r>
            <a:r>
              <a:rPr lang="en-US" b="1" dirty="0">
                <a:solidFill>
                  <a:srgbClr val="0066A4"/>
                </a:solidFill>
              </a:rPr>
              <a:t>[] </a:t>
            </a:r>
            <a:r>
              <a:rPr lang="en-US" b="1" dirty="0" err="1">
                <a:solidFill>
                  <a:srgbClr val="0066A4"/>
                </a:solidFill>
              </a:rPr>
              <a:t>Class.getDeclaredFields</a:t>
            </a:r>
            <a:r>
              <a:rPr lang="en-US" b="1" dirty="0">
                <a:solidFill>
                  <a:srgbClr val="0066A4"/>
                </a:solidFill>
              </a:rPr>
              <a:t>(); </a:t>
            </a:r>
            <a:r>
              <a:rPr lang="ru-RU" b="1" dirty="0" smtClean="0">
                <a:solidFill>
                  <a:srgbClr val="0066A4"/>
                </a:solidFill>
              </a:rPr>
              <a:t>	</a:t>
            </a:r>
            <a:r>
              <a:rPr lang="en-US" b="1" dirty="0" smtClean="0">
                <a:solidFill>
                  <a:srgbClr val="0066A4"/>
                </a:solidFill>
              </a:rPr>
              <a:t>Field </a:t>
            </a:r>
            <a:r>
              <a:rPr lang="en-US" b="1" dirty="0" err="1">
                <a:solidFill>
                  <a:srgbClr val="0066A4"/>
                </a:solidFill>
              </a:rPr>
              <a:t>Class.getDeclaredField</a:t>
            </a:r>
            <a:r>
              <a:rPr lang="en-US" b="1" dirty="0">
                <a:solidFill>
                  <a:srgbClr val="0066A4"/>
                </a:solidFill>
              </a:rPr>
              <a:t>(String </a:t>
            </a:r>
            <a:r>
              <a:rPr lang="en-US" b="1" dirty="0" err="1">
                <a:solidFill>
                  <a:srgbClr val="0066A4"/>
                </a:solidFill>
              </a:rPr>
              <a:t>fieldName</a:t>
            </a:r>
            <a:r>
              <a:rPr lang="en-US" b="1" dirty="0">
                <a:solidFill>
                  <a:srgbClr val="0066A4"/>
                </a:solidFill>
              </a:rPr>
              <a:t>);</a:t>
            </a:r>
            <a:endParaRPr lang="ru-RU" b="1" dirty="0">
              <a:solidFill>
                <a:srgbClr val="0066A4"/>
              </a:solidFill>
            </a:endParaRPr>
          </a:p>
          <a:p>
            <a:pPr lvl="1"/>
            <a:r>
              <a:rPr lang="ru-RU" dirty="0"/>
              <a:t>Получение методов </a:t>
            </a:r>
            <a:r>
              <a:rPr lang="ru-RU" dirty="0" err="1"/>
              <a:t>public</a:t>
            </a:r>
            <a:r>
              <a:rPr lang="ru-RU" dirty="0"/>
              <a:t> (в том числе суперклассов) и всех объявленных внутри данного класса.</a:t>
            </a:r>
            <a:endParaRPr lang="ru-RU" dirty="0" smtClean="0"/>
          </a:p>
          <a:p>
            <a:pPr marL="252000" lvl="1" indent="0">
              <a:buNone/>
            </a:pPr>
            <a:r>
              <a:rPr lang="ru-RU" dirty="0" smtClean="0"/>
              <a:t>		</a:t>
            </a:r>
            <a:r>
              <a:rPr lang="en-US" b="1" dirty="0" smtClean="0">
                <a:solidFill>
                  <a:srgbClr val="0066A4"/>
                </a:solidFill>
              </a:rPr>
              <a:t>Method</a:t>
            </a:r>
            <a:r>
              <a:rPr lang="en-US" b="1" dirty="0">
                <a:solidFill>
                  <a:srgbClr val="0066A4"/>
                </a:solidFill>
              </a:rPr>
              <a:t>[] </a:t>
            </a:r>
            <a:r>
              <a:rPr lang="en-US" b="1" dirty="0" err="1">
                <a:solidFill>
                  <a:srgbClr val="0066A4"/>
                </a:solidFill>
              </a:rPr>
              <a:t>Class.getMethods</a:t>
            </a:r>
            <a:r>
              <a:rPr lang="en-US" b="1" dirty="0" smtClean="0">
                <a:solidFill>
                  <a:srgbClr val="0066A4"/>
                </a:solidFill>
              </a:rPr>
              <a:t>();</a:t>
            </a:r>
            <a:r>
              <a:rPr lang="ru-RU" b="1" dirty="0" smtClean="0">
                <a:solidFill>
                  <a:srgbClr val="0066A4"/>
                </a:solidFill>
              </a:rPr>
              <a:t> 		</a:t>
            </a:r>
            <a:r>
              <a:rPr lang="en-US" b="1" dirty="0" smtClean="0">
                <a:solidFill>
                  <a:srgbClr val="0066A4"/>
                </a:solidFill>
              </a:rPr>
              <a:t>Method</a:t>
            </a:r>
            <a:r>
              <a:rPr lang="en-US" b="1" dirty="0">
                <a:solidFill>
                  <a:srgbClr val="0066A4"/>
                </a:solidFill>
              </a:rPr>
              <a:t>[] </a:t>
            </a:r>
            <a:r>
              <a:rPr lang="en-US" b="1" dirty="0" err="1">
                <a:solidFill>
                  <a:srgbClr val="0066A4"/>
                </a:solidFill>
              </a:rPr>
              <a:t>Class.getDeclaredMethods</a:t>
            </a:r>
            <a:r>
              <a:rPr lang="en-US" b="1" dirty="0">
                <a:solidFill>
                  <a:srgbClr val="0066A4"/>
                </a:solidFill>
              </a:rPr>
              <a:t> ();</a:t>
            </a:r>
            <a:endParaRPr lang="ru-RU" b="1" dirty="0" smtClean="0">
              <a:solidFill>
                <a:srgbClr val="0066A4"/>
              </a:solidFill>
            </a:endParaRPr>
          </a:p>
          <a:p>
            <a:pPr marL="252000" lvl="1" indent="0">
              <a:buNone/>
            </a:pPr>
            <a:r>
              <a:rPr lang="ru-RU" b="1" dirty="0">
                <a:solidFill>
                  <a:srgbClr val="0066A4"/>
                </a:solidFill>
              </a:rPr>
              <a:t>	</a:t>
            </a:r>
            <a:r>
              <a:rPr lang="ru-RU" b="1" dirty="0" smtClean="0">
                <a:solidFill>
                  <a:srgbClr val="0066A4"/>
                </a:solidFill>
              </a:rPr>
              <a:t>	</a:t>
            </a:r>
            <a:r>
              <a:rPr lang="en-US" b="1" dirty="0" smtClean="0">
                <a:solidFill>
                  <a:srgbClr val="0066A4"/>
                </a:solidFill>
              </a:rPr>
              <a:t>Method </a:t>
            </a:r>
            <a:r>
              <a:rPr lang="en-US" b="1" dirty="0" err="1">
                <a:solidFill>
                  <a:srgbClr val="0066A4"/>
                </a:solidFill>
              </a:rPr>
              <a:t>Class.getMethod</a:t>
            </a:r>
            <a:r>
              <a:rPr lang="en-US" b="1" dirty="0">
                <a:solidFill>
                  <a:srgbClr val="0066A4"/>
                </a:solidFill>
              </a:rPr>
              <a:t>(String </a:t>
            </a:r>
            <a:r>
              <a:rPr lang="en-US" b="1" dirty="0" err="1">
                <a:solidFill>
                  <a:srgbClr val="0066A4"/>
                </a:solidFill>
              </a:rPr>
              <a:t>methodName</a:t>
            </a:r>
            <a:r>
              <a:rPr lang="en-US" b="1" dirty="0">
                <a:solidFill>
                  <a:srgbClr val="0066A4"/>
                </a:solidFill>
              </a:rPr>
              <a:t>, Class[] </a:t>
            </a:r>
            <a:r>
              <a:rPr lang="en-US" b="1" dirty="0" err="1">
                <a:solidFill>
                  <a:srgbClr val="0066A4"/>
                </a:solidFill>
              </a:rPr>
              <a:t>parametersTypes</a:t>
            </a:r>
            <a:r>
              <a:rPr lang="en-US" b="1" dirty="0">
                <a:solidFill>
                  <a:srgbClr val="0066A4"/>
                </a:solidFill>
              </a:rPr>
              <a:t>);</a:t>
            </a:r>
          </a:p>
          <a:p>
            <a:pPr marL="252000" lvl="1" indent="0">
              <a:buNone/>
            </a:pPr>
            <a:r>
              <a:rPr lang="ru-RU" b="1" dirty="0">
                <a:solidFill>
                  <a:srgbClr val="0066A4"/>
                </a:solidFill>
              </a:rPr>
              <a:t>	</a:t>
            </a:r>
            <a:r>
              <a:rPr lang="ru-RU" b="1" dirty="0" smtClean="0">
                <a:solidFill>
                  <a:srgbClr val="0066A4"/>
                </a:solidFill>
              </a:rPr>
              <a:t>	</a:t>
            </a:r>
            <a:r>
              <a:rPr lang="en-US" b="1" dirty="0" smtClean="0">
                <a:solidFill>
                  <a:srgbClr val="0066A4"/>
                </a:solidFill>
              </a:rPr>
              <a:t>Method </a:t>
            </a:r>
            <a:r>
              <a:rPr lang="en-US" b="1" dirty="0" err="1">
                <a:solidFill>
                  <a:srgbClr val="0066A4"/>
                </a:solidFill>
              </a:rPr>
              <a:t>Class.getDeclaredMethod</a:t>
            </a:r>
            <a:r>
              <a:rPr lang="en-US" b="1" dirty="0">
                <a:solidFill>
                  <a:srgbClr val="0066A4"/>
                </a:solidFill>
              </a:rPr>
              <a:t>(String </a:t>
            </a:r>
            <a:r>
              <a:rPr lang="en-US" b="1" dirty="0" err="1">
                <a:solidFill>
                  <a:srgbClr val="0066A4"/>
                </a:solidFill>
              </a:rPr>
              <a:t>methodName</a:t>
            </a:r>
            <a:r>
              <a:rPr lang="en-US" b="1" dirty="0">
                <a:solidFill>
                  <a:srgbClr val="0066A4"/>
                </a:solidFill>
              </a:rPr>
              <a:t>, Class[] </a:t>
            </a:r>
            <a:r>
              <a:rPr lang="en-US" b="1" dirty="0" err="1">
                <a:solidFill>
                  <a:srgbClr val="0066A4"/>
                </a:solidFill>
              </a:rPr>
              <a:t>paramsTypes</a:t>
            </a:r>
            <a:r>
              <a:rPr lang="en-US" b="1" dirty="0" smtClean="0">
                <a:solidFill>
                  <a:srgbClr val="0066A4"/>
                </a:solidFill>
              </a:rPr>
              <a:t>);</a:t>
            </a:r>
            <a:endParaRPr lang="ru-RU" dirty="0">
              <a:solidFill>
                <a:srgbClr val="0066A4"/>
              </a:solidFill>
            </a:endParaRPr>
          </a:p>
        </p:txBody>
      </p:sp>
      <p:sp>
        <p:nvSpPr>
          <p:cNvPr id="5" name="Прямоугольник 14"/>
          <p:cNvSpPr>
            <a:spLocks noChangeAspect="1"/>
          </p:cNvSpPr>
          <p:nvPr/>
        </p:nvSpPr>
        <p:spPr>
          <a:xfrm>
            <a:off x="8547544" y="3039975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 </a:t>
            </a:r>
            <a:r>
              <a:rPr lang="ru-RU" dirty="0"/>
              <a:t>Модификаторы доступа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88177" y="939800"/>
            <a:ext cx="8765323" cy="5588000"/>
          </a:xfrm>
          <a:prstGeom prst="roundRect">
            <a:avLst>
              <a:gd name="adj" fmla="val 9048"/>
            </a:avLst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public final</a:t>
            </a:r>
            <a:r>
              <a:rPr lang="en-US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class Identifier {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66A4"/>
                </a:solidFill>
                <a:cs typeface="Courier New" pitchFamily="49" charset="0"/>
              </a:rPr>
              <a:t>public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 transient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String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66A4"/>
                </a:solidFill>
                <a:cs typeface="Courier New" pitchFamily="49" charset="0"/>
              </a:rPr>
              <a:t>protected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Identifier() {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“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";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66A4"/>
                </a:solidFill>
                <a:cs typeface="Courier New" pitchFamily="49" charset="0"/>
              </a:rPr>
              <a:t>public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 synchronized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String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return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 class Main {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							    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NoSuchFieldException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NoSuchMethodException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 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Identifier.class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0066A4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clazzModifiers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.getModifiers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("Class is 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final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 " + 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Modifier.isFinal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 Constructor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clazz.getDeclaredConstructor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(null);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constructorModifiers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.getModifiers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("Constructor is 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protected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 " 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			       		</a:t>
            </a:r>
            <a:r>
              <a:rPr lang="en-US" sz="1600" b="1" dirty="0" err="1" smtClean="0">
                <a:solidFill>
                  <a:srgbClr val="0066A4"/>
                </a:solidFill>
                <a:cs typeface="Courier New" pitchFamily="49" charset="0"/>
              </a:rPr>
              <a:t>Modifier.isProtected</a:t>
            </a:r>
            <a:r>
              <a:rPr lang="en-US" sz="1600" b="1" dirty="0" smtClean="0">
                <a:solidFill>
                  <a:srgbClr val="0066A4"/>
                </a:solidFill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constructorModifiers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clazz.getField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0066A4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fieldModifiers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.getModifiers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("Field is 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transient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 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66A4"/>
                </a:solidFill>
                <a:cs typeface="Courier New" pitchFamily="49" charset="0"/>
              </a:rPr>
              <a:t>Modifier.isTransient</a:t>
            </a:r>
            <a:r>
              <a:rPr lang="en-US" sz="1600" b="1" dirty="0" smtClean="0">
                <a:solidFill>
                  <a:srgbClr val="0066A4"/>
                </a:solidFill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fieldModifiers</a:t>
            </a:r>
            <a:r>
              <a:rPr lang="en-US" sz="1600" b="1" dirty="0" smtClean="0">
                <a:solidFill>
                  <a:srgbClr val="0066A4"/>
                </a:solidFill>
                <a:cs typeface="Courier New" pitchFamily="49" charset="0"/>
              </a:rPr>
              <a:t>)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clazz.getMethod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", null);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66A4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methodModifiers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.getModifiers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()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400" dirty="0" err="1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("Method is 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synchronized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: " +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66A4"/>
                </a:solidFill>
                <a:cs typeface="Courier New" pitchFamily="49" charset="0"/>
              </a:rPr>
              <a:t>Modifier.isSynchronized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methodModifiers</a:t>
            </a:r>
            <a:r>
              <a:rPr lang="en-US" sz="1600" b="1" dirty="0">
                <a:solidFill>
                  <a:srgbClr val="0066A4"/>
                </a:solidFill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dirty="0"/>
              <a:t>5</a:t>
            </a:r>
            <a:r>
              <a:rPr lang="en-US" dirty="0" smtClean="0"/>
              <a:t>.</a:t>
            </a:r>
            <a:r>
              <a:rPr lang="ru-RU" dirty="0"/>
              <a:t> Манипулирование объектами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объектов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chemeClr val="bg2"/>
                </a:solidFill>
              </a:rPr>
              <a:t>Class.newInstance</a:t>
            </a:r>
            <a:r>
              <a:rPr lang="en-US" sz="1600" b="1" dirty="0">
                <a:solidFill>
                  <a:schemeClr val="bg2"/>
                </a:solidFill>
              </a:rPr>
              <a:t>()</a:t>
            </a:r>
            <a:r>
              <a:rPr lang="en-US" sz="1600" dirty="0"/>
              <a:t> - </a:t>
            </a:r>
            <a:r>
              <a:rPr lang="ru-RU" sz="1600" dirty="0"/>
              <a:t>вызов конструктора без аргументов</a:t>
            </a:r>
          </a:p>
          <a:p>
            <a:pPr lvl="1"/>
            <a:r>
              <a:rPr lang="en-US" sz="1600" b="1" dirty="0" err="1" smtClean="0">
                <a:solidFill>
                  <a:schemeClr val="bg2"/>
                </a:solidFill>
              </a:rPr>
              <a:t>Constructor.newInstance</a:t>
            </a:r>
            <a:r>
              <a:rPr lang="en-US" sz="1600" b="1" dirty="0" smtClean="0">
                <a:solidFill>
                  <a:schemeClr val="bg2"/>
                </a:solidFill>
              </a:rPr>
              <a:t>(Object</a:t>
            </a:r>
            <a:r>
              <a:rPr lang="en-US" sz="1400" b="1" dirty="0">
                <a:solidFill>
                  <a:schemeClr val="bg2"/>
                </a:solidFill>
              </a:rPr>
              <a:t>[] </a:t>
            </a:r>
            <a:r>
              <a:rPr lang="en-US" sz="1400" b="1" dirty="0" err="1">
                <a:solidFill>
                  <a:schemeClr val="bg2"/>
                </a:solidFill>
              </a:rPr>
              <a:t>args</a:t>
            </a:r>
            <a:r>
              <a:rPr lang="en-US" sz="1400" b="1" dirty="0">
                <a:solidFill>
                  <a:schemeClr val="bg2"/>
                </a:solidFill>
              </a:rPr>
              <a:t>)</a:t>
            </a:r>
          </a:p>
          <a:p>
            <a:r>
              <a:rPr lang="ru-RU" dirty="0"/>
              <a:t>Доступ к полям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Field.getType</a:t>
            </a:r>
            <a:r>
              <a:rPr lang="en-US" sz="1600" b="1" dirty="0">
                <a:solidFill>
                  <a:schemeClr val="bg2"/>
                </a:solidFill>
              </a:rPr>
              <a:t>()</a:t>
            </a:r>
            <a:r>
              <a:rPr lang="en-US" sz="1600" dirty="0"/>
              <a:t> – </a:t>
            </a:r>
            <a:r>
              <a:rPr lang="ru-RU" sz="1600" dirty="0"/>
              <a:t>получение типа </a:t>
            </a:r>
            <a:r>
              <a:rPr lang="en-US" sz="1600" dirty="0"/>
              <a:t>Class </a:t>
            </a:r>
            <a:r>
              <a:rPr lang="ru-RU" sz="1600" dirty="0"/>
              <a:t>поля.</a:t>
            </a:r>
          </a:p>
          <a:p>
            <a:pPr lvl="1"/>
            <a:r>
              <a:rPr lang="en-US" sz="1600" b="1" dirty="0">
                <a:solidFill>
                  <a:schemeClr val="bg2"/>
                </a:solidFill>
              </a:rPr>
              <a:t>Object </a:t>
            </a:r>
            <a:r>
              <a:rPr lang="en-US" sz="1600" b="1" dirty="0" err="1">
                <a:solidFill>
                  <a:schemeClr val="bg2"/>
                </a:solidFill>
              </a:rPr>
              <a:t>Field.get</a:t>
            </a:r>
            <a:r>
              <a:rPr lang="en-US" sz="1600" b="1" dirty="0">
                <a:solidFill>
                  <a:schemeClr val="bg2"/>
                </a:solidFill>
              </a:rPr>
              <a:t>(Object o)</a:t>
            </a:r>
            <a:r>
              <a:rPr lang="en-US" sz="1600" dirty="0"/>
              <a:t>, </a:t>
            </a:r>
            <a:r>
              <a:rPr lang="en-US" sz="1600" b="1" dirty="0" err="1">
                <a:solidFill>
                  <a:schemeClr val="bg2"/>
                </a:solidFill>
              </a:rPr>
              <a:t>int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getInt</a:t>
            </a:r>
            <a:r>
              <a:rPr lang="en-US" sz="1600" b="1" dirty="0">
                <a:solidFill>
                  <a:schemeClr val="bg2"/>
                </a:solidFill>
              </a:rPr>
              <a:t>(Object o)</a:t>
            </a:r>
            <a:r>
              <a:rPr lang="en-US" sz="1600" dirty="0"/>
              <a:t> </a:t>
            </a:r>
            <a:r>
              <a:rPr lang="ru-RU" sz="1600" dirty="0"/>
              <a:t>и т.п.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Field.set</a:t>
            </a:r>
            <a:r>
              <a:rPr lang="en-US" sz="1600" b="1" dirty="0">
                <a:solidFill>
                  <a:schemeClr val="bg2"/>
                </a:solidFill>
              </a:rPr>
              <a:t>(Object o, Object value)</a:t>
            </a:r>
            <a:r>
              <a:rPr lang="en-US" sz="1600" dirty="0"/>
              <a:t>, </a:t>
            </a:r>
            <a:r>
              <a:rPr lang="en-US" sz="1600" b="1" dirty="0" err="1">
                <a:solidFill>
                  <a:schemeClr val="bg2"/>
                </a:solidFill>
              </a:rPr>
              <a:t>setInt</a:t>
            </a:r>
            <a:r>
              <a:rPr lang="en-US" sz="1600" b="1" dirty="0">
                <a:solidFill>
                  <a:schemeClr val="bg2"/>
                </a:solidFill>
              </a:rPr>
              <a:t>(Object o, </a:t>
            </a:r>
            <a:r>
              <a:rPr lang="en-US" sz="1600" b="1" dirty="0" err="1">
                <a:solidFill>
                  <a:schemeClr val="bg2"/>
                </a:solidFill>
              </a:rPr>
              <a:t>int</a:t>
            </a:r>
            <a:r>
              <a:rPr lang="en-US" sz="1600" b="1" dirty="0">
                <a:solidFill>
                  <a:schemeClr val="bg2"/>
                </a:solidFill>
              </a:rPr>
              <a:t> value)</a:t>
            </a:r>
            <a:r>
              <a:rPr lang="en-US" sz="1600" dirty="0"/>
              <a:t> </a:t>
            </a:r>
            <a:r>
              <a:rPr lang="ru-RU" sz="1600" dirty="0"/>
              <a:t>и т.п.</a:t>
            </a:r>
          </a:p>
          <a:p>
            <a:pPr lvl="1"/>
            <a:r>
              <a:rPr lang="en-US" sz="1600" b="1" dirty="0" err="1">
                <a:solidFill>
                  <a:srgbClr val="0066A4"/>
                </a:solidFill>
              </a:rPr>
              <a:t>int</a:t>
            </a:r>
            <a:r>
              <a:rPr lang="en-US" sz="1600" b="1" dirty="0">
                <a:solidFill>
                  <a:srgbClr val="0066A4"/>
                </a:solidFill>
              </a:rPr>
              <a:t> </a:t>
            </a:r>
            <a:r>
              <a:rPr lang="en-US" sz="1600" b="1" dirty="0" err="1">
                <a:solidFill>
                  <a:srgbClr val="0066A4"/>
                </a:solidFill>
              </a:rPr>
              <a:t>i</a:t>
            </a:r>
            <a:r>
              <a:rPr lang="en-US" sz="1600" b="1" dirty="0">
                <a:solidFill>
                  <a:srgbClr val="0066A4"/>
                </a:solidFill>
              </a:rPr>
              <a:t>=</a:t>
            </a:r>
            <a:r>
              <a:rPr lang="en-US" sz="1600" b="1" dirty="0" err="1">
                <a:solidFill>
                  <a:srgbClr val="0066A4"/>
                </a:solidFill>
              </a:rPr>
              <a:t>field.getInt</a:t>
            </a:r>
            <a:r>
              <a:rPr lang="en-US" sz="1600" b="1" dirty="0">
                <a:solidFill>
                  <a:srgbClr val="0066A4"/>
                </a:solidFill>
              </a:rPr>
              <a:t>(o);  </a:t>
            </a:r>
            <a:r>
              <a:rPr lang="en-US" sz="1600" b="1" dirty="0" err="1">
                <a:solidFill>
                  <a:srgbClr val="0066A4"/>
                </a:solidFill>
              </a:rPr>
              <a:t>field.set</a:t>
            </a:r>
            <a:r>
              <a:rPr lang="en-US" sz="1600" b="1" dirty="0">
                <a:solidFill>
                  <a:srgbClr val="0066A4"/>
                </a:solidFill>
              </a:rPr>
              <a:t>(o, 10);</a:t>
            </a:r>
            <a:r>
              <a:rPr lang="en-US" sz="1600" dirty="0">
                <a:solidFill>
                  <a:srgbClr val="0066A4"/>
                </a:solidFill>
              </a:rPr>
              <a:t> //</a:t>
            </a:r>
            <a:r>
              <a:rPr lang="ru-RU" sz="1600" dirty="0">
                <a:solidFill>
                  <a:srgbClr val="0066A4"/>
                </a:solidFill>
              </a:rPr>
              <a:t>поле </a:t>
            </a:r>
            <a:r>
              <a:rPr lang="en-US" sz="1600" dirty="0" err="1">
                <a:solidFill>
                  <a:srgbClr val="0066A4"/>
                </a:solidFill>
              </a:rPr>
              <a:t>int</a:t>
            </a:r>
            <a:r>
              <a:rPr lang="en-US" sz="1600" dirty="0">
                <a:solidFill>
                  <a:srgbClr val="0066A4"/>
                </a:solidFill>
              </a:rPr>
              <a:t> index;</a:t>
            </a:r>
          </a:p>
          <a:p>
            <a:r>
              <a:rPr lang="ru-RU" dirty="0" smtClean="0"/>
              <a:t>Доступ </a:t>
            </a:r>
            <a:r>
              <a:rPr lang="ru-RU" dirty="0"/>
              <a:t>к методам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Method.getReturnType</a:t>
            </a:r>
            <a:r>
              <a:rPr lang="en-US" sz="1600" b="1" dirty="0">
                <a:solidFill>
                  <a:schemeClr val="bg2"/>
                </a:solidFill>
              </a:rPr>
              <a:t>()</a:t>
            </a:r>
            <a:r>
              <a:rPr lang="en-US" sz="1600" dirty="0"/>
              <a:t> – </a:t>
            </a:r>
            <a:r>
              <a:rPr lang="ru-RU" sz="1600" dirty="0"/>
              <a:t>получения типа </a:t>
            </a:r>
            <a:r>
              <a:rPr lang="en-US" sz="1600" dirty="0"/>
              <a:t>Class </a:t>
            </a:r>
            <a:r>
              <a:rPr lang="ru-RU" sz="1600" dirty="0"/>
              <a:t>возвращаемого значения.</a:t>
            </a:r>
          </a:p>
          <a:p>
            <a:pPr lvl="1"/>
            <a:r>
              <a:rPr lang="en-US" sz="1600" b="1" dirty="0">
                <a:solidFill>
                  <a:schemeClr val="bg2"/>
                </a:solidFill>
              </a:rPr>
              <a:t>Object </a:t>
            </a:r>
            <a:r>
              <a:rPr lang="en-US" sz="1600" b="1" dirty="0" err="1">
                <a:solidFill>
                  <a:schemeClr val="bg2"/>
                </a:solidFill>
              </a:rPr>
              <a:t>Method.invoke</a:t>
            </a:r>
            <a:r>
              <a:rPr lang="en-US" sz="1600" b="1" dirty="0">
                <a:solidFill>
                  <a:schemeClr val="bg2"/>
                </a:solidFill>
              </a:rPr>
              <a:t>(Object o, Object[] </a:t>
            </a:r>
            <a:r>
              <a:rPr lang="en-US" sz="1600" b="1" dirty="0" err="1">
                <a:solidFill>
                  <a:schemeClr val="bg2"/>
                </a:solidFill>
              </a:rPr>
              <a:t>args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  <a:r>
              <a:rPr lang="en-US" sz="1600" dirty="0"/>
              <a:t> // o – </a:t>
            </a:r>
            <a:r>
              <a:rPr lang="ru-RU" sz="1600" dirty="0"/>
              <a:t>объект, для которого вызывается метод его типа, список аргументов метода.</a:t>
            </a:r>
          </a:p>
          <a:p>
            <a:pPr lvl="1"/>
            <a:r>
              <a:rPr lang="en-US" sz="1600" b="1" dirty="0" err="1">
                <a:solidFill>
                  <a:srgbClr val="0066A4"/>
                </a:solidFill>
              </a:rPr>
              <a:t>i</a:t>
            </a:r>
            <a:r>
              <a:rPr lang="en-US" sz="1600" b="1" dirty="0">
                <a:solidFill>
                  <a:srgbClr val="0066A4"/>
                </a:solidFill>
              </a:rPr>
              <a:t> = (Integer) </a:t>
            </a:r>
            <a:r>
              <a:rPr lang="en-US" sz="1600" b="1" dirty="0" err="1">
                <a:solidFill>
                  <a:srgbClr val="0066A4"/>
                </a:solidFill>
              </a:rPr>
              <a:t>method.invoke</a:t>
            </a:r>
            <a:r>
              <a:rPr lang="en-US" sz="1600" b="1" dirty="0">
                <a:solidFill>
                  <a:srgbClr val="0066A4"/>
                </a:solidFill>
              </a:rPr>
              <a:t>(</a:t>
            </a:r>
            <a:r>
              <a:rPr lang="en-US" sz="1600" b="1" dirty="0" err="1">
                <a:solidFill>
                  <a:srgbClr val="0066A4"/>
                </a:solidFill>
              </a:rPr>
              <a:t>o,new</a:t>
            </a:r>
            <a:r>
              <a:rPr lang="en-US" sz="1600" b="1" dirty="0">
                <a:solidFill>
                  <a:srgbClr val="0066A4"/>
                </a:solidFill>
              </a:rPr>
              <a:t> Object[]{}));</a:t>
            </a:r>
            <a:r>
              <a:rPr lang="en-US" sz="1600" dirty="0">
                <a:solidFill>
                  <a:srgbClr val="0066A4"/>
                </a:solidFill>
              </a:rPr>
              <a:t> //</a:t>
            </a:r>
            <a:r>
              <a:rPr lang="ru-RU" sz="1600" dirty="0">
                <a:solidFill>
                  <a:srgbClr val="0066A4"/>
                </a:solidFill>
              </a:rPr>
              <a:t>метод </a:t>
            </a:r>
            <a:r>
              <a:rPr lang="en-US" sz="1600" dirty="0" err="1">
                <a:solidFill>
                  <a:srgbClr val="0066A4"/>
                </a:solidFill>
              </a:rPr>
              <a:t>int</a:t>
            </a:r>
            <a:r>
              <a:rPr lang="en-US" sz="1600" dirty="0">
                <a:solidFill>
                  <a:srgbClr val="0066A4"/>
                </a:solidFill>
              </a:rPr>
              <a:t> do().</a:t>
            </a:r>
          </a:p>
          <a:p>
            <a:r>
              <a:rPr lang="ru-RU" dirty="0"/>
              <a:t>Методы </a:t>
            </a:r>
            <a:r>
              <a:rPr lang="en-US" dirty="0"/>
              <a:t>Constructor, Method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getParameterTypes</a:t>
            </a:r>
            <a:r>
              <a:rPr lang="en-US" sz="1600" b="1" dirty="0">
                <a:solidFill>
                  <a:schemeClr val="bg2"/>
                </a:solidFill>
              </a:rPr>
              <a:t>()</a:t>
            </a:r>
            <a:r>
              <a:rPr lang="en-US" sz="1600" dirty="0"/>
              <a:t> – </a:t>
            </a:r>
            <a:r>
              <a:rPr lang="ru-RU" sz="1600" dirty="0"/>
              <a:t>получение массива </a:t>
            </a:r>
            <a:r>
              <a:rPr lang="en-US" sz="1600" dirty="0"/>
              <a:t>Class[] </a:t>
            </a:r>
            <a:r>
              <a:rPr lang="ru-RU" sz="1600" dirty="0"/>
              <a:t>аргументов.</a:t>
            </a:r>
            <a:endParaRPr lang="ru-RU" sz="1600" b="1" dirty="0">
              <a:solidFill>
                <a:schemeClr val="bg2"/>
              </a:solidFill>
            </a:endParaRP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getExceptionTypes</a:t>
            </a:r>
            <a:r>
              <a:rPr lang="en-US" sz="1600" b="1" dirty="0">
                <a:solidFill>
                  <a:schemeClr val="bg2"/>
                </a:solidFill>
              </a:rPr>
              <a:t>()</a:t>
            </a:r>
            <a:r>
              <a:rPr lang="en-US" sz="1600" dirty="0"/>
              <a:t> - </a:t>
            </a:r>
            <a:r>
              <a:rPr lang="ru-RU" sz="1600" dirty="0"/>
              <a:t>получение массива </a:t>
            </a:r>
            <a:r>
              <a:rPr lang="en-US" sz="1600" dirty="0"/>
              <a:t>Class[] </a:t>
            </a:r>
            <a:r>
              <a:rPr lang="ru-RU" sz="1600" dirty="0"/>
              <a:t>выбрасываемых </a:t>
            </a:r>
            <a:r>
              <a:rPr lang="en-US" sz="1600" dirty="0"/>
              <a:t>exception’</a:t>
            </a:r>
            <a:r>
              <a:rPr lang="ru-RU" sz="1600" dirty="0" err="1"/>
              <a:t>ов</a:t>
            </a:r>
            <a:r>
              <a:rPr lang="ru-RU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202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1.6</a:t>
            </a:r>
            <a:r>
              <a:rPr lang="ru-RU" dirty="0"/>
              <a:t>. Работа с массивами</a:t>
            </a:r>
            <a:endParaRPr lang="en-GB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92109"/>
              </p:ext>
            </p:extLst>
          </p:nvPr>
        </p:nvGraphicFramePr>
        <p:xfrm>
          <a:off x="211772" y="2921001"/>
          <a:ext cx="8716328" cy="36058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60228"/>
                <a:gridCol w="4356100"/>
              </a:tblGrid>
              <a:tr h="6816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Методы</a:t>
                      </a:r>
                      <a:endParaRPr lang="ru-RU" sz="1800" dirty="0"/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</a:tr>
              <a:tr h="86779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Object get(Object array,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index)</a:t>
                      </a:r>
                    </a:p>
                    <a:p>
                      <a:pPr algn="l"/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</a:rPr>
                        <a:t>      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getInt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(Object array,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index)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* 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</a:rPr>
                        <a:t>         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get*(Object array,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index)</a:t>
                      </a: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baseline="0" dirty="0" smtClean="0">
                          <a:solidFill>
                            <a:srgbClr val="464646"/>
                          </a:solidFill>
                        </a:rPr>
                        <a:t>Получение элемента (определенного типа) с индексом </a:t>
                      </a:r>
                      <a:r>
                        <a:rPr lang="ru-RU" sz="1600" b="0" baseline="0" dirty="0" err="1" smtClean="0">
                          <a:solidFill>
                            <a:srgbClr val="464646"/>
                          </a:solidFill>
                        </a:rPr>
                        <a:t>index</a:t>
                      </a:r>
                      <a:r>
                        <a:rPr lang="ru-RU" sz="1600" b="0" baseline="0" dirty="0" smtClean="0">
                          <a:solidFill>
                            <a:srgbClr val="464646"/>
                          </a:solidFill>
                        </a:rPr>
                        <a:t> из массива </a:t>
                      </a:r>
                      <a:r>
                        <a:rPr lang="ru-RU" sz="1600" b="0" baseline="0" dirty="0" err="1" smtClean="0">
                          <a:solidFill>
                            <a:srgbClr val="464646"/>
                          </a:solidFill>
                        </a:rPr>
                        <a:t>array</a:t>
                      </a:r>
                      <a:endParaRPr lang="ru-RU" sz="1600" b="0" baseline="0" dirty="0" smtClean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85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getLength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(Object array)</a:t>
                      </a: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464646"/>
                          </a:solidFill>
                        </a:rPr>
                        <a:t>Получение длины массива</a:t>
                      </a:r>
                      <a:endParaRPr lang="ru-RU" sz="1600" b="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1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Object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newInstance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(Class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compType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,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length)</a:t>
                      </a: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aseline="0" dirty="0" smtClean="0">
                          <a:solidFill>
                            <a:srgbClr val="464646"/>
                          </a:solidFill>
                        </a:rPr>
                        <a:t>Создание массива длины </a:t>
                      </a:r>
                      <a:r>
                        <a:rPr lang="ru-RU" sz="1600" baseline="0" dirty="0" err="1" smtClean="0">
                          <a:solidFill>
                            <a:srgbClr val="464646"/>
                          </a:solidFill>
                        </a:rPr>
                        <a:t>length</a:t>
                      </a:r>
                      <a:r>
                        <a:rPr lang="ru-RU" sz="1600" baseline="0" dirty="0" smtClean="0">
                          <a:solidFill>
                            <a:srgbClr val="464646"/>
                          </a:solidFill>
                        </a:rPr>
                        <a:t> из элементов типа </a:t>
                      </a:r>
                      <a:r>
                        <a:rPr lang="ru-RU" sz="1600" baseline="0" dirty="0" err="1" smtClean="0">
                          <a:solidFill>
                            <a:srgbClr val="464646"/>
                          </a:solidFill>
                        </a:rPr>
                        <a:t>Class</a:t>
                      </a:r>
                      <a:endParaRPr lang="ru-RU" sz="1600" baseline="0" dirty="0" smtClean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029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set(Object array,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index, Object value)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setInt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(Object array,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index,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value)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set*(Object array, </a:t>
                      </a:r>
                      <a:r>
                        <a:rPr lang="en-US" sz="1600" b="1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 index, * value)</a:t>
                      </a: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aseline="0" dirty="0" smtClean="0">
                          <a:solidFill>
                            <a:srgbClr val="464646"/>
                          </a:solidFill>
                        </a:rPr>
                        <a:t>Задание значения </a:t>
                      </a:r>
                      <a:r>
                        <a:rPr lang="ru-RU" sz="1600" baseline="0" dirty="0" err="1" smtClean="0">
                          <a:solidFill>
                            <a:srgbClr val="464646"/>
                          </a:solidFill>
                        </a:rPr>
                        <a:t>value</a:t>
                      </a:r>
                      <a:r>
                        <a:rPr lang="ru-RU" sz="1600" baseline="0" dirty="0" smtClean="0">
                          <a:solidFill>
                            <a:srgbClr val="464646"/>
                          </a:solidFill>
                        </a:rPr>
                        <a:t> элемента (определенного типа) с индексом </a:t>
                      </a:r>
                      <a:r>
                        <a:rPr lang="ru-RU" sz="1600" baseline="0" dirty="0" err="1" smtClean="0">
                          <a:solidFill>
                            <a:srgbClr val="464646"/>
                          </a:solidFill>
                        </a:rPr>
                        <a:t>index</a:t>
                      </a:r>
                      <a:r>
                        <a:rPr lang="ru-RU" sz="1600" baseline="0" dirty="0" smtClean="0">
                          <a:solidFill>
                            <a:srgbClr val="464646"/>
                          </a:solidFill>
                        </a:rPr>
                        <a:t> в массив </a:t>
                      </a:r>
                      <a:r>
                        <a:rPr lang="ru-RU" sz="1600" baseline="0" dirty="0" err="1" smtClean="0">
                          <a:solidFill>
                            <a:srgbClr val="464646"/>
                          </a:solidFill>
                        </a:rPr>
                        <a:t>array</a:t>
                      </a:r>
                      <a:endParaRPr lang="ru-RU" sz="1600" baseline="0" dirty="0" smtClean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>
          <a:xfrm>
            <a:off x="100800" y="857232"/>
            <a:ext cx="8931600" cy="2241568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методы класса </a:t>
            </a:r>
            <a:r>
              <a:rPr lang="en-US" b="1" dirty="0">
                <a:solidFill>
                  <a:schemeClr val="bg2"/>
                </a:solidFill>
              </a:rPr>
              <a:t>Class</a:t>
            </a:r>
            <a:endParaRPr lang="en-US" b="1" dirty="0" smtClean="0">
              <a:solidFill>
                <a:schemeClr val="bg2"/>
              </a:solidFill>
            </a:endParaRPr>
          </a:p>
          <a:p>
            <a:pPr lvl="1"/>
            <a:r>
              <a:rPr lang="ru-RU" sz="1600" b="1" dirty="0" err="1">
                <a:solidFill>
                  <a:schemeClr val="bg2"/>
                </a:solidFill>
              </a:rPr>
              <a:t>Class.isArray</a:t>
            </a:r>
            <a:r>
              <a:rPr lang="ru-RU" sz="1600" b="1" dirty="0">
                <a:solidFill>
                  <a:schemeClr val="bg2"/>
                </a:solidFill>
              </a:rPr>
              <a:t>() </a:t>
            </a:r>
            <a:r>
              <a:rPr lang="ru-RU" sz="1600" dirty="0"/>
              <a:t>– проверка на принадлежность массивам.</a:t>
            </a:r>
          </a:p>
          <a:p>
            <a:pPr lvl="1"/>
            <a:r>
              <a:rPr lang="ru-RU" sz="1600" b="1" dirty="0" err="1">
                <a:solidFill>
                  <a:schemeClr val="bg2"/>
                </a:solidFill>
              </a:rPr>
              <a:t>Class.getComponentType</a:t>
            </a:r>
            <a:r>
              <a:rPr lang="ru-RU" sz="1600" b="1" dirty="0">
                <a:solidFill>
                  <a:schemeClr val="bg2"/>
                </a:solidFill>
              </a:rPr>
              <a:t>() </a:t>
            </a:r>
            <a:r>
              <a:rPr lang="ru-RU" sz="1600" dirty="0"/>
              <a:t>– получение типа элементов.</a:t>
            </a:r>
          </a:p>
          <a:p>
            <a:r>
              <a:rPr lang="ru-RU" dirty="0"/>
              <a:t>Для работы с массивами используется класс </a:t>
            </a:r>
            <a:r>
              <a:rPr lang="ru-RU" b="1" dirty="0" err="1" smtClean="0">
                <a:solidFill>
                  <a:schemeClr val="bg2"/>
                </a:solidFill>
              </a:rPr>
              <a:t>java.lang.reflect.Array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(не </a:t>
            </a:r>
            <a:r>
              <a:rPr lang="ru-RU" dirty="0"/>
              <a:t>наследник </a:t>
            </a:r>
            <a:r>
              <a:rPr lang="ru-RU" dirty="0" err="1"/>
              <a:t>Class</a:t>
            </a:r>
            <a:r>
              <a:rPr lang="ru-RU" dirty="0"/>
              <a:t>, а набор статических методов для доступа к компонентам массива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93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4292</TotalTime>
  <Words>1701</Words>
  <Application>Microsoft Office PowerPoint</Application>
  <PresentationFormat>On-screen Show (4:3)</PresentationFormat>
  <Paragraphs>367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NetCracker_EDU_Template_2013</vt:lpstr>
      <vt:lpstr>Лекции по Java SE Антон Корчак, инженер-разработчик NetCracker</vt:lpstr>
      <vt:lpstr>План лекции</vt:lpstr>
      <vt:lpstr>Часть 1. Java Reflection.</vt:lpstr>
      <vt:lpstr>1.1. Java Reflection. Получение экземпляра Class&lt;T&gt;</vt:lpstr>
      <vt:lpstr>1.2. Информация о классе</vt:lpstr>
      <vt:lpstr>1.3. Информация о полях и методах класса</vt:lpstr>
      <vt:lpstr>1.4. Модификаторы доступа</vt:lpstr>
      <vt:lpstr>1.5. Манипулирование объектами</vt:lpstr>
      <vt:lpstr>1.6. Работа с массивами</vt:lpstr>
      <vt:lpstr>План лекции</vt:lpstr>
      <vt:lpstr>Часть 2. Демонстрация работы с Java Reflection.</vt:lpstr>
      <vt:lpstr>План лекции</vt:lpstr>
      <vt:lpstr>Часть 3. Аннотации (метаданные).</vt:lpstr>
      <vt:lpstr>3.1. Аннотации (метаданные). Общие сведения.</vt:lpstr>
      <vt:lpstr>3.2. Свойства аннотаций</vt:lpstr>
      <vt:lpstr>3.3. Встроенные аннотации</vt:lpstr>
      <vt:lpstr>3.4. Работа с аннотациями</vt:lpstr>
      <vt:lpstr>План лекции</vt:lpstr>
      <vt:lpstr>Часть 4. JUnit тестирование.</vt:lpstr>
      <vt:lpstr>4.1. Понятие о модульном авто-тестировании</vt:lpstr>
      <vt:lpstr>4.2. JUnit тестирование </vt:lpstr>
      <vt:lpstr>4.3. JUnit-тесты </vt:lpstr>
      <vt:lpstr>4.4. Параметризация при тестировании</vt:lpstr>
      <vt:lpstr>4.5. Информирование об ошибках</vt:lpstr>
      <vt:lpstr>План лекции</vt:lpstr>
      <vt:lpstr>Часть 5. Демонстрация применения JUnit-тестов.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Антон</dc:creator>
  <cp:lastModifiedBy>Alexey Evdokimov</cp:lastModifiedBy>
  <cp:revision>54</cp:revision>
  <dcterms:created xsi:type="dcterms:W3CDTF">2013-08-20T19:37:31Z</dcterms:created>
  <dcterms:modified xsi:type="dcterms:W3CDTF">2014-04-01T14:19:45Z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