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4" r:id="rId3"/>
    <p:sldId id="338" r:id="rId4"/>
    <p:sldId id="315" r:id="rId5"/>
    <p:sldId id="340" r:id="rId6"/>
    <p:sldId id="373" r:id="rId7"/>
    <p:sldId id="344" r:id="rId8"/>
    <p:sldId id="375" r:id="rId9"/>
    <p:sldId id="339" r:id="rId10"/>
    <p:sldId id="374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66A4"/>
    <a:srgbClr val="C2DEEF"/>
    <a:srgbClr val="C8E3FB"/>
    <a:srgbClr val="0C9B74"/>
    <a:srgbClr val="0079C1"/>
    <a:srgbClr val="0F6FC6"/>
    <a:srgbClr val="0015C1"/>
    <a:srgbClr val="91C6F7"/>
    <a:srgbClr val="59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9208" autoAdjust="0"/>
  </p:normalViewPr>
  <p:slideViewPr>
    <p:cSldViewPr snapToGrid="0">
      <p:cViewPr varScale="1">
        <p:scale>
          <a:sx n="114" d="100"/>
          <a:sy n="114" d="100"/>
        </p:scale>
        <p:origin x="-528" y="-90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5/8/2014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5/8/2014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Антон Корчак, </a:t>
            </a:r>
            <a:r>
              <a:rPr lang="ru-RU" dirty="0"/>
              <a:t>инженер-разработчик  </a:t>
            </a:r>
            <a:r>
              <a:rPr lang="en-US" dirty="0" err="1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17.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Основы </a:t>
            </a:r>
            <a:r>
              <a:rPr lang="en-US" sz="3600" b="1" dirty="0">
                <a:latin typeface="+mj-lt"/>
                <a:ea typeface="+mj-ea"/>
                <a:cs typeface="+mj-cs"/>
              </a:rPr>
              <a:t>JDBC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dirty="0"/>
              <a:t>7</a:t>
            </a:r>
            <a:r>
              <a:rPr lang="en-US" dirty="0" smtClean="0"/>
              <a:t>. </a:t>
            </a:r>
            <a:r>
              <a:rPr lang="ru-RU" dirty="0"/>
              <a:t>Обработка результатов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Перемещение по строкам осуществляется различными методами, основной – 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 next()</a:t>
            </a:r>
            <a:r>
              <a:rPr lang="en-US" dirty="0"/>
              <a:t> – </a:t>
            </a:r>
            <a:r>
              <a:rPr lang="ru-RU" dirty="0"/>
              <a:t>последовательное перемещение.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		</a:t>
            </a:r>
            <a:r>
              <a:rPr lang="en-US" dirty="0">
                <a:solidFill>
                  <a:schemeClr val="bg2"/>
                </a:solidFill>
              </a:rPr>
              <a:t>while (</a:t>
            </a:r>
            <a:r>
              <a:rPr lang="en-US" dirty="0" err="1">
                <a:solidFill>
                  <a:schemeClr val="bg2"/>
                </a:solidFill>
              </a:rPr>
              <a:t>resultSet.next</a:t>
            </a:r>
            <a:r>
              <a:rPr lang="en-US" dirty="0">
                <a:solidFill>
                  <a:schemeClr val="bg2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for (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b="1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&lt;= </a:t>
            </a:r>
            <a:r>
              <a:rPr lang="en-US" dirty="0" err="1">
                <a:solidFill>
                  <a:schemeClr val="bg2"/>
                </a:solidFill>
              </a:rPr>
              <a:t>metaData.getColumnCount</a:t>
            </a:r>
            <a:r>
              <a:rPr lang="en-US" dirty="0">
                <a:solidFill>
                  <a:schemeClr val="bg2"/>
                </a:solidFill>
              </a:rPr>
              <a:t>();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		Object element =  </a:t>
            </a:r>
            <a:r>
              <a:rPr lang="en-US" dirty="0" err="1" smtClean="0">
                <a:solidFill>
                  <a:schemeClr val="bg2"/>
                </a:solidFill>
              </a:rPr>
              <a:t>resultSet.getObject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			...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		}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first() </a:t>
            </a:r>
            <a:r>
              <a:rPr lang="en-US" dirty="0"/>
              <a:t>– </a:t>
            </a:r>
            <a:r>
              <a:rPr lang="ru-RU" dirty="0"/>
              <a:t>переход к </a:t>
            </a:r>
            <a:r>
              <a:rPr lang="ru-RU" dirty="0" smtClean="0"/>
              <a:t>первой </a:t>
            </a:r>
            <a:r>
              <a:rPr lang="ru-RU" dirty="0"/>
              <a:t>строке</a:t>
            </a:r>
          </a:p>
          <a:p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en-US" dirty="0" smtClean="0">
                <a:solidFill>
                  <a:schemeClr val="bg2"/>
                </a:solidFill>
              </a:rPr>
              <a:t>ast() </a:t>
            </a:r>
            <a:r>
              <a:rPr lang="en-US" dirty="0"/>
              <a:t>– </a:t>
            </a:r>
            <a:r>
              <a:rPr lang="ru-RU" dirty="0"/>
              <a:t>переход к </a:t>
            </a:r>
            <a:r>
              <a:rPr lang="ru-RU" dirty="0" smtClean="0"/>
              <a:t>последней строке</a:t>
            </a:r>
            <a:r>
              <a:rPr lang="en-US" dirty="0">
                <a:solidFill>
                  <a:schemeClr val="bg2"/>
                </a:solidFill>
              </a:rPr>
              <a:t>	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absolute(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row) </a:t>
            </a:r>
            <a:r>
              <a:rPr lang="en-US" dirty="0"/>
              <a:t>– </a:t>
            </a:r>
            <a:r>
              <a:rPr lang="ru-RU" dirty="0"/>
              <a:t>переход к конкретной </a:t>
            </a:r>
            <a:r>
              <a:rPr lang="ru-RU" dirty="0" smtClean="0"/>
              <a:t>строке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lang="ru-RU" dirty="0" smtClean="0"/>
              <a:t>Основы </a:t>
            </a:r>
            <a:r>
              <a:rPr lang="en-US" dirty="0" smtClean="0"/>
              <a:t>JDBC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2. </a:t>
            </a:r>
            <a:r>
              <a:rPr lang="ru-RU" b="1" dirty="0" smtClean="0">
                <a:solidFill>
                  <a:schemeClr val="bg2"/>
                </a:solidFill>
              </a:rPr>
              <a:t>Создание </a:t>
            </a:r>
            <a:r>
              <a:rPr lang="ru-RU" b="1" dirty="0">
                <a:solidFill>
                  <a:schemeClr val="bg2"/>
                </a:solidFill>
              </a:rPr>
              <a:t>(веб-)приложения с JDBC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1. </a:t>
            </a:r>
            <a:r>
              <a:rPr lang="ru-RU" b="1" dirty="0" smtClean="0">
                <a:solidFill>
                  <a:schemeClr val="accent1"/>
                </a:solidFill>
              </a:rPr>
              <a:t>Основы</a:t>
            </a:r>
            <a:r>
              <a:rPr lang="en-US" b="1" dirty="0" smtClean="0">
                <a:solidFill>
                  <a:schemeClr val="accent1"/>
                </a:solidFill>
              </a:rPr>
              <a:t> JDBC</a:t>
            </a:r>
            <a:endParaRPr lang="en-US" b="1" dirty="0">
              <a:solidFill>
                <a:schemeClr val="accent1"/>
              </a:solidFill>
            </a:endParaRPr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1.1. </a:t>
            </a:r>
            <a:r>
              <a:rPr lang="ru-RU" b="1" dirty="0">
                <a:solidFill>
                  <a:schemeClr val="bg2"/>
                </a:solidFill>
              </a:rPr>
              <a:t>Особенности </a:t>
            </a:r>
            <a:r>
              <a:rPr lang="en-US" b="1" dirty="0">
                <a:solidFill>
                  <a:schemeClr val="bg2"/>
                </a:solidFill>
              </a:rPr>
              <a:t>JDBC</a:t>
            </a:r>
            <a:endParaRPr lang="ru-RU" b="1" dirty="0" smtClean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1.2. </a:t>
            </a:r>
            <a:r>
              <a:rPr lang="ru-RU" b="1" dirty="0">
                <a:solidFill>
                  <a:schemeClr val="bg2"/>
                </a:solidFill>
              </a:rPr>
              <a:t>Типы </a:t>
            </a:r>
            <a:r>
              <a:rPr lang="en-US" b="1" dirty="0">
                <a:solidFill>
                  <a:schemeClr val="bg2"/>
                </a:solidFill>
              </a:rPr>
              <a:t>JDBC-</a:t>
            </a:r>
            <a:r>
              <a:rPr lang="ru-RU" b="1" dirty="0">
                <a:solidFill>
                  <a:schemeClr val="bg2"/>
                </a:solidFill>
              </a:rPr>
              <a:t>драйверов</a:t>
            </a:r>
            <a:endParaRPr lang="ru-RU" b="1" dirty="0" smtClean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b="1" dirty="0">
                <a:solidFill>
                  <a:schemeClr val="bg2"/>
                </a:solidFill>
              </a:rPr>
              <a:t>1.3. Основы </a:t>
            </a:r>
            <a:r>
              <a:rPr lang="ru-RU" b="1" dirty="0" smtClean="0">
                <a:solidFill>
                  <a:schemeClr val="bg2"/>
                </a:solidFill>
              </a:rPr>
              <a:t>подключения к БД через </a:t>
            </a:r>
            <a:r>
              <a:rPr lang="en-US" b="1" dirty="0" smtClean="0">
                <a:solidFill>
                  <a:schemeClr val="bg2"/>
                </a:solidFill>
              </a:rPr>
              <a:t>JDBC</a:t>
            </a:r>
            <a:endParaRPr lang="ru-RU" b="1" dirty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b="1" dirty="0">
                <a:solidFill>
                  <a:schemeClr val="bg2"/>
                </a:solidFill>
              </a:rPr>
              <a:t>1.4. Подключение драйвера</a:t>
            </a:r>
            <a:endParaRPr lang="ru-RU" b="1" dirty="0" smtClean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b="1" dirty="0">
                <a:solidFill>
                  <a:schemeClr val="bg2"/>
                </a:solidFill>
              </a:rPr>
              <a:t>1.5</a:t>
            </a:r>
            <a:r>
              <a:rPr lang="en-US" b="1" dirty="0">
                <a:solidFill>
                  <a:schemeClr val="bg2"/>
                </a:solidFill>
              </a:rPr>
              <a:t>.</a:t>
            </a:r>
            <a:r>
              <a:rPr lang="ru-RU" b="1" dirty="0">
                <a:solidFill>
                  <a:schemeClr val="bg2"/>
                </a:solidFill>
              </a:rPr>
              <a:t> Получение </a:t>
            </a:r>
            <a:r>
              <a:rPr lang="ru-RU" b="1" dirty="0" smtClean="0">
                <a:solidFill>
                  <a:schemeClr val="bg2"/>
                </a:solidFill>
              </a:rPr>
              <a:t>соединения</a:t>
            </a:r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1.6. Отправка </a:t>
            </a:r>
            <a:r>
              <a:rPr lang="ru-RU" b="1" dirty="0">
                <a:solidFill>
                  <a:schemeClr val="bg2"/>
                </a:solidFill>
              </a:rPr>
              <a:t>запросов</a:t>
            </a:r>
            <a:endParaRPr lang="ru-RU" b="1" dirty="0" smtClean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1.7. </a:t>
            </a:r>
            <a:r>
              <a:rPr lang="ru-RU" b="1" dirty="0">
                <a:solidFill>
                  <a:schemeClr val="bg2"/>
                </a:solidFill>
              </a:rPr>
              <a:t>Обработка результатов запроса</a:t>
            </a:r>
            <a:endParaRPr lang="ru-RU" b="1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ru-RU" dirty="0" smtClean="0"/>
              <a:t>2. Создание (веб-)приложения с </a:t>
            </a:r>
            <a:r>
              <a:rPr lang="en-US" dirty="0" smtClean="0"/>
              <a:t>JDBC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20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1.1.</a:t>
            </a:r>
            <a:r>
              <a:rPr lang="en-US" dirty="0" smtClean="0"/>
              <a:t> </a:t>
            </a:r>
            <a:r>
              <a:rPr lang="ru-RU" altLang="ru-RU" dirty="0"/>
              <a:t>Особенности </a:t>
            </a:r>
            <a:r>
              <a:rPr lang="en-US" altLang="ru-RU" dirty="0"/>
              <a:t>JDBC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2330811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JDBC (</a:t>
            </a:r>
            <a:r>
              <a:rPr lang="en-US" b="1" dirty="0" smtClean="0">
                <a:solidFill>
                  <a:schemeClr val="bg2"/>
                </a:solidFill>
              </a:rPr>
              <a:t>Java </a:t>
            </a:r>
            <a:r>
              <a:rPr lang="en-US" b="1" dirty="0" err="1" smtClean="0">
                <a:solidFill>
                  <a:schemeClr val="bg2"/>
                </a:solidFill>
              </a:rPr>
              <a:t>DataBase</a:t>
            </a:r>
            <a:r>
              <a:rPr lang="en-US" b="1" dirty="0" smtClean="0">
                <a:solidFill>
                  <a:schemeClr val="bg2"/>
                </a:solidFill>
              </a:rPr>
              <a:t> Connectivity</a:t>
            </a:r>
            <a:r>
              <a:rPr lang="ru-RU" b="1" dirty="0" smtClean="0">
                <a:solidFill>
                  <a:schemeClr val="bg2"/>
                </a:solidFill>
              </a:rPr>
              <a:t>)</a:t>
            </a:r>
            <a:r>
              <a:rPr lang="ru-RU" dirty="0" smtClean="0"/>
              <a:t> </a:t>
            </a:r>
            <a:r>
              <a:rPr lang="ru-RU" dirty="0"/>
              <a:t>– интерфейс, при помощи которого </a:t>
            </a:r>
            <a:r>
              <a:rPr lang="ru-RU" dirty="0" err="1"/>
              <a:t>Java</a:t>
            </a:r>
            <a:r>
              <a:rPr lang="ru-RU" dirty="0"/>
              <a:t>-приложения взаимодействуют с базами данных и манипулируют с их данными</a:t>
            </a:r>
          </a:p>
          <a:p>
            <a:r>
              <a:rPr lang="ru-RU" dirty="0"/>
              <a:t> </a:t>
            </a:r>
            <a:r>
              <a:rPr lang="ru-RU" b="1" dirty="0">
                <a:solidFill>
                  <a:schemeClr val="bg2"/>
                </a:solidFill>
              </a:rPr>
              <a:t>Драйвер JDBC </a:t>
            </a:r>
            <a:r>
              <a:rPr lang="ru-RU" dirty="0"/>
              <a:t>реализует интерфейс с конкретной БД.</a:t>
            </a:r>
          </a:p>
          <a:p>
            <a:r>
              <a:rPr lang="ru-RU" dirty="0"/>
              <a:t> Основное преимущество – возможность выполнения одного и того же программного кода для различных СУБД и ОС</a:t>
            </a:r>
          </a:p>
          <a:p>
            <a:endParaRPr lang="en-US" dirty="0" smtClean="0"/>
          </a:p>
        </p:txBody>
      </p:sp>
      <p:pic>
        <p:nvPicPr>
          <p:cNvPr id="5" name="Содержимое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57563"/>
            <a:ext cx="78057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2. </a:t>
            </a:r>
            <a:r>
              <a:rPr lang="ru-RU" dirty="0"/>
              <a:t>Типы </a:t>
            </a:r>
            <a:r>
              <a:rPr lang="en-US" dirty="0"/>
              <a:t>JDBC-</a:t>
            </a:r>
            <a:r>
              <a:rPr lang="ru-RU" dirty="0"/>
              <a:t>драйверов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 Драйвер транслирует </a:t>
            </a:r>
            <a:r>
              <a:rPr lang="en-US" dirty="0"/>
              <a:t>JDBC </a:t>
            </a:r>
            <a:r>
              <a:rPr lang="ru-RU" dirty="0"/>
              <a:t>в </a:t>
            </a:r>
            <a:r>
              <a:rPr lang="en-US" dirty="0"/>
              <a:t>ODBC </a:t>
            </a:r>
            <a:r>
              <a:rPr lang="ru-RU" dirty="0"/>
              <a:t>и для взаимодействия с БД используется драйвер </a:t>
            </a:r>
            <a:r>
              <a:rPr lang="en-US" dirty="0"/>
              <a:t>ODBC (Microsoft Open </a:t>
            </a:r>
            <a:r>
              <a:rPr lang="en-US" dirty="0" err="1"/>
              <a:t>DataBase</a:t>
            </a:r>
            <a:r>
              <a:rPr lang="en-US" dirty="0"/>
              <a:t> Connectivity). </a:t>
            </a:r>
            <a:r>
              <a:rPr lang="ru-RU" dirty="0"/>
              <a:t>В состав </a:t>
            </a:r>
            <a:r>
              <a:rPr lang="en-US" dirty="0"/>
              <a:t>JDK </a:t>
            </a:r>
            <a:r>
              <a:rPr lang="ru-RU" dirty="0"/>
              <a:t>включен драйвер – Мост </a:t>
            </a:r>
            <a:r>
              <a:rPr lang="en-US" dirty="0"/>
              <a:t>JDBC/ODBC. </a:t>
            </a:r>
            <a:r>
              <a:rPr lang="ru-RU" dirty="0"/>
              <a:t>Не удобен, поскольку требует установки и конфигурации. Для </a:t>
            </a:r>
            <a:r>
              <a:rPr lang="ru-RU" dirty="0" smtClean="0"/>
              <a:t>тестирования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ru-RU" dirty="0"/>
              <a:t>Пишется частично на </a:t>
            </a:r>
            <a:r>
              <a:rPr lang="en-US" altLang="ru-RU" dirty="0"/>
              <a:t>Java</a:t>
            </a:r>
            <a:r>
              <a:rPr lang="ru-RU" altLang="ru-RU" dirty="0"/>
              <a:t>, частично на собственном языке. Необходимо помимо библиотеки </a:t>
            </a:r>
            <a:r>
              <a:rPr lang="en-US" altLang="ru-RU" dirty="0"/>
              <a:t>Java </a:t>
            </a:r>
            <a:r>
              <a:rPr lang="ru-RU" altLang="ru-RU" dirty="0"/>
              <a:t>установить платформа зависимый </a:t>
            </a:r>
            <a:r>
              <a:rPr lang="ru-RU" altLang="ru-RU" dirty="0" smtClean="0"/>
              <a:t>код</a:t>
            </a:r>
            <a:r>
              <a:rPr lang="en-US" altLang="ru-RU" dirty="0"/>
              <a:t>.</a:t>
            </a:r>
            <a:endParaRPr lang="ru-RU" altLang="ru-RU" dirty="0"/>
          </a:p>
          <a:p>
            <a:pPr marL="457200" indent="-457200">
              <a:buFont typeface="+mj-lt"/>
              <a:buAutoNum type="arabicPeriod"/>
            </a:pPr>
            <a:r>
              <a:rPr lang="ru-RU" altLang="ru-RU" dirty="0"/>
              <a:t>Создается только на основе </a:t>
            </a:r>
            <a:r>
              <a:rPr lang="en-US" altLang="ru-RU" dirty="0"/>
              <a:t>Java </a:t>
            </a:r>
            <a:r>
              <a:rPr lang="ru-RU" altLang="ru-RU" dirty="0"/>
              <a:t>с использованием независимого от БД протокола взаимодействия сервера и </a:t>
            </a:r>
            <a:r>
              <a:rPr lang="ru-RU" altLang="ru-RU" dirty="0" smtClean="0"/>
              <a:t>БД</a:t>
            </a:r>
            <a:r>
              <a:rPr lang="en-US" alt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ru-RU" dirty="0"/>
              <a:t>Основывается на библиотеке </a:t>
            </a:r>
            <a:r>
              <a:rPr lang="en-US" altLang="ru-RU" dirty="0"/>
              <a:t>Java</a:t>
            </a:r>
            <a:r>
              <a:rPr lang="ru-RU" altLang="ru-RU" dirty="0"/>
              <a:t>,</a:t>
            </a:r>
            <a:r>
              <a:rPr lang="en-US" altLang="ru-RU" dirty="0"/>
              <a:t> </a:t>
            </a:r>
            <a:r>
              <a:rPr lang="ru-RU" altLang="ru-RU" dirty="0"/>
              <a:t>транслирующей </a:t>
            </a:r>
            <a:r>
              <a:rPr lang="en-US" altLang="ru-RU" dirty="0"/>
              <a:t>JDBC-</a:t>
            </a:r>
            <a:r>
              <a:rPr lang="ru-RU" altLang="ru-RU" dirty="0"/>
              <a:t>запросы в протокол конкретной </a:t>
            </a:r>
            <a:r>
              <a:rPr lang="ru-RU" altLang="ru-RU" dirty="0" smtClean="0"/>
              <a:t>БД</a:t>
            </a:r>
            <a:endParaRPr lang="en-US" altLang="ru-RU" dirty="0" smtClean="0"/>
          </a:p>
          <a:p>
            <a:pPr marL="0" indent="0">
              <a:buNone/>
            </a:pPr>
            <a:r>
              <a:rPr lang="ru-RU" b="1" dirty="0">
                <a:solidFill>
                  <a:schemeClr val="bg2"/>
                </a:solidFill>
              </a:rPr>
              <a:t>Наиболее предпочтительны JDBC-драйверы типа 3 и </a:t>
            </a:r>
            <a:r>
              <a:rPr lang="ru-RU" b="1" dirty="0" smtClean="0">
                <a:solidFill>
                  <a:schemeClr val="bg2"/>
                </a:solidFill>
              </a:rPr>
              <a:t>4</a:t>
            </a:r>
            <a:r>
              <a:rPr lang="en-US" b="1" dirty="0" smtClean="0">
                <a:solidFill>
                  <a:schemeClr val="bg2"/>
                </a:solidFill>
              </a:rPr>
              <a:t>.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>
            <a:off x="6422182" y="4613402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Основы </a:t>
            </a:r>
            <a:r>
              <a:rPr lang="ru-RU" dirty="0" smtClean="0"/>
              <a:t>подключения к БД через </a:t>
            </a:r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Добавление драйвера осуществляется через указание пути с помощью аргумента </a:t>
            </a:r>
            <a:r>
              <a:rPr lang="ru-RU" dirty="0" err="1"/>
              <a:t>classpath</a:t>
            </a:r>
            <a:endParaRPr lang="ru-RU" dirty="0" smtClean="0"/>
          </a:p>
          <a:p>
            <a:pPr lvl="1"/>
            <a:r>
              <a:rPr lang="en-US" b="1" dirty="0" smtClean="0">
                <a:solidFill>
                  <a:srgbClr val="0066A4"/>
                </a:solidFill>
              </a:rPr>
              <a:t>java </a:t>
            </a:r>
            <a:r>
              <a:rPr lang="en-US" b="1" dirty="0">
                <a:solidFill>
                  <a:srgbClr val="0066A4"/>
                </a:solidFill>
              </a:rPr>
              <a:t>–</a:t>
            </a:r>
            <a:r>
              <a:rPr lang="en-US" b="1" dirty="0" err="1">
                <a:solidFill>
                  <a:srgbClr val="0066A4"/>
                </a:solidFill>
              </a:rPr>
              <a:t>classpath</a:t>
            </a:r>
            <a:r>
              <a:rPr lang="en-US" b="1" dirty="0">
                <a:solidFill>
                  <a:srgbClr val="0066A4"/>
                </a:solidFill>
              </a:rPr>
              <a:t> c:\oracle11\product\11.2.0\client_1\jdbc\lib\ojdbc6.jar</a:t>
            </a:r>
          </a:p>
          <a:p>
            <a:pPr lvl="1"/>
            <a:r>
              <a:rPr lang="en-US" b="1" dirty="0" smtClean="0">
                <a:solidFill>
                  <a:srgbClr val="0066A4"/>
                </a:solidFill>
              </a:rPr>
              <a:t>java </a:t>
            </a:r>
            <a:r>
              <a:rPr lang="en-US" b="1" dirty="0">
                <a:solidFill>
                  <a:srgbClr val="0066A4"/>
                </a:solidFill>
              </a:rPr>
              <a:t>–</a:t>
            </a:r>
            <a:r>
              <a:rPr lang="en-US" b="1" dirty="0" err="1">
                <a:solidFill>
                  <a:srgbClr val="0066A4"/>
                </a:solidFill>
              </a:rPr>
              <a:t>classpath</a:t>
            </a:r>
            <a:r>
              <a:rPr lang="en-US" b="1" dirty="0">
                <a:solidFill>
                  <a:srgbClr val="0066A4"/>
                </a:solidFill>
              </a:rPr>
              <a:t> c:\postgresql-9.2.jdbc4.jar</a:t>
            </a:r>
          </a:p>
          <a:p>
            <a:pPr lvl="1"/>
            <a:r>
              <a:rPr lang="en-US" b="1" dirty="0" smtClean="0">
                <a:solidFill>
                  <a:srgbClr val="0066A4"/>
                </a:solidFill>
              </a:rPr>
              <a:t>java </a:t>
            </a:r>
            <a:r>
              <a:rPr lang="en-US" b="1" dirty="0">
                <a:solidFill>
                  <a:srgbClr val="0066A4"/>
                </a:solidFill>
              </a:rPr>
              <a:t>–</a:t>
            </a:r>
            <a:r>
              <a:rPr lang="en-US" b="1" dirty="0" err="1">
                <a:solidFill>
                  <a:srgbClr val="0066A4"/>
                </a:solidFill>
              </a:rPr>
              <a:t>classpath</a:t>
            </a:r>
            <a:r>
              <a:rPr lang="en-US" b="1" dirty="0">
                <a:solidFill>
                  <a:srgbClr val="0066A4"/>
                </a:solidFill>
              </a:rPr>
              <a:t> mysql-connector-java-5.1-bin.jar</a:t>
            </a:r>
          </a:p>
          <a:p>
            <a:pPr marL="252000" lvl="1" indent="0">
              <a:buNone/>
            </a:pPr>
            <a:r>
              <a:rPr lang="ru-RU" sz="2000" dirty="0" smtClean="0"/>
              <a:t>или </a:t>
            </a:r>
            <a:r>
              <a:rPr lang="ru-RU" sz="2000" dirty="0"/>
              <a:t>изменение параметра </a:t>
            </a:r>
            <a:r>
              <a:rPr lang="ru-RU" b="1" dirty="0">
                <a:solidFill>
                  <a:srgbClr val="0066A4"/>
                </a:solidFill>
              </a:rPr>
              <a:t>CLASSPATH</a:t>
            </a:r>
            <a:r>
              <a:rPr lang="ru-RU" sz="2000" dirty="0"/>
              <a:t> среды, или копированием драйвера в </a:t>
            </a:r>
            <a:r>
              <a:rPr lang="ru-RU" b="1" dirty="0" err="1">
                <a:solidFill>
                  <a:srgbClr val="0066A4"/>
                </a:solidFill>
              </a:rPr>
              <a:t>jre</a:t>
            </a:r>
            <a:r>
              <a:rPr lang="ru-RU" b="1" dirty="0">
                <a:solidFill>
                  <a:srgbClr val="0066A4"/>
                </a:solidFill>
              </a:rPr>
              <a:t>/</a:t>
            </a:r>
            <a:r>
              <a:rPr lang="ru-RU" b="1" dirty="0" err="1">
                <a:solidFill>
                  <a:srgbClr val="0066A4"/>
                </a:solidFill>
              </a:rPr>
              <a:t>lib</a:t>
            </a:r>
            <a:r>
              <a:rPr lang="ru-RU" b="1" dirty="0">
                <a:solidFill>
                  <a:srgbClr val="0066A4"/>
                </a:solidFill>
              </a:rPr>
              <a:t>/</a:t>
            </a:r>
            <a:r>
              <a:rPr lang="ru-RU" b="1" dirty="0" err="1">
                <a:solidFill>
                  <a:srgbClr val="0066A4"/>
                </a:solidFill>
              </a:rPr>
              <a:t>ext</a:t>
            </a:r>
            <a:r>
              <a:rPr lang="ru-RU" sz="2000" dirty="0"/>
              <a:t> или свой </a:t>
            </a:r>
            <a:r>
              <a:rPr lang="ru-RU" sz="2000" dirty="0" smtClean="0"/>
              <a:t>проект.</a:t>
            </a:r>
            <a:endParaRPr lang="ru-RU" sz="2000" dirty="0"/>
          </a:p>
          <a:p>
            <a:r>
              <a:rPr lang="ru-RU" dirty="0"/>
              <a:t>URL-указатель базы данных имеет следующий формат (источник БД и его параметры)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jdbc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ru-RU" b="1" dirty="0" err="1" smtClean="0">
                <a:solidFill>
                  <a:schemeClr val="bg2"/>
                </a:solidFill>
              </a:rPr>
              <a:t>название_протокола:другие_сведения</a:t>
            </a:r>
            <a:endParaRPr lang="en-US" b="1" dirty="0" smtClean="0">
              <a:solidFill>
                <a:schemeClr val="bg2"/>
              </a:solidFill>
            </a:endParaRPr>
          </a:p>
          <a:p>
            <a:pPr marL="252000" lvl="1" indent="0">
              <a:buNone/>
            </a:pPr>
            <a:r>
              <a:rPr lang="ru-RU" sz="2100" dirty="0"/>
              <a:t>например</a:t>
            </a:r>
          </a:p>
          <a:p>
            <a:pPr lvl="1"/>
            <a:r>
              <a:rPr lang="en-US" b="1" dirty="0" err="1" smtClean="0">
                <a:solidFill>
                  <a:schemeClr val="bg2"/>
                </a:solidFill>
              </a:rPr>
              <a:t>jdbc:oracle:thin</a:t>
            </a:r>
            <a:r>
              <a:rPr lang="en-US" b="1" dirty="0">
                <a:solidFill>
                  <a:schemeClr val="bg2"/>
                </a:solidFill>
              </a:rPr>
              <a:t>:@edu-netcracker.com:1521:XE</a:t>
            </a:r>
          </a:p>
        </p:txBody>
      </p:sp>
    </p:spTree>
    <p:extLst>
      <p:ext uri="{BB962C8B-B14F-4D97-AF65-F5344CB8AC3E}">
        <p14:creationId xmlns:p14="http://schemas.microsoft.com/office/powerpoint/2010/main" val="3137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4</a:t>
            </a:r>
            <a:r>
              <a:rPr lang="ru-RU" dirty="0"/>
              <a:t>. </a:t>
            </a:r>
            <a:r>
              <a:rPr lang="ru-RU" altLang="ru-RU" dirty="0"/>
              <a:t>Подключение драйвера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За </a:t>
            </a:r>
            <a:r>
              <a:rPr lang="ru-RU" dirty="0"/>
              <a:t>работу с </a:t>
            </a:r>
            <a:r>
              <a:rPr lang="en-US" dirty="0"/>
              <a:t>JDBC-</a:t>
            </a:r>
            <a:r>
              <a:rPr lang="ru-RU" dirty="0"/>
              <a:t>драйвером отвечает </a:t>
            </a:r>
            <a:r>
              <a:rPr lang="en-US" sz="1800" b="1" dirty="0" err="1">
                <a:solidFill>
                  <a:srgbClr val="0066A4"/>
                </a:solidFill>
              </a:rPr>
              <a:t>java.sql.DriverManager</a:t>
            </a:r>
            <a:r>
              <a:rPr lang="en-US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Сделать </a:t>
            </a:r>
            <a:r>
              <a:rPr lang="ru-RU" dirty="0"/>
              <a:t>драйвер видимым для него можно несколькими способами</a:t>
            </a:r>
          </a:p>
          <a:p>
            <a:r>
              <a:rPr lang="ru-RU" dirty="0" smtClean="0"/>
              <a:t>Через </a:t>
            </a:r>
            <a:r>
              <a:rPr lang="ru-RU" dirty="0"/>
              <a:t>командную строку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rgbClr val="0066A4"/>
                </a:solidFill>
              </a:rPr>
              <a:t>			</a:t>
            </a:r>
            <a:r>
              <a:rPr lang="en-US" sz="1800" dirty="0" smtClean="0">
                <a:solidFill>
                  <a:srgbClr val="0066A4"/>
                </a:solidFill>
              </a:rPr>
              <a:t>java </a:t>
            </a:r>
            <a:r>
              <a:rPr lang="en-US" sz="1800" dirty="0">
                <a:solidFill>
                  <a:srgbClr val="0066A4"/>
                </a:solidFill>
              </a:rPr>
              <a:t>–</a:t>
            </a:r>
            <a:r>
              <a:rPr lang="en-US" sz="1800" dirty="0" err="1">
                <a:solidFill>
                  <a:srgbClr val="0066A4"/>
                </a:solidFill>
              </a:rPr>
              <a:t>Djdbc.drivers</a:t>
            </a:r>
            <a:r>
              <a:rPr lang="en-US" sz="1800" dirty="0">
                <a:solidFill>
                  <a:srgbClr val="0066A4"/>
                </a:solidFill>
              </a:rPr>
              <a:t>=</a:t>
            </a:r>
            <a:r>
              <a:rPr lang="en-US" sz="1800" dirty="0" err="1">
                <a:solidFill>
                  <a:srgbClr val="0066A4"/>
                </a:solidFill>
              </a:rPr>
              <a:t>oracle.jdbc.driver.OracleDriver</a:t>
            </a:r>
            <a:endParaRPr lang="en-US" sz="1800" dirty="0">
              <a:solidFill>
                <a:srgbClr val="0066A4"/>
              </a:solidFill>
            </a:endParaRPr>
          </a:p>
          <a:p>
            <a:r>
              <a:rPr lang="ru-RU" dirty="0" smtClean="0"/>
              <a:t>Считать </a:t>
            </a:r>
            <a:r>
              <a:rPr lang="ru-RU" dirty="0"/>
              <a:t>из </a:t>
            </a:r>
            <a:r>
              <a:rPr lang="en-US" dirty="0"/>
              <a:t>property-</a:t>
            </a:r>
            <a:r>
              <a:rPr lang="ru-RU" dirty="0"/>
              <a:t>файла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sz="1800" dirty="0" err="1" smtClean="0">
                <a:solidFill>
                  <a:srgbClr val="0066A4"/>
                </a:solidFill>
              </a:rPr>
              <a:t>jdbc.drivers</a:t>
            </a:r>
            <a:r>
              <a:rPr lang="en-US" sz="1800" dirty="0" smtClean="0">
                <a:solidFill>
                  <a:srgbClr val="0066A4"/>
                </a:solidFill>
              </a:rPr>
              <a:t>=</a:t>
            </a:r>
            <a:r>
              <a:rPr lang="en-US" sz="1800" dirty="0" err="1" smtClean="0">
                <a:solidFill>
                  <a:srgbClr val="0066A4"/>
                </a:solidFill>
              </a:rPr>
              <a:t>oracle.jdbc.driver.OracleDriver</a:t>
            </a:r>
            <a:endParaRPr lang="en-US" sz="1800" dirty="0">
              <a:solidFill>
                <a:srgbClr val="0066A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66A4"/>
                </a:solidFill>
              </a:rPr>
              <a:t>	</a:t>
            </a:r>
            <a:r>
              <a:rPr lang="ru-RU" sz="1800" dirty="0" smtClean="0">
                <a:solidFill>
                  <a:srgbClr val="0066A4"/>
                </a:solidFill>
              </a:rPr>
              <a:t>		</a:t>
            </a:r>
            <a:r>
              <a:rPr lang="en-US" sz="1800" dirty="0" err="1" smtClean="0">
                <a:solidFill>
                  <a:srgbClr val="0066A4"/>
                </a:solidFill>
              </a:rPr>
              <a:t>System.setProperty</a:t>
            </a:r>
            <a:r>
              <a:rPr lang="en-US" sz="1800" dirty="0" smtClean="0">
                <a:solidFill>
                  <a:srgbClr val="0066A4"/>
                </a:solidFill>
              </a:rPr>
              <a:t>("</a:t>
            </a:r>
            <a:r>
              <a:rPr lang="en-US" sz="1800" dirty="0" err="1" smtClean="0">
                <a:solidFill>
                  <a:srgbClr val="0066A4"/>
                </a:solidFill>
              </a:rPr>
              <a:t>jdbc.drivers</a:t>
            </a:r>
            <a:r>
              <a:rPr lang="en-US" sz="1800" dirty="0" smtClean="0">
                <a:solidFill>
                  <a:srgbClr val="0066A4"/>
                </a:solidFill>
              </a:rPr>
              <a:t>"</a:t>
            </a:r>
            <a:r>
              <a:rPr lang="en-US" sz="1800" dirty="0">
                <a:solidFill>
                  <a:srgbClr val="0066A4"/>
                </a:solidFill>
              </a:rPr>
              <a:t>, "</a:t>
            </a:r>
            <a:r>
              <a:rPr lang="en-US" sz="1800" dirty="0" err="1" smtClean="0">
                <a:solidFill>
                  <a:srgbClr val="0066A4"/>
                </a:solidFill>
              </a:rPr>
              <a:t>oracle.jdbc.driver.OracleDriver</a:t>
            </a:r>
            <a:r>
              <a:rPr lang="en-US" sz="1800" dirty="0">
                <a:solidFill>
                  <a:srgbClr val="0066A4"/>
                </a:solidFill>
              </a:rPr>
              <a:t>")</a:t>
            </a:r>
          </a:p>
          <a:p>
            <a:r>
              <a:rPr lang="ru-RU" dirty="0" smtClean="0"/>
              <a:t>Для </a:t>
            </a:r>
            <a:r>
              <a:rPr lang="ru-RU" dirty="0"/>
              <a:t>задания нескольких драйверов используется </a:t>
            </a:r>
            <a:r>
              <a:rPr lang="ru-RU" sz="1800" b="1" dirty="0">
                <a:solidFill>
                  <a:srgbClr val="0066A4"/>
                </a:solidFill>
              </a:rPr>
              <a:t>:</a:t>
            </a:r>
            <a:r>
              <a:rPr lang="ru-RU" dirty="0"/>
              <a:t> (двоеточие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66A4"/>
                </a:solidFill>
              </a:rPr>
              <a:t>			</a:t>
            </a:r>
            <a:r>
              <a:rPr lang="en-US" sz="1800" dirty="0" err="1" smtClean="0">
                <a:solidFill>
                  <a:srgbClr val="0066A4"/>
                </a:solidFill>
              </a:rPr>
              <a:t>oracle.jdbc.driver.OracleDriver:COM.cloudscape.core.JDBCDriver</a:t>
            </a:r>
            <a:endParaRPr lang="en-US" sz="1800" dirty="0">
              <a:solidFill>
                <a:srgbClr val="0066A4"/>
              </a:solidFill>
            </a:endParaRPr>
          </a:p>
          <a:p>
            <a:r>
              <a:rPr lang="ru-RU" dirty="0" smtClean="0"/>
              <a:t>Регистрация </a:t>
            </a:r>
            <a:r>
              <a:rPr lang="ru-RU" dirty="0"/>
              <a:t>вручную путем загрузки класса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sz="1800" dirty="0" err="1" smtClean="0">
                <a:solidFill>
                  <a:srgbClr val="0066A4"/>
                </a:solidFill>
              </a:rPr>
              <a:t>Class.forName</a:t>
            </a:r>
            <a:r>
              <a:rPr lang="en-US" sz="1800" dirty="0">
                <a:solidFill>
                  <a:srgbClr val="0066A4"/>
                </a:solidFill>
              </a:rPr>
              <a:t>("</a:t>
            </a:r>
            <a:r>
              <a:rPr lang="en-US" sz="1800" dirty="0" err="1" smtClean="0">
                <a:solidFill>
                  <a:srgbClr val="0066A4"/>
                </a:solidFill>
              </a:rPr>
              <a:t>oracle.jdbc.driver.OracleDriver</a:t>
            </a:r>
            <a:r>
              <a:rPr lang="en-US" sz="1800" dirty="0">
                <a:solidFill>
                  <a:srgbClr val="0066A4"/>
                </a:solidFill>
              </a:rPr>
              <a:t>")</a:t>
            </a:r>
          </a:p>
          <a:p>
            <a:r>
              <a:rPr lang="ru-RU" dirty="0" smtClean="0"/>
              <a:t>Получение </a:t>
            </a:r>
            <a:r>
              <a:rPr lang="ru-RU" dirty="0"/>
              <a:t>ссылки на драйвер </a:t>
            </a:r>
            <a:r>
              <a:rPr lang="en-US" sz="1800" b="1" dirty="0" err="1">
                <a:solidFill>
                  <a:srgbClr val="0066A4"/>
                </a:solidFill>
              </a:rPr>
              <a:t>java.sql.Driver</a:t>
            </a:r>
            <a:endParaRPr lang="en-US" sz="1800" b="1" dirty="0">
              <a:solidFill>
                <a:srgbClr val="0066A4"/>
              </a:solidFill>
            </a:endParaRP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sz="1800" dirty="0">
                <a:solidFill>
                  <a:srgbClr val="0066A4"/>
                </a:solidFill>
              </a:rPr>
              <a:t>Driver d = (Driver)</a:t>
            </a:r>
            <a:r>
              <a:rPr lang="en-US" sz="1800" dirty="0" err="1">
                <a:solidFill>
                  <a:srgbClr val="0066A4"/>
                </a:solidFill>
              </a:rPr>
              <a:t>Class.forName</a:t>
            </a:r>
            <a:r>
              <a:rPr lang="en-US" sz="1800" dirty="0">
                <a:solidFill>
                  <a:srgbClr val="0066A4"/>
                </a:solidFill>
              </a:rPr>
              <a:t>("</a:t>
            </a:r>
            <a:r>
              <a:rPr lang="en-US" sz="1800" dirty="0" err="1">
                <a:solidFill>
                  <a:srgbClr val="0066A4"/>
                </a:solidFill>
              </a:rPr>
              <a:t>sun.jdbc.odbc.JdbcOdbcDriver</a:t>
            </a:r>
            <a:r>
              <a:rPr lang="en-US" sz="1800" dirty="0">
                <a:solidFill>
                  <a:srgbClr val="0066A4"/>
                </a:solidFill>
              </a:rPr>
              <a:t>").</a:t>
            </a:r>
            <a:r>
              <a:rPr lang="en-US" sz="1800" dirty="0" err="1">
                <a:solidFill>
                  <a:srgbClr val="0066A4"/>
                </a:solidFill>
              </a:rPr>
              <a:t>newInstance</a:t>
            </a:r>
            <a:r>
              <a:rPr lang="en-US" sz="1800" dirty="0">
                <a:solidFill>
                  <a:srgbClr val="0066A4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42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1.5. </a:t>
            </a:r>
            <a:r>
              <a:rPr lang="ru-RU" altLang="ru-RU" dirty="0">
                <a:sym typeface="Symbol" pitchFamily="18" charset="2"/>
              </a:rPr>
              <a:t>Получение </a:t>
            </a:r>
            <a:r>
              <a:rPr lang="ru-RU" altLang="ru-RU" dirty="0" smtClean="0">
                <a:sym typeface="Symbol" pitchFamily="18" charset="2"/>
              </a:rPr>
              <a:t>соединения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0800" y="857231"/>
            <a:ext cx="8931600" cy="5477665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Соединением между программой и БД управляет объект, реализующий интерфейс </a:t>
            </a:r>
            <a:r>
              <a:rPr lang="en-US" b="1" dirty="0" err="1">
                <a:solidFill>
                  <a:schemeClr val="bg2"/>
                </a:solidFill>
              </a:rPr>
              <a:t>java.sql.Connection</a:t>
            </a:r>
            <a:r>
              <a:rPr lang="en-US" dirty="0"/>
              <a:t>. </a:t>
            </a:r>
            <a:r>
              <a:rPr lang="ru-RU" dirty="0"/>
              <a:t>Ссылку на объект этого </a:t>
            </a:r>
            <a:r>
              <a:rPr lang="ru-RU" dirty="0" smtClean="0"/>
              <a:t>типа </a:t>
            </a:r>
            <a:r>
              <a:rPr lang="ru-RU" dirty="0"/>
              <a:t>можно получить через </a:t>
            </a:r>
            <a:r>
              <a:rPr lang="en-US" dirty="0" err="1" smtClean="0"/>
              <a:t>DriverManager</a:t>
            </a:r>
            <a:r>
              <a:rPr lang="en-US" dirty="0" smtClean="0"/>
              <a:t> (</a:t>
            </a:r>
            <a:r>
              <a:rPr lang="ru-RU" dirty="0" smtClean="0"/>
              <a:t>для консольных приложений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bg2"/>
                </a:solidFill>
              </a:rPr>
              <a:t>Connection con </a:t>
            </a:r>
            <a:r>
              <a:rPr lang="en-US" dirty="0">
                <a:solidFill>
                  <a:schemeClr val="bg2"/>
                </a:solidFill>
              </a:rPr>
              <a:t>= </a:t>
            </a:r>
            <a:r>
              <a:rPr lang="en-US" dirty="0" err="1">
                <a:solidFill>
                  <a:schemeClr val="bg2"/>
                </a:solidFill>
              </a:rPr>
              <a:t>DriverManager.getConnection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url</a:t>
            </a:r>
            <a:r>
              <a:rPr lang="en-US" dirty="0">
                <a:solidFill>
                  <a:schemeClr val="bg2"/>
                </a:solidFill>
              </a:rPr>
              <a:t>, user, password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/>
          </a:p>
          <a:p>
            <a:r>
              <a:rPr lang="ru-RU" dirty="0" smtClean="0"/>
              <a:t>или через </a:t>
            </a:r>
            <a:r>
              <a:rPr lang="en-US" dirty="0" err="1" smtClean="0"/>
              <a:t>DataSource</a:t>
            </a:r>
            <a:r>
              <a:rPr lang="en-US" dirty="0" smtClean="0"/>
              <a:t> (</a:t>
            </a:r>
            <a:r>
              <a:rPr lang="ru-RU" dirty="0" smtClean="0"/>
              <a:t>для </a:t>
            </a:r>
            <a:r>
              <a:rPr lang="en-US" dirty="0" smtClean="0"/>
              <a:t>Web</a:t>
            </a:r>
            <a:r>
              <a:rPr lang="ru-RU" dirty="0" smtClean="0"/>
              <a:t>-приложений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Context </a:t>
            </a:r>
            <a:r>
              <a:rPr lang="en-US" dirty="0" err="1">
                <a:solidFill>
                  <a:schemeClr val="bg2"/>
                </a:solidFill>
              </a:rPr>
              <a:t>ctx</a:t>
            </a:r>
            <a:r>
              <a:rPr lang="en-US" dirty="0">
                <a:solidFill>
                  <a:schemeClr val="bg2"/>
                </a:solidFill>
              </a:rPr>
              <a:t> = new </a:t>
            </a:r>
            <a:r>
              <a:rPr lang="en-US" dirty="0" err="1">
                <a:solidFill>
                  <a:schemeClr val="bg2"/>
                </a:solidFill>
              </a:rPr>
              <a:t>InitialContext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2"/>
                </a:solidFill>
              </a:rPr>
              <a:t>		</a:t>
            </a:r>
            <a:r>
              <a:rPr lang="en-US" dirty="0" err="1" smtClean="0">
                <a:solidFill>
                  <a:schemeClr val="bg2"/>
                </a:solidFill>
              </a:rPr>
              <a:t>DataSource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ds = (</a:t>
            </a:r>
            <a:r>
              <a:rPr lang="en-US" dirty="0" err="1">
                <a:solidFill>
                  <a:schemeClr val="bg2"/>
                </a:solidFill>
              </a:rPr>
              <a:t>DataSource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dirty="0" err="1">
                <a:solidFill>
                  <a:schemeClr val="bg2"/>
                </a:solidFill>
              </a:rPr>
              <a:t>ctx.lookup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jdbc</a:t>
            </a:r>
            <a:r>
              <a:rPr lang="en-US" dirty="0">
                <a:solidFill>
                  <a:schemeClr val="bg1"/>
                </a:solidFill>
              </a:rPr>
              <a:t>/&lt;</a:t>
            </a:r>
            <a:r>
              <a:rPr lang="ru-RU" dirty="0" err="1">
                <a:solidFill>
                  <a:schemeClr val="bg1"/>
                </a:solidFill>
              </a:rPr>
              <a:t>имя_из</a:t>
            </a:r>
            <a:r>
              <a:rPr lang="ru-RU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chemeClr val="bg1"/>
                </a:solidFill>
              </a:rPr>
              <a:t>xml&gt;"</a:t>
            </a:r>
            <a:r>
              <a:rPr lang="en-US" dirty="0">
                <a:solidFill>
                  <a:schemeClr val="bg2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Connection </a:t>
            </a:r>
            <a:r>
              <a:rPr lang="en-US" dirty="0">
                <a:solidFill>
                  <a:schemeClr val="bg2"/>
                </a:solidFill>
              </a:rPr>
              <a:t>con = </a:t>
            </a:r>
            <a:r>
              <a:rPr lang="en-US" dirty="0" err="1">
                <a:solidFill>
                  <a:schemeClr val="bg2"/>
                </a:solidFill>
              </a:rPr>
              <a:t>ds.getConnection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"&lt;</a:t>
            </a:r>
            <a:r>
              <a:rPr lang="ru-RU" dirty="0" err="1">
                <a:solidFill>
                  <a:schemeClr val="bg1"/>
                </a:solidFill>
              </a:rPr>
              <a:t>имя_юзера</a:t>
            </a:r>
            <a:r>
              <a:rPr lang="ru-RU" dirty="0">
                <a:solidFill>
                  <a:schemeClr val="bg1"/>
                </a:solidFill>
              </a:rPr>
              <a:t>&gt;"</a:t>
            </a:r>
            <a:r>
              <a:rPr lang="ru-RU" dirty="0">
                <a:solidFill>
                  <a:schemeClr val="bg2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"&lt;пароль</a:t>
            </a:r>
            <a:r>
              <a:rPr lang="ru-RU" dirty="0" smtClean="0">
                <a:solidFill>
                  <a:schemeClr val="bg1"/>
                </a:solidFill>
              </a:rPr>
              <a:t>&gt;"</a:t>
            </a:r>
            <a:r>
              <a:rPr lang="ru-RU" dirty="0" smtClean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2"/>
                </a:solidFill>
              </a:rPr>
              <a:t>	</a:t>
            </a:r>
            <a:r>
              <a:rPr lang="ru-RU" dirty="0"/>
              <a:t>(пример </a:t>
            </a:r>
            <a:r>
              <a:rPr lang="en-US" dirty="0"/>
              <a:t>xml</a:t>
            </a:r>
            <a:r>
              <a:rPr lang="ru-RU" dirty="0"/>
              <a:t>-файла)</a:t>
            </a: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&lt;?xml version="1.0" encoding="UTF-8"?&gt;</a:t>
            </a:r>
            <a:endParaRPr lang="ru-RU" dirty="0">
              <a:solidFill>
                <a:schemeClr val="bg2"/>
              </a:solidFill>
            </a:endParaRP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&lt;Context&gt;</a:t>
            </a: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    &lt;Resource</a:t>
            </a: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        name="</a:t>
            </a:r>
            <a:r>
              <a:rPr lang="en-US" dirty="0" err="1">
                <a:solidFill>
                  <a:schemeClr val="bg2"/>
                </a:solidFill>
              </a:rPr>
              <a:t>jdbc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TestDB</a:t>
            </a:r>
            <a:r>
              <a:rPr lang="en-US" dirty="0">
                <a:solidFill>
                  <a:schemeClr val="bg2"/>
                </a:solidFill>
              </a:rPr>
              <a:t>"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url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jdbc:oracle:thin</a:t>
            </a:r>
            <a:r>
              <a:rPr lang="en-US" dirty="0">
                <a:solidFill>
                  <a:schemeClr val="bg2"/>
                </a:solidFill>
              </a:rPr>
              <a:t>:@127.0.0.1:1521:XE"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ru-RU" dirty="0">
                <a:solidFill>
                  <a:schemeClr val="bg2"/>
                </a:solidFill>
              </a:rPr>
              <a:t>					            	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type="</a:t>
            </a:r>
            <a:r>
              <a:rPr lang="en-US" dirty="0" err="1">
                <a:solidFill>
                  <a:schemeClr val="bg2"/>
                </a:solidFill>
              </a:rPr>
              <a:t>javax.sql.DataSource</a:t>
            </a:r>
            <a:r>
              <a:rPr lang="en-US" dirty="0">
                <a:solidFill>
                  <a:schemeClr val="bg2"/>
                </a:solidFill>
              </a:rPr>
              <a:t>" </a:t>
            </a:r>
            <a:r>
              <a:rPr lang="en-US" dirty="0" err="1">
                <a:solidFill>
                  <a:schemeClr val="bg2"/>
                </a:solidFill>
              </a:rPr>
              <a:t>driverClassName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oracle.jdbc.driver.OracleDriver</a:t>
            </a:r>
            <a:r>
              <a:rPr lang="en-US" dirty="0">
                <a:solidFill>
                  <a:schemeClr val="bg2"/>
                </a:solidFill>
              </a:rPr>
              <a:t>"</a:t>
            </a: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        username=“admin" password=“</a:t>
            </a:r>
            <a:r>
              <a:rPr lang="en-US" dirty="0" err="1">
                <a:solidFill>
                  <a:schemeClr val="bg2"/>
                </a:solidFill>
              </a:rPr>
              <a:t>adm</a:t>
            </a:r>
            <a:r>
              <a:rPr lang="en-US" dirty="0">
                <a:solidFill>
                  <a:schemeClr val="bg2"/>
                </a:solidFill>
              </a:rPr>
              <a:t>"</a:t>
            </a:r>
            <a:r>
              <a:rPr lang="ru-RU" dirty="0">
                <a:solidFill>
                  <a:schemeClr val="bg2"/>
                </a:solidFill>
              </a:rPr>
              <a:t>/&gt;</a:t>
            </a:r>
          </a:p>
          <a:p>
            <a:pPr marL="182563" indent="0">
              <a:spcBef>
                <a:spcPts val="0"/>
              </a:spcBef>
              <a:buNone/>
              <a:tabLst/>
            </a:pPr>
            <a:r>
              <a:rPr lang="en-US" dirty="0">
                <a:solidFill>
                  <a:schemeClr val="bg2"/>
                </a:solidFill>
              </a:rPr>
              <a:t>&lt;/Context</a:t>
            </a:r>
            <a:r>
              <a:rPr lang="en-US" dirty="0" smtClean="0">
                <a:solidFill>
                  <a:schemeClr val="bg2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93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1.6. </a:t>
            </a:r>
            <a:r>
              <a:rPr lang="ru-RU" altLang="ru-RU" dirty="0" smtClean="0">
                <a:sym typeface="Symbol" pitchFamily="18" charset="2"/>
              </a:rPr>
              <a:t>Отправка </a:t>
            </a:r>
            <a:r>
              <a:rPr lang="ru-RU" altLang="ru-RU" dirty="0">
                <a:sym typeface="Symbol" pitchFamily="18" charset="2"/>
              </a:rPr>
              <a:t>запросов</a:t>
            </a:r>
            <a:endParaRPr lang="ru-RU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0800" y="857231"/>
            <a:ext cx="8931600" cy="5477665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SQL </a:t>
            </a:r>
            <a:r>
              <a:rPr lang="ru-RU" dirty="0" smtClean="0"/>
              <a:t>запрос</a:t>
            </a:r>
            <a:r>
              <a:rPr lang="ru-RU" dirty="0"/>
              <a:t>ы</a:t>
            </a:r>
            <a:r>
              <a:rPr lang="ru-RU" dirty="0" smtClean="0"/>
              <a:t> шлются в СУБД через </a:t>
            </a:r>
            <a:r>
              <a:rPr lang="en-US" b="1" dirty="0" err="1" smtClean="0">
                <a:solidFill>
                  <a:schemeClr val="bg2"/>
                </a:solidFill>
              </a:rPr>
              <a:t>java.sql.Statement</a:t>
            </a:r>
            <a:r>
              <a:rPr lang="ru-RU" b="1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(или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PreparedStatement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2"/>
                </a:solidFill>
              </a:rPr>
              <a:t>Statement </a:t>
            </a:r>
            <a:r>
              <a:rPr lang="en-US" dirty="0" err="1" smtClean="0">
                <a:solidFill>
                  <a:schemeClr val="bg2"/>
                </a:solidFill>
              </a:rPr>
              <a:t>statement</a:t>
            </a:r>
            <a:r>
              <a:rPr lang="en-US" dirty="0" smtClean="0">
                <a:solidFill>
                  <a:schemeClr val="bg2"/>
                </a:solidFill>
              </a:rPr>
              <a:t> =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con.</a:t>
            </a:r>
            <a:r>
              <a:rPr lang="en-US" b="1" dirty="0" err="1" smtClean="0">
                <a:solidFill>
                  <a:schemeClr val="bg2"/>
                </a:solidFill>
              </a:rPr>
              <a:t>createStatement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ru-RU" dirty="0">
                <a:solidFill>
                  <a:schemeClr val="bg2"/>
                </a:solidFill>
              </a:rPr>
              <a:t/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 smtClean="0">
                <a:solidFill>
                  <a:schemeClr val="bg2"/>
                </a:solidFill>
              </a:rPr>
              <a:t>                  </a:t>
            </a:r>
            <a:r>
              <a:rPr lang="en-US" dirty="0" err="1" smtClean="0">
                <a:solidFill>
                  <a:schemeClr val="bg2"/>
                </a:solidFill>
              </a:rPr>
              <a:t>ResultSet.TYPE_SCROLL_INSENSITIVE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ResultSet.CONCUR_READ_ONLY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ru-RU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2"/>
                </a:solidFill>
              </a:rPr>
              <a:t>	</a:t>
            </a:r>
            <a:r>
              <a:rPr lang="en-US" sz="1800" dirty="0" err="1" smtClean="0">
                <a:solidFill>
                  <a:schemeClr val="bg2"/>
                </a:solidFill>
              </a:rPr>
              <a:t>PreparedStatement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pst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=</a:t>
            </a:r>
            <a:r>
              <a:rPr lang="ru-RU" sz="1800" dirty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con.</a:t>
            </a:r>
            <a:r>
              <a:rPr lang="en-US" sz="1800" b="1" dirty="0" err="1" smtClean="0">
                <a:solidFill>
                  <a:schemeClr val="bg2"/>
                </a:solidFill>
              </a:rPr>
              <a:t>prepareStatement</a:t>
            </a:r>
            <a:r>
              <a:rPr lang="en-US" sz="1800" dirty="0" smtClean="0">
                <a:solidFill>
                  <a:schemeClr val="bg2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"UPDATE tab1 SET p=p*? WHERE id=</a:t>
            </a:r>
            <a:r>
              <a:rPr lang="ru-RU" sz="1800" dirty="0" smtClean="0">
                <a:solidFill>
                  <a:schemeClr val="bg1"/>
                </a:solidFill>
              </a:rPr>
              <a:t>?</a:t>
            </a:r>
            <a:r>
              <a:rPr lang="en-US" sz="1800" dirty="0" smtClean="0">
                <a:solidFill>
                  <a:schemeClr val="bg1"/>
                </a:solidFill>
              </a:rPr>
              <a:t>"</a:t>
            </a:r>
            <a:r>
              <a:rPr lang="en-US" sz="1800" dirty="0" smtClean="0">
                <a:solidFill>
                  <a:schemeClr val="bg2"/>
                </a:solidFill>
              </a:rPr>
              <a:t>)</a:t>
            </a:r>
          </a:p>
          <a:p>
            <a:r>
              <a:rPr lang="ru-RU" dirty="0" smtClean="0"/>
              <a:t>Пример отправки запроса на выборку данных: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bg2"/>
                </a:solidFill>
              </a:rPr>
              <a:t>ResultSet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resultSet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statement.</a:t>
            </a:r>
            <a:r>
              <a:rPr lang="en-US" b="1" dirty="0" err="1" smtClean="0">
                <a:solidFill>
                  <a:schemeClr val="bg2"/>
                </a:solidFill>
              </a:rPr>
              <a:t>executeQuery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"SELECT * FROM tab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ru-RU" dirty="0" smtClean="0"/>
              <a:t>Пример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/>
              <a:t>отправки </a:t>
            </a:r>
            <a:r>
              <a:rPr lang="en-US" dirty="0" smtClean="0"/>
              <a:t>DML</a:t>
            </a:r>
            <a:r>
              <a:rPr lang="ru-RU" dirty="0"/>
              <a:t>-</a:t>
            </a:r>
            <a:r>
              <a:rPr lang="ru-RU" dirty="0" smtClean="0"/>
              <a:t>запроса (</a:t>
            </a:r>
            <a:r>
              <a:rPr lang="en-US" dirty="0" smtClean="0"/>
              <a:t>insert/delete/update</a:t>
            </a:r>
            <a:r>
              <a:rPr lang="ru-RU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bg2"/>
                </a:solidFill>
              </a:rPr>
              <a:t>statement.</a:t>
            </a:r>
            <a:r>
              <a:rPr lang="en-US" b="1" dirty="0" err="1" smtClean="0">
                <a:solidFill>
                  <a:schemeClr val="bg2"/>
                </a:solidFill>
              </a:rPr>
              <a:t>executeUpdate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"UPDATE </a:t>
            </a:r>
            <a:r>
              <a:rPr lang="en-US" dirty="0">
                <a:solidFill>
                  <a:schemeClr val="bg1"/>
                </a:solidFill>
              </a:rPr>
              <a:t>tab1 SET </a:t>
            </a:r>
            <a:r>
              <a:rPr lang="en-US" dirty="0" smtClean="0">
                <a:solidFill>
                  <a:schemeClr val="bg1"/>
                </a:solidFill>
              </a:rPr>
              <a:t>p=p*"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err="1" smtClean="0">
                <a:solidFill>
                  <a:schemeClr val="bg2"/>
                </a:solidFill>
              </a:rPr>
              <a:t>coeff</a:t>
            </a:r>
            <a:r>
              <a:rPr lang="en-US" dirty="0" smtClean="0">
                <a:solidFill>
                  <a:schemeClr val="bg2"/>
                </a:solidFill>
              </a:rPr>
              <a:t> +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WHERE id=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</a:t>
            </a:r>
            <a:r>
              <a:rPr lang="en-US" dirty="0" smtClean="0">
                <a:solidFill>
                  <a:schemeClr val="bg2"/>
                </a:solidFill>
              </a:rPr>
              <a:t>id)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 smtClean="0">
                <a:solidFill>
                  <a:schemeClr val="bg2"/>
                </a:solidFill>
              </a:rPr>
              <a:t>pst.setDouble</a:t>
            </a:r>
            <a:r>
              <a:rPr lang="en-US" dirty="0" smtClean="0">
                <a:solidFill>
                  <a:schemeClr val="bg2"/>
                </a:solidFill>
              </a:rPr>
              <a:t>(1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coeff</a:t>
            </a:r>
            <a:r>
              <a:rPr lang="en-US" dirty="0">
                <a:solidFill>
                  <a:schemeClr val="bg2"/>
                </a:solidFill>
              </a:rPr>
              <a:t>); </a:t>
            </a:r>
            <a:r>
              <a:rPr lang="en-US" dirty="0" err="1" smtClean="0">
                <a:solidFill>
                  <a:schemeClr val="bg2"/>
                </a:solidFill>
              </a:rPr>
              <a:t>pst.setObject</a:t>
            </a:r>
            <a:r>
              <a:rPr lang="en-US" dirty="0" smtClean="0">
                <a:solidFill>
                  <a:schemeClr val="bg2"/>
                </a:solidFill>
              </a:rPr>
              <a:t>(2, id); </a:t>
            </a:r>
            <a:r>
              <a:rPr lang="en-US" dirty="0" err="1" smtClean="0">
                <a:solidFill>
                  <a:schemeClr val="bg2"/>
                </a:solidFill>
              </a:rPr>
              <a:t>pst.</a:t>
            </a:r>
            <a:r>
              <a:rPr lang="en-US" b="1" dirty="0" err="1" smtClean="0">
                <a:solidFill>
                  <a:schemeClr val="bg2"/>
                </a:solidFill>
              </a:rPr>
              <a:t>executeUpdate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ru-RU" dirty="0" smtClean="0"/>
              <a:t>Соединение с БД закрывается при помощи метода </a:t>
            </a:r>
            <a:r>
              <a:rPr lang="en-US" dirty="0">
                <a:solidFill>
                  <a:schemeClr val="bg2"/>
                </a:solidFill>
              </a:rPr>
              <a:t>close()</a:t>
            </a:r>
          </a:p>
          <a:p>
            <a:r>
              <a:rPr lang="ru-RU" dirty="0" smtClean="0"/>
              <a:t>Однако следует помнить, что все транзакции должны быть завершены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при необходимости зафиксированы</a:t>
            </a:r>
            <a:r>
              <a:rPr lang="en-US" dirty="0" smtClean="0"/>
              <a:t> </a:t>
            </a:r>
            <a:r>
              <a:rPr lang="ru-RU" dirty="0" smtClean="0"/>
              <a:t>при помощи методов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</a:rPr>
              <a:t>commit()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bg2"/>
                </a:solidFill>
              </a:rPr>
              <a:t>setAutoCommit</a:t>
            </a:r>
            <a:r>
              <a:rPr lang="en-US" dirty="0" smtClean="0">
                <a:solidFill>
                  <a:schemeClr val="bg2"/>
                </a:solidFill>
              </a:rPr>
              <a:t>()</a:t>
            </a:r>
            <a:r>
              <a:rPr lang="en-US" dirty="0" smtClean="0"/>
              <a:t>]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chemeClr val="bg2"/>
                </a:solidFill>
              </a:rPr>
              <a:t>rollback()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dirty="0"/>
              <a:t>7</a:t>
            </a:r>
            <a:r>
              <a:rPr lang="en-US" dirty="0" smtClean="0"/>
              <a:t>. </a:t>
            </a:r>
            <a:r>
              <a:rPr lang="ru-RU" dirty="0"/>
              <a:t>Обработка результатов запроса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Результаты запроса упаковываются в объект </a:t>
            </a:r>
            <a:r>
              <a:rPr lang="ru-RU" dirty="0" smtClean="0"/>
              <a:t>типа </a:t>
            </a:r>
            <a:r>
              <a:rPr lang="en-US" b="1" dirty="0" err="1" smtClean="0">
                <a:solidFill>
                  <a:schemeClr val="bg2"/>
                </a:solidFill>
              </a:rPr>
              <a:t>java.sql.ResultSet</a:t>
            </a:r>
            <a:r>
              <a:rPr lang="en-US" dirty="0"/>
              <a:t>. </a:t>
            </a:r>
            <a:r>
              <a:rPr lang="ru-RU" dirty="0"/>
              <a:t>Класс содержит большой набор методов работы с данными</a:t>
            </a:r>
          </a:p>
          <a:p>
            <a:r>
              <a:rPr lang="ru-RU" dirty="0"/>
              <a:t>Получение метаданных осуществляется через вызов метода </a:t>
            </a:r>
            <a:r>
              <a:rPr lang="en-US" dirty="0" err="1">
                <a:solidFill>
                  <a:schemeClr val="bg2"/>
                </a:solidFill>
              </a:rPr>
              <a:t>getMetaData</a:t>
            </a:r>
            <a:r>
              <a:rPr lang="en-US" sz="2400" dirty="0">
                <a:solidFill>
                  <a:schemeClr val="bg2"/>
                </a:solidFill>
              </a:rPr>
              <a:t>() </a:t>
            </a:r>
            <a:r>
              <a:rPr lang="ru-RU" dirty="0"/>
              <a:t>и объекты </a:t>
            </a:r>
            <a:r>
              <a:rPr lang="ru-RU" dirty="0" smtClean="0"/>
              <a:t>типа </a:t>
            </a:r>
            <a:r>
              <a:rPr lang="en-US" b="1" dirty="0" err="1" smtClean="0">
                <a:solidFill>
                  <a:schemeClr val="bg2"/>
                </a:solidFill>
              </a:rPr>
              <a:t>java.sql.ResultSetMetaData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bg2"/>
                </a:solidFill>
              </a:rPr>
              <a:t>ResultSetMetaData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metaData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resultSet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dirty="0" err="1">
                <a:solidFill>
                  <a:schemeClr val="bg2"/>
                </a:solidFill>
              </a:rPr>
              <a:t>getMetaData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  <a:p>
            <a:r>
              <a:rPr lang="ru-RU" dirty="0"/>
              <a:t>Объекты </a:t>
            </a:r>
            <a:r>
              <a:rPr lang="ru-RU" dirty="0" smtClean="0"/>
              <a:t>типа </a:t>
            </a:r>
            <a:r>
              <a:rPr lang="en-US" dirty="0" err="1"/>
              <a:t>ResultSetMetaData</a:t>
            </a:r>
            <a:r>
              <a:rPr lang="en-US" dirty="0"/>
              <a:t> </a:t>
            </a:r>
            <a:r>
              <a:rPr lang="ru-RU" dirty="0"/>
              <a:t>содержат, в </a:t>
            </a:r>
            <a:r>
              <a:rPr lang="ru-RU" dirty="0" smtClean="0"/>
              <a:t>частности, информацию о столбцах сформированной «виртуальной таблицы». Например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число столбцов </a:t>
            </a:r>
            <a:r>
              <a:rPr lang="ru-RU" dirty="0"/>
              <a:t>– </a:t>
            </a:r>
            <a:r>
              <a:rPr lang="en-US" dirty="0" err="1">
                <a:solidFill>
                  <a:schemeClr val="bg2"/>
                </a:solidFill>
              </a:rPr>
              <a:t>getColumnCount</a:t>
            </a:r>
            <a:r>
              <a:rPr lang="en-US" dirty="0">
                <a:solidFill>
                  <a:schemeClr val="bg2"/>
                </a:solidFill>
              </a:rPr>
              <a:t>()</a:t>
            </a:r>
            <a:r>
              <a:rPr lang="en-US" dirty="0"/>
              <a:t>, </a:t>
            </a:r>
            <a:r>
              <a:rPr lang="ru-RU" dirty="0"/>
              <a:t>их типы – </a:t>
            </a:r>
            <a:r>
              <a:rPr lang="en-US" dirty="0" err="1">
                <a:solidFill>
                  <a:schemeClr val="bg2"/>
                </a:solidFill>
              </a:rPr>
              <a:t>getColumnType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column)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/>
              <a:t>см. класс </a:t>
            </a:r>
            <a:r>
              <a:rPr lang="en-US" dirty="0" err="1">
                <a:solidFill>
                  <a:schemeClr val="bg2"/>
                </a:solidFill>
              </a:rPr>
              <a:t>java.sql.Types</a:t>
            </a:r>
            <a:r>
              <a:rPr lang="en-US" dirty="0"/>
              <a:t>), </a:t>
            </a:r>
            <a:r>
              <a:rPr lang="ru-RU" dirty="0"/>
              <a:t>имена – </a:t>
            </a:r>
            <a:r>
              <a:rPr lang="en-US" dirty="0" err="1">
                <a:solidFill>
                  <a:schemeClr val="bg2"/>
                </a:solidFill>
              </a:rPr>
              <a:t>getColumnName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column)</a:t>
            </a:r>
          </a:p>
          <a:p>
            <a:r>
              <a:rPr lang="ru-RU" dirty="0"/>
              <a:t>Нумерация элементов всех типов начинается с 1</a:t>
            </a:r>
          </a:p>
          <a:p>
            <a:r>
              <a:rPr lang="ru-RU" dirty="0"/>
              <a:t>Значения данных из текущей строки таблицы для конкретного </a:t>
            </a:r>
            <a:r>
              <a:rPr lang="ru-RU" dirty="0" smtClean="0"/>
              <a:t>столбца </a:t>
            </a:r>
            <a:r>
              <a:rPr lang="ru-RU" dirty="0"/>
              <a:t>извлекаются при помощи методов типа </a:t>
            </a:r>
            <a:r>
              <a:rPr lang="en-US" dirty="0" err="1">
                <a:solidFill>
                  <a:schemeClr val="bg2"/>
                </a:solidFill>
              </a:rPr>
              <a:t>getObject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column)</a:t>
            </a:r>
            <a:r>
              <a:rPr lang="en-US" dirty="0"/>
              <a:t> (</a:t>
            </a:r>
            <a:r>
              <a:rPr lang="en-US" dirty="0" err="1">
                <a:solidFill>
                  <a:schemeClr val="bg2"/>
                </a:solidFill>
              </a:rPr>
              <a:t>getInt</a:t>
            </a:r>
            <a:r>
              <a:rPr lang="en-US" dirty="0" smtClean="0"/>
              <a:t> </a:t>
            </a:r>
            <a:r>
              <a:rPr lang="ru-RU" dirty="0"/>
              <a:t>и т.п.)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		Object </a:t>
            </a:r>
            <a:r>
              <a:rPr lang="en-US" dirty="0">
                <a:solidFill>
                  <a:schemeClr val="bg2"/>
                </a:solidFill>
              </a:rPr>
              <a:t>element =  </a:t>
            </a:r>
            <a:r>
              <a:rPr lang="en-US" dirty="0" err="1">
                <a:solidFill>
                  <a:schemeClr val="bg2"/>
                </a:solidFill>
              </a:rPr>
              <a:t>resultSet.getObject</a:t>
            </a:r>
            <a:r>
              <a:rPr lang="en-US" dirty="0">
                <a:solidFill>
                  <a:schemeClr val="bg2"/>
                </a:solidFill>
              </a:rPr>
              <a:t>(1); //</a:t>
            </a:r>
            <a:r>
              <a:rPr lang="ru-RU" dirty="0">
                <a:solidFill>
                  <a:schemeClr val="bg2"/>
                </a:solidFill>
              </a:rPr>
              <a:t>Значение </a:t>
            </a:r>
            <a:r>
              <a:rPr lang="ru-RU" dirty="0" smtClean="0">
                <a:solidFill>
                  <a:schemeClr val="bg2"/>
                </a:solidFill>
              </a:rPr>
              <a:t>в первом столбце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element =  </a:t>
            </a:r>
            <a:r>
              <a:rPr lang="en-US" dirty="0" err="1" smtClean="0">
                <a:solidFill>
                  <a:schemeClr val="bg2"/>
                </a:solidFill>
              </a:rPr>
              <a:t>resultSet.getString</a:t>
            </a:r>
            <a:r>
              <a:rPr lang="en-US" dirty="0" smtClean="0">
                <a:solidFill>
                  <a:schemeClr val="bg2"/>
                </a:solidFill>
              </a:rPr>
              <a:t>("NAME"); </a:t>
            </a:r>
            <a:r>
              <a:rPr lang="en-US" dirty="0">
                <a:solidFill>
                  <a:schemeClr val="bg2"/>
                </a:solidFill>
              </a:rPr>
              <a:t>//</a:t>
            </a:r>
            <a:r>
              <a:rPr lang="ru-RU" dirty="0">
                <a:solidFill>
                  <a:schemeClr val="bg2"/>
                </a:solidFill>
              </a:rPr>
              <a:t>Значение в </a:t>
            </a:r>
            <a:r>
              <a:rPr lang="ru-RU" dirty="0" smtClean="0">
                <a:solidFill>
                  <a:schemeClr val="bg2"/>
                </a:solidFill>
              </a:rPr>
              <a:t>столбце </a:t>
            </a:r>
            <a:r>
              <a:rPr lang="en-US" dirty="0" smtClean="0">
                <a:solidFill>
                  <a:schemeClr val="bg2"/>
                </a:solidFill>
              </a:rPr>
              <a:t>NAME</a:t>
            </a:r>
            <a:endParaRPr lang="ru-RU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2954</TotalTime>
  <Words>418</Words>
  <Application>Microsoft Office PowerPoint</Application>
  <PresentationFormat>On-screen Show (4:3)</PresentationFormat>
  <Paragraphs>102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NetCracker_EDU_Template_2013</vt:lpstr>
      <vt:lpstr>Лекции по Java SE Антон Корчак, инженер-разработчик  NetCracker</vt:lpstr>
      <vt:lpstr>План лекции</vt:lpstr>
      <vt:lpstr>1.1. Особенности JDBC</vt:lpstr>
      <vt:lpstr>1.2. Типы JDBC-драйверов</vt:lpstr>
      <vt:lpstr>1.3. Основы подключения к БД через JDBC</vt:lpstr>
      <vt:lpstr>1.4. Подключение драйвера</vt:lpstr>
      <vt:lpstr>1.5. Получение соединения</vt:lpstr>
      <vt:lpstr>1.6. Отправка запросов</vt:lpstr>
      <vt:lpstr>1.7. Обработка результатов запроса</vt:lpstr>
      <vt:lpstr>1.7. Обработка результатов запроса</vt:lpstr>
      <vt:lpstr>План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Антон</dc:creator>
  <cp:lastModifiedBy>Alexey Evdokimov</cp:lastModifiedBy>
  <cp:revision>67</cp:revision>
  <dcterms:created xsi:type="dcterms:W3CDTF">2013-08-20T19:37:31Z</dcterms:created>
  <dcterms:modified xsi:type="dcterms:W3CDTF">2014-05-08T07:45:13Z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