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39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80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81" r:id="rId32"/>
    <p:sldId id="369" r:id="rId33"/>
    <p:sldId id="371" r:id="rId34"/>
    <p:sldId id="382" r:id="rId35"/>
    <p:sldId id="373" r:id="rId36"/>
    <p:sldId id="374" r:id="rId37"/>
    <p:sldId id="375" r:id="rId38"/>
    <p:sldId id="376" r:id="rId39"/>
    <p:sldId id="377" r:id="rId40"/>
    <p:sldId id="37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втор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EEF"/>
    <a:srgbClr val="C8E3FB"/>
    <a:srgbClr val="464646"/>
    <a:srgbClr val="0C9B74"/>
    <a:srgbClr val="0079C1"/>
    <a:srgbClr val="0F6FC6"/>
    <a:srgbClr val="0015C1"/>
    <a:srgbClr val="91C6F7"/>
    <a:srgbClr val="59AAF2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24" autoAdjust="0"/>
    <p:restoredTop sz="99527" autoAdjust="0"/>
  </p:normalViewPr>
  <p:slideViewPr>
    <p:cSldViewPr snapToGrid="0">
      <p:cViewPr>
        <p:scale>
          <a:sx n="121" d="100"/>
          <a:sy n="121" d="100"/>
        </p:scale>
        <p:origin x="-318" y="-48"/>
      </p:cViewPr>
      <p:guideLst>
        <p:guide orient="horz" pos="4273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0ED31-C514-441E-A975-9321F8B61045}" type="datetimeFigureOut">
              <a:rPr lang="en-US" smtClean="0"/>
              <a:pPr/>
              <a:t>10/7/2014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FB88C-414A-4D0E-94EB-C09963C3024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431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B5EB2-A5D5-4124-B769-9BEE021C263A}" type="datetimeFigureOut">
              <a:rPr lang="en-US" smtClean="0"/>
              <a:pPr/>
              <a:t>10/7/2014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F3D62-F495-4413-900F-CFCA7AE10E3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93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621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4000" cy="546146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429132"/>
            <a:ext cx="9144000" cy="969959"/>
          </a:xfrm>
        </p:spPr>
        <p:txBody>
          <a:bodyPr lIns="180000" rIns="216000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a title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55645"/>
            <a:ext cx="52863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  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  <a:p>
            <a:endParaRPr lang="en-US" sz="14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2" descr="C:\Users\Oksano4ka\Desktop\NC_logo_no_tag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940" y="5931040"/>
            <a:ext cx="2525334" cy="500066"/>
          </a:xfrm>
          <a:prstGeom prst="rect">
            <a:avLst/>
          </a:prstGeom>
          <a:noFill/>
        </p:spPr>
      </p:pic>
      <p:grpSp>
        <p:nvGrpSpPr>
          <p:cNvPr id="13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6" cy="71437"/>
            <a:chOff x="180943" y="1112504"/>
            <a:chExt cx="471493" cy="71438"/>
          </a:xfrm>
        </p:grpSpPr>
        <p:sp>
          <p:nvSpPr>
            <p:cNvPr id="14" name="Oval 18"/>
            <p:cNvSpPr/>
            <p:nvPr userDrawn="1"/>
          </p:nvSpPr>
          <p:spPr>
            <a:xfrm>
              <a:off x="180943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9"/>
            <p:cNvSpPr/>
            <p:nvPr userDrawn="1"/>
          </p:nvSpPr>
          <p:spPr>
            <a:xfrm>
              <a:off x="314294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20"/>
            <p:cNvSpPr/>
            <p:nvPr userDrawn="1"/>
          </p:nvSpPr>
          <p:spPr>
            <a:xfrm>
              <a:off x="447646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9899" y="1354347"/>
            <a:ext cx="8931600" cy="2112452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1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2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100800" y="4235570"/>
            <a:ext cx="8931600" cy="2119349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2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841811" y="38988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25" name="Group 18"/>
          <p:cNvGrpSpPr/>
          <p:nvPr userDrawn="1"/>
        </p:nvGrpSpPr>
        <p:grpSpPr>
          <a:xfrm>
            <a:off x="261778" y="4042800"/>
            <a:ext cx="471492" cy="71438"/>
            <a:chOff x="180944" y="1112504"/>
            <a:chExt cx="471492" cy="71438"/>
          </a:xfrm>
        </p:grpSpPr>
        <p:sp>
          <p:nvSpPr>
            <p:cNvPr id="26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0" marR="0" indent="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None/>
              <a:tabLst>
                <a:tab pos="252000" algn="l"/>
                <a:tab pos="504000" algn="l"/>
                <a:tab pos="756000" algn="l"/>
                <a:tab pos="1008000" algn="l"/>
              </a:tabLst>
              <a:defRPr sz="2000"/>
            </a:lvl1pPr>
            <a:lvl2pPr marL="252000" indent="-252000" defTabSz="252000">
              <a:buFont typeface="Arial" pitchFamily="34" charset="0"/>
              <a:buChar char="•"/>
              <a:defRPr sz="1800"/>
            </a:lvl2pPr>
            <a:lvl3pPr marL="285750" indent="-285750">
              <a:buFont typeface="Arial" pitchFamily="34" charset="0"/>
              <a:buChar char="•"/>
              <a:defRPr sz="1600"/>
            </a:lvl3pPr>
            <a:lvl4pPr marL="504000" indent="-252000" defTabSz="252000">
              <a:buFont typeface="Arial" pitchFamily="34" charset="0"/>
              <a:buChar char="•"/>
              <a:defRPr sz="1400"/>
            </a:lvl4pPr>
            <a:lvl5pPr marL="756000" indent="-252000" defTabSz="2520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9C1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06901"/>
            <a:ext cx="9144000" cy="1022364"/>
          </a:xfrm>
        </p:spPr>
        <p:txBody>
          <a:bodyPr lIns="180000" anchor="ctr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6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BBF">
              <a:alpha val="6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dirty="0" smtClean="0"/>
              <a:t>Q&amp;A</a:t>
            </a:r>
            <a:endParaRPr lang="en-GB" sz="28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8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9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3999" cy="5462016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b="1" dirty="0" smtClean="0"/>
              <a:t>Thank you!</a:t>
            </a:r>
            <a:endParaRPr lang="en-GB" sz="2800" b="1" dirty="0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20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2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3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56192" y="6652872"/>
            <a:ext cx="2131726" cy="207382"/>
          </a:xfrm>
          <a:prstGeom prst="rect">
            <a:avLst/>
          </a:prstGeom>
        </p:spPr>
        <p:txBody>
          <a:bodyPr lIns="82945" tIns="41473" rIns="82945" bIns="41473"/>
          <a:lstStyle/>
          <a:p>
            <a:pPr lvl="0"/>
            <a:endParaRPr lang="de-DE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7054" y="6652872"/>
            <a:ext cx="2894876" cy="207382"/>
          </a:xfrm>
          <a:prstGeom prst="rect">
            <a:avLst/>
          </a:prstGeom>
        </p:spPr>
        <p:txBody>
          <a:bodyPr lIns="82945" tIns="41473" rIns="82945" bIns="41473"/>
          <a:lstStyle/>
          <a:p>
            <a:pPr lv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2576" y="6652872"/>
            <a:ext cx="2131726" cy="207382"/>
          </a:xfrm>
          <a:prstGeom prst="rect">
            <a:avLst/>
          </a:prstGeom>
        </p:spPr>
        <p:txBody>
          <a:bodyPr lIns="82945" tIns="41473" rIns="82945" bIns="41473"/>
          <a:lstStyle/>
          <a:p>
            <a:pPr lvl="0"/>
            <a:fld id="{A332DF28-813F-4541-8DAD-724EE37E7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1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38315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7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4382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62731" y="1156837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4" name="Group 18"/>
          <p:cNvGrpSpPr/>
          <p:nvPr userDrawn="1"/>
        </p:nvGrpSpPr>
        <p:grpSpPr>
          <a:xfrm>
            <a:off x="261938" y="1155600"/>
            <a:ext cx="471492" cy="71438"/>
            <a:chOff x="180944" y="1112504"/>
            <a:chExt cx="471492" cy="71438"/>
          </a:xfrm>
        </p:grpSpPr>
        <p:sp>
          <p:nvSpPr>
            <p:cNvPr id="15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(Summ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 hasCustomPrompt="1"/>
          </p:nvPr>
        </p:nvSpPr>
        <p:spPr>
          <a:xfrm>
            <a:off x="100800" y="2720495"/>
            <a:ext cx="8931600" cy="3628936"/>
          </a:xfrm>
        </p:spPr>
        <p:txBody>
          <a:bodyPr/>
          <a:lstStyle>
            <a:lvl1pPr marL="252000" marR="0" indent="-25200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  <a:p>
            <a:endParaRPr lang="ru-RU" dirty="0"/>
          </a:p>
        </p:txBody>
      </p:sp>
      <p:cxnSp>
        <p:nvCxnSpPr>
          <p:cNvPr id="7" name="Прямая соединительная линия 8"/>
          <p:cNvCxnSpPr/>
          <p:nvPr userDrawn="1"/>
        </p:nvCxnSpPr>
        <p:spPr>
          <a:xfrm>
            <a:off x="280170" y="2591104"/>
            <a:ext cx="8559427" cy="0"/>
          </a:xfrm>
          <a:prstGeom prst="line">
            <a:avLst/>
          </a:prstGeom>
          <a:ln w="66675" cap="rnd">
            <a:solidFill>
              <a:srgbClr val="C8E3F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00800" y="857232"/>
            <a:ext cx="8931600" cy="1584043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>
                <a:solidFill>
                  <a:srgbClr val="0079C1"/>
                </a:solidFill>
              </a:defRPr>
            </a:lvl1pPr>
            <a:lvl2pPr marL="0" indent="0">
              <a:buFont typeface="Arial" pitchFamily="34" charset="0"/>
              <a:buNone/>
              <a:defRPr sz="1800"/>
            </a:lvl2pPr>
            <a:lvl3pPr marL="0" indent="0">
              <a:buFont typeface="Arial" pitchFamily="34" charset="0"/>
              <a:buNone/>
              <a:defRPr sz="1600"/>
            </a:lvl3pPr>
            <a:lvl4pPr marL="0" indent="0">
              <a:buFont typeface="Arial" pitchFamily="34" charset="0"/>
              <a:buNone/>
              <a:defRPr sz="1400"/>
            </a:lvl4pPr>
            <a:lvl5pPr marL="0" indent="0"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27100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0668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4732789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828001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7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5460122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8" name="Group 18"/>
          <p:cNvGrpSpPr/>
          <p:nvPr userDrawn="1"/>
        </p:nvGrpSpPr>
        <p:grpSpPr>
          <a:xfrm>
            <a:off x="4887709" y="1155600"/>
            <a:ext cx="471492" cy="71438"/>
            <a:chOff x="180944" y="1112504"/>
            <a:chExt cx="471492" cy="71438"/>
          </a:xfrm>
        </p:grpSpPr>
        <p:sp>
          <p:nvSpPr>
            <p:cNvPr id="19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tx1"/>
            </a:gs>
            <a:gs pos="100000">
              <a:srgbClr val="0079C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78734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8286776" y="6527929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2550" y="857233"/>
            <a:ext cx="8938900" cy="5500726"/>
          </a:xfrm>
          <a:prstGeom prst="roundRect">
            <a:avLst>
              <a:gd name="adj" fmla="val 20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800" y="0"/>
            <a:ext cx="8938900" cy="857232"/>
          </a:xfrm>
          <a:prstGeom prst="rect">
            <a:avLst/>
          </a:prstGeom>
        </p:spPr>
        <p:txBody>
          <a:bodyPr vert="horz" lIns="144000" tIns="45720" rIns="91440" bIns="45720" rtlCol="0" anchor="ctr">
            <a:normAutofit/>
          </a:bodyPr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00" y="857232"/>
            <a:ext cx="8932790" cy="5500726"/>
          </a:xfrm>
          <a:prstGeom prst="rect">
            <a:avLst/>
          </a:prstGeom>
        </p:spPr>
        <p:txBody>
          <a:bodyPr vert="horz" lIns="144000" tIns="144000" rIns="144000" bIns="45720" numCol="1" spcCol="360000" rtlCol="0" anchor="t" anchorCtr="0">
            <a:norm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GB" dirty="0" smtClean="0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8216147" y="6623016"/>
            <a:ext cx="471487" cy="71437"/>
            <a:chOff x="180942" y="1112504"/>
            <a:chExt cx="471494" cy="71438"/>
          </a:xfrm>
        </p:grpSpPr>
        <p:sp>
          <p:nvSpPr>
            <p:cNvPr id="14" name="Oval 13"/>
            <p:cNvSpPr/>
            <p:nvPr userDrawn="1"/>
          </p:nvSpPr>
          <p:spPr>
            <a:xfrm>
              <a:off x="180942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314293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447645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9" r:id="rId3"/>
    <p:sldLayoutId id="2147483667" r:id="rId4"/>
    <p:sldLayoutId id="2147483650" r:id="rId5"/>
    <p:sldLayoutId id="2147483660" r:id="rId6"/>
    <p:sldLayoutId id="2147483665" r:id="rId7"/>
    <p:sldLayoutId id="2147483670" r:id="rId8"/>
    <p:sldLayoutId id="2147483652" r:id="rId9"/>
    <p:sldLayoutId id="2147483661" r:id="rId10"/>
    <p:sldLayoutId id="2147483666" r:id="rId11"/>
    <p:sldLayoutId id="2147483654" r:id="rId12"/>
    <p:sldLayoutId id="2147483651" r:id="rId13"/>
    <p:sldLayoutId id="2147483663" r:id="rId14"/>
    <p:sldLayoutId id="2147483662" r:id="rId15"/>
    <p:sldLayoutId id="2147483672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252000" rtl="0" eaLnBrk="1" latinLnBrk="0" hangingPunct="1">
        <a:lnSpc>
          <a:spcPct val="100000"/>
        </a:lnSpc>
        <a:spcBef>
          <a:spcPts val="1200"/>
        </a:spcBef>
        <a:buClr>
          <a:srgbClr val="0079C1"/>
        </a:buClr>
        <a:buSzPct val="100000"/>
        <a:buFont typeface="Arial" pitchFamily="34" charset="0"/>
        <a:buChar char="•"/>
        <a:tabLst>
          <a:tab pos="252000" algn="l"/>
        </a:tabLst>
        <a:defRPr sz="2000" kern="1200">
          <a:solidFill>
            <a:srgbClr val="464646"/>
          </a:solidFill>
          <a:latin typeface="+mn-lt"/>
          <a:ea typeface="+mn-ea"/>
          <a:cs typeface="+mn-cs"/>
        </a:defRPr>
      </a:lvl1pPr>
      <a:lvl2pPr marL="504000" indent="-252000" algn="l" defTabSz="252000" rtl="0" eaLnBrk="1" latinLnBrk="0" hangingPunct="1">
        <a:spcBef>
          <a:spcPct val="20000"/>
        </a:spcBef>
        <a:buClr>
          <a:srgbClr val="0079C1"/>
        </a:buClr>
        <a:buFont typeface="Arial" pitchFamily="34" charset="0"/>
        <a:buChar char="•"/>
        <a:defRPr sz="1800" kern="1200">
          <a:solidFill>
            <a:srgbClr val="464646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spcBef>
          <a:spcPts val="300"/>
        </a:spcBef>
        <a:buClr>
          <a:srgbClr val="0079C1"/>
        </a:buClr>
        <a:buSzPct val="110000"/>
        <a:buFont typeface="Calibri" pitchFamily="34" charset="0"/>
        <a:buChar char="‒"/>
        <a:defRPr sz="1600" kern="1200">
          <a:solidFill>
            <a:srgbClr val="464646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‒"/>
        <a:defRPr sz="1400" kern="1200">
          <a:solidFill>
            <a:srgbClr val="464646"/>
          </a:solidFill>
          <a:latin typeface="+mn-lt"/>
          <a:ea typeface="+mn-ea"/>
          <a:cs typeface="+mn-cs"/>
        </a:defRPr>
      </a:lvl4pPr>
      <a:lvl5pPr marL="1341438" indent="-265113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―"/>
        <a:defRPr sz="1200" kern="1200">
          <a:solidFill>
            <a:srgbClr val="46464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Лекции по </a:t>
            </a:r>
            <a:r>
              <a:rPr lang="en-US" dirty="0" smtClean="0"/>
              <a:t>Java EE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Олег </a:t>
            </a:r>
            <a:r>
              <a:rPr lang="ru-RU" dirty="0" err="1" smtClean="0"/>
              <a:t>Клинчаев</a:t>
            </a:r>
            <a:r>
              <a:rPr lang="ru-RU" dirty="0" smtClean="0"/>
              <a:t>, </a:t>
            </a:r>
            <a:r>
              <a:rPr lang="en-US" dirty="0" smtClean="0"/>
              <a:t>Java-</a:t>
            </a:r>
            <a:r>
              <a:rPr lang="ru-RU" dirty="0" smtClean="0"/>
              <a:t>тренер </a:t>
            </a:r>
            <a:r>
              <a:rPr lang="en-US" dirty="0" err="1" smtClean="0"/>
              <a:t>NetCracker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1683" y="1240125"/>
            <a:ext cx="8384848" cy="2391837"/>
          </a:xfrm>
          <a:prstGeom prst="rect">
            <a:avLst/>
          </a:prstGeom>
        </p:spPr>
        <p:txBody>
          <a:bodyPr vert="horz" lIns="180000" tIns="45720" rIns="21600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Введение в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ORM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Object</a:t>
            </a:r>
            <a:r>
              <a:rPr lang="ru-RU" sz="3600" b="1" dirty="0" smtClean="0">
                <a:latin typeface="+mj-lt"/>
                <a:ea typeface="+mj-ea"/>
                <a:cs typeface="+mj-cs"/>
              </a:rPr>
              <a:t>-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Relational </a:t>
            </a:r>
            <a:r>
              <a:rPr lang="en-US" sz="3600" b="1" dirty="0">
                <a:latin typeface="+mj-lt"/>
                <a:ea typeface="+mj-ea"/>
                <a:cs typeface="+mj-cs"/>
              </a:rPr>
              <a:t>Mapping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 </a:t>
            </a:r>
            <a:b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</a:t>
            </a:r>
            <a:r>
              <a:rPr kumimoji="0" lang="ru-RU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JPA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(Java Persistence API)</a:t>
            </a:r>
            <a:endParaRPr lang="ru-RU" sz="3600" b="1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/>
              <a:t>Настоящее</a:t>
            </a:r>
            <a:r>
              <a:rPr lang="en-US" dirty="0"/>
              <a:t> и </a:t>
            </a:r>
            <a:r>
              <a:rPr lang="en-US" dirty="0" err="1"/>
              <a:t>будущее</a:t>
            </a:r>
            <a:endParaRPr lang="en-US" dirty="0"/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72000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>
                <a:latin typeface="Calibri"/>
                <a:ea typeface="+mn-ea"/>
                <a:cs typeface="+mn-cs"/>
              </a:rPr>
              <a:t>NoSQL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хранилища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данных</a:t>
            </a:r>
            <a:r>
              <a:rPr lang="en-US" sz="2600" dirty="0">
                <a:latin typeface="Calibri"/>
                <a:ea typeface="+mn-ea"/>
                <a:cs typeface="+mn-cs"/>
              </a:rPr>
              <a:t> (</a:t>
            </a:r>
            <a:r>
              <a:rPr lang="en-US" sz="2600" dirty="0" err="1" smtClean="0">
                <a:latin typeface="Calibri"/>
                <a:ea typeface="+mn-ea"/>
                <a:cs typeface="+mn-cs"/>
              </a:rPr>
              <a:t>нереляционные</a:t>
            </a:r>
            <a:r>
              <a:rPr lang="en-US" sz="2600" dirty="0" smtClean="0">
                <a:latin typeface="Calibri"/>
                <a:ea typeface="+mn-ea"/>
                <a:cs typeface="+mn-cs"/>
              </a:rPr>
              <a:t>)</a:t>
            </a:r>
          </a:p>
          <a:p>
            <a:pPr marL="504000" lvl="1" indent="-252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200" dirty="0">
                <a:latin typeface="Calibri"/>
                <a:ea typeface="+mn-ea"/>
                <a:cs typeface="+mn-cs"/>
              </a:rPr>
              <a:t>Hibernate OGM</a:t>
            </a:r>
          </a:p>
          <a:p>
            <a:pPr marL="72000" lvl="0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 smtClean="0">
                <a:latin typeface="Calibri"/>
                <a:ea typeface="+mn-ea"/>
                <a:cs typeface="+mn-cs"/>
              </a:rPr>
              <a:t>GraphDatabase</a:t>
            </a:r>
            <a:r>
              <a:rPr lang="en-US" sz="2600" dirty="0" smtClean="0">
                <a:latin typeface="Calibri"/>
                <a:ea typeface="+mn-ea"/>
                <a:cs typeface="+mn-cs"/>
              </a:rPr>
              <a:t> </a:t>
            </a:r>
            <a:r>
              <a:rPr lang="en-US" sz="2600" dirty="0">
                <a:latin typeface="Calibri"/>
                <a:ea typeface="+mn-ea"/>
                <a:cs typeface="+mn-cs"/>
              </a:rPr>
              <a:t>(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хранение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графов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объектов</a:t>
            </a:r>
            <a:r>
              <a:rPr lang="en-US" sz="2600" dirty="0">
                <a:latin typeface="Calibri"/>
                <a:ea typeface="+mn-ea"/>
                <a:cs typeface="+mn-cs"/>
              </a:rPr>
              <a:t>)</a:t>
            </a:r>
          </a:p>
          <a:p>
            <a:pPr marL="504000" lvl="1" indent="-252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200" dirty="0">
                <a:latin typeface="Calibri"/>
                <a:ea typeface="+mn-ea"/>
                <a:cs typeface="+mn-cs"/>
              </a:rPr>
              <a:t>Neo4j</a:t>
            </a:r>
          </a:p>
          <a:p>
            <a:pPr marL="72000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>
                <a:latin typeface="Calibri"/>
                <a:ea typeface="+mn-ea"/>
                <a:cs typeface="+mn-cs"/>
              </a:rPr>
              <a:t>Другие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типы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хранилищ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данных</a:t>
            </a:r>
            <a:endParaRPr lang="en-US" sz="2600" dirty="0">
              <a:latin typeface="Calibri"/>
              <a:ea typeface="+mn-ea"/>
              <a:cs typeface="+mn-cs"/>
            </a:endParaRPr>
          </a:p>
          <a:p>
            <a:pPr marL="504000" lvl="1" indent="-252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200" dirty="0" err="1">
                <a:latin typeface="Calibri"/>
                <a:ea typeface="+mn-ea"/>
                <a:cs typeface="+mn-cs"/>
              </a:rPr>
              <a:t>JBoss</a:t>
            </a:r>
            <a:r>
              <a:rPr lang="en-US" sz="2200" dirty="0">
                <a:latin typeface="Calibri"/>
                <a:ea typeface="+mn-ea"/>
                <a:cs typeface="+mn-cs"/>
              </a:rPr>
              <a:t> Teiid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как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реализация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абстракции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над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хранилищем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данных</a:t>
            </a:r>
            <a:endParaRPr lang="en-US" sz="220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375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Содержание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252000" lvl="0" indent="-252000">
              <a:spcBef>
                <a:spcPts val="1200"/>
              </a:spcBef>
              <a:buSzPct val="100000"/>
              <a:buFont typeface="Arial" pitchFamily="34" charset="0"/>
              <a:buChar char="•"/>
            </a:pPr>
            <a:r>
              <a:rPr lang="ru-RU" sz="2400" dirty="0">
                <a:latin typeface="+mn-lt"/>
                <a:ea typeface="+mn-ea"/>
                <a:cs typeface="+mn-cs"/>
              </a:rPr>
              <a:t>Введение</a:t>
            </a:r>
          </a:p>
          <a:p>
            <a:pPr marL="252000" indent="-252000">
              <a:spcBef>
                <a:spcPts val="1200"/>
              </a:spcBef>
              <a:buSzPct val="100000"/>
              <a:buFont typeface="Arial" pitchFamily="34" charset="0"/>
              <a:buChar char="•"/>
            </a:pPr>
            <a:r>
              <a:rPr lang="ru-RU" sz="24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Основы JPA</a:t>
            </a:r>
          </a:p>
          <a:p>
            <a:pPr marL="504000" lvl="1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ru-RU" sz="2200" b="1" dirty="0">
                <a:solidFill>
                  <a:srgbClr val="0079C1"/>
                </a:solidFill>
                <a:latin typeface="Calibri"/>
                <a:ea typeface="+mn-ea"/>
                <a:cs typeface="+mn-cs"/>
              </a:rPr>
              <a:t>Основные понятия </a:t>
            </a:r>
            <a:r>
              <a:rPr lang="en-US" sz="2200" b="1" dirty="0">
                <a:solidFill>
                  <a:srgbClr val="0079C1"/>
                </a:solidFill>
                <a:latin typeface="Calibri"/>
                <a:ea typeface="+mn-ea"/>
                <a:cs typeface="+mn-cs"/>
              </a:rPr>
              <a:t>JPA</a:t>
            </a:r>
            <a:endParaRPr lang="ru-RU" sz="2200" b="1" dirty="0">
              <a:solidFill>
                <a:srgbClr val="0079C1"/>
              </a:solidFill>
              <a:latin typeface="Calibri"/>
              <a:ea typeface="+mn-ea"/>
              <a:cs typeface="+mn-cs"/>
            </a:endParaRPr>
          </a:p>
          <a:p>
            <a:pPr marL="504000" lvl="1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ru-RU" sz="2200" b="1" dirty="0">
                <a:solidFill>
                  <a:srgbClr val="0079C1"/>
                </a:solidFill>
                <a:latin typeface="Calibri"/>
                <a:ea typeface="+mn-ea"/>
                <a:cs typeface="+mn-cs"/>
              </a:rPr>
              <a:t>Основные классы и интерфейсы</a:t>
            </a:r>
          </a:p>
          <a:p>
            <a:pPr marL="504000" lvl="1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ru-RU" sz="2200" b="1" dirty="0">
                <a:solidFill>
                  <a:srgbClr val="0079C1"/>
                </a:solidFill>
                <a:latin typeface="Calibri"/>
                <a:ea typeface="+mn-ea"/>
                <a:cs typeface="+mn-cs"/>
              </a:rPr>
              <a:t>Связи между объектами (</a:t>
            </a:r>
            <a:r>
              <a:rPr lang="en-US" sz="2200" b="1" dirty="0">
                <a:solidFill>
                  <a:srgbClr val="0079C1"/>
                </a:solidFill>
                <a:latin typeface="Calibri"/>
                <a:ea typeface="+mn-ea"/>
                <a:cs typeface="+mn-cs"/>
              </a:rPr>
              <a:t>Relationships</a:t>
            </a:r>
            <a:r>
              <a:rPr lang="ru-RU" sz="2200" b="1" dirty="0">
                <a:solidFill>
                  <a:srgbClr val="0079C1"/>
                </a:solidFill>
                <a:latin typeface="Calibri"/>
                <a:ea typeface="+mn-ea"/>
                <a:cs typeface="+mn-cs"/>
              </a:rPr>
              <a:t>)</a:t>
            </a:r>
            <a:endParaRPr lang="en-US" sz="2200" b="1" dirty="0">
              <a:solidFill>
                <a:srgbClr val="0079C1"/>
              </a:solidFill>
              <a:latin typeface="Calibri"/>
              <a:ea typeface="+mn-ea"/>
              <a:cs typeface="+mn-cs"/>
            </a:endParaRPr>
          </a:p>
          <a:p>
            <a:pPr marL="504000" lvl="1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ru-RU" sz="2200" b="1" dirty="0">
                <a:solidFill>
                  <a:srgbClr val="0079C1"/>
                </a:solidFill>
                <a:latin typeface="Calibri"/>
                <a:ea typeface="+mn-ea"/>
                <a:cs typeface="+mn-cs"/>
              </a:rPr>
              <a:t>Запросы</a:t>
            </a:r>
            <a:r>
              <a:rPr lang="en-US" sz="2200" b="1" dirty="0">
                <a:solidFill>
                  <a:srgbClr val="0079C1"/>
                </a:solidFill>
                <a:latin typeface="Calibri"/>
                <a:ea typeface="+mn-ea"/>
                <a:cs typeface="+mn-cs"/>
              </a:rPr>
              <a:t>, JPA Query Language</a:t>
            </a:r>
            <a:endParaRPr lang="ru-RU" sz="2200" b="1" dirty="0">
              <a:solidFill>
                <a:srgbClr val="0079C1"/>
              </a:solidFill>
              <a:latin typeface="Calibri"/>
              <a:ea typeface="+mn-ea"/>
              <a:cs typeface="+mn-cs"/>
            </a:endParaRPr>
          </a:p>
          <a:p>
            <a:pPr marL="252000" lvl="0" indent="-252000">
              <a:spcBef>
                <a:spcPts val="1200"/>
              </a:spcBef>
              <a:buSzPct val="100000"/>
              <a:buFont typeface="Arial" pitchFamily="34" charset="0"/>
              <a:buChar char="•"/>
            </a:pPr>
            <a:r>
              <a:rPr lang="ru-RU" sz="2400" dirty="0" smtClean="0">
                <a:latin typeface="+mn-lt"/>
                <a:ea typeface="+mn-ea"/>
                <a:cs typeface="+mn-cs"/>
              </a:rPr>
              <a:t>JPA в </a:t>
            </a:r>
            <a:r>
              <a:rPr lang="ru-RU" sz="2400" dirty="0" err="1" smtClean="0">
                <a:latin typeface="+mn-lt"/>
                <a:ea typeface="+mn-ea"/>
                <a:cs typeface="+mn-cs"/>
              </a:rPr>
              <a:t>Java</a:t>
            </a:r>
            <a:r>
              <a:rPr lang="ru-RU" sz="2400" dirty="0" smtClean="0">
                <a:latin typeface="+mn-lt"/>
                <a:ea typeface="+mn-ea"/>
                <a:cs typeface="+mn-cs"/>
              </a:rPr>
              <a:t> EE</a:t>
            </a:r>
          </a:p>
          <a:p>
            <a:pPr marL="252000" lvl="0" indent="-252000">
              <a:spcBef>
                <a:spcPts val="1200"/>
              </a:spcBef>
              <a:buSzPct val="100000"/>
              <a:buFont typeface="Arial" pitchFamily="34" charset="0"/>
              <a:buChar char="•"/>
            </a:pPr>
            <a:r>
              <a:rPr lang="ru-RU" sz="2400" dirty="0" smtClean="0">
                <a:latin typeface="+mn-lt"/>
                <a:ea typeface="+mn-ea"/>
                <a:cs typeface="+mn-cs"/>
              </a:rPr>
              <a:t>Дополнительные темы</a:t>
            </a: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7013575" y="6653213"/>
            <a:ext cx="2130425" cy="206375"/>
          </a:xfrm>
          <a:prstGeom prst="rect">
            <a:avLst/>
          </a:prstGeom>
        </p:spPr>
        <p:txBody>
          <a:bodyPr/>
          <a:lstStyle/>
          <a:p>
            <a:pPr lvl="0"/>
            <a:fld id="{E1C1F6B2-7273-4CE7-A1D7-9D7F79CF16C3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0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 </a:t>
            </a:r>
            <a:r>
              <a:rPr lang="en-US" dirty="0" smtClean="0"/>
              <a:t>JPA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626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Что такое JPA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72000" lvl="0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>
                <a:latin typeface="Calibri"/>
                <a:ea typeface="+mn-ea"/>
                <a:cs typeface="+mn-cs"/>
              </a:rPr>
              <a:t>Java Persistence API  -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набор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классов</a:t>
            </a:r>
            <a:r>
              <a:rPr lang="en-US" sz="2600" dirty="0">
                <a:latin typeface="Calibri"/>
                <a:ea typeface="+mn-ea"/>
                <a:cs typeface="+mn-cs"/>
              </a:rPr>
              <a:t> и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интерфейсов</a:t>
            </a:r>
            <a:r>
              <a:rPr lang="en-US" sz="2600" dirty="0">
                <a:latin typeface="Calibri"/>
                <a:ea typeface="+mn-ea"/>
                <a:cs typeface="+mn-cs"/>
              </a:rPr>
              <a:t>,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который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позволяет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сохранять</a:t>
            </a:r>
            <a:r>
              <a:rPr lang="en-US" sz="2600" dirty="0">
                <a:latin typeface="Calibri"/>
                <a:ea typeface="+mn-ea"/>
                <a:cs typeface="+mn-cs"/>
              </a:rPr>
              <a:t>/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загружать</a:t>
            </a:r>
            <a:r>
              <a:rPr lang="en-US" sz="2600" dirty="0">
                <a:latin typeface="Calibri"/>
                <a:ea typeface="+mn-ea"/>
                <a:cs typeface="+mn-cs"/>
              </a:rPr>
              <a:t>/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модифицировать</a:t>
            </a:r>
            <a:r>
              <a:rPr lang="en-US" sz="2600" dirty="0">
                <a:latin typeface="Calibri"/>
                <a:ea typeface="+mn-ea"/>
                <a:cs typeface="+mn-cs"/>
              </a:rPr>
              <a:t> Java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объекты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smtClean="0">
                <a:latin typeface="Calibri"/>
                <a:ea typeface="+mn-ea"/>
                <a:cs typeface="+mn-cs"/>
              </a:rPr>
              <a:t>в(</a:t>
            </a:r>
            <a:r>
              <a:rPr lang="en-US" sz="2600" dirty="0" err="1" smtClean="0">
                <a:latin typeface="Calibri"/>
                <a:ea typeface="+mn-ea"/>
                <a:cs typeface="+mn-cs"/>
              </a:rPr>
              <a:t>из</a:t>
            </a:r>
            <a:r>
              <a:rPr lang="en-US" sz="2600" dirty="0" smtClean="0">
                <a:latin typeface="Calibri"/>
                <a:ea typeface="+mn-ea"/>
                <a:cs typeface="+mn-cs"/>
              </a:rPr>
              <a:t>) </a:t>
            </a:r>
            <a:r>
              <a:rPr lang="en-US" sz="2600" dirty="0" err="1" smtClean="0">
                <a:latin typeface="Calibri"/>
                <a:ea typeface="+mn-ea"/>
                <a:cs typeface="+mn-cs"/>
              </a:rPr>
              <a:t>баз</a:t>
            </a:r>
            <a:r>
              <a:rPr lang="ru-RU" sz="2600" dirty="0" smtClean="0">
                <a:latin typeface="Calibri"/>
                <a:ea typeface="+mn-ea"/>
                <a:cs typeface="+mn-cs"/>
              </a:rPr>
              <a:t>е(ы)</a:t>
            </a:r>
            <a:r>
              <a:rPr lang="en-US" sz="2600" dirty="0" smtClean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данных</a:t>
            </a:r>
            <a:endParaRPr lang="en-US" sz="2600" dirty="0">
              <a:latin typeface="Calibri"/>
              <a:ea typeface="+mn-ea"/>
              <a:cs typeface="+mn-cs"/>
            </a:endParaRPr>
          </a:p>
          <a:p>
            <a:pPr marL="72000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>
                <a:latin typeface="Calibri"/>
                <a:ea typeface="+mn-ea"/>
                <a:cs typeface="+mn-cs"/>
              </a:rPr>
              <a:t>Составляющие</a:t>
            </a:r>
            <a:r>
              <a:rPr lang="en-US" sz="2600" dirty="0">
                <a:latin typeface="Calibri"/>
                <a:ea typeface="+mn-ea"/>
                <a:cs typeface="+mn-cs"/>
              </a:rPr>
              <a:t> JPA</a:t>
            </a:r>
          </a:p>
          <a:p>
            <a:pPr marL="504000" lvl="1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200" dirty="0" smtClean="0">
                <a:latin typeface="Calibri"/>
                <a:ea typeface="+mn-ea"/>
                <a:cs typeface="+mn-cs"/>
              </a:rPr>
              <a:t>Java </a:t>
            </a:r>
            <a:r>
              <a:rPr lang="en-US" sz="2200" dirty="0">
                <a:latin typeface="Calibri"/>
                <a:ea typeface="+mn-ea"/>
                <a:cs typeface="+mn-cs"/>
              </a:rPr>
              <a:t>Persistence </a:t>
            </a:r>
            <a:r>
              <a:rPr lang="en-US" sz="2200" u="sng" dirty="0">
                <a:latin typeface="Calibri"/>
                <a:ea typeface="+mn-ea"/>
                <a:cs typeface="+mn-cs"/>
              </a:rPr>
              <a:t>API</a:t>
            </a:r>
          </a:p>
          <a:p>
            <a:pPr marL="504000" lvl="1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200" dirty="0">
                <a:latin typeface="Calibri"/>
                <a:ea typeface="+mn-ea"/>
                <a:cs typeface="+mn-cs"/>
              </a:rPr>
              <a:t>Q</a:t>
            </a:r>
            <a:r>
              <a:rPr lang="en-US" sz="2200" dirty="0" smtClean="0">
                <a:latin typeface="Calibri"/>
                <a:ea typeface="+mn-ea"/>
                <a:cs typeface="+mn-cs"/>
              </a:rPr>
              <a:t>uery language (JPAQL)</a:t>
            </a:r>
            <a:endParaRPr lang="en-US" sz="2200" dirty="0">
              <a:latin typeface="Calibri"/>
              <a:ea typeface="+mn-ea"/>
              <a:cs typeface="+mn-cs"/>
            </a:endParaRPr>
          </a:p>
          <a:p>
            <a:pPr marL="504000" lvl="1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200" dirty="0" err="1">
                <a:latin typeface="Calibri"/>
                <a:ea typeface="+mn-ea"/>
                <a:cs typeface="+mn-cs"/>
              </a:rPr>
              <a:t>Метаданные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smtClean="0">
                <a:latin typeface="Calibri"/>
                <a:ea typeface="+mn-ea"/>
                <a:cs typeface="+mn-cs"/>
              </a:rPr>
              <a:t>object-relational </a:t>
            </a:r>
            <a:r>
              <a:rPr lang="en-US" sz="2200" dirty="0">
                <a:latin typeface="Calibri"/>
                <a:ea typeface="+mn-ea"/>
                <a:cs typeface="+mn-cs"/>
              </a:rPr>
              <a:t>mapping</a:t>
            </a:r>
          </a:p>
        </p:txBody>
      </p:sp>
    </p:spTree>
    <p:extLst>
      <p:ext uri="{BB962C8B-B14F-4D97-AF65-F5344CB8AC3E}">
        <p14:creationId xmlns:p14="http://schemas.microsoft.com/office/powerpoint/2010/main" val="409322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Сущности (Entity)‏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72000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>
                <a:latin typeface="Calibri"/>
                <a:ea typeface="+mn-ea"/>
                <a:cs typeface="+mn-cs"/>
              </a:rPr>
              <a:t>Сущность</a:t>
            </a:r>
            <a:r>
              <a:rPr lang="en-US" sz="2600" dirty="0">
                <a:latin typeface="Calibri"/>
                <a:ea typeface="+mn-ea"/>
                <a:cs typeface="+mn-cs"/>
              </a:rPr>
              <a:t> (Entity)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представляет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некоторую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логическую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сущность</a:t>
            </a:r>
            <a:r>
              <a:rPr lang="en-US" sz="2600" dirty="0">
                <a:latin typeface="Calibri"/>
                <a:ea typeface="+mn-ea"/>
                <a:cs typeface="+mn-cs"/>
              </a:rPr>
              <a:t> (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например</a:t>
            </a:r>
            <a:r>
              <a:rPr lang="en-US" sz="2600" dirty="0">
                <a:latin typeface="Calibri"/>
                <a:ea typeface="+mn-ea"/>
                <a:cs typeface="+mn-cs"/>
              </a:rPr>
              <a:t>,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Студент</a:t>
            </a:r>
            <a:r>
              <a:rPr lang="en-US" sz="2600" dirty="0">
                <a:latin typeface="Calibri"/>
                <a:ea typeface="+mn-ea"/>
                <a:cs typeface="+mn-cs"/>
              </a:rPr>
              <a:t>, </a:t>
            </a:r>
            <a:r>
              <a:rPr lang="en-US" sz="2600" dirty="0" err="1" smtClean="0">
                <a:latin typeface="Calibri"/>
                <a:ea typeface="+mn-ea"/>
                <a:cs typeface="+mn-cs"/>
              </a:rPr>
              <a:t>Группа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ru-RU" sz="2600" dirty="0" smtClean="0">
                <a:latin typeface="Calibri"/>
                <a:ea typeface="+mn-ea"/>
                <a:cs typeface="+mn-cs"/>
              </a:rPr>
              <a:t>или</a:t>
            </a:r>
            <a:r>
              <a:rPr lang="en-US" sz="2600" dirty="0" smtClean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Факультет</a:t>
            </a:r>
            <a:r>
              <a:rPr lang="en-US" sz="2600" dirty="0">
                <a:latin typeface="Calibri"/>
                <a:ea typeface="+mn-ea"/>
                <a:cs typeface="+mn-cs"/>
              </a:rPr>
              <a:t>). </a:t>
            </a:r>
            <a:endParaRPr lang="ru-RU" sz="2600" dirty="0" smtClean="0">
              <a:latin typeface="Calibri"/>
              <a:ea typeface="+mn-ea"/>
              <a:cs typeface="+mn-cs"/>
            </a:endParaRPr>
          </a:p>
          <a:p>
            <a:pPr marL="72000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 smtClean="0">
                <a:latin typeface="Calibri"/>
                <a:ea typeface="+mn-ea"/>
                <a:cs typeface="+mn-cs"/>
              </a:rPr>
              <a:t>Как</a:t>
            </a:r>
            <a:r>
              <a:rPr lang="en-US" sz="2600" dirty="0" smtClean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правило</a:t>
            </a:r>
            <a:r>
              <a:rPr lang="en-US" sz="2600" dirty="0">
                <a:latin typeface="Calibri"/>
                <a:ea typeface="+mn-ea"/>
                <a:cs typeface="+mn-cs"/>
              </a:rPr>
              <a:t>, Java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класс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сущности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представляет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собой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таблицу</a:t>
            </a:r>
            <a:r>
              <a:rPr lang="en-US" sz="2600" dirty="0">
                <a:latin typeface="Calibri"/>
                <a:ea typeface="+mn-ea"/>
                <a:cs typeface="+mn-cs"/>
              </a:rPr>
              <a:t> БД, а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объект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данного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класса</a:t>
            </a:r>
            <a:r>
              <a:rPr lang="en-US" sz="2600" dirty="0">
                <a:latin typeface="Calibri"/>
                <a:ea typeface="+mn-ea"/>
                <a:cs typeface="+mn-cs"/>
              </a:rPr>
              <a:t> —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одну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строку</a:t>
            </a:r>
            <a:r>
              <a:rPr lang="en-US" sz="2600" dirty="0">
                <a:latin typeface="Calibri"/>
                <a:ea typeface="+mn-ea"/>
                <a:cs typeface="+mn-cs"/>
              </a:rPr>
              <a:t> в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таблице</a:t>
            </a:r>
            <a:r>
              <a:rPr lang="en-US" sz="2600" dirty="0">
                <a:latin typeface="Calibri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191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tx1"/>
            </a:gs>
            <a:gs pos="100000">
              <a:srgbClr val="0079C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Метаданные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72000" lvl="0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>
                <a:latin typeface="Calibri"/>
                <a:ea typeface="+mn-ea"/>
                <a:cs typeface="+mn-cs"/>
              </a:rPr>
              <a:t>Служебная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информация</a:t>
            </a:r>
            <a:r>
              <a:rPr lang="en-US" sz="2600" dirty="0">
                <a:latin typeface="Calibri"/>
                <a:ea typeface="+mn-ea"/>
                <a:cs typeface="+mn-cs"/>
              </a:rPr>
              <a:t>,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которая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служит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для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отображения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объектов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на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записи</a:t>
            </a:r>
            <a:r>
              <a:rPr lang="en-US" sz="2600" dirty="0">
                <a:latin typeface="Calibri"/>
                <a:ea typeface="+mn-ea"/>
                <a:cs typeface="+mn-cs"/>
              </a:rPr>
              <a:t> в БД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хранится</a:t>
            </a:r>
            <a:r>
              <a:rPr lang="en-US" sz="2600" dirty="0">
                <a:latin typeface="Calibri"/>
                <a:ea typeface="+mn-ea"/>
                <a:cs typeface="+mn-cs"/>
              </a:rPr>
              <a:t>:</a:t>
            </a:r>
          </a:p>
          <a:p>
            <a:pPr marL="504000" lvl="1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200" dirty="0">
                <a:latin typeface="Calibri"/>
                <a:ea typeface="+mn-ea"/>
                <a:cs typeface="+mn-cs"/>
              </a:rPr>
              <a:t>В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файле</a:t>
            </a:r>
            <a:r>
              <a:rPr lang="en-US" sz="2200" dirty="0">
                <a:latin typeface="Calibri"/>
                <a:ea typeface="+mn-ea"/>
                <a:cs typeface="+mn-cs"/>
              </a:rPr>
              <a:t> META-INF/persistence.xml</a:t>
            </a:r>
          </a:p>
          <a:p>
            <a:pPr marL="504000" lvl="1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200" dirty="0">
                <a:latin typeface="Calibri"/>
                <a:ea typeface="+mn-ea"/>
                <a:cs typeface="+mn-cs"/>
              </a:rPr>
              <a:t>В java annotations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соответствующих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классов</a:t>
            </a:r>
            <a:endParaRPr lang="en-US" sz="220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643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@Entity и @Id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100669" y="872455"/>
            <a:ext cx="8585266" cy="3321593"/>
          </a:xfrm>
        </p:spPr>
        <p:txBody>
          <a:bodyPr>
            <a:normAutofit fontScale="70000" lnSpcReduction="2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72000" lvl="0" indent="-252000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3700" dirty="0">
                <a:solidFill>
                  <a:schemeClr val="bg2"/>
                </a:solidFill>
                <a:latin typeface="Calibri"/>
                <a:ea typeface="+mn-ea"/>
                <a:cs typeface="+mn-cs"/>
              </a:rPr>
              <a:t>@Entity </a:t>
            </a:r>
            <a:r>
              <a:rPr lang="en-US" sz="3700" dirty="0">
                <a:latin typeface="Calibri"/>
                <a:ea typeface="+mn-ea"/>
                <a:cs typeface="+mn-cs"/>
              </a:rPr>
              <a:t>— </a:t>
            </a:r>
            <a:r>
              <a:rPr lang="en-US" sz="3700" dirty="0" err="1">
                <a:latin typeface="Calibri"/>
                <a:ea typeface="+mn-ea"/>
                <a:cs typeface="+mn-cs"/>
              </a:rPr>
              <a:t>служит</a:t>
            </a:r>
            <a:r>
              <a:rPr lang="en-US" sz="3700" dirty="0">
                <a:latin typeface="Calibri"/>
                <a:ea typeface="+mn-ea"/>
                <a:cs typeface="+mn-cs"/>
              </a:rPr>
              <a:t> </a:t>
            </a:r>
            <a:r>
              <a:rPr lang="en-US" sz="3700" dirty="0" err="1">
                <a:latin typeface="Calibri"/>
                <a:ea typeface="+mn-ea"/>
                <a:cs typeface="+mn-cs"/>
              </a:rPr>
              <a:t>для</a:t>
            </a:r>
            <a:r>
              <a:rPr lang="en-US" sz="3700" dirty="0">
                <a:latin typeface="Calibri"/>
                <a:ea typeface="+mn-ea"/>
                <a:cs typeface="+mn-cs"/>
              </a:rPr>
              <a:t> </a:t>
            </a:r>
            <a:r>
              <a:rPr lang="en-US" sz="3700" dirty="0" err="1">
                <a:latin typeface="Calibri"/>
                <a:ea typeface="+mn-ea"/>
                <a:cs typeface="+mn-cs"/>
              </a:rPr>
              <a:t>указания</a:t>
            </a:r>
            <a:r>
              <a:rPr lang="en-US" sz="3700" dirty="0">
                <a:latin typeface="Calibri"/>
                <a:ea typeface="+mn-ea"/>
                <a:cs typeface="+mn-cs"/>
              </a:rPr>
              <a:t> </a:t>
            </a:r>
            <a:r>
              <a:rPr lang="en-US" sz="3700" dirty="0" err="1">
                <a:latin typeface="Calibri"/>
                <a:ea typeface="+mn-ea"/>
                <a:cs typeface="+mn-cs"/>
              </a:rPr>
              <a:t>класса</a:t>
            </a:r>
            <a:r>
              <a:rPr lang="en-US" sz="3700" dirty="0">
                <a:latin typeface="Calibri"/>
                <a:ea typeface="+mn-ea"/>
                <a:cs typeface="+mn-cs"/>
              </a:rPr>
              <a:t>, </a:t>
            </a:r>
            <a:r>
              <a:rPr lang="en-US" sz="3700" dirty="0" err="1">
                <a:latin typeface="Calibri"/>
                <a:ea typeface="+mn-ea"/>
                <a:cs typeface="+mn-cs"/>
              </a:rPr>
              <a:t>который</a:t>
            </a:r>
            <a:r>
              <a:rPr lang="en-US" sz="3700" dirty="0">
                <a:latin typeface="Calibri"/>
                <a:ea typeface="+mn-ea"/>
                <a:cs typeface="+mn-cs"/>
              </a:rPr>
              <a:t> </a:t>
            </a:r>
            <a:r>
              <a:rPr lang="en-US" sz="3700" dirty="0" err="1">
                <a:latin typeface="Calibri"/>
                <a:ea typeface="+mn-ea"/>
                <a:cs typeface="+mn-cs"/>
              </a:rPr>
              <a:t>отображается</a:t>
            </a:r>
            <a:r>
              <a:rPr lang="en-US" sz="3700" dirty="0">
                <a:latin typeface="Calibri"/>
                <a:ea typeface="+mn-ea"/>
                <a:cs typeface="+mn-cs"/>
              </a:rPr>
              <a:t> </a:t>
            </a:r>
            <a:r>
              <a:rPr lang="en-US" sz="3700" dirty="0" err="1">
                <a:latin typeface="Calibri"/>
                <a:ea typeface="+mn-ea"/>
                <a:cs typeface="+mn-cs"/>
              </a:rPr>
              <a:t>на</a:t>
            </a:r>
            <a:r>
              <a:rPr lang="en-US" sz="3700" dirty="0">
                <a:latin typeface="Calibri"/>
                <a:ea typeface="+mn-ea"/>
                <a:cs typeface="+mn-cs"/>
              </a:rPr>
              <a:t> </a:t>
            </a:r>
            <a:r>
              <a:rPr lang="en-US" sz="3700" dirty="0" err="1">
                <a:latin typeface="Calibri"/>
                <a:ea typeface="+mn-ea"/>
                <a:cs typeface="+mn-cs"/>
              </a:rPr>
              <a:t>таблицу</a:t>
            </a:r>
            <a:r>
              <a:rPr lang="en-US" sz="3700" dirty="0">
                <a:latin typeface="Calibri"/>
                <a:ea typeface="+mn-ea"/>
                <a:cs typeface="+mn-cs"/>
              </a:rPr>
              <a:t> (</a:t>
            </a:r>
            <a:r>
              <a:rPr lang="en-US" sz="3700" dirty="0" err="1">
                <a:latin typeface="Calibri"/>
                <a:ea typeface="+mn-ea"/>
                <a:cs typeface="+mn-cs"/>
              </a:rPr>
              <a:t>или</a:t>
            </a:r>
            <a:r>
              <a:rPr lang="en-US" sz="3700" dirty="0">
                <a:latin typeface="Calibri"/>
                <a:ea typeface="+mn-ea"/>
                <a:cs typeface="+mn-cs"/>
              </a:rPr>
              <a:t> </a:t>
            </a:r>
            <a:r>
              <a:rPr lang="en-US" sz="3700" dirty="0" err="1">
                <a:latin typeface="Calibri"/>
                <a:ea typeface="+mn-ea"/>
                <a:cs typeface="+mn-cs"/>
              </a:rPr>
              <a:t>на</a:t>
            </a:r>
            <a:r>
              <a:rPr lang="en-US" sz="3700" dirty="0">
                <a:latin typeface="Calibri"/>
                <a:ea typeface="+mn-ea"/>
                <a:cs typeface="+mn-cs"/>
              </a:rPr>
              <a:t> </a:t>
            </a:r>
            <a:r>
              <a:rPr lang="en-US" sz="3700" dirty="0" err="1">
                <a:latin typeface="Calibri"/>
                <a:ea typeface="+mn-ea"/>
                <a:cs typeface="+mn-cs"/>
              </a:rPr>
              <a:t>несколько</a:t>
            </a:r>
            <a:r>
              <a:rPr lang="en-US" sz="3700" dirty="0">
                <a:latin typeface="Calibri"/>
                <a:ea typeface="+mn-ea"/>
                <a:cs typeface="+mn-cs"/>
              </a:rPr>
              <a:t> </a:t>
            </a:r>
            <a:r>
              <a:rPr lang="en-US" sz="3700" dirty="0" err="1">
                <a:latin typeface="Calibri"/>
                <a:ea typeface="+mn-ea"/>
                <a:cs typeface="+mn-cs"/>
              </a:rPr>
              <a:t>таблиц</a:t>
            </a:r>
            <a:r>
              <a:rPr lang="en-US" sz="3700" dirty="0">
                <a:latin typeface="Calibri"/>
                <a:ea typeface="+mn-ea"/>
                <a:cs typeface="+mn-cs"/>
              </a:rPr>
              <a:t>) в БД</a:t>
            </a:r>
          </a:p>
          <a:p>
            <a:pPr marL="72000" lvl="0" indent="-252000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3700" dirty="0">
                <a:solidFill>
                  <a:schemeClr val="bg2"/>
                </a:solidFill>
                <a:latin typeface="Calibri"/>
                <a:ea typeface="+mn-ea"/>
                <a:cs typeface="+mn-cs"/>
              </a:rPr>
              <a:t>@Id </a:t>
            </a:r>
            <a:r>
              <a:rPr lang="en-US" sz="3700" dirty="0">
                <a:latin typeface="Calibri"/>
                <a:ea typeface="+mn-ea"/>
                <a:cs typeface="+mn-cs"/>
              </a:rPr>
              <a:t>— </a:t>
            </a:r>
            <a:r>
              <a:rPr lang="en-US" sz="3700" dirty="0" err="1">
                <a:latin typeface="Calibri"/>
                <a:ea typeface="+mn-ea"/>
                <a:cs typeface="+mn-cs"/>
              </a:rPr>
              <a:t>служит</a:t>
            </a:r>
            <a:r>
              <a:rPr lang="en-US" sz="3700" dirty="0">
                <a:latin typeface="Calibri"/>
                <a:ea typeface="+mn-ea"/>
                <a:cs typeface="+mn-cs"/>
              </a:rPr>
              <a:t> </a:t>
            </a:r>
            <a:r>
              <a:rPr lang="en-US" sz="3700" dirty="0" err="1">
                <a:latin typeface="Calibri"/>
                <a:ea typeface="+mn-ea"/>
                <a:cs typeface="+mn-cs"/>
              </a:rPr>
              <a:t>для</a:t>
            </a:r>
            <a:r>
              <a:rPr lang="en-US" sz="3700" dirty="0">
                <a:latin typeface="Calibri"/>
                <a:ea typeface="+mn-ea"/>
                <a:cs typeface="+mn-cs"/>
              </a:rPr>
              <a:t> </a:t>
            </a:r>
            <a:r>
              <a:rPr lang="en-US" sz="3700" dirty="0" err="1">
                <a:latin typeface="Calibri"/>
                <a:ea typeface="+mn-ea"/>
                <a:cs typeface="+mn-cs"/>
              </a:rPr>
              <a:t>указания</a:t>
            </a:r>
            <a:r>
              <a:rPr lang="en-US" sz="3700" dirty="0">
                <a:latin typeface="Calibri"/>
                <a:ea typeface="+mn-ea"/>
                <a:cs typeface="+mn-cs"/>
              </a:rPr>
              <a:t> </a:t>
            </a:r>
            <a:r>
              <a:rPr lang="en-US" sz="3700" dirty="0" err="1">
                <a:latin typeface="Calibri"/>
                <a:ea typeface="+mn-ea"/>
                <a:cs typeface="+mn-cs"/>
              </a:rPr>
              <a:t>поля</a:t>
            </a:r>
            <a:r>
              <a:rPr lang="en-US" sz="3700" dirty="0">
                <a:latin typeface="Calibri"/>
                <a:ea typeface="+mn-ea"/>
                <a:cs typeface="+mn-cs"/>
              </a:rPr>
              <a:t>, </a:t>
            </a:r>
            <a:r>
              <a:rPr lang="en-US" sz="3700" dirty="0" err="1">
                <a:latin typeface="Calibri"/>
                <a:ea typeface="+mn-ea"/>
                <a:cs typeface="+mn-cs"/>
              </a:rPr>
              <a:t>которое</a:t>
            </a:r>
            <a:r>
              <a:rPr lang="en-US" sz="3700" dirty="0">
                <a:latin typeface="Calibri"/>
                <a:ea typeface="+mn-ea"/>
                <a:cs typeface="+mn-cs"/>
              </a:rPr>
              <a:t> </a:t>
            </a:r>
            <a:r>
              <a:rPr lang="en-US" sz="3700" dirty="0" err="1">
                <a:latin typeface="Calibri"/>
                <a:ea typeface="+mn-ea"/>
                <a:cs typeface="+mn-cs"/>
              </a:rPr>
              <a:t>соответствует</a:t>
            </a:r>
            <a:r>
              <a:rPr lang="en-US" sz="3700" dirty="0">
                <a:latin typeface="Calibri"/>
                <a:ea typeface="+mn-ea"/>
                <a:cs typeface="+mn-cs"/>
              </a:rPr>
              <a:t> Primary Key </a:t>
            </a:r>
            <a:r>
              <a:rPr lang="en-US" sz="3700" dirty="0" err="1">
                <a:latin typeface="Calibri"/>
                <a:ea typeface="+mn-ea"/>
                <a:cs typeface="+mn-cs"/>
              </a:rPr>
              <a:t>для</a:t>
            </a:r>
            <a:r>
              <a:rPr lang="en-US" sz="3700" dirty="0">
                <a:latin typeface="Calibri"/>
                <a:ea typeface="+mn-ea"/>
                <a:cs typeface="+mn-cs"/>
              </a:rPr>
              <a:t> </a:t>
            </a:r>
            <a:r>
              <a:rPr lang="en-US" sz="3700" dirty="0" err="1">
                <a:latin typeface="Calibri"/>
                <a:ea typeface="+mn-ea"/>
                <a:cs typeface="+mn-cs"/>
              </a:rPr>
              <a:t>основной</a:t>
            </a:r>
            <a:r>
              <a:rPr lang="en-US" sz="3700" dirty="0">
                <a:latin typeface="Calibri"/>
                <a:ea typeface="+mn-ea"/>
                <a:cs typeface="+mn-cs"/>
              </a:rPr>
              <a:t> </a:t>
            </a:r>
            <a:r>
              <a:rPr lang="en-US" sz="3700" dirty="0" err="1">
                <a:latin typeface="Calibri"/>
                <a:ea typeface="+mn-ea"/>
                <a:cs typeface="+mn-cs"/>
              </a:rPr>
              <a:t>таблицы</a:t>
            </a:r>
            <a:r>
              <a:rPr lang="en-US" sz="3700" dirty="0">
                <a:latin typeface="Calibri"/>
                <a:ea typeface="+mn-ea"/>
                <a:cs typeface="+mn-cs"/>
              </a:rPr>
              <a:t> (</a:t>
            </a:r>
            <a:r>
              <a:rPr lang="en-US" sz="3700" dirty="0" err="1">
                <a:latin typeface="Calibri"/>
                <a:ea typeface="+mn-ea"/>
                <a:cs typeface="+mn-cs"/>
              </a:rPr>
              <a:t>каждая</a:t>
            </a:r>
            <a:r>
              <a:rPr lang="en-US" sz="3700" dirty="0">
                <a:latin typeface="Calibri"/>
                <a:ea typeface="+mn-ea"/>
                <a:cs typeface="+mn-cs"/>
              </a:rPr>
              <a:t> </a:t>
            </a:r>
            <a:r>
              <a:rPr lang="en-US" sz="3700" dirty="0" err="1">
                <a:latin typeface="Calibri"/>
                <a:ea typeface="+mn-ea"/>
                <a:cs typeface="+mn-cs"/>
              </a:rPr>
              <a:t>сущность</a:t>
            </a:r>
            <a:r>
              <a:rPr lang="en-US" sz="3700" dirty="0">
                <a:latin typeface="Calibri"/>
                <a:ea typeface="+mn-ea"/>
                <a:cs typeface="+mn-cs"/>
              </a:rPr>
              <a:t> </a:t>
            </a:r>
            <a:r>
              <a:rPr lang="en-US" sz="3700" dirty="0" err="1">
                <a:latin typeface="Calibri"/>
                <a:ea typeface="+mn-ea"/>
                <a:cs typeface="+mn-cs"/>
              </a:rPr>
              <a:t>должна</a:t>
            </a:r>
            <a:r>
              <a:rPr lang="en-US" sz="3700" dirty="0">
                <a:latin typeface="Calibri"/>
                <a:ea typeface="+mn-ea"/>
                <a:cs typeface="+mn-cs"/>
              </a:rPr>
              <a:t> </a:t>
            </a:r>
            <a:r>
              <a:rPr lang="en-US" sz="3700" dirty="0" err="1">
                <a:latin typeface="Calibri"/>
                <a:ea typeface="+mn-ea"/>
                <a:cs typeface="+mn-cs"/>
              </a:rPr>
              <a:t>иметь</a:t>
            </a:r>
            <a:r>
              <a:rPr lang="en-US" sz="3700" dirty="0">
                <a:latin typeface="Calibri"/>
                <a:ea typeface="+mn-ea"/>
                <a:cs typeface="+mn-cs"/>
              </a:rPr>
              <a:t> PK)</a:t>
            </a:r>
            <a:r>
              <a:rPr lang="en-US" sz="3700" dirty="0" smtClean="0">
                <a:latin typeface="Calibri"/>
                <a:ea typeface="+mn-ea"/>
                <a:cs typeface="+mn-cs"/>
              </a:rPr>
              <a:t>‏</a:t>
            </a:r>
            <a:endParaRPr lang="en-US" sz="3700" dirty="0">
              <a:latin typeface="Calibri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2461" y="4043047"/>
            <a:ext cx="8064500" cy="2246769"/>
          </a:xfrm>
          <a:prstGeom prst="rect">
            <a:avLst/>
          </a:prstGeom>
          <a:solidFill>
            <a:srgbClr val="E2F9FE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>
              <a:defRPr/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defRPr/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</a:p>
          <a:p>
            <a:pPr>
              <a:defRPr/>
            </a:pP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62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Дополнительные требования к @Entity классам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117446" y="838899"/>
            <a:ext cx="8909107" cy="5578679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72000" indent="-25200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>
                <a:latin typeface="Calibri"/>
                <a:ea typeface="+mn-ea"/>
                <a:cs typeface="+mn-cs"/>
              </a:rPr>
              <a:t>Класс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должен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иметь</a:t>
            </a:r>
            <a:r>
              <a:rPr lang="en-US" sz="2600" dirty="0">
                <a:latin typeface="Calibri"/>
                <a:ea typeface="+mn-ea"/>
                <a:cs typeface="+mn-cs"/>
              </a:rPr>
              <a:t> public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или</a:t>
            </a:r>
            <a:r>
              <a:rPr lang="en-US" sz="2600" dirty="0">
                <a:latin typeface="Calibri"/>
                <a:ea typeface="+mn-ea"/>
                <a:cs typeface="+mn-cs"/>
              </a:rPr>
              <a:t> protected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конструктор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без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аргументов</a:t>
            </a:r>
            <a:endParaRPr lang="en-US" sz="2600" dirty="0">
              <a:latin typeface="Calibri"/>
              <a:ea typeface="+mn-ea"/>
              <a:cs typeface="+mn-cs"/>
            </a:endParaRPr>
          </a:p>
          <a:p>
            <a:pPr marL="72000" indent="-25200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>
                <a:latin typeface="Calibri"/>
                <a:ea typeface="+mn-ea"/>
                <a:cs typeface="+mn-cs"/>
              </a:rPr>
              <a:t>Класс</a:t>
            </a:r>
            <a:r>
              <a:rPr lang="en-US" sz="2600" dirty="0">
                <a:latin typeface="Calibri"/>
                <a:ea typeface="+mn-ea"/>
                <a:cs typeface="+mn-cs"/>
              </a:rPr>
              <a:t> НЕ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должен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быть</a:t>
            </a:r>
            <a:r>
              <a:rPr lang="en-US" sz="2600" dirty="0">
                <a:latin typeface="Calibri"/>
                <a:ea typeface="+mn-ea"/>
                <a:cs typeface="+mn-cs"/>
              </a:rPr>
              <a:t> final.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Так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же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нельзя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использовать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модификатор</a:t>
            </a:r>
            <a:r>
              <a:rPr lang="en-US" sz="2600" dirty="0">
                <a:latin typeface="Calibri"/>
                <a:ea typeface="+mn-ea"/>
                <a:cs typeface="+mn-cs"/>
              </a:rPr>
              <a:t> final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для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полей</a:t>
            </a:r>
            <a:r>
              <a:rPr lang="en-US" sz="2600" dirty="0">
                <a:latin typeface="Calibri"/>
                <a:ea typeface="+mn-ea"/>
                <a:cs typeface="+mn-cs"/>
              </a:rPr>
              <a:t> и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методов</a:t>
            </a:r>
            <a:endParaRPr lang="en-US" sz="2600" dirty="0">
              <a:latin typeface="Calibri"/>
              <a:ea typeface="+mn-ea"/>
              <a:cs typeface="+mn-cs"/>
            </a:endParaRPr>
          </a:p>
          <a:p>
            <a:pPr marL="72000" indent="-25200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>
                <a:latin typeface="Calibri"/>
                <a:ea typeface="+mn-ea"/>
                <a:cs typeface="+mn-cs"/>
              </a:rPr>
              <a:t>Если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класс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предполагается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использовать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без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соединения</a:t>
            </a:r>
            <a:r>
              <a:rPr lang="en-US" sz="2600" dirty="0">
                <a:latin typeface="Calibri"/>
                <a:ea typeface="+mn-ea"/>
                <a:cs typeface="+mn-cs"/>
              </a:rPr>
              <a:t> с БД —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он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должен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быть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сериализуемым</a:t>
            </a:r>
            <a:endParaRPr lang="en-US" sz="2600" dirty="0">
              <a:latin typeface="Calibri"/>
              <a:ea typeface="+mn-ea"/>
              <a:cs typeface="+mn-cs"/>
            </a:endParaRPr>
          </a:p>
          <a:p>
            <a:pPr marL="72000" indent="-25200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>
                <a:latin typeface="Calibri"/>
                <a:ea typeface="+mn-ea"/>
                <a:cs typeface="+mn-cs"/>
              </a:rPr>
              <a:t>JPA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позволяет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использовать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наследование</a:t>
            </a:r>
            <a:r>
              <a:rPr lang="en-US" sz="2600" dirty="0">
                <a:latin typeface="Calibri"/>
                <a:ea typeface="+mn-ea"/>
                <a:cs typeface="+mn-cs"/>
              </a:rPr>
              <a:t> и 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полиморфизм</a:t>
            </a:r>
            <a:endParaRPr lang="en-US" sz="2600" dirty="0">
              <a:latin typeface="Calibri"/>
              <a:ea typeface="+mn-ea"/>
              <a:cs typeface="+mn-cs"/>
            </a:endParaRPr>
          </a:p>
          <a:p>
            <a:pPr marL="72000" indent="-25200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>
                <a:latin typeface="Calibri"/>
                <a:ea typeface="+mn-ea"/>
                <a:cs typeface="+mn-cs"/>
              </a:rPr>
              <a:t>Доступ</a:t>
            </a:r>
            <a:r>
              <a:rPr lang="en-US" sz="2600" dirty="0">
                <a:latin typeface="Calibri"/>
                <a:ea typeface="+mn-ea"/>
                <a:cs typeface="+mn-cs"/>
              </a:rPr>
              <a:t> к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полям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класса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должен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производиться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через</a:t>
            </a:r>
            <a:r>
              <a:rPr lang="en-US" sz="2600" dirty="0">
                <a:latin typeface="Calibri"/>
                <a:ea typeface="+mn-ea"/>
                <a:cs typeface="+mn-cs"/>
              </a:rPr>
              <a:t> get*/set*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методы</a:t>
            </a:r>
            <a:endParaRPr lang="en-US" sz="260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941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/>
              <a:t>Основные</a:t>
            </a:r>
            <a:r>
              <a:rPr lang="en-US" dirty="0"/>
              <a:t> </a:t>
            </a:r>
            <a:r>
              <a:rPr lang="en-US" dirty="0" err="1"/>
              <a:t>классы</a:t>
            </a:r>
            <a:r>
              <a:rPr lang="en-US" dirty="0"/>
              <a:t> и </a:t>
            </a:r>
            <a:r>
              <a:rPr lang="en-US" dirty="0" err="1" smtClean="0"/>
              <a:t>интерфейсы</a:t>
            </a:r>
            <a:r>
              <a:rPr lang="ru-RU" dirty="0" smtClean="0"/>
              <a:t> </a:t>
            </a:r>
            <a:r>
              <a:rPr lang="en-US" dirty="0" smtClean="0"/>
              <a:t>JPA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5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/>
              <a:t>Основные</a:t>
            </a:r>
            <a:r>
              <a:rPr lang="en-US" dirty="0"/>
              <a:t> </a:t>
            </a:r>
            <a:r>
              <a:rPr lang="en-US" dirty="0" err="1"/>
              <a:t>классы</a:t>
            </a:r>
            <a:r>
              <a:rPr lang="en-US" dirty="0"/>
              <a:t> и </a:t>
            </a:r>
            <a:r>
              <a:rPr lang="en-US" dirty="0" err="1" smtClean="0"/>
              <a:t>интерфейсы</a:t>
            </a:r>
            <a:endParaRPr lang="en-US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>
                <a:solidFill>
                  <a:schemeClr val="bg2"/>
                </a:solidFill>
              </a:rPr>
              <a:t>Persistence</a:t>
            </a:r>
            <a:r>
              <a:rPr lang="en-US" sz="2400" dirty="0"/>
              <a:t> — </a:t>
            </a:r>
            <a:r>
              <a:rPr lang="en-US" sz="2400" dirty="0" err="1"/>
              <a:t>служит</a:t>
            </a:r>
            <a:r>
              <a:rPr lang="en-US" sz="2400" dirty="0"/>
              <a:t> </a:t>
            </a:r>
            <a:r>
              <a:rPr lang="en-US" sz="2400" dirty="0" err="1"/>
              <a:t>для</a:t>
            </a:r>
            <a:r>
              <a:rPr lang="en-US" sz="2400" dirty="0"/>
              <a:t> </a:t>
            </a:r>
            <a:r>
              <a:rPr lang="en-US" sz="2400" dirty="0" err="1"/>
              <a:t>инициализации</a:t>
            </a:r>
            <a:r>
              <a:rPr lang="en-US" sz="2400" dirty="0"/>
              <a:t> JPA</a:t>
            </a:r>
          </a:p>
          <a:p>
            <a:pPr lvl="0"/>
            <a:r>
              <a:rPr lang="en-US" sz="2400" dirty="0" err="1">
                <a:solidFill>
                  <a:schemeClr val="bg2"/>
                </a:solidFill>
              </a:rPr>
              <a:t>EntityManagerFactory</a:t>
            </a:r>
            <a:r>
              <a:rPr lang="en-US" sz="2400" dirty="0"/>
              <a:t> — </a:t>
            </a:r>
            <a:r>
              <a:rPr lang="en-US" sz="2400" dirty="0" err="1"/>
              <a:t>представляет</a:t>
            </a:r>
            <a:r>
              <a:rPr lang="en-US" sz="2400" dirty="0"/>
              <a:t> </a:t>
            </a:r>
            <a:r>
              <a:rPr lang="en-US" sz="2400" dirty="0" err="1"/>
              <a:t>сессию</a:t>
            </a:r>
            <a:r>
              <a:rPr lang="en-US" sz="2400" dirty="0"/>
              <a:t> </a:t>
            </a:r>
            <a:r>
              <a:rPr lang="en-US" sz="2400" dirty="0" err="1"/>
              <a:t>работы</a:t>
            </a:r>
            <a:r>
              <a:rPr lang="en-US" sz="2400" dirty="0"/>
              <a:t> с JPA, </a:t>
            </a:r>
            <a:r>
              <a:rPr lang="en-US" sz="2400" dirty="0" err="1"/>
              <a:t>относящуюся</a:t>
            </a:r>
            <a:r>
              <a:rPr lang="en-US" sz="2400" dirty="0"/>
              <a:t> к </a:t>
            </a:r>
            <a:r>
              <a:rPr lang="en-US" sz="2400" dirty="0" err="1"/>
              <a:t>определенной</a:t>
            </a:r>
            <a:r>
              <a:rPr lang="en-US" sz="2400" dirty="0"/>
              <a:t> Persistence Unit (PU — </a:t>
            </a:r>
            <a:r>
              <a:rPr lang="en-US" sz="2400" dirty="0" err="1"/>
              <a:t>некоторый</a:t>
            </a:r>
            <a:r>
              <a:rPr lang="en-US" sz="2400" dirty="0"/>
              <a:t> </a:t>
            </a:r>
            <a:r>
              <a:rPr lang="en-US" sz="2400" dirty="0" err="1"/>
              <a:t>набор</a:t>
            </a:r>
            <a:r>
              <a:rPr lang="en-US" sz="2400" dirty="0"/>
              <a:t> </a:t>
            </a:r>
            <a:r>
              <a:rPr lang="en-US" sz="2400" dirty="0" err="1"/>
              <a:t>сущностей</a:t>
            </a:r>
            <a:r>
              <a:rPr lang="en-US" sz="2400" dirty="0"/>
              <a:t>, </a:t>
            </a:r>
            <a:r>
              <a:rPr lang="en-US" sz="2400" dirty="0" err="1"/>
              <a:t>между</a:t>
            </a:r>
            <a:r>
              <a:rPr lang="en-US" sz="2400" dirty="0"/>
              <a:t> </a:t>
            </a:r>
            <a:r>
              <a:rPr lang="en-US" sz="2400" dirty="0" err="1"/>
              <a:t>которыми</a:t>
            </a:r>
            <a:r>
              <a:rPr lang="en-US" sz="2400" dirty="0"/>
              <a:t> </a:t>
            </a:r>
            <a:r>
              <a:rPr lang="en-US" sz="2400" dirty="0" err="1"/>
              <a:t>могут</a:t>
            </a:r>
            <a:r>
              <a:rPr lang="en-US" sz="2400" dirty="0"/>
              <a:t> </a:t>
            </a:r>
            <a:r>
              <a:rPr lang="en-US" sz="2400" dirty="0" err="1"/>
              <a:t>быть</a:t>
            </a:r>
            <a:r>
              <a:rPr lang="en-US" sz="2400" dirty="0"/>
              <a:t> </a:t>
            </a:r>
            <a:r>
              <a:rPr lang="en-US" sz="2400" dirty="0" err="1"/>
              <a:t>связи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lvl="1"/>
            <a:r>
              <a:rPr lang="en-US" sz="2200" dirty="0" err="1" smtClean="0"/>
              <a:t>Как</a:t>
            </a:r>
            <a:r>
              <a:rPr lang="en-US" sz="2200" dirty="0" smtClean="0"/>
              <a:t> </a:t>
            </a:r>
            <a:r>
              <a:rPr lang="en-US" sz="2200" dirty="0" err="1"/>
              <a:t>правило</a:t>
            </a:r>
            <a:r>
              <a:rPr lang="en-US" sz="2200" dirty="0"/>
              <a:t>, в </a:t>
            </a:r>
            <a:r>
              <a:rPr lang="en-US" sz="2200" dirty="0" err="1"/>
              <a:t>приложении</a:t>
            </a:r>
            <a:r>
              <a:rPr lang="en-US" sz="2200" dirty="0"/>
              <a:t> </a:t>
            </a:r>
            <a:r>
              <a:rPr lang="en-US" sz="2200" dirty="0" err="1"/>
              <a:t>есть</a:t>
            </a:r>
            <a:r>
              <a:rPr lang="en-US" sz="2200" dirty="0"/>
              <a:t> </a:t>
            </a:r>
            <a:r>
              <a:rPr lang="en-US" sz="2200" dirty="0" err="1"/>
              <a:t>только</a:t>
            </a:r>
            <a:r>
              <a:rPr lang="en-US" sz="2200" dirty="0"/>
              <a:t> </a:t>
            </a:r>
            <a:r>
              <a:rPr lang="en-US" sz="2200" dirty="0" err="1"/>
              <a:t>одна</a:t>
            </a:r>
            <a:r>
              <a:rPr lang="en-US" sz="2200" dirty="0"/>
              <a:t> </a:t>
            </a:r>
            <a:r>
              <a:rPr lang="en-US" sz="2200" dirty="0" err="1" smtClean="0"/>
              <a:t>сессия</a:t>
            </a:r>
            <a:r>
              <a:rPr lang="en-US" sz="2200" dirty="0" smtClean="0"/>
              <a:t> </a:t>
            </a:r>
            <a:r>
              <a:rPr lang="en-US" sz="2200" dirty="0" err="1"/>
              <a:t>для</a:t>
            </a:r>
            <a:r>
              <a:rPr lang="en-US" sz="2200" dirty="0"/>
              <a:t> </a:t>
            </a:r>
            <a:r>
              <a:rPr lang="en-US" sz="2200" dirty="0" err="1"/>
              <a:t>каждой</a:t>
            </a:r>
            <a:r>
              <a:rPr lang="en-US" sz="2200" dirty="0"/>
              <a:t> </a:t>
            </a:r>
            <a:r>
              <a:rPr lang="en-US" sz="2200" dirty="0" smtClean="0"/>
              <a:t>PU</a:t>
            </a:r>
            <a:endParaRPr lang="en-US" sz="2200" dirty="0"/>
          </a:p>
          <a:p>
            <a:pPr lvl="0"/>
            <a:r>
              <a:rPr lang="en-US" sz="2400" dirty="0" err="1">
                <a:solidFill>
                  <a:schemeClr val="bg2"/>
                </a:solidFill>
              </a:rPr>
              <a:t>EntityManager</a:t>
            </a:r>
            <a:r>
              <a:rPr lang="en-US" sz="2400" dirty="0"/>
              <a:t> — </a:t>
            </a:r>
            <a:r>
              <a:rPr lang="en-US" sz="2400" dirty="0" err="1"/>
              <a:t>представляет</a:t>
            </a:r>
            <a:r>
              <a:rPr lang="en-US" sz="2400" dirty="0"/>
              <a:t> </a:t>
            </a:r>
            <a:r>
              <a:rPr lang="en-US" sz="2400" dirty="0" err="1"/>
              <a:t>сеанс</a:t>
            </a:r>
            <a:r>
              <a:rPr lang="en-US" sz="2400" dirty="0"/>
              <a:t> </a:t>
            </a:r>
            <a:r>
              <a:rPr lang="en-US" sz="2400" dirty="0" err="1"/>
              <a:t>работы</a:t>
            </a:r>
            <a:r>
              <a:rPr lang="en-US" sz="2400" dirty="0"/>
              <a:t> с JPA — </a:t>
            </a:r>
            <a:r>
              <a:rPr lang="en-US" sz="2400" dirty="0" err="1"/>
              <a:t>кратковременный</a:t>
            </a:r>
            <a:r>
              <a:rPr lang="en-US" sz="2400" dirty="0"/>
              <a:t> </a:t>
            </a:r>
            <a:r>
              <a:rPr lang="en-US" sz="2400" dirty="0" err="1"/>
              <a:t>объект</a:t>
            </a:r>
            <a:r>
              <a:rPr lang="en-US" sz="2400" dirty="0"/>
              <a:t>, </a:t>
            </a:r>
            <a:r>
              <a:rPr lang="en-US" sz="2400" dirty="0" err="1"/>
              <a:t>при</a:t>
            </a:r>
            <a:r>
              <a:rPr lang="en-US" sz="2400" dirty="0"/>
              <a:t> </a:t>
            </a:r>
            <a:r>
              <a:rPr lang="en-US" sz="2400" dirty="0" err="1"/>
              <a:t>помощи</a:t>
            </a:r>
            <a:r>
              <a:rPr lang="en-US" sz="2400" dirty="0"/>
              <a:t> </a:t>
            </a:r>
            <a:r>
              <a:rPr lang="en-US" sz="2400" dirty="0" err="1"/>
              <a:t>которого</a:t>
            </a:r>
            <a:r>
              <a:rPr lang="en-US" sz="2400" dirty="0"/>
              <a:t> </a:t>
            </a:r>
            <a:r>
              <a:rPr lang="en-US" sz="2400" dirty="0" err="1"/>
              <a:t>можно</a:t>
            </a:r>
            <a:r>
              <a:rPr lang="en-US" sz="2400" dirty="0"/>
              <a:t> </a:t>
            </a:r>
            <a:r>
              <a:rPr lang="en-US" sz="2400" dirty="0" err="1"/>
              <a:t>загружать</a:t>
            </a:r>
            <a:r>
              <a:rPr lang="en-US" sz="2400" dirty="0"/>
              <a:t>/</a:t>
            </a:r>
            <a:r>
              <a:rPr lang="en-US" sz="2400" dirty="0" err="1"/>
              <a:t>модифицировать</a:t>
            </a:r>
            <a:r>
              <a:rPr lang="en-US" sz="2400" dirty="0"/>
              <a:t>/</a:t>
            </a:r>
            <a:r>
              <a:rPr lang="en-US" sz="2400" dirty="0" err="1"/>
              <a:t>сохранять</a:t>
            </a:r>
            <a:r>
              <a:rPr lang="en-US" sz="2400" dirty="0"/>
              <a:t> </a:t>
            </a:r>
            <a:r>
              <a:rPr lang="en-US" sz="2400" dirty="0" err="1" smtClean="0"/>
              <a:t>данные</a:t>
            </a:r>
            <a:endParaRPr lang="ru-RU" sz="2400" dirty="0" smtClean="0"/>
          </a:p>
          <a:p>
            <a:pPr lvl="1"/>
            <a:r>
              <a:rPr lang="en-US" sz="2200" dirty="0" err="1" smtClean="0"/>
              <a:t>Как</a:t>
            </a:r>
            <a:r>
              <a:rPr lang="en-US" sz="2200" dirty="0" smtClean="0"/>
              <a:t> </a:t>
            </a:r>
            <a:r>
              <a:rPr lang="en-US" sz="2200" dirty="0" err="1"/>
              <a:t>правило</a:t>
            </a:r>
            <a:r>
              <a:rPr lang="en-US" sz="2200" dirty="0"/>
              <a:t>, «</a:t>
            </a:r>
            <a:r>
              <a:rPr lang="en-US" sz="2200" dirty="0" err="1"/>
              <a:t>экземпляр</a:t>
            </a:r>
            <a:r>
              <a:rPr lang="en-US" sz="2200" dirty="0"/>
              <a:t>» </a:t>
            </a:r>
            <a:r>
              <a:rPr lang="en-US" sz="2200" dirty="0" err="1"/>
              <a:t>создается</a:t>
            </a:r>
            <a:r>
              <a:rPr lang="en-US" sz="2200" dirty="0"/>
              <a:t> </a:t>
            </a:r>
            <a:r>
              <a:rPr lang="en-US" sz="2200" dirty="0" err="1"/>
              <a:t>для</a:t>
            </a:r>
            <a:r>
              <a:rPr lang="en-US" sz="2200" dirty="0"/>
              <a:t> </a:t>
            </a:r>
            <a:r>
              <a:rPr lang="en-US" sz="2200" dirty="0" err="1"/>
              <a:t>действий</a:t>
            </a:r>
            <a:r>
              <a:rPr lang="en-US" sz="2200" dirty="0"/>
              <a:t>, </a:t>
            </a:r>
            <a:r>
              <a:rPr lang="en-US" sz="2200" dirty="0" err="1"/>
              <a:t>выполняемых</a:t>
            </a:r>
            <a:r>
              <a:rPr lang="en-US" sz="2200" dirty="0"/>
              <a:t> в </a:t>
            </a:r>
            <a:r>
              <a:rPr lang="en-US" sz="2200" dirty="0" err="1"/>
              <a:t>одной</a:t>
            </a:r>
            <a:r>
              <a:rPr lang="en-US" sz="2200" dirty="0"/>
              <a:t> </a:t>
            </a:r>
            <a:r>
              <a:rPr lang="en-US" sz="2200" dirty="0" err="1" smtClean="0"/>
              <a:t>транзакции</a:t>
            </a:r>
            <a:endParaRPr lang="en-US" sz="2200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400" dirty="0"/>
              <a:t>javax.persistence.*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2764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Содержание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252000" lvl="0" indent="-252000">
              <a:spcBef>
                <a:spcPts val="1200"/>
              </a:spcBef>
              <a:buSzPct val="100000"/>
              <a:buFont typeface="Arial" pitchFamily="34" charset="0"/>
              <a:buChar char="•"/>
            </a:pPr>
            <a:r>
              <a:rPr lang="ru-RU" sz="24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Введение</a:t>
            </a:r>
          </a:p>
          <a:p>
            <a:pPr marL="504000" lvl="1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ru-RU" sz="2200" b="1" dirty="0">
                <a:solidFill>
                  <a:srgbClr val="0079C1"/>
                </a:solidFill>
                <a:latin typeface="Calibri"/>
                <a:ea typeface="+mn-ea"/>
                <a:cs typeface="+mn-cs"/>
              </a:rPr>
              <a:t>Основные идеи ORM</a:t>
            </a:r>
          </a:p>
          <a:p>
            <a:pPr marL="504000" lvl="1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ru-RU" sz="2200" b="1" dirty="0">
                <a:solidFill>
                  <a:srgbClr val="0079C1"/>
                </a:solidFill>
                <a:latin typeface="Calibri"/>
                <a:ea typeface="+mn-ea"/>
                <a:cs typeface="+mn-cs"/>
              </a:rPr>
              <a:t>История</a:t>
            </a:r>
          </a:p>
          <a:p>
            <a:pPr marL="252000" lvl="0" indent="-252000">
              <a:spcBef>
                <a:spcPts val="1200"/>
              </a:spcBef>
              <a:buSzPct val="100000"/>
              <a:buFont typeface="Arial" pitchFamily="34" charset="0"/>
              <a:buChar char="•"/>
            </a:pPr>
            <a:r>
              <a:rPr lang="ru-RU" sz="2400" dirty="0" smtClean="0">
                <a:latin typeface="+mn-lt"/>
                <a:ea typeface="+mn-ea"/>
                <a:cs typeface="+mn-cs"/>
              </a:rPr>
              <a:t>Основы JPA</a:t>
            </a:r>
          </a:p>
          <a:p>
            <a:pPr marL="252000" lvl="0" indent="-252000">
              <a:spcBef>
                <a:spcPts val="1200"/>
              </a:spcBef>
              <a:buSzPct val="100000"/>
              <a:buFont typeface="Arial" pitchFamily="34" charset="0"/>
              <a:buChar char="•"/>
            </a:pPr>
            <a:r>
              <a:rPr lang="ru-RU" sz="2400" dirty="0" smtClean="0">
                <a:latin typeface="+mn-lt"/>
                <a:ea typeface="+mn-ea"/>
                <a:cs typeface="+mn-cs"/>
              </a:rPr>
              <a:t>JPA в </a:t>
            </a:r>
            <a:r>
              <a:rPr lang="ru-RU" sz="2400" dirty="0" err="1" smtClean="0">
                <a:latin typeface="+mn-lt"/>
                <a:ea typeface="+mn-ea"/>
                <a:cs typeface="+mn-cs"/>
              </a:rPr>
              <a:t>Java</a:t>
            </a:r>
            <a:r>
              <a:rPr lang="ru-RU" sz="2400" dirty="0" smtClean="0">
                <a:latin typeface="+mn-lt"/>
                <a:ea typeface="+mn-ea"/>
                <a:cs typeface="+mn-cs"/>
              </a:rPr>
              <a:t> EE</a:t>
            </a:r>
          </a:p>
          <a:p>
            <a:pPr marL="252000" lvl="0" indent="-252000">
              <a:spcBef>
                <a:spcPts val="1200"/>
              </a:spcBef>
              <a:buSzPct val="100000"/>
              <a:buFont typeface="Arial" pitchFamily="34" charset="0"/>
              <a:buChar char="•"/>
            </a:pPr>
            <a:r>
              <a:rPr lang="ru-RU" sz="2400" dirty="0" smtClean="0">
                <a:latin typeface="+mn-lt"/>
                <a:ea typeface="+mn-ea"/>
                <a:cs typeface="+mn-cs"/>
              </a:rPr>
              <a:t>Дополнительные темы</a:t>
            </a:r>
          </a:p>
          <a:p>
            <a:pPr marL="504000" lvl="1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ru-RU" sz="2200" dirty="0">
                <a:latin typeface="Calibri"/>
                <a:ea typeface="+mn-ea"/>
                <a:cs typeface="+mn-cs"/>
              </a:rPr>
              <a:t>Конкурентный доступ</a:t>
            </a:r>
          </a:p>
          <a:p>
            <a:pPr marL="504000" lvl="1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ru-RU" sz="2200" dirty="0">
                <a:latin typeface="Calibri"/>
                <a:ea typeface="+mn-ea"/>
                <a:cs typeface="+mn-cs"/>
              </a:rPr>
              <a:t>Метамодель</a:t>
            </a:r>
          </a:p>
          <a:p>
            <a:pPr marL="504000" lvl="1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ru-RU" sz="2200" dirty="0">
                <a:latin typeface="Calibri"/>
                <a:ea typeface="+mn-ea"/>
                <a:cs typeface="+mn-cs"/>
              </a:rPr>
              <a:t>Динамическое построение </a:t>
            </a:r>
            <a:r>
              <a:rPr lang="ru-RU" sz="2200" dirty="0" smtClean="0">
                <a:latin typeface="Calibri"/>
                <a:ea typeface="+mn-ea"/>
                <a:cs typeface="+mn-cs"/>
              </a:rPr>
              <a:t>запросов</a:t>
            </a:r>
            <a:endParaRPr lang="ru-RU" sz="220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056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Проектирование и создание классов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72000" lvl="0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>
                <a:latin typeface="Calibri"/>
                <a:ea typeface="+mn-ea"/>
                <a:cs typeface="+mn-cs"/>
              </a:rPr>
              <a:t>Каждый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класс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соответствует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одной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или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нескольким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таблицам</a:t>
            </a:r>
            <a:r>
              <a:rPr lang="en-US" sz="2600" dirty="0">
                <a:latin typeface="Calibri"/>
                <a:ea typeface="+mn-ea"/>
                <a:cs typeface="+mn-cs"/>
              </a:rPr>
              <a:t> БД</a:t>
            </a:r>
          </a:p>
          <a:p>
            <a:pPr marL="72000" lvl="0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>
                <a:latin typeface="Calibri"/>
                <a:ea typeface="+mn-ea"/>
                <a:cs typeface="+mn-cs"/>
              </a:rPr>
              <a:t>Каждое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поле</a:t>
            </a:r>
            <a:r>
              <a:rPr lang="en-US" sz="2600" dirty="0">
                <a:latin typeface="Calibri"/>
                <a:ea typeface="+mn-ea"/>
                <a:cs typeface="+mn-cs"/>
              </a:rPr>
              <a:t> —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колонке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 smtClean="0">
                <a:latin typeface="Calibri"/>
                <a:ea typeface="+mn-ea"/>
                <a:cs typeface="+mn-cs"/>
              </a:rPr>
              <a:t>таблицы</a:t>
            </a:r>
            <a:endParaRPr lang="en-US" sz="2600" dirty="0">
              <a:latin typeface="Calibri"/>
              <a:ea typeface="+mn-ea"/>
              <a:cs typeface="+mn-cs"/>
            </a:endParaRPr>
          </a:p>
          <a:p>
            <a:pPr marL="72000" lvl="0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>
                <a:latin typeface="Calibri"/>
                <a:ea typeface="+mn-ea"/>
                <a:cs typeface="+mn-cs"/>
              </a:rPr>
              <a:t>Для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указания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служебной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информации</a:t>
            </a:r>
            <a:r>
              <a:rPr lang="en-US" sz="2600" dirty="0">
                <a:latin typeface="Calibri"/>
                <a:ea typeface="+mn-ea"/>
                <a:cs typeface="+mn-cs"/>
              </a:rPr>
              <a:t> в JPA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широко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используются</a:t>
            </a:r>
            <a:r>
              <a:rPr lang="en-US" sz="2600" dirty="0">
                <a:latin typeface="Calibri"/>
                <a:ea typeface="+mn-ea"/>
                <a:cs typeface="+mn-cs"/>
              </a:rPr>
              <a:t> Java </a:t>
            </a:r>
            <a:r>
              <a:rPr lang="en-US" sz="2600" dirty="0" smtClean="0">
                <a:latin typeface="Calibri"/>
                <a:ea typeface="+mn-ea"/>
                <a:cs typeface="+mn-cs"/>
              </a:rPr>
              <a:t>annotations</a:t>
            </a:r>
            <a:endParaRPr lang="en-US" sz="2600" dirty="0">
              <a:latin typeface="Calibri"/>
              <a:ea typeface="+mn-ea"/>
              <a:cs typeface="+mn-cs"/>
            </a:endParaRPr>
          </a:p>
          <a:p>
            <a:pPr marL="504000" lvl="1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200" dirty="0">
                <a:solidFill>
                  <a:schemeClr val="bg2"/>
                </a:solidFill>
                <a:latin typeface="Calibri"/>
                <a:ea typeface="+mn-ea"/>
                <a:cs typeface="+mn-cs"/>
              </a:rPr>
              <a:t>@Entity</a:t>
            </a:r>
            <a:r>
              <a:rPr lang="en-US" sz="2200" dirty="0">
                <a:latin typeface="Calibri"/>
                <a:ea typeface="+mn-ea"/>
                <a:cs typeface="+mn-cs"/>
              </a:rPr>
              <a:t> —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класс</a:t>
            </a:r>
            <a:r>
              <a:rPr lang="en-US" sz="2200" dirty="0">
                <a:latin typeface="Calibri"/>
                <a:ea typeface="+mn-ea"/>
                <a:cs typeface="+mn-cs"/>
              </a:rPr>
              <a:t>,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сохраняемый</a:t>
            </a:r>
            <a:r>
              <a:rPr lang="en-US" sz="2200" dirty="0">
                <a:latin typeface="Calibri"/>
                <a:ea typeface="+mn-ea"/>
                <a:cs typeface="+mn-cs"/>
              </a:rPr>
              <a:t> в БД</a:t>
            </a:r>
          </a:p>
          <a:p>
            <a:pPr marL="504000" lvl="1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200" dirty="0">
                <a:solidFill>
                  <a:schemeClr val="bg2"/>
                </a:solidFill>
                <a:latin typeface="Calibri"/>
                <a:ea typeface="+mn-ea"/>
                <a:cs typeface="+mn-cs"/>
              </a:rPr>
              <a:t>@Id </a:t>
            </a:r>
            <a:r>
              <a:rPr lang="en-US" sz="2200" dirty="0">
                <a:latin typeface="Calibri"/>
                <a:ea typeface="+mn-ea"/>
                <a:cs typeface="+mn-cs"/>
              </a:rPr>
              <a:t>— Primary Key</a:t>
            </a:r>
          </a:p>
          <a:p>
            <a:pPr marL="504000" lvl="1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200" dirty="0">
                <a:solidFill>
                  <a:schemeClr val="bg2"/>
                </a:solidFill>
                <a:latin typeface="Calibri"/>
                <a:ea typeface="+mn-ea"/>
                <a:cs typeface="+mn-cs"/>
              </a:rPr>
              <a:t>@</a:t>
            </a:r>
            <a:r>
              <a:rPr lang="en-US" sz="2200" dirty="0" err="1">
                <a:solidFill>
                  <a:schemeClr val="bg2"/>
                </a:solidFill>
                <a:latin typeface="Calibri"/>
                <a:ea typeface="+mn-ea"/>
                <a:cs typeface="+mn-cs"/>
              </a:rPr>
              <a:t>Column,@Basic</a:t>
            </a:r>
            <a:r>
              <a:rPr lang="en-US" sz="2200" dirty="0">
                <a:solidFill>
                  <a:schemeClr val="bg2"/>
                </a:solidFill>
                <a:latin typeface="Calibri"/>
                <a:ea typeface="+mn-ea"/>
                <a:cs typeface="+mn-cs"/>
              </a:rPr>
              <a:t>,... </a:t>
            </a:r>
            <a:r>
              <a:rPr lang="en-US" sz="2200" dirty="0">
                <a:latin typeface="Calibri"/>
                <a:ea typeface="+mn-ea"/>
                <a:cs typeface="+mn-cs"/>
              </a:rPr>
              <a:t>—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служебные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данные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для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хранения</a:t>
            </a:r>
            <a:r>
              <a:rPr lang="en-US" sz="2200" dirty="0">
                <a:latin typeface="Calibri"/>
                <a:ea typeface="+mn-ea"/>
                <a:cs typeface="+mn-cs"/>
              </a:rPr>
              <a:t>/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загрузки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данных</a:t>
            </a:r>
            <a:endParaRPr lang="en-US" sz="2200" dirty="0">
              <a:latin typeface="Calibri"/>
              <a:ea typeface="+mn-ea"/>
              <a:cs typeface="+mn-cs"/>
            </a:endParaRPr>
          </a:p>
          <a:p>
            <a:pPr marL="504000" lvl="1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200" dirty="0">
                <a:solidFill>
                  <a:schemeClr val="bg2"/>
                </a:solidFill>
                <a:latin typeface="Calibri"/>
                <a:ea typeface="+mn-ea"/>
                <a:cs typeface="+mn-cs"/>
              </a:rPr>
              <a:t>@Transient </a:t>
            </a:r>
            <a:r>
              <a:rPr lang="en-US" sz="2200" dirty="0">
                <a:latin typeface="Calibri"/>
                <a:ea typeface="+mn-ea"/>
                <a:cs typeface="+mn-cs"/>
              </a:rPr>
              <a:t>(+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модификатор</a:t>
            </a:r>
            <a:r>
              <a:rPr lang="en-US" sz="2200" dirty="0">
                <a:latin typeface="Calibri"/>
                <a:ea typeface="+mn-ea"/>
                <a:cs typeface="+mn-cs"/>
              </a:rPr>
              <a:t> transient) —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указывает</a:t>
            </a:r>
            <a:r>
              <a:rPr lang="en-US" sz="2200" dirty="0">
                <a:latin typeface="Calibri"/>
                <a:ea typeface="+mn-ea"/>
                <a:cs typeface="+mn-cs"/>
              </a:rPr>
              <a:t>,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что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 smtClean="0">
                <a:latin typeface="Calibri"/>
                <a:ea typeface="+mn-ea"/>
                <a:cs typeface="+mn-cs"/>
              </a:rPr>
              <a:t>соответ</a:t>
            </a:r>
            <a:r>
              <a:rPr lang="ru-RU" sz="2200" dirty="0" err="1" smtClean="0">
                <a:latin typeface="Calibri"/>
                <a:ea typeface="+mn-ea"/>
                <a:cs typeface="+mn-cs"/>
              </a:rPr>
              <a:t>ст</a:t>
            </a:r>
            <a:r>
              <a:rPr lang="en-US" sz="2200" dirty="0" err="1" smtClean="0">
                <a:latin typeface="Calibri"/>
                <a:ea typeface="+mn-ea"/>
                <a:cs typeface="+mn-cs"/>
              </a:rPr>
              <a:t>ву</a:t>
            </a:r>
            <a:r>
              <a:rPr lang="ru-RU" sz="2200" dirty="0">
                <a:latin typeface="Calibri"/>
                <a:ea typeface="+mn-ea"/>
                <a:cs typeface="+mn-cs"/>
              </a:rPr>
              <a:t>ю</a:t>
            </a:r>
            <a:r>
              <a:rPr lang="en-US" sz="2200" dirty="0" err="1" smtClean="0">
                <a:latin typeface="Calibri"/>
                <a:ea typeface="+mn-ea"/>
                <a:cs typeface="+mn-cs"/>
              </a:rPr>
              <a:t>щее</a:t>
            </a:r>
            <a:r>
              <a:rPr lang="en-US" sz="2200" dirty="0" smtClean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поле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не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должно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храниться</a:t>
            </a:r>
            <a:r>
              <a:rPr lang="en-US" sz="2200" dirty="0">
                <a:latin typeface="Calibri"/>
                <a:ea typeface="+mn-ea"/>
                <a:cs typeface="+mn-cs"/>
              </a:rPr>
              <a:t> в БД</a:t>
            </a:r>
          </a:p>
        </p:txBody>
      </p:sp>
    </p:spTree>
    <p:extLst>
      <p:ext uri="{BB962C8B-B14F-4D97-AF65-F5344CB8AC3E}">
        <p14:creationId xmlns:p14="http://schemas.microsoft.com/office/powerpoint/2010/main" val="9411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Пример jpa-standalone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72000" lvl="0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>
                <a:latin typeface="Calibri"/>
                <a:ea typeface="+mn-ea"/>
                <a:cs typeface="+mn-cs"/>
              </a:rPr>
              <a:t>Файл</a:t>
            </a:r>
            <a:r>
              <a:rPr lang="en-US" sz="2600" dirty="0">
                <a:latin typeface="Calibri"/>
                <a:ea typeface="+mn-ea"/>
                <a:cs typeface="+mn-cs"/>
              </a:rPr>
              <a:t> persistence.xml</a:t>
            </a:r>
          </a:p>
          <a:p>
            <a:pPr marL="72000" lvl="0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>
                <a:latin typeface="Calibri"/>
                <a:ea typeface="+mn-ea"/>
                <a:cs typeface="+mn-cs"/>
              </a:rPr>
              <a:t>Hibernate в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качестве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провайдера</a:t>
            </a:r>
            <a:r>
              <a:rPr lang="en-US" sz="2600" dirty="0">
                <a:latin typeface="Calibri"/>
                <a:ea typeface="+mn-ea"/>
                <a:cs typeface="+mn-cs"/>
              </a:rPr>
              <a:t> JPA (www.hibernate.org)‏</a:t>
            </a:r>
          </a:p>
          <a:p>
            <a:pPr marL="72000" lvl="0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>
                <a:latin typeface="Calibri"/>
                <a:ea typeface="+mn-ea"/>
                <a:cs typeface="+mn-cs"/>
              </a:rPr>
              <a:t>Классы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пакета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xxx.model</a:t>
            </a:r>
            <a:endParaRPr lang="en-US" sz="2600" dirty="0">
              <a:latin typeface="Calibri"/>
              <a:ea typeface="+mn-ea"/>
              <a:cs typeface="+mn-cs"/>
            </a:endParaRPr>
          </a:p>
          <a:p>
            <a:pPr marL="72000" lvl="0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>
                <a:latin typeface="Calibri"/>
                <a:ea typeface="+mn-ea"/>
                <a:cs typeface="+mn-cs"/>
              </a:rPr>
              <a:t>SampleEntity</a:t>
            </a:r>
            <a:endParaRPr lang="en-US" sz="2600" dirty="0">
              <a:latin typeface="Calibri"/>
              <a:ea typeface="+mn-ea"/>
              <a:cs typeface="+mn-cs"/>
            </a:endParaRPr>
          </a:p>
          <a:p>
            <a:pPr marL="72000" lvl="0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>
                <a:latin typeface="Calibri"/>
                <a:ea typeface="+mn-ea"/>
                <a:cs typeface="+mn-cs"/>
              </a:rPr>
              <a:t>SampleEntity2</a:t>
            </a:r>
          </a:p>
          <a:p>
            <a:pPr marL="72000" lvl="0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>
                <a:latin typeface="Calibri"/>
                <a:ea typeface="+mn-ea"/>
                <a:cs typeface="+mn-cs"/>
              </a:rPr>
              <a:t>Класс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jpasample.Main</a:t>
            </a:r>
            <a:r>
              <a:rPr lang="en-US" sz="2600" dirty="0">
                <a:latin typeface="Calibri"/>
                <a:ea typeface="+mn-ea"/>
                <a:cs typeface="+mn-cs"/>
              </a:rPr>
              <a:t> (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инициализация</a:t>
            </a:r>
            <a:r>
              <a:rPr lang="en-US" sz="2600" dirty="0">
                <a:latin typeface="Calibri"/>
                <a:ea typeface="+mn-ea"/>
                <a:cs typeface="+mn-cs"/>
              </a:rPr>
              <a:t> JPA)‏</a:t>
            </a:r>
          </a:p>
          <a:p>
            <a:pPr marL="72000" lvl="0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>
                <a:latin typeface="Calibri"/>
                <a:ea typeface="+mn-ea"/>
                <a:cs typeface="+mn-cs"/>
              </a:rPr>
              <a:t>Юнит-тест</a:t>
            </a:r>
            <a:r>
              <a:rPr lang="en-US" sz="2600" dirty="0">
                <a:latin typeface="Calibri"/>
                <a:ea typeface="+mn-ea"/>
                <a:cs typeface="+mn-cs"/>
              </a:rPr>
              <a:t> с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альтернативной</a:t>
            </a:r>
            <a:r>
              <a:rPr lang="en-US" sz="2600" dirty="0">
                <a:latin typeface="Calibri"/>
                <a:ea typeface="+mn-ea"/>
                <a:cs typeface="+mn-cs"/>
              </a:rPr>
              <a:t> БД</a:t>
            </a:r>
          </a:p>
        </p:txBody>
      </p:sp>
    </p:spTree>
    <p:extLst>
      <p:ext uri="{BB962C8B-B14F-4D97-AF65-F5344CB8AC3E}">
        <p14:creationId xmlns:p14="http://schemas.microsoft.com/office/powerpoint/2010/main" val="418003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Жизненный цикл сущностей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7204" y="844551"/>
            <a:ext cx="8430572" cy="5131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947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mtClean="0"/>
              <a:t>Примеры</a:t>
            </a:r>
            <a:endParaRPr lang="en-US"/>
          </a:p>
        </p:txBody>
      </p:sp>
      <p:sp>
        <p:nvSpPr>
          <p:cNvPr id="3" name="Текст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72000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>
                <a:latin typeface="Calibri"/>
                <a:ea typeface="+mn-ea"/>
                <a:cs typeface="+mn-cs"/>
              </a:rPr>
              <a:t>Класс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jpasample.MainCreate</a:t>
            </a:r>
            <a:endParaRPr lang="en-US" sz="2600" dirty="0">
              <a:latin typeface="Calibri"/>
              <a:ea typeface="+mn-ea"/>
              <a:cs typeface="+mn-cs"/>
            </a:endParaRPr>
          </a:p>
          <a:p>
            <a:pPr marL="72000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>
                <a:latin typeface="Calibri"/>
                <a:ea typeface="+mn-ea"/>
                <a:cs typeface="+mn-cs"/>
              </a:rPr>
              <a:t>Класс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jpasample.MainEntityManager</a:t>
            </a:r>
            <a:endParaRPr lang="en-US" sz="2600" dirty="0">
              <a:latin typeface="Calibri"/>
              <a:ea typeface="+mn-ea"/>
              <a:cs typeface="+mn-cs"/>
            </a:endParaRPr>
          </a:p>
          <a:p>
            <a:pPr marL="72000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>
                <a:latin typeface="Calibri"/>
                <a:ea typeface="+mn-ea"/>
                <a:cs typeface="+mn-cs"/>
              </a:rPr>
              <a:t>Класс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jpasample.MainEntityManagerRemove</a:t>
            </a:r>
            <a:endParaRPr lang="en-US" sz="2600" dirty="0">
              <a:latin typeface="Calibri"/>
              <a:ea typeface="+mn-ea"/>
              <a:cs typeface="+mn-cs"/>
            </a:endParaRPr>
          </a:p>
          <a:p>
            <a:pPr marL="72000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>
                <a:latin typeface="Calibri"/>
                <a:ea typeface="+mn-ea"/>
                <a:cs typeface="+mn-cs"/>
              </a:rPr>
              <a:t>Класс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jpasample.model.Student</a:t>
            </a:r>
            <a:endParaRPr lang="en-US" sz="2600" dirty="0">
              <a:latin typeface="Calibri"/>
              <a:ea typeface="+mn-ea"/>
              <a:cs typeface="+mn-cs"/>
            </a:endParaRPr>
          </a:p>
          <a:p>
            <a:pPr marL="504000" lvl="1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200" dirty="0" err="1">
                <a:latin typeface="Calibri"/>
                <a:ea typeface="+mn-ea"/>
                <a:cs typeface="+mn-cs"/>
              </a:rPr>
              <a:t>Метод</a:t>
            </a:r>
            <a:r>
              <a:rPr lang="en-US" sz="2200" dirty="0">
                <a:latin typeface="Calibri"/>
                <a:ea typeface="+mn-ea"/>
                <a:cs typeface="+mn-cs"/>
              </a:rPr>
              <a:t> updated()‏</a:t>
            </a:r>
          </a:p>
          <a:p>
            <a:pPr marL="504000" lvl="1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200" dirty="0" err="1">
                <a:latin typeface="Calibri"/>
                <a:ea typeface="+mn-ea"/>
                <a:cs typeface="+mn-cs"/>
              </a:rPr>
              <a:t>Метод</a:t>
            </a:r>
            <a:r>
              <a:rPr lang="en-US" sz="2200" dirty="0">
                <a:latin typeface="Calibri"/>
                <a:ea typeface="+mn-ea"/>
                <a:cs typeface="+mn-cs"/>
              </a:rPr>
              <a:t> created()‏</a:t>
            </a:r>
          </a:p>
        </p:txBody>
      </p:sp>
    </p:spTree>
    <p:extLst>
      <p:ext uri="{BB962C8B-B14F-4D97-AF65-F5344CB8AC3E}">
        <p14:creationId xmlns:p14="http://schemas.microsoft.com/office/powerpoint/2010/main" val="265940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Связи</a:t>
            </a:r>
            <a:r>
              <a:rPr lang="en-US" dirty="0"/>
              <a:t> </a:t>
            </a:r>
            <a:r>
              <a:rPr lang="en-US" dirty="0" err="1"/>
              <a:t>между</a:t>
            </a:r>
            <a:r>
              <a:rPr lang="en-US" dirty="0"/>
              <a:t> </a:t>
            </a:r>
            <a:r>
              <a:rPr lang="en-US" dirty="0" err="1"/>
              <a:t>объектами</a:t>
            </a:r>
            <a:r>
              <a:rPr lang="en-US" dirty="0"/>
              <a:t> (Relationships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952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Виды связей между сущностями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72000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>
                <a:latin typeface="Calibri"/>
                <a:ea typeface="+mn-ea"/>
                <a:cs typeface="+mn-cs"/>
              </a:rPr>
              <a:t>Один</a:t>
            </a:r>
            <a:r>
              <a:rPr lang="en-US" sz="2600" dirty="0">
                <a:latin typeface="Calibri"/>
                <a:ea typeface="+mn-ea"/>
                <a:cs typeface="+mn-cs"/>
              </a:rPr>
              <a:t> к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одному</a:t>
            </a:r>
            <a:r>
              <a:rPr lang="en-US" sz="2600" dirty="0">
                <a:latin typeface="Calibri"/>
                <a:ea typeface="+mn-ea"/>
                <a:cs typeface="+mn-cs"/>
              </a:rPr>
              <a:t> - @</a:t>
            </a:r>
            <a:r>
              <a:rPr lang="en-US" sz="2600" dirty="0" err="1">
                <a:latin typeface="Calibri"/>
                <a:ea typeface="+mn-ea"/>
                <a:cs typeface="+mn-cs"/>
              </a:rPr>
              <a:t>OneToOne</a:t>
            </a:r>
            <a:endParaRPr lang="en-US" sz="2600" dirty="0">
              <a:latin typeface="Calibri"/>
              <a:ea typeface="+mn-ea"/>
              <a:cs typeface="+mn-cs"/>
            </a:endParaRPr>
          </a:p>
          <a:p>
            <a:pPr marL="504000" lvl="1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200" dirty="0" err="1">
                <a:latin typeface="Calibri"/>
                <a:ea typeface="+mn-ea"/>
                <a:cs typeface="+mn-cs"/>
              </a:rPr>
              <a:t>Содержимое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файла</a:t>
            </a:r>
            <a:r>
              <a:rPr lang="en-US" sz="2200" dirty="0">
                <a:latin typeface="Calibri"/>
                <a:ea typeface="+mn-ea"/>
                <a:cs typeface="+mn-cs"/>
              </a:rPr>
              <a:t> — </a:t>
            </a:r>
            <a:r>
              <a:rPr lang="ru-RU" sz="2200" dirty="0" smtClean="0">
                <a:latin typeface="Calibri"/>
                <a:ea typeface="+mn-ea"/>
                <a:cs typeface="+mn-cs"/>
              </a:rPr>
              <a:t>М</a:t>
            </a:r>
            <a:r>
              <a:rPr lang="en-US" sz="2200" dirty="0" err="1" smtClean="0">
                <a:latin typeface="Calibri"/>
                <a:ea typeface="+mn-ea"/>
                <a:cs typeface="+mn-cs"/>
              </a:rPr>
              <a:t>етаданные</a:t>
            </a:r>
            <a:r>
              <a:rPr lang="en-US" sz="2200" dirty="0" smtClean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файла</a:t>
            </a:r>
            <a:endParaRPr lang="en-US" sz="2200" dirty="0">
              <a:latin typeface="Calibri"/>
              <a:ea typeface="+mn-ea"/>
              <a:cs typeface="+mn-cs"/>
            </a:endParaRPr>
          </a:p>
          <a:p>
            <a:pPr marL="72000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>
                <a:latin typeface="Calibri"/>
                <a:ea typeface="+mn-ea"/>
                <a:cs typeface="+mn-cs"/>
              </a:rPr>
              <a:t>Один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ко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многим</a:t>
            </a:r>
            <a:r>
              <a:rPr lang="en-US" sz="2600" dirty="0">
                <a:latin typeface="Calibri"/>
                <a:ea typeface="+mn-ea"/>
                <a:cs typeface="+mn-cs"/>
              </a:rPr>
              <a:t> - @</a:t>
            </a:r>
            <a:r>
              <a:rPr lang="en-US" sz="2600" dirty="0" err="1">
                <a:latin typeface="Calibri"/>
                <a:ea typeface="+mn-ea"/>
                <a:cs typeface="+mn-cs"/>
              </a:rPr>
              <a:t>OneToMany</a:t>
            </a:r>
            <a:endParaRPr lang="en-US" sz="2600" dirty="0">
              <a:latin typeface="Calibri"/>
              <a:ea typeface="+mn-ea"/>
              <a:cs typeface="+mn-cs"/>
            </a:endParaRPr>
          </a:p>
          <a:p>
            <a:pPr marL="504000" lvl="1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200" dirty="0" err="1">
                <a:latin typeface="Calibri"/>
                <a:ea typeface="+mn-ea"/>
                <a:cs typeface="+mn-cs"/>
              </a:rPr>
              <a:t>Группа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>
                <a:latin typeface="Calibri"/>
              </a:rPr>
              <a:t>—</a:t>
            </a:r>
            <a:r>
              <a:rPr lang="en-US" sz="2200" dirty="0" smtClean="0">
                <a:latin typeface="Calibri"/>
                <a:ea typeface="+mn-ea"/>
                <a:cs typeface="+mn-cs"/>
              </a:rPr>
              <a:t> </a:t>
            </a:r>
            <a:r>
              <a:rPr lang="ru-RU" sz="2200" dirty="0" err="1">
                <a:latin typeface="Calibri"/>
                <a:ea typeface="+mn-ea"/>
                <a:cs typeface="+mn-cs"/>
              </a:rPr>
              <a:t>С</a:t>
            </a:r>
            <a:r>
              <a:rPr lang="en-US" sz="2200" dirty="0" err="1" smtClean="0">
                <a:latin typeface="Calibri"/>
                <a:ea typeface="+mn-ea"/>
                <a:cs typeface="+mn-cs"/>
              </a:rPr>
              <a:t>тудент</a:t>
            </a:r>
            <a:endParaRPr lang="en-US" sz="2200" dirty="0">
              <a:latin typeface="Calibri"/>
              <a:ea typeface="+mn-ea"/>
              <a:cs typeface="+mn-cs"/>
            </a:endParaRPr>
          </a:p>
          <a:p>
            <a:pPr marL="72000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>
                <a:latin typeface="Calibri"/>
                <a:ea typeface="+mn-ea"/>
                <a:cs typeface="+mn-cs"/>
              </a:rPr>
              <a:t>Много</a:t>
            </a:r>
            <a:r>
              <a:rPr lang="en-US" sz="2600" dirty="0">
                <a:latin typeface="Calibri"/>
                <a:ea typeface="+mn-ea"/>
                <a:cs typeface="+mn-cs"/>
              </a:rPr>
              <a:t> к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одному</a:t>
            </a:r>
            <a:r>
              <a:rPr lang="en-US" sz="2600" dirty="0">
                <a:latin typeface="Calibri"/>
                <a:ea typeface="+mn-ea"/>
                <a:cs typeface="+mn-cs"/>
              </a:rPr>
              <a:t> - @</a:t>
            </a:r>
            <a:r>
              <a:rPr lang="en-US" sz="2600" dirty="0" err="1">
                <a:latin typeface="Calibri"/>
                <a:ea typeface="+mn-ea"/>
                <a:cs typeface="+mn-cs"/>
              </a:rPr>
              <a:t>ManyToOne</a:t>
            </a:r>
            <a:endParaRPr lang="en-US" sz="2600" dirty="0">
              <a:latin typeface="Calibri"/>
              <a:ea typeface="+mn-ea"/>
              <a:cs typeface="+mn-cs"/>
            </a:endParaRPr>
          </a:p>
          <a:p>
            <a:pPr marL="504000" lvl="1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200" dirty="0" err="1">
                <a:latin typeface="Calibri"/>
                <a:ea typeface="+mn-ea"/>
                <a:cs typeface="+mn-cs"/>
              </a:rPr>
              <a:t>Студент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>
                <a:latin typeface="Calibri"/>
              </a:rPr>
              <a:t>—</a:t>
            </a:r>
            <a:r>
              <a:rPr lang="en-US" sz="2200" dirty="0" smtClean="0">
                <a:latin typeface="Calibri"/>
                <a:ea typeface="+mn-ea"/>
                <a:cs typeface="+mn-cs"/>
              </a:rPr>
              <a:t> </a:t>
            </a:r>
            <a:r>
              <a:rPr lang="ru-RU" sz="2200" dirty="0" err="1">
                <a:latin typeface="Calibri"/>
                <a:ea typeface="+mn-ea"/>
                <a:cs typeface="+mn-cs"/>
              </a:rPr>
              <a:t>Г</a:t>
            </a:r>
            <a:r>
              <a:rPr lang="en-US" sz="2200" dirty="0" err="1" smtClean="0">
                <a:latin typeface="Calibri"/>
                <a:ea typeface="+mn-ea"/>
                <a:cs typeface="+mn-cs"/>
              </a:rPr>
              <a:t>руппа</a:t>
            </a:r>
            <a:endParaRPr lang="en-US" sz="2200" dirty="0">
              <a:latin typeface="Calibri"/>
              <a:ea typeface="+mn-ea"/>
              <a:cs typeface="+mn-cs"/>
            </a:endParaRPr>
          </a:p>
          <a:p>
            <a:pPr marL="72000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>
                <a:latin typeface="Calibri"/>
                <a:ea typeface="+mn-ea"/>
                <a:cs typeface="+mn-cs"/>
              </a:rPr>
              <a:t>Много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ко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многим</a:t>
            </a:r>
            <a:r>
              <a:rPr lang="en-US" sz="2600" dirty="0">
                <a:latin typeface="Calibri"/>
                <a:ea typeface="+mn-ea"/>
                <a:cs typeface="+mn-cs"/>
              </a:rPr>
              <a:t> - @</a:t>
            </a:r>
            <a:r>
              <a:rPr lang="en-US" sz="2600" dirty="0" err="1">
                <a:latin typeface="Calibri"/>
                <a:ea typeface="+mn-ea"/>
                <a:cs typeface="+mn-cs"/>
              </a:rPr>
              <a:t>ManyToMany</a:t>
            </a:r>
            <a:endParaRPr lang="en-US" sz="2600" dirty="0">
              <a:latin typeface="Calibri"/>
              <a:ea typeface="+mn-ea"/>
              <a:cs typeface="+mn-cs"/>
            </a:endParaRPr>
          </a:p>
          <a:p>
            <a:pPr marL="504000" lvl="1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ru-RU" sz="2200" dirty="0" smtClean="0">
                <a:latin typeface="Calibri"/>
                <a:ea typeface="+mn-ea"/>
                <a:cs typeface="+mn-cs"/>
              </a:rPr>
              <a:t>Ч</a:t>
            </a:r>
            <a:r>
              <a:rPr lang="en-US" sz="2200" dirty="0" err="1" smtClean="0">
                <a:latin typeface="Calibri"/>
                <a:ea typeface="+mn-ea"/>
                <a:cs typeface="+mn-cs"/>
              </a:rPr>
              <a:t>еловек</a:t>
            </a:r>
            <a:r>
              <a:rPr lang="en-US" sz="2200" dirty="0" smtClean="0">
                <a:latin typeface="Calibri"/>
                <a:ea typeface="+mn-ea"/>
                <a:cs typeface="+mn-cs"/>
              </a:rPr>
              <a:t> </a:t>
            </a:r>
            <a:r>
              <a:rPr lang="en-US" sz="2200" dirty="0">
                <a:latin typeface="Calibri"/>
                <a:ea typeface="+mn-ea"/>
                <a:cs typeface="+mn-cs"/>
              </a:rPr>
              <a:t>— </a:t>
            </a:r>
            <a:r>
              <a:rPr lang="ru-RU" sz="2200" dirty="0" smtClean="0">
                <a:latin typeface="Calibri"/>
                <a:ea typeface="+mn-ea"/>
                <a:cs typeface="+mn-cs"/>
              </a:rPr>
              <a:t>Ф</a:t>
            </a:r>
            <a:r>
              <a:rPr lang="en-US" sz="2200" dirty="0" err="1" smtClean="0">
                <a:latin typeface="Calibri"/>
                <a:ea typeface="+mn-ea"/>
                <a:cs typeface="+mn-cs"/>
              </a:rPr>
              <a:t>отография</a:t>
            </a:r>
            <a:r>
              <a:rPr lang="en-US" sz="2200" dirty="0">
                <a:latin typeface="Calibri"/>
                <a:ea typeface="+mn-ea"/>
                <a:cs typeface="+mn-cs"/>
              </a:rPr>
              <a:t>,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на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которой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он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изображен</a:t>
            </a:r>
            <a:endParaRPr lang="en-US" sz="220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69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Дву- и Однонаправленные связи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72000" lvl="0" indent="-25200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>
                <a:latin typeface="Calibri"/>
                <a:ea typeface="+mn-ea"/>
                <a:cs typeface="+mn-cs"/>
              </a:rPr>
              <a:t>Двунаправленная</a:t>
            </a:r>
            <a:r>
              <a:rPr lang="en-US" sz="2600" dirty="0">
                <a:latin typeface="Calibri"/>
                <a:ea typeface="+mn-ea"/>
                <a:cs typeface="+mn-cs"/>
              </a:rPr>
              <a:t> —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содержит</a:t>
            </a:r>
            <a:r>
              <a:rPr lang="en-US" sz="2600" dirty="0">
                <a:latin typeface="Calibri"/>
                <a:ea typeface="+mn-ea"/>
                <a:cs typeface="+mn-cs"/>
              </a:rPr>
              <a:t> и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владельца</a:t>
            </a:r>
            <a:r>
              <a:rPr lang="en-US" sz="2600" dirty="0">
                <a:latin typeface="Calibri"/>
                <a:ea typeface="+mn-ea"/>
                <a:cs typeface="+mn-cs"/>
              </a:rPr>
              <a:t> (owning side) и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обратную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связь</a:t>
            </a:r>
            <a:r>
              <a:rPr lang="en-US" sz="2600" dirty="0">
                <a:latin typeface="Calibri"/>
                <a:ea typeface="+mn-ea"/>
                <a:cs typeface="+mn-cs"/>
              </a:rPr>
              <a:t> (inverse side). В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случае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двунаправленной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связи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обратная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сторона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отмечается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при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помощи</a:t>
            </a:r>
            <a:r>
              <a:rPr lang="en-US" sz="2600" dirty="0">
                <a:latin typeface="Calibri"/>
                <a:ea typeface="+mn-ea"/>
                <a:cs typeface="+mn-cs"/>
              </a:rPr>
              <a:t> 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mappedBy</a:t>
            </a:r>
            <a:r>
              <a:rPr lang="en-US" sz="2600" dirty="0">
                <a:latin typeface="Calibri"/>
                <a:ea typeface="+mn-ea"/>
                <a:cs typeface="+mn-cs"/>
              </a:rPr>
              <a:t>.</a:t>
            </a:r>
          </a:p>
          <a:p>
            <a:pPr marL="72000" lvl="0" indent="-25200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>
                <a:latin typeface="Calibri"/>
                <a:ea typeface="+mn-ea"/>
                <a:cs typeface="+mn-cs"/>
              </a:rPr>
              <a:t>Однонаправленная</a:t>
            </a:r>
            <a:r>
              <a:rPr lang="en-US" sz="2600" dirty="0">
                <a:latin typeface="Calibri"/>
                <a:ea typeface="+mn-ea"/>
                <a:cs typeface="+mn-cs"/>
              </a:rPr>
              <a:t> —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содержит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только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владельца</a:t>
            </a:r>
            <a:endParaRPr lang="en-US" sz="2600" dirty="0">
              <a:latin typeface="Calibri"/>
              <a:ea typeface="+mn-ea"/>
              <a:cs typeface="+mn-cs"/>
            </a:endParaRPr>
          </a:p>
          <a:p>
            <a:pPr marL="72000" lvl="0" indent="-25200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>
                <a:latin typeface="Calibri"/>
                <a:ea typeface="+mn-ea"/>
                <a:cs typeface="+mn-cs"/>
              </a:rPr>
              <a:t>Определение</a:t>
            </a:r>
            <a:r>
              <a:rPr lang="en-US" sz="2600" dirty="0">
                <a:latin typeface="Calibri"/>
                <a:ea typeface="+mn-ea"/>
                <a:cs typeface="+mn-cs"/>
              </a:rPr>
              <a:t> «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владельца</a:t>
            </a:r>
            <a:r>
              <a:rPr lang="en-US" sz="2600" dirty="0">
                <a:latin typeface="Calibri"/>
                <a:ea typeface="+mn-ea"/>
                <a:cs typeface="+mn-cs"/>
              </a:rPr>
              <a:t>»: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тот</a:t>
            </a:r>
            <a:r>
              <a:rPr lang="en-US" sz="2600" dirty="0">
                <a:latin typeface="Calibri"/>
                <a:ea typeface="+mn-ea"/>
                <a:cs typeface="+mn-cs"/>
              </a:rPr>
              <a:t>,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где</a:t>
            </a:r>
            <a:r>
              <a:rPr lang="en-US" sz="2600" dirty="0">
                <a:latin typeface="Calibri"/>
                <a:ea typeface="+mn-ea"/>
                <a:cs typeface="+mn-cs"/>
              </a:rPr>
              <a:t> НЕ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указано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значение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mappedBy</a:t>
            </a:r>
            <a:endParaRPr lang="en-US" sz="2600" dirty="0">
              <a:latin typeface="Calibri"/>
              <a:ea typeface="+mn-ea"/>
              <a:cs typeface="+mn-cs"/>
            </a:endParaRPr>
          </a:p>
          <a:p>
            <a:pPr marL="503999" lvl="2" indent="-25200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  <a:tabLst>
                <a:tab pos="252000" algn="l"/>
              </a:tabLst>
            </a:pPr>
            <a:r>
              <a:rPr lang="en-US" sz="2400" dirty="0" err="1">
                <a:latin typeface="Calibri"/>
                <a:ea typeface="+mn-ea"/>
                <a:cs typeface="+mn-cs"/>
              </a:rPr>
              <a:t>OneToMany</a:t>
            </a:r>
            <a:r>
              <a:rPr lang="en-US" sz="2400" dirty="0">
                <a:latin typeface="Calibri"/>
                <a:ea typeface="+mn-ea"/>
                <a:cs typeface="+mn-cs"/>
              </a:rPr>
              <a:t>, </a:t>
            </a:r>
            <a:r>
              <a:rPr lang="en-US" sz="2400" dirty="0" err="1">
                <a:latin typeface="Calibri"/>
                <a:ea typeface="+mn-ea"/>
                <a:cs typeface="+mn-cs"/>
              </a:rPr>
              <a:t>ManyToOne</a:t>
            </a:r>
            <a:r>
              <a:rPr lang="en-US" sz="2400" dirty="0">
                <a:latin typeface="Calibri"/>
                <a:ea typeface="+mn-ea"/>
                <a:cs typeface="+mn-cs"/>
              </a:rPr>
              <a:t> — </a:t>
            </a:r>
            <a:r>
              <a:rPr lang="en-US" sz="2400" dirty="0" err="1">
                <a:latin typeface="Calibri"/>
                <a:ea typeface="+mn-ea"/>
                <a:cs typeface="+mn-cs"/>
              </a:rPr>
              <a:t>сторона</a:t>
            </a:r>
            <a:r>
              <a:rPr lang="en-US" sz="2400" dirty="0">
                <a:latin typeface="Calibri"/>
                <a:ea typeface="+mn-ea"/>
                <a:cs typeface="+mn-cs"/>
              </a:rPr>
              <a:t> «One»</a:t>
            </a:r>
          </a:p>
          <a:p>
            <a:pPr marL="503999" lvl="2" indent="-25200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  <a:tabLst>
                <a:tab pos="252000" algn="l"/>
              </a:tabLst>
            </a:pPr>
            <a:r>
              <a:rPr lang="en-US" sz="2400" dirty="0" err="1">
                <a:latin typeface="Calibri"/>
                <a:ea typeface="+mn-ea"/>
                <a:cs typeface="+mn-cs"/>
              </a:rPr>
              <a:t>OneToOne</a:t>
            </a:r>
            <a:r>
              <a:rPr lang="en-US" sz="2400" dirty="0">
                <a:latin typeface="Calibri"/>
                <a:ea typeface="+mn-ea"/>
                <a:cs typeface="+mn-cs"/>
              </a:rPr>
              <a:t> — </a:t>
            </a:r>
            <a:r>
              <a:rPr lang="en-US" sz="2400" dirty="0" err="1">
                <a:latin typeface="Calibri"/>
                <a:ea typeface="+mn-ea"/>
                <a:cs typeface="+mn-cs"/>
              </a:rPr>
              <a:t>класс</a:t>
            </a:r>
            <a:r>
              <a:rPr lang="en-US" sz="2400" dirty="0">
                <a:latin typeface="Calibri"/>
                <a:ea typeface="+mn-ea"/>
                <a:cs typeface="+mn-cs"/>
              </a:rPr>
              <a:t>, в </a:t>
            </a:r>
            <a:r>
              <a:rPr lang="en-US" sz="2400" dirty="0" err="1">
                <a:latin typeface="Calibri"/>
                <a:ea typeface="+mn-ea"/>
                <a:cs typeface="+mn-cs"/>
              </a:rPr>
              <a:t>таблице</a:t>
            </a:r>
            <a:r>
              <a:rPr lang="en-US" sz="2400" dirty="0">
                <a:latin typeface="Calibri"/>
                <a:ea typeface="+mn-ea"/>
                <a:cs typeface="+mn-cs"/>
              </a:rPr>
              <a:t> </a:t>
            </a:r>
            <a:r>
              <a:rPr lang="en-US" sz="2400" dirty="0" err="1">
                <a:latin typeface="Calibri"/>
                <a:ea typeface="+mn-ea"/>
                <a:cs typeface="+mn-cs"/>
              </a:rPr>
              <a:t>которого</a:t>
            </a:r>
            <a:r>
              <a:rPr lang="en-US" sz="2400" dirty="0">
                <a:latin typeface="Calibri"/>
                <a:ea typeface="+mn-ea"/>
                <a:cs typeface="+mn-cs"/>
              </a:rPr>
              <a:t> </a:t>
            </a:r>
            <a:r>
              <a:rPr lang="en-US" sz="2400" dirty="0" err="1">
                <a:latin typeface="Calibri"/>
                <a:ea typeface="+mn-ea"/>
                <a:cs typeface="+mn-cs"/>
              </a:rPr>
              <a:t>должен</a:t>
            </a:r>
            <a:r>
              <a:rPr lang="en-US" sz="2400" dirty="0">
                <a:latin typeface="Calibri"/>
                <a:ea typeface="+mn-ea"/>
                <a:cs typeface="+mn-cs"/>
              </a:rPr>
              <a:t> </a:t>
            </a:r>
            <a:r>
              <a:rPr lang="en-US" sz="2400" dirty="0" err="1" smtClean="0">
                <a:latin typeface="Calibri"/>
                <a:ea typeface="+mn-ea"/>
                <a:cs typeface="+mn-cs"/>
              </a:rPr>
              <a:t>хранит</a:t>
            </a:r>
            <a:r>
              <a:rPr lang="ru-RU" sz="2400" dirty="0" smtClean="0">
                <a:latin typeface="Calibri"/>
                <a:ea typeface="+mn-ea"/>
                <a:cs typeface="+mn-cs"/>
              </a:rPr>
              <a:t>ь</a:t>
            </a:r>
            <a:r>
              <a:rPr lang="en-US" sz="2400" dirty="0" err="1" smtClean="0">
                <a:latin typeface="Calibri"/>
                <a:ea typeface="+mn-ea"/>
                <a:cs typeface="+mn-cs"/>
              </a:rPr>
              <a:t>ся</a:t>
            </a:r>
            <a:r>
              <a:rPr lang="en-US" sz="2400" dirty="0" smtClean="0">
                <a:latin typeface="Calibri"/>
                <a:ea typeface="+mn-ea"/>
                <a:cs typeface="+mn-cs"/>
              </a:rPr>
              <a:t> </a:t>
            </a:r>
            <a:r>
              <a:rPr lang="en-US" sz="2400" dirty="0">
                <a:latin typeface="Calibri"/>
                <a:ea typeface="+mn-ea"/>
                <a:cs typeface="+mn-cs"/>
              </a:rPr>
              <a:t>	Foreign Key</a:t>
            </a:r>
          </a:p>
          <a:p>
            <a:pPr marL="503999" lvl="2" indent="-25200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  <a:tabLst>
                <a:tab pos="252000" algn="l"/>
              </a:tabLst>
            </a:pPr>
            <a:r>
              <a:rPr lang="en-US" sz="2400" dirty="0" err="1">
                <a:latin typeface="Calibri"/>
                <a:ea typeface="+mn-ea"/>
                <a:cs typeface="+mn-cs"/>
              </a:rPr>
              <a:t>ManyToMany</a:t>
            </a:r>
            <a:r>
              <a:rPr lang="en-US" sz="2400" dirty="0">
                <a:latin typeface="Calibri"/>
                <a:ea typeface="+mn-ea"/>
                <a:cs typeface="+mn-cs"/>
              </a:rPr>
              <a:t> — </a:t>
            </a:r>
            <a:r>
              <a:rPr lang="en-US" sz="2400" dirty="0" err="1">
                <a:latin typeface="Calibri"/>
                <a:ea typeface="+mn-ea"/>
                <a:cs typeface="+mn-cs"/>
              </a:rPr>
              <a:t>любая</a:t>
            </a:r>
            <a:r>
              <a:rPr lang="en-US" sz="2400" dirty="0">
                <a:latin typeface="Calibri"/>
                <a:ea typeface="+mn-ea"/>
                <a:cs typeface="+mn-cs"/>
              </a:rPr>
              <a:t> </a:t>
            </a:r>
            <a:r>
              <a:rPr lang="en-US" sz="2400" dirty="0" err="1">
                <a:latin typeface="Calibri"/>
                <a:ea typeface="+mn-ea"/>
                <a:cs typeface="+mn-cs"/>
              </a:rPr>
              <a:t>сторона</a:t>
            </a:r>
            <a:endParaRPr lang="en-US" sz="240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79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Пример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72000" indent="-25200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>
                <a:latin typeface="Calibri"/>
                <a:ea typeface="+mn-ea"/>
                <a:cs typeface="+mn-cs"/>
              </a:rPr>
              <a:t>Классы</a:t>
            </a:r>
            <a:endParaRPr lang="en-US" sz="2600" dirty="0">
              <a:latin typeface="Calibri"/>
              <a:ea typeface="+mn-ea"/>
              <a:cs typeface="+mn-cs"/>
            </a:endParaRPr>
          </a:p>
          <a:p>
            <a:pPr marL="504000" lvl="1" indent="-25200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200" dirty="0">
                <a:latin typeface="Calibri"/>
                <a:ea typeface="+mn-ea"/>
                <a:cs typeface="+mn-cs"/>
              </a:rPr>
              <a:t>Student</a:t>
            </a:r>
          </a:p>
          <a:p>
            <a:pPr marL="504000" lvl="1" indent="-25200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200" dirty="0" err="1">
                <a:latin typeface="Calibri"/>
                <a:ea typeface="+mn-ea"/>
                <a:cs typeface="+mn-cs"/>
              </a:rPr>
              <a:t>StudentGroup</a:t>
            </a:r>
            <a:endParaRPr lang="en-US" sz="220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585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Запросы</a:t>
            </a:r>
            <a:r>
              <a:rPr lang="en-US" dirty="0" smtClean="0"/>
              <a:t>, </a:t>
            </a:r>
            <a:r>
              <a:rPr lang="en-US" dirty="0"/>
              <a:t>JPA Query </a:t>
            </a:r>
            <a:r>
              <a:rPr lang="en-US" dirty="0" smtClean="0"/>
              <a:t>Language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697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Загрузка данных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72000" indent="-25200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>
                <a:latin typeface="Calibri"/>
                <a:ea typeface="+mn-ea"/>
                <a:cs typeface="+mn-cs"/>
              </a:rPr>
              <a:t>Интерфейс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javax.persistence.Query</a:t>
            </a:r>
            <a:endParaRPr lang="en-US" sz="2600" dirty="0">
              <a:latin typeface="Calibri"/>
              <a:ea typeface="+mn-ea"/>
              <a:cs typeface="+mn-cs"/>
            </a:endParaRPr>
          </a:p>
          <a:p>
            <a:pPr marL="72000" indent="-25200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>
                <a:latin typeface="Calibri"/>
                <a:ea typeface="+mn-ea"/>
                <a:cs typeface="+mn-cs"/>
              </a:rPr>
              <a:t>EntityManager.createQuery</a:t>
            </a:r>
            <a:r>
              <a:rPr lang="en-US" sz="2600" dirty="0">
                <a:latin typeface="Calibri"/>
                <a:ea typeface="+mn-ea"/>
                <a:cs typeface="+mn-cs"/>
              </a:rPr>
              <a:t>()‏</a:t>
            </a:r>
          </a:p>
          <a:p>
            <a:pPr marL="72000" indent="-25200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>
                <a:latin typeface="Calibri"/>
                <a:ea typeface="+mn-ea"/>
                <a:cs typeface="+mn-cs"/>
              </a:rPr>
              <a:t>EntityManager.createNativeQuery</a:t>
            </a:r>
            <a:r>
              <a:rPr lang="en-US" sz="2600" dirty="0">
                <a:latin typeface="Calibri"/>
                <a:ea typeface="+mn-ea"/>
                <a:cs typeface="+mn-cs"/>
              </a:rPr>
              <a:t>()‏</a:t>
            </a:r>
          </a:p>
          <a:p>
            <a:pPr marL="72000" indent="-25200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endParaRPr lang="en-US" sz="2600" dirty="0">
              <a:latin typeface="Calibri"/>
              <a:ea typeface="+mn-ea"/>
              <a:cs typeface="+mn-cs"/>
            </a:endParaRPr>
          </a:p>
          <a:p>
            <a:pPr marL="72000" indent="-25200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 smtClean="0">
                <a:latin typeface="Calibri"/>
                <a:ea typeface="+mn-ea"/>
                <a:cs typeface="+mn-cs"/>
              </a:rPr>
              <a:t>Пример</a:t>
            </a:r>
            <a:r>
              <a:rPr lang="ru-RU" sz="2600" dirty="0" smtClean="0">
                <a:latin typeface="Calibri"/>
                <a:ea typeface="+mn-ea"/>
                <a:cs typeface="+mn-cs"/>
              </a:rPr>
              <a:t>:</a:t>
            </a:r>
            <a:r>
              <a:rPr lang="en-US" sz="2600" dirty="0" smtClean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jpasample.MainQuery</a:t>
            </a:r>
            <a:endParaRPr lang="en-US" sz="260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6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RDBMS &amp; Java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100669" y="855678"/>
            <a:ext cx="8967830" cy="5614634"/>
          </a:xfrm>
        </p:spPr>
        <p:txBody>
          <a:bodyPr>
            <a:normAutofit fontScale="92500" lnSpcReduction="1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252000" indent="-252000">
              <a:lnSpc>
                <a:spcPct val="110000"/>
              </a:lnSpc>
              <a:spcBef>
                <a:spcPts val="1200"/>
              </a:spcBef>
              <a:buSzPct val="100000"/>
              <a:buFont typeface="Arial" pitchFamily="34" charset="0"/>
              <a:buChar char="•"/>
            </a:pPr>
            <a:r>
              <a:rPr lang="ru-RU" sz="2600" dirty="0" smtClean="0">
                <a:latin typeface="+mn-lt"/>
                <a:ea typeface="+mn-ea"/>
                <a:cs typeface="+mn-cs"/>
              </a:rPr>
              <a:t>Реляционные базы данных</a:t>
            </a:r>
            <a:endParaRPr lang="en-US" sz="2600" dirty="0">
              <a:latin typeface="+mn-lt"/>
              <a:ea typeface="+mn-ea"/>
              <a:cs typeface="+mn-cs"/>
            </a:endParaRPr>
          </a:p>
          <a:p>
            <a:pPr marL="504000" lvl="1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ru-RU" sz="2400" dirty="0" smtClean="0">
                <a:latin typeface="Calibri"/>
                <a:ea typeface="+mn-ea"/>
                <a:cs typeface="+mn-cs"/>
              </a:rPr>
              <a:t>Таблицы</a:t>
            </a:r>
          </a:p>
          <a:p>
            <a:pPr marL="504000" lvl="1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ru-RU" sz="2400" dirty="0" smtClean="0">
                <a:latin typeface="Calibri"/>
                <a:ea typeface="+mn-ea"/>
                <a:cs typeface="+mn-cs"/>
              </a:rPr>
              <a:t>Колонки</a:t>
            </a:r>
          </a:p>
          <a:p>
            <a:pPr marL="504000" lvl="1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ru-RU" sz="2400" dirty="0" smtClean="0">
                <a:latin typeface="Calibri"/>
                <a:ea typeface="+mn-ea"/>
                <a:cs typeface="+mn-cs"/>
              </a:rPr>
              <a:t>Строки</a:t>
            </a:r>
          </a:p>
          <a:p>
            <a:pPr marL="504000" lvl="1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ru-RU" sz="2400" dirty="0" smtClean="0">
                <a:latin typeface="Calibri"/>
                <a:ea typeface="+mn-ea"/>
                <a:cs typeface="+mn-cs"/>
              </a:rPr>
              <a:t>Первичные ключи</a:t>
            </a:r>
          </a:p>
          <a:p>
            <a:pPr marL="504000" lvl="1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ru-RU" sz="2400" dirty="0" smtClean="0">
                <a:latin typeface="Calibri"/>
                <a:ea typeface="+mn-ea"/>
                <a:cs typeface="+mn-cs"/>
              </a:rPr>
              <a:t>Внешние ключи</a:t>
            </a:r>
          </a:p>
          <a:p>
            <a:pPr marL="504000" lvl="1" indent="-2520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400" dirty="0" smtClean="0">
                <a:latin typeface="+mn-lt"/>
                <a:ea typeface="+mn-ea"/>
                <a:cs typeface="+mn-cs"/>
              </a:rPr>
              <a:t>Таблицы</a:t>
            </a:r>
          </a:p>
          <a:p>
            <a:pPr marL="252000" indent="-252000">
              <a:lnSpc>
                <a:spcPct val="110000"/>
              </a:lnSpc>
              <a:spcBef>
                <a:spcPts val="1200"/>
              </a:spcBef>
              <a:buSzPct val="100000"/>
              <a:buFont typeface="Arial" pitchFamily="34" charset="0"/>
              <a:buChar char="•"/>
            </a:pPr>
            <a:r>
              <a:rPr lang="en-US" sz="2600" dirty="0" smtClean="0">
                <a:latin typeface="+mn-lt"/>
                <a:ea typeface="+mn-ea"/>
                <a:cs typeface="+mn-cs"/>
              </a:rPr>
              <a:t>Java</a:t>
            </a:r>
            <a:endParaRPr lang="en-US" sz="2600" dirty="0">
              <a:latin typeface="+mn-lt"/>
              <a:ea typeface="+mn-ea"/>
              <a:cs typeface="+mn-cs"/>
            </a:endParaRPr>
          </a:p>
          <a:p>
            <a:pPr marL="504000" lvl="1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ru-RU" sz="2400" dirty="0" smtClean="0">
                <a:latin typeface="Calibri"/>
                <a:ea typeface="+mn-ea"/>
                <a:cs typeface="+mn-cs"/>
              </a:rPr>
              <a:t>Классы, иерархия классов</a:t>
            </a:r>
          </a:p>
          <a:p>
            <a:pPr marL="504000" lvl="1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ru-RU" sz="2400" dirty="0" smtClean="0">
                <a:latin typeface="Calibri"/>
                <a:ea typeface="+mn-ea"/>
                <a:cs typeface="+mn-cs"/>
              </a:rPr>
              <a:t>Поля класса</a:t>
            </a:r>
          </a:p>
          <a:p>
            <a:pPr marL="504000" lvl="1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ru-RU" sz="2400" dirty="0" smtClean="0">
                <a:latin typeface="Calibri"/>
                <a:ea typeface="+mn-ea"/>
                <a:cs typeface="+mn-cs"/>
              </a:rPr>
              <a:t>Объекты</a:t>
            </a:r>
          </a:p>
          <a:p>
            <a:pPr marL="504000" lvl="1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ru-RU" sz="2400" dirty="0" smtClean="0">
                <a:latin typeface="Calibri"/>
                <a:ea typeface="+mn-ea"/>
                <a:cs typeface="+mn-cs"/>
              </a:rPr>
              <a:t>Коллекции объектов</a:t>
            </a:r>
            <a:endParaRPr lang="ru-RU" sz="240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40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Загрузка данных и Detached Objects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72000" lvl="0" indent="-25200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>
                <a:latin typeface="Calibri"/>
                <a:ea typeface="+mn-ea"/>
                <a:cs typeface="+mn-cs"/>
              </a:rPr>
              <a:t>В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случае</a:t>
            </a:r>
            <a:r>
              <a:rPr lang="en-US" sz="2600" dirty="0">
                <a:latin typeface="Calibri"/>
                <a:ea typeface="+mn-ea"/>
                <a:cs typeface="+mn-cs"/>
              </a:rPr>
              <a:t>,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если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сущность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используется</a:t>
            </a:r>
            <a:r>
              <a:rPr lang="en-US" sz="2600" dirty="0">
                <a:latin typeface="Calibri"/>
                <a:ea typeface="+mn-ea"/>
                <a:cs typeface="+mn-cs"/>
              </a:rPr>
              <a:t> в managed </a:t>
            </a:r>
            <a:r>
              <a:rPr lang="en-US" sz="2600" dirty="0" err="1" smtClean="0">
                <a:latin typeface="Calibri"/>
                <a:ea typeface="+mn-ea"/>
                <a:cs typeface="+mn-cs"/>
              </a:rPr>
              <a:t>состоянии</a:t>
            </a:r>
            <a:r>
              <a:rPr lang="ru-RU" sz="2600" dirty="0" smtClean="0">
                <a:latin typeface="Calibri"/>
                <a:ea typeface="+mn-ea"/>
                <a:cs typeface="+mn-cs"/>
              </a:rPr>
              <a:t>,</a:t>
            </a:r>
            <a:r>
              <a:rPr lang="en-US" sz="2600" dirty="0" smtClean="0">
                <a:latin typeface="Calibri"/>
                <a:ea typeface="+mn-ea"/>
                <a:cs typeface="+mn-cs"/>
              </a:rPr>
              <a:t> </a:t>
            </a:r>
            <a:r>
              <a:rPr lang="en-US" sz="2600" dirty="0">
                <a:latin typeface="Calibri"/>
                <a:ea typeface="+mn-ea"/>
                <a:cs typeface="+mn-cs"/>
              </a:rPr>
              <a:t>—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данные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подгружаются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по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мере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надобности</a:t>
            </a:r>
            <a:endParaRPr lang="en-US" sz="2600" dirty="0">
              <a:latin typeface="Calibri"/>
              <a:ea typeface="+mn-ea"/>
              <a:cs typeface="+mn-cs"/>
            </a:endParaRPr>
          </a:p>
          <a:p>
            <a:pPr marL="72000" lvl="0" indent="-25200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>
                <a:latin typeface="Calibri"/>
                <a:ea typeface="+mn-ea"/>
                <a:cs typeface="+mn-cs"/>
              </a:rPr>
              <a:t>В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случае</a:t>
            </a:r>
            <a:r>
              <a:rPr lang="en-US" sz="2600" dirty="0">
                <a:latin typeface="Calibri"/>
                <a:ea typeface="+mn-ea"/>
                <a:cs typeface="+mn-cs"/>
              </a:rPr>
              <a:t>,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если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предполагается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использовать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сущность</a:t>
            </a:r>
            <a:r>
              <a:rPr lang="en-US" sz="2600" dirty="0">
                <a:latin typeface="Calibri"/>
                <a:ea typeface="+mn-ea"/>
                <a:cs typeface="+mn-cs"/>
              </a:rPr>
              <a:t> в Detached </a:t>
            </a:r>
            <a:r>
              <a:rPr lang="en-US" sz="2600" dirty="0" err="1" smtClean="0">
                <a:latin typeface="Calibri"/>
                <a:ea typeface="+mn-ea"/>
                <a:cs typeface="+mn-cs"/>
              </a:rPr>
              <a:t>состоянии</a:t>
            </a:r>
            <a:r>
              <a:rPr lang="ru-RU" sz="2600" dirty="0" smtClean="0">
                <a:latin typeface="Calibri"/>
                <a:ea typeface="+mn-ea"/>
                <a:cs typeface="+mn-cs"/>
              </a:rPr>
              <a:t>,</a:t>
            </a:r>
            <a:r>
              <a:rPr lang="en-US" sz="2600" dirty="0" smtClean="0">
                <a:latin typeface="Calibri"/>
                <a:ea typeface="+mn-ea"/>
                <a:cs typeface="+mn-cs"/>
              </a:rPr>
              <a:t> </a:t>
            </a:r>
            <a:r>
              <a:rPr lang="en-US" sz="2600" dirty="0">
                <a:latin typeface="Calibri"/>
                <a:ea typeface="+mn-ea"/>
                <a:cs typeface="+mn-cs"/>
              </a:rPr>
              <a:t>—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загрузкой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данных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надо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управлять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вручную</a:t>
            </a:r>
            <a:endParaRPr lang="en-US" sz="2600" dirty="0">
              <a:latin typeface="Calibri"/>
              <a:ea typeface="+mn-ea"/>
              <a:cs typeface="+mn-cs"/>
            </a:endParaRPr>
          </a:p>
          <a:p>
            <a:pPr marL="504000" lvl="1" indent="-25200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200" dirty="0" err="1">
                <a:latin typeface="Calibri"/>
                <a:ea typeface="+mn-ea"/>
                <a:cs typeface="+mn-cs"/>
              </a:rPr>
              <a:t>При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помощи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параметра</a:t>
            </a:r>
            <a:r>
              <a:rPr lang="en-US" sz="2200" dirty="0">
                <a:latin typeface="Calibri"/>
                <a:ea typeface="+mn-ea"/>
                <a:cs typeface="+mn-cs"/>
              </a:rPr>
              <a:t> fetch</a:t>
            </a:r>
          </a:p>
          <a:p>
            <a:pPr marL="504000" lvl="1" indent="-25200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200" dirty="0" err="1">
                <a:latin typeface="Calibri"/>
                <a:ea typeface="+mn-ea"/>
                <a:cs typeface="+mn-cs"/>
              </a:rPr>
              <a:t>При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помощи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указания</a:t>
            </a:r>
            <a:r>
              <a:rPr lang="en-US" sz="2200" dirty="0">
                <a:latin typeface="Calibri"/>
                <a:ea typeface="+mn-ea"/>
                <a:cs typeface="+mn-cs"/>
              </a:rPr>
              <a:t> JOIN FETCH в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соответствующем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запросе</a:t>
            </a:r>
            <a:endParaRPr lang="en-US" sz="2200" dirty="0">
              <a:latin typeface="Calibri"/>
              <a:ea typeface="+mn-ea"/>
              <a:cs typeface="+mn-cs"/>
            </a:endParaRPr>
          </a:p>
          <a:p>
            <a:pPr marL="72000" lvl="0" indent="-25200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 smtClean="0">
                <a:latin typeface="Calibri"/>
                <a:ea typeface="+mn-ea"/>
                <a:cs typeface="+mn-cs"/>
              </a:rPr>
              <a:t>Пример</a:t>
            </a:r>
            <a:r>
              <a:rPr lang="ru-RU" sz="2600" dirty="0" smtClean="0">
                <a:latin typeface="Calibri"/>
                <a:ea typeface="+mn-ea"/>
                <a:cs typeface="+mn-cs"/>
              </a:rPr>
              <a:t>:</a:t>
            </a:r>
            <a:r>
              <a:rPr lang="en-US" sz="2600" dirty="0" smtClean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jpasample.MainFetch</a:t>
            </a:r>
            <a:endParaRPr lang="en-US" sz="260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49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Содержание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252000" indent="-252000">
              <a:spcBef>
                <a:spcPts val="1200"/>
              </a:spcBef>
              <a:buSzPct val="100000"/>
              <a:buFont typeface="Arial" pitchFamily="34" charset="0"/>
              <a:buChar char="•"/>
            </a:pPr>
            <a:r>
              <a:rPr lang="ru-RU" sz="2400" dirty="0">
                <a:latin typeface="+mn-lt"/>
                <a:ea typeface="+mn-ea"/>
                <a:cs typeface="+mn-cs"/>
              </a:rPr>
              <a:t>Введение</a:t>
            </a:r>
          </a:p>
          <a:p>
            <a:pPr marL="252000" lvl="0" indent="-252000">
              <a:spcBef>
                <a:spcPts val="1200"/>
              </a:spcBef>
              <a:buSzPct val="100000"/>
              <a:buFont typeface="Arial" pitchFamily="34" charset="0"/>
              <a:buChar char="•"/>
            </a:pPr>
            <a:r>
              <a:rPr lang="ru-RU" sz="2400" dirty="0" smtClean="0">
                <a:latin typeface="+mn-lt"/>
                <a:ea typeface="+mn-ea"/>
                <a:cs typeface="+mn-cs"/>
              </a:rPr>
              <a:t>Основы JPA</a:t>
            </a:r>
          </a:p>
          <a:p>
            <a:pPr marL="252000" indent="-252000">
              <a:spcBef>
                <a:spcPts val="1200"/>
              </a:spcBef>
              <a:buSzPct val="100000"/>
              <a:buFont typeface="Arial" pitchFamily="34" charset="0"/>
              <a:buChar char="•"/>
            </a:pPr>
            <a:r>
              <a:rPr lang="ru-RU" sz="24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JPA в </a:t>
            </a:r>
            <a:r>
              <a:rPr lang="ru-RU" sz="24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ru-RU" sz="24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EE</a:t>
            </a:r>
          </a:p>
          <a:p>
            <a:pPr marL="504000" lvl="1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ru-RU" sz="2200" b="1" dirty="0" smtClean="0">
                <a:solidFill>
                  <a:srgbClr val="0079C1"/>
                </a:solidFill>
                <a:latin typeface="Calibri"/>
                <a:ea typeface="+mn-ea"/>
                <a:cs typeface="+mn-cs"/>
              </a:rPr>
              <a:t>Отличи</a:t>
            </a:r>
            <a:r>
              <a:rPr lang="ru-RU" sz="2200" b="1" dirty="0">
                <a:solidFill>
                  <a:srgbClr val="0079C1"/>
                </a:solidFill>
                <a:latin typeface="Calibri"/>
                <a:ea typeface="+mn-ea"/>
                <a:cs typeface="+mn-cs"/>
              </a:rPr>
              <a:t>я</a:t>
            </a:r>
            <a:r>
              <a:rPr lang="ru-RU" sz="2200" b="1" dirty="0" smtClean="0">
                <a:solidFill>
                  <a:srgbClr val="0079C1"/>
                </a:solidFill>
                <a:latin typeface="Calibri"/>
                <a:ea typeface="+mn-ea"/>
                <a:cs typeface="+mn-cs"/>
              </a:rPr>
              <a:t> от </a:t>
            </a:r>
            <a:r>
              <a:rPr lang="en-US" sz="2200" b="1" dirty="0" smtClean="0">
                <a:solidFill>
                  <a:srgbClr val="0079C1"/>
                </a:solidFill>
                <a:latin typeface="Calibri"/>
                <a:ea typeface="+mn-ea"/>
                <a:cs typeface="+mn-cs"/>
              </a:rPr>
              <a:t>Java SE</a:t>
            </a:r>
            <a:endParaRPr lang="ru-RU" sz="2200" b="1" dirty="0">
              <a:solidFill>
                <a:srgbClr val="0079C1"/>
              </a:solidFill>
              <a:latin typeface="Calibri"/>
              <a:ea typeface="+mn-ea"/>
              <a:cs typeface="+mn-cs"/>
            </a:endParaRPr>
          </a:p>
          <a:p>
            <a:pPr marL="504000" lvl="1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ru-RU" sz="2200" b="1" dirty="0">
                <a:solidFill>
                  <a:srgbClr val="0079C1"/>
                </a:solidFill>
                <a:latin typeface="Calibri"/>
                <a:ea typeface="+mn-ea"/>
                <a:cs typeface="+mn-cs"/>
              </a:rPr>
              <a:t>Получение </a:t>
            </a:r>
            <a:r>
              <a:rPr lang="en-US" sz="2200" b="1" dirty="0" err="1" smtClean="0">
                <a:solidFill>
                  <a:srgbClr val="0079C1"/>
                </a:solidFill>
                <a:latin typeface="Calibri"/>
                <a:ea typeface="+mn-ea"/>
                <a:cs typeface="+mn-cs"/>
              </a:rPr>
              <a:t>EntityManager</a:t>
            </a:r>
            <a:endParaRPr lang="ru-RU" sz="2200" b="1" dirty="0">
              <a:solidFill>
                <a:srgbClr val="0079C1"/>
              </a:solidFill>
              <a:latin typeface="Calibri"/>
              <a:ea typeface="+mn-ea"/>
              <a:cs typeface="+mn-cs"/>
            </a:endParaRPr>
          </a:p>
          <a:p>
            <a:pPr marL="252000" lvl="0" indent="-252000">
              <a:spcBef>
                <a:spcPts val="1200"/>
              </a:spcBef>
              <a:buSzPct val="100000"/>
              <a:buFont typeface="Arial" pitchFamily="34" charset="0"/>
              <a:buChar char="•"/>
            </a:pPr>
            <a:r>
              <a:rPr lang="ru-RU" sz="2400" dirty="0" smtClean="0">
                <a:latin typeface="+mn-lt"/>
                <a:ea typeface="+mn-ea"/>
                <a:cs typeface="+mn-cs"/>
              </a:rPr>
              <a:t>Дополнительные темы</a:t>
            </a:r>
          </a:p>
          <a:p>
            <a:pPr marL="504000" lvl="1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ru-RU" sz="2200" dirty="0">
                <a:latin typeface="Calibri"/>
              </a:rPr>
              <a:t>Конкурентный доступ</a:t>
            </a:r>
          </a:p>
          <a:p>
            <a:pPr marL="504000" lvl="1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ru-RU" sz="2200" dirty="0">
                <a:latin typeface="Calibri"/>
              </a:rPr>
              <a:t>Метамодель</a:t>
            </a:r>
          </a:p>
          <a:p>
            <a:pPr marL="504000" lvl="1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ru-RU" sz="2200" dirty="0">
                <a:latin typeface="Calibri"/>
              </a:rPr>
              <a:t>Динамическое построение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46798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Отличия от JavaSE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72000" indent="-252000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>
                <a:latin typeface="Calibri"/>
                <a:ea typeface="+mn-ea"/>
                <a:cs typeface="+mn-cs"/>
              </a:rPr>
              <a:t>Расширенное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управление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транзакциями</a:t>
            </a:r>
            <a:endParaRPr lang="en-US" sz="2600" dirty="0">
              <a:latin typeface="Calibri"/>
              <a:ea typeface="+mn-ea"/>
              <a:cs typeface="+mn-cs"/>
            </a:endParaRPr>
          </a:p>
          <a:p>
            <a:pPr marL="504000" lvl="1" indent="-252000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200" dirty="0">
                <a:latin typeface="Calibri"/>
                <a:ea typeface="+mn-ea"/>
                <a:cs typeface="+mn-cs"/>
              </a:rPr>
              <a:t>В persistence.xml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вместо</a:t>
            </a:r>
            <a:r>
              <a:rPr lang="en-US" sz="2200" dirty="0">
                <a:latin typeface="Calibri"/>
                <a:ea typeface="+mn-ea"/>
                <a:cs typeface="+mn-cs"/>
              </a:rPr>
              <a:t> transaction-type="RESOURCE_LOCAL"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указать</a:t>
            </a:r>
            <a:r>
              <a:rPr lang="en-US" sz="2200" dirty="0">
                <a:latin typeface="Calibri"/>
                <a:ea typeface="+mn-ea"/>
                <a:cs typeface="+mn-cs"/>
              </a:rPr>
              <a:t> transaction-type="JTA"</a:t>
            </a:r>
          </a:p>
          <a:p>
            <a:pPr marL="504000" lvl="1" indent="-252000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200" dirty="0" err="1">
                <a:latin typeface="Calibri"/>
                <a:ea typeface="+mn-ea"/>
                <a:cs typeface="+mn-cs"/>
              </a:rPr>
              <a:t>Не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указывается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строка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соединения</a:t>
            </a:r>
            <a:r>
              <a:rPr lang="en-US" sz="2200" dirty="0">
                <a:latin typeface="Calibri"/>
                <a:ea typeface="+mn-ea"/>
                <a:cs typeface="+mn-cs"/>
              </a:rPr>
              <a:t> с БД –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вместо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него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указывается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jta</a:t>
            </a:r>
            <a:r>
              <a:rPr lang="en-US" sz="2200" dirty="0">
                <a:latin typeface="Calibri"/>
                <a:ea typeface="+mn-ea"/>
                <a:cs typeface="+mn-cs"/>
              </a:rPr>
              <a:t>-data-source (JNDI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имя</a:t>
            </a:r>
            <a:r>
              <a:rPr lang="en-US" sz="2200" dirty="0">
                <a:latin typeface="Calibri"/>
                <a:ea typeface="+mn-ea"/>
                <a:cs typeface="+mn-cs"/>
              </a:rPr>
              <a:t>)</a:t>
            </a:r>
          </a:p>
          <a:p>
            <a:pPr marL="504000" lvl="1" indent="-252000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200" dirty="0" err="1">
                <a:latin typeface="Calibri"/>
                <a:ea typeface="+mn-ea"/>
                <a:cs typeface="+mn-cs"/>
              </a:rPr>
              <a:t>Транзакции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управляются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также</a:t>
            </a:r>
            <a:r>
              <a:rPr lang="en-US" sz="2200" dirty="0">
                <a:latin typeface="Calibri"/>
                <a:ea typeface="+mn-ea"/>
                <a:cs typeface="+mn-cs"/>
              </a:rPr>
              <a:t>,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как</a:t>
            </a:r>
            <a:r>
              <a:rPr lang="en-US" sz="2200" dirty="0">
                <a:latin typeface="Calibri"/>
                <a:ea typeface="+mn-ea"/>
                <a:cs typeface="+mn-cs"/>
              </a:rPr>
              <a:t> и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для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других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ресурсов</a:t>
            </a:r>
            <a:endParaRPr lang="en-US" sz="2200" dirty="0">
              <a:latin typeface="Calibri"/>
              <a:ea typeface="+mn-ea"/>
              <a:cs typeface="+mn-cs"/>
            </a:endParaRPr>
          </a:p>
          <a:p>
            <a:pPr marL="72000" indent="-252000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>
                <a:latin typeface="Calibri"/>
                <a:ea typeface="+mn-ea"/>
                <a:cs typeface="+mn-cs"/>
              </a:rPr>
              <a:t>Нагрузка</a:t>
            </a:r>
            <a:endParaRPr lang="en-US" sz="2600" dirty="0">
              <a:latin typeface="Calibri"/>
              <a:ea typeface="+mn-ea"/>
              <a:cs typeface="+mn-cs"/>
            </a:endParaRPr>
          </a:p>
          <a:p>
            <a:pPr marL="504000" lvl="1" indent="-252000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200" dirty="0" err="1">
                <a:latin typeface="Calibri"/>
                <a:ea typeface="+mn-ea"/>
                <a:cs typeface="+mn-cs"/>
              </a:rPr>
              <a:t>Кеширование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второго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уровня</a:t>
            </a:r>
            <a:endParaRPr lang="en-US" sz="2200" dirty="0">
              <a:latin typeface="Calibri"/>
              <a:ea typeface="+mn-ea"/>
              <a:cs typeface="+mn-cs"/>
            </a:endParaRPr>
          </a:p>
          <a:p>
            <a:pPr marL="504000" lvl="1" indent="-252000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200" dirty="0" err="1">
                <a:latin typeface="Calibri"/>
                <a:ea typeface="+mn-ea"/>
                <a:cs typeface="+mn-cs"/>
              </a:rPr>
              <a:t>Кеширование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запросов</a:t>
            </a:r>
            <a:endParaRPr lang="en-US" sz="220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05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 smtClean="0"/>
              <a:t>Получение </a:t>
            </a:r>
            <a:r>
              <a:rPr lang="ru-RU" dirty="0" err="1" smtClean="0"/>
              <a:t>EntityManagerFactory</a:t>
            </a:r>
            <a:r>
              <a:rPr lang="ru-RU" dirty="0" smtClean="0"/>
              <a:t> и </a:t>
            </a:r>
            <a:r>
              <a:rPr lang="ru-RU" dirty="0" err="1" smtClean="0"/>
              <a:t>EntityManager</a:t>
            </a:r>
            <a:endParaRPr lang="ru-RU" dirty="0"/>
          </a:p>
        </p:txBody>
      </p:sp>
      <p:sp>
        <p:nvSpPr>
          <p:cNvPr id="3" name="Текст 2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72000" lvl="0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>
                <a:latin typeface="Calibri"/>
                <a:ea typeface="+mn-ea"/>
                <a:cs typeface="+mn-cs"/>
              </a:rPr>
              <a:t>Получение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EntityManagerFactory</a:t>
            </a:r>
            <a:endParaRPr lang="en-US" sz="2600" dirty="0">
              <a:latin typeface="Calibri"/>
              <a:ea typeface="+mn-ea"/>
              <a:cs typeface="+mn-cs"/>
            </a:endParaRPr>
          </a:p>
          <a:p>
            <a:pPr marL="503999" lvl="2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  <a:tabLst>
                <a:tab pos="252000" algn="l"/>
              </a:tabLst>
            </a:pPr>
            <a:r>
              <a:rPr lang="en-US" sz="2400" dirty="0">
                <a:latin typeface="Calibri"/>
                <a:ea typeface="+mn-ea"/>
                <a:cs typeface="+mn-cs"/>
              </a:rPr>
              <a:t>@</a:t>
            </a:r>
            <a:r>
              <a:rPr lang="en-US" sz="2400" dirty="0" err="1">
                <a:latin typeface="Calibri"/>
                <a:ea typeface="+mn-ea"/>
                <a:cs typeface="+mn-cs"/>
              </a:rPr>
              <a:t>PersistenceUnit</a:t>
            </a:r>
            <a:endParaRPr lang="en-US" sz="2400" dirty="0">
              <a:latin typeface="Calibri"/>
              <a:ea typeface="+mn-ea"/>
              <a:cs typeface="+mn-cs"/>
            </a:endParaRPr>
          </a:p>
          <a:p>
            <a:pPr marL="503999" lvl="2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  <a:tabLst>
                <a:tab pos="252000" algn="l"/>
              </a:tabLst>
            </a:pPr>
            <a:r>
              <a:rPr lang="en-US" sz="2400" dirty="0">
                <a:latin typeface="Calibri"/>
                <a:ea typeface="+mn-ea"/>
                <a:cs typeface="+mn-cs"/>
              </a:rPr>
              <a:t>JNDI (</a:t>
            </a:r>
            <a:r>
              <a:rPr lang="en-US" sz="2400" dirty="0" err="1">
                <a:latin typeface="Calibri"/>
                <a:ea typeface="+mn-ea"/>
                <a:cs typeface="+mn-cs"/>
              </a:rPr>
              <a:t>JBoss</a:t>
            </a:r>
            <a:r>
              <a:rPr lang="en-US" sz="2400" dirty="0">
                <a:latin typeface="Calibri"/>
                <a:ea typeface="+mn-ea"/>
                <a:cs typeface="+mn-cs"/>
              </a:rPr>
              <a:t>, not enabled by default!):</a:t>
            </a:r>
            <a:br>
              <a:rPr lang="en-US" sz="2400" dirty="0">
                <a:latin typeface="Calibri"/>
                <a:ea typeface="+mn-ea"/>
                <a:cs typeface="+mn-cs"/>
              </a:rPr>
            </a:br>
            <a:r>
              <a:rPr 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&lt;property name="jboss.entity.manager.factory.jndi.name" value="</a:t>
            </a:r>
            <a:r>
              <a:rPr lang="en-US" sz="20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java:jboss</a:t>
            </a:r>
            <a:r>
              <a:rPr 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myEntityManagerFactory</a:t>
            </a:r>
            <a:r>
              <a:rPr 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 /&gt;</a:t>
            </a:r>
          </a:p>
          <a:p>
            <a:pPr marL="72000" lvl="0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>
                <a:latin typeface="Calibri"/>
                <a:ea typeface="+mn-ea"/>
                <a:cs typeface="+mn-cs"/>
              </a:rPr>
              <a:t>Получение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EntityManager</a:t>
            </a:r>
            <a:endParaRPr lang="en-US" sz="2600" dirty="0">
              <a:latin typeface="Calibri"/>
              <a:ea typeface="+mn-ea"/>
              <a:cs typeface="+mn-cs"/>
            </a:endParaRPr>
          </a:p>
          <a:p>
            <a:pPr marL="503999" lvl="2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  <a:tabLst>
                <a:tab pos="252000" algn="l"/>
              </a:tabLst>
            </a:pPr>
            <a:r>
              <a:rPr lang="en-US" sz="2400" dirty="0">
                <a:latin typeface="Calibri"/>
                <a:ea typeface="+mn-ea"/>
                <a:cs typeface="+mn-cs"/>
              </a:rPr>
              <a:t>@</a:t>
            </a:r>
            <a:r>
              <a:rPr lang="en-US" sz="2400" dirty="0" err="1">
                <a:latin typeface="Calibri"/>
                <a:ea typeface="+mn-ea"/>
                <a:cs typeface="+mn-cs"/>
              </a:rPr>
              <a:t>PersistenceContext</a:t>
            </a:r>
            <a:endParaRPr lang="en-US" sz="2400" dirty="0">
              <a:latin typeface="Calibri"/>
              <a:ea typeface="+mn-ea"/>
              <a:cs typeface="+mn-cs"/>
            </a:endParaRPr>
          </a:p>
          <a:p>
            <a:pPr marL="503999" lvl="2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  <a:tabLst>
                <a:tab pos="252000" algn="l"/>
              </a:tabLst>
            </a:pPr>
            <a:r>
              <a:rPr lang="en-US" sz="2400" dirty="0">
                <a:latin typeface="Calibri"/>
                <a:ea typeface="+mn-ea"/>
                <a:cs typeface="+mn-cs"/>
              </a:rPr>
              <a:t>JNDI (</a:t>
            </a:r>
            <a:r>
              <a:rPr lang="en-US" sz="2400" dirty="0" err="1">
                <a:latin typeface="Calibri"/>
                <a:ea typeface="+mn-ea"/>
                <a:cs typeface="+mn-cs"/>
              </a:rPr>
              <a:t>JBoss</a:t>
            </a:r>
            <a:r>
              <a:rPr lang="en-US" sz="2400" dirty="0">
                <a:latin typeface="Calibri"/>
                <a:ea typeface="+mn-ea"/>
                <a:cs typeface="+mn-cs"/>
              </a:rPr>
              <a:t>, not enabled by default!):</a:t>
            </a:r>
            <a:br>
              <a:rPr lang="en-US" sz="2400" dirty="0">
                <a:latin typeface="Calibri"/>
                <a:ea typeface="+mn-ea"/>
                <a:cs typeface="+mn-cs"/>
              </a:rPr>
            </a:br>
            <a:r>
              <a:rPr 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&lt;property </a:t>
            </a:r>
            <a:br>
              <a:rPr 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name="jboss.entity.manager.jndi.name" value="java:/Manager1"/&gt;</a:t>
            </a:r>
          </a:p>
        </p:txBody>
      </p:sp>
    </p:spTree>
    <p:extLst>
      <p:ext uri="{BB962C8B-B14F-4D97-AF65-F5344CB8AC3E}">
        <p14:creationId xmlns:p14="http://schemas.microsoft.com/office/powerpoint/2010/main" val="60308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Содержание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252000" indent="-252000">
              <a:spcBef>
                <a:spcPts val="1200"/>
              </a:spcBef>
              <a:buSzPct val="100000"/>
              <a:buFont typeface="Arial" pitchFamily="34" charset="0"/>
              <a:buChar char="•"/>
            </a:pPr>
            <a:r>
              <a:rPr lang="ru-RU" sz="2400" dirty="0">
                <a:latin typeface="+mn-lt"/>
                <a:ea typeface="+mn-ea"/>
                <a:cs typeface="+mn-cs"/>
              </a:rPr>
              <a:t>Введение</a:t>
            </a:r>
          </a:p>
          <a:p>
            <a:pPr marL="252000" lvl="0" indent="-252000">
              <a:spcBef>
                <a:spcPts val="1200"/>
              </a:spcBef>
              <a:buSzPct val="100000"/>
              <a:buFont typeface="Arial" pitchFamily="34" charset="0"/>
              <a:buChar char="•"/>
            </a:pPr>
            <a:r>
              <a:rPr lang="ru-RU" sz="2400" dirty="0" smtClean="0">
                <a:latin typeface="+mn-lt"/>
                <a:ea typeface="+mn-ea"/>
                <a:cs typeface="+mn-cs"/>
              </a:rPr>
              <a:t>Основы JPA</a:t>
            </a:r>
          </a:p>
          <a:p>
            <a:pPr marL="252000" indent="-252000">
              <a:spcBef>
                <a:spcPts val="1200"/>
              </a:spcBef>
              <a:buSzPct val="100000"/>
              <a:buFont typeface="Arial" pitchFamily="34" charset="0"/>
              <a:buChar char="•"/>
            </a:pPr>
            <a:r>
              <a:rPr lang="ru-RU" sz="2400" dirty="0">
                <a:latin typeface="+mn-lt"/>
                <a:ea typeface="+mn-ea"/>
                <a:cs typeface="+mn-cs"/>
              </a:rPr>
              <a:t>JPA в </a:t>
            </a:r>
            <a:r>
              <a:rPr lang="ru-RU" sz="2400" dirty="0" err="1">
                <a:latin typeface="+mn-lt"/>
                <a:ea typeface="+mn-ea"/>
                <a:cs typeface="+mn-cs"/>
              </a:rPr>
              <a:t>Java</a:t>
            </a:r>
            <a:r>
              <a:rPr lang="ru-RU" sz="2400" dirty="0">
                <a:latin typeface="+mn-lt"/>
                <a:ea typeface="+mn-ea"/>
                <a:cs typeface="+mn-cs"/>
              </a:rPr>
              <a:t> EE</a:t>
            </a:r>
          </a:p>
          <a:p>
            <a:pPr marL="252000" lvl="0" indent="-252000">
              <a:spcBef>
                <a:spcPts val="1200"/>
              </a:spcBef>
              <a:buSzPct val="100000"/>
              <a:buFont typeface="Arial" pitchFamily="34" charset="0"/>
              <a:buChar char="•"/>
            </a:pPr>
            <a:r>
              <a:rPr lang="ru-RU" sz="24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Дополнительные </a:t>
            </a:r>
            <a:r>
              <a:rPr lang="ru-RU" sz="24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темы</a:t>
            </a:r>
          </a:p>
          <a:p>
            <a:pPr marL="504000" lvl="1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ru-RU" sz="2200" b="1" dirty="0">
                <a:solidFill>
                  <a:srgbClr val="0079C1"/>
                </a:solidFill>
                <a:latin typeface="Calibri"/>
                <a:ea typeface="+mn-ea"/>
                <a:cs typeface="+mn-cs"/>
              </a:rPr>
              <a:t>Конкурентный доступ</a:t>
            </a:r>
          </a:p>
          <a:p>
            <a:pPr marL="504000" lvl="1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ru-RU" sz="2200" b="1" dirty="0">
                <a:solidFill>
                  <a:srgbClr val="0079C1"/>
                </a:solidFill>
                <a:latin typeface="Calibri"/>
                <a:ea typeface="+mn-ea"/>
                <a:cs typeface="+mn-cs"/>
              </a:rPr>
              <a:t>Метамодель</a:t>
            </a:r>
          </a:p>
          <a:p>
            <a:pPr marL="504000" lvl="1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ru-RU" sz="2200" b="1" dirty="0">
                <a:solidFill>
                  <a:srgbClr val="0079C1"/>
                </a:solidFill>
                <a:latin typeface="Calibri"/>
                <a:ea typeface="+mn-ea"/>
                <a:cs typeface="+mn-cs"/>
              </a:rPr>
              <a:t>Динамическое построение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173303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Конкурентный доступ к данным (типы ошибок)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72000" lvl="0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>
                <a:solidFill>
                  <a:schemeClr val="bg2"/>
                </a:solidFill>
                <a:latin typeface="Calibri"/>
                <a:ea typeface="+mn-ea"/>
                <a:cs typeface="+mn-cs"/>
              </a:rPr>
              <a:t>Dirty Reads</a:t>
            </a:r>
            <a:r>
              <a:rPr lang="en-US" sz="2600" dirty="0">
                <a:latin typeface="Calibri"/>
                <a:ea typeface="+mn-ea"/>
                <a:cs typeface="+mn-cs"/>
              </a:rPr>
              <a:t> —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когда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видны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изменения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другой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транзакции</a:t>
            </a:r>
            <a:r>
              <a:rPr lang="en-US" sz="2600" dirty="0">
                <a:latin typeface="Calibri"/>
                <a:ea typeface="+mn-ea"/>
                <a:cs typeface="+mn-cs"/>
              </a:rPr>
              <a:t>,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для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которой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ещё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не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была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вызвана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операция</a:t>
            </a:r>
            <a:r>
              <a:rPr lang="en-US" sz="2600" dirty="0">
                <a:latin typeface="Calibri"/>
                <a:ea typeface="+mn-ea"/>
                <a:cs typeface="+mn-cs"/>
              </a:rPr>
              <a:t> commit</a:t>
            </a:r>
          </a:p>
          <a:p>
            <a:pPr marL="72000" lvl="0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>
                <a:solidFill>
                  <a:schemeClr val="bg2"/>
                </a:solidFill>
                <a:latin typeface="Calibri"/>
                <a:ea typeface="+mn-ea"/>
                <a:cs typeface="+mn-cs"/>
              </a:rPr>
              <a:t>Non-Repeatable Reads </a:t>
            </a:r>
            <a:r>
              <a:rPr lang="en-US" sz="2600" dirty="0">
                <a:latin typeface="Calibri"/>
                <a:ea typeface="+mn-ea"/>
                <a:cs typeface="+mn-cs"/>
              </a:rPr>
              <a:t>—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когда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один</a:t>
            </a:r>
            <a:r>
              <a:rPr lang="en-US" sz="2600" dirty="0">
                <a:latin typeface="Calibri"/>
                <a:ea typeface="+mn-ea"/>
                <a:cs typeface="+mn-cs"/>
              </a:rPr>
              <a:t> и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тот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же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запрос</a:t>
            </a:r>
            <a:r>
              <a:rPr lang="en-US" sz="2600" dirty="0">
                <a:latin typeface="Calibri"/>
                <a:ea typeface="+mn-ea"/>
                <a:cs typeface="+mn-cs"/>
              </a:rPr>
              <a:t> в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одной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транзакции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возвращает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разные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данные</a:t>
            </a:r>
            <a:r>
              <a:rPr lang="en-US" sz="2600" dirty="0">
                <a:latin typeface="Calibri"/>
                <a:ea typeface="+mn-ea"/>
                <a:cs typeface="+mn-cs"/>
              </a:rPr>
              <a:t> (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одна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транзакция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изменяет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те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данные</a:t>
            </a:r>
            <a:r>
              <a:rPr lang="en-US" sz="2600" dirty="0">
                <a:latin typeface="Calibri"/>
                <a:ea typeface="+mn-ea"/>
                <a:cs typeface="+mn-cs"/>
              </a:rPr>
              <a:t>,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которые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читает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другая</a:t>
            </a:r>
            <a:r>
              <a:rPr lang="en-US" sz="2600" dirty="0">
                <a:latin typeface="Calibri"/>
                <a:ea typeface="+mn-ea"/>
                <a:cs typeface="+mn-cs"/>
              </a:rPr>
              <a:t>)‏</a:t>
            </a:r>
          </a:p>
          <a:p>
            <a:pPr marL="72000" lvl="0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>
                <a:solidFill>
                  <a:schemeClr val="bg2"/>
                </a:solidFill>
                <a:latin typeface="Calibri"/>
                <a:ea typeface="+mn-ea"/>
                <a:cs typeface="+mn-cs"/>
              </a:rPr>
              <a:t>Phantom Reads </a:t>
            </a:r>
            <a:r>
              <a:rPr lang="en-US" sz="2600" dirty="0">
                <a:latin typeface="Calibri"/>
                <a:ea typeface="+mn-ea"/>
                <a:cs typeface="+mn-cs"/>
              </a:rPr>
              <a:t>—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когда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один</a:t>
            </a:r>
            <a:r>
              <a:rPr lang="en-US" sz="2600" dirty="0">
                <a:latin typeface="Calibri"/>
                <a:ea typeface="+mn-ea"/>
                <a:cs typeface="+mn-cs"/>
              </a:rPr>
              <a:t> и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тот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же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запрос</a:t>
            </a:r>
            <a:r>
              <a:rPr lang="en-US" sz="2600" dirty="0">
                <a:latin typeface="Calibri"/>
                <a:ea typeface="+mn-ea"/>
                <a:cs typeface="+mn-cs"/>
              </a:rPr>
              <a:t> в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одной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транзакции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возвращает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разные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наборы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объектов</a:t>
            </a:r>
            <a:r>
              <a:rPr lang="en-US" sz="2600" dirty="0">
                <a:latin typeface="Calibri"/>
                <a:ea typeface="+mn-ea"/>
                <a:cs typeface="+mn-cs"/>
              </a:rPr>
              <a:t> (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одна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транзакция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добавляет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объект</a:t>
            </a:r>
            <a:r>
              <a:rPr lang="en-US" sz="2600" dirty="0">
                <a:latin typeface="Calibri"/>
                <a:ea typeface="+mn-ea"/>
                <a:cs typeface="+mn-cs"/>
              </a:rPr>
              <a:t>,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который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удовлетворяет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условию</a:t>
            </a:r>
            <a:r>
              <a:rPr lang="en-US" sz="2600" dirty="0">
                <a:latin typeface="Calibri"/>
                <a:ea typeface="+mn-ea"/>
                <a:cs typeface="+mn-cs"/>
              </a:rPr>
              <a:t> WHERE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другой</a:t>
            </a:r>
            <a:r>
              <a:rPr lang="en-US" sz="2600" dirty="0">
                <a:latin typeface="Calibri"/>
                <a:ea typeface="+mn-ea"/>
                <a:cs typeface="+mn-cs"/>
              </a:rPr>
              <a:t>)‏</a:t>
            </a:r>
          </a:p>
        </p:txBody>
      </p:sp>
    </p:spTree>
    <p:extLst>
      <p:ext uri="{BB962C8B-B14F-4D97-AF65-F5344CB8AC3E}">
        <p14:creationId xmlns:p14="http://schemas.microsoft.com/office/powerpoint/2010/main" val="132343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/>
              <a:t>Уровни</a:t>
            </a:r>
            <a:r>
              <a:rPr lang="en-US" dirty="0"/>
              <a:t> </a:t>
            </a:r>
            <a:r>
              <a:rPr lang="en-US" dirty="0" err="1"/>
              <a:t>изоляции</a:t>
            </a:r>
            <a:r>
              <a:rPr lang="en-US" dirty="0"/>
              <a:t> </a:t>
            </a:r>
            <a:r>
              <a:rPr lang="en-US" dirty="0" err="1"/>
              <a:t>транзакций</a:t>
            </a:r>
            <a:endParaRPr lang="en-US" dirty="0"/>
          </a:p>
        </p:txBody>
      </p:sp>
      <p:sp>
        <p:nvSpPr>
          <p:cNvPr id="3" name="Текст 2"/>
          <p:cNvSpPr txBox="1"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72000" indent="-25200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3400" dirty="0">
                <a:solidFill>
                  <a:schemeClr val="bg2"/>
                </a:solidFill>
                <a:latin typeface="Calibri"/>
                <a:ea typeface="+mn-ea"/>
                <a:cs typeface="+mn-cs"/>
              </a:rPr>
              <a:t>SERIALIZABLE</a:t>
            </a:r>
            <a:r>
              <a:rPr lang="en-US" sz="3400" dirty="0">
                <a:latin typeface="Calibri"/>
                <a:ea typeface="+mn-ea"/>
                <a:cs typeface="+mn-cs"/>
              </a:rPr>
              <a:t> — </a:t>
            </a:r>
            <a:r>
              <a:rPr lang="en-US" sz="3400" dirty="0" err="1">
                <a:latin typeface="Calibri"/>
                <a:ea typeface="+mn-ea"/>
                <a:cs typeface="+mn-cs"/>
              </a:rPr>
              <a:t>все</a:t>
            </a:r>
            <a:r>
              <a:rPr lang="en-US" sz="3400" dirty="0">
                <a:latin typeface="Calibri"/>
                <a:ea typeface="+mn-ea"/>
                <a:cs typeface="+mn-cs"/>
              </a:rPr>
              <a:t> </a:t>
            </a:r>
            <a:r>
              <a:rPr lang="en-US" sz="3400" dirty="0" err="1">
                <a:latin typeface="Calibri"/>
                <a:ea typeface="+mn-ea"/>
                <a:cs typeface="+mn-cs"/>
              </a:rPr>
              <a:t>транзакции</a:t>
            </a:r>
            <a:r>
              <a:rPr lang="en-US" sz="3400" dirty="0">
                <a:latin typeface="Calibri"/>
                <a:ea typeface="+mn-ea"/>
                <a:cs typeface="+mn-cs"/>
              </a:rPr>
              <a:t> </a:t>
            </a:r>
            <a:r>
              <a:rPr lang="en-US" sz="3400" dirty="0" err="1">
                <a:latin typeface="Calibri"/>
                <a:ea typeface="+mn-ea"/>
                <a:cs typeface="+mn-cs"/>
              </a:rPr>
              <a:t>выполняются</a:t>
            </a:r>
            <a:r>
              <a:rPr lang="en-US" sz="3400" dirty="0">
                <a:latin typeface="Calibri"/>
                <a:ea typeface="+mn-ea"/>
                <a:cs typeface="+mn-cs"/>
              </a:rPr>
              <a:t> </a:t>
            </a:r>
            <a:r>
              <a:rPr lang="en-US" sz="3400" dirty="0" err="1">
                <a:latin typeface="Calibri"/>
                <a:ea typeface="+mn-ea"/>
                <a:cs typeface="+mn-cs"/>
              </a:rPr>
              <a:t>строго</a:t>
            </a:r>
            <a:r>
              <a:rPr lang="en-US" sz="3400" dirty="0">
                <a:latin typeface="Calibri"/>
                <a:ea typeface="+mn-ea"/>
                <a:cs typeface="+mn-cs"/>
              </a:rPr>
              <a:t> </a:t>
            </a:r>
            <a:r>
              <a:rPr lang="en-US" sz="3400" dirty="0" err="1">
                <a:latin typeface="Calibri"/>
                <a:ea typeface="+mn-ea"/>
                <a:cs typeface="+mn-cs"/>
              </a:rPr>
              <a:t>одна</a:t>
            </a:r>
            <a:r>
              <a:rPr lang="en-US" sz="3400" dirty="0">
                <a:latin typeface="Calibri"/>
                <a:ea typeface="+mn-ea"/>
                <a:cs typeface="+mn-cs"/>
              </a:rPr>
              <a:t> </a:t>
            </a:r>
            <a:r>
              <a:rPr lang="en-US" sz="3400" dirty="0" err="1">
                <a:latin typeface="Calibri"/>
                <a:ea typeface="+mn-ea"/>
                <a:cs typeface="+mn-cs"/>
              </a:rPr>
              <a:t>за</a:t>
            </a:r>
            <a:r>
              <a:rPr lang="en-US" sz="3400" dirty="0">
                <a:latin typeface="Calibri"/>
                <a:ea typeface="+mn-ea"/>
                <a:cs typeface="+mn-cs"/>
              </a:rPr>
              <a:t> </a:t>
            </a:r>
            <a:r>
              <a:rPr lang="en-US" sz="3400" dirty="0" err="1">
                <a:latin typeface="Calibri"/>
                <a:ea typeface="+mn-ea"/>
                <a:cs typeface="+mn-cs"/>
              </a:rPr>
              <a:t>другой</a:t>
            </a:r>
            <a:r>
              <a:rPr lang="en-US" sz="3400" dirty="0">
                <a:latin typeface="Calibri"/>
                <a:ea typeface="+mn-ea"/>
                <a:cs typeface="+mn-cs"/>
              </a:rPr>
              <a:t> (</a:t>
            </a:r>
            <a:r>
              <a:rPr lang="en-US" sz="3400" dirty="0" err="1">
                <a:latin typeface="Calibri"/>
                <a:ea typeface="+mn-ea"/>
                <a:cs typeface="+mn-cs"/>
              </a:rPr>
              <a:t>не</a:t>
            </a:r>
            <a:r>
              <a:rPr lang="en-US" sz="3400" dirty="0">
                <a:latin typeface="Calibri"/>
                <a:ea typeface="+mn-ea"/>
                <a:cs typeface="+mn-cs"/>
              </a:rPr>
              <a:t> </a:t>
            </a:r>
            <a:r>
              <a:rPr lang="en-US" sz="3400" dirty="0" err="1">
                <a:latin typeface="Calibri"/>
                <a:ea typeface="+mn-ea"/>
                <a:cs typeface="+mn-cs"/>
              </a:rPr>
              <a:t>допускает</a:t>
            </a:r>
            <a:r>
              <a:rPr lang="en-US" sz="3400" dirty="0">
                <a:latin typeface="Calibri"/>
                <a:ea typeface="+mn-ea"/>
                <a:cs typeface="+mn-cs"/>
              </a:rPr>
              <a:t> </a:t>
            </a:r>
            <a:r>
              <a:rPr lang="en-US" sz="3400" dirty="0" err="1">
                <a:latin typeface="Calibri"/>
                <a:ea typeface="+mn-ea"/>
                <a:cs typeface="+mn-cs"/>
              </a:rPr>
              <a:t>ошибок</a:t>
            </a:r>
            <a:r>
              <a:rPr lang="en-US" sz="3400" dirty="0">
                <a:latin typeface="Calibri"/>
                <a:ea typeface="+mn-ea"/>
                <a:cs typeface="+mn-cs"/>
              </a:rPr>
              <a:t>)‏</a:t>
            </a:r>
          </a:p>
          <a:p>
            <a:pPr marL="72000" indent="-25200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3400" dirty="0">
                <a:solidFill>
                  <a:schemeClr val="bg2"/>
                </a:solidFill>
                <a:latin typeface="Calibri"/>
                <a:ea typeface="+mn-ea"/>
                <a:cs typeface="+mn-cs"/>
              </a:rPr>
              <a:t>REPEATABLE READ </a:t>
            </a:r>
            <a:r>
              <a:rPr lang="en-US" sz="3400" dirty="0">
                <a:latin typeface="Calibri"/>
                <a:ea typeface="+mn-ea"/>
                <a:cs typeface="+mn-cs"/>
              </a:rPr>
              <a:t>— </a:t>
            </a:r>
            <a:r>
              <a:rPr lang="en-US" sz="3400" dirty="0" err="1">
                <a:latin typeface="Calibri"/>
                <a:ea typeface="+mn-ea"/>
                <a:cs typeface="+mn-cs"/>
              </a:rPr>
              <a:t>данные</a:t>
            </a:r>
            <a:r>
              <a:rPr lang="en-US" sz="3400" dirty="0">
                <a:latin typeface="Calibri"/>
                <a:ea typeface="+mn-ea"/>
                <a:cs typeface="+mn-cs"/>
              </a:rPr>
              <a:t>, </a:t>
            </a:r>
            <a:r>
              <a:rPr lang="en-US" sz="3400" dirty="0" err="1">
                <a:latin typeface="Calibri"/>
                <a:ea typeface="+mn-ea"/>
                <a:cs typeface="+mn-cs"/>
              </a:rPr>
              <a:t>прочитанные</a:t>
            </a:r>
            <a:r>
              <a:rPr lang="en-US" sz="3400" dirty="0">
                <a:latin typeface="Calibri"/>
                <a:ea typeface="+mn-ea"/>
                <a:cs typeface="+mn-cs"/>
              </a:rPr>
              <a:t> </a:t>
            </a:r>
            <a:r>
              <a:rPr lang="en-US" sz="3400" dirty="0" err="1">
                <a:latin typeface="Calibri"/>
                <a:ea typeface="+mn-ea"/>
                <a:cs typeface="+mn-cs"/>
              </a:rPr>
              <a:t>одной</a:t>
            </a:r>
            <a:r>
              <a:rPr lang="en-US" sz="3400" dirty="0">
                <a:latin typeface="Calibri"/>
                <a:ea typeface="+mn-ea"/>
                <a:cs typeface="+mn-cs"/>
              </a:rPr>
              <a:t> </a:t>
            </a:r>
            <a:r>
              <a:rPr lang="en-US" sz="3400" dirty="0" err="1">
                <a:latin typeface="Calibri"/>
                <a:ea typeface="+mn-ea"/>
                <a:cs typeface="+mn-cs"/>
              </a:rPr>
              <a:t>транзакцией</a:t>
            </a:r>
            <a:r>
              <a:rPr lang="en-US" sz="3400" dirty="0">
                <a:latin typeface="Calibri"/>
                <a:ea typeface="+mn-ea"/>
                <a:cs typeface="+mn-cs"/>
              </a:rPr>
              <a:t> </a:t>
            </a:r>
            <a:r>
              <a:rPr lang="en-US" sz="3400" dirty="0" err="1">
                <a:latin typeface="Calibri"/>
                <a:ea typeface="+mn-ea"/>
                <a:cs typeface="+mn-cs"/>
              </a:rPr>
              <a:t>не</a:t>
            </a:r>
            <a:r>
              <a:rPr lang="en-US" sz="3400" dirty="0">
                <a:latin typeface="Calibri"/>
                <a:ea typeface="+mn-ea"/>
                <a:cs typeface="+mn-cs"/>
              </a:rPr>
              <a:t> </a:t>
            </a:r>
            <a:r>
              <a:rPr lang="en-US" sz="3400" dirty="0" err="1">
                <a:latin typeface="Calibri"/>
                <a:ea typeface="+mn-ea"/>
                <a:cs typeface="+mn-cs"/>
              </a:rPr>
              <a:t>могут</a:t>
            </a:r>
            <a:r>
              <a:rPr lang="en-US" sz="3400" dirty="0">
                <a:latin typeface="Calibri"/>
                <a:ea typeface="+mn-ea"/>
                <a:cs typeface="+mn-cs"/>
              </a:rPr>
              <a:t> </a:t>
            </a:r>
            <a:r>
              <a:rPr lang="en-US" sz="3400" dirty="0" err="1">
                <a:latin typeface="Calibri"/>
                <a:ea typeface="+mn-ea"/>
                <a:cs typeface="+mn-cs"/>
              </a:rPr>
              <a:t>быть</a:t>
            </a:r>
            <a:r>
              <a:rPr lang="en-US" sz="3400" dirty="0">
                <a:latin typeface="Calibri"/>
                <a:ea typeface="+mn-ea"/>
                <a:cs typeface="+mn-cs"/>
              </a:rPr>
              <a:t> </a:t>
            </a:r>
            <a:r>
              <a:rPr lang="en-US" sz="3400" dirty="0" err="1">
                <a:latin typeface="Calibri"/>
                <a:ea typeface="+mn-ea"/>
                <a:cs typeface="+mn-cs"/>
              </a:rPr>
              <a:t>изменены</a:t>
            </a:r>
            <a:r>
              <a:rPr lang="en-US" sz="3400" dirty="0">
                <a:latin typeface="Calibri"/>
                <a:ea typeface="+mn-ea"/>
                <a:cs typeface="+mn-cs"/>
              </a:rPr>
              <a:t> </a:t>
            </a:r>
            <a:r>
              <a:rPr lang="en-US" sz="3400" dirty="0" err="1">
                <a:latin typeface="Calibri"/>
                <a:ea typeface="+mn-ea"/>
                <a:cs typeface="+mn-cs"/>
              </a:rPr>
              <a:t>другой</a:t>
            </a:r>
            <a:r>
              <a:rPr lang="en-US" sz="3400" dirty="0">
                <a:latin typeface="Calibri"/>
                <a:ea typeface="+mn-ea"/>
                <a:cs typeface="+mn-cs"/>
              </a:rPr>
              <a:t> (Phantom Reads*)‏</a:t>
            </a:r>
          </a:p>
          <a:p>
            <a:pPr marL="72000" indent="-25200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3400" dirty="0">
                <a:solidFill>
                  <a:schemeClr val="bg2"/>
                </a:solidFill>
                <a:latin typeface="Calibri"/>
                <a:ea typeface="+mn-ea"/>
                <a:cs typeface="+mn-cs"/>
              </a:rPr>
              <a:t>READ COMMITTED </a:t>
            </a:r>
            <a:r>
              <a:rPr lang="en-US" sz="3400" dirty="0">
                <a:latin typeface="Calibri"/>
                <a:ea typeface="+mn-ea"/>
                <a:cs typeface="+mn-cs"/>
              </a:rPr>
              <a:t>— </a:t>
            </a:r>
            <a:r>
              <a:rPr lang="en-US" sz="3400" dirty="0" err="1">
                <a:latin typeface="Calibri"/>
                <a:ea typeface="+mn-ea"/>
                <a:cs typeface="+mn-cs"/>
              </a:rPr>
              <a:t>данные</a:t>
            </a:r>
            <a:r>
              <a:rPr lang="en-US" sz="3400" dirty="0">
                <a:latin typeface="Calibri"/>
                <a:ea typeface="+mn-ea"/>
                <a:cs typeface="+mn-cs"/>
              </a:rPr>
              <a:t>, </a:t>
            </a:r>
            <a:r>
              <a:rPr lang="en-US" sz="3400" dirty="0" err="1">
                <a:latin typeface="Calibri"/>
                <a:ea typeface="+mn-ea"/>
                <a:cs typeface="+mn-cs"/>
              </a:rPr>
              <a:t>прочитанные</a:t>
            </a:r>
            <a:r>
              <a:rPr lang="en-US" sz="3400" dirty="0">
                <a:latin typeface="Calibri"/>
                <a:ea typeface="+mn-ea"/>
                <a:cs typeface="+mn-cs"/>
              </a:rPr>
              <a:t> </a:t>
            </a:r>
            <a:r>
              <a:rPr lang="en-US" sz="3400" dirty="0" err="1">
                <a:latin typeface="Calibri"/>
                <a:ea typeface="+mn-ea"/>
                <a:cs typeface="+mn-cs"/>
              </a:rPr>
              <a:t>одной</a:t>
            </a:r>
            <a:r>
              <a:rPr lang="en-US" sz="3400" dirty="0">
                <a:latin typeface="Calibri"/>
                <a:ea typeface="+mn-ea"/>
                <a:cs typeface="+mn-cs"/>
              </a:rPr>
              <a:t> </a:t>
            </a:r>
            <a:r>
              <a:rPr lang="en-US" sz="3400" dirty="0" err="1">
                <a:latin typeface="Calibri"/>
                <a:ea typeface="+mn-ea"/>
                <a:cs typeface="+mn-cs"/>
              </a:rPr>
              <a:t>транзакцией</a:t>
            </a:r>
            <a:r>
              <a:rPr lang="en-US" sz="3400" dirty="0">
                <a:latin typeface="Calibri"/>
                <a:ea typeface="+mn-ea"/>
                <a:cs typeface="+mn-cs"/>
              </a:rPr>
              <a:t> </a:t>
            </a:r>
            <a:r>
              <a:rPr lang="en-US" sz="3400" dirty="0" err="1">
                <a:latin typeface="Calibri"/>
                <a:ea typeface="+mn-ea"/>
                <a:cs typeface="+mn-cs"/>
              </a:rPr>
              <a:t>могут</a:t>
            </a:r>
            <a:r>
              <a:rPr lang="en-US" sz="3400" dirty="0">
                <a:latin typeface="Calibri"/>
                <a:ea typeface="+mn-ea"/>
                <a:cs typeface="+mn-cs"/>
              </a:rPr>
              <a:t> </a:t>
            </a:r>
            <a:r>
              <a:rPr lang="en-US" sz="3400" dirty="0" err="1">
                <a:latin typeface="Calibri"/>
                <a:ea typeface="+mn-ea"/>
                <a:cs typeface="+mn-cs"/>
              </a:rPr>
              <a:t>быть</a:t>
            </a:r>
            <a:r>
              <a:rPr lang="en-US" sz="3400" dirty="0">
                <a:latin typeface="Calibri"/>
                <a:ea typeface="+mn-ea"/>
                <a:cs typeface="+mn-cs"/>
              </a:rPr>
              <a:t> </a:t>
            </a:r>
            <a:r>
              <a:rPr lang="en-US" sz="3400" dirty="0" err="1">
                <a:latin typeface="Calibri"/>
                <a:ea typeface="+mn-ea"/>
                <a:cs typeface="+mn-cs"/>
              </a:rPr>
              <a:t>изменены</a:t>
            </a:r>
            <a:r>
              <a:rPr lang="en-US" sz="3400" dirty="0">
                <a:latin typeface="Calibri"/>
                <a:ea typeface="+mn-ea"/>
                <a:cs typeface="+mn-cs"/>
              </a:rPr>
              <a:t> </a:t>
            </a:r>
            <a:r>
              <a:rPr lang="en-US" sz="3400" dirty="0" err="1">
                <a:latin typeface="Calibri"/>
                <a:ea typeface="+mn-ea"/>
                <a:cs typeface="+mn-cs"/>
              </a:rPr>
              <a:t>другой</a:t>
            </a:r>
            <a:r>
              <a:rPr lang="ru-RU" sz="3400" dirty="0">
                <a:latin typeface="Calibri"/>
                <a:ea typeface="+mn-ea"/>
                <a:cs typeface="+mn-cs"/>
              </a:rPr>
              <a:t> </a:t>
            </a:r>
            <a:r>
              <a:rPr lang="en-US" sz="3400" dirty="0">
                <a:latin typeface="Calibri"/>
                <a:ea typeface="+mn-ea"/>
                <a:cs typeface="+mn-cs"/>
              </a:rPr>
              <a:t>(Non-repeatable Reads, Phantom Reads*)‏</a:t>
            </a:r>
          </a:p>
          <a:p>
            <a:pPr marL="72000" indent="-25200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3400" dirty="0">
                <a:solidFill>
                  <a:schemeClr val="bg2"/>
                </a:solidFill>
                <a:latin typeface="Calibri"/>
                <a:ea typeface="+mn-ea"/>
                <a:cs typeface="+mn-cs"/>
              </a:rPr>
              <a:t>READ UNCOMMITTED </a:t>
            </a:r>
            <a:r>
              <a:rPr lang="en-US" sz="3400" dirty="0">
                <a:latin typeface="Calibri"/>
                <a:ea typeface="+mn-ea"/>
                <a:cs typeface="+mn-cs"/>
              </a:rPr>
              <a:t>— </a:t>
            </a:r>
            <a:r>
              <a:rPr lang="en-US" sz="3400" dirty="0" err="1">
                <a:latin typeface="Calibri"/>
                <a:ea typeface="+mn-ea"/>
                <a:cs typeface="+mn-cs"/>
              </a:rPr>
              <a:t>одна</a:t>
            </a:r>
            <a:r>
              <a:rPr lang="en-US" sz="3400" dirty="0">
                <a:latin typeface="Calibri"/>
                <a:ea typeface="+mn-ea"/>
                <a:cs typeface="+mn-cs"/>
              </a:rPr>
              <a:t> </a:t>
            </a:r>
            <a:r>
              <a:rPr lang="en-US" sz="3400" dirty="0" err="1">
                <a:latin typeface="Calibri"/>
                <a:ea typeface="+mn-ea"/>
                <a:cs typeface="+mn-cs"/>
              </a:rPr>
              <a:t>транзакция</a:t>
            </a:r>
            <a:r>
              <a:rPr lang="en-US" sz="3400" dirty="0">
                <a:latin typeface="Calibri"/>
                <a:ea typeface="+mn-ea"/>
                <a:cs typeface="+mn-cs"/>
              </a:rPr>
              <a:t> </a:t>
            </a:r>
            <a:r>
              <a:rPr lang="en-US" sz="3400" dirty="0" err="1">
                <a:latin typeface="Calibri"/>
                <a:ea typeface="+mn-ea"/>
                <a:cs typeface="+mn-cs"/>
              </a:rPr>
              <a:t>видит</a:t>
            </a:r>
            <a:r>
              <a:rPr lang="en-US" sz="3400" dirty="0">
                <a:latin typeface="Calibri"/>
                <a:ea typeface="+mn-ea"/>
                <a:cs typeface="+mn-cs"/>
              </a:rPr>
              <a:t> </a:t>
            </a:r>
            <a:r>
              <a:rPr lang="en-US" sz="3400" dirty="0" err="1">
                <a:latin typeface="Calibri"/>
                <a:ea typeface="+mn-ea"/>
                <a:cs typeface="+mn-cs"/>
              </a:rPr>
              <a:t>изменения</a:t>
            </a:r>
            <a:r>
              <a:rPr lang="en-US" sz="3400" dirty="0">
                <a:latin typeface="Calibri"/>
                <a:ea typeface="+mn-ea"/>
                <a:cs typeface="+mn-cs"/>
              </a:rPr>
              <a:t> </a:t>
            </a:r>
            <a:r>
              <a:rPr lang="en-US" sz="3400" dirty="0" err="1">
                <a:latin typeface="Calibri"/>
                <a:ea typeface="+mn-ea"/>
                <a:cs typeface="+mn-cs"/>
              </a:rPr>
              <a:t>другой</a:t>
            </a:r>
            <a:r>
              <a:rPr lang="en-US" sz="3400" dirty="0">
                <a:latin typeface="Calibri"/>
                <a:ea typeface="+mn-ea"/>
                <a:cs typeface="+mn-cs"/>
              </a:rPr>
              <a:t> </a:t>
            </a:r>
            <a:r>
              <a:rPr lang="en-US" sz="3400" dirty="0" err="1">
                <a:latin typeface="Calibri"/>
                <a:ea typeface="+mn-ea"/>
                <a:cs typeface="+mn-cs"/>
              </a:rPr>
              <a:t>до</a:t>
            </a:r>
            <a:r>
              <a:rPr lang="en-US" sz="3400" dirty="0">
                <a:latin typeface="Calibri"/>
                <a:ea typeface="+mn-ea"/>
                <a:cs typeface="+mn-cs"/>
              </a:rPr>
              <a:t> </a:t>
            </a:r>
            <a:r>
              <a:rPr lang="en-US" sz="3400" dirty="0" err="1">
                <a:latin typeface="Calibri"/>
                <a:ea typeface="+mn-ea"/>
                <a:cs typeface="+mn-cs"/>
              </a:rPr>
              <a:t>вызова</a:t>
            </a:r>
            <a:r>
              <a:rPr lang="en-US" sz="3400" dirty="0">
                <a:latin typeface="Calibri"/>
                <a:ea typeface="+mn-ea"/>
                <a:cs typeface="+mn-cs"/>
              </a:rPr>
              <a:t> </a:t>
            </a:r>
            <a:r>
              <a:rPr lang="en-US" sz="3400" dirty="0" err="1">
                <a:latin typeface="Calibri"/>
                <a:ea typeface="+mn-ea"/>
                <a:cs typeface="+mn-cs"/>
              </a:rPr>
              <a:t>операции</a:t>
            </a:r>
            <a:r>
              <a:rPr lang="en-US" sz="3400" dirty="0">
                <a:latin typeface="Calibri"/>
                <a:ea typeface="+mn-ea"/>
                <a:cs typeface="+mn-cs"/>
              </a:rPr>
              <a:t> commit (Dirty Reads, Non-repeatable Reads, Phantom Reads*)</a:t>
            </a:r>
          </a:p>
          <a:p>
            <a:pPr lvl="0"/>
            <a:endParaRPr lang="en-US" dirty="0"/>
          </a:p>
          <a:p>
            <a:pPr marL="0" lvl="0" indent="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SzTx/>
              <a:buNone/>
            </a:pPr>
            <a:r>
              <a:rPr lang="en-US" sz="3400" dirty="0" smtClean="0">
                <a:latin typeface="Calibri"/>
                <a:ea typeface="+mn-ea"/>
                <a:cs typeface="+mn-cs"/>
              </a:rPr>
              <a:t>* </a:t>
            </a:r>
            <a:r>
              <a:rPr lang="en-US" sz="3400" dirty="0" err="1">
                <a:latin typeface="Calibri"/>
                <a:ea typeface="+mn-ea"/>
                <a:cs typeface="+mn-cs"/>
              </a:rPr>
              <a:t>зависит</a:t>
            </a:r>
            <a:r>
              <a:rPr lang="en-US" sz="3400" dirty="0">
                <a:latin typeface="Calibri"/>
                <a:ea typeface="+mn-ea"/>
                <a:cs typeface="+mn-cs"/>
              </a:rPr>
              <a:t> </a:t>
            </a:r>
            <a:r>
              <a:rPr lang="en-US" sz="3400" dirty="0" err="1">
                <a:latin typeface="Calibri"/>
                <a:ea typeface="+mn-ea"/>
                <a:cs typeface="+mn-cs"/>
              </a:rPr>
              <a:t>от</a:t>
            </a:r>
            <a:r>
              <a:rPr lang="en-US" sz="3400" dirty="0">
                <a:latin typeface="Calibri"/>
                <a:ea typeface="+mn-ea"/>
                <a:cs typeface="+mn-cs"/>
              </a:rPr>
              <a:t> </a:t>
            </a:r>
            <a:r>
              <a:rPr lang="ru-RU" sz="3400" dirty="0" smtClean="0">
                <a:latin typeface="Calibri"/>
                <a:ea typeface="+mn-ea"/>
                <a:cs typeface="+mn-cs"/>
              </a:rPr>
              <a:t>СУБД</a:t>
            </a:r>
            <a:endParaRPr lang="en-US" sz="340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37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Блокировка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72000" lvl="0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Calibri"/>
                <a:ea typeface="+mn-ea"/>
                <a:cs typeface="+mn-cs"/>
              </a:rPr>
              <a:t>Для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+mn-ea"/>
                <a:cs typeface="+mn-cs"/>
              </a:rPr>
              <a:t>предотвращения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+mn-ea"/>
                <a:cs typeface="+mn-cs"/>
              </a:rPr>
              <a:t>ошибок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 Dirty Read и Non-Repeatable Read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+mn-ea"/>
                <a:cs typeface="+mn-cs"/>
              </a:rPr>
              <a:t>используется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+mn-ea"/>
                <a:cs typeface="+mn-cs"/>
              </a:rPr>
              <a:t>EntityManager.lock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()‏</a:t>
            </a:r>
          </a:p>
          <a:p>
            <a:pPr marL="72000" lvl="0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Calibri"/>
                <a:ea typeface="+mn-ea"/>
                <a:cs typeface="+mn-cs"/>
              </a:rPr>
              <a:t>Разбор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+mn-ea"/>
                <a:cs typeface="+mn-cs"/>
              </a:rPr>
              <a:t>примера</a:t>
            </a:r>
            <a:endParaRPr lang="en-US" sz="2400" dirty="0">
              <a:solidFill>
                <a:schemeClr val="bg1"/>
              </a:solidFill>
              <a:latin typeface="Calibri"/>
              <a:ea typeface="+mn-ea"/>
              <a:cs typeface="+mn-cs"/>
            </a:endParaRPr>
          </a:p>
          <a:p>
            <a:pPr marL="503999" lvl="2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  <a:tabLst>
                <a:tab pos="252000" algn="l"/>
              </a:tabLst>
            </a:pPr>
            <a:r>
              <a:rPr lang="en-US" sz="2200" dirty="0" err="1">
                <a:solidFill>
                  <a:schemeClr val="bg1"/>
                </a:solidFill>
                <a:latin typeface="Calibri"/>
                <a:ea typeface="+mn-ea"/>
                <a:cs typeface="+mn-cs"/>
              </a:rPr>
              <a:t>jpasample.MainLocking</a:t>
            </a:r>
            <a:endParaRPr lang="en-US" sz="2200" dirty="0">
              <a:solidFill>
                <a:schemeClr val="bg1"/>
              </a:solidFill>
              <a:latin typeface="Calibri"/>
              <a:ea typeface="+mn-ea"/>
              <a:cs typeface="+mn-cs"/>
            </a:endParaRPr>
          </a:p>
          <a:p>
            <a:pPr marL="503999" lvl="2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  <a:tabLst>
                <a:tab pos="252000" algn="l"/>
              </a:tabLst>
            </a:pPr>
            <a:r>
              <a:rPr lang="en-US" sz="2200" dirty="0" err="1">
                <a:solidFill>
                  <a:schemeClr val="bg1"/>
                </a:solidFill>
                <a:latin typeface="Calibri"/>
                <a:ea typeface="+mn-ea"/>
                <a:cs typeface="+mn-cs"/>
              </a:rPr>
              <a:t>jpasample.model.XCounter</a:t>
            </a:r>
            <a:endParaRPr lang="en-US" sz="2200" dirty="0">
              <a:solidFill>
                <a:schemeClr val="bg1"/>
              </a:solidFill>
              <a:latin typeface="Calibri"/>
              <a:ea typeface="+mn-ea"/>
              <a:cs typeface="+mn-cs"/>
            </a:endParaRPr>
          </a:p>
          <a:p>
            <a:pPr marL="936001" lvl="4" indent="-252000" defTabSz="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  <a:tabLst>
                <a:tab pos="252000" algn="l"/>
              </a:tabLst>
            </a:pPr>
            <a:r>
              <a:rPr lang="en-US" sz="2200" dirty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@Version</a:t>
            </a:r>
          </a:p>
        </p:txBody>
      </p:sp>
    </p:spTree>
    <p:extLst>
      <p:ext uri="{BB962C8B-B14F-4D97-AF65-F5344CB8AC3E}">
        <p14:creationId xmlns:p14="http://schemas.microsoft.com/office/powerpoint/2010/main" val="338405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Метамодель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400" dirty="0" err="1" smtClean="0"/>
              <a:t>javax.persistence.metamodel</a:t>
            </a:r>
            <a:r>
              <a:rPr lang="ru-RU" sz="2400" dirty="0" smtClean="0"/>
              <a:t>.*</a:t>
            </a:r>
            <a:endParaRPr lang="ru-RU" sz="2400" dirty="0"/>
          </a:p>
        </p:txBody>
      </p:sp>
      <p:sp>
        <p:nvSpPr>
          <p:cNvPr id="3" name="Текст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72000" indent="-252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400" dirty="0" err="1">
                <a:solidFill>
                  <a:schemeClr val="bg2"/>
                </a:solidFill>
                <a:latin typeface="Calibri"/>
                <a:ea typeface="+mn-ea"/>
                <a:cs typeface="+mn-cs"/>
              </a:rPr>
              <a:t>Metamodel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+mn-ea"/>
                <a:cs typeface="+mn-cs"/>
              </a:rPr>
              <a:t>emf.getMetamode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(),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+mn-ea"/>
                <a:cs typeface="+mn-cs"/>
              </a:rPr>
              <a:t>em.getMetamodel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()</a:t>
            </a:r>
          </a:p>
          <a:p>
            <a:pPr marL="504000" lvl="1" indent="-252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Calibri"/>
                <a:ea typeface="+mn-ea"/>
                <a:cs typeface="+mn-cs"/>
              </a:rPr>
              <a:t>Metamodel.</a:t>
            </a:r>
            <a:r>
              <a:rPr lang="en-US" sz="2000" dirty="0" err="1">
                <a:solidFill>
                  <a:schemeClr val="bg2"/>
                </a:solidFill>
                <a:latin typeface="Calibri"/>
                <a:ea typeface="+mn-ea"/>
                <a:cs typeface="+mn-cs"/>
              </a:rPr>
              <a:t>entity</a:t>
            </a:r>
            <a:r>
              <a:rPr lang="en-US" sz="2000" dirty="0">
                <a:solidFill>
                  <a:schemeClr val="bg2"/>
                </a:solidFill>
                <a:latin typeface="Calibri"/>
                <a:ea typeface="+mn-ea"/>
                <a:cs typeface="+mn-cs"/>
              </a:rPr>
              <a:t>()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...</a:t>
            </a:r>
          </a:p>
          <a:p>
            <a:pPr marL="504000" lvl="1" indent="-252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Calibri"/>
                <a:ea typeface="+mn-ea"/>
                <a:cs typeface="+mn-cs"/>
              </a:rPr>
              <a:t>Metamodel.entity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().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+mn-ea"/>
                <a:cs typeface="+mn-cs"/>
              </a:rPr>
              <a:t>getAttribute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()</a:t>
            </a:r>
          </a:p>
          <a:p>
            <a:pPr marL="504000" lvl="1" indent="-252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Calibri"/>
                <a:ea typeface="+mn-ea"/>
                <a:cs typeface="+mn-cs"/>
              </a:rPr>
              <a:t>Metamodel.</a:t>
            </a:r>
            <a:r>
              <a:rPr lang="en-US" sz="2000" dirty="0" err="1">
                <a:solidFill>
                  <a:schemeClr val="bg2"/>
                </a:solidFill>
                <a:latin typeface="Calibri"/>
                <a:ea typeface="+mn-ea"/>
                <a:cs typeface="+mn-cs"/>
              </a:rPr>
              <a:t>embeddable</a:t>
            </a:r>
            <a:r>
              <a:rPr lang="en-US" sz="2000" dirty="0">
                <a:solidFill>
                  <a:schemeClr val="bg2"/>
                </a:solidFill>
                <a:latin typeface="Calibri"/>
                <a:ea typeface="+mn-ea"/>
                <a:cs typeface="+mn-cs"/>
              </a:rPr>
              <a:t>()</a:t>
            </a:r>
          </a:p>
          <a:p>
            <a:pPr marL="72000" indent="-252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400" dirty="0" err="1">
                <a:solidFill>
                  <a:schemeClr val="bg2"/>
                </a:solidFill>
                <a:latin typeface="Calibri"/>
                <a:ea typeface="+mn-ea"/>
                <a:cs typeface="+mn-cs"/>
              </a:rPr>
              <a:t>PersistenceUnitUtil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+mn-ea"/>
                <a:cs typeface="+mn-cs"/>
              </a:rPr>
              <a:t>emf.getPersistenceUnitUtil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()</a:t>
            </a:r>
          </a:p>
          <a:p>
            <a:pPr marL="504000" lvl="1" indent="-252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Calibri"/>
                <a:ea typeface="+mn-ea"/>
                <a:cs typeface="+mn-cs"/>
              </a:rPr>
              <a:t>puu.getIdentifier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(Object entity)</a:t>
            </a:r>
          </a:p>
          <a:p>
            <a:pPr marL="504000" lvl="1" indent="-252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Calibri"/>
                <a:ea typeface="+mn-ea"/>
                <a:cs typeface="+mn-cs"/>
              </a:rPr>
              <a:t>puu.isLoaded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(Object entity, String attribute)</a:t>
            </a:r>
          </a:p>
        </p:txBody>
      </p:sp>
    </p:spTree>
    <p:extLst>
      <p:ext uri="{BB962C8B-B14F-4D97-AF65-F5344CB8AC3E}">
        <p14:creationId xmlns:p14="http://schemas.microsoft.com/office/powerpoint/2010/main" val="178908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Динамические запросы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sz="quarter" idx="14"/>
          </p:nvPr>
        </p:nvSpPr>
        <p:spPr>
          <a:noFill/>
        </p:spPr>
        <p:txBody>
          <a:bodyPr vert="horz" lIns="0" tIns="0" rIns="0" bIns="0" numCol="1" spcCol="360000" rtlCol="0" anchor="t" anchorCtr="0">
            <a:noAutofit/>
          </a:bodyPr>
          <a:lstStyle/>
          <a:p>
            <a:r>
              <a:rPr lang="en-US" sz="2400" dirty="0" err="1" smtClean="0"/>
              <a:t>javax.persistence.criteria</a:t>
            </a:r>
            <a:r>
              <a:rPr lang="ru-RU" sz="2400" dirty="0"/>
              <a:t>.</a:t>
            </a:r>
            <a:r>
              <a:rPr lang="ru-RU" sz="2400" dirty="0" smtClean="0"/>
              <a:t>*</a:t>
            </a:r>
            <a:endParaRPr lang="en-US" sz="2400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en-US" sz="2400" dirty="0" err="1" smtClean="0">
                <a:solidFill>
                  <a:schemeClr val="bg2"/>
                </a:solidFill>
              </a:rPr>
              <a:t>CriteriaBuilder</a:t>
            </a:r>
            <a:r>
              <a:rPr lang="en-US" sz="2400" dirty="0"/>
              <a:t>: </a:t>
            </a:r>
            <a:r>
              <a:rPr lang="en-US" sz="2400" dirty="0" err="1"/>
              <a:t>em.getCriteriaBuilder</a:t>
            </a:r>
            <a:r>
              <a:rPr lang="en-US" sz="2400" dirty="0"/>
              <a:t>()</a:t>
            </a:r>
          </a:p>
          <a:p>
            <a:pPr hangingPunct="0"/>
            <a:r>
              <a:rPr lang="en-US" sz="2400" dirty="0" err="1">
                <a:solidFill>
                  <a:schemeClr val="bg2"/>
                </a:solidFill>
              </a:rPr>
              <a:t>CriteriaQuery</a:t>
            </a:r>
            <a:r>
              <a:rPr lang="en-US" sz="2400" dirty="0"/>
              <a:t>: </a:t>
            </a:r>
            <a:r>
              <a:rPr lang="en-US" sz="2400" dirty="0" err="1"/>
              <a:t>динамически</a:t>
            </a:r>
            <a:r>
              <a:rPr lang="en-US" sz="2400" dirty="0"/>
              <a:t> </a:t>
            </a:r>
            <a:r>
              <a:rPr lang="en-US" sz="2400" dirty="0" err="1"/>
              <a:t>формируемый</a:t>
            </a:r>
            <a:r>
              <a:rPr lang="en-US" sz="2400" dirty="0"/>
              <a:t> </a:t>
            </a:r>
            <a:r>
              <a:rPr lang="en-US" sz="2400" dirty="0" err="1"/>
              <a:t>запрос</a:t>
            </a:r>
            <a:endParaRPr lang="en-US" sz="2400" dirty="0"/>
          </a:p>
          <a:p>
            <a:pPr hangingPunct="0"/>
            <a:r>
              <a:rPr lang="en-US" sz="2400" dirty="0">
                <a:solidFill>
                  <a:schemeClr val="bg2"/>
                </a:solidFill>
              </a:rPr>
              <a:t>Root</a:t>
            </a:r>
            <a:r>
              <a:rPr lang="en-US" sz="2400" dirty="0"/>
              <a:t>: </a:t>
            </a:r>
            <a:r>
              <a:rPr lang="en-US" sz="2400" dirty="0" err="1"/>
              <a:t>корень</a:t>
            </a:r>
            <a:r>
              <a:rPr lang="en-US" sz="2400" dirty="0"/>
              <a:t> </a:t>
            </a:r>
            <a:r>
              <a:rPr lang="en-US" sz="2400" dirty="0" err="1"/>
              <a:t>запроса</a:t>
            </a:r>
            <a:r>
              <a:rPr lang="en-US" sz="2400" dirty="0"/>
              <a:t> (</a:t>
            </a:r>
            <a:r>
              <a:rPr lang="en-US" sz="2400" dirty="0" err="1"/>
              <a:t>может</a:t>
            </a:r>
            <a:r>
              <a:rPr lang="en-US" sz="2400" dirty="0"/>
              <a:t> </a:t>
            </a:r>
            <a:r>
              <a:rPr lang="en-US" sz="2400" dirty="0" err="1"/>
              <a:t>быть</a:t>
            </a:r>
            <a:r>
              <a:rPr lang="en-US" sz="2400" dirty="0"/>
              <a:t> </a:t>
            </a:r>
            <a:r>
              <a:rPr lang="en-US" sz="2400" dirty="0" err="1"/>
              <a:t>несколько</a:t>
            </a:r>
            <a:r>
              <a:rPr lang="en-US" sz="2400" dirty="0"/>
              <a:t>)</a:t>
            </a:r>
          </a:p>
          <a:p>
            <a:pPr hangingPunct="0"/>
            <a:r>
              <a:rPr lang="en-US" sz="2400" dirty="0">
                <a:solidFill>
                  <a:schemeClr val="bg2"/>
                </a:solidFill>
              </a:rPr>
              <a:t>Path</a:t>
            </a:r>
            <a:r>
              <a:rPr lang="en-US" sz="2400" dirty="0"/>
              <a:t>: </a:t>
            </a:r>
            <a:r>
              <a:rPr lang="en-US" sz="2400" dirty="0" err="1"/>
              <a:t>путь</a:t>
            </a:r>
            <a:r>
              <a:rPr lang="en-US" sz="2400" dirty="0"/>
              <a:t> к </a:t>
            </a:r>
            <a:r>
              <a:rPr lang="en-US" sz="2400" dirty="0" err="1"/>
              <a:t>значению</a:t>
            </a:r>
            <a:r>
              <a:rPr lang="en-US" sz="2400" dirty="0"/>
              <a:t> (</a:t>
            </a:r>
            <a:r>
              <a:rPr lang="en-US" sz="2400" dirty="0" err="1"/>
              <a:t>например</a:t>
            </a:r>
            <a:r>
              <a:rPr lang="en-US" sz="2400" dirty="0"/>
              <a:t>, e.refAttribute.name)</a:t>
            </a:r>
          </a:p>
          <a:p>
            <a:pPr hangingPunct="0"/>
            <a:r>
              <a:rPr lang="en-US" sz="2400" dirty="0">
                <a:solidFill>
                  <a:schemeClr val="bg2"/>
                </a:solidFill>
              </a:rPr>
              <a:t>Expression</a:t>
            </a:r>
            <a:r>
              <a:rPr lang="en-US" sz="2400" dirty="0"/>
              <a:t>: </a:t>
            </a:r>
            <a:r>
              <a:rPr lang="en-US" sz="2400" dirty="0" err="1"/>
              <a:t>выражение</a:t>
            </a:r>
            <a:endParaRPr lang="en-US" sz="2400" dirty="0"/>
          </a:p>
          <a:p>
            <a:pPr lvl="1" hangingPunct="0"/>
            <a:r>
              <a:rPr lang="en-US" sz="2400" dirty="0">
                <a:solidFill>
                  <a:schemeClr val="bg2"/>
                </a:solidFill>
              </a:rPr>
              <a:t>Predicate</a:t>
            </a:r>
            <a:r>
              <a:rPr lang="en-US" sz="2400" dirty="0"/>
              <a:t>: </a:t>
            </a:r>
            <a:r>
              <a:rPr lang="en-US" sz="2400" dirty="0" err="1"/>
              <a:t>выражение</a:t>
            </a:r>
            <a:r>
              <a:rPr lang="en-US" sz="2400" dirty="0"/>
              <a:t> </a:t>
            </a:r>
            <a:r>
              <a:rPr lang="en-US" sz="2400" dirty="0" err="1"/>
              <a:t>типа</a:t>
            </a:r>
            <a:r>
              <a:rPr lang="en-US" sz="2400" dirty="0"/>
              <a:t> </a:t>
            </a:r>
            <a:r>
              <a:rPr lang="en-US" sz="2400" dirty="0" err="1"/>
              <a:t>boolean</a:t>
            </a:r>
            <a:endParaRPr lang="en-US" sz="2400" dirty="0"/>
          </a:p>
          <a:p>
            <a:pPr hangingPunct="0"/>
            <a:r>
              <a:rPr lang="en-US" sz="2400" dirty="0"/>
              <a:t>…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 err="1"/>
              <a:t>Пример</a:t>
            </a:r>
            <a:r>
              <a:rPr lang="en-US" sz="2400" dirty="0"/>
              <a:t>: </a:t>
            </a:r>
            <a:r>
              <a:rPr lang="en-US" sz="2400" dirty="0" err="1" smtClean="0"/>
              <a:t>MainDynamicQuery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039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Object–Relational Mapping</a:t>
            </a:r>
            <a:r>
              <a:rPr lang="ru-RU" dirty="0" smtClean="0"/>
              <a:t> (</a:t>
            </a:r>
            <a:r>
              <a:rPr lang="en-US" dirty="0" smtClean="0"/>
              <a:t>ORM</a:t>
            </a:r>
            <a:r>
              <a:rPr lang="ru-RU" dirty="0" smtClean="0"/>
              <a:t>)</a:t>
            </a:r>
            <a:endParaRPr lang="en-US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394317"/>
              </p:ext>
            </p:extLst>
          </p:nvPr>
        </p:nvGraphicFramePr>
        <p:xfrm>
          <a:off x="266636" y="1041388"/>
          <a:ext cx="8648763" cy="5106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415092"/>
                <a:gridCol w="4233671"/>
              </a:tblGrid>
              <a:tr h="706263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Реляционные базы</a:t>
                      </a:r>
                      <a:r>
                        <a:rPr lang="ru-RU" sz="1800" baseline="0" dirty="0" smtClean="0"/>
                        <a:t> данных</a:t>
                      </a:r>
                      <a:endParaRPr lang="ru-RU" sz="1800" dirty="0"/>
                    </a:p>
                  </a:txBody>
                  <a:tcPr marT="72000" marB="7200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9A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Java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ru-RU" sz="1800" baseline="0" dirty="0" smtClean="0"/>
                        <a:t>или другой объектно-ориентированный язык программирования</a:t>
                      </a:r>
                      <a:endParaRPr lang="ru-RU" sz="1800" dirty="0"/>
                    </a:p>
                  </a:txBody>
                  <a:tcPr marT="72000" marB="72000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9ACE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algn="l"/>
                      <a:r>
                        <a:rPr lang="ru-RU" sz="1600" b="0" dirty="0" smtClean="0">
                          <a:solidFill>
                            <a:srgbClr val="464646"/>
                          </a:solidFill>
                        </a:rPr>
                        <a:t>Таблицы</a:t>
                      </a:r>
                      <a:endParaRPr lang="ru-RU" sz="1600" b="0" dirty="0">
                        <a:solidFill>
                          <a:srgbClr val="464646"/>
                        </a:solidFill>
                      </a:endParaRPr>
                    </a:p>
                  </a:txBody>
                  <a:tcPr marT="72000" marB="7200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EECE1">
                            <a:lumMod val="75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rgbClr val="464646"/>
                          </a:solidFill>
                        </a:rPr>
                        <a:t>Классы, иерархия классов</a:t>
                      </a:r>
                      <a:endParaRPr lang="ru-RU" sz="1600" b="0" dirty="0">
                        <a:solidFill>
                          <a:srgbClr val="464646"/>
                        </a:solidFill>
                      </a:endParaRPr>
                    </a:p>
                  </a:txBody>
                  <a:tcPr marT="72000" marB="7200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rgbClr val="464646"/>
                          </a:solidFill>
                        </a:rPr>
                        <a:t>Колонки</a:t>
                      </a:r>
                      <a:endParaRPr lang="ru-RU" sz="1600" b="0" dirty="0">
                        <a:solidFill>
                          <a:srgbClr val="464646"/>
                        </a:solidFill>
                      </a:endParaRPr>
                    </a:p>
                  </a:txBody>
                  <a:tcPr marT="72000" marB="7200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rgbClr val="464646"/>
                          </a:solidFill>
                        </a:rPr>
                        <a:t>Поля классов</a:t>
                      </a:r>
                      <a:endParaRPr lang="ru-RU" sz="1600" b="0" dirty="0">
                        <a:solidFill>
                          <a:srgbClr val="464646"/>
                        </a:solidFill>
                      </a:endParaRPr>
                    </a:p>
                  </a:txBody>
                  <a:tcPr marT="72000" marB="7200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rgbClr val="464646"/>
                          </a:solidFill>
                        </a:rPr>
                        <a:t>Строки</a:t>
                      </a:r>
                      <a:endParaRPr lang="ru-RU" sz="1600" dirty="0">
                        <a:solidFill>
                          <a:srgbClr val="464646"/>
                        </a:solidFill>
                      </a:endParaRPr>
                    </a:p>
                  </a:txBody>
                  <a:tcPr marT="72000" marB="7200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 smtClean="0">
                          <a:solidFill>
                            <a:srgbClr val="464646"/>
                          </a:solidFill>
                        </a:rPr>
                        <a:t>Объекты</a:t>
                      </a:r>
                      <a:endParaRPr lang="ru-RU" sz="1600" dirty="0">
                        <a:solidFill>
                          <a:srgbClr val="464646"/>
                        </a:solidFill>
                      </a:endParaRPr>
                    </a:p>
                  </a:txBody>
                  <a:tcPr marT="72000" marB="7200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rgbClr val="464646"/>
                          </a:solidFill>
                        </a:rPr>
                        <a:t>Первичный</a:t>
                      </a:r>
                      <a:r>
                        <a:rPr lang="ru-RU" sz="1600" baseline="0" dirty="0" smtClean="0">
                          <a:solidFill>
                            <a:srgbClr val="464646"/>
                          </a:solidFill>
                        </a:rPr>
                        <a:t> ключ</a:t>
                      </a:r>
                      <a:endParaRPr lang="ru-RU" sz="1600" dirty="0">
                        <a:solidFill>
                          <a:srgbClr val="464646"/>
                        </a:solidFill>
                      </a:endParaRPr>
                    </a:p>
                  </a:txBody>
                  <a:tcPr marT="72000" marB="7200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 smtClean="0">
                          <a:solidFill>
                            <a:srgbClr val="464646"/>
                          </a:solidFill>
                        </a:rPr>
                        <a:t>Идентифицирующее поле объекта (ключ)</a:t>
                      </a:r>
                      <a:endParaRPr lang="ru-RU" sz="1600" dirty="0">
                        <a:solidFill>
                          <a:srgbClr val="464646"/>
                        </a:solidFill>
                      </a:endParaRPr>
                    </a:p>
                  </a:txBody>
                  <a:tcPr marT="72000" marB="7200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rgbClr val="464646"/>
                          </a:solidFill>
                        </a:rPr>
                        <a:t>Внешний ключ</a:t>
                      </a:r>
                      <a:endParaRPr lang="ru-RU" sz="1600" dirty="0">
                        <a:solidFill>
                          <a:srgbClr val="464646"/>
                        </a:solidFill>
                      </a:endParaRPr>
                    </a:p>
                  </a:txBody>
                  <a:tcPr marT="72000" marB="7200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 smtClean="0">
                          <a:solidFill>
                            <a:srgbClr val="464646"/>
                          </a:solidFill>
                        </a:rPr>
                        <a:t>Связи между объектами</a:t>
                      </a:r>
                      <a:endParaRPr lang="ru-RU" sz="1600" dirty="0">
                        <a:solidFill>
                          <a:srgbClr val="464646"/>
                        </a:solidFill>
                      </a:endParaRPr>
                    </a:p>
                  </a:txBody>
                  <a:tcPr marT="72000" marB="7200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41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97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ru-RU" dirty="0" smtClean="0"/>
              <a:t>Что ещё есть в БД и в </a:t>
            </a:r>
            <a:r>
              <a:rPr lang="ru-RU" dirty="0" err="1" smtClean="0"/>
              <a:t>Java</a:t>
            </a:r>
            <a:endParaRPr lang="ru-RU" dirty="0"/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72000" indent="-2520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ru-RU" sz="2600" dirty="0" smtClean="0">
                <a:latin typeface="Calibri"/>
                <a:ea typeface="+mn-ea"/>
                <a:cs typeface="+mn-cs"/>
              </a:rPr>
              <a:t>Большие объекты </a:t>
            </a:r>
            <a:r>
              <a:rPr lang="en-US" sz="2600" dirty="0" smtClean="0">
                <a:latin typeface="Calibri"/>
                <a:ea typeface="+mn-ea"/>
                <a:cs typeface="+mn-cs"/>
              </a:rPr>
              <a:t>(</a:t>
            </a:r>
            <a:r>
              <a:rPr lang="en-US" sz="2600" dirty="0">
                <a:latin typeface="Calibri"/>
                <a:ea typeface="+mn-ea"/>
                <a:cs typeface="+mn-cs"/>
              </a:rPr>
              <a:t>LOBs: Binary, Character)</a:t>
            </a:r>
          </a:p>
          <a:p>
            <a:pPr marL="72000" indent="-2520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>
                <a:latin typeface="Calibri"/>
                <a:ea typeface="+mn-ea"/>
                <a:cs typeface="+mn-cs"/>
              </a:rPr>
              <a:t>Collection of “primitives”: strings, numbers, etc.</a:t>
            </a:r>
          </a:p>
          <a:p>
            <a:pPr marL="72000" indent="-2520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>
                <a:latin typeface="Calibri"/>
                <a:ea typeface="+mn-ea"/>
                <a:cs typeface="+mn-cs"/>
              </a:rPr>
              <a:t>Maps (</a:t>
            </a:r>
            <a:r>
              <a:rPr lang="en-US" sz="2600" dirty="0" err="1">
                <a:latin typeface="Calibri"/>
                <a:ea typeface="+mn-ea"/>
                <a:cs typeface="+mn-cs"/>
              </a:rPr>
              <a:t>java.util.Map</a:t>
            </a:r>
            <a:r>
              <a:rPr lang="en-US" sz="2600" dirty="0" smtClean="0">
                <a:latin typeface="Calibri"/>
                <a:ea typeface="+mn-ea"/>
                <a:cs typeface="+mn-cs"/>
              </a:rPr>
              <a:t>)</a:t>
            </a:r>
            <a:endParaRPr lang="en-US" sz="260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455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 smtClean="0"/>
              <a:t>Общая организация работы с данными</a:t>
            </a:r>
            <a:endParaRPr lang="en-US" dirty="0"/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72000" lvl="0" indent="-2520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ru-RU" sz="2600" dirty="0" smtClean="0">
                <a:latin typeface="Calibri"/>
                <a:ea typeface="+mn-ea"/>
                <a:cs typeface="+mn-cs"/>
              </a:rPr>
              <a:t>Основная задача: наладить взаимодействие между данными в оперативной памяти (</a:t>
            </a:r>
            <a:r>
              <a:rPr lang="ru-RU" sz="2600" dirty="0" err="1" smtClean="0">
                <a:latin typeface="Calibri"/>
                <a:ea typeface="+mn-ea"/>
                <a:cs typeface="+mn-cs"/>
              </a:rPr>
              <a:t>Java</a:t>
            </a:r>
            <a:r>
              <a:rPr lang="ru-RU" sz="2600" dirty="0" smtClean="0">
                <a:latin typeface="Calibri"/>
                <a:ea typeface="+mn-ea"/>
                <a:cs typeface="+mn-cs"/>
              </a:rPr>
              <a:t>) и базой данных. Вопросы:</a:t>
            </a:r>
          </a:p>
          <a:p>
            <a:pPr marL="504000" lvl="1" indent="-2520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200" dirty="0" smtClean="0">
                <a:latin typeface="Calibri"/>
                <a:ea typeface="+mn-ea"/>
                <a:cs typeface="+mn-cs"/>
              </a:rPr>
              <a:t>Когда загружать данные из БД</a:t>
            </a:r>
          </a:p>
          <a:p>
            <a:pPr marL="504000" lvl="1" indent="-2520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200" dirty="0" smtClean="0">
                <a:latin typeface="Calibri"/>
                <a:ea typeface="+mn-ea"/>
                <a:cs typeface="+mn-cs"/>
              </a:rPr>
              <a:t>Когда сохранять данные в БД</a:t>
            </a:r>
          </a:p>
          <a:p>
            <a:pPr marL="504000" lvl="1" indent="-2520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200" dirty="0" smtClean="0">
                <a:latin typeface="Calibri"/>
                <a:ea typeface="+mn-ea"/>
                <a:cs typeface="+mn-cs"/>
              </a:rPr>
              <a:t>Какие изменения при этом будут сохранены в БД</a:t>
            </a:r>
          </a:p>
          <a:p>
            <a:pPr marL="504000" lvl="1" indent="-2520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200" dirty="0" smtClean="0">
                <a:latin typeface="Calibri"/>
                <a:ea typeface="+mn-ea"/>
                <a:cs typeface="+mn-cs"/>
              </a:rPr>
              <a:t>Где границы транзакции</a:t>
            </a:r>
          </a:p>
          <a:p>
            <a:pPr marL="504000" lvl="1" indent="-2520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200" dirty="0" smtClean="0">
                <a:latin typeface="Calibri"/>
                <a:ea typeface="+mn-ea"/>
                <a:cs typeface="+mn-cs"/>
              </a:rPr>
              <a:t>Как передавать объекты в другие системы</a:t>
            </a:r>
            <a:endParaRPr lang="ru-RU" sz="220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956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/>
              <a:t>Варианты</a:t>
            </a:r>
            <a:r>
              <a:rPr lang="en-US" dirty="0"/>
              <a:t> </a:t>
            </a:r>
            <a:r>
              <a:rPr lang="en-US" dirty="0" err="1" smtClean="0"/>
              <a:t>ответ</a:t>
            </a:r>
            <a:r>
              <a:rPr lang="ru-RU" dirty="0" err="1" smtClean="0"/>
              <a:t>ов</a:t>
            </a:r>
            <a:r>
              <a:rPr lang="ru-RU" dirty="0" smtClean="0"/>
              <a:t> (подходы)</a:t>
            </a:r>
            <a:endParaRPr lang="en-US" dirty="0"/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100668" y="838899"/>
            <a:ext cx="9043331" cy="4748169"/>
          </a:xfrm>
        </p:spPr>
        <p:txBody>
          <a:bodyPr>
            <a:normAutofit fontScale="85000" lnSpcReduction="1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72000" indent="-252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3100" dirty="0">
                <a:latin typeface="Calibri"/>
                <a:ea typeface="+mn-ea"/>
                <a:cs typeface="+mn-cs"/>
              </a:rPr>
              <a:t>Active Record</a:t>
            </a:r>
          </a:p>
          <a:p>
            <a:pPr marL="504000" lvl="1" indent="-2520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600" dirty="0" smtClean="0">
                <a:latin typeface="Calibri"/>
                <a:ea typeface="+mn-ea"/>
                <a:cs typeface="+mn-cs"/>
              </a:rPr>
              <a:t>Объект сам управляет своим состоянием и его синхронизацией с БД. </a:t>
            </a:r>
            <a:br>
              <a:rPr lang="ru-RU" sz="2600" dirty="0" smtClean="0">
                <a:latin typeface="Calibri"/>
                <a:ea typeface="+mn-ea"/>
                <a:cs typeface="+mn-cs"/>
              </a:rPr>
            </a:br>
            <a:r>
              <a:rPr lang="ru-RU" sz="2600" dirty="0" smtClean="0">
                <a:latin typeface="Calibri"/>
                <a:ea typeface="+mn-ea"/>
                <a:cs typeface="+mn-cs"/>
              </a:rPr>
              <a:t>У него есть методы </a:t>
            </a:r>
            <a:r>
              <a:rPr lang="ru-RU" sz="2600" dirty="0" err="1" smtClean="0">
                <a:latin typeface="Calibri"/>
                <a:ea typeface="+mn-ea"/>
                <a:cs typeface="+mn-cs"/>
              </a:rPr>
              <a:t>save</a:t>
            </a:r>
            <a:r>
              <a:rPr lang="ru-RU" sz="2600" dirty="0" smtClean="0">
                <a:latin typeface="Calibri"/>
                <a:ea typeface="+mn-ea"/>
                <a:cs typeface="+mn-cs"/>
              </a:rPr>
              <a:t>(), </a:t>
            </a:r>
            <a:r>
              <a:rPr lang="ru-RU" sz="2600" dirty="0" err="1" smtClean="0">
                <a:latin typeface="Calibri"/>
                <a:ea typeface="+mn-ea"/>
                <a:cs typeface="+mn-cs"/>
              </a:rPr>
              <a:t>refresh</a:t>
            </a:r>
            <a:r>
              <a:rPr lang="ru-RU" sz="2600" dirty="0" smtClean="0">
                <a:latin typeface="Calibri"/>
                <a:ea typeface="+mn-ea"/>
                <a:cs typeface="+mn-cs"/>
              </a:rPr>
              <a:t>(), </a:t>
            </a:r>
            <a:r>
              <a:rPr lang="ru-RU" sz="2600" dirty="0" err="1" smtClean="0">
                <a:latin typeface="Calibri"/>
                <a:ea typeface="+mn-ea"/>
                <a:cs typeface="+mn-cs"/>
              </a:rPr>
              <a:t>remove</a:t>
            </a:r>
            <a:r>
              <a:rPr lang="ru-RU" sz="2600" dirty="0" smtClean="0">
                <a:latin typeface="Calibri"/>
                <a:ea typeface="+mn-ea"/>
                <a:cs typeface="+mn-cs"/>
              </a:rPr>
              <a:t>() и т.п.</a:t>
            </a:r>
          </a:p>
          <a:p>
            <a:pPr marL="504000" lvl="1" indent="-2520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600" dirty="0" smtClean="0">
                <a:latin typeface="Calibri"/>
                <a:ea typeface="+mn-ea"/>
                <a:cs typeface="+mn-cs"/>
              </a:rPr>
              <a:t>Обычно у класса есть суперкласс, в котором эти методы объявлены или реализованы</a:t>
            </a:r>
          </a:p>
          <a:p>
            <a:pPr marL="72000" lvl="0" indent="-252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3100" dirty="0" smtClean="0">
                <a:latin typeface="Calibri"/>
                <a:ea typeface="+mn-ea"/>
                <a:cs typeface="+mn-cs"/>
              </a:rPr>
              <a:t>Unit </a:t>
            </a:r>
            <a:r>
              <a:rPr lang="en-US" sz="3100" dirty="0">
                <a:latin typeface="Calibri"/>
                <a:ea typeface="+mn-ea"/>
                <a:cs typeface="+mn-cs"/>
              </a:rPr>
              <a:t>Of Work</a:t>
            </a:r>
          </a:p>
          <a:p>
            <a:pPr marL="504000" lvl="1" indent="-2520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600" dirty="0" smtClean="0">
                <a:latin typeface="Calibri"/>
                <a:ea typeface="+mn-ea"/>
                <a:cs typeface="+mn-cs"/>
              </a:rPr>
              <a:t>Есть некоторый набор объектов, которые представляют текущее подмножество данных из БД, необходимое для работы.</a:t>
            </a:r>
          </a:p>
          <a:p>
            <a:pPr marL="504000" lvl="1" indent="-2520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600" dirty="0" smtClean="0">
                <a:latin typeface="Calibri"/>
                <a:ea typeface="+mn-ea"/>
                <a:cs typeface="+mn-cs"/>
              </a:rPr>
              <a:t>Мы тем или иным способом определяем точки синхронизации с БД (“обновить”, “сохранить”). Вызываются они (обычно) прозрачным для разработчика пользователем.</a:t>
            </a:r>
            <a:endParaRPr lang="ru-RU" sz="260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899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JPA: </a:t>
            </a:r>
            <a:r>
              <a:rPr lang="ru-RU" dirty="0" smtClean="0"/>
              <a:t>подход </a:t>
            </a:r>
            <a:r>
              <a:rPr lang="en-US" dirty="0" smtClean="0"/>
              <a:t>Unit </a:t>
            </a:r>
            <a:r>
              <a:rPr lang="en-US" dirty="0"/>
              <a:t>Of Work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104833" y="838853"/>
            <a:ext cx="8930110" cy="5723737"/>
          </a:xfrm>
        </p:spPr>
        <p:txBody>
          <a:bodyPr>
            <a:no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72000" lvl="0" indent="-252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>
                <a:latin typeface="Calibri"/>
                <a:ea typeface="+mn-ea"/>
                <a:cs typeface="+mn-cs"/>
              </a:rPr>
              <a:t>Когда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загружать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данные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из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smtClean="0">
                <a:latin typeface="Calibri"/>
                <a:ea typeface="+mn-ea"/>
                <a:cs typeface="+mn-cs"/>
              </a:rPr>
              <a:t>БД</a:t>
            </a:r>
            <a:endParaRPr lang="ru-RU" sz="2600" dirty="0">
              <a:latin typeface="Calibri"/>
              <a:ea typeface="+mn-ea"/>
              <a:cs typeface="+mn-cs"/>
            </a:endParaRPr>
          </a:p>
          <a:p>
            <a:pPr marL="504000" lvl="1" indent="-252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ru-RU" sz="2200" dirty="0" smtClean="0">
                <a:latin typeface="Calibri"/>
                <a:ea typeface="+mn-ea"/>
                <a:cs typeface="+mn-cs"/>
              </a:rPr>
              <a:t>либо </a:t>
            </a:r>
            <a:r>
              <a:rPr lang="en-US" sz="2200" dirty="0" err="1" smtClean="0">
                <a:latin typeface="Calibri"/>
                <a:ea typeface="+mn-ea"/>
                <a:cs typeface="+mn-cs"/>
              </a:rPr>
              <a:t>при</a:t>
            </a:r>
            <a:r>
              <a:rPr lang="en-US" sz="2200" dirty="0" smtClean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поиске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объекта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по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 smtClean="0">
                <a:latin typeface="Calibri"/>
                <a:ea typeface="+mn-ea"/>
                <a:cs typeface="+mn-cs"/>
              </a:rPr>
              <a:t>ключу</a:t>
            </a:r>
            <a:r>
              <a:rPr lang="en-US" sz="2200" dirty="0">
                <a:latin typeface="Calibri"/>
                <a:ea typeface="+mn-ea"/>
                <a:cs typeface="+mn-cs"/>
              </a:rPr>
              <a:t>,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либо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при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вызове</a:t>
            </a:r>
            <a:r>
              <a:rPr lang="en-US" sz="2200" dirty="0">
                <a:latin typeface="Calibri"/>
                <a:ea typeface="+mn-ea"/>
                <a:cs typeface="+mn-cs"/>
              </a:rPr>
              <a:t> refresh()</a:t>
            </a:r>
          </a:p>
          <a:p>
            <a:pPr marL="72000" lvl="0" indent="-252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>
                <a:latin typeface="Calibri"/>
                <a:ea typeface="+mn-ea"/>
                <a:cs typeface="+mn-cs"/>
              </a:rPr>
              <a:t>Когда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сохранять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данные</a:t>
            </a:r>
            <a:r>
              <a:rPr lang="en-US" sz="2600" dirty="0">
                <a:latin typeface="Calibri"/>
                <a:ea typeface="+mn-ea"/>
                <a:cs typeface="+mn-cs"/>
              </a:rPr>
              <a:t> в </a:t>
            </a:r>
            <a:r>
              <a:rPr lang="en-US" sz="2600" dirty="0" smtClean="0">
                <a:latin typeface="Calibri"/>
                <a:ea typeface="+mn-ea"/>
                <a:cs typeface="+mn-cs"/>
              </a:rPr>
              <a:t>БД</a:t>
            </a:r>
            <a:endParaRPr lang="ru-RU" sz="2600" dirty="0">
              <a:latin typeface="Calibri"/>
            </a:endParaRPr>
          </a:p>
          <a:p>
            <a:pPr marL="504000" lvl="1" indent="-252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200" dirty="0" err="1" smtClean="0">
                <a:latin typeface="Calibri"/>
                <a:ea typeface="+mn-ea"/>
                <a:cs typeface="+mn-cs"/>
              </a:rPr>
              <a:t>на</a:t>
            </a:r>
            <a:r>
              <a:rPr lang="en-US" sz="2200" dirty="0" smtClean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границах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транзакции</a:t>
            </a:r>
            <a:r>
              <a:rPr lang="en-US" sz="2200" dirty="0">
                <a:latin typeface="Calibri"/>
                <a:ea typeface="+mn-ea"/>
                <a:cs typeface="+mn-cs"/>
              </a:rPr>
              <a:t>, </a:t>
            </a:r>
            <a:r>
              <a:rPr lang="ru-RU" sz="2200" dirty="0" smtClean="0">
                <a:latin typeface="Calibri"/>
                <a:ea typeface="+mn-ea"/>
                <a:cs typeface="+mn-cs"/>
              </a:rPr>
              <a:t>при выполнении</a:t>
            </a:r>
            <a:r>
              <a:rPr lang="en-US" sz="2200" dirty="0" smtClean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запросов</a:t>
            </a:r>
            <a:r>
              <a:rPr lang="en-US" sz="2200" dirty="0">
                <a:latin typeface="Calibri"/>
                <a:ea typeface="+mn-ea"/>
                <a:cs typeface="+mn-cs"/>
              </a:rPr>
              <a:t> (</a:t>
            </a:r>
            <a:r>
              <a:rPr lang="en-US" sz="2200" dirty="0" smtClean="0">
                <a:latin typeface="Calibri"/>
                <a:ea typeface="+mn-ea"/>
                <a:cs typeface="+mn-cs"/>
              </a:rPr>
              <a:t>SQL</a:t>
            </a:r>
            <a:r>
              <a:rPr lang="ru-RU" sz="2200" dirty="0" smtClean="0">
                <a:latin typeface="Calibri"/>
                <a:ea typeface="+mn-ea"/>
                <a:cs typeface="+mn-cs"/>
              </a:rPr>
              <a:t>/</a:t>
            </a:r>
            <a:r>
              <a:rPr lang="en-US" sz="2200" dirty="0" smtClean="0">
                <a:latin typeface="Calibri"/>
                <a:ea typeface="+mn-ea"/>
                <a:cs typeface="+mn-cs"/>
              </a:rPr>
              <a:t>DML</a:t>
            </a:r>
            <a:r>
              <a:rPr lang="en-US" sz="2200" dirty="0">
                <a:latin typeface="Calibri"/>
                <a:ea typeface="+mn-ea"/>
                <a:cs typeface="+mn-cs"/>
              </a:rPr>
              <a:t>),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по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запросу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программиста</a:t>
            </a:r>
            <a:r>
              <a:rPr lang="en-US" sz="2200" dirty="0">
                <a:latin typeface="Calibri"/>
                <a:ea typeface="+mn-ea"/>
                <a:cs typeface="+mn-cs"/>
              </a:rPr>
              <a:t> (flush()).</a:t>
            </a:r>
          </a:p>
          <a:p>
            <a:pPr marL="72000" lvl="0" indent="-252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>
                <a:latin typeface="Calibri"/>
                <a:ea typeface="+mn-ea"/>
                <a:cs typeface="+mn-cs"/>
              </a:rPr>
              <a:t>Какие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изменения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при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этом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будут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сохранены</a:t>
            </a:r>
            <a:r>
              <a:rPr lang="en-US" sz="2600" dirty="0">
                <a:latin typeface="Calibri"/>
                <a:ea typeface="+mn-ea"/>
                <a:cs typeface="+mn-cs"/>
              </a:rPr>
              <a:t> в </a:t>
            </a:r>
            <a:r>
              <a:rPr lang="en-US" sz="2600" dirty="0" smtClean="0">
                <a:latin typeface="Calibri"/>
                <a:ea typeface="+mn-ea"/>
                <a:cs typeface="+mn-cs"/>
              </a:rPr>
              <a:t>БД</a:t>
            </a:r>
            <a:endParaRPr lang="ru-RU" sz="2600" dirty="0">
              <a:latin typeface="Calibri"/>
              <a:ea typeface="+mn-ea"/>
              <a:cs typeface="+mn-cs"/>
            </a:endParaRPr>
          </a:p>
          <a:p>
            <a:pPr marL="504000" lvl="1" indent="-252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200" dirty="0" err="1" smtClean="0">
                <a:latin typeface="Calibri"/>
                <a:ea typeface="+mn-ea"/>
                <a:cs typeface="+mn-cs"/>
              </a:rPr>
              <a:t>все</a:t>
            </a:r>
            <a:r>
              <a:rPr lang="en-US" sz="2200" dirty="0" smtClean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измененные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поля</a:t>
            </a:r>
            <a:r>
              <a:rPr lang="en-US" sz="2200" dirty="0">
                <a:latin typeface="Calibri"/>
                <a:ea typeface="+mn-ea"/>
                <a:cs typeface="+mn-cs"/>
              </a:rPr>
              <a:t> в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объектах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из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контекста</a:t>
            </a:r>
            <a:endParaRPr lang="en-US" sz="2200" dirty="0">
              <a:latin typeface="Calibri"/>
              <a:ea typeface="+mn-ea"/>
              <a:cs typeface="+mn-cs"/>
            </a:endParaRPr>
          </a:p>
          <a:p>
            <a:pPr marL="72000" lvl="0" indent="-252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>
                <a:latin typeface="Calibri"/>
                <a:ea typeface="+mn-ea"/>
                <a:cs typeface="+mn-cs"/>
              </a:rPr>
              <a:t>Где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границы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 smtClean="0">
                <a:latin typeface="Calibri"/>
                <a:ea typeface="+mn-ea"/>
                <a:cs typeface="+mn-cs"/>
              </a:rPr>
              <a:t>транзакции</a:t>
            </a:r>
            <a:endParaRPr lang="ru-RU" sz="2600" dirty="0">
              <a:latin typeface="Calibri"/>
              <a:ea typeface="+mn-ea"/>
              <a:cs typeface="+mn-cs"/>
            </a:endParaRPr>
          </a:p>
          <a:p>
            <a:pPr marL="504000" lvl="1" indent="-252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200" dirty="0" err="1" smtClean="0">
                <a:latin typeface="Calibri"/>
                <a:ea typeface="+mn-ea"/>
                <a:cs typeface="+mn-cs"/>
              </a:rPr>
              <a:t>определяются</a:t>
            </a:r>
            <a:r>
              <a:rPr lang="en-US" sz="2200" dirty="0" smtClean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либо</a:t>
            </a:r>
            <a:r>
              <a:rPr lang="en-US" sz="2200" dirty="0">
                <a:latin typeface="Calibri"/>
                <a:ea typeface="+mn-ea"/>
                <a:cs typeface="+mn-cs"/>
              </a:rPr>
              <a:t> “</a:t>
            </a:r>
            <a:r>
              <a:rPr lang="en-US" sz="2200" dirty="0" err="1">
                <a:latin typeface="Calibri"/>
                <a:ea typeface="+mn-ea"/>
                <a:cs typeface="+mn-cs"/>
              </a:rPr>
              <a:t>руками</a:t>
            </a:r>
            <a:r>
              <a:rPr lang="en-US" sz="2200" dirty="0">
                <a:latin typeface="Calibri"/>
                <a:ea typeface="+mn-ea"/>
                <a:cs typeface="+mn-cs"/>
              </a:rPr>
              <a:t>” </a:t>
            </a:r>
            <a:r>
              <a:rPr lang="ru-RU" sz="2200" dirty="0" smtClean="0">
                <a:latin typeface="Calibri"/>
                <a:ea typeface="+mn-ea"/>
                <a:cs typeface="+mn-cs"/>
              </a:rPr>
              <a:t>(</a:t>
            </a:r>
            <a:r>
              <a:rPr lang="en-US" sz="2200" dirty="0" smtClean="0">
                <a:latin typeface="Calibri"/>
                <a:ea typeface="+mn-ea"/>
                <a:cs typeface="+mn-cs"/>
              </a:rPr>
              <a:t>в Java</a:t>
            </a:r>
            <a:r>
              <a:rPr lang="ru-RU" sz="2200" dirty="0" smtClean="0">
                <a:latin typeface="Calibri"/>
                <a:ea typeface="+mn-ea"/>
                <a:cs typeface="+mn-cs"/>
              </a:rPr>
              <a:t> </a:t>
            </a:r>
            <a:r>
              <a:rPr lang="en-US" sz="2200" dirty="0" smtClean="0">
                <a:latin typeface="Calibri"/>
                <a:ea typeface="+mn-ea"/>
                <a:cs typeface="+mn-cs"/>
              </a:rPr>
              <a:t>SE</a:t>
            </a:r>
            <a:r>
              <a:rPr lang="ru-RU" sz="2200" dirty="0" smtClean="0">
                <a:latin typeface="Calibri"/>
                <a:ea typeface="+mn-ea"/>
                <a:cs typeface="+mn-cs"/>
              </a:rPr>
              <a:t>)</a:t>
            </a:r>
            <a:r>
              <a:rPr lang="en-US" sz="2200" dirty="0" smtClean="0">
                <a:latin typeface="Calibri"/>
                <a:ea typeface="+mn-ea"/>
                <a:cs typeface="+mn-cs"/>
              </a:rPr>
              <a:t>,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либо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smtClean="0">
                <a:latin typeface="Calibri"/>
                <a:ea typeface="+mn-ea"/>
                <a:cs typeface="+mn-cs"/>
              </a:rPr>
              <a:t>с JTA </a:t>
            </a:r>
            <a:r>
              <a:rPr lang="ru-RU" sz="2200" dirty="0" smtClean="0">
                <a:latin typeface="Calibri"/>
                <a:ea typeface="+mn-ea"/>
                <a:cs typeface="+mn-cs"/>
              </a:rPr>
              <a:t>(</a:t>
            </a:r>
            <a:r>
              <a:rPr lang="en-US" sz="2200" dirty="0" smtClean="0">
                <a:latin typeface="Calibri"/>
                <a:ea typeface="+mn-ea"/>
                <a:cs typeface="+mn-cs"/>
              </a:rPr>
              <a:t>в Java</a:t>
            </a:r>
            <a:r>
              <a:rPr lang="ru-RU" sz="2200" dirty="0" smtClean="0">
                <a:latin typeface="Calibri"/>
                <a:ea typeface="+mn-ea"/>
                <a:cs typeface="+mn-cs"/>
              </a:rPr>
              <a:t> </a:t>
            </a:r>
            <a:r>
              <a:rPr lang="en-US" sz="2200" dirty="0" smtClean="0">
                <a:latin typeface="Calibri"/>
                <a:ea typeface="+mn-ea"/>
                <a:cs typeface="+mn-cs"/>
              </a:rPr>
              <a:t>EE</a:t>
            </a:r>
            <a:r>
              <a:rPr lang="ru-RU" sz="2200" dirty="0" smtClean="0">
                <a:latin typeface="Calibri"/>
                <a:ea typeface="+mn-ea"/>
                <a:cs typeface="+mn-cs"/>
              </a:rPr>
              <a:t>)</a:t>
            </a:r>
            <a:endParaRPr lang="en-US" sz="2200" dirty="0">
              <a:latin typeface="Calibri"/>
              <a:ea typeface="+mn-ea"/>
              <a:cs typeface="+mn-cs"/>
            </a:endParaRPr>
          </a:p>
          <a:p>
            <a:pPr marL="72000" lvl="0" indent="-252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 err="1">
                <a:latin typeface="Calibri"/>
                <a:ea typeface="+mn-ea"/>
                <a:cs typeface="+mn-cs"/>
              </a:rPr>
              <a:t>Как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передавать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объекты</a:t>
            </a:r>
            <a:r>
              <a:rPr lang="en-US" sz="2600" dirty="0">
                <a:latin typeface="Calibri"/>
                <a:ea typeface="+mn-ea"/>
                <a:cs typeface="+mn-cs"/>
              </a:rPr>
              <a:t> в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другие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 smtClean="0">
                <a:latin typeface="Calibri"/>
                <a:ea typeface="+mn-ea"/>
                <a:cs typeface="+mn-cs"/>
              </a:rPr>
              <a:t>системы</a:t>
            </a:r>
            <a:endParaRPr lang="ru-RU" sz="2600" dirty="0">
              <a:latin typeface="Calibri"/>
              <a:ea typeface="+mn-ea"/>
              <a:cs typeface="+mn-cs"/>
            </a:endParaRPr>
          </a:p>
          <a:p>
            <a:pPr marL="504000" lvl="1" indent="-252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200" dirty="0" err="1" smtClean="0">
                <a:latin typeface="Calibri"/>
                <a:ea typeface="+mn-ea"/>
                <a:cs typeface="+mn-cs"/>
              </a:rPr>
              <a:t>при</a:t>
            </a:r>
            <a:r>
              <a:rPr lang="en-US" sz="2200" dirty="0" smtClean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сериализации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объекты</a:t>
            </a:r>
            <a:r>
              <a:rPr lang="en-US" sz="2200" dirty="0">
                <a:latin typeface="Calibri"/>
                <a:ea typeface="+mn-ea"/>
                <a:cs typeface="+mn-cs"/>
              </a:rPr>
              <a:t> “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выпадают</a:t>
            </a:r>
            <a:r>
              <a:rPr lang="en-US" sz="2200" dirty="0">
                <a:latin typeface="Calibri"/>
                <a:ea typeface="+mn-ea"/>
                <a:cs typeface="+mn-cs"/>
              </a:rPr>
              <a:t>”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из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контекста</a:t>
            </a:r>
            <a:r>
              <a:rPr lang="en-US" sz="2200" dirty="0">
                <a:latin typeface="Calibri"/>
                <a:ea typeface="+mn-ea"/>
                <a:cs typeface="+mn-cs"/>
              </a:rPr>
              <a:t> и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изменения</a:t>
            </a:r>
            <a:r>
              <a:rPr lang="en-US" sz="2200" dirty="0">
                <a:latin typeface="Calibri"/>
                <a:ea typeface="+mn-ea"/>
                <a:cs typeface="+mn-cs"/>
              </a:rPr>
              <a:t> в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них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не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сохраняются</a:t>
            </a:r>
            <a:r>
              <a:rPr lang="en-US" sz="2200" dirty="0">
                <a:latin typeface="Calibri"/>
                <a:ea typeface="+mn-ea"/>
                <a:cs typeface="+mn-cs"/>
              </a:rPr>
              <a:t> в БД</a:t>
            </a:r>
          </a:p>
        </p:txBody>
      </p:sp>
    </p:spTree>
    <p:extLst>
      <p:ext uri="{BB962C8B-B14F-4D97-AF65-F5344CB8AC3E}">
        <p14:creationId xmlns:p14="http://schemas.microsoft.com/office/powerpoint/2010/main" val="8378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Немного истории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113223" y="838854"/>
            <a:ext cx="8913331" cy="5308973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72000" lvl="0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ru-RU" sz="2600" dirty="0" smtClean="0">
                <a:latin typeface="Calibri"/>
                <a:ea typeface="+mn-ea"/>
                <a:cs typeface="+mn-cs"/>
              </a:rPr>
              <a:t>Технологии д</a:t>
            </a:r>
            <a:r>
              <a:rPr lang="en-US" sz="2600" dirty="0" smtClean="0">
                <a:latin typeface="Calibri"/>
                <a:ea typeface="+mn-ea"/>
                <a:cs typeface="+mn-cs"/>
              </a:rPr>
              <a:t>о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появления</a:t>
            </a:r>
            <a:r>
              <a:rPr lang="en-US" sz="2600" dirty="0">
                <a:latin typeface="Calibri"/>
                <a:ea typeface="+mn-ea"/>
                <a:cs typeface="+mn-cs"/>
              </a:rPr>
              <a:t> </a:t>
            </a:r>
            <a:r>
              <a:rPr lang="en-US" sz="2600" dirty="0" err="1">
                <a:latin typeface="Calibri"/>
                <a:ea typeface="+mn-ea"/>
                <a:cs typeface="+mn-cs"/>
              </a:rPr>
              <a:t>собственно</a:t>
            </a:r>
            <a:r>
              <a:rPr lang="en-US" sz="2600" dirty="0">
                <a:latin typeface="Calibri"/>
                <a:ea typeface="+mn-ea"/>
                <a:cs typeface="+mn-cs"/>
              </a:rPr>
              <a:t> JPA</a:t>
            </a:r>
          </a:p>
          <a:p>
            <a:pPr marL="504000" lvl="1" indent="-252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200" dirty="0" err="1" smtClean="0">
                <a:latin typeface="Calibri"/>
                <a:ea typeface="+mn-ea"/>
                <a:cs typeface="+mn-cs"/>
              </a:rPr>
              <a:t>Отмирают</a:t>
            </a:r>
            <a:r>
              <a:rPr lang="en-US" sz="2200" dirty="0" smtClean="0">
                <a:latin typeface="Calibri"/>
                <a:ea typeface="+mn-ea"/>
                <a:cs typeface="+mn-cs"/>
              </a:rPr>
              <a:t>:</a:t>
            </a:r>
            <a:endParaRPr lang="ru-RU" sz="2200" dirty="0" smtClean="0">
              <a:latin typeface="Calibri"/>
              <a:ea typeface="+mn-ea"/>
              <a:cs typeface="+mn-cs"/>
            </a:endParaRPr>
          </a:p>
          <a:p>
            <a:pPr marL="935999" lvl="2" indent="-252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000" dirty="0">
                <a:latin typeface="Calibri"/>
                <a:ea typeface="+mn-ea"/>
                <a:cs typeface="+mn-cs"/>
              </a:rPr>
              <a:t>EJB</a:t>
            </a:r>
            <a:r>
              <a:rPr lang="ru-RU" sz="2000" dirty="0">
                <a:latin typeface="Calibri"/>
                <a:ea typeface="+mn-ea"/>
                <a:cs typeface="+mn-cs"/>
              </a:rPr>
              <a:t> 1.0/2.0</a:t>
            </a:r>
            <a:r>
              <a:rPr lang="en-US" sz="2000" dirty="0">
                <a:latin typeface="Calibri"/>
                <a:ea typeface="+mn-ea"/>
                <a:cs typeface="+mn-cs"/>
              </a:rPr>
              <a:t>: BMP (1998), CMP (2001)</a:t>
            </a:r>
          </a:p>
          <a:p>
            <a:pPr marL="504000" lvl="1" indent="-252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200" dirty="0" err="1">
                <a:latin typeface="Calibri"/>
                <a:ea typeface="+mn-ea"/>
                <a:cs typeface="+mn-cs"/>
              </a:rPr>
              <a:t>Живут</a:t>
            </a:r>
            <a:r>
              <a:rPr lang="en-US" sz="2200" dirty="0">
                <a:latin typeface="Calibri"/>
                <a:ea typeface="+mn-ea"/>
                <a:cs typeface="+mn-cs"/>
              </a:rPr>
              <a:t> и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развиваются</a:t>
            </a:r>
            <a:r>
              <a:rPr lang="en-US" sz="2200" dirty="0">
                <a:latin typeface="Calibri"/>
                <a:ea typeface="+mn-ea"/>
                <a:cs typeface="+mn-cs"/>
              </a:rPr>
              <a:t>:</a:t>
            </a:r>
          </a:p>
          <a:p>
            <a:pPr marL="935999" lvl="2" indent="-252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000" dirty="0">
                <a:latin typeface="Calibri"/>
                <a:ea typeface="+mn-ea"/>
                <a:cs typeface="+mn-cs"/>
              </a:rPr>
              <a:t>Hibernate (2001)</a:t>
            </a:r>
          </a:p>
          <a:p>
            <a:pPr marL="935999" lvl="2" indent="-2520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000" dirty="0">
                <a:latin typeface="Calibri"/>
                <a:ea typeface="+mn-ea"/>
                <a:cs typeface="+mn-cs"/>
              </a:rPr>
              <a:t>JDO (2000-2004)</a:t>
            </a:r>
          </a:p>
          <a:p>
            <a:pPr marL="72000" indent="-252000"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</a:pPr>
            <a:r>
              <a:rPr lang="en-US" sz="2600" dirty="0">
                <a:latin typeface="Calibri"/>
                <a:ea typeface="+mn-ea"/>
                <a:cs typeface="+mn-cs"/>
              </a:rPr>
              <a:t>JPA v1.0 (2006), </a:t>
            </a:r>
            <a:r>
              <a:rPr lang="en-US" sz="2600" dirty="0">
                <a:solidFill>
                  <a:schemeClr val="bg2"/>
                </a:solidFill>
                <a:latin typeface="Calibri"/>
                <a:ea typeface="+mn-ea"/>
                <a:cs typeface="+mn-cs"/>
              </a:rPr>
              <a:t>v2.0 (JEE 6), </a:t>
            </a:r>
            <a:r>
              <a:rPr lang="en-US" sz="2600" dirty="0">
                <a:latin typeface="Calibri"/>
                <a:ea typeface="+mn-ea"/>
                <a:cs typeface="+mn-cs"/>
              </a:rPr>
              <a:t>v2.1 (JEE 7)</a:t>
            </a:r>
          </a:p>
          <a:p>
            <a:pPr marL="504000" lvl="1" indent="-2520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dirty="0" smtClean="0">
                <a:latin typeface="Calibri"/>
                <a:ea typeface="+mn-ea"/>
                <a:cs typeface="+mn-cs"/>
              </a:rPr>
              <a:t>JPA </a:t>
            </a:r>
            <a:r>
              <a:rPr lang="en-US" sz="2200" dirty="0" err="1" smtClean="0">
                <a:latin typeface="Calibri"/>
                <a:ea typeface="+mn-ea"/>
                <a:cs typeface="+mn-cs"/>
              </a:rPr>
              <a:t>cоздан</a:t>
            </a:r>
            <a:r>
              <a:rPr lang="ru-RU" sz="2200" dirty="0">
                <a:latin typeface="Calibri"/>
                <a:ea typeface="+mn-ea"/>
                <a:cs typeface="+mn-cs"/>
              </a:rPr>
              <a:t>о</a:t>
            </a:r>
            <a:r>
              <a:rPr lang="en-US" sz="2200" dirty="0" smtClean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на</a:t>
            </a:r>
            <a:r>
              <a:rPr lang="en-US" sz="2200" dirty="0">
                <a:latin typeface="Calibri"/>
                <a:ea typeface="+mn-ea"/>
                <a:cs typeface="+mn-cs"/>
              </a:rPr>
              <a:t> </a:t>
            </a:r>
            <a:r>
              <a:rPr lang="en-US" sz="2200" dirty="0" err="1">
                <a:latin typeface="Calibri"/>
                <a:ea typeface="+mn-ea"/>
                <a:cs typeface="+mn-cs"/>
              </a:rPr>
              <a:t>основе</a:t>
            </a:r>
            <a:r>
              <a:rPr lang="en-US" sz="2200" dirty="0">
                <a:latin typeface="Calibri"/>
                <a:ea typeface="+mn-ea"/>
                <a:cs typeface="+mn-cs"/>
              </a:rPr>
              <a:t> Hibernate</a:t>
            </a:r>
          </a:p>
        </p:txBody>
      </p:sp>
    </p:spTree>
    <p:extLst>
      <p:ext uri="{BB962C8B-B14F-4D97-AF65-F5344CB8AC3E}">
        <p14:creationId xmlns:p14="http://schemas.microsoft.com/office/powerpoint/2010/main" val="177082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Cracker_EDU_Template_2013">
  <a:themeElements>
    <a:clrScheme name="NC 2">
      <a:dk1>
        <a:srgbClr val="464646"/>
      </a:dk1>
      <a:lt1>
        <a:srgbClr val="FFFFFF"/>
      </a:lt1>
      <a:dk2>
        <a:srgbClr val="0079C1"/>
      </a:dk2>
      <a:lt2>
        <a:srgbClr val="EEECE1"/>
      </a:lt2>
      <a:accent1>
        <a:srgbClr val="0079C1"/>
      </a:accent1>
      <a:accent2>
        <a:srgbClr val="C0504D"/>
      </a:accent2>
      <a:accent3>
        <a:srgbClr val="9BBB59"/>
      </a:accent3>
      <a:accent4>
        <a:srgbClr val="8064A2"/>
      </a:accent4>
      <a:accent5>
        <a:srgbClr val="40B8FF"/>
      </a:accent5>
      <a:accent6>
        <a:srgbClr val="F3BA47"/>
      </a:accent6>
      <a:hlink>
        <a:srgbClr val="0079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3FB"/>
        </a:solidFill>
        <a:ln>
          <a:noFill/>
        </a:ln>
        <a:effectLst/>
      </a:spPr>
      <a:bodyPr lIns="72000" tIns="72000" rIns="72000" bIns="72000" rtlCol="0" anchor="ctr">
        <a:normAutofit/>
      </a:bodyPr>
      <a:lstStyle>
        <a:defPPr algn="ctr">
          <a:defRPr dirty="0" smtClean="0">
            <a:solidFill>
              <a:srgbClr val="46464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bg1">
                <a:lumMod val="7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NC 2">
    <a:dk1>
      <a:srgbClr val="464646"/>
    </a:dk1>
    <a:lt1>
      <a:srgbClr val="FFFFFF"/>
    </a:lt1>
    <a:dk2>
      <a:srgbClr val="0079C1"/>
    </a:dk2>
    <a:lt2>
      <a:srgbClr val="EEECE1"/>
    </a:lt2>
    <a:accent1>
      <a:srgbClr val="0079C1"/>
    </a:accent1>
    <a:accent2>
      <a:srgbClr val="C0504D"/>
    </a:accent2>
    <a:accent3>
      <a:srgbClr val="9BBB59"/>
    </a:accent3>
    <a:accent4>
      <a:srgbClr val="8064A2"/>
    </a:accent4>
    <a:accent5>
      <a:srgbClr val="40B8FF"/>
    </a:accent5>
    <a:accent6>
      <a:srgbClr val="F3BA47"/>
    </a:accent6>
    <a:hlink>
      <a:srgbClr val="0079C1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7312</TotalTime>
  <Words>1413</Words>
  <Application>Microsoft Office PowerPoint</Application>
  <PresentationFormat>On-screen Show (4:3)</PresentationFormat>
  <Paragraphs>260</Paragraphs>
  <Slides>40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NetCracker_EDU_Template_2013</vt:lpstr>
      <vt:lpstr>Лекции по Java EE Олег Клинчаев, Java-тренер NetCracker</vt:lpstr>
      <vt:lpstr>Содержание</vt:lpstr>
      <vt:lpstr>RDBMS &amp; Java</vt:lpstr>
      <vt:lpstr>Object–Relational Mapping (ORM)</vt:lpstr>
      <vt:lpstr>Что ещё есть в БД и в Java</vt:lpstr>
      <vt:lpstr>Общая организация работы с данными</vt:lpstr>
      <vt:lpstr>Варианты ответов (подходы)</vt:lpstr>
      <vt:lpstr>JPA: подход Unit Of Work</vt:lpstr>
      <vt:lpstr>Немного истории</vt:lpstr>
      <vt:lpstr>Настоящее и будущее</vt:lpstr>
      <vt:lpstr>Содержание</vt:lpstr>
      <vt:lpstr>Основные понятия JPA</vt:lpstr>
      <vt:lpstr>Что такое JPA</vt:lpstr>
      <vt:lpstr>Сущности (Entity)‏</vt:lpstr>
      <vt:lpstr>Метаданные</vt:lpstr>
      <vt:lpstr>@Entity и @Id</vt:lpstr>
      <vt:lpstr>Дополнительные требования к @Entity классам</vt:lpstr>
      <vt:lpstr>Основные классы и интерфейсы JPA</vt:lpstr>
      <vt:lpstr>Основные классы и интерфейсы</vt:lpstr>
      <vt:lpstr>Проектирование и создание классов</vt:lpstr>
      <vt:lpstr>Пример jpa-standalone</vt:lpstr>
      <vt:lpstr>Жизненный цикл сущностей</vt:lpstr>
      <vt:lpstr>Примеры</vt:lpstr>
      <vt:lpstr>Связи между объектами (Relationships)</vt:lpstr>
      <vt:lpstr>Виды связей между сущностями</vt:lpstr>
      <vt:lpstr>Дву- и Однонаправленные связи</vt:lpstr>
      <vt:lpstr>Пример</vt:lpstr>
      <vt:lpstr>Запросы, JPA Query Language</vt:lpstr>
      <vt:lpstr>Загрузка данных</vt:lpstr>
      <vt:lpstr>Загрузка данных и Detached Objects</vt:lpstr>
      <vt:lpstr>Содержание</vt:lpstr>
      <vt:lpstr>Отличия от JavaSE</vt:lpstr>
      <vt:lpstr>Получение EntityManagerFactory и EntityManager</vt:lpstr>
      <vt:lpstr>Содержание</vt:lpstr>
      <vt:lpstr>Конкурентный доступ к данным (типы ошибок)</vt:lpstr>
      <vt:lpstr>Уровни изоляции транзакций</vt:lpstr>
      <vt:lpstr>Блокировка</vt:lpstr>
      <vt:lpstr>Метамодель</vt:lpstr>
      <vt:lpstr>Динамические запросы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Лекции по Java SE Максим Букасов, киевский учебный центр NetCracker</dc:title>
  <dc:creator>Oleg</dc:creator>
  <cp:lastModifiedBy>Alexey Evdokimov</cp:lastModifiedBy>
  <cp:revision>58</cp:revision>
  <dcterms:created xsi:type="dcterms:W3CDTF">2014-08-22T22:11:00Z</dcterms:created>
  <dcterms:modified xsi:type="dcterms:W3CDTF">2014-10-07T09:07:47Z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