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9" r:id="rId3"/>
    <p:sldId id="340" r:id="rId4"/>
    <p:sldId id="345" r:id="rId5"/>
    <p:sldId id="341" r:id="rId6"/>
    <p:sldId id="342" r:id="rId7"/>
    <p:sldId id="343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EF"/>
    <a:srgbClr val="C8E3FB"/>
    <a:srgbClr val="464646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 autoAdjust="0"/>
    <p:restoredTop sz="99527" autoAdjust="0"/>
  </p:normalViewPr>
  <p:slideViewPr>
    <p:cSldViewPr snapToGrid="0">
      <p:cViewPr varScale="1">
        <p:scale>
          <a:sx n="75" d="100"/>
          <a:sy n="75" d="100"/>
        </p:scale>
        <p:origin x="-696" y="-90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2/16/2014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2/16/2014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4C614-6562-492C-B53A-D3ED2940454B}" type="slidenum">
              <a:rPr lang="ru-RU"/>
              <a:pPr/>
              <a:t>3</a:t>
            </a:fld>
            <a:endParaRPr lang="ru-R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D4F88-4146-43D4-A89F-C4CC63E05CE2}" type="slidenum">
              <a:rPr lang="ru-RU"/>
              <a:pPr/>
              <a:t>4</a:t>
            </a:fld>
            <a:endParaRPr lang="ru-RU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5BAB4-9067-49A9-9E98-67F16EFE85C6}" type="slidenum">
              <a:rPr lang="ru-RU"/>
              <a:pPr/>
              <a:t>5</a:t>
            </a:fld>
            <a:endParaRPr lang="ru-RU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C7C3C-019D-473B-BC70-DA20A242C568}" type="slidenum">
              <a:rPr lang="ru-RU"/>
              <a:pPr/>
              <a:t>6</a:t>
            </a:fld>
            <a:endParaRPr lang="ru-RU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62CE1-70A7-4FDB-9B06-ED0744C9C90B}" type="slidenum">
              <a:rPr lang="ru-RU"/>
              <a:pPr/>
              <a:t>7</a:t>
            </a:fld>
            <a:endParaRPr lang="ru-RU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CCBB8-0B12-48FC-A8E1-BF71E8B5AFF4}" type="slidenum">
              <a:rPr lang="ru-RU"/>
              <a:pPr/>
              <a:t>8</a:t>
            </a:fld>
            <a:endParaRPr lang="ru-RU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2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Александр </a:t>
            </a:r>
            <a:r>
              <a:rPr lang="ru-RU" dirty="0" err="1" smtClean="0"/>
              <a:t>Харичкин</a:t>
            </a:r>
            <a:r>
              <a:rPr lang="ru-RU" dirty="0" smtClean="0"/>
              <a:t>, </a:t>
            </a:r>
            <a:r>
              <a:rPr lang="en-US" dirty="0" smtClean="0"/>
              <a:t>Performance Support Manager,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Java Performance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and Optimization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(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Оптимизация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-кода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/>
            </a:r>
            <a:br>
              <a:rPr lang="ru-RU" sz="3600" b="1" dirty="0" smtClean="0">
                <a:latin typeface="+mj-lt"/>
                <a:ea typeface="+mj-ea"/>
                <a:cs typeface="+mj-cs"/>
              </a:rPr>
            </a:br>
            <a:r>
              <a:rPr lang="ru-RU" sz="3600" b="1" dirty="0" smtClean="0">
                <a:latin typeface="+mj-lt"/>
                <a:ea typeface="+mj-ea"/>
                <a:cs typeface="+mj-cs"/>
              </a:rPr>
              <a:t>по быстродействию и памяти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)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Опасайтесь </a:t>
            </a:r>
            <a:r>
              <a:rPr lang="en-US" sz="3200" dirty="0" smtClean="0"/>
              <a:t>String</a:t>
            </a:r>
            <a:r>
              <a:rPr lang="ru-RU" sz="3200" dirty="0" smtClean="0"/>
              <a:t>.</a:t>
            </a:r>
            <a:r>
              <a:rPr lang="en-US" sz="3200" dirty="0" smtClean="0"/>
              <a:t>intern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Заполнение </a:t>
            </a:r>
            <a:r>
              <a:rPr lang="en-US" dirty="0" smtClean="0"/>
              <a:t>Permanent Generation</a:t>
            </a:r>
          </a:p>
          <a:p>
            <a:r>
              <a:rPr lang="ru-RU" dirty="0" smtClean="0"/>
              <a:t>Текущая реализация (в </a:t>
            </a:r>
            <a:r>
              <a:rPr lang="en-US" dirty="0" smtClean="0"/>
              <a:t>JDK</a:t>
            </a:r>
            <a:r>
              <a:rPr lang="ru-RU" dirty="0" smtClean="0"/>
              <a:t> 1.6 и 1.7) работает медленно при большом количестве </a:t>
            </a:r>
            <a:r>
              <a:rPr lang="en-US" dirty="0" smtClean="0"/>
              <a:t>interned </a:t>
            </a:r>
            <a:r>
              <a:rPr lang="ru-RU" dirty="0" smtClean="0"/>
              <a:t>строк (более 10000).</a:t>
            </a:r>
            <a:endParaRPr lang="en-US" dirty="0" smtClean="0"/>
          </a:p>
          <a:p>
            <a:r>
              <a:rPr lang="ru-RU" dirty="0" smtClean="0"/>
              <a:t>Нужно чётко понимать цель вызова </a:t>
            </a:r>
            <a:r>
              <a:rPr lang="en-US" dirty="0" smtClean="0"/>
              <a:t>intern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42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Опасайтесь </a:t>
            </a:r>
            <a:r>
              <a:rPr lang="en-US" sz="3200" dirty="0" smtClean="0"/>
              <a:t>reflection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Сами по себе </a:t>
            </a:r>
            <a:r>
              <a:rPr lang="en-US" dirty="0" smtClean="0"/>
              <a:t>reflection </a:t>
            </a:r>
            <a:r>
              <a:rPr lang="ru-RU" dirty="0" smtClean="0"/>
              <a:t>вызовы медленнее, чем обычные</a:t>
            </a:r>
          </a:p>
          <a:p>
            <a:pPr lvl="1"/>
            <a:r>
              <a:rPr lang="en-US" dirty="0" err="1" smtClean="0"/>
              <a:t>setAccessible</a:t>
            </a:r>
            <a:r>
              <a:rPr lang="ru-RU" dirty="0" smtClean="0"/>
              <a:t>(</a:t>
            </a:r>
            <a:r>
              <a:rPr lang="en-US" dirty="0" smtClean="0"/>
              <a:t>true</a:t>
            </a:r>
            <a:r>
              <a:rPr lang="ru-RU" dirty="0" smtClean="0"/>
              <a:t>)  помогает, но замедление всё равно есть</a:t>
            </a:r>
          </a:p>
          <a:p>
            <a:pPr lvl="0"/>
            <a:r>
              <a:rPr lang="ru-RU" dirty="0" smtClean="0"/>
              <a:t>В ряде случаев, вместо </a:t>
            </a:r>
            <a:r>
              <a:rPr lang="en-US" dirty="0" smtClean="0"/>
              <a:t>reflection </a:t>
            </a:r>
            <a:r>
              <a:rPr lang="ru-RU" dirty="0" smtClean="0"/>
              <a:t>достаточно выделить интерфейс и использовать обычные вызовы метода интерфейса.</a:t>
            </a:r>
          </a:p>
          <a:p>
            <a:pPr lvl="0"/>
            <a:r>
              <a:rPr lang="ru-RU" dirty="0" smtClean="0"/>
              <a:t>Само обращение к </a:t>
            </a:r>
            <a:r>
              <a:rPr lang="en-US" dirty="0" smtClean="0"/>
              <a:t>reflection</a:t>
            </a:r>
            <a:r>
              <a:rPr lang="ru-RU" dirty="0" smtClean="0"/>
              <a:t> (</a:t>
            </a:r>
            <a:r>
              <a:rPr lang="en-US" dirty="0" err="1" smtClean="0"/>
              <a:t>findMethod</a:t>
            </a:r>
            <a:r>
              <a:rPr lang="ru-RU" dirty="0" smtClean="0"/>
              <a:t>, </a:t>
            </a:r>
            <a:r>
              <a:rPr lang="en-US" dirty="0" err="1" smtClean="0"/>
              <a:t>getDeclaredFields</a:t>
            </a:r>
            <a:r>
              <a:rPr lang="ru-RU" dirty="0" smtClean="0"/>
              <a:t>, и т.п.) обычно вызывают “</a:t>
            </a:r>
            <a:r>
              <a:rPr lang="en-US" dirty="0" smtClean="0"/>
              <a:t>string</a:t>
            </a:r>
            <a:r>
              <a:rPr lang="ru-RU" dirty="0" smtClean="0"/>
              <a:t>.</a:t>
            </a:r>
            <a:r>
              <a:rPr lang="en-US" dirty="0" smtClean="0"/>
              <a:t>intern</a:t>
            </a:r>
            <a:r>
              <a:rPr lang="ru-RU" dirty="0" smtClean="0"/>
              <a:t>” и из-за этого могут занимать ощутимое время (проценты от общего времени).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93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Опасайтесь </a:t>
            </a:r>
            <a:r>
              <a:rPr lang="en-US" sz="3200" dirty="0" smtClean="0"/>
              <a:t>wait/notify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правило</a:t>
            </a:r>
            <a:r>
              <a:rPr lang="en-US" dirty="0" smtClean="0"/>
              <a:t>, </a:t>
            </a:r>
            <a:r>
              <a:rPr lang="ru-RU" dirty="0" smtClean="0"/>
              <a:t>в реальных задачах использование </a:t>
            </a:r>
            <a:r>
              <a:rPr lang="en-US" dirty="0" smtClean="0"/>
              <a:t>wait/notify </a:t>
            </a:r>
            <a:r>
              <a:rPr lang="ru-RU" dirty="0" smtClean="0"/>
              <a:t>не особо нужно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ru-RU" dirty="0" smtClean="0"/>
              <a:t>Но если действительно нужно</a:t>
            </a:r>
            <a:r>
              <a:rPr lang="en-US" dirty="0" smtClean="0"/>
              <a:t>, </a:t>
            </a:r>
            <a:r>
              <a:rPr lang="ru-RU" dirty="0" smtClean="0"/>
              <a:t>то имеет смысл смотреть в сторону </a:t>
            </a:r>
            <a:r>
              <a:rPr lang="en-US" dirty="0" err="1" smtClean="0"/>
              <a:t>java.util.concurrent</a:t>
            </a:r>
            <a:r>
              <a:rPr lang="en-US" dirty="0" smtClean="0"/>
              <a:t>.*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64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String</a:t>
            </a:r>
            <a:r>
              <a:rPr lang="ru-RU" sz="3200" dirty="0" smtClean="0"/>
              <a:t>.</a:t>
            </a:r>
            <a:r>
              <a:rPr lang="en-US" sz="3200" dirty="0" err="1" smtClean="0"/>
              <a:t>replaceAll</a:t>
            </a:r>
            <a:r>
              <a:rPr lang="en-US" sz="3200" dirty="0" smtClean="0"/>
              <a:t>(String </a:t>
            </a:r>
            <a:r>
              <a:rPr lang="en-US" sz="3200" dirty="0" err="1" smtClean="0"/>
              <a:t>regex</a:t>
            </a:r>
            <a:r>
              <a:rPr lang="en-US" sz="3200" dirty="0" smtClean="0"/>
              <a:t>, String replacement)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Обращайте внимание на то, что метод </a:t>
            </a:r>
            <a:br>
              <a:rPr lang="ru-RU" dirty="0" smtClean="0"/>
            </a:br>
            <a:r>
              <a:rPr lang="en-US" b="1" dirty="0" smtClean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replaceAll</a:t>
            </a:r>
            <a:r>
              <a:rPr lang="ru-RU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ru-RU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String replacement</a:t>
            </a:r>
            <a:r>
              <a:rPr lang="ru-RU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b="1" dirty="0" smtClean="0">
                <a:solidFill>
                  <a:srgbClr val="0F6F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 smtClean="0"/>
              <a:t>проводит замену по регулярному выражению.</a:t>
            </a:r>
          </a:p>
          <a:p>
            <a:pPr lvl="0"/>
            <a:r>
              <a:rPr lang="ru-RU" dirty="0" smtClean="0"/>
              <a:t>При этом </a:t>
            </a:r>
            <a:r>
              <a:rPr lang="ru-RU" dirty="0" err="1" smtClean="0"/>
              <a:t>парсинг</a:t>
            </a:r>
            <a:r>
              <a:rPr lang="ru-RU" dirty="0" smtClean="0"/>
              <a:t> и компиляция регулярного выражения происходит при каждом вызове </a:t>
            </a:r>
            <a:r>
              <a:rPr lang="en-US" dirty="0" err="1" smtClean="0"/>
              <a:t>replaceAll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Так же, могут возникнуть «непонятные» ошибки, если в </a:t>
            </a:r>
            <a:r>
              <a:rPr lang="en-US" dirty="0" smtClean="0"/>
              <a:t>replacement</a:t>
            </a:r>
            <a:r>
              <a:rPr lang="ru-RU" dirty="0" smtClean="0"/>
              <a:t> строке встречаются символы $ или \ (см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ru-RU" dirty="0" smtClean="0"/>
              <a:t>к методу </a:t>
            </a:r>
            <a:r>
              <a:rPr lang="en-US" dirty="0" err="1" smtClean="0"/>
              <a:t>replaceAll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5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0" y="0"/>
            <a:ext cx="9043200" cy="857232"/>
          </a:xfrm>
        </p:spPr>
        <p:txBody>
          <a:bodyPr>
            <a:no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Prepared Statement </a:t>
            </a:r>
            <a:r>
              <a:rPr lang="ru-RU" dirty="0" smtClean="0"/>
              <a:t>и </a:t>
            </a:r>
            <a:r>
              <a:rPr lang="en-US" dirty="0" smtClean="0"/>
              <a:t>bind-</a:t>
            </a:r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связанных </a:t>
            </a:r>
            <a:r>
              <a:rPr lang="ru-RU" dirty="0"/>
              <a:t>(</a:t>
            </a:r>
            <a:r>
              <a:rPr lang="en-US" dirty="0"/>
              <a:t>bind</a:t>
            </a:r>
            <a:r>
              <a:rPr lang="ru-RU" dirty="0"/>
              <a:t>) переменных </a:t>
            </a:r>
            <a:r>
              <a:rPr lang="ru-RU" dirty="0" smtClean="0"/>
              <a:t>приводит к рекомпиляции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hard-parse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каждого запроса на стороне сервера (СУБД)</a:t>
            </a:r>
          </a:p>
          <a:p>
            <a:r>
              <a:rPr lang="ru-RU" dirty="0" smtClean="0"/>
              <a:t>Аспект безопасности: связанные переменные гораздо более устойчивы против  </a:t>
            </a:r>
            <a:r>
              <a:rPr lang="en-US" dirty="0" smtClean="0"/>
              <a:t>Code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91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Если ничего не помогло…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verbose:gc</a:t>
            </a:r>
            <a:r>
              <a:rPr lang="en-US" dirty="0" smtClean="0"/>
              <a:t> -XX:+</a:t>
            </a:r>
            <a:r>
              <a:rPr lang="en-US" dirty="0" err="1" smtClean="0"/>
              <a:t>PrintGCDetails</a:t>
            </a:r>
            <a:r>
              <a:rPr lang="en-US" dirty="0" smtClean="0"/>
              <a:t> -XX:+</a:t>
            </a:r>
            <a:r>
              <a:rPr lang="en-US" dirty="0" err="1" smtClean="0"/>
              <a:t>PrintGCTimeStamps</a:t>
            </a:r>
            <a:r>
              <a:rPr lang="en-US" dirty="0" smtClean="0"/>
              <a:t> -</a:t>
            </a:r>
            <a:r>
              <a:rPr lang="en-US" dirty="0" err="1" smtClean="0"/>
              <a:t>Xloggc:gc_log.log</a:t>
            </a:r>
            <a:endParaRPr lang="en-US" dirty="0" smtClean="0"/>
          </a:p>
          <a:p>
            <a:r>
              <a:rPr lang="en-US" dirty="0" smtClean="0"/>
              <a:t>-Xmx5m</a:t>
            </a:r>
          </a:p>
          <a:p>
            <a:r>
              <a:rPr lang="en-US" dirty="0" smtClean="0"/>
              <a:t>-XX:+</a:t>
            </a:r>
            <a:r>
              <a:rPr lang="en-US" dirty="0" err="1" smtClean="0"/>
              <a:t>HeapDumpOnOutOfMemoryError</a:t>
            </a:r>
            <a:endParaRPr lang="ru-RU" dirty="0" smtClean="0"/>
          </a:p>
          <a:p>
            <a:r>
              <a:rPr lang="en-US" dirty="0" err="1" smtClean="0"/>
              <a:t>jstack</a:t>
            </a:r>
            <a:r>
              <a:rPr lang="en-US" dirty="0" smtClean="0"/>
              <a:t>, </a:t>
            </a:r>
            <a:r>
              <a:rPr lang="en-US" dirty="0" err="1" smtClean="0"/>
              <a:t>jmap</a:t>
            </a:r>
            <a:endParaRPr lang="en-US" dirty="0" smtClean="0"/>
          </a:p>
          <a:p>
            <a:r>
              <a:rPr lang="en-US" dirty="0" err="1" smtClean="0"/>
              <a:t>jprof</a:t>
            </a:r>
            <a:endParaRPr lang="en-US" dirty="0" smtClean="0"/>
          </a:p>
          <a:p>
            <a:r>
              <a:rPr lang="en-US" dirty="0" smtClean="0"/>
              <a:t>Eclipse Memory Analyzer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01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performance?</a:t>
            </a:r>
            <a:r>
              <a:rPr lang="ru-RU" sz="3200" dirty="0" smtClean="0"/>
              <a:t> </a:t>
            </a:r>
            <a:r>
              <a:rPr lang="en-US" sz="3200" dirty="0" smtClean="0"/>
              <a:t>Why optimize?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 (</a:t>
            </a:r>
            <a:r>
              <a:rPr lang="en-US" dirty="0" smtClean="0"/>
              <a:t>Non-functional requirements, NFR)</a:t>
            </a:r>
            <a:endParaRPr lang="ru-RU" dirty="0" smtClean="0"/>
          </a:p>
          <a:p>
            <a:pPr lvl="1"/>
            <a:r>
              <a:rPr lang="ru-RU" dirty="0" smtClean="0"/>
              <a:t>Отвечают на вопрос «Как должно работать то, что сделано», а не «Что должно быть сделано»</a:t>
            </a:r>
            <a:endParaRPr lang="en-US" dirty="0" smtClean="0"/>
          </a:p>
          <a:p>
            <a:r>
              <a:rPr lang="ru-RU" dirty="0" smtClean="0"/>
              <a:t>Ограничения аппаратного обеспечения</a:t>
            </a:r>
          </a:p>
          <a:p>
            <a:pPr lvl="1"/>
            <a:r>
              <a:rPr lang="ru-RU" dirty="0" smtClean="0"/>
              <a:t>2 </a:t>
            </a:r>
            <a:r>
              <a:rPr lang="ru-RU" dirty="0" err="1" smtClean="0"/>
              <a:t>High-End</a:t>
            </a:r>
            <a:r>
              <a:rPr lang="ru-RU" dirty="0" smtClean="0"/>
              <a:t> </a:t>
            </a:r>
            <a:r>
              <a:rPr lang="ru-RU" dirty="0" err="1" smtClean="0"/>
              <a:t>Servers</a:t>
            </a:r>
            <a:r>
              <a:rPr lang="ru-RU" dirty="0" smtClean="0"/>
              <a:t> </a:t>
            </a:r>
            <a:r>
              <a:rPr lang="ru-RU" dirty="0" err="1" smtClean="0"/>
              <a:t>Sun</a:t>
            </a:r>
            <a:r>
              <a:rPr lang="ru-RU" dirty="0" smtClean="0"/>
              <a:t> </a:t>
            </a:r>
            <a:r>
              <a:rPr lang="ru-RU" dirty="0" err="1" smtClean="0"/>
              <a:t>Fire</a:t>
            </a:r>
            <a:r>
              <a:rPr lang="ru-RU" dirty="0" smtClean="0"/>
              <a:t> E25k (по 72 процессора каждый, и стоимостью по </a:t>
            </a:r>
            <a:r>
              <a:rPr lang="ru-RU" b="1" dirty="0" smtClean="0">
                <a:solidFill>
                  <a:srgbClr val="FF0000"/>
                </a:solidFill>
              </a:rPr>
              <a:t>4 </a:t>
            </a:r>
            <a:r>
              <a:rPr lang="ru-RU" b="1" dirty="0" err="1" smtClean="0">
                <a:solidFill>
                  <a:srgbClr val="FF0000"/>
                </a:solidFill>
              </a:rPr>
              <a:t>млн</a:t>
            </a:r>
            <a:r>
              <a:rPr lang="ru-RU" b="1" dirty="0" smtClean="0">
                <a:solidFill>
                  <a:srgbClr val="FF0000"/>
                </a:solidFill>
              </a:rPr>
              <a:t> $ каждый</a:t>
            </a:r>
            <a:r>
              <a:rPr lang="en-US" dirty="0" smtClean="0"/>
              <a:t>)?</a:t>
            </a:r>
            <a:endParaRPr lang="ru-RU" dirty="0" smtClean="0"/>
          </a:p>
          <a:p>
            <a:r>
              <a:rPr lang="ru-RU" dirty="0" smtClean="0"/>
              <a:t>Многопользовательская нагрузка</a:t>
            </a:r>
          </a:p>
          <a:p>
            <a:pPr lvl="1"/>
            <a:r>
              <a:rPr lang="ru-RU" dirty="0" smtClean="0"/>
              <a:t>10? 100? 10000?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Большие объемы данных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9430"/>
            <a:ext cx="8893175" cy="548854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ru-RU" sz="3600" dirty="0"/>
              <a:t>Избегайте лишнего создания объектов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395288" y="1341438"/>
            <a:ext cx="8208962" cy="2289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Неправильно.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while(true) {</a:t>
            </a:r>
          </a:p>
          <a:p>
            <a:r>
              <a:rPr lang="en-US" b="1" dirty="0">
                <a:solidFill>
                  <a:schemeClr val="bg1"/>
                </a:solidFill>
              </a:rPr>
              <a:t>	byte[] </a:t>
            </a:r>
            <a:r>
              <a:rPr lang="en-US" b="1" dirty="0" err="1" smtClean="0">
                <a:solidFill>
                  <a:schemeClr val="bg1"/>
                </a:solidFill>
              </a:rPr>
              <a:t>buf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= </a:t>
            </a:r>
            <a:r>
              <a:rPr lang="en-US" b="1" dirty="0">
                <a:solidFill>
                  <a:schemeClr val="bg1"/>
                </a:solidFill>
              </a:rPr>
              <a:t>new byte[1024];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count = </a:t>
            </a:r>
            <a:r>
              <a:rPr lang="en-US" b="1" dirty="0" err="1">
                <a:solidFill>
                  <a:schemeClr val="bg1"/>
                </a:solidFill>
              </a:rPr>
              <a:t>inputStream.read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buf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if (count&lt;0) break;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rgbClr val="33CC33"/>
                </a:solidFill>
              </a:rPr>
              <a:t>//</a:t>
            </a:r>
            <a:r>
              <a:rPr lang="en-US" b="1" dirty="0" smtClean="0">
                <a:solidFill>
                  <a:srgbClr val="33CC33"/>
                </a:solidFill>
              </a:rPr>
              <a:t>д</a:t>
            </a:r>
            <a:r>
              <a:rPr lang="ru-RU" b="1" dirty="0" smtClean="0">
                <a:solidFill>
                  <a:srgbClr val="33CC33"/>
                </a:solidFill>
              </a:rPr>
              <a:t>а</a:t>
            </a:r>
            <a:r>
              <a:rPr lang="en-US" b="1" dirty="0" err="1" smtClean="0">
                <a:solidFill>
                  <a:srgbClr val="33CC33"/>
                </a:solidFill>
              </a:rPr>
              <a:t>лее</a:t>
            </a:r>
            <a:r>
              <a:rPr lang="en-US" b="1" dirty="0" smtClean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идет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использование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буффера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buf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……..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395288" y="4149725"/>
            <a:ext cx="8208962" cy="2289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Правильно.</a:t>
            </a:r>
          </a:p>
          <a:p>
            <a:r>
              <a:rPr lang="en-US" b="1" dirty="0">
                <a:solidFill>
                  <a:srgbClr val="FF0000"/>
                </a:solidFill>
              </a:rPr>
              <a:t>byte[] </a:t>
            </a:r>
            <a:r>
              <a:rPr lang="en-US" b="1" dirty="0" err="1">
                <a:solidFill>
                  <a:srgbClr val="FF0000"/>
                </a:solidFill>
              </a:rPr>
              <a:t>buf</a:t>
            </a:r>
            <a:r>
              <a:rPr lang="en-US" b="1" dirty="0">
                <a:solidFill>
                  <a:srgbClr val="FF0000"/>
                </a:solidFill>
              </a:rPr>
              <a:t>= new byte[1024];</a:t>
            </a:r>
          </a:p>
          <a:p>
            <a:r>
              <a:rPr lang="en-US" b="1" dirty="0">
                <a:solidFill>
                  <a:schemeClr val="bg1"/>
                </a:solidFill>
              </a:rPr>
              <a:t>while(true) {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count = </a:t>
            </a:r>
            <a:r>
              <a:rPr lang="en-US" b="1" dirty="0" err="1">
                <a:solidFill>
                  <a:schemeClr val="bg1"/>
                </a:solidFill>
              </a:rPr>
              <a:t>inputStream.read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buf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if (count&lt;0) break;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rgbClr val="33CC33"/>
                </a:solidFill>
              </a:rPr>
              <a:t>//</a:t>
            </a:r>
            <a:r>
              <a:rPr lang="en-US" b="1" dirty="0" smtClean="0">
                <a:solidFill>
                  <a:srgbClr val="33CC33"/>
                </a:solidFill>
              </a:rPr>
              <a:t>д</a:t>
            </a:r>
            <a:r>
              <a:rPr lang="ru-RU" b="1" dirty="0" smtClean="0">
                <a:solidFill>
                  <a:srgbClr val="33CC33"/>
                </a:solidFill>
              </a:rPr>
              <a:t>а</a:t>
            </a:r>
            <a:r>
              <a:rPr lang="en-US" b="1" dirty="0" err="1" smtClean="0">
                <a:solidFill>
                  <a:srgbClr val="33CC33"/>
                </a:solidFill>
              </a:rPr>
              <a:t>лее</a:t>
            </a:r>
            <a:r>
              <a:rPr lang="en-US" b="1" dirty="0" smtClean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идет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использование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буффера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buf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……..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93175" cy="500301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Обнуляйте ссылки</a:t>
            </a:r>
            <a:r>
              <a:rPr lang="ru-RU" sz="3600" dirty="0"/>
              <a:t>, когда они </a:t>
            </a:r>
            <a:r>
              <a:rPr lang="ru-RU" sz="3600" dirty="0" smtClean="0"/>
              <a:t>больше </a:t>
            </a:r>
            <a:r>
              <a:rPr lang="ru-RU" sz="3600" dirty="0"/>
              <a:t>не нужны 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323850" y="1268413"/>
            <a:ext cx="8208963" cy="1739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Неправильно.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 void </a:t>
            </a:r>
            <a:r>
              <a:rPr lang="en-US" b="1" dirty="0" err="1">
                <a:solidFill>
                  <a:schemeClr val="bg1"/>
                </a:solidFill>
              </a:rPr>
              <a:t>myMethod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doSomething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longOperation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323850" y="3284538"/>
            <a:ext cx="8208963" cy="2014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 void </a:t>
            </a:r>
            <a:r>
              <a:rPr lang="en-US" b="1" dirty="0" err="1">
                <a:solidFill>
                  <a:schemeClr val="bg1"/>
                </a:solidFill>
              </a:rPr>
              <a:t>myMethod</a:t>
            </a:r>
            <a:r>
              <a:rPr lang="ru-RU" b="1" dirty="0">
                <a:solidFill>
                  <a:schemeClr val="bg1"/>
                </a:solidFill>
              </a:rPr>
              <a:t>() {</a:t>
            </a: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ru-RU" b="1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ru-RU" b="1" dirty="0">
                <a:solidFill>
                  <a:schemeClr val="bg1"/>
                </a:solidFill>
              </a:rPr>
              <a:t>();</a:t>
            </a: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doSomething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bigObject</a:t>
            </a:r>
            <a:r>
              <a:rPr lang="en-US" b="1" dirty="0">
                <a:solidFill>
                  <a:schemeClr val="bg1"/>
                </a:solidFill>
              </a:rPr>
              <a:t>);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bigObject</a:t>
            </a:r>
            <a:r>
              <a:rPr lang="ru-RU" b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ru-RU" b="1" dirty="0">
                <a:solidFill>
                  <a:srgbClr val="FF0000"/>
                </a:solidFill>
              </a:rPr>
              <a:t>;</a:t>
            </a: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longOperation</a:t>
            </a:r>
            <a:r>
              <a:rPr lang="ru-RU" b="1" dirty="0">
                <a:solidFill>
                  <a:schemeClr val="bg1"/>
                </a:solidFill>
              </a:rPr>
              <a:t>();</a:t>
            </a:r>
          </a:p>
          <a:p>
            <a:r>
              <a:rPr lang="ru-RU" b="1" dirty="0">
                <a:solidFill>
                  <a:schemeClr val="bg1"/>
                </a:solidFill>
              </a:rPr>
              <a:t>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5373688"/>
            <a:ext cx="8229600" cy="1008062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800" dirty="0"/>
              <a:t>Объекты, ссылки на которые </a:t>
            </a:r>
            <a:r>
              <a:rPr lang="ru-RU" sz="2800" dirty="0" smtClean="0"/>
              <a:t>отсутствуют, </a:t>
            </a:r>
            <a:r>
              <a:rPr lang="ru-RU" sz="2800" dirty="0"/>
              <a:t>уничтожаются «сборщиком мусора».</a:t>
            </a:r>
          </a:p>
        </p:txBody>
      </p:sp>
    </p:spTree>
    <p:extLst>
      <p:ext uri="{BB962C8B-B14F-4D97-AF65-F5344CB8AC3E}">
        <p14:creationId xmlns:p14="http://schemas.microsoft.com/office/powerpoint/2010/main" val="458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1" cy="792163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Размер </a:t>
            </a:r>
            <a:r>
              <a:rPr lang="ru-RU" sz="3200" dirty="0"/>
              <a:t>коллекций следует </a:t>
            </a:r>
            <a:r>
              <a:rPr lang="ru-RU" sz="3200" dirty="0" smtClean="0"/>
              <a:t>менять как можно реже</a:t>
            </a:r>
            <a:endParaRPr lang="ru-RU" sz="3200" dirty="0"/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95288" y="981075"/>
            <a:ext cx="8208962" cy="1465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Неправильно.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List </a:t>
            </a:r>
            <a:r>
              <a:rPr lang="en-US" b="1" dirty="0" err="1">
                <a:solidFill>
                  <a:schemeClr val="bg1"/>
                </a:solidFill>
              </a:rPr>
              <a:t>list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java.util.ArrayList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=0;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&lt;10000;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++)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list.add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getNextObject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395288" y="2565400"/>
            <a:ext cx="8208962" cy="1465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Правильно.</a:t>
            </a:r>
          </a:p>
          <a:p>
            <a:r>
              <a:rPr lang="en-US" b="1" dirty="0">
                <a:solidFill>
                  <a:schemeClr val="bg1"/>
                </a:solidFill>
              </a:rPr>
              <a:t>List </a:t>
            </a:r>
            <a:r>
              <a:rPr lang="en-US" b="1" dirty="0" err="1">
                <a:solidFill>
                  <a:schemeClr val="bg1"/>
                </a:solidFill>
              </a:rPr>
              <a:t>list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java.util.ArrayList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10000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=0;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&lt;10000;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++)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list.add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getNextObject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65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83389" y="4817922"/>
            <a:ext cx="8528837" cy="170021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sz="2000" dirty="0" smtClean="0"/>
              <a:t>заполнение коллекции (не в середину), доступ по индексу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LinkedList</a:t>
            </a:r>
            <a:r>
              <a:rPr lang="en-US" sz="2000" dirty="0"/>
              <a:t> </a:t>
            </a:r>
            <a:r>
              <a:rPr lang="en-US" dirty="0"/>
              <a:t>– </a:t>
            </a:r>
            <a:r>
              <a:rPr lang="ru-RU" sz="2000" dirty="0" smtClean="0"/>
              <a:t>добавление-удаление </a:t>
            </a:r>
            <a:r>
              <a:rPr lang="ru-RU" sz="2000" dirty="0"/>
              <a:t>элементов </a:t>
            </a:r>
            <a:r>
              <a:rPr lang="ru-RU" dirty="0" smtClean="0"/>
              <a:t>(</a:t>
            </a:r>
            <a:r>
              <a:rPr lang="ru-RU" dirty="0"/>
              <a:t>особенно в </a:t>
            </a:r>
            <a:r>
              <a:rPr lang="ru-RU" dirty="0" smtClean="0"/>
              <a:t>начало/конец)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HashSet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для быстрого определения принадлежности объекта.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FF0000"/>
                </a:solidFill>
              </a:rPr>
              <a:t>TreeSet</a:t>
            </a:r>
            <a:r>
              <a:rPr lang="en-US" sz="2000" dirty="0"/>
              <a:t> – </a:t>
            </a:r>
            <a:r>
              <a:rPr lang="ru-RU" sz="2000" dirty="0"/>
              <a:t>для быстрого поиска и сортировки </a:t>
            </a:r>
            <a:r>
              <a:rPr lang="ru-RU" sz="2000" dirty="0" smtClean="0"/>
              <a:t>объектов (нужно редко). </a:t>
            </a:r>
            <a:endParaRPr lang="ru-RU" sz="2000" dirty="0"/>
          </a:p>
        </p:txBody>
      </p:sp>
      <p:sp>
        <p:nvSpPr>
          <p:cNvPr id="7" name="Текст 9"/>
          <p:cNvSpPr txBox="1">
            <a:spLocks/>
          </p:cNvSpPr>
          <p:nvPr/>
        </p:nvSpPr>
        <p:spPr>
          <a:xfrm>
            <a:off x="395288" y="4156962"/>
            <a:ext cx="8215332" cy="810765"/>
          </a:xfrm>
          <a:prstGeom prst="rect">
            <a:avLst/>
          </a:prstGeom>
        </p:spPr>
        <p:txBody>
          <a:bodyPr/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‒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Calibri" pitchFamily="34" charset="0"/>
              <a:buChar char="―"/>
              <a:defRPr sz="12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Определяйте, какую именно коллекцию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использовать </a:t>
            </a:r>
            <a:r>
              <a:rPr lang="ru-RU" sz="2400" b="1" dirty="0"/>
              <a:t>конкретно для вашей задачи 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05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63246"/>
            <a:ext cx="9144000" cy="6477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Используйте </a:t>
            </a:r>
            <a:r>
              <a:rPr lang="ru-RU" sz="3200" dirty="0"/>
              <a:t>при возможности </a:t>
            </a:r>
            <a:r>
              <a:rPr lang="ru-RU" sz="3200" dirty="0" smtClean="0"/>
              <a:t>поля </a:t>
            </a:r>
            <a:r>
              <a:rPr lang="ru-RU" sz="3200" dirty="0"/>
              <a:t>типа </a:t>
            </a:r>
            <a:r>
              <a:rPr lang="en-US" sz="3200" dirty="0"/>
              <a:t>static</a:t>
            </a:r>
            <a:r>
              <a:rPr lang="ru-RU" sz="3200" dirty="0"/>
              <a:t> 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23850" y="908247"/>
            <a:ext cx="8208963" cy="2838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Неправильно.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  class </a:t>
            </a:r>
            <a:r>
              <a:rPr lang="en-US" b="1" dirty="0" err="1">
                <a:solidFill>
                  <a:schemeClr val="bg1"/>
                </a:solidFill>
              </a:rPr>
              <a:t>MyClass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private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maximumBufferSize</a:t>
            </a:r>
            <a:r>
              <a:rPr lang="en-US" b="1" dirty="0">
                <a:solidFill>
                  <a:schemeClr val="bg1"/>
                </a:solidFill>
              </a:rPr>
              <a:t> = 10;</a:t>
            </a:r>
          </a:p>
          <a:p>
            <a:r>
              <a:rPr lang="en-US" b="1" dirty="0">
                <a:solidFill>
                  <a:schemeClr val="bg1"/>
                </a:solidFill>
              </a:rPr>
              <a:t>	private Object </a:t>
            </a:r>
            <a:r>
              <a:rPr lang="en-US" b="1" dirty="0" err="1">
                <a:solidFill>
                  <a:schemeClr val="bg1"/>
                </a:solidFill>
              </a:rPr>
              <a:t>myObject</a:t>
            </a:r>
            <a:r>
              <a:rPr lang="en-US" b="1" dirty="0">
                <a:solidFill>
                  <a:schemeClr val="bg1"/>
                </a:solidFill>
              </a:rPr>
              <a:t>=…</a:t>
            </a:r>
          </a:p>
          <a:p>
            <a:r>
              <a:rPr lang="en-US" b="1" dirty="0">
                <a:solidFill>
                  <a:schemeClr val="bg1"/>
                </a:solidFill>
              </a:rPr>
              <a:t>	public Object[] </a:t>
            </a:r>
            <a:r>
              <a:rPr lang="en-US" b="1" dirty="0" err="1">
                <a:solidFill>
                  <a:schemeClr val="bg1"/>
                </a:solidFill>
              </a:rPr>
              <a:t>createBufferAndFill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	Object[] </a:t>
            </a:r>
            <a:r>
              <a:rPr lang="en-US" b="1" dirty="0" err="1">
                <a:solidFill>
                  <a:schemeClr val="bg1"/>
                </a:solidFill>
              </a:rPr>
              <a:t>buf</a:t>
            </a:r>
            <a:r>
              <a:rPr lang="en-US" b="1" dirty="0">
                <a:solidFill>
                  <a:schemeClr val="bg1"/>
                </a:solidFill>
              </a:rPr>
              <a:t> = new Object[</a:t>
            </a:r>
            <a:r>
              <a:rPr lang="en-US" b="1" dirty="0" err="1">
                <a:solidFill>
                  <a:schemeClr val="bg1"/>
                </a:solidFill>
              </a:rPr>
              <a:t>maximumBufferSize</a:t>
            </a:r>
            <a:r>
              <a:rPr lang="en-US" b="1" dirty="0">
                <a:solidFill>
                  <a:schemeClr val="bg1"/>
                </a:solidFill>
              </a:rPr>
              <a:t>];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Arrays.fill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buf,myObject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	return </a:t>
            </a:r>
            <a:r>
              <a:rPr lang="en-US" b="1" dirty="0" err="1">
                <a:solidFill>
                  <a:schemeClr val="bg1"/>
                </a:solidFill>
              </a:rPr>
              <a:t>buf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	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23850" y="3695870"/>
            <a:ext cx="8208963" cy="2838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  class </a:t>
            </a:r>
            <a:r>
              <a:rPr lang="en-US" b="1" dirty="0" err="1">
                <a:solidFill>
                  <a:schemeClr val="bg1"/>
                </a:solidFill>
              </a:rPr>
              <a:t>MyClass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private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maximumBufferSize</a:t>
            </a:r>
            <a:r>
              <a:rPr lang="en-US" b="1" dirty="0">
                <a:solidFill>
                  <a:schemeClr val="bg1"/>
                </a:solidFill>
              </a:rPr>
              <a:t> = 10;</a:t>
            </a:r>
          </a:p>
          <a:p>
            <a:r>
              <a:rPr lang="en-US" b="1" dirty="0">
                <a:solidFill>
                  <a:schemeClr val="bg1"/>
                </a:solidFill>
              </a:rPr>
              <a:t>	private Object </a:t>
            </a:r>
            <a:r>
              <a:rPr lang="en-US" b="1" dirty="0" err="1">
                <a:solidFill>
                  <a:schemeClr val="bg1"/>
                </a:solidFill>
              </a:rPr>
              <a:t>myObject</a:t>
            </a:r>
            <a:r>
              <a:rPr lang="en-US" b="1" dirty="0">
                <a:solidFill>
                  <a:schemeClr val="bg1"/>
                </a:solidFill>
              </a:rPr>
              <a:t>=…	</a:t>
            </a:r>
          </a:p>
          <a:p>
            <a:r>
              <a:rPr lang="en-US" b="1" dirty="0">
                <a:solidFill>
                  <a:schemeClr val="bg1"/>
                </a:solidFill>
              </a:rPr>
              <a:t>	public Object[] </a:t>
            </a:r>
            <a:r>
              <a:rPr lang="en-US" b="1" dirty="0" err="1">
                <a:solidFill>
                  <a:schemeClr val="bg1"/>
                </a:solidFill>
              </a:rPr>
              <a:t>createBufferAndFill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	Object[] </a:t>
            </a:r>
            <a:r>
              <a:rPr lang="en-US" b="1" dirty="0" err="1">
                <a:solidFill>
                  <a:schemeClr val="bg1"/>
                </a:solidFill>
              </a:rPr>
              <a:t>buf</a:t>
            </a:r>
            <a:r>
              <a:rPr lang="en-US" b="1" dirty="0">
                <a:solidFill>
                  <a:schemeClr val="bg1"/>
                </a:solidFill>
              </a:rPr>
              <a:t> = new Object[</a:t>
            </a:r>
            <a:r>
              <a:rPr lang="en-US" b="1" dirty="0" err="1">
                <a:solidFill>
                  <a:schemeClr val="bg1"/>
                </a:solidFill>
              </a:rPr>
              <a:t>maximumBufferSize</a:t>
            </a:r>
            <a:r>
              <a:rPr lang="en-US" b="1" dirty="0">
                <a:solidFill>
                  <a:schemeClr val="bg1"/>
                </a:solidFill>
              </a:rPr>
              <a:t>];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Arrays.fill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buf,myObject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	return </a:t>
            </a:r>
            <a:r>
              <a:rPr lang="en-US" b="1" dirty="0" err="1">
                <a:solidFill>
                  <a:schemeClr val="bg1"/>
                </a:solidFill>
              </a:rPr>
              <a:t>buf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	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3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29" y="122785"/>
            <a:ext cx="8893175" cy="647700"/>
          </a:xfrm>
        </p:spPr>
        <p:txBody>
          <a:bodyPr/>
          <a:lstStyle/>
          <a:p>
            <a:r>
              <a:rPr lang="ru-RU" sz="3600" dirty="0" smtClean="0"/>
              <a:t>Повторно используйте </a:t>
            </a:r>
            <a:r>
              <a:rPr lang="en-US" sz="3600" dirty="0" smtClean="0"/>
              <a:t>exceptions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23850" y="981075"/>
            <a:ext cx="8208963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Неправильно.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 Object </a:t>
            </a:r>
            <a:r>
              <a:rPr lang="en-US" b="1" dirty="0" err="1">
                <a:solidFill>
                  <a:schemeClr val="bg1"/>
                </a:solidFill>
              </a:rPr>
              <a:t>myMethod</a:t>
            </a:r>
            <a:r>
              <a:rPr lang="en-US" b="1" dirty="0">
                <a:solidFill>
                  <a:schemeClr val="bg1"/>
                </a:solidFill>
              </a:rPr>
              <a:t>(Object </a:t>
            </a:r>
            <a:r>
              <a:rPr lang="en-US" b="1" dirty="0" err="1">
                <a:solidFill>
                  <a:schemeClr val="bg1"/>
                </a:solidFill>
              </a:rPr>
              <a:t>obj</a:t>
            </a:r>
            <a:r>
              <a:rPr lang="en-US" b="1" dirty="0">
                <a:solidFill>
                  <a:schemeClr val="bg1"/>
                </a:solidFill>
              </a:rPr>
              <a:t>) throws Exception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b="1" dirty="0" smtClean="0">
                <a:solidFill>
                  <a:schemeClr val="bg1"/>
                </a:solidFill>
              </a:rPr>
              <a:t>{ …….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}catch(Exception </a:t>
            </a:r>
            <a:r>
              <a:rPr lang="en-US" b="1" dirty="0" err="1">
                <a:solidFill>
                  <a:schemeClr val="bg1"/>
                </a:solidFill>
              </a:rPr>
              <a:t>exc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rgbClr val="33CC33"/>
                </a:solidFill>
              </a:rPr>
              <a:t>//</a:t>
            </a:r>
            <a:r>
              <a:rPr lang="en-US" b="1" dirty="0" err="1">
                <a:solidFill>
                  <a:srgbClr val="33CC33"/>
                </a:solidFill>
              </a:rPr>
              <a:t>некоторые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 smtClean="0">
                <a:solidFill>
                  <a:srgbClr val="33CC33"/>
                </a:solidFill>
              </a:rPr>
              <a:t>действи</a:t>
            </a:r>
            <a:r>
              <a:rPr lang="ru-RU" b="1" dirty="0" smtClean="0">
                <a:solidFill>
                  <a:srgbClr val="33CC33"/>
                </a:solidFill>
              </a:rPr>
              <a:t>я,</a:t>
            </a:r>
            <a:r>
              <a:rPr lang="en-US" b="1" dirty="0" smtClean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сопровождающие</a:t>
            </a:r>
            <a:r>
              <a:rPr lang="en-US" b="1" dirty="0">
                <a:solidFill>
                  <a:srgbClr val="33CC33"/>
                </a:solidFill>
              </a:rPr>
              <a:t> exception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…….</a:t>
            </a:r>
          </a:p>
          <a:p>
            <a:r>
              <a:rPr lang="ru-RU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bg1"/>
                </a:solidFill>
              </a:rPr>
              <a:t>throw new </a:t>
            </a:r>
            <a:r>
              <a:rPr lang="en-US" b="1" dirty="0" err="1" smtClean="0">
                <a:solidFill>
                  <a:schemeClr val="bg1"/>
                </a:solidFill>
              </a:rPr>
              <a:t>SomeException</a:t>
            </a:r>
            <a:r>
              <a:rPr lang="en-US" b="1" dirty="0" smtClean="0">
                <a:solidFill>
                  <a:schemeClr val="bg1"/>
                </a:solidFill>
              </a:rPr>
              <a:t>("There </a:t>
            </a:r>
            <a:r>
              <a:rPr lang="en-US" b="1" dirty="0">
                <a:solidFill>
                  <a:schemeClr val="bg1"/>
                </a:solidFill>
              </a:rPr>
              <a:t>is a big </a:t>
            </a:r>
            <a:r>
              <a:rPr lang="en-US" b="1" dirty="0" smtClean="0">
                <a:solidFill>
                  <a:schemeClr val="bg1"/>
                </a:solidFill>
              </a:rPr>
              <a:t>problem"</a:t>
            </a:r>
            <a:r>
              <a:rPr lang="ru-RU" b="1" dirty="0" smtClean="0">
                <a:solidFill>
                  <a:srgbClr val="FF0000"/>
                </a:solidFill>
              </a:rPr>
              <a:t>+</a:t>
            </a:r>
            <a:r>
              <a:rPr lang="en-US" b="1" dirty="0" err="1" smtClean="0">
                <a:solidFill>
                  <a:srgbClr val="FF0000"/>
                </a:solidFill>
              </a:rPr>
              <a:t>exc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218654" y="3720144"/>
            <a:ext cx="8208963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 Object </a:t>
            </a:r>
            <a:r>
              <a:rPr lang="en-US" b="1" dirty="0" err="1">
                <a:solidFill>
                  <a:schemeClr val="bg1"/>
                </a:solidFill>
              </a:rPr>
              <a:t>myMethod</a:t>
            </a:r>
            <a:r>
              <a:rPr lang="en-US" b="1" dirty="0">
                <a:solidFill>
                  <a:schemeClr val="bg1"/>
                </a:solidFill>
              </a:rPr>
              <a:t>(Object </a:t>
            </a:r>
            <a:r>
              <a:rPr lang="en-US" b="1" dirty="0" err="1">
                <a:solidFill>
                  <a:schemeClr val="bg1"/>
                </a:solidFill>
              </a:rPr>
              <a:t>obj</a:t>
            </a:r>
            <a:r>
              <a:rPr lang="en-US" b="1" dirty="0">
                <a:solidFill>
                  <a:schemeClr val="bg1"/>
                </a:solidFill>
              </a:rPr>
              <a:t>) throws Exception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try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{ …….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}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catch(Exception </a:t>
            </a:r>
            <a:r>
              <a:rPr lang="en-US" b="1" dirty="0" err="1">
                <a:solidFill>
                  <a:schemeClr val="bg1"/>
                </a:solidFill>
              </a:rPr>
              <a:t>exc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rgbClr val="33CC33"/>
                </a:solidFill>
              </a:rPr>
              <a:t>//</a:t>
            </a:r>
            <a:r>
              <a:rPr lang="en-US" b="1" dirty="0" err="1">
                <a:solidFill>
                  <a:srgbClr val="33CC33"/>
                </a:solidFill>
              </a:rPr>
              <a:t>некоторые</a:t>
            </a:r>
            <a:r>
              <a:rPr lang="en-US" b="1" dirty="0">
                <a:solidFill>
                  <a:srgbClr val="33CC33"/>
                </a:solidFill>
              </a:rPr>
              <a:t> </a:t>
            </a:r>
            <a:r>
              <a:rPr lang="en-US" b="1" dirty="0" err="1" smtClean="0">
                <a:solidFill>
                  <a:srgbClr val="33CC33"/>
                </a:solidFill>
              </a:rPr>
              <a:t>действи</a:t>
            </a:r>
            <a:r>
              <a:rPr lang="ru-RU" b="1" dirty="0" smtClean="0">
                <a:solidFill>
                  <a:srgbClr val="33CC33"/>
                </a:solidFill>
              </a:rPr>
              <a:t>я,</a:t>
            </a:r>
            <a:r>
              <a:rPr lang="en-US" b="1" dirty="0" smtClean="0">
                <a:solidFill>
                  <a:srgbClr val="33CC33"/>
                </a:solidFill>
              </a:rPr>
              <a:t> </a:t>
            </a:r>
            <a:r>
              <a:rPr lang="en-US" b="1" dirty="0" err="1">
                <a:solidFill>
                  <a:srgbClr val="33CC33"/>
                </a:solidFill>
              </a:rPr>
              <a:t>сопровождающие</a:t>
            </a:r>
            <a:r>
              <a:rPr lang="en-US" b="1" dirty="0">
                <a:solidFill>
                  <a:srgbClr val="33CC33"/>
                </a:solidFill>
              </a:rPr>
              <a:t> exception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…….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 throw new </a:t>
            </a:r>
            <a:r>
              <a:rPr lang="en-US" b="1" dirty="0" err="1" smtClean="0">
                <a:solidFill>
                  <a:schemeClr val="bg1"/>
                </a:solidFill>
              </a:rPr>
              <a:t>SomeException</a:t>
            </a:r>
            <a:r>
              <a:rPr lang="en-US" b="1" dirty="0" smtClean="0">
                <a:solidFill>
                  <a:schemeClr val="bg1"/>
                </a:solidFill>
              </a:rPr>
              <a:t>("There is a big problem"</a:t>
            </a:r>
            <a:r>
              <a:rPr lang="en-US" b="1" dirty="0" smtClean="0">
                <a:solidFill>
                  <a:srgbClr val="FF0000"/>
                </a:solidFill>
              </a:rPr>
              <a:t>,  </a:t>
            </a:r>
            <a:r>
              <a:rPr lang="en-US" b="1" dirty="0" err="1" smtClean="0">
                <a:solidFill>
                  <a:srgbClr val="FF0000"/>
                </a:solidFill>
              </a:rPr>
              <a:t>exc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1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21" y="24277"/>
            <a:ext cx="9063080" cy="770485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Используйте </a:t>
            </a:r>
            <a:r>
              <a:rPr lang="en-US" sz="3200" dirty="0" err="1" smtClean="0"/>
              <a:t>StringBuffer</a:t>
            </a:r>
            <a:r>
              <a:rPr lang="en-US" sz="3200" dirty="0" smtClean="0"/>
              <a:t>/</a:t>
            </a:r>
            <a:r>
              <a:rPr lang="en-US" sz="3200" dirty="0" err="1" smtClean="0"/>
              <a:t>StringBuilder</a:t>
            </a:r>
            <a:r>
              <a:rPr lang="en-US" sz="3200" dirty="0" smtClean="0"/>
              <a:t> </a:t>
            </a:r>
            <a:r>
              <a:rPr lang="ru-RU" sz="3200" dirty="0"/>
              <a:t>вместо конкатенации строк в особо уязвимых местах 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23850" y="1125538"/>
            <a:ext cx="8208963" cy="14652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Неправильно.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String result = "";</a:t>
            </a:r>
          </a:p>
          <a:p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=0;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&lt;=100;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++)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result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""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+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323850" y="2781300"/>
            <a:ext cx="8208963" cy="1465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// </a:t>
            </a:r>
            <a:r>
              <a:rPr lang="ru-RU" b="1" dirty="0">
                <a:solidFill>
                  <a:srgbClr val="33CC33"/>
                </a:solidFill>
              </a:rPr>
              <a:t>Правильно.</a:t>
            </a:r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StringBuffer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sb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StringBuffer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=0;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&lt;=100;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++)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sb.append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1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Избегайте лишних конвертаций</a:t>
            </a:r>
            <a:br>
              <a:rPr lang="ru-RU" sz="3200" dirty="0" smtClean="0"/>
            </a:br>
            <a:r>
              <a:rPr lang="ru-RU" sz="3200" dirty="0" smtClean="0"/>
              <a:t> </a:t>
            </a:r>
            <a:r>
              <a:rPr lang="en-US" sz="3200" dirty="0" smtClean="0"/>
              <a:t>String </a:t>
            </a:r>
            <a:r>
              <a:rPr lang="ru-RU" sz="3200" dirty="0" smtClean="0"/>
              <a:t>-&gt; </a:t>
            </a:r>
            <a:r>
              <a:rPr lang="en-US" sz="3200" dirty="0" smtClean="0"/>
              <a:t>XML</a:t>
            </a:r>
            <a:r>
              <a:rPr lang="ru-RU" sz="3200" dirty="0" smtClean="0"/>
              <a:t> -&gt; </a:t>
            </a:r>
            <a:r>
              <a:rPr lang="en-US" sz="3200" dirty="0" smtClean="0"/>
              <a:t>String</a:t>
            </a:r>
            <a:r>
              <a:rPr lang="ru-RU" sz="3200" dirty="0" smtClean="0"/>
              <a:t> -&gt; </a:t>
            </a:r>
            <a:r>
              <a:rPr lang="en-US" sz="3200" dirty="0" smtClean="0"/>
              <a:t>XML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Несколько классов в качестве внешнего </a:t>
            </a:r>
            <a:r>
              <a:rPr lang="en-US" dirty="0" smtClean="0"/>
              <a:t>API </a:t>
            </a:r>
            <a:r>
              <a:rPr lang="ru-RU" dirty="0" smtClean="0"/>
              <a:t>имеют </a:t>
            </a:r>
            <a:r>
              <a:rPr lang="en-US" dirty="0" smtClean="0"/>
              <a:t>String</a:t>
            </a:r>
            <a:r>
              <a:rPr lang="ru-RU" dirty="0" smtClean="0"/>
              <a:t>, а реально внутри они </a:t>
            </a:r>
            <a:r>
              <a:rPr lang="ru-RU" dirty="0" err="1" smtClean="0"/>
              <a:t>парсят</a:t>
            </a:r>
            <a:r>
              <a:rPr lang="ru-RU" dirty="0" smtClean="0"/>
              <a:t> строку и работают с ней как с </a:t>
            </a:r>
            <a:r>
              <a:rPr lang="en-US" dirty="0" smtClean="0"/>
              <a:t>XML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В подобных случаях, метод </a:t>
            </a:r>
            <a:r>
              <a:rPr lang="en-US" dirty="0" smtClean="0"/>
              <a:t>process</a:t>
            </a:r>
            <a:r>
              <a:rPr lang="ru-RU" dirty="0" smtClean="0"/>
              <a:t>(</a:t>
            </a:r>
            <a:r>
              <a:rPr lang="en-US" dirty="0" smtClean="0"/>
              <a:t>Element</a:t>
            </a:r>
            <a:r>
              <a:rPr lang="ru-RU" dirty="0" smtClean="0"/>
              <a:t>) имеет смысл выносить в </a:t>
            </a:r>
            <a:r>
              <a:rPr lang="en-US" dirty="0" smtClean="0"/>
              <a:t>public API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099282"/>
      </p:ext>
    </p:extLst>
  </p:cSld>
  <p:clrMapOvr>
    <a:masterClrMapping/>
  </p:clrMapOvr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86</TotalTime>
  <Words>566</Words>
  <Application>Microsoft Office PowerPoint</Application>
  <PresentationFormat>On-screen Show (4:3)</PresentationFormat>
  <Paragraphs>147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NetCracker_EDU_Template_2013</vt:lpstr>
      <vt:lpstr>Лекции по Java Александр Харичкин, Performance Support Manager, NetCracker</vt:lpstr>
      <vt:lpstr>Why performance? Why optimize?</vt:lpstr>
      <vt:lpstr>Избегайте лишнего создания объектов</vt:lpstr>
      <vt:lpstr>Обнуляйте ссылки, когда они больше не нужны </vt:lpstr>
      <vt:lpstr>Размер коллекций следует менять как можно реже</vt:lpstr>
      <vt:lpstr>Используйте при возможности поля типа static </vt:lpstr>
      <vt:lpstr>Повторно используйте exceptions </vt:lpstr>
      <vt:lpstr>Используйте StringBuffer/StringBuilder вместо конкатенации строк в особо уязвимых местах </vt:lpstr>
      <vt:lpstr>Избегайте лишних конвертаций  String -&gt; XML -&gt; String -&gt; XML</vt:lpstr>
      <vt:lpstr>Опасайтесь String.intern</vt:lpstr>
      <vt:lpstr>Опасайтесь reflection</vt:lpstr>
      <vt:lpstr>Опасайтесь wait/notify</vt:lpstr>
      <vt:lpstr>String.replaceAll(String regex, String replacement)</vt:lpstr>
      <vt:lpstr>Используйте Prepared Statement и bind-переменные</vt:lpstr>
      <vt:lpstr>Если ничего не помогло…</vt:lpstr>
      <vt:lpstr>PowerPoint Presentation</vt:lpstr>
    </vt:vector>
  </TitlesOfParts>
  <Company>NetCracker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Александр Харичкин, NetCracker Performance Support manager</dc:title>
  <dc:creator>Alexey Evdokimov</dc:creator>
  <cp:lastModifiedBy>Alexey Evdokimov</cp:lastModifiedBy>
  <cp:revision>10</cp:revision>
  <dcterms:created xsi:type="dcterms:W3CDTF">2013-12-02T08:50:37Z</dcterms:created>
  <dcterms:modified xsi:type="dcterms:W3CDTF">2014-02-16T08:25:54Z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