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8" r:id="rId2"/>
    <p:sldId id="338" r:id="rId3"/>
    <p:sldId id="339" r:id="rId4"/>
    <p:sldId id="341" r:id="rId5"/>
    <p:sldId id="342" r:id="rId6"/>
    <p:sldId id="346" r:id="rId7"/>
    <p:sldId id="347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C2DEEF"/>
    <a:srgbClr val="C8E3FB"/>
    <a:srgbClr val="0C9B74"/>
    <a:srgbClr val="0079C1"/>
    <a:srgbClr val="0F6FC6"/>
    <a:srgbClr val="0015C1"/>
    <a:srgbClr val="91C6F7"/>
    <a:srgbClr val="59AAF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4" autoAdjust="0"/>
    <p:restoredTop sz="99527" autoAdjust="0"/>
  </p:normalViewPr>
  <p:slideViewPr>
    <p:cSldViewPr snapToGrid="0">
      <p:cViewPr varScale="1">
        <p:scale>
          <a:sx n="114" d="100"/>
          <a:sy n="114" d="100"/>
        </p:scale>
        <p:origin x="-528" y="-102"/>
      </p:cViewPr>
      <p:guideLst>
        <p:guide orient="horz" pos="4273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ED31-C514-441E-A975-9321F8B61045}" type="datetimeFigureOut">
              <a:rPr lang="en-US" smtClean="0"/>
              <a:pPr/>
              <a:t>3/14/2014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B88C-414A-4D0E-94EB-C09963C3024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31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B5EB2-A5D5-4124-B769-9BEE021C263A}" type="datetimeFigureOut">
              <a:rPr lang="en-US" smtClean="0"/>
              <a:pPr/>
              <a:t>3/14/2014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F3D62-F495-4413-900F-CFCA7AE10E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9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3D62-F495-4413-900F-CFCA7AE10E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4000" cy="546146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29132"/>
            <a:ext cx="9144000" cy="969959"/>
          </a:xfrm>
        </p:spPr>
        <p:txBody>
          <a:bodyPr lIns="180000" rIns="21600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a title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55645"/>
            <a:ext cx="5286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  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  <a:p>
            <a:endParaRPr lang="en-US" sz="1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2" descr="C:\Users\Oksano4ka\Desktop\NC_logo_no_tag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40" y="5931040"/>
            <a:ext cx="2525334" cy="500066"/>
          </a:xfrm>
          <a:prstGeom prst="rect">
            <a:avLst/>
          </a:prstGeom>
          <a:noFill/>
        </p:spPr>
      </p:pic>
      <p:grpSp>
        <p:nvGrpSpPr>
          <p:cNvPr id="13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6" cy="71437"/>
            <a:chOff x="180943" y="1112504"/>
            <a:chExt cx="471493" cy="71438"/>
          </a:xfrm>
        </p:grpSpPr>
        <p:sp>
          <p:nvSpPr>
            <p:cNvPr id="14" name="Oval 18"/>
            <p:cNvSpPr/>
            <p:nvPr userDrawn="1"/>
          </p:nvSpPr>
          <p:spPr>
            <a:xfrm>
              <a:off x="180943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9"/>
            <p:cNvSpPr/>
            <p:nvPr userDrawn="1"/>
          </p:nvSpPr>
          <p:spPr>
            <a:xfrm>
              <a:off x="314294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20"/>
            <p:cNvSpPr/>
            <p:nvPr userDrawn="1"/>
          </p:nvSpPr>
          <p:spPr>
            <a:xfrm>
              <a:off x="447646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9899" y="1354347"/>
            <a:ext cx="8931600" cy="2112452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1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2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00800" y="4235570"/>
            <a:ext cx="8931600" cy="2119349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GB" dirty="0"/>
          </a:p>
        </p:txBody>
      </p:sp>
      <p:sp>
        <p:nvSpPr>
          <p:cNvPr id="2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1811" y="38988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25" name="Group 18"/>
          <p:cNvGrpSpPr/>
          <p:nvPr userDrawn="1"/>
        </p:nvGrpSpPr>
        <p:grpSpPr>
          <a:xfrm>
            <a:off x="261778" y="4042800"/>
            <a:ext cx="471492" cy="71438"/>
            <a:chOff x="180944" y="1112504"/>
            <a:chExt cx="471492" cy="71438"/>
          </a:xfrm>
        </p:grpSpPr>
        <p:sp>
          <p:nvSpPr>
            <p:cNvPr id="26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0" marR="0" indent="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None/>
              <a:tabLst>
                <a:tab pos="252000" algn="l"/>
                <a:tab pos="504000" algn="l"/>
                <a:tab pos="756000" algn="l"/>
                <a:tab pos="1008000" algn="l"/>
              </a:tabLst>
              <a:defRPr sz="2000"/>
            </a:lvl1pPr>
            <a:lvl2pPr marL="252000" indent="-252000" defTabSz="252000">
              <a:buFont typeface="Arial" pitchFamily="34" charset="0"/>
              <a:buChar char="•"/>
              <a:defRPr sz="1800"/>
            </a:lvl2pPr>
            <a:lvl3pPr marL="285750" indent="-285750">
              <a:buFont typeface="Arial" pitchFamily="34" charset="0"/>
              <a:buChar char="•"/>
              <a:defRPr sz="1600"/>
            </a:lvl3pPr>
            <a:lvl4pPr marL="504000" indent="-252000" defTabSz="252000">
              <a:buFont typeface="Arial" pitchFamily="34" charset="0"/>
              <a:buChar char="•"/>
              <a:defRPr sz="1400"/>
            </a:lvl4pPr>
            <a:lvl5pPr marL="756000" indent="-252000" defTabSz="2520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9C1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6901"/>
            <a:ext cx="9144000" cy="1022364"/>
          </a:xfrm>
        </p:spPr>
        <p:txBody>
          <a:bodyPr lIns="180000" anchor="ctr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6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6402"/>
            <a:ext cx="9144000" cy="1071570"/>
          </a:xfrm>
          <a:prstGeom prst="rect">
            <a:avLst/>
          </a:prstGeom>
          <a:solidFill>
            <a:srgbClr val="007BBF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dirty="0" smtClean="0"/>
              <a:t>Q&amp;A</a:t>
            </a:r>
            <a:endParaRPr lang="en-GB" sz="2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18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9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0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646"/>
            <a:ext cx="9143999" cy="5462016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4400424"/>
            <a:ext cx="9144000" cy="1071570"/>
          </a:xfrm>
          <a:prstGeom prst="rect">
            <a:avLst/>
          </a:prstGeom>
          <a:solidFill>
            <a:srgbClr val="0079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l"/>
            <a:r>
              <a:rPr lang="en-GB" sz="2800" b="1" dirty="0" smtClean="0"/>
              <a:t>Thank you!</a:t>
            </a:r>
            <a:endParaRPr lang="en-GB" sz="2800" b="1" dirty="0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>
            <a:off x="180000" y="5599930"/>
            <a:ext cx="471485" cy="71437"/>
            <a:chOff x="180944" y="1112504"/>
            <a:chExt cx="471492" cy="71438"/>
          </a:xfrm>
        </p:grpSpPr>
        <p:sp>
          <p:nvSpPr>
            <p:cNvPr id="20" name="Oval 18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1" name="Oval 19"/>
            <p:cNvSpPr/>
            <p:nvPr userDrawn="1"/>
          </p:nvSpPr>
          <p:spPr>
            <a:xfrm>
              <a:off x="314295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2" name="Oval 20"/>
            <p:cNvSpPr/>
            <p:nvPr userDrawn="1"/>
          </p:nvSpPr>
          <p:spPr>
            <a:xfrm>
              <a:off x="447647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23" name="Oval 21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8286776" y="6531147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80000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54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marR="0" indent="-252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9C1"/>
              </a:buClr>
              <a:buSzTx/>
              <a:buFont typeface="Calibri" pitchFamily="34" charset="0"/>
              <a:buChar char="‒"/>
              <a:tabLst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831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7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4382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/>
            </a:lvl1pPr>
            <a:lvl2pPr marL="504000" indent="-252000">
              <a:buFont typeface="Arial" pitchFamily="34" charset="0"/>
              <a:buChar char="•"/>
              <a:defRPr sz="1800"/>
            </a:lvl2pPr>
            <a:lvl3pPr marL="756000" indent="-252000">
              <a:buFont typeface="Calibri" pitchFamily="34" charset="0"/>
              <a:buChar char="‒"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143000" indent="-228600" defTabSz="9144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62731" y="1156837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1494000"/>
            <a:ext cx="8931600" cy="48600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828001" y="1015200"/>
            <a:ext cx="8215332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4" name="Group 18"/>
          <p:cNvGrpSpPr/>
          <p:nvPr userDrawn="1"/>
        </p:nvGrpSpPr>
        <p:grpSpPr>
          <a:xfrm>
            <a:off x="261938" y="1155600"/>
            <a:ext cx="471492" cy="71438"/>
            <a:chOff x="180944" y="1112504"/>
            <a:chExt cx="471492" cy="71438"/>
          </a:xfrm>
        </p:grpSpPr>
        <p:sp>
          <p:nvSpPr>
            <p:cNvPr id="15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800" y="857232"/>
            <a:ext cx="8931600" cy="5500800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+mj-lt"/>
              <a:buAutoNum type="arabicPeriod"/>
              <a:defRPr sz="2000"/>
            </a:lvl1pPr>
            <a:lvl2pPr marL="504000" indent="-252000">
              <a:buFont typeface="+mj-lt"/>
              <a:buAutoNum type="alphaLcPeriod"/>
              <a:defRPr sz="1800"/>
            </a:lvl2pPr>
            <a:lvl3pPr marL="756000" indent="-252000">
              <a:buFont typeface="Arial" pitchFamily="34" charset="0"/>
              <a:buChar char="•"/>
              <a:tabLst/>
              <a:defRPr sz="1600"/>
            </a:lvl3pPr>
            <a:lvl4pPr marL="1008000" indent="-252000">
              <a:buFont typeface="Calibri" pitchFamily="34" charset="0"/>
              <a:buChar char="‒"/>
              <a:defRPr sz="1400"/>
            </a:lvl4pPr>
            <a:lvl5pPr marL="1341438" indent="-26511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 hasCustomPrompt="1"/>
          </p:nvPr>
        </p:nvSpPr>
        <p:spPr>
          <a:xfrm>
            <a:off x="100800" y="2720495"/>
            <a:ext cx="8931600" cy="3628936"/>
          </a:xfrm>
        </p:spPr>
        <p:txBody>
          <a:bodyPr/>
          <a:lstStyle>
            <a:lvl1pPr marL="252000" marR="0" indent="-252000" algn="l" defTabSz="2520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9C1"/>
              </a:buClr>
              <a:buSzPct val="100000"/>
              <a:buFont typeface="Arial" pitchFamily="34" charset="0"/>
              <a:buChar char="•"/>
              <a:tabLst>
                <a:tab pos="252000" algn="l"/>
              </a:tabLst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8"/>
          <p:cNvCxnSpPr/>
          <p:nvPr userDrawn="1"/>
        </p:nvCxnSpPr>
        <p:spPr>
          <a:xfrm>
            <a:off x="280170" y="2591104"/>
            <a:ext cx="8559427" cy="0"/>
          </a:xfrm>
          <a:prstGeom prst="line">
            <a:avLst/>
          </a:prstGeom>
          <a:ln w="66675" cap="rnd">
            <a:solidFill>
              <a:srgbClr val="C8E3F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00800" y="857232"/>
            <a:ext cx="8931600" cy="1584043"/>
          </a:xfrm>
        </p:spPr>
        <p:txBody>
          <a:bodyPr wrap="square" lIns="144000" rIns="144000">
            <a:normAutofit/>
          </a:bodyPr>
          <a:lstStyle>
            <a:lvl1pPr marL="252000" indent="-252000">
              <a:buFont typeface="Arial" pitchFamily="34" charset="0"/>
              <a:buChar char="•"/>
              <a:defRPr sz="2000">
                <a:solidFill>
                  <a:srgbClr val="0079C1"/>
                </a:solidFill>
              </a:defRPr>
            </a:lvl1pPr>
            <a:lvl2pPr marL="0" indent="0">
              <a:buFont typeface="Arial" pitchFamily="34" charset="0"/>
              <a:buNone/>
              <a:defRPr sz="1800"/>
            </a:lvl2pPr>
            <a:lvl3pPr marL="0" indent="0">
              <a:buFont typeface="Arial" pitchFamily="34" charset="0"/>
              <a:buNone/>
              <a:defRPr sz="1600"/>
            </a:lvl3pPr>
            <a:lvl4pPr marL="0" indent="0">
              <a:buFont typeface="Arial" pitchFamily="34" charset="0"/>
              <a:buNone/>
              <a:defRPr sz="1400"/>
            </a:lvl4pPr>
            <a:lvl5pPr marL="0" indent="0"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2710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heading</a:t>
            </a:r>
            <a:endParaRPr lang="en-GB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668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4732789" y="1354347"/>
            <a:ext cx="4303552" cy="4998837"/>
          </a:xfrm>
        </p:spPr>
        <p:txBody>
          <a:bodyPr/>
          <a:lstStyle>
            <a:lvl1pPr marL="252000" indent="-252000">
              <a:defRPr sz="2000"/>
            </a:lvl1pPr>
            <a:lvl2pPr marL="504000" indent="-252000">
              <a:defRPr sz="1800"/>
            </a:lvl2pPr>
            <a:lvl3pPr marL="756000" indent="-252000"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828001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2" name="Group 18"/>
          <p:cNvGrpSpPr/>
          <p:nvPr userDrawn="1"/>
        </p:nvGrpSpPr>
        <p:grpSpPr>
          <a:xfrm>
            <a:off x="255588" y="1155600"/>
            <a:ext cx="471492" cy="71438"/>
            <a:chOff x="180944" y="1112504"/>
            <a:chExt cx="471492" cy="71438"/>
          </a:xfrm>
        </p:grpSpPr>
        <p:sp>
          <p:nvSpPr>
            <p:cNvPr id="13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7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0122" y="1015200"/>
            <a:ext cx="3584608" cy="340830"/>
          </a:xfrm>
          <a:noFill/>
        </p:spPr>
        <p:txBody>
          <a:bodyPr lIns="0" tIns="0" rIns="0" bIns="0" anchor="t">
            <a:noAutofit/>
          </a:bodyPr>
          <a:lstStyle>
            <a:lvl1pPr marL="0" indent="0">
              <a:spcBef>
                <a:spcPts val="0"/>
              </a:spcBef>
              <a:buSzPct val="50000"/>
              <a:buFontTx/>
              <a:buNone/>
              <a:defRPr sz="2200" b="1" baseline="0">
                <a:solidFill>
                  <a:srgbClr val="464646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a heading</a:t>
            </a:r>
            <a:endParaRPr lang="en-US" dirty="0"/>
          </a:p>
        </p:txBody>
      </p:sp>
      <p:grpSp>
        <p:nvGrpSpPr>
          <p:cNvPr id="18" name="Group 18"/>
          <p:cNvGrpSpPr/>
          <p:nvPr userDrawn="1"/>
        </p:nvGrpSpPr>
        <p:grpSpPr>
          <a:xfrm>
            <a:off x="4887709" y="1155600"/>
            <a:ext cx="471492" cy="71438"/>
            <a:chOff x="180944" y="1112504"/>
            <a:chExt cx="471492" cy="71438"/>
          </a:xfrm>
        </p:grpSpPr>
        <p:sp>
          <p:nvSpPr>
            <p:cNvPr id="19" name="Oval 14"/>
            <p:cNvSpPr/>
            <p:nvPr userDrawn="1"/>
          </p:nvSpPr>
          <p:spPr>
            <a:xfrm>
              <a:off x="180944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5"/>
            <p:cNvSpPr/>
            <p:nvPr userDrawn="1"/>
          </p:nvSpPr>
          <p:spPr>
            <a:xfrm>
              <a:off x="314291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16"/>
            <p:cNvSpPr/>
            <p:nvPr userDrawn="1"/>
          </p:nvSpPr>
          <p:spPr>
            <a:xfrm>
              <a:off x="447648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17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tx1"/>
            </a:gs>
            <a:gs pos="100000">
              <a:srgbClr val="0079C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6478734"/>
            <a:ext cx="161999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8286776" y="6527929"/>
            <a:ext cx="857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E774C-630A-443E-8C5B-65307D07FB4B}" type="slidenum">
              <a:rPr lang="en-US" sz="1100" kern="120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3" y="6527929"/>
            <a:ext cx="3802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© 2013 </a:t>
            </a:r>
            <a:r>
              <a:rPr lang="en-US" sz="1100" kern="12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NetCracker</a:t>
            </a:r>
            <a:r>
              <a:rPr lang="en-US" sz="1100" kern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Technology Corporation Confidential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550" y="857233"/>
            <a:ext cx="8938900" cy="5500726"/>
          </a:xfrm>
          <a:prstGeom prst="roundRect">
            <a:avLst>
              <a:gd name="adj" fmla="val 20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0" y="0"/>
            <a:ext cx="8938900" cy="857232"/>
          </a:xfrm>
          <a:prstGeom prst="rect">
            <a:avLst/>
          </a:prstGeom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en-US" dirty="0" err="1" smtClean="0"/>
              <a:t>Сlick</a:t>
            </a:r>
            <a:r>
              <a:rPr lang="en-US" dirty="0" smtClean="0"/>
              <a:t> to add a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0" y="857232"/>
            <a:ext cx="8932790" cy="5500726"/>
          </a:xfrm>
          <a:prstGeom prst="rect">
            <a:avLst/>
          </a:prstGeom>
        </p:spPr>
        <p:txBody>
          <a:bodyPr vert="horz" lIns="144000" tIns="144000" rIns="144000" bIns="45720" numCol="1" spcCol="360000" rtlCol="0" anchor="t" anchorCtr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2"/>
            <a:endParaRPr lang="en-GB" dirty="0" smtClean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216147" y="6623016"/>
            <a:ext cx="471487" cy="71437"/>
            <a:chOff x="180942" y="1112504"/>
            <a:chExt cx="471494" cy="71438"/>
          </a:xfrm>
        </p:grpSpPr>
        <p:sp>
          <p:nvSpPr>
            <p:cNvPr id="14" name="Oval 13"/>
            <p:cNvSpPr/>
            <p:nvPr userDrawn="1"/>
          </p:nvSpPr>
          <p:spPr>
            <a:xfrm>
              <a:off x="180942" y="1112504"/>
              <a:ext cx="71438" cy="71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314293" y="1112504"/>
              <a:ext cx="71438" cy="714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447645" y="1112504"/>
              <a:ext cx="71438" cy="714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80998" y="1112504"/>
              <a:ext cx="71438" cy="714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9" r:id="rId3"/>
    <p:sldLayoutId id="2147483667" r:id="rId4"/>
    <p:sldLayoutId id="2147483650" r:id="rId5"/>
    <p:sldLayoutId id="2147483660" r:id="rId6"/>
    <p:sldLayoutId id="2147483665" r:id="rId7"/>
    <p:sldLayoutId id="2147483670" r:id="rId8"/>
    <p:sldLayoutId id="2147483652" r:id="rId9"/>
    <p:sldLayoutId id="2147483661" r:id="rId10"/>
    <p:sldLayoutId id="2147483666" r:id="rId11"/>
    <p:sldLayoutId id="2147483654" r:id="rId12"/>
    <p:sldLayoutId id="2147483651" r:id="rId13"/>
    <p:sldLayoutId id="2147483663" r:id="rId14"/>
    <p:sldLayoutId id="2147483662" r:id="rId15"/>
    <p:sldLayoutId id="2147483671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252000" rtl="0" eaLnBrk="1" latinLnBrk="0" hangingPunct="1">
        <a:lnSpc>
          <a:spcPct val="100000"/>
        </a:lnSpc>
        <a:spcBef>
          <a:spcPts val="1200"/>
        </a:spcBef>
        <a:buClr>
          <a:srgbClr val="0079C1"/>
        </a:buClr>
        <a:buSzPct val="100000"/>
        <a:buFont typeface="Arial" pitchFamily="34" charset="0"/>
        <a:buChar char="•"/>
        <a:tabLst>
          <a:tab pos="252000" algn="l"/>
        </a:tabLst>
        <a:defRPr sz="2000" kern="1200">
          <a:solidFill>
            <a:srgbClr val="464646"/>
          </a:solidFill>
          <a:latin typeface="+mn-lt"/>
          <a:ea typeface="+mn-ea"/>
          <a:cs typeface="+mn-cs"/>
        </a:defRPr>
      </a:lvl1pPr>
      <a:lvl2pPr marL="504000" indent="-252000" algn="l" defTabSz="252000" rtl="0" eaLnBrk="1" latinLnBrk="0" hangingPunct="1">
        <a:spcBef>
          <a:spcPct val="20000"/>
        </a:spcBef>
        <a:buClr>
          <a:srgbClr val="0079C1"/>
        </a:buClr>
        <a:buFont typeface="Arial" pitchFamily="34" charset="0"/>
        <a:buChar char="•"/>
        <a:defRPr sz="1800" kern="1200">
          <a:solidFill>
            <a:srgbClr val="464646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spcBef>
          <a:spcPts val="300"/>
        </a:spcBef>
        <a:buClr>
          <a:srgbClr val="0079C1"/>
        </a:buClr>
        <a:buSzPct val="110000"/>
        <a:buFont typeface="Calibri" pitchFamily="34" charset="0"/>
        <a:buChar char="‒"/>
        <a:defRPr sz="1600" kern="1200">
          <a:solidFill>
            <a:srgbClr val="464646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‒"/>
        <a:defRPr sz="1400" kern="1200">
          <a:solidFill>
            <a:srgbClr val="464646"/>
          </a:solidFill>
          <a:latin typeface="+mn-lt"/>
          <a:ea typeface="+mn-ea"/>
          <a:cs typeface="+mn-cs"/>
        </a:defRPr>
      </a:lvl4pPr>
      <a:lvl5pPr marL="1341438" indent="-265113" algn="l" defTabSz="914400" rtl="0" eaLnBrk="1" latinLnBrk="0" hangingPunct="1">
        <a:spcBef>
          <a:spcPct val="20000"/>
        </a:spcBef>
        <a:buClr>
          <a:srgbClr val="0079C1"/>
        </a:buClr>
        <a:buFont typeface="Calibri" pitchFamily="34" charset="0"/>
        <a:buChar char="―"/>
        <a:defRPr sz="1200" kern="1200">
          <a:solidFill>
            <a:srgbClr val="46464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Лекции по </a:t>
            </a:r>
            <a:r>
              <a:rPr lang="en-US" dirty="0" smtClean="0"/>
              <a:t>Oracle SQL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Василий Орлов, инженер-разработчик </a:t>
            </a:r>
            <a:r>
              <a:rPr lang="en-US" dirty="0" err="1" smtClean="0"/>
              <a:t>NetCracker</a:t>
            </a:r>
            <a:endParaRPr lang="en-GB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1683" y="1240125"/>
            <a:ext cx="8384848" cy="2391837"/>
          </a:xfrm>
          <a:prstGeom prst="rect">
            <a:avLst/>
          </a:prstGeom>
        </p:spPr>
        <p:txBody>
          <a:bodyPr vert="horz" lIns="180000" tIns="45720" rIns="21600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Лекция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ru-RU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часть 1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 smtClean="0">
                <a:latin typeface="+mj-lt"/>
                <a:ea typeface="+mj-ea"/>
                <a:cs typeface="+mj-cs"/>
              </a:rPr>
              <a:t>Простые запросы на выборку данных</a:t>
            </a:r>
            <a:r>
              <a:rPr lang="ru-RU" sz="3600" b="1" dirty="0">
                <a:latin typeface="+mj-lt"/>
                <a:ea typeface="+mj-ea"/>
                <a:cs typeface="+mj-cs"/>
              </a:rPr>
              <a:t> </a:t>
            </a:r>
            <a:r>
              <a:rPr lang="ru-RU" sz="3600" b="1" dirty="0" smtClean="0">
                <a:latin typeface="+mj-lt"/>
                <a:ea typeface="+mj-ea"/>
                <a:cs typeface="+mj-cs"/>
              </a:rPr>
              <a:t>(из одной таблицы)</a:t>
            </a:r>
          </a:p>
        </p:txBody>
      </p:sp>
    </p:spTree>
    <p:extLst>
      <p:ext uri="{BB962C8B-B14F-4D97-AF65-F5344CB8AC3E}">
        <p14:creationId xmlns:p14="http://schemas.microsoft.com/office/powerpoint/2010/main" val="52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Operator	Meaning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 .. and .. </a:t>
            </a:r>
            <a:r>
              <a:rPr lang="en-US" sz="2400" dirty="0" smtClean="0"/>
              <a:t>	Between two values	(inclusive)	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	</a:t>
            </a:r>
            <a:r>
              <a:rPr lang="en-US" sz="2400" dirty="0" smtClean="0"/>
              <a:t>							Match any of a list of values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400" dirty="0" smtClean="0"/>
              <a:t> 						Match a character pattern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sz="2400" dirty="0" smtClean="0"/>
              <a:t>				Is a null value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  <a:r>
              <a:rPr lang="en-US" sz="2400" dirty="0" smtClean="0"/>
              <a:t>		Is not a null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any / some</a:t>
            </a:r>
            <a:r>
              <a:rPr lang="en-US" sz="2400" dirty="0" smtClean="0"/>
              <a:t>		Match ANY of a list of values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400" dirty="0" smtClean="0"/>
              <a:t>							Match ALL of a list of values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Comparison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1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Operator	Meaning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cs typeface="Courier New" panose="02070309020205020404" pitchFamily="49" charset="0"/>
              </a:rPr>
              <a:t>	</a:t>
            </a:r>
            <a:r>
              <a:rPr lang="en-US" sz="2400" dirty="0" smtClean="0"/>
              <a:t>	Returns TRUE if </a:t>
            </a:r>
            <a:r>
              <a:rPr lang="en-US" sz="2400" i="1" dirty="0" smtClean="0"/>
              <a:t>both </a:t>
            </a:r>
            <a:r>
              <a:rPr lang="en-US" sz="2400" dirty="0" smtClean="0"/>
              <a:t>conditions are  TRUE	</a:t>
            </a:r>
          </a:p>
          <a:p>
            <a:endParaRPr lang="en-US" sz="2400" dirty="0" smtClean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 smtClean="0">
                <a:cs typeface="Courier New" panose="02070309020205020404" pitchFamily="49" charset="0"/>
              </a:rPr>
              <a:t>	</a:t>
            </a:r>
            <a:r>
              <a:rPr lang="en-US" sz="2400" dirty="0" smtClean="0"/>
              <a:t>		Returns TRUE if </a:t>
            </a:r>
            <a:r>
              <a:rPr lang="en-US" sz="2400" i="1" dirty="0" smtClean="0"/>
              <a:t>either </a:t>
            </a:r>
            <a:r>
              <a:rPr lang="en-US" sz="2400" dirty="0" smtClean="0"/>
              <a:t>condition is TRUE</a:t>
            </a:r>
          </a:p>
          <a:p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dirty="0" smtClean="0"/>
              <a:t>		Returns TRUE if the following condition is FALSE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r>
              <a:rPr lang="en-US" sz="2400" dirty="0" smtClean="0"/>
              <a:t>Order Evaluated	Operator</a:t>
            </a:r>
          </a:p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r>
              <a:rPr lang="en-US" sz="2400" dirty="0" smtClean="0"/>
              <a:t>    	1	All comparison operators</a:t>
            </a:r>
          </a:p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r>
              <a:rPr lang="en-US" sz="2400" dirty="0" smtClean="0"/>
              <a:t>		2	NOT</a:t>
            </a:r>
          </a:p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r>
              <a:rPr lang="en-US" sz="2400" dirty="0" smtClean="0"/>
              <a:t>		3	AND</a:t>
            </a:r>
          </a:p>
          <a:p>
            <a:pPr>
              <a:lnSpc>
                <a:spcPct val="80000"/>
              </a:lnSpc>
              <a:spcBef>
                <a:spcPct val="35000"/>
              </a:spcBef>
              <a:buNone/>
              <a:tabLst>
                <a:tab pos="1371600" algn="r"/>
                <a:tab pos="3270250" algn="l"/>
              </a:tabLst>
            </a:pPr>
            <a:r>
              <a:rPr lang="en-US" sz="2400" dirty="0" smtClean="0"/>
              <a:t>		4	OR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Precedence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5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5000"/>
              </a:lnSpc>
            </a:pPr>
            <a:endParaRPr lang="en-US" sz="2400" dirty="0" smtClean="0"/>
          </a:p>
          <a:p>
            <a:pPr lvl="1">
              <a:lnSpc>
                <a:spcPct val="75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order of rows returned </a:t>
            </a:r>
            <a:r>
              <a:rPr lang="en-US" sz="2400" dirty="0" smtClean="0"/>
              <a:t>by </a:t>
            </a:r>
            <a:r>
              <a:rPr lang="en-US" sz="2400" dirty="0"/>
              <a:t>a query result </a:t>
            </a:r>
            <a:r>
              <a:rPr lang="en-US" sz="2400" b="1" dirty="0"/>
              <a:t>is undefined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>
              <a:lnSpc>
                <a:spcPct val="75000"/>
              </a:lnSpc>
            </a:pPr>
            <a:endParaRPr lang="en-US" sz="2400" dirty="0" smtClean="0"/>
          </a:p>
          <a:p>
            <a:pPr lvl="1">
              <a:lnSpc>
                <a:spcPct val="75000"/>
              </a:lnSpc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DESC: descending order</a:t>
            </a:r>
          </a:p>
          <a:p>
            <a:pPr lvl="1">
              <a:lnSpc>
                <a:spcPct val="75000"/>
              </a:lnSpc>
              <a:buNone/>
            </a:pPr>
            <a:endParaRPr lang="en-US" sz="2400" dirty="0" smtClean="0"/>
          </a:p>
          <a:p>
            <a:pPr lvl="1">
              <a:lnSpc>
                <a:spcPct val="75000"/>
              </a:lnSpc>
            </a:pPr>
            <a:r>
              <a:rPr lang="en-US" sz="2400" dirty="0" smtClean="0"/>
              <a:t>The ORDER BY clause comes </a:t>
            </a:r>
            <a:r>
              <a:rPr lang="en-US" sz="2400" b="1" dirty="0" smtClean="0"/>
              <a:t>last</a:t>
            </a:r>
            <a:r>
              <a:rPr lang="en-US" sz="2400" dirty="0" smtClean="0"/>
              <a:t> in the SELECT statement.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2400" dirty="0" smtClean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2400" dirty="0" smtClean="0"/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endParaRPr lang="en-US" dirty="0" smtClean="0">
              <a:latin typeface="Courier New" pitchFamily="49" charset="0"/>
            </a:endParaRPr>
          </a:p>
          <a:p>
            <a:pPr algn="just"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SELECT </a:t>
            </a:r>
            <a:r>
              <a:rPr lang="en-US" sz="2400" i="1" dirty="0" smtClean="0">
                <a:latin typeface="Courier New" pitchFamily="49" charset="0"/>
              </a:rPr>
              <a:t>expr</a:t>
            </a:r>
            <a:r>
              <a:rPr lang="en-US" sz="2400" dirty="0" smtClean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FROM </a:t>
            </a:r>
            <a:r>
              <a:rPr lang="en-US" sz="2400" i="1" dirty="0" smtClean="0">
                <a:latin typeface="Courier New" pitchFamily="49" charset="0"/>
              </a:rPr>
              <a:t>table</a:t>
            </a: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[WHERE </a:t>
            </a:r>
            <a:r>
              <a:rPr lang="en-US" sz="2400" i="1" dirty="0" smtClean="0">
                <a:latin typeface="Courier New" pitchFamily="49" charset="0"/>
              </a:rPr>
              <a:t>condition(s)</a:t>
            </a:r>
            <a:r>
              <a:rPr lang="en-US" sz="2400" dirty="0" smtClean="0">
                <a:latin typeface="Courier New" pitchFamily="49" charset="0"/>
              </a:rPr>
              <a:t>]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Courier New" pitchFamily="49" charset="0"/>
              </a:rPr>
              <a:t>[ORDER BY {</a:t>
            </a:r>
            <a:r>
              <a:rPr lang="en-US" sz="2400" i="1" dirty="0" smtClean="0">
                <a:latin typeface="Courier New" pitchFamily="49" charset="0"/>
              </a:rPr>
              <a:t>column</a:t>
            </a:r>
            <a:r>
              <a:rPr lang="en-US" sz="2400" dirty="0" smtClean="0">
                <a:latin typeface="Courier New" pitchFamily="49" charset="0"/>
              </a:rPr>
              <a:t>, </a:t>
            </a:r>
            <a:r>
              <a:rPr lang="en-US" sz="2400" i="1" dirty="0" err="1" smtClean="0">
                <a:latin typeface="Courier New" pitchFamily="49" charset="0"/>
              </a:rPr>
              <a:t>expr</a:t>
            </a:r>
            <a:r>
              <a:rPr lang="en-US" sz="2400" i="1" dirty="0" smtClean="0">
                <a:latin typeface="Courier New" pitchFamily="49" charset="0"/>
              </a:rPr>
              <a:t>, position</a:t>
            </a:r>
            <a:r>
              <a:rPr lang="en-US" sz="2400" dirty="0" smtClean="0">
                <a:latin typeface="Courier New" pitchFamily="49" charset="0"/>
              </a:rPr>
              <a:t>} [ASC|DESC][nulls </a:t>
            </a:r>
            <a:r>
              <a:rPr lang="en-US" sz="2400" dirty="0" err="1" smtClean="0">
                <a:latin typeface="Courier New" pitchFamily="49" charset="0"/>
              </a:rPr>
              <a:t>first|nulls</a:t>
            </a:r>
            <a:r>
              <a:rPr lang="en-US" sz="2400" dirty="0" smtClean="0">
                <a:latin typeface="Courier New" pitchFamily="49" charset="0"/>
              </a:rPr>
              <a:t> last]];</a:t>
            </a:r>
          </a:p>
          <a:p>
            <a:pPr>
              <a:spcBef>
                <a:spcPct val="0"/>
              </a:spcBef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400" dirty="0" smtClean="0"/>
              <a:t>Data can be sorted by it’s position, positions are given to start from 1.</a:t>
            </a:r>
            <a:endParaRPr lang="en-US" sz="2400" dirty="0" smtClean="0">
              <a:latin typeface="Times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38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use ROWNUM to limit the number of rows returned by a query.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If an ORDER BY clause follows ROWNUM in the same query, then the rows </a:t>
            </a:r>
            <a:r>
              <a:rPr lang="en-US" sz="2400" b="1" dirty="0" smtClean="0"/>
              <a:t>will be reordered</a:t>
            </a:r>
            <a:r>
              <a:rPr lang="en-US" sz="2400" b="1" i="1" dirty="0" smtClean="0"/>
              <a:t> </a:t>
            </a:r>
            <a:r>
              <a:rPr lang="en-US" sz="2400" dirty="0" smtClean="0"/>
              <a:t>by the ORDER BY clause.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Conditions testing for ROWNUM values </a:t>
            </a:r>
            <a:r>
              <a:rPr lang="en-US" sz="2400" b="1" dirty="0" smtClean="0"/>
              <a:t>greater</a:t>
            </a:r>
            <a:r>
              <a:rPr lang="en-US" sz="2400" dirty="0" smtClean="0"/>
              <a:t> than a positive integer are </a:t>
            </a:r>
            <a:r>
              <a:rPr lang="en-US" sz="2400" b="1" dirty="0" smtClean="0"/>
              <a:t>always false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Pseudo-column ROWNUM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9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SELECT [DISTINCT] {*, 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</a:rPr>
              <a:t>table;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/>
              <a:t> identifies </a:t>
            </a:r>
            <a:r>
              <a:rPr lang="en-US" sz="2400" i="1" dirty="0" smtClean="0">
                <a:solidFill>
                  <a:schemeClr val="bg2"/>
                </a:solidFill>
              </a:rPr>
              <a:t>what</a:t>
            </a:r>
            <a:r>
              <a:rPr lang="en-US" sz="2400" dirty="0" smtClean="0"/>
              <a:t> columns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 smtClean="0"/>
              <a:t> identifies </a:t>
            </a:r>
            <a:r>
              <a:rPr lang="en-US" sz="2400" i="1" dirty="0" smtClean="0">
                <a:solidFill>
                  <a:schemeClr val="bg2"/>
                </a:solidFill>
              </a:rPr>
              <a:t>which</a:t>
            </a:r>
            <a:r>
              <a:rPr lang="en-US" sz="2400" dirty="0" smtClean="0"/>
              <a:t> table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/>
              <a:t>	</a:t>
            </a:r>
            <a:r>
              <a:rPr lang="ru-RU" sz="2400" dirty="0" smtClean="0"/>
              <a:t>				</a:t>
            </a:r>
            <a:r>
              <a:rPr lang="en-US" sz="2400" dirty="0" smtClean="0"/>
              <a:t>is </a:t>
            </a:r>
            <a:r>
              <a:rPr lang="en-US" sz="2400" dirty="0"/>
              <a:t>a list of one or more columns.</a:t>
            </a:r>
          </a:p>
          <a:p>
            <a:pPr marL="457200" lvl="2">
              <a:buNone/>
            </a:pPr>
            <a:r>
              <a:rPr lang="en-US" sz="2400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400" dirty="0"/>
              <a:t>		suppresses duplicates.</a:t>
            </a:r>
          </a:p>
          <a:p>
            <a:pPr marL="457200" lvl="2">
              <a:buNone/>
            </a:pPr>
            <a:r>
              <a:rPr lang="en-US" sz="2400" dirty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 </a:t>
            </a:r>
            <a:r>
              <a:rPr lang="en-US" sz="2400" dirty="0"/>
              <a:t>		</a:t>
            </a:r>
            <a:r>
              <a:rPr lang="en-US" sz="2400" dirty="0" smtClean="0"/>
              <a:t>selects </a:t>
            </a:r>
            <a:r>
              <a:rPr lang="en-US" sz="2400" dirty="0"/>
              <a:t>all columns.</a:t>
            </a:r>
          </a:p>
          <a:p>
            <a:pPr marL="457200" lvl="2">
              <a:buNone/>
            </a:pPr>
            <a:r>
              <a:rPr lang="en-US" sz="2400" dirty="0"/>
              <a:t>  </a:t>
            </a:r>
            <a:r>
              <a:rPr lang="en-US" sz="2400" i="1" dirty="0"/>
              <a:t>column</a:t>
            </a:r>
            <a:r>
              <a:rPr lang="en-US" sz="2400" dirty="0"/>
              <a:t>		selects the named column.</a:t>
            </a:r>
          </a:p>
          <a:p>
            <a:pPr marL="457200" lvl="2">
              <a:buNone/>
            </a:pPr>
            <a:r>
              <a:rPr lang="en-US" sz="2400" dirty="0"/>
              <a:t>  </a:t>
            </a:r>
            <a:r>
              <a:rPr lang="en-US" sz="2400" i="1" dirty="0" smtClean="0"/>
              <a:t>alias</a:t>
            </a:r>
            <a:r>
              <a:rPr lang="en-US" sz="2400" dirty="0"/>
              <a:t>		gives selected columns different headings.</a:t>
            </a:r>
          </a:p>
          <a:p>
            <a:pPr marL="457200" lvl="2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i="1" dirty="0"/>
              <a:t>table</a:t>
            </a:r>
            <a:r>
              <a:rPr lang="en-US" sz="2400" dirty="0"/>
              <a:t> 	</a:t>
            </a:r>
            <a:r>
              <a:rPr lang="en-US" sz="2400" dirty="0" smtClean="0"/>
              <a:t>specifies </a:t>
            </a:r>
            <a:r>
              <a:rPr lang="en-US" sz="2400" dirty="0"/>
              <a:t>the table containing the columns.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SELECT Statement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0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SQL statements are not case sensitive, unless indicated</a:t>
            </a:r>
          </a:p>
          <a:p>
            <a:r>
              <a:rPr lang="en-US" sz="2400" dirty="0" smtClean="0"/>
              <a:t>SQL statements can be entered on one or many lines</a:t>
            </a:r>
          </a:p>
          <a:p>
            <a:r>
              <a:rPr lang="en-US" sz="2400" dirty="0" smtClean="0"/>
              <a:t>Keywords can’t be split across the lines or abbreviated</a:t>
            </a:r>
          </a:p>
          <a:p>
            <a:r>
              <a:rPr lang="en-US" sz="2400" dirty="0" smtClean="0"/>
              <a:t>Clauses are usually placed on separate lines for readability and ease of editing</a:t>
            </a:r>
          </a:p>
          <a:p>
            <a:r>
              <a:rPr lang="en-US" sz="2400" dirty="0" smtClean="0"/>
              <a:t>Tabs and indents can be used to make code more readable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SQL Statements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/>
            </a:pPr>
            <a:endParaRPr lang="en-US" dirty="0" smtClean="0"/>
          </a:p>
          <a:p>
            <a:pPr>
              <a:tabLst/>
            </a:pPr>
            <a:r>
              <a:rPr lang="en-US" sz="2400" dirty="0" smtClean="0"/>
              <a:t>Arithmetic Expressions</a:t>
            </a:r>
          </a:p>
          <a:p>
            <a:pPr lvl="1">
              <a:tabLst/>
            </a:pPr>
            <a:r>
              <a:rPr lang="en-US" sz="2400" dirty="0" smtClean="0"/>
              <a:t>An arithmetic expression may contain column names, constant numeric values, and the arithmetic operators.</a:t>
            </a:r>
          </a:p>
          <a:p>
            <a:r>
              <a:rPr lang="en-US" sz="2400" dirty="0" smtClean="0"/>
              <a:t>Arithmetic Operators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733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null value is a value that is unavailable, unassigned, unknown, or inapplicable. </a:t>
            </a:r>
          </a:p>
          <a:p>
            <a:r>
              <a:rPr lang="en-US" sz="2400" dirty="0" smtClean="0"/>
              <a:t>A null value is </a:t>
            </a:r>
            <a:r>
              <a:rPr lang="en-US" sz="2400" dirty="0" smtClean="0">
                <a:solidFill>
                  <a:schemeClr val="bg2"/>
                </a:solidFill>
              </a:rPr>
              <a:t>NOT</a:t>
            </a:r>
            <a:r>
              <a:rPr lang="en-US" sz="2400" dirty="0" smtClean="0"/>
              <a:t> the same as zero or a space.</a:t>
            </a:r>
          </a:p>
          <a:p>
            <a:r>
              <a:rPr lang="en-US" sz="2400" dirty="0" smtClean="0"/>
              <a:t>Null values </a:t>
            </a:r>
            <a:r>
              <a:rPr lang="en-US" sz="2400" dirty="0"/>
              <a:t>in </a:t>
            </a:r>
            <a:r>
              <a:rPr lang="en-US" sz="2400" dirty="0" smtClean="0"/>
              <a:t>arithmetic expressions</a:t>
            </a:r>
          </a:p>
          <a:p>
            <a:pPr lvl="1"/>
            <a:r>
              <a:rPr lang="en-US" sz="2400" dirty="0"/>
              <a:t>If any column value in an arithmetic expression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/>
              <a:t>, the result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/>
              <a:t>. For example, if you attempt to perform division with zero, you get an error. However, if you divide a number by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/>
              <a:t>, the result is a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400" dirty="0"/>
              <a:t> or unknown.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NULL 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endParaRPr lang="en-US" sz="2000" dirty="0" smtClean="0"/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 smtClean="0"/>
              <a:t>You </a:t>
            </a:r>
            <a:r>
              <a:rPr lang="en-US" sz="2400" dirty="0"/>
              <a:t>can link columns to other columns, arithmetic expressions, or constant values to create a character expression by using the concatenation operator </a:t>
            </a:r>
            <a:r>
              <a:rPr lang="en-US" sz="2400" dirty="0" smtClean="0"/>
              <a:t>(||).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400" dirty="0" smtClean="0"/>
              <a:t>Columns </a:t>
            </a:r>
            <a:r>
              <a:rPr lang="en-US" sz="2400" dirty="0"/>
              <a:t>on either side of the operator are combined to make a single output column.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Concatenation Operator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4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000" dirty="0"/>
              <a:t>Date and character literals </a:t>
            </a:r>
            <a:r>
              <a:rPr lang="en-US" sz="2000" dirty="0">
                <a:solidFill>
                  <a:schemeClr val="bg2"/>
                </a:solidFill>
              </a:rPr>
              <a:t>must </a:t>
            </a:r>
            <a:r>
              <a:rPr lang="en-US" sz="2000" dirty="0"/>
              <a:t>be enclosed within single quotation marks (' </a:t>
            </a:r>
            <a:r>
              <a:rPr lang="en-US" sz="2000" dirty="0" smtClean="0"/>
              <a:t>')</a:t>
            </a:r>
          </a:p>
          <a:p>
            <a:pPr marL="252000" lvl="1">
              <a:spcBef>
                <a:spcPts val="1200"/>
              </a:spcBef>
              <a:buSzPct val="100000"/>
              <a:tabLst>
                <a:tab pos="252000" algn="l"/>
              </a:tabLst>
            </a:pPr>
            <a:r>
              <a:rPr lang="en-US" sz="2000" dirty="0" smtClean="0"/>
              <a:t>Number </a:t>
            </a:r>
            <a:r>
              <a:rPr lang="en-US" sz="2000" dirty="0"/>
              <a:t>literals </a:t>
            </a:r>
            <a:r>
              <a:rPr lang="en-US" sz="2000" dirty="0">
                <a:solidFill>
                  <a:schemeClr val="bg2"/>
                </a:solidFill>
              </a:rPr>
              <a:t>must </a:t>
            </a:r>
            <a:r>
              <a:rPr lang="en-US" sz="2000" dirty="0" smtClean="0">
                <a:solidFill>
                  <a:schemeClr val="bg2"/>
                </a:solidFill>
              </a:rPr>
              <a:t>not </a:t>
            </a:r>
            <a:r>
              <a:rPr lang="en-US" sz="2000" dirty="0"/>
              <a:t>be enclosed within single quotation marks (' ')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 smtClean="0"/>
          </a:p>
          <a:p>
            <a:r>
              <a:rPr lang="en-US" dirty="0"/>
              <a:t>Single quote </a:t>
            </a:r>
            <a:r>
              <a:rPr lang="en-US" dirty="0" smtClean="0"/>
              <a:t>character must </a:t>
            </a:r>
            <a:r>
              <a:rPr lang="en-US" dirty="0"/>
              <a:t>be replaced with a double one.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SQL&gt; select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Alexey''s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car'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from dual;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------------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Alexey's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car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Literal Character Strings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endParaRPr lang="en-US" sz="28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2800" i="1" dirty="0" smtClean="0">
                <a:solidFill>
                  <a:srgbClr val="000000"/>
                </a:solidFill>
                <a:latin typeface="Courier New" pitchFamily="49" charset="0"/>
              </a:rPr>
              <a:t>columns ...</a:t>
            </a: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FROM    </a:t>
            </a:r>
            <a:r>
              <a:rPr lang="en-US" sz="2800" i="1" dirty="0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120015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[WHERE  </a:t>
            </a:r>
            <a:r>
              <a:rPr lang="en-US" sz="2800" i="1" dirty="0" smtClean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  A WHERE clause contains a condition that must be met, and it directly follows the FROM clause.</a:t>
            </a:r>
          </a:p>
          <a:p>
            <a:pPr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as filter clause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Operator	Meaning</a:t>
            </a:r>
          </a:p>
          <a:p>
            <a:r>
              <a:rPr lang="en-US" sz="2400" dirty="0" smtClean="0"/>
              <a:t>=				Equal to</a:t>
            </a:r>
          </a:p>
          <a:p>
            <a:r>
              <a:rPr lang="en-US" sz="2400" dirty="0" smtClean="0"/>
              <a:t>&gt;				Greater than </a:t>
            </a:r>
          </a:p>
          <a:p>
            <a:r>
              <a:rPr lang="en-US" sz="2400" dirty="0" smtClean="0"/>
              <a:t>&gt;=			Greater than or equal to </a:t>
            </a:r>
          </a:p>
          <a:p>
            <a:r>
              <a:rPr lang="en-US" sz="2400" dirty="0" smtClean="0"/>
              <a:t>&lt;				Less than </a:t>
            </a:r>
          </a:p>
          <a:p>
            <a:r>
              <a:rPr lang="en-US" sz="2400" dirty="0" smtClean="0"/>
              <a:t>&lt;=			Less than or equal to</a:t>
            </a:r>
          </a:p>
          <a:p>
            <a:r>
              <a:rPr lang="en-US" sz="2400" dirty="0" smtClean="0"/>
              <a:t>&lt;&gt;, !=	Not equal to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Cracker_EDU_Template_2013">
  <a:themeElements>
    <a:clrScheme name="NC 2">
      <a:dk1>
        <a:srgbClr val="464646"/>
      </a:dk1>
      <a:lt1>
        <a:srgbClr val="FFFFFF"/>
      </a:lt1>
      <a:dk2>
        <a:srgbClr val="0079C1"/>
      </a:dk2>
      <a:lt2>
        <a:srgbClr val="EEECE1"/>
      </a:lt2>
      <a:accent1>
        <a:srgbClr val="0079C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0B8FF"/>
      </a:accent5>
      <a:accent6>
        <a:srgbClr val="F3BA47"/>
      </a:accent6>
      <a:hlink>
        <a:srgbClr val="0079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3FB"/>
        </a:solidFill>
        <a:ln>
          <a:noFill/>
        </a:ln>
        <a:effectLst/>
      </a:spPr>
      <a:bodyPr lIns="72000" tIns="72000" rIns="72000" bIns="72000" rtlCol="0" anchor="ctr">
        <a:normAutofit/>
      </a:bodyPr>
      <a:lstStyle>
        <a:defPPr algn="ctr">
          <a:defRPr dirty="0" smtClean="0">
            <a:solidFill>
              <a:srgbClr val="46464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NetCracker_EDU_Template_2013</Template>
  <TotalTime>1758</TotalTime>
  <Words>424</Words>
  <Application>Microsoft Office PowerPoint</Application>
  <PresentationFormat>On-screen Show (4:3)</PresentationFormat>
  <Paragraphs>121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NetCracker_EDU_Template_2013</vt:lpstr>
      <vt:lpstr>Лекции по Oracle SQL Василий Орлов, инженер-разработчик NetCracker</vt:lpstr>
      <vt:lpstr>Basic SELECT Statement</vt:lpstr>
      <vt:lpstr>Writing SQL Statements</vt:lpstr>
      <vt:lpstr>Arithmetic Expressions</vt:lpstr>
      <vt:lpstr>Defining a NULL Value</vt:lpstr>
      <vt:lpstr>Concatenation Operator</vt:lpstr>
      <vt:lpstr>Using Literal Character Strings</vt:lpstr>
      <vt:lpstr>Where as filter clause</vt:lpstr>
      <vt:lpstr>Comparison Operators</vt:lpstr>
      <vt:lpstr>Other Comparison Operators</vt:lpstr>
      <vt:lpstr>Logical Operators</vt:lpstr>
      <vt:lpstr>Rules of Precedence</vt:lpstr>
      <vt:lpstr>ORDER BY Clause</vt:lpstr>
      <vt:lpstr>Syntax </vt:lpstr>
      <vt:lpstr>Pseudo-column ROWNUM</vt:lpstr>
    </vt:vector>
  </TitlesOfParts>
  <Company>NetCracker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Лекции по Oracle SQL Василий Орлов, инженер-разработчик NetCracker</dc:title>
  <dc:creator>Alexey Evdokimov</dc:creator>
  <cp:lastModifiedBy>Alexey Evdokimov</cp:lastModifiedBy>
  <cp:revision>25</cp:revision>
  <dcterms:created xsi:type="dcterms:W3CDTF">2014-03-04T05:47:03Z</dcterms:created>
  <dcterms:modified xsi:type="dcterms:W3CDTF">2014-03-14T11:26:09Z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