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408" r:id="rId2"/>
    <p:sldId id="413" r:id="rId3"/>
    <p:sldId id="363" r:id="rId4"/>
    <p:sldId id="365" r:id="rId5"/>
    <p:sldId id="407" r:id="rId6"/>
    <p:sldId id="366" r:id="rId7"/>
    <p:sldId id="367" r:id="rId8"/>
    <p:sldId id="369" r:id="rId9"/>
    <p:sldId id="370" r:id="rId10"/>
    <p:sldId id="375" r:id="rId11"/>
    <p:sldId id="376" r:id="rId12"/>
    <p:sldId id="377" r:id="rId13"/>
    <p:sldId id="411" r:id="rId14"/>
    <p:sldId id="380" r:id="rId15"/>
    <p:sldId id="381" r:id="rId16"/>
    <p:sldId id="383" r:id="rId17"/>
    <p:sldId id="384" r:id="rId18"/>
    <p:sldId id="385" r:id="rId19"/>
    <p:sldId id="386" r:id="rId20"/>
    <p:sldId id="409" r:id="rId21"/>
    <p:sldId id="387" r:id="rId22"/>
    <p:sldId id="388" r:id="rId23"/>
    <p:sldId id="389" r:id="rId24"/>
    <p:sldId id="390" r:id="rId25"/>
    <p:sldId id="391" r:id="rId26"/>
    <p:sldId id="393" r:id="rId27"/>
    <p:sldId id="410" r:id="rId28"/>
    <p:sldId id="397" r:id="rId29"/>
    <p:sldId id="398" r:id="rId30"/>
    <p:sldId id="399" r:id="rId31"/>
    <p:sldId id="400" r:id="rId32"/>
    <p:sldId id="401" r:id="rId33"/>
    <p:sldId id="402" r:id="rId34"/>
    <p:sldId id="403" r:id="rId35"/>
    <p:sldId id="404" r:id="rId36"/>
    <p:sldId id="40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C2DEEF"/>
    <a:srgbClr val="C8E3FB"/>
    <a:srgbClr val="0C9B74"/>
    <a:srgbClr val="0079C1"/>
    <a:srgbClr val="0F6FC6"/>
    <a:srgbClr val="0015C1"/>
    <a:srgbClr val="91C6F7"/>
    <a:srgbClr val="59AAF2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24" autoAdjust="0"/>
    <p:restoredTop sz="99527" autoAdjust="0"/>
  </p:normalViewPr>
  <p:slideViewPr>
    <p:cSldViewPr snapToGrid="0">
      <p:cViewPr varScale="1">
        <p:scale>
          <a:sx n="114" d="100"/>
          <a:sy n="114" d="100"/>
        </p:scale>
        <p:origin x="-528" y="-102"/>
      </p:cViewPr>
      <p:guideLst>
        <p:guide orient="horz" pos="4273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ED31-C514-441E-A975-9321F8B61045}" type="datetimeFigureOut">
              <a:rPr lang="en-US" smtClean="0"/>
              <a:pPr/>
              <a:t>3/14/2014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B88C-414A-4D0E-94EB-C09963C3024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3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B5EB2-A5D5-4124-B769-9BEE021C263A}" type="datetimeFigureOut">
              <a:rPr lang="en-US" smtClean="0"/>
              <a:pPr/>
              <a:t>3/14/2014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F3D62-F495-4413-900F-CFCA7AE10E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9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62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748C9-657B-45DC-AFFC-3041E3F82BAC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4000" cy="546146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429132"/>
            <a:ext cx="9144000" cy="969959"/>
          </a:xfrm>
        </p:spPr>
        <p:txBody>
          <a:bodyPr lIns="180000" rIns="21600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a title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55645"/>
            <a:ext cx="5286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  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  <a:p>
            <a:endParaRPr lang="en-US" sz="1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2" descr="C:\Users\Oksano4ka\Desktop\NC_logo_no_tag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40" y="5931040"/>
            <a:ext cx="2525334" cy="500066"/>
          </a:xfrm>
          <a:prstGeom prst="rect">
            <a:avLst/>
          </a:prstGeom>
          <a:noFill/>
        </p:spPr>
      </p:pic>
      <p:grpSp>
        <p:nvGrpSpPr>
          <p:cNvPr id="13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6" cy="71437"/>
            <a:chOff x="180943" y="1112504"/>
            <a:chExt cx="471493" cy="71438"/>
          </a:xfrm>
        </p:grpSpPr>
        <p:sp>
          <p:nvSpPr>
            <p:cNvPr id="14" name="Oval 18"/>
            <p:cNvSpPr/>
            <p:nvPr userDrawn="1"/>
          </p:nvSpPr>
          <p:spPr>
            <a:xfrm>
              <a:off x="180943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9"/>
            <p:cNvSpPr/>
            <p:nvPr userDrawn="1"/>
          </p:nvSpPr>
          <p:spPr>
            <a:xfrm>
              <a:off x="314294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20"/>
            <p:cNvSpPr/>
            <p:nvPr userDrawn="1"/>
          </p:nvSpPr>
          <p:spPr>
            <a:xfrm>
              <a:off x="447646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9899" y="1354347"/>
            <a:ext cx="8931600" cy="2112452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1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2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00800" y="4235570"/>
            <a:ext cx="8931600" cy="2119349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2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841811" y="38988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25" name="Group 18"/>
          <p:cNvGrpSpPr/>
          <p:nvPr userDrawn="1"/>
        </p:nvGrpSpPr>
        <p:grpSpPr>
          <a:xfrm>
            <a:off x="261778" y="4042800"/>
            <a:ext cx="471492" cy="71438"/>
            <a:chOff x="180944" y="1112504"/>
            <a:chExt cx="471492" cy="71438"/>
          </a:xfrm>
        </p:grpSpPr>
        <p:sp>
          <p:nvSpPr>
            <p:cNvPr id="26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0" marR="0" indent="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None/>
              <a:tabLst>
                <a:tab pos="252000" algn="l"/>
                <a:tab pos="504000" algn="l"/>
                <a:tab pos="756000" algn="l"/>
                <a:tab pos="1008000" algn="l"/>
              </a:tabLst>
              <a:defRPr sz="2000"/>
            </a:lvl1pPr>
            <a:lvl2pPr marL="252000" indent="-252000" defTabSz="252000">
              <a:buFont typeface="Arial" pitchFamily="34" charset="0"/>
              <a:buChar char="•"/>
              <a:defRPr sz="1800"/>
            </a:lvl2pPr>
            <a:lvl3pPr marL="285750" indent="-285750">
              <a:buFont typeface="Arial" pitchFamily="34" charset="0"/>
              <a:buChar char="•"/>
              <a:defRPr sz="1600"/>
            </a:lvl3pPr>
            <a:lvl4pPr marL="504000" indent="-252000" defTabSz="252000">
              <a:buFont typeface="Arial" pitchFamily="34" charset="0"/>
              <a:buChar char="•"/>
              <a:defRPr sz="1400"/>
            </a:lvl4pPr>
            <a:lvl5pPr marL="756000" indent="-252000" defTabSz="2520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9C1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06901"/>
            <a:ext cx="9144000" cy="1022364"/>
          </a:xfrm>
        </p:spPr>
        <p:txBody>
          <a:bodyPr lIns="180000" anchor="ctr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6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BBF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dirty="0" smtClean="0"/>
              <a:t>Q&amp;A</a:t>
            </a:r>
            <a:endParaRPr lang="en-GB" sz="28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8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9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3999" cy="546201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b="1" dirty="0" smtClean="0"/>
              <a:t>Thank you!</a:t>
            </a:r>
            <a:endParaRPr lang="en-GB" sz="2800" b="1" dirty="0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20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2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3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5540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7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4382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62731" y="1156837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4" name="Group 18"/>
          <p:cNvGrpSpPr/>
          <p:nvPr userDrawn="1"/>
        </p:nvGrpSpPr>
        <p:grpSpPr>
          <a:xfrm>
            <a:off x="261938" y="1155600"/>
            <a:ext cx="471492" cy="71438"/>
            <a:chOff x="180944" y="1112504"/>
            <a:chExt cx="471492" cy="71438"/>
          </a:xfrm>
        </p:grpSpPr>
        <p:sp>
          <p:nvSpPr>
            <p:cNvPr id="15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(Summ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 hasCustomPrompt="1"/>
          </p:nvPr>
        </p:nvSpPr>
        <p:spPr>
          <a:xfrm>
            <a:off x="100800" y="2720495"/>
            <a:ext cx="8931600" cy="3628936"/>
          </a:xfrm>
        </p:spPr>
        <p:txBody>
          <a:bodyPr/>
          <a:lstStyle>
            <a:lvl1pPr marL="252000" marR="0" indent="-25200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280170" y="2591104"/>
            <a:ext cx="8559427" cy="0"/>
          </a:xfrm>
          <a:prstGeom prst="line">
            <a:avLst/>
          </a:prstGeom>
          <a:ln w="66675" cap="rnd">
            <a:solidFill>
              <a:srgbClr val="C8E3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00800" y="857232"/>
            <a:ext cx="8931600" cy="1584043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>
                <a:solidFill>
                  <a:srgbClr val="0079C1"/>
                </a:solidFill>
              </a:defRPr>
            </a:lvl1pPr>
            <a:lvl2pPr marL="0" indent="0">
              <a:buFont typeface="Arial" pitchFamily="34" charset="0"/>
              <a:buNone/>
              <a:defRPr sz="1800"/>
            </a:lvl2pPr>
            <a:lvl3pPr marL="0" indent="0">
              <a:buFont typeface="Arial" pitchFamily="34" charset="0"/>
              <a:buNone/>
              <a:defRPr sz="1600"/>
            </a:lvl3pPr>
            <a:lvl4pPr marL="0" indent="0">
              <a:buFont typeface="Arial" pitchFamily="34" charset="0"/>
              <a:buNone/>
              <a:defRPr sz="1400"/>
            </a:lvl4pPr>
            <a:lvl5pPr marL="0" indent="0"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2710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668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4732789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828001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7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460122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8" name="Group 18"/>
          <p:cNvGrpSpPr/>
          <p:nvPr userDrawn="1"/>
        </p:nvGrpSpPr>
        <p:grpSpPr>
          <a:xfrm>
            <a:off x="4887709" y="1155600"/>
            <a:ext cx="471492" cy="71438"/>
            <a:chOff x="180944" y="1112504"/>
            <a:chExt cx="471492" cy="71438"/>
          </a:xfrm>
        </p:grpSpPr>
        <p:sp>
          <p:nvSpPr>
            <p:cNvPr id="19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tx1"/>
            </a:gs>
            <a:gs pos="100000">
              <a:srgbClr val="0079C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78734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8286776" y="6527929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2550" y="857233"/>
            <a:ext cx="8938900" cy="5500726"/>
          </a:xfrm>
          <a:prstGeom prst="roundRect">
            <a:avLst>
              <a:gd name="adj" fmla="val 20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00" y="857232"/>
            <a:ext cx="8932790" cy="5500726"/>
          </a:xfrm>
          <a:prstGeom prst="rect">
            <a:avLst/>
          </a:prstGeom>
        </p:spPr>
        <p:txBody>
          <a:bodyPr vert="horz" lIns="144000" tIns="144000" rIns="144000" bIns="45720" numCol="1" spcCol="360000" rtlCol="0" anchor="t" anchorCtr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GB" dirty="0" smtClean="0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216147" y="6623016"/>
            <a:ext cx="471487" cy="71437"/>
            <a:chOff x="180942" y="1112504"/>
            <a:chExt cx="471494" cy="71438"/>
          </a:xfrm>
        </p:grpSpPr>
        <p:sp>
          <p:nvSpPr>
            <p:cNvPr id="14" name="Oval 13"/>
            <p:cNvSpPr/>
            <p:nvPr userDrawn="1"/>
          </p:nvSpPr>
          <p:spPr>
            <a:xfrm>
              <a:off x="180942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314293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447645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9" r:id="rId3"/>
    <p:sldLayoutId id="2147483667" r:id="rId4"/>
    <p:sldLayoutId id="2147483650" r:id="rId5"/>
    <p:sldLayoutId id="2147483660" r:id="rId6"/>
    <p:sldLayoutId id="2147483665" r:id="rId7"/>
    <p:sldLayoutId id="2147483670" r:id="rId8"/>
    <p:sldLayoutId id="2147483652" r:id="rId9"/>
    <p:sldLayoutId id="2147483661" r:id="rId10"/>
    <p:sldLayoutId id="2147483666" r:id="rId11"/>
    <p:sldLayoutId id="2147483654" r:id="rId12"/>
    <p:sldLayoutId id="2147483651" r:id="rId13"/>
    <p:sldLayoutId id="2147483663" r:id="rId14"/>
    <p:sldLayoutId id="2147483662" r:id="rId15"/>
    <p:sldLayoutId id="2147483671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252000" rtl="0" eaLnBrk="1" latinLnBrk="0" hangingPunct="1">
        <a:lnSpc>
          <a:spcPct val="100000"/>
        </a:lnSpc>
        <a:spcBef>
          <a:spcPts val="1200"/>
        </a:spcBef>
        <a:buClr>
          <a:srgbClr val="0079C1"/>
        </a:buClr>
        <a:buSzPct val="100000"/>
        <a:buFont typeface="Arial" pitchFamily="34" charset="0"/>
        <a:buChar char="•"/>
        <a:tabLst>
          <a:tab pos="252000" algn="l"/>
        </a:tabLst>
        <a:defRPr sz="2000" kern="1200">
          <a:solidFill>
            <a:srgbClr val="464646"/>
          </a:solidFill>
          <a:latin typeface="+mn-lt"/>
          <a:ea typeface="+mn-ea"/>
          <a:cs typeface="+mn-cs"/>
        </a:defRPr>
      </a:lvl1pPr>
      <a:lvl2pPr marL="504000" indent="-252000" algn="l" defTabSz="252000" rtl="0" eaLnBrk="1" latinLnBrk="0" hangingPunct="1">
        <a:spcBef>
          <a:spcPct val="20000"/>
        </a:spcBef>
        <a:buClr>
          <a:srgbClr val="0079C1"/>
        </a:buClr>
        <a:buFont typeface="Arial" pitchFamily="34" charset="0"/>
        <a:buChar char="•"/>
        <a:defRPr sz="1800" kern="1200">
          <a:solidFill>
            <a:srgbClr val="464646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spcBef>
          <a:spcPts val="300"/>
        </a:spcBef>
        <a:buClr>
          <a:srgbClr val="0079C1"/>
        </a:buClr>
        <a:buSzPct val="110000"/>
        <a:buFont typeface="Calibri" pitchFamily="34" charset="0"/>
        <a:buChar char="‒"/>
        <a:defRPr sz="1600" kern="1200">
          <a:solidFill>
            <a:srgbClr val="464646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‒"/>
        <a:defRPr sz="1400" kern="1200">
          <a:solidFill>
            <a:srgbClr val="464646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―"/>
        <a:defRPr sz="1200" kern="1200">
          <a:solidFill>
            <a:srgbClr val="46464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docs/cd/B28359_01/server.111/b28318/datatype.htm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docs/cd/B19306_01/server.102/b14200/functions001.htm#i88892" TargetMode="Externa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Лекции по </a:t>
            </a:r>
            <a:r>
              <a:rPr lang="en-US" dirty="0" smtClean="0"/>
              <a:t>Oracle SQL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Василий Орлов, инженер-разработчик </a:t>
            </a:r>
            <a:r>
              <a:rPr lang="en-US" dirty="0" err="1" smtClean="0"/>
              <a:t>NetCracker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1683" y="1240125"/>
            <a:ext cx="8384848" cy="2391837"/>
          </a:xfrm>
          <a:prstGeom prst="rect">
            <a:avLst/>
          </a:prstGeom>
        </p:spPr>
        <p:txBody>
          <a:bodyPr vert="horz" lIns="180000" tIns="45720" rIns="21600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Лекция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часть 2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 smtClean="0">
                <a:latin typeface="+mj-lt"/>
                <a:ea typeface="+mj-ea"/>
                <a:cs typeface="+mj-cs"/>
              </a:rPr>
              <a:t>Соединения таблиц. </a:t>
            </a:r>
            <a:br>
              <a:rPr lang="ru-RU" sz="3600" b="1" dirty="0" smtClean="0">
                <a:latin typeface="+mj-lt"/>
                <a:ea typeface="+mj-ea"/>
                <a:cs typeface="+mj-cs"/>
              </a:rPr>
            </a:br>
            <a:r>
              <a:rPr lang="ru-RU" sz="3600" b="1" dirty="0" smtClean="0">
                <a:latin typeface="+mj-lt"/>
                <a:ea typeface="+mj-ea"/>
                <a:cs typeface="+mj-cs"/>
              </a:rPr>
              <a:t>Типы данных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</a:t>
            </a:r>
            <a:r>
              <a:rPr lang="ru-RU" sz="3600" b="1" dirty="0" smtClean="0">
                <a:latin typeface="+mj-lt"/>
                <a:ea typeface="+mj-ea"/>
                <a:cs typeface="+mj-cs"/>
              </a:rPr>
              <a:t>и их преобразования. </a:t>
            </a:r>
            <a:br>
              <a:rPr lang="ru-RU" sz="3600" b="1" dirty="0" smtClean="0">
                <a:latin typeface="+mj-lt"/>
                <a:ea typeface="+mj-ea"/>
                <a:cs typeface="+mj-cs"/>
              </a:rPr>
            </a:br>
            <a:r>
              <a:rPr lang="ru-RU" sz="3600" b="1" dirty="0" smtClean="0">
                <a:latin typeface="+mj-lt"/>
                <a:ea typeface="+mj-ea"/>
                <a:cs typeface="+mj-cs"/>
              </a:rPr>
              <a:t>Однострочные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5231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800" y="857232"/>
            <a:ext cx="9043200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 e1, emp e2, emp e3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e1.empno = e2.empno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.empno = e3.empno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(+)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.empno = e3.empno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(+)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2400" i="1" dirty="0" smtClean="0"/>
              <a:t>/*ORA-01417: a table may be outer joined to at most 1 other table*/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mistake #1</a:t>
            </a:r>
            <a:endParaRPr lang="ru-RU" dirty="0"/>
          </a:p>
        </p:txBody>
      </p:sp>
      <p:sp>
        <p:nvSpPr>
          <p:cNvPr id="6" name="Flowchart: Internal Storage 5"/>
          <p:cNvSpPr/>
          <p:nvPr/>
        </p:nvSpPr>
        <p:spPr>
          <a:xfrm>
            <a:off x="3962400" y="3889695"/>
            <a:ext cx="1066800" cy="8382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Flowchart: Internal Storage 6"/>
          <p:cNvSpPr/>
          <p:nvPr/>
        </p:nvSpPr>
        <p:spPr>
          <a:xfrm>
            <a:off x="3962400" y="5261295"/>
            <a:ext cx="1066800" cy="8382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Internal Storage 7"/>
          <p:cNvSpPr/>
          <p:nvPr/>
        </p:nvSpPr>
        <p:spPr>
          <a:xfrm>
            <a:off x="6781800" y="4575495"/>
            <a:ext cx="1066800" cy="8382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rot="10800000">
            <a:off x="5029200" y="4308795"/>
            <a:ext cx="17526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  <a:endCxn id="7" idx="3"/>
          </p:cNvCxnSpPr>
          <p:nvPr/>
        </p:nvCxnSpPr>
        <p:spPr>
          <a:xfrm rot="10800000" flipV="1">
            <a:off x="5029200" y="4994595"/>
            <a:ext cx="17526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86400" y="404209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Outer for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548989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Outer for</a:t>
            </a:r>
            <a:endParaRPr lang="ru-RU" sz="2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657600" y="3813495"/>
            <a:ext cx="4648200" cy="2438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657600" y="3889695"/>
            <a:ext cx="4495800" cy="23622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8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 e1, emp e2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e1.empno = e2.mgr(+)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e2.empno = e1.mgr(+)</a:t>
            </a:r>
            <a:endParaRPr lang="en-US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/* ORA-01416: two tables cannot be outer-joined to each other */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mistake #2</a:t>
            </a:r>
            <a:endParaRPr lang="ru-RU" dirty="0"/>
          </a:p>
        </p:txBody>
      </p:sp>
      <p:sp>
        <p:nvSpPr>
          <p:cNvPr id="7" name="Flowchart: Internal Storage 6"/>
          <p:cNvSpPr/>
          <p:nvPr/>
        </p:nvSpPr>
        <p:spPr>
          <a:xfrm>
            <a:off x="3810000" y="5105400"/>
            <a:ext cx="1066800" cy="8382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Internal Storage 7"/>
          <p:cNvSpPr/>
          <p:nvPr/>
        </p:nvSpPr>
        <p:spPr>
          <a:xfrm>
            <a:off x="7467600" y="5105400"/>
            <a:ext cx="1066800" cy="8382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4876800" y="5257800"/>
            <a:ext cx="2590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7800" y="58674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Outer for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47244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Outer for</a:t>
            </a:r>
            <a:endParaRPr lang="ru-RU" sz="2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657600" y="4191000"/>
            <a:ext cx="4648200" cy="2438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657600" y="4267200"/>
            <a:ext cx="4495800" cy="23622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76800" y="5715000"/>
            <a:ext cx="2590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7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 e1, emp e2, emp e3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e1.empno = e2.mgr(+)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e2.empno = e3.mgr(+)</a:t>
            </a:r>
            <a:endParaRPr lang="en-US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e3.empno = e1.mgr(+)</a:t>
            </a:r>
          </a:p>
          <a:p>
            <a:pPr>
              <a:buNone/>
            </a:pPr>
            <a:r>
              <a:rPr lang="en-US" sz="2400" i="1" dirty="0" smtClean="0"/>
              <a:t>/* ORA-01416: two tables cannot be outer-joined to each other */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mistake #3</a:t>
            </a:r>
            <a:endParaRPr lang="ru-RU" dirty="0"/>
          </a:p>
        </p:txBody>
      </p:sp>
      <p:sp>
        <p:nvSpPr>
          <p:cNvPr id="6" name="Flowchart: Internal Storage 5"/>
          <p:cNvSpPr/>
          <p:nvPr/>
        </p:nvSpPr>
        <p:spPr>
          <a:xfrm>
            <a:off x="5562600" y="4114800"/>
            <a:ext cx="1066800" cy="8382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Flowchart: Internal Storage 6"/>
          <p:cNvSpPr/>
          <p:nvPr/>
        </p:nvSpPr>
        <p:spPr>
          <a:xfrm>
            <a:off x="3962400" y="5638800"/>
            <a:ext cx="1066800" cy="8382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Internal Storage 7"/>
          <p:cNvSpPr/>
          <p:nvPr/>
        </p:nvSpPr>
        <p:spPr>
          <a:xfrm>
            <a:off x="7315200" y="5638800"/>
            <a:ext cx="1066800" cy="8382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>
            <a:off x="6324600" y="4953000"/>
            <a:ext cx="990600" cy="1104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4953000" y="50292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0" y="6172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Outer for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781800" y="4953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Outer for</a:t>
            </a:r>
            <a:endParaRPr lang="ru-RU" sz="2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657600" y="4191000"/>
            <a:ext cx="4648200" cy="2438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657600" y="4267200"/>
            <a:ext cx="4495800" cy="23622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05400" y="62484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14800" y="5029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Outer for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417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en-US" dirty="0" smtClean="0"/>
              <a:t>Joins </a:t>
            </a:r>
            <a:endParaRPr lang="ru-RU" dirty="0"/>
          </a:p>
          <a:p>
            <a:r>
              <a:rPr lang="en-US" b="1" dirty="0" smtClean="0">
                <a:solidFill>
                  <a:srgbClr val="0F6FC6"/>
                </a:solidFill>
              </a:rPr>
              <a:t>Data types</a:t>
            </a:r>
          </a:p>
          <a:p>
            <a:pPr lvl="1"/>
            <a:r>
              <a:rPr lang="en-US" dirty="0" smtClean="0">
                <a:solidFill>
                  <a:srgbClr val="0F6FC6"/>
                </a:solidFill>
              </a:rPr>
              <a:t>Character data types</a:t>
            </a:r>
          </a:p>
          <a:p>
            <a:pPr lvl="1"/>
            <a:r>
              <a:rPr lang="en-US" dirty="0" smtClean="0">
                <a:solidFill>
                  <a:srgbClr val="0F6FC6"/>
                </a:solidFill>
              </a:rPr>
              <a:t>Numeric data </a:t>
            </a:r>
            <a:r>
              <a:rPr lang="en-US" dirty="0">
                <a:solidFill>
                  <a:srgbClr val="0F6FC6"/>
                </a:solidFill>
              </a:rPr>
              <a:t>types </a:t>
            </a:r>
            <a:endParaRPr lang="en-US" dirty="0" smtClean="0">
              <a:solidFill>
                <a:srgbClr val="0F6FC6"/>
              </a:solidFill>
            </a:endParaRPr>
          </a:p>
          <a:p>
            <a:pPr lvl="1"/>
            <a:r>
              <a:rPr lang="en-US" dirty="0" smtClean="0">
                <a:solidFill>
                  <a:srgbClr val="0F6FC6"/>
                </a:solidFill>
              </a:rPr>
              <a:t>Date &amp; time data </a:t>
            </a:r>
            <a:r>
              <a:rPr lang="en-US" dirty="0">
                <a:solidFill>
                  <a:srgbClr val="0F6FC6"/>
                </a:solidFill>
              </a:rPr>
              <a:t>types</a:t>
            </a:r>
            <a:endParaRPr lang="en-US" dirty="0" smtClean="0">
              <a:solidFill>
                <a:srgbClr val="0F6FC6"/>
              </a:solidFill>
            </a:endParaRPr>
          </a:p>
          <a:p>
            <a:pPr lvl="1"/>
            <a:r>
              <a:rPr lang="en-US" dirty="0" smtClean="0">
                <a:solidFill>
                  <a:srgbClr val="0F6FC6"/>
                </a:solidFill>
              </a:rPr>
              <a:t>ROWID and other data types</a:t>
            </a:r>
          </a:p>
          <a:p>
            <a:r>
              <a:rPr lang="en-US" dirty="0" smtClean="0"/>
              <a:t>Explicit and implicit data conversion</a:t>
            </a:r>
            <a:endParaRPr lang="ru-RU" dirty="0" smtClean="0"/>
          </a:p>
          <a:p>
            <a:r>
              <a:rPr lang="en-US" dirty="0" smtClean="0"/>
              <a:t>Single-row functions</a:t>
            </a:r>
          </a:p>
        </p:txBody>
      </p:sp>
    </p:spTree>
    <p:extLst>
      <p:ext uri="{BB962C8B-B14F-4D97-AF65-F5344CB8AC3E}">
        <p14:creationId xmlns:p14="http://schemas.microsoft.com/office/powerpoint/2010/main" val="233181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5529" y="998290"/>
            <a:ext cx="8678411" cy="516831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Character types: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CHAR, VARCHAR2, … </a:t>
            </a:r>
          </a:p>
          <a:p>
            <a:r>
              <a:rPr lang="en-US" sz="2400" dirty="0" smtClean="0"/>
              <a:t>Numeric types: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; </a:t>
            </a:r>
            <a:r>
              <a:rPr lang="en-US" dirty="0" smtClean="0">
                <a:cs typeface="Courier New" panose="02070309020205020404" pitchFamily="49" charset="0"/>
              </a:rPr>
              <a:t>ANSI-compatible types: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en-US" dirty="0">
                <a:cs typeface="Courier New" panose="02070309020205020404" pitchFamily="49" charset="0"/>
              </a:rPr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dirty="0">
                <a:cs typeface="Courier New" panose="02070309020205020404" pitchFamily="49" charset="0"/>
              </a:rPr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>
                <a:cs typeface="Courier New" panose="02070309020205020404" pitchFamily="49" charset="0"/>
              </a:rPr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), </a:t>
            </a:r>
            <a:r>
              <a:rPr lang="en-US" dirty="0">
                <a:cs typeface="Courier New" panose="02070309020205020404" pitchFamily="49" charset="0"/>
              </a:rPr>
              <a:t>… </a:t>
            </a:r>
          </a:p>
          <a:p>
            <a:r>
              <a:rPr lang="en-US" sz="2400" dirty="0" smtClean="0"/>
              <a:t>Date types: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DATE, TIMESTAMP, … 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LOBs (Large Objects): 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CLOB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XMLType</a:t>
            </a:r>
            <a:r>
              <a:rPr lang="en-US" sz="2400" dirty="0" smtClean="0"/>
              <a:t>, etc</a:t>
            </a:r>
            <a:r>
              <a:rPr lang="en-US" sz="2400" dirty="0"/>
              <a:t>.</a:t>
            </a:r>
            <a:r>
              <a:rPr lang="en-US" sz="2400" dirty="0" smtClean="0"/>
              <a:t>  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“simple” data types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71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dirty="0" smtClean="0"/>
              <a:t>data type</a:t>
            </a:r>
          </a:p>
          <a:p>
            <a:pPr lvl="1"/>
            <a:r>
              <a:rPr lang="en-US" sz="2200" dirty="0" smtClean="0"/>
              <a:t>Stores fixed-length character strings. </a:t>
            </a:r>
          </a:p>
          <a:p>
            <a:pPr lvl="1"/>
            <a:r>
              <a:rPr lang="en-US" sz="2200" dirty="0" smtClean="0"/>
              <a:t>CHAR column length between 1 and 2000 bytes. </a:t>
            </a:r>
          </a:p>
          <a:p>
            <a:pPr lvl="1"/>
            <a:r>
              <a:rPr lang="en-US" sz="2200" dirty="0" smtClean="0"/>
              <a:t>If you give a shorter value, then the value is blank-padded to the fixed length (not efficient!).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lang="en-US" sz="2400" dirty="0"/>
              <a:t> </a:t>
            </a:r>
            <a:r>
              <a:rPr lang="en-US" sz="2400" dirty="0" smtClean="0"/>
              <a:t>data type (recommended) </a:t>
            </a:r>
          </a:p>
          <a:p>
            <a:pPr lvl="1"/>
            <a:r>
              <a:rPr lang="en-US" sz="2200" dirty="0" smtClean="0"/>
              <a:t>Stores </a:t>
            </a:r>
            <a:r>
              <a:rPr lang="en-US" sz="2200" dirty="0"/>
              <a:t>variable-length character strings. </a:t>
            </a:r>
            <a:endParaRPr lang="en-US" sz="2200" dirty="0" smtClean="0"/>
          </a:p>
          <a:p>
            <a:pPr lvl="1"/>
            <a:r>
              <a:rPr lang="en-US" sz="2200" dirty="0" smtClean="0"/>
              <a:t>When </a:t>
            </a:r>
            <a:r>
              <a:rPr lang="en-US" sz="2200" dirty="0"/>
              <a:t>you create a table with a VARCHAR2 column, you specify a maximum string length (in bytes or characters) between 1 and 4000 bytes for the VARCHAR2 column. </a:t>
            </a:r>
            <a:endParaRPr lang="en-US" sz="2200" i="1" dirty="0"/>
          </a:p>
          <a:p>
            <a:endParaRPr lang="en-US" sz="24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data types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3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400" dirty="0" smtClean="0"/>
              <a:t> data type stores fixed and floating-point numbers.</a:t>
            </a:r>
          </a:p>
          <a:p>
            <a:pPr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(precision, scale)</a:t>
            </a:r>
          </a:p>
          <a:p>
            <a:pPr>
              <a:buNone/>
            </a:pPr>
            <a:endParaRPr lang="en-US" sz="24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data types: NUMBER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715914"/>
              </p:ext>
            </p:extLst>
          </p:nvPr>
        </p:nvGraphicFramePr>
        <p:xfrm>
          <a:off x="442519" y="2276213"/>
          <a:ext cx="7924800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2641600"/>
                <a:gridCol w="26416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Input Data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Specified 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Stored As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7,456,123.89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NUMBER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7456123.89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7,456,123.89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NUMBER(*,1)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7456123.9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7,456,123.89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NUMBER(9)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7456124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7,456,123.89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NUMBER(9,2)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7456123.89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7,456,123.89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NUMBER(9,1)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7456123.9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7,456,123.89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NUMBER(6)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(not accepted, exceeds precision)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7,456,123.89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NUMBER(7,-2)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7456100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9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2400" dirty="0" smtClean="0"/>
              <a:t> data type </a:t>
            </a:r>
          </a:p>
          <a:p>
            <a:pPr lvl="1"/>
            <a:r>
              <a:rPr lang="en-US" sz="2200" dirty="0" smtClean="0"/>
              <a:t>stores point-in-time values (dates and times) </a:t>
            </a:r>
          </a:p>
          <a:p>
            <a:pPr lvl="1"/>
            <a:r>
              <a:rPr lang="en-US" sz="2200" dirty="0" smtClean="0"/>
              <a:t>stores a year (including a century), a month, a day</a:t>
            </a:r>
            <a:r>
              <a:rPr lang="ru-RU" sz="2200" dirty="0" smtClean="0"/>
              <a:t>;</a:t>
            </a:r>
            <a:r>
              <a:rPr lang="en-US" sz="2200" dirty="0" smtClean="0"/>
              <a:t> </a:t>
            </a:r>
            <a:br>
              <a:rPr lang="en-US" sz="2200" dirty="0" smtClean="0"/>
            </a:br>
            <a:r>
              <a:rPr lang="en-US" sz="2200" dirty="0" smtClean="0"/>
              <a:t>hours, minutes and seconds (after midnight)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US" sz="2400" dirty="0" smtClean="0"/>
              <a:t> = improved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pPr lvl="1"/>
            <a:r>
              <a:rPr lang="en-US" sz="2200" dirty="0" smtClean="0">
                <a:cs typeface="Courier New" panose="02070309020205020404" pitchFamily="49" charset="0"/>
              </a:rPr>
              <a:t>better precision (by default microseconds)</a:t>
            </a:r>
          </a:p>
          <a:p>
            <a:pPr lvl="1"/>
            <a:r>
              <a:rPr lang="en-US" sz="2200" dirty="0" smtClean="0">
                <a:cs typeface="Courier New" panose="02070309020205020404" pitchFamily="49" charset="0"/>
              </a:rPr>
              <a:t>can store time zone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current_date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dual;</a:t>
            </a:r>
          </a:p>
          <a:p>
            <a:pPr>
              <a:buNone/>
            </a:pPr>
            <a:r>
              <a:rPr lang="ru-RU" sz="2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-- 20.10.2010 21:42:59 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current_timestamp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dual;</a:t>
            </a:r>
          </a:p>
          <a:p>
            <a:pPr>
              <a:buNone/>
            </a:pPr>
            <a:r>
              <a:rPr lang="ru-RU" sz="2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-- 20.10.2010 21:42:59.281000 +04:00 </a:t>
            </a:r>
            <a:endParaRPr lang="en-US" sz="2400" i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&amp; time data types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22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For each row in the database, the ROWID pseudo-column returns the physical address of the row.</a:t>
            </a:r>
            <a:endParaRPr lang="en-US" sz="2400" i="1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Rowid</a:t>
            </a:r>
            <a:r>
              <a:rPr lang="en-US" sz="2400" dirty="0" smtClean="0"/>
              <a:t> values have several important uses:</a:t>
            </a:r>
          </a:p>
          <a:p>
            <a:r>
              <a:rPr lang="en-US" sz="2400" dirty="0" smtClean="0"/>
              <a:t>They are the fastest way to access a single row</a:t>
            </a:r>
          </a:p>
          <a:p>
            <a:r>
              <a:rPr lang="en-US" sz="2400" dirty="0" smtClean="0"/>
              <a:t>They can show you how the rows in a table are stored</a:t>
            </a:r>
          </a:p>
          <a:p>
            <a:r>
              <a:rPr lang="en-US" sz="2400" dirty="0" smtClean="0"/>
              <a:t>They are unique identifiers for rows in a table</a:t>
            </a:r>
          </a:p>
          <a:p>
            <a:endParaRPr lang="en-US" sz="2400" i="1" dirty="0" smtClean="0"/>
          </a:p>
          <a:p>
            <a:pPr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row_id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rownum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 </a:t>
            </a:r>
          </a:p>
          <a:p>
            <a:pPr>
              <a:buNone/>
            </a:pPr>
            <a:r>
              <a:rPr lang="en-US" sz="2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24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AAANBQAAEAABSXkAAA</a:t>
            </a:r>
            <a:endParaRPr lang="en-US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ROWID data type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2308" y="1011545"/>
            <a:ext cx="8229600" cy="491947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CLOB</a:t>
            </a:r>
            <a:r>
              <a:rPr lang="en-US" sz="2400" b="1" dirty="0" smtClean="0"/>
              <a:t> </a:t>
            </a:r>
            <a:r>
              <a:rPr lang="en-US" sz="2400" dirty="0" smtClean="0"/>
              <a:t>data type</a:t>
            </a:r>
          </a:p>
          <a:p>
            <a:pPr lvl="1"/>
            <a:r>
              <a:rPr lang="en-US" sz="2200" dirty="0" smtClean="0"/>
              <a:t>stores up to 128 terabytes of character data in the database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XMLType</a:t>
            </a:r>
            <a:r>
              <a:rPr lang="en-US" sz="2400" b="1" dirty="0" smtClean="0"/>
              <a:t> </a:t>
            </a:r>
            <a:r>
              <a:rPr lang="en-US" sz="2400" dirty="0" smtClean="0"/>
              <a:t>data type</a:t>
            </a:r>
          </a:p>
          <a:p>
            <a:pPr lvl="1"/>
            <a:r>
              <a:rPr lang="en-US" sz="2200" dirty="0" smtClean="0"/>
              <a:t>can be used like any other user-defined type</a:t>
            </a:r>
          </a:p>
          <a:p>
            <a:pPr lvl="1"/>
            <a:r>
              <a:rPr lang="en-US" sz="2200" dirty="0" smtClean="0"/>
              <a:t>can be used as the data type of columns in tables</a:t>
            </a:r>
          </a:p>
          <a:p>
            <a:r>
              <a:rPr lang="en-US" sz="2400" dirty="0" smtClean="0"/>
              <a:t>Etc… </a:t>
            </a:r>
            <a:r>
              <a:rPr lang="en-US" sz="2400" dirty="0" smtClean="0">
                <a:hlinkClick r:id="rId2"/>
              </a:rPr>
              <a:t>http://download.oracle.com/docs/cd/B28359_01/server.111/b28318/datatype.htm</a:t>
            </a:r>
            <a:endParaRPr lang="en-US" sz="2400" dirty="0" smtClean="0"/>
          </a:p>
          <a:p>
            <a:pPr>
              <a:buNone/>
            </a:pPr>
            <a:endParaRPr lang="en-US" sz="24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 data types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24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en-US" b="1" dirty="0" smtClean="0">
                <a:solidFill>
                  <a:srgbClr val="0F6FC6"/>
                </a:solidFill>
              </a:rPr>
              <a:t>Joins</a:t>
            </a:r>
          </a:p>
          <a:p>
            <a:pPr lvl="1"/>
            <a:r>
              <a:rPr lang="en-US" dirty="0" smtClean="0">
                <a:solidFill>
                  <a:srgbClr val="0F6FC6"/>
                </a:solidFill>
              </a:rPr>
              <a:t>Join basics</a:t>
            </a:r>
          </a:p>
          <a:p>
            <a:pPr lvl="1"/>
            <a:r>
              <a:rPr lang="en-US" dirty="0" smtClean="0">
                <a:solidFill>
                  <a:srgbClr val="0F6FC6"/>
                </a:solidFill>
              </a:rPr>
              <a:t>Types of joins, ANSI and Oracle syntax</a:t>
            </a:r>
          </a:p>
          <a:p>
            <a:pPr lvl="1"/>
            <a:r>
              <a:rPr lang="en-US" dirty="0" smtClean="0">
                <a:solidFill>
                  <a:srgbClr val="0F6FC6"/>
                </a:solidFill>
              </a:rPr>
              <a:t>Outer joins and typical mistakes</a:t>
            </a:r>
          </a:p>
          <a:p>
            <a:r>
              <a:rPr lang="en-US" dirty="0" smtClean="0"/>
              <a:t>Data types </a:t>
            </a:r>
            <a:endParaRPr lang="ru-RU" dirty="0" smtClean="0"/>
          </a:p>
          <a:p>
            <a:r>
              <a:rPr lang="en-US" dirty="0" smtClean="0"/>
              <a:t>Explicit and implicit data conversion</a:t>
            </a:r>
            <a:endParaRPr lang="ru-RU" dirty="0" smtClean="0"/>
          </a:p>
          <a:p>
            <a:r>
              <a:rPr lang="en-US" dirty="0" smtClean="0"/>
              <a:t>Single-row functions</a:t>
            </a:r>
          </a:p>
        </p:txBody>
      </p:sp>
    </p:spTree>
    <p:extLst>
      <p:ext uri="{BB962C8B-B14F-4D97-AF65-F5344CB8AC3E}">
        <p14:creationId xmlns:p14="http://schemas.microsoft.com/office/powerpoint/2010/main" val="369808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en-US" dirty="0" smtClean="0"/>
              <a:t>Joins </a:t>
            </a:r>
            <a:endParaRPr lang="ru-RU" dirty="0"/>
          </a:p>
          <a:p>
            <a:r>
              <a:rPr lang="en-US" dirty="0" smtClean="0"/>
              <a:t>Data types</a:t>
            </a:r>
            <a:endParaRPr lang="ru-RU" dirty="0"/>
          </a:p>
          <a:p>
            <a:r>
              <a:rPr lang="en-US" b="1" dirty="0">
                <a:solidFill>
                  <a:srgbClr val="0F6FC6"/>
                </a:solidFill>
              </a:rPr>
              <a:t>Explicit and implicit data conversion</a:t>
            </a:r>
            <a:endParaRPr lang="en-US" b="1" dirty="0" smtClean="0">
              <a:solidFill>
                <a:srgbClr val="0F6FC6"/>
              </a:solidFill>
            </a:endParaRPr>
          </a:p>
          <a:p>
            <a:pPr lvl="1"/>
            <a:r>
              <a:rPr lang="en-US" dirty="0" smtClean="0">
                <a:solidFill>
                  <a:srgbClr val="0F6FC6"/>
                </a:solidFill>
              </a:rPr>
              <a:t>TO_CHAR for numbers and dates</a:t>
            </a:r>
          </a:p>
          <a:p>
            <a:pPr lvl="1"/>
            <a:r>
              <a:rPr lang="en-US" dirty="0" smtClean="0">
                <a:solidFill>
                  <a:srgbClr val="0F6FC6"/>
                </a:solidFill>
              </a:rPr>
              <a:t>TO_NUMBER, TO_DATE, TO_TIMESTAMP</a:t>
            </a:r>
          </a:p>
          <a:p>
            <a:pPr lvl="1"/>
            <a:r>
              <a:rPr lang="en-US" dirty="0" smtClean="0">
                <a:solidFill>
                  <a:srgbClr val="0F6FC6"/>
                </a:solidFill>
              </a:rPr>
              <a:t>Implicit data conversion</a:t>
            </a:r>
          </a:p>
          <a:p>
            <a:r>
              <a:rPr lang="en-US" dirty="0" smtClean="0"/>
              <a:t>Single-row functions</a:t>
            </a:r>
          </a:p>
        </p:txBody>
      </p:sp>
    </p:spTree>
    <p:extLst>
      <p:ext uri="{BB962C8B-B14F-4D97-AF65-F5344CB8AC3E}">
        <p14:creationId xmlns:p14="http://schemas.microsoft.com/office/powerpoint/2010/main" val="2050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2308" y="961211"/>
            <a:ext cx="8077200" cy="5224272"/>
          </a:xfrm>
        </p:spPr>
        <p:txBody>
          <a:bodyPr>
            <a:noAutofit/>
          </a:bodyPr>
          <a:lstStyle/>
          <a:p>
            <a:r>
              <a:rPr lang="en-US" sz="2400" dirty="0" smtClean="0"/>
              <a:t>From NUMBER, DATE to VARCHAR2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TO_CHAR ( .. ) </a:t>
            </a:r>
          </a:p>
          <a:p>
            <a:r>
              <a:rPr lang="en-US" sz="2400" dirty="0" smtClean="0"/>
              <a:t>From CHAR, VARCHAR2 to NUMBER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TO_NUMBER ( .. )</a:t>
            </a:r>
          </a:p>
          <a:p>
            <a:r>
              <a:rPr lang="en-US" sz="2400" dirty="0" smtClean="0"/>
              <a:t>From CHAR, VARCHAR2 to DATE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TO_DATE ( .. )</a:t>
            </a:r>
          </a:p>
          <a:p>
            <a:r>
              <a:rPr lang="en-US" sz="2400" dirty="0" smtClean="0"/>
              <a:t>From CHAR, VARCHAR2 to TIMESTAMP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TO_TIMESTAMP ( .. )</a:t>
            </a:r>
          </a:p>
          <a:p>
            <a:pPr>
              <a:buNone/>
            </a:pPr>
            <a:r>
              <a:rPr lang="en-US" sz="2400" dirty="0" smtClean="0">
                <a:hlinkClick r:id="rId2"/>
              </a:rPr>
              <a:t>http://download.oracle.com/docs/cd/B19306_01/server.102/b14200/functions001.htm#i88892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data conversion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568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142" y="1026253"/>
            <a:ext cx="8229600" cy="47880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TO_CHAR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 [,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[, '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nlsparam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] ])</a:t>
            </a:r>
          </a:p>
          <a:p>
            <a:r>
              <a:rPr lang="en-US" sz="2400" dirty="0" smtClean="0"/>
              <a:t>TO_CHAR (number) converts </a:t>
            </a:r>
            <a:r>
              <a:rPr lang="en-US" sz="2400" i="1" dirty="0" smtClean="0"/>
              <a:t>n</a:t>
            </a:r>
            <a:r>
              <a:rPr lang="en-US" sz="2400" dirty="0" smtClean="0"/>
              <a:t> to a value of VARCHAR2 data type, using the optional number format </a:t>
            </a:r>
            <a:r>
              <a:rPr lang="en-US" sz="2400" i="1" dirty="0" err="1" smtClean="0"/>
              <a:t>fmt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If you omit </a:t>
            </a:r>
            <a:r>
              <a:rPr lang="en-US" sz="2400" i="1" dirty="0" err="1" smtClean="0"/>
              <a:t>fmt</a:t>
            </a:r>
            <a:r>
              <a:rPr lang="en-US" sz="2400" dirty="0" smtClean="0"/>
              <a:t>, then </a:t>
            </a:r>
            <a:r>
              <a:rPr lang="en-US" sz="2400" i="1" dirty="0" smtClean="0"/>
              <a:t>n</a:t>
            </a:r>
            <a:r>
              <a:rPr lang="en-US" sz="2400" dirty="0" smtClean="0"/>
              <a:t> is converted to a VARCHAR2 value exactly long enough to hold its significant digits.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to_char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(1210.73,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'9999.9'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			-&gt;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'1210.7'</a:t>
            </a:r>
          </a:p>
          <a:p>
            <a:pPr>
              <a:buNone/>
            </a:pP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to_char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(1210.73,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'9,999.99'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	-&gt;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'1,210.73'</a:t>
            </a:r>
          </a:p>
          <a:p>
            <a:pPr>
              <a:buNone/>
            </a:pP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to_char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(21,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'000099'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							-&gt;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'000021‘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TO_CHAR function for numbers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86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6169" y="1003156"/>
            <a:ext cx="884199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TO_CHAR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interval } [,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 '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nlsparam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] ])</a:t>
            </a:r>
          </a:p>
          <a:p>
            <a:r>
              <a:rPr lang="en-US" sz="2400" dirty="0" smtClean="0"/>
              <a:t>TO_CHAR (</a:t>
            </a:r>
            <a:r>
              <a:rPr lang="en-US" sz="2400" dirty="0" err="1" smtClean="0"/>
              <a:t>datetime</a:t>
            </a:r>
            <a:r>
              <a:rPr lang="en-US" sz="2400" dirty="0" smtClean="0"/>
              <a:t>) converts a </a:t>
            </a:r>
            <a:r>
              <a:rPr lang="en-US" sz="2400" i="1" dirty="0" err="1" smtClean="0"/>
              <a:t>datetime</a:t>
            </a:r>
            <a:r>
              <a:rPr lang="en-US" sz="2400" dirty="0" smtClean="0"/>
              <a:t> to a value of VARCHAR2 data type in the format specified by the date format </a:t>
            </a:r>
            <a:r>
              <a:rPr lang="en-US" sz="2400" i="1" dirty="0" err="1" smtClean="0"/>
              <a:t>fmt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sysdate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'YYYY-MM-DD HH24:MI:SS'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-- 2010-10-20 22:33:44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current_timestamp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'YYYY-MON-DD HH:MI:SS.FF'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-- 2010-OCT-20 10:33:44.203000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TO_CHAR function for dates &amp; times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1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TO_NUMBER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[, '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nlsparam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] ])</a:t>
            </a:r>
          </a:p>
          <a:p>
            <a:r>
              <a:rPr lang="en-US" sz="2400" dirty="0" smtClean="0"/>
              <a:t>TO_NUMBER converts </a:t>
            </a:r>
            <a:r>
              <a:rPr lang="en-US" sz="2400" i="1" dirty="0" smtClean="0"/>
              <a:t>expr</a:t>
            </a:r>
            <a:r>
              <a:rPr lang="en-US" sz="2400" dirty="0" smtClean="0"/>
              <a:t> to a value of NUMBER data type.</a:t>
            </a:r>
          </a:p>
          <a:p>
            <a:r>
              <a:rPr lang="en-US" sz="2400" dirty="0" smtClean="0"/>
              <a:t>Number in the format specified by the optional format model </a:t>
            </a:r>
            <a:r>
              <a:rPr lang="en-US" sz="2400" i="1" dirty="0" err="1" smtClean="0"/>
              <a:t>fmt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to_number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'1210.73'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'9999.99'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-&gt; 1210.73</a:t>
            </a:r>
          </a:p>
          <a:p>
            <a:pPr>
              <a:buNone/>
            </a:pP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to_number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'546'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'999'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		   		-&gt; 546</a:t>
            </a:r>
          </a:p>
          <a:p>
            <a:pPr>
              <a:buNone/>
            </a:pP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to_number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'23'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'99'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   				-&gt; 23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You can simply convert a text string to a numeric value as follows:</a:t>
            </a:r>
          </a:p>
          <a:p>
            <a:pPr>
              <a:buNone/>
            </a:pP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to_number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'1210.73'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		   				-&gt; 1210.73</a:t>
            </a:r>
          </a:p>
          <a:p>
            <a:pPr>
              <a:buNone/>
            </a:pPr>
            <a:endParaRPr lang="en-US" sz="24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TO_NUMBER function for chars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6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3585" y="944433"/>
            <a:ext cx="8753912" cy="50704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TO_DATE</a:t>
            </a:r>
            <a:r>
              <a:rPr lang="en-US" sz="2400" dirty="0" smtClean="0"/>
              <a:t>(char [, </a:t>
            </a:r>
            <a:r>
              <a:rPr lang="en-US" sz="2400" dirty="0" err="1" smtClean="0"/>
              <a:t>fmt</a:t>
            </a:r>
            <a:r>
              <a:rPr lang="en-US" sz="2400" dirty="0" smtClean="0"/>
              <a:t> [, '</a:t>
            </a:r>
            <a:r>
              <a:rPr lang="en-US" sz="2400" dirty="0" err="1" smtClean="0"/>
              <a:t>nlsparam</a:t>
            </a:r>
            <a:r>
              <a:rPr lang="en-US" sz="2400" dirty="0" smtClean="0"/>
              <a:t>' ] ])</a:t>
            </a:r>
          </a:p>
          <a:p>
            <a:r>
              <a:rPr lang="en-US" sz="2400" dirty="0" smtClean="0"/>
              <a:t>TO_DATE converts </a:t>
            </a:r>
            <a:r>
              <a:rPr lang="en-US" sz="2400" i="1" dirty="0" smtClean="0"/>
              <a:t>char </a:t>
            </a:r>
            <a:r>
              <a:rPr lang="en-US" sz="2400" dirty="0" smtClean="0"/>
              <a:t>to a value of DATE data type. </a:t>
            </a:r>
          </a:p>
          <a:p>
            <a:r>
              <a:rPr lang="en-US" sz="2400" dirty="0" smtClean="0"/>
              <a:t>The </a:t>
            </a:r>
            <a:r>
              <a:rPr lang="en-US" sz="2400" i="1" dirty="0" err="1" smtClean="0"/>
              <a:t>fmt</a:t>
            </a:r>
            <a:r>
              <a:rPr lang="en-US" sz="2400" dirty="0" smtClean="0"/>
              <a:t> is a </a:t>
            </a:r>
            <a:r>
              <a:rPr lang="en-US" sz="2400" dirty="0" err="1" smtClean="0"/>
              <a:t>datetime</a:t>
            </a:r>
            <a:r>
              <a:rPr lang="en-US" sz="2400" dirty="0" smtClean="0"/>
              <a:t> model format specifying the format of </a:t>
            </a:r>
            <a:r>
              <a:rPr lang="en-US" sz="2400" i="1" dirty="0" smtClean="0"/>
              <a:t>char</a:t>
            </a:r>
            <a:r>
              <a:rPr lang="en-US" sz="2400" dirty="0" smtClean="0"/>
              <a:t>.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to_date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'2003/07/09'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/mm/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-&gt; July 9, 2003.</a:t>
            </a:r>
          </a:p>
          <a:p>
            <a:pPr>
              <a:buNone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to_date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'070903'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'MMDDYY'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				-&gt; July 9, 2003.</a:t>
            </a:r>
          </a:p>
          <a:p>
            <a:pPr>
              <a:buNone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to_date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'20020315'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yyyymmdd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		-&gt; Mar 15, 2002.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If </a:t>
            </a:r>
            <a:r>
              <a:rPr lang="en-US" sz="2400" dirty="0"/>
              <a:t>you omit </a:t>
            </a:r>
            <a:r>
              <a:rPr lang="en-US" sz="2400" i="1" dirty="0" err="1"/>
              <a:t>fmt</a:t>
            </a:r>
            <a:r>
              <a:rPr lang="en-US" sz="2400" dirty="0"/>
              <a:t>, </a:t>
            </a:r>
            <a:r>
              <a:rPr lang="en-US" sz="2400" i="1" dirty="0" smtClean="0"/>
              <a:t>char</a:t>
            </a:r>
            <a:r>
              <a:rPr lang="en-US" sz="2400" dirty="0"/>
              <a:t> must be in </a:t>
            </a:r>
            <a:r>
              <a:rPr lang="en-US" sz="2400" dirty="0" smtClean="0"/>
              <a:t>one of the </a:t>
            </a:r>
            <a:r>
              <a:rPr lang="en-US" sz="2400" dirty="0"/>
              <a:t>default date </a:t>
            </a:r>
            <a:r>
              <a:rPr lang="en-US" sz="2400" dirty="0" smtClean="0"/>
              <a:t>formats</a:t>
            </a:r>
            <a:r>
              <a:rPr lang="en-US" sz="2400" dirty="0"/>
              <a:t> </a:t>
            </a:r>
          </a:p>
          <a:p>
            <a:pPr lvl="0">
              <a:buNone/>
            </a:pPr>
            <a:r>
              <a:rPr lang="en-US" dirty="0" err="1">
                <a:solidFill>
                  <a:srgbClr val="0079C1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'7/9/2003'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										-&gt;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July 9, 2003.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TO_DATE function for chars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026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i="1" dirty="0" smtClean="0">
                <a:solidFill>
                  <a:srgbClr val="00B050"/>
                </a:solidFill>
              </a:rPr>
              <a:t>--Oracle implicitly converts ’10’ to 10 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'10'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en-US" sz="2400" i="1" dirty="0" smtClean="0">
                <a:solidFill>
                  <a:srgbClr val="00B050"/>
                </a:solidFill>
              </a:rPr>
              <a:t>--Oracle implicitly converts '7936' to 7936:</a:t>
            </a:r>
          </a:p>
          <a:p>
            <a:pPr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'7936';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en-US" sz="2400" i="1" dirty="0" smtClean="0">
                <a:solidFill>
                  <a:srgbClr val="00B050"/>
                </a:solidFill>
              </a:rPr>
              <a:t>--Oracle implicitly converts '12-MAR-1993' </a:t>
            </a:r>
          </a:p>
          <a:p>
            <a:pPr>
              <a:buNone/>
            </a:pPr>
            <a:r>
              <a:rPr lang="en-US" sz="2400" i="1" dirty="0" smtClean="0">
                <a:solidFill>
                  <a:srgbClr val="00B050"/>
                </a:solidFill>
              </a:rPr>
              <a:t>--to a DATE value using the default date format 'DD-MON-YYYY':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'12-MAR-1993'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pPr>
              <a:buNone/>
            </a:pPr>
            <a:endParaRPr lang="en-US" sz="24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Implicit data conversion: examples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65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en-US" smtClean="0"/>
              <a:t>Joins </a:t>
            </a:r>
            <a:endParaRPr lang="ru-RU" dirty="0"/>
          </a:p>
          <a:p>
            <a:r>
              <a:rPr lang="en-US" dirty="0" smtClean="0"/>
              <a:t>Data types</a:t>
            </a:r>
            <a:endParaRPr lang="ru-RU" dirty="0"/>
          </a:p>
          <a:p>
            <a:r>
              <a:rPr lang="en-US" dirty="0"/>
              <a:t>Explicit and implicit data </a:t>
            </a:r>
            <a:r>
              <a:rPr lang="en-US" dirty="0" smtClean="0"/>
              <a:t>conversion</a:t>
            </a:r>
            <a:endParaRPr lang="en-US" dirty="0"/>
          </a:p>
          <a:p>
            <a:r>
              <a:rPr lang="en-US" b="1" dirty="0" smtClean="0">
                <a:solidFill>
                  <a:srgbClr val="0F6FC6"/>
                </a:solidFill>
              </a:rPr>
              <a:t>Single-row </a:t>
            </a:r>
            <a:r>
              <a:rPr lang="en-US" b="1" dirty="0">
                <a:solidFill>
                  <a:srgbClr val="0F6FC6"/>
                </a:solidFill>
              </a:rPr>
              <a:t>functions</a:t>
            </a:r>
            <a:endParaRPr lang="en-US" b="1" dirty="0" smtClean="0">
              <a:solidFill>
                <a:srgbClr val="0F6FC6"/>
              </a:solidFill>
            </a:endParaRPr>
          </a:p>
          <a:p>
            <a:pPr lvl="1"/>
            <a:r>
              <a:rPr lang="en-US" dirty="0" smtClean="0">
                <a:solidFill>
                  <a:srgbClr val="0F6FC6"/>
                </a:solidFill>
              </a:rPr>
              <a:t>Character, number and date functions</a:t>
            </a:r>
          </a:p>
          <a:p>
            <a:pPr lvl="1"/>
            <a:r>
              <a:rPr lang="en-US" dirty="0" smtClean="0">
                <a:solidFill>
                  <a:srgbClr val="0F6FC6"/>
                </a:solidFill>
              </a:rPr>
              <a:t>NVL, NVL2, DECODE, CASE .. WHEN, COALESCE</a:t>
            </a:r>
          </a:p>
          <a:p>
            <a:pPr lvl="1"/>
            <a:r>
              <a:rPr lang="en-US" dirty="0" smtClean="0">
                <a:solidFill>
                  <a:srgbClr val="0F6FC6"/>
                </a:solidFill>
              </a:rPr>
              <a:t>Functions performance</a:t>
            </a:r>
          </a:p>
        </p:txBody>
      </p:sp>
    </p:spTree>
    <p:extLst>
      <p:ext uri="{BB962C8B-B14F-4D97-AF65-F5344CB8AC3E}">
        <p14:creationId xmlns:p14="http://schemas.microsoft.com/office/powerpoint/2010/main" val="135362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Functions</a:t>
            </a: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blackWhite">
          <a:xfrm>
            <a:off x="3444875" y="2014538"/>
            <a:ext cx="2311400" cy="931862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FF6633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Function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62000" y="2085975"/>
            <a:ext cx="2595563" cy="3163888"/>
            <a:chOff x="480" y="1314"/>
            <a:chExt cx="1635" cy="199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80" y="1314"/>
              <a:ext cx="5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Input</a:t>
              </a: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176" y="1374"/>
              <a:ext cx="939" cy="559"/>
            </a:xfrm>
            <a:custGeom>
              <a:avLst/>
              <a:gdLst/>
              <a:ahLst/>
              <a:cxnLst>
                <a:cxn ang="0">
                  <a:pos x="0" y="558"/>
                </a:cxn>
                <a:cxn ang="0">
                  <a:pos x="0" y="0"/>
                </a:cxn>
                <a:cxn ang="0">
                  <a:pos x="938" y="0"/>
                </a:cxn>
              </a:cxnLst>
              <a:rect l="0" t="0" r="r" b="b"/>
              <a:pathLst>
                <a:path w="939" h="559">
                  <a:moveTo>
                    <a:pt x="0" y="558"/>
                  </a:moveTo>
                  <a:lnTo>
                    <a:pt x="0" y="0"/>
                  </a:lnTo>
                  <a:lnTo>
                    <a:pt x="938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704" y="1704"/>
              <a:ext cx="411" cy="1309"/>
            </a:xfrm>
            <a:custGeom>
              <a:avLst/>
              <a:gdLst/>
              <a:ahLst/>
              <a:cxnLst>
                <a:cxn ang="0">
                  <a:pos x="0" y="1308"/>
                </a:cxn>
                <a:cxn ang="0">
                  <a:pos x="0" y="0"/>
                </a:cxn>
                <a:cxn ang="0">
                  <a:pos x="410" y="0"/>
                </a:cxn>
              </a:cxnLst>
              <a:rect l="0" t="0" r="r" b="b"/>
              <a:pathLst>
                <a:path w="411" h="1309">
                  <a:moveTo>
                    <a:pt x="0" y="1308"/>
                  </a:moveTo>
                  <a:lnTo>
                    <a:pt x="0" y="0"/>
                  </a:lnTo>
                  <a:lnTo>
                    <a:pt x="410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440" y="1536"/>
              <a:ext cx="675" cy="745"/>
            </a:xfrm>
            <a:custGeom>
              <a:avLst/>
              <a:gdLst/>
              <a:ahLst/>
              <a:cxnLst>
                <a:cxn ang="0">
                  <a:pos x="0" y="744"/>
                </a:cxn>
                <a:cxn ang="0">
                  <a:pos x="0" y="0"/>
                </a:cxn>
                <a:cxn ang="0">
                  <a:pos x="674" y="0"/>
                </a:cxn>
              </a:cxnLst>
              <a:rect l="0" t="0" r="r" b="b"/>
              <a:pathLst>
                <a:path w="675" h="745">
                  <a:moveTo>
                    <a:pt x="0" y="744"/>
                  </a:moveTo>
                  <a:lnTo>
                    <a:pt x="0" y="0"/>
                  </a:lnTo>
                  <a:lnTo>
                    <a:pt x="674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blackWhite">
            <a:xfrm>
              <a:off x="774" y="1833"/>
              <a:ext cx="561" cy="332"/>
            </a:xfrm>
            <a:prstGeom prst="rect">
              <a:avLst/>
            </a:prstGeom>
            <a:gradFill rotWithShape="0">
              <a:gsLst>
                <a:gs pos="0">
                  <a:srgbClr val="336600"/>
                </a:gs>
                <a:gs pos="100000">
                  <a:srgbClr val="33660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2" rIns="122238" bIns="61912" anchor="ctr"/>
            <a:lstStyle/>
            <a:p>
              <a:pPr defTabSz="1620838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arg 1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blackWhite">
            <a:xfrm>
              <a:off x="1067" y="2236"/>
              <a:ext cx="560" cy="331"/>
            </a:xfrm>
            <a:prstGeom prst="rect">
              <a:avLst/>
            </a:prstGeom>
            <a:gradFill rotWithShape="0">
              <a:gsLst>
                <a:gs pos="0">
                  <a:srgbClr val="336600"/>
                </a:gs>
                <a:gs pos="100000">
                  <a:srgbClr val="33660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2" rIns="122238" bIns="61912" anchor="ctr"/>
            <a:lstStyle/>
            <a:p>
              <a:pPr defTabSz="1620838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arg 2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blackWhite">
            <a:xfrm>
              <a:off x="1395" y="2976"/>
              <a:ext cx="561" cy="331"/>
            </a:xfrm>
            <a:prstGeom prst="rect">
              <a:avLst/>
            </a:prstGeom>
            <a:gradFill rotWithShape="0">
              <a:gsLst>
                <a:gs pos="0">
                  <a:srgbClr val="336600"/>
                </a:gs>
                <a:gs pos="100000">
                  <a:srgbClr val="33660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2" rIns="122238" bIns="61912" anchor="ctr"/>
            <a:lstStyle/>
            <a:p>
              <a:pPr defTabSz="1620838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arg n</a:t>
              </a:r>
            </a:p>
          </p:txBody>
        </p: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1323" y="2642"/>
              <a:ext cx="254" cy="267"/>
              <a:chOff x="1323" y="2642"/>
              <a:chExt cx="254" cy="267"/>
            </a:xfrm>
          </p:grpSpPr>
          <p:sp>
            <p:nvSpPr>
              <p:cNvPr id="14" name="Rectangle 11"/>
              <p:cNvSpPr>
                <a:spLocks noChangeArrowheads="1"/>
              </p:cNvSpPr>
              <p:nvPr/>
            </p:nvSpPr>
            <p:spPr bwMode="blackWhite">
              <a:xfrm>
                <a:off x="1323" y="2642"/>
                <a:ext cx="62" cy="74"/>
              </a:xfrm>
              <a:prstGeom prst="rect">
                <a:avLst/>
              </a:prstGeom>
              <a:gradFill rotWithShape="0">
                <a:gsLst>
                  <a:gs pos="0">
                    <a:srgbClr val="336600"/>
                  </a:gs>
                  <a:gs pos="100000">
                    <a:srgbClr val="336600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blackWhite">
              <a:xfrm>
                <a:off x="1417" y="2737"/>
                <a:ext cx="63" cy="75"/>
              </a:xfrm>
              <a:prstGeom prst="rect">
                <a:avLst/>
              </a:prstGeom>
              <a:gradFill rotWithShape="0">
                <a:gsLst>
                  <a:gs pos="0">
                    <a:srgbClr val="336600"/>
                  </a:gs>
                  <a:gs pos="100000">
                    <a:srgbClr val="336600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blackWhite">
              <a:xfrm>
                <a:off x="1514" y="2834"/>
                <a:ext cx="63" cy="75"/>
              </a:xfrm>
              <a:prstGeom prst="rect">
                <a:avLst/>
              </a:prstGeom>
              <a:gradFill rotWithShape="0">
                <a:gsLst>
                  <a:gs pos="0">
                    <a:srgbClr val="336600"/>
                  </a:gs>
                  <a:gs pos="100000">
                    <a:srgbClr val="336600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295650" y="2971800"/>
            <a:ext cx="2609850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Function performs action</a:t>
            </a:r>
          </a:p>
        </p:txBody>
      </p: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5810250" y="2085975"/>
            <a:ext cx="2547938" cy="2555875"/>
            <a:chOff x="3660" y="1314"/>
            <a:chExt cx="1605" cy="1610"/>
          </a:xfrm>
        </p:grpSpPr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660" y="1524"/>
              <a:ext cx="781" cy="7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0" y="0"/>
                </a:cxn>
                <a:cxn ang="0">
                  <a:pos x="780" y="794"/>
                </a:cxn>
              </a:cxnLst>
              <a:rect l="0" t="0" r="r" b="b"/>
              <a:pathLst>
                <a:path w="781" h="795">
                  <a:moveTo>
                    <a:pt x="0" y="0"/>
                  </a:moveTo>
                  <a:lnTo>
                    <a:pt x="780" y="0"/>
                  </a:lnTo>
                  <a:lnTo>
                    <a:pt x="780" y="794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521" y="1314"/>
              <a:ext cx="7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Output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blackWhite">
            <a:xfrm>
              <a:off x="3904" y="2350"/>
              <a:ext cx="1096" cy="574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FF990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966" y="2383"/>
              <a:ext cx="972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Result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70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Single-row functions</a:t>
            </a:r>
            <a:endParaRPr lang="ru-RU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 flipV="1">
            <a:off x="4589463" y="2173288"/>
            <a:ext cx="0" cy="1417637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 flipV="1">
            <a:off x="2647950" y="3087688"/>
            <a:ext cx="1958975" cy="5016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4610100" y="3071813"/>
            <a:ext cx="2011363" cy="519112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2865438" y="3592513"/>
            <a:ext cx="1743075" cy="15970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610100" y="3592513"/>
            <a:ext cx="1670050" cy="16510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blackWhite">
          <a:xfrm>
            <a:off x="2012950" y="4749800"/>
            <a:ext cx="1785938" cy="931863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Conversion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blackWhite">
          <a:xfrm>
            <a:off x="3740150" y="1468438"/>
            <a:ext cx="1739900" cy="911225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FF6633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Character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blackWhite">
          <a:xfrm>
            <a:off x="6216650" y="2655888"/>
            <a:ext cx="1739900" cy="911225"/>
          </a:xfrm>
          <a:prstGeom prst="rect">
            <a:avLst/>
          </a:prstGeom>
          <a:gradFill rotWithShape="0">
            <a:gsLst>
              <a:gs pos="0">
                <a:srgbClr val="336600"/>
              </a:gs>
              <a:gs pos="100000">
                <a:srgbClr val="33660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22238" tIns="61912" rIns="122238" bIns="61912" anchor="ctr"/>
          <a:lstStyle/>
          <a:p>
            <a:pPr defTabSz="1620838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Number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blackWhite">
          <a:xfrm>
            <a:off x="5360988" y="4770438"/>
            <a:ext cx="1739900" cy="911225"/>
          </a:xfrm>
          <a:prstGeom prst="rect">
            <a:avLst/>
          </a:prstGeom>
          <a:gradFill rotWithShape="0">
            <a:gsLst>
              <a:gs pos="0">
                <a:srgbClr val="0066CC"/>
              </a:gs>
              <a:gs pos="100000">
                <a:srgbClr val="0066CC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Date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blackWhite">
          <a:xfrm>
            <a:off x="1227138" y="2655888"/>
            <a:ext cx="1739900" cy="911225"/>
          </a:xfrm>
          <a:prstGeom prst="rect">
            <a:avLst/>
          </a:prstGeom>
          <a:gradFill rotWithShape="0">
            <a:gsLst>
              <a:gs pos="0">
                <a:srgbClr val="FF6699"/>
              </a:gs>
              <a:gs pos="100000">
                <a:srgbClr val="FF6699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General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blackWhite">
          <a:xfrm>
            <a:off x="3533775" y="3108325"/>
            <a:ext cx="2152650" cy="931863"/>
          </a:xfrm>
          <a:prstGeom prst="rect">
            <a:avLst/>
          </a:prstGeom>
          <a:gradFill rotWithShape="0">
            <a:gsLst>
              <a:gs pos="0">
                <a:srgbClr val="008080"/>
              </a:gs>
              <a:gs pos="100000">
                <a:srgbClr val="00808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Single-row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96558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Use a join to query data from more than one table.</a:t>
            </a:r>
          </a:p>
          <a:p>
            <a:pPr>
              <a:buNone/>
            </a:pPr>
            <a:endParaRPr lang="en-US" sz="2400" dirty="0" smtClean="0"/>
          </a:p>
          <a:p>
            <a:pPr>
              <a:spcBef>
                <a:spcPct val="0"/>
              </a:spcBef>
              <a:buNone/>
              <a:tabLst>
                <a:tab pos="120015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sz="2400" i="1" dirty="0" smtClean="0">
                <a:solidFill>
                  <a:srgbClr val="000000"/>
                </a:solidFill>
                <a:latin typeface="Courier New" pitchFamily="49" charset="0"/>
              </a:rPr>
              <a:t>table1.column, table2.column</a:t>
            </a:r>
            <a:endParaRPr lang="en-US" sz="2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  <a:tabLst>
                <a:tab pos="120015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sz="2400" i="1" dirty="0" smtClean="0">
                <a:solidFill>
                  <a:srgbClr val="000000"/>
                </a:solidFill>
                <a:latin typeface="Courier New" pitchFamily="49" charset="0"/>
              </a:rPr>
              <a:t>table1, table2</a:t>
            </a:r>
            <a:endParaRPr lang="en-US" sz="2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  <a:tabLst>
                <a:tab pos="120015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</a:rPr>
              <a:t>WHERE	</a:t>
            </a:r>
            <a:r>
              <a:rPr lang="en-US" sz="2400" i="1" dirty="0" smtClean="0">
                <a:solidFill>
                  <a:srgbClr val="000000"/>
                </a:solidFill>
                <a:latin typeface="Courier New" pitchFamily="49" charset="0"/>
              </a:rPr>
              <a:t>table1.column1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2400" i="1" dirty="0" smtClean="0">
                <a:solidFill>
                  <a:srgbClr val="000000"/>
                </a:solidFill>
                <a:latin typeface="Courier New" pitchFamily="49" charset="0"/>
              </a:rPr>
              <a:t> table2.column2;</a:t>
            </a:r>
          </a:p>
          <a:p>
            <a:pPr>
              <a:spcBef>
                <a:spcPct val="0"/>
              </a:spcBef>
              <a:buNone/>
              <a:tabLst>
                <a:tab pos="1200150" algn="l"/>
              </a:tabLst>
            </a:pPr>
            <a:endParaRPr lang="en-US" sz="2400" i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  <a:tabLst>
                <a:tab pos="1200150" algn="l"/>
              </a:tabLst>
            </a:pPr>
            <a:r>
              <a:rPr lang="en-US" sz="2400" dirty="0" smtClean="0"/>
              <a:t>WHERE is the condition that joins (or relates) the tables together.</a:t>
            </a:r>
            <a:endParaRPr lang="en-US" sz="24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Join?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97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</a:t>
            </a:r>
            <a:r>
              <a:rPr lang="en-US" dirty="0"/>
              <a:t>f</a:t>
            </a:r>
            <a:r>
              <a:rPr lang="en-US" dirty="0" smtClean="0"/>
              <a:t>unctions</a:t>
            </a: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blackWhite">
          <a:xfrm>
            <a:off x="3416300" y="1290638"/>
            <a:ext cx="2311400" cy="931862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FF6633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Character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65275" y="3919538"/>
            <a:ext cx="1403350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90000"/>
              </a:lnSpc>
              <a:spcBef>
                <a:spcPct val="35000"/>
              </a:spcBef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LOWER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UPPER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INITCAP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35638" y="3919538"/>
            <a:ext cx="1434688" cy="181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90000"/>
              </a:lnSpc>
              <a:spcBef>
                <a:spcPct val="35000"/>
              </a:spcBef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SUBSTR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algn="l" defTabSz="822325">
              <a:lnSpc>
                <a:spcPct val="90000"/>
              </a:lnSpc>
              <a:spcBef>
                <a:spcPct val="35000"/>
              </a:spcBef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LENGTH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INSTR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LPAD …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4572000" y="2235200"/>
            <a:ext cx="0" cy="319088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613025" y="2573338"/>
            <a:ext cx="3848100" cy="534987"/>
          </a:xfrm>
          <a:custGeom>
            <a:avLst/>
            <a:gdLst/>
            <a:ahLst/>
            <a:cxnLst>
              <a:cxn ang="0">
                <a:pos x="0" y="316"/>
              </a:cxn>
              <a:cxn ang="0">
                <a:pos x="0" y="0"/>
              </a:cxn>
              <a:cxn ang="0">
                <a:pos x="2423" y="0"/>
              </a:cxn>
              <a:cxn ang="0">
                <a:pos x="2423" y="148"/>
              </a:cxn>
              <a:cxn ang="0">
                <a:pos x="2423" y="336"/>
              </a:cxn>
            </a:cxnLst>
            <a:rect l="0" t="0" r="r" b="b"/>
            <a:pathLst>
              <a:path w="2424" h="337">
                <a:moveTo>
                  <a:pt x="0" y="316"/>
                </a:moveTo>
                <a:lnTo>
                  <a:pt x="0" y="0"/>
                </a:lnTo>
                <a:lnTo>
                  <a:pt x="2423" y="0"/>
                </a:lnTo>
                <a:lnTo>
                  <a:pt x="2423" y="148"/>
                </a:lnTo>
                <a:lnTo>
                  <a:pt x="2423" y="336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blackWhite">
          <a:xfrm>
            <a:off x="704850" y="2854325"/>
            <a:ext cx="3754438" cy="92075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Case conversion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functions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blackWhite">
          <a:xfrm>
            <a:off x="4654550" y="2840038"/>
            <a:ext cx="3719513" cy="950912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Character manipulation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8882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2000" lvl="1">
              <a:spcBef>
                <a:spcPts val="1200"/>
              </a:spcBef>
              <a:buSzPct val="100000"/>
              <a:tabLst>
                <a:tab pos="2520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en-US" sz="2400" dirty="0"/>
              <a:t>: </a:t>
            </a:r>
          </a:p>
          <a:p>
            <a:pPr>
              <a:buNone/>
            </a:pPr>
            <a:r>
              <a:rPr lang="en-US" sz="2400" dirty="0" smtClean="0"/>
              <a:t>		Rounds value to specified decimal</a:t>
            </a:r>
          </a:p>
          <a:p>
            <a:pPr marL="252000" lvl="1">
              <a:spcBef>
                <a:spcPts val="1200"/>
              </a:spcBef>
              <a:buSzPct val="100000"/>
              <a:tabLst>
                <a:tab pos="2520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sz="2400" dirty="0"/>
              <a:t>: </a:t>
            </a:r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r>
              <a:rPr lang="en-US" sz="2400" dirty="0" smtClean="0"/>
              <a:t>		Truncates value to specified decimal</a:t>
            </a:r>
          </a:p>
          <a:p>
            <a:pPr marL="252000" lvl="1">
              <a:spcBef>
                <a:spcPts val="1200"/>
              </a:spcBef>
              <a:buSzPct val="100000"/>
              <a:tabLst>
                <a:tab pos="252000" algn="l"/>
              </a:tabLst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400" dirty="0" smtClean="0"/>
              <a:t>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r>
              <a:rPr lang="en-US" sz="2400" dirty="0" smtClean="0"/>
              <a:t>		Returns remainder of division</a:t>
            </a:r>
          </a:p>
          <a:p>
            <a:pPr marL="252000" lvl="1">
              <a:spcBef>
                <a:spcPts val="1200"/>
              </a:spcBef>
              <a:buSzPct val="100000"/>
              <a:tabLst>
                <a:tab pos="252000" algn="l"/>
              </a:tabLst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sz="2400" dirty="0" smtClean="0"/>
              <a:t>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r>
              <a:rPr lang="en-US" sz="2400" dirty="0" smtClean="0"/>
              <a:t>		Returns largest integer that equal or less</a:t>
            </a:r>
          </a:p>
          <a:p>
            <a:pPr marL="252000" lvl="1">
              <a:spcBef>
                <a:spcPts val="1200"/>
              </a:spcBef>
              <a:buSzPct val="100000"/>
              <a:tabLst>
                <a:tab pos="252000" algn="l"/>
              </a:tabLst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en-US" sz="2400" dirty="0" smtClean="0"/>
              <a:t>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r>
              <a:rPr lang="en-US" sz="2400" dirty="0" smtClean="0"/>
              <a:t>		Returns smallest integer greater than or equal</a:t>
            </a:r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endParaRPr lang="en-US" sz="24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functions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65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Returns the current date and time.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Requires </a:t>
            </a:r>
            <a:r>
              <a:rPr lang="en-US" sz="2400" dirty="0"/>
              <a:t>no arguments.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SYSDATE FROM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DUAL;</a:t>
            </a:r>
          </a:p>
          <a:p>
            <a:r>
              <a:rPr lang="en-US" sz="2400" dirty="0"/>
              <a:t>Returns the current local date and local time as a timestamp value but only displays the current local date by default.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Requires </a:t>
            </a:r>
            <a:r>
              <a:rPr lang="en-US" sz="2400" dirty="0"/>
              <a:t>no arguments.</a:t>
            </a:r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CURRENT_TIMESTAMP FROM DUAL;</a:t>
            </a:r>
            <a:endParaRPr lang="ru-RU" sz="24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functions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68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'25-JUL-95','MONTH'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-&gt; 01-AUG-95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'25-JUL-95','YEAR'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-&gt; 01-JAN-96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'25-JUL-95','MONTH'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-&gt; 01-JUL-95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'25-JUL-95','YEAR'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-&gt; 01-JAN-95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functions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246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expr2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NVL2(</a:t>
            </a:r>
            <a:r>
              <a:rPr lang="en-US" sz="2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check_expr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not_null_expr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null_expr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DECODE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(expr, search, result [, search, result...] [,default]) 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…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	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COALESCE(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exp1, exp2, …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ru-RU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functions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2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</a:t>
            </a:r>
            <a:r>
              <a:rPr lang="en-US" sz="2800" dirty="0" smtClean="0"/>
              <a:t> and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NVL2</a:t>
            </a:r>
            <a:r>
              <a:rPr lang="en-US" sz="2800" dirty="0" smtClean="0"/>
              <a:t> calculate all arguments immediately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CASE, DECODE, COALESCE </a:t>
            </a:r>
            <a:r>
              <a:rPr lang="en-US" sz="2800" dirty="0" smtClean="0"/>
              <a:t>calculate arguments as needed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SQL&gt; select wait_5s w from dual;</a:t>
            </a:r>
          </a:p>
          <a:p>
            <a:pPr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 -&gt; 1</a:t>
            </a:r>
          </a:p>
          <a:p>
            <a:pPr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Elapsed: 00:00:05.06</a:t>
            </a:r>
          </a:p>
          <a:p>
            <a:pPr>
              <a:buNone/>
            </a:pPr>
            <a:endParaRPr lang="en-U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SQL&gt; select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nvl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(wait_5s, wait_5s) n from dual;</a:t>
            </a:r>
          </a:p>
          <a:p>
            <a:pPr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 -&gt; 1</a:t>
            </a:r>
          </a:p>
          <a:p>
            <a:pPr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Elapsed: 00:00:10.05</a:t>
            </a:r>
          </a:p>
          <a:p>
            <a:pPr>
              <a:buNone/>
            </a:pPr>
            <a:endParaRPr lang="en-U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SQL&gt; select coalesce(wait_5s, wait_5s) C from dual;</a:t>
            </a:r>
          </a:p>
          <a:p>
            <a:pPr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 -&gt; 1</a:t>
            </a:r>
          </a:p>
          <a:p>
            <a:pPr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Elapsed: 00:00:05.03</a:t>
            </a:r>
            <a:endParaRPr lang="ru-RU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r>
              <a:rPr lang="en-US" dirty="0"/>
              <a:t>p</a:t>
            </a:r>
            <a:r>
              <a:rPr lang="en-US" dirty="0" smtClean="0"/>
              <a:t>erformance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9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2000" lvl="1">
              <a:spcBef>
                <a:spcPts val="1200"/>
              </a:spcBef>
              <a:buSzPct val="100000"/>
              <a:tabLst>
                <a:tab pos="252000" algn="l"/>
              </a:tabLst>
            </a:pPr>
            <a:r>
              <a:rPr lang="en-US" sz="2400" dirty="0"/>
              <a:t>Single-row functions can be nested to any </a:t>
            </a:r>
            <a:r>
              <a:rPr lang="en-US" sz="2400" dirty="0" smtClean="0"/>
              <a:t>level</a:t>
            </a:r>
            <a:endParaRPr lang="en-US" sz="2400" dirty="0"/>
          </a:p>
          <a:p>
            <a:pPr marL="252000" lvl="1">
              <a:spcBef>
                <a:spcPts val="1200"/>
              </a:spcBef>
              <a:buSzPct val="100000"/>
              <a:tabLst>
                <a:tab pos="252000" algn="l"/>
              </a:tabLst>
            </a:pPr>
            <a:r>
              <a:rPr lang="en-US" sz="2400" dirty="0"/>
              <a:t>Nested functions are evaluated from deepest level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/>
              <a:t>the least deep </a:t>
            </a:r>
            <a:r>
              <a:rPr lang="en-US" sz="2400" dirty="0" smtClean="0"/>
              <a:t>level</a:t>
            </a:r>
            <a:endParaRPr lang="en-US" sz="2400" dirty="0"/>
          </a:p>
          <a:p>
            <a:endParaRPr lang="en-US" sz="2400" dirty="0" smtClean="0"/>
          </a:p>
          <a:p>
            <a:endParaRPr lang="ru-RU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functions</a:t>
            </a:r>
            <a:endParaRPr lang="ru-RU" dirty="0"/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>
            <a:off x="1512888" y="4381500"/>
            <a:ext cx="5634037" cy="154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71"/>
              </a:cxn>
              <a:cxn ang="0">
                <a:pos x="3548" y="971"/>
              </a:cxn>
              <a:cxn ang="0">
                <a:pos x="3548" y="0"/>
              </a:cxn>
            </a:cxnLst>
            <a:rect l="0" t="0" r="r" b="b"/>
            <a:pathLst>
              <a:path w="3549" h="972">
                <a:moveTo>
                  <a:pt x="0" y="0"/>
                </a:moveTo>
                <a:lnTo>
                  <a:pt x="0" y="971"/>
                </a:lnTo>
                <a:lnTo>
                  <a:pt x="3548" y="971"/>
                </a:lnTo>
                <a:lnTo>
                  <a:pt x="3548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blackWhite">
          <a:xfrm>
            <a:off x="942975" y="3681413"/>
            <a:ext cx="7300913" cy="681037"/>
          </a:xfrm>
          <a:prstGeom prst="rect">
            <a:avLst/>
          </a:prstGeom>
          <a:gradFill rotWithShape="0">
            <a:gsLst>
              <a:gs pos="0">
                <a:srgbClr val="0066CC"/>
              </a:gs>
              <a:gs pos="100000">
                <a:srgbClr val="0066CC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39838" y="3849688"/>
            <a:ext cx="6630020" cy="41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ts val="2200"/>
              </a:lnSpc>
              <a:spcBef>
                <a:spcPct val="50000"/>
              </a:spcBef>
              <a:tabLst>
                <a:tab pos="1200150" algn="l"/>
              </a:tabLst>
            </a:pPr>
            <a:r>
              <a:rPr lang="en-US" sz="2800" dirty="0">
                <a:solidFill>
                  <a:srgbClr val="FFCC00"/>
                </a:solidFill>
                <a:latin typeface="Courier New" pitchFamily="49" charset="0"/>
              </a:rPr>
              <a:t>F3</a:t>
            </a:r>
            <a:r>
              <a:rPr lang="en-US" sz="2800" dirty="0">
                <a:solidFill>
                  <a:srgbClr val="8CF4EA"/>
                </a:solidFill>
                <a:latin typeface="Courier New" pitchFamily="49" charset="0"/>
              </a:rPr>
              <a:t>(F2</a:t>
            </a:r>
            <a:r>
              <a:rPr lang="en-US" sz="2800" dirty="0">
                <a:solidFill>
                  <a:srgbClr val="FFFFFF"/>
                </a:solidFill>
                <a:latin typeface="Courier New" pitchFamily="49" charset="0"/>
              </a:rPr>
              <a:t>(F1(col,arg1)</a:t>
            </a:r>
            <a:r>
              <a:rPr lang="en-US" sz="2800" dirty="0">
                <a:solidFill>
                  <a:srgbClr val="8CF4EA"/>
                </a:solidFill>
                <a:latin typeface="Courier New" pitchFamily="49" charset="0"/>
              </a:rPr>
              <a:t>,arg2)</a:t>
            </a:r>
            <a:r>
              <a:rPr lang="en-US" sz="2800" dirty="0">
                <a:solidFill>
                  <a:srgbClr val="FAFD00"/>
                </a:solidFill>
                <a:latin typeface="Courier New" pitchFamily="49" charset="0"/>
              </a:rPr>
              <a:t>,</a:t>
            </a:r>
            <a:r>
              <a:rPr lang="en-US" sz="2800" dirty="0">
                <a:solidFill>
                  <a:srgbClr val="FFCC00"/>
                </a:solidFill>
                <a:latin typeface="Courier New" pitchFamily="49" charset="0"/>
              </a:rPr>
              <a:t>arg3)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724150" y="4524375"/>
            <a:ext cx="2774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chemeClr val="tx1"/>
                </a:solidFill>
                <a:latin typeface="Helvetica"/>
              </a:rPr>
              <a:t>Step 1 = Result 1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724150" y="5000625"/>
            <a:ext cx="2774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chemeClr val="tx2"/>
                </a:solidFill>
                <a:latin typeface="Helvetica"/>
              </a:rPr>
              <a:t>Step 2 = Result 2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724150" y="5492750"/>
            <a:ext cx="2774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rgbClr val="FFCC00"/>
                </a:solidFill>
                <a:latin typeface="Helvetica"/>
              </a:rPr>
              <a:t>Step 3 = Result 3</a:t>
            </a: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2120900" y="4360863"/>
            <a:ext cx="3810000" cy="10556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4"/>
              </a:cxn>
              <a:cxn ang="0">
                <a:pos x="2399" y="664"/>
              </a:cxn>
              <a:cxn ang="0">
                <a:pos x="2399" y="0"/>
              </a:cxn>
            </a:cxnLst>
            <a:rect l="0" t="0" r="r" b="b"/>
            <a:pathLst>
              <a:path w="2400" h="665">
                <a:moveTo>
                  <a:pt x="0" y="0"/>
                </a:moveTo>
                <a:lnTo>
                  <a:pt x="0" y="664"/>
                </a:lnTo>
                <a:lnTo>
                  <a:pt x="2399" y="664"/>
                </a:lnTo>
                <a:lnTo>
                  <a:pt x="2399" y="0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2586038" y="4379913"/>
            <a:ext cx="2473325" cy="569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8"/>
              </a:cxn>
              <a:cxn ang="0">
                <a:pos x="1557" y="358"/>
              </a:cxn>
              <a:cxn ang="0">
                <a:pos x="1557" y="0"/>
              </a:cxn>
            </a:cxnLst>
            <a:rect l="0" t="0" r="r" b="b"/>
            <a:pathLst>
              <a:path w="1558" h="359">
                <a:moveTo>
                  <a:pt x="0" y="0"/>
                </a:moveTo>
                <a:lnTo>
                  <a:pt x="0" y="358"/>
                </a:lnTo>
                <a:lnTo>
                  <a:pt x="1557" y="358"/>
                </a:lnTo>
                <a:lnTo>
                  <a:pt x="1557" y="0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5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800" y="857232"/>
            <a:ext cx="9043200" cy="5500726"/>
          </a:xfrm>
        </p:spPr>
        <p:txBody>
          <a:bodyPr>
            <a:normAutofit/>
          </a:bodyPr>
          <a:lstStyle/>
          <a:p>
            <a:r>
              <a:rPr lang="en-US" sz="2400" dirty="0"/>
              <a:t>Cartesian join (cross join)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 join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dept;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dept;</a:t>
            </a:r>
          </a:p>
          <a:p>
            <a:r>
              <a:rPr lang="en-US" sz="2400" dirty="0"/>
              <a:t>Inner join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dept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dept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400" dirty="0"/>
              <a:t>Outer join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2400" dirty="0"/>
              <a:t>[or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2400" dirty="0"/>
              <a:t>]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 join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dept..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dept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(+)…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three join types: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Inner join creates a new result table by combining column values of two tables  (A and B) based upon the join-predicate.</a:t>
            </a: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dept d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e.deptno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d.deptno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/>
              <a:t>OR: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e, dept d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e.deptno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d.deptno</a:t>
            </a:r>
            <a:endParaRPr lang="en-US" sz="24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96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7474" y="952822"/>
            <a:ext cx="8795857" cy="48432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A Cartesian product is formed when:</a:t>
            </a:r>
          </a:p>
          <a:p>
            <a:r>
              <a:rPr lang="en-US" sz="2400" dirty="0" smtClean="0"/>
              <a:t>A join condition is omitted</a:t>
            </a:r>
          </a:p>
          <a:p>
            <a:r>
              <a:rPr lang="en-US" sz="2400" dirty="0" smtClean="0"/>
              <a:t>A join condition is invalid</a:t>
            </a:r>
          </a:p>
          <a:p>
            <a:r>
              <a:rPr lang="en-US" sz="2400" dirty="0" smtClean="0"/>
              <a:t>All rows in the first table are joined to all rows in the second table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You should always include a valid join condition in a WHERE clause, unless you have a specific need to combine all rows from all tables.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joins (rarely used)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1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The NATURAL JOIN performs a join for all columns with matching names in the two tables.</a:t>
            </a:r>
          </a:p>
          <a:p>
            <a:pPr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join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dept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/>
              <a:t>The resulting joined table contains only one column for each pair of equally-named columns.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joins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776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Outer joins has at least two tables: </a:t>
            </a:r>
          </a:p>
          <a:p>
            <a:pPr>
              <a:buNone/>
            </a:pPr>
            <a:r>
              <a:rPr lang="en-US" sz="2400" dirty="0" smtClean="0"/>
              <a:t>			Leading and Additional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(+)</a:t>
            </a:r>
            <a:r>
              <a:rPr lang="en-US" sz="2400" dirty="0" smtClean="0"/>
              <a:t>.  </a:t>
            </a:r>
          </a:p>
          <a:p>
            <a:pPr>
              <a:buNone/>
            </a:pPr>
            <a:r>
              <a:rPr lang="en-US" sz="2400" dirty="0" smtClean="0"/>
              <a:t>Additional table placed on the “side” of the join that is deficient in information.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d.deptno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e.empno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dept d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d.deptno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e.deptno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d.deptno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e.empno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dept d,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d.deptno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e.deptno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 (left and right)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09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FULL OUTER JOIN is neither "left" nor "right"— it's both! </a:t>
            </a:r>
          </a:p>
          <a:p>
            <a:r>
              <a:rPr lang="en-US" sz="2400" dirty="0" smtClean="0"/>
              <a:t>It includes all the rows from both of the tables or result sets participating in the JOIN</a:t>
            </a:r>
          </a:p>
          <a:p>
            <a:r>
              <a:rPr lang="en-US" sz="2400" dirty="0" smtClean="0"/>
              <a:t>When no matching rows exist for rows on the "left" side of the JOIN, you see Null values from the result set on the "right"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e.deptno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d.deptno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75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_EDU_Template_2013">
  <a:themeElements>
    <a:clrScheme name="NC 2">
      <a:dk1>
        <a:srgbClr val="464646"/>
      </a:dk1>
      <a:lt1>
        <a:srgbClr val="FFFFFF"/>
      </a:lt1>
      <a:dk2>
        <a:srgbClr val="0079C1"/>
      </a:dk2>
      <a:lt2>
        <a:srgbClr val="EEECE1"/>
      </a:lt2>
      <a:accent1>
        <a:srgbClr val="0079C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0B8FF"/>
      </a:accent5>
      <a:accent6>
        <a:srgbClr val="F3BA47"/>
      </a:accent6>
      <a:hlink>
        <a:srgbClr val="0079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3FB"/>
        </a:solidFill>
        <a:ln>
          <a:noFill/>
        </a:ln>
        <a:effectLst/>
      </a:spPr>
      <a:bodyPr lIns="72000" tIns="72000" rIns="72000" bIns="72000" rtlCol="0" anchor="ctr">
        <a:normAutofit/>
      </a:bodyPr>
      <a:lstStyle>
        <a:defPPr algn="ctr">
          <a:defRPr dirty="0" smtClean="0">
            <a:solidFill>
              <a:srgbClr val="4646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NetCracker_EDU_Template_2013</Template>
  <TotalTime>1774</TotalTime>
  <Words>923</Words>
  <Application>Microsoft Office PowerPoint</Application>
  <PresentationFormat>On-screen Show (4:3)</PresentationFormat>
  <Paragraphs>349</Paragraphs>
  <Slides>36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NetCracker_EDU_Template_2013</vt:lpstr>
      <vt:lpstr>Лекции по Oracle SQL Василий Орлов, инженер-разработчик NetCracker</vt:lpstr>
      <vt:lpstr>Agenda</vt:lpstr>
      <vt:lpstr>What Is a Join?</vt:lpstr>
      <vt:lpstr>There are three join types:</vt:lpstr>
      <vt:lpstr>Inner joins</vt:lpstr>
      <vt:lpstr>Cartesian joins (rarely used)</vt:lpstr>
      <vt:lpstr>Natural joins</vt:lpstr>
      <vt:lpstr>Outer joins (left and right)</vt:lpstr>
      <vt:lpstr>Full outer join</vt:lpstr>
      <vt:lpstr>Typical mistake #1</vt:lpstr>
      <vt:lpstr>Typical mistake #2</vt:lpstr>
      <vt:lpstr>Typical mistake #3</vt:lpstr>
      <vt:lpstr>Agenda</vt:lpstr>
      <vt:lpstr>Oracle “simple” data types</vt:lpstr>
      <vt:lpstr>Character data types</vt:lpstr>
      <vt:lpstr>Numeric data types: NUMBER</vt:lpstr>
      <vt:lpstr>Date &amp; time data types</vt:lpstr>
      <vt:lpstr>ROWID data type</vt:lpstr>
      <vt:lpstr>Others data types</vt:lpstr>
      <vt:lpstr>Agenda</vt:lpstr>
      <vt:lpstr>Explicit data conversion</vt:lpstr>
      <vt:lpstr>TO_CHAR function for numbers</vt:lpstr>
      <vt:lpstr>TO_CHAR function for dates &amp; times</vt:lpstr>
      <vt:lpstr>TO_NUMBER function for chars</vt:lpstr>
      <vt:lpstr>TO_DATE function for chars</vt:lpstr>
      <vt:lpstr>Implicit data conversion: examples</vt:lpstr>
      <vt:lpstr>Agenda</vt:lpstr>
      <vt:lpstr>SQL Functions</vt:lpstr>
      <vt:lpstr>Single-row functions</vt:lpstr>
      <vt:lpstr>Character functions</vt:lpstr>
      <vt:lpstr>Number functions</vt:lpstr>
      <vt:lpstr>Date functions</vt:lpstr>
      <vt:lpstr>Date functions</vt:lpstr>
      <vt:lpstr>Other useful functions</vt:lpstr>
      <vt:lpstr>Functions performance</vt:lpstr>
      <vt:lpstr>Nesting functions</vt:lpstr>
    </vt:vector>
  </TitlesOfParts>
  <Company>NetCracker Technology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Лекции по Oracle SQL Василий Орлов, инженер-разработчик NetCracker</dc:title>
  <dc:creator>Alexey Evdokimov</dc:creator>
  <cp:lastModifiedBy>Alexey Evdokimov</cp:lastModifiedBy>
  <cp:revision>27</cp:revision>
  <dcterms:created xsi:type="dcterms:W3CDTF">2014-03-04T05:47:03Z</dcterms:created>
  <dcterms:modified xsi:type="dcterms:W3CDTF">2014-03-14T11:43:48Z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