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9" r:id="rId3"/>
    <p:sldId id="418" r:id="rId4"/>
    <p:sldId id="420" r:id="rId5"/>
    <p:sldId id="423" r:id="rId6"/>
    <p:sldId id="441" r:id="rId7"/>
    <p:sldId id="422" r:id="rId8"/>
    <p:sldId id="442" r:id="rId9"/>
    <p:sldId id="424" r:id="rId10"/>
    <p:sldId id="443" r:id="rId11"/>
    <p:sldId id="421" r:id="rId12"/>
    <p:sldId id="426" r:id="rId13"/>
    <p:sldId id="444" r:id="rId14"/>
    <p:sldId id="427" r:id="rId15"/>
    <p:sldId id="457" r:id="rId16"/>
    <p:sldId id="445" r:id="rId17"/>
    <p:sldId id="425" r:id="rId18"/>
    <p:sldId id="428" r:id="rId19"/>
    <p:sldId id="429" r:id="rId20"/>
    <p:sldId id="458" r:id="rId21"/>
    <p:sldId id="431" r:id="rId22"/>
    <p:sldId id="459" r:id="rId23"/>
    <p:sldId id="432" r:id="rId24"/>
    <p:sldId id="448" r:id="rId25"/>
    <p:sldId id="460" r:id="rId26"/>
    <p:sldId id="451" r:id="rId27"/>
    <p:sldId id="461" r:id="rId28"/>
    <p:sldId id="462" r:id="rId29"/>
    <p:sldId id="455" r:id="rId30"/>
    <p:sldId id="463" r:id="rId31"/>
    <p:sldId id="452" r:id="rId32"/>
    <p:sldId id="433" r:id="rId33"/>
    <p:sldId id="434" r:id="rId34"/>
    <p:sldId id="435" r:id="rId35"/>
    <p:sldId id="464" r:id="rId36"/>
    <p:sldId id="437" r:id="rId37"/>
    <p:sldId id="438" r:id="rId38"/>
    <p:sldId id="439" r:id="rId39"/>
    <p:sldId id="440" r:id="rId40"/>
    <p:sldId id="35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0079C1"/>
    <a:srgbClr val="0F6FC6"/>
    <a:srgbClr val="C2DEEF"/>
    <a:srgbClr val="C8E3FB"/>
    <a:srgbClr val="0C9B74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7" autoAdjust="0"/>
    <p:restoredTop sz="94457" autoAdjust="0"/>
  </p:normalViewPr>
  <p:slideViewPr>
    <p:cSldViewPr snapToGrid="0">
      <p:cViewPr varScale="1">
        <p:scale>
          <a:sx n="108" d="100"/>
          <a:sy n="108" d="100"/>
        </p:scale>
        <p:origin x="-714" y="-78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4/14/2014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4/14/2014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845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84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6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84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du-netcracker.com:808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B19306_01/server.102/b14200/functions001.htm#i8920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</a:t>
            </a:r>
            <a:r>
              <a:rPr lang="en-US" dirty="0" smtClean="0"/>
              <a:t> Oracle SQL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Максим Логунов, 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  <a:p>
            <a:pPr lvl="0" algn="ctr">
              <a:spcBef>
                <a:spcPct val="0"/>
              </a:spcBef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Групповые функции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.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Подзапросы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. </a:t>
            </a:r>
          </a:p>
          <a:p>
            <a:pPr lvl="0" algn="ctr">
              <a:spcBef>
                <a:spcPct val="0"/>
              </a:spcBef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Операторы над множествами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 </a:t>
            </a:r>
            <a:r>
              <a:rPr lang="ru-RU" dirty="0" smtClean="0"/>
              <a:t>Пример использования функций </a:t>
            </a:r>
            <a:r>
              <a:rPr lang="en-US" dirty="0" smtClean="0"/>
              <a:t>SUM </a:t>
            </a:r>
            <a:r>
              <a:rPr lang="ru-RU" dirty="0" smtClean="0"/>
              <a:t>и </a:t>
            </a:r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Запрос возвращает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1. общий объём комиссионных выплат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2. средний размер ненулевых комиссионных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3. средний размер комиссионных по всем работникам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(включая тех, кто комиссионных не имеет)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commission_pct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total_commission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commission_pct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'FM99999.99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avg_non_null_commission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commission_pct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'FM99999.99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avg_commission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46203" y="4793879"/>
            <a:ext cx="425764" cy="354803"/>
            <a:chOff x="842766" y="2427033"/>
            <a:chExt cx="425764" cy="354803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76270"/>
              </p:ext>
            </p:extLst>
          </p:nvPr>
        </p:nvGraphicFramePr>
        <p:xfrm>
          <a:off x="1229195" y="5325724"/>
          <a:ext cx="6100995" cy="609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22087"/>
                <a:gridCol w="2552636"/>
                <a:gridCol w="172627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TOTAL_COMMISSION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AVG_NON_NULL_COMMISSION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AVG_COMMISSION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73690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2105.43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688.69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1.9 </a:t>
            </a:r>
            <a:r>
              <a:rPr lang="ru-RU" dirty="0" smtClean="0"/>
              <a:t>Групповые функции – Создание групп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По умолчанию групповые функции применяются к группе, соответствующей всей выборке.</a:t>
            </a:r>
          </a:p>
          <a:p>
            <a:r>
              <a:rPr lang="ru-RU" dirty="0" smtClean="0"/>
              <a:t>Чтобы группировать строки, необходимо указать критерий группировки после ключевой конструкции </a:t>
            </a:r>
            <a:r>
              <a:rPr lang="en-US" dirty="0" smtClean="0"/>
              <a:t>‘GROUP BY’, </a:t>
            </a:r>
            <a:r>
              <a:rPr lang="ru-RU" dirty="0" smtClean="0"/>
              <a:t>которая следует сразу после блока </a:t>
            </a:r>
            <a:r>
              <a:rPr lang="en-US" dirty="0" smtClean="0"/>
              <a:t>‘WHERE’ (</a:t>
            </a:r>
            <a:r>
              <a:rPr lang="ru-RU" dirty="0" smtClean="0"/>
              <a:t>или после </a:t>
            </a:r>
            <a:r>
              <a:rPr lang="en-US" dirty="0" smtClean="0"/>
              <a:t>‘CONNECT BY’ </a:t>
            </a:r>
            <a:r>
              <a:rPr lang="ru-RU" dirty="0" smtClean="0"/>
              <a:t>в иерархических запросах, которые будут рассмотрены на следующих лекциях).</a:t>
            </a:r>
          </a:p>
          <a:p>
            <a:r>
              <a:rPr lang="ru-RU" dirty="0" smtClean="0"/>
              <a:t>Строки, для которых выражения будут совпадать, объединяются в одну группу.</a:t>
            </a:r>
          </a:p>
          <a:p>
            <a:r>
              <a:rPr lang="ru-RU" dirty="0" smtClean="0"/>
              <a:t>В списке </a:t>
            </a:r>
            <a:r>
              <a:rPr lang="en-US" dirty="0" smtClean="0"/>
              <a:t>SELECT</a:t>
            </a:r>
            <a:r>
              <a:rPr lang="ru-RU" dirty="0" smtClean="0"/>
              <a:t> могут быть использованы групповые функции, выражения из </a:t>
            </a:r>
            <a:r>
              <a:rPr lang="en-US" dirty="0" smtClean="0"/>
              <a:t>‘GROUP BY’ </a:t>
            </a:r>
            <a:r>
              <a:rPr lang="ru-RU" dirty="0" smtClean="0"/>
              <a:t>а также основанные на </a:t>
            </a:r>
            <a:r>
              <a:rPr lang="ru-RU" smtClean="0"/>
              <a:t>них выражения.</a:t>
            </a:r>
            <a:endParaRPr lang="en-US" dirty="0" smtClean="0"/>
          </a:p>
          <a:p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1.10 </a:t>
            </a:r>
            <a:r>
              <a:rPr lang="ru-RU" dirty="0" smtClean="0"/>
              <a:t>Групповые функции – Фильтрация групп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Если необходимо, чтобы в выборке были только группы, удовлетворяющие определённым критериям, существует возможность указать необходимые условия фильтрации после ключевого слова </a:t>
            </a:r>
            <a:r>
              <a:rPr lang="en-US" dirty="0" smtClean="0"/>
              <a:t>HAVING (</a:t>
            </a:r>
            <a:r>
              <a:rPr lang="ru-RU" dirty="0" smtClean="0"/>
              <a:t>указывается после условия </a:t>
            </a:r>
            <a:r>
              <a:rPr lang="en-US" dirty="0" smtClean="0"/>
              <a:t>GROUP BY).</a:t>
            </a:r>
          </a:p>
          <a:p>
            <a:r>
              <a:rPr lang="ru-RU" dirty="0" smtClean="0"/>
              <a:t>В условии </a:t>
            </a:r>
            <a:r>
              <a:rPr lang="en-US" dirty="0" smtClean="0"/>
              <a:t>HAVING </a:t>
            </a:r>
            <a:r>
              <a:rPr lang="ru-RU" dirty="0" smtClean="0"/>
              <a:t>могут использоваться групповые выражения и выражения из условия </a:t>
            </a:r>
            <a:r>
              <a:rPr lang="en-US" dirty="0" smtClean="0"/>
              <a:t>GROUP BY.</a:t>
            </a:r>
          </a:p>
          <a:p>
            <a:r>
              <a:rPr lang="ru-RU" dirty="0" smtClean="0"/>
              <a:t>Фильтрация происходит </a:t>
            </a:r>
            <a:r>
              <a:rPr lang="ru-RU" u="sng" dirty="0" smtClean="0"/>
              <a:t>после</a:t>
            </a:r>
            <a:r>
              <a:rPr lang="ru-RU" dirty="0" smtClean="0"/>
              <a:t> группировки строк.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'FM99999'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"AVG"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'FM99999'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"AVG"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7000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1.11 </a:t>
            </a:r>
            <a:r>
              <a:rPr lang="ru-RU" dirty="0" smtClean="0"/>
              <a:t>Пример группировки и фильтрации групп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6200000">
            <a:off x="5605414" y="5216546"/>
            <a:ext cx="425764" cy="354803"/>
            <a:chOff x="842766" y="2427033"/>
            <a:chExt cx="425764" cy="354803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sp>
        <p:nvSpPr>
          <p:cNvPr id="13" name="Rectangle 14"/>
          <p:cNvSpPr/>
          <p:nvPr/>
        </p:nvSpPr>
        <p:spPr>
          <a:xfrm>
            <a:off x="171033" y="5495978"/>
            <a:ext cx="3216744" cy="5380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534803" y="1596639"/>
            <a:ext cx="425764" cy="354803"/>
            <a:chOff x="842766" y="2427033"/>
            <a:chExt cx="425764" cy="354803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1443"/>
              </p:ext>
            </p:extLst>
          </p:nvPr>
        </p:nvGraphicFramePr>
        <p:xfrm>
          <a:off x="7565852" y="913109"/>
          <a:ext cx="1263355" cy="3962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8797"/>
                <a:gridCol w="67455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4400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9500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4150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6500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3476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5760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10000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8956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90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19333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8600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10150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7000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57446"/>
              </p:ext>
            </p:extLst>
          </p:nvPr>
        </p:nvGraphicFramePr>
        <p:xfrm>
          <a:off x="6201747" y="4404468"/>
          <a:ext cx="1091145" cy="2133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8837"/>
                <a:gridCol w="56230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9500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8956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19333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8600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10150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  <p:sp>
        <p:nvSpPr>
          <p:cNvPr id="19" name="Rectangle 14"/>
          <p:cNvSpPr/>
          <p:nvPr/>
        </p:nvSpPr>
        <p:spPr>
          <a:xfrm>
            <a:off x="171033" y="1867003"/>
            <a:ext cx="2886960" cy="4125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5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1.12</a:t>
            </a:r>
            <a:r>
              <a:rPr lang="ru-RU" dirty="0" smtClean="0"/>
              <a:t> Порядок обработки запроса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 обработке запроса операции над выборкой происходят в следующем порядке: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 первую очередь объединяются таблицы из </a:t>
            </a:r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ru-RU" dirty="0" smtClean="0">
                <a:solidFill>
                  <a:schemeClr val="bg1"/>
                </a:solidFill>
              </a:rPr>
              <a:t>по заданным условиям (указанным в </a:t>
            </a:r>
            <a:r>
              <a:rPr lang="en-US" dirty="0" smtClean="0">
                <a:solidFill>
                  <a:schemeClr val="bg1"/>
                </a:solidFill>
              </a:rPr>
              <a:t>JOIN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WHERE)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Затем к полученному результату применяются условия фильтрации из </a:t>
            </a:r>
            <a:r>
              <a:rPr lang="en-US" dirty="0" smtClean="0">
                <a:solidFill>
                  <a:schemeClr val="bg1"/>
                </a:solidFill>
              </a:rPr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Если запрос является аггрегирующим (с групповыми функциями в </a:t>
            </a:r>
            <a:r>
              <a:rPr lang="en-US" dirty="0" smtClean="0">
                <a:solidFill>
                  <a:schemeClr val="bg1"/>
                </a:solidFill>
              </a:rPr>
              <a:t>SELECT list’</a:t>
            </a:r>
            <a:r>
              <a:rPr lang="ru-RU" dirty="0" smtClean="0">
                <a:solidFill>
                  <a:schemeClr val="bg1"/>
                </a:solidFill>
              </a:rPr>
              <a:t>е и/или условием </a:t>
            </a:r>
            <a:r>
              <a:rPr lang="en-US" dirty="0" smtClean="0">
                <a:solidFill>
                  <a:schemeClr val="bg1"/>
                </a:solidFill>
              </a:rPr>
              <a:t>GROUP BY</a:t>
            </a:r>
            <a:r>
              <a:rPr lang="ru-RU" dirty="0" smtClean="0">
                <a:solidFill>
                  <a:schemeClr val="bg1"/>
                </a:solidFill>
              </a:rPr>
              <a:t>), то строки группируются согласно условиям </a:t>
            </a:r>
            <a:r>
              <a:rPr lang="en-US" dirty="0" smtClean="0">
                <a:solidFill>
                  <a:schemeClr val="bg1"/>
                </a:solidFill>
              </a:rPr>
              <a:t>GROUP BY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К группам применяются условия на фильтрацию из блока </a:t>
            </a:r>
            <a:r>
              <a:rPr lang="en-US" dirty="0" smtClean="0">
                <a:solidFill>
                  <a:schemeClr val="bg1"/>
                </a:solidFill>
              </a:rPr>
              <a:t>HAVING</a:t>
            </a:r>
            <a:endParaRPr lang="ru-RU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Вычисляются выражения из списка </a:t>
            </a:r>
            <a:r>
              <a:rPr lang="en-US" dirty="0" smtClean="0">
                <a:solidFill>
                  <a:schemeClr val="bg1"/>
                </a:solidFill>
              </a:rPr>
              <a:t>SELECT</a:t>
            </a:r>
            <a:endParaRPr lang="ru-RU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Строки итоговой выборки сортируются согласно порядку указанному в </a:t>
            </a:r>
            <a:r>
              <a:rPr lang="en-US" dirty="0" smtClean="0">
                <a:solidFill>
                  <a:schemeClr val="bg1"/>
                </a:solidFill>
              </a:rPr>
              <a:t>ORDER BY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1.13 </a:t>
            </a:r>
            <a:r>
              <a:rPr lang="ru-RU" dirty="0" smtClean="0"/>
              <a:t>Вложенные групповые 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Нередко возникает задача, требующая повторного применения групповой функции к результату применения другой групповой функции. Пример: найти максимальную среднюю зарплату среди всех отделов.</a:t>
            </a:r>
          </a:p>
          <a:p>
            <a:r>
              <a:rPr lang="ru-RU" dirty="0" smtClean="0"/>
              <a:t>БД </a:t>
            </a:r>
            <a:r>
              <a:rPr lang="en-US" dirty="0" smtClean="0"/>
              <a:t>Oracle </a:t>
            </a:r>
            <a:r>
              <a:rPr lang="ru-RU" dirty="0" smtClean="0"/>
              <a:t>имеет возможность вычисления подобных значений с использованием вложенных групповых функций. Это позволяет повычить читаемость запроса и получить желаемое значение, не прибегая к использованию подзапросов (будут рассмотрены позднее).</a:t>
            </a:r>
          </a:p>
          <a:p>
            <a:pPr marL="0" indent="0">
              <a:buNone/>
            </a:pPr>
            <a:r>
              <a:rPr lang="ru-RU" dirty="0" smtClean="0"/>
              <a:t>	Обязательно необходимо указывать условие </a:t>
            </a:r>
            <a:r>
              <a:rPr lang="en-US" dirty="0" smtClean="0"/>
              <a:t>GROUP BY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Иначе: </a:t>
            </a:r>
            <a:r>
              <a:rPr lang="en-US" dirty="0"/>
              <a:t>ORA-00978: nested group function without GROUP </a:t>
            </a:r>
            <a:r>
              <a:rPr lang="en-US" dirty="0" smtClean="0"/>
              <a:t>BY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Не может быть более одного уровня вложенных функций</a:t>
            </a:r>
          </a:p>
          <a:p>
            <a:pPr marL="0" indent="0">
              <a:buNone/>
            </a:pPr>
            <a:r>
              <a:rPr lang="ru-RU" dirty="0"/>
              <a:t>	И</a:t>
            </a:r>
            <a:r>
              <a:rPr lang="ru-RU" dirty="0" smtClean="0"/>
              <a:t>наче: </a:t>
            </a:r>
            <a:r>
              <a:rPr lang="en-US" dirty="0"/>
              <a:t>ORA-00935: group function is nested too </a:t>
            </a:r>
            <a:r>
              <a:rPr lang="en-US" dirty="0" smtClean="0"/>
              <a:t>deeply</a:t>
            </a:r>
            <a:endParaRPr lang="ru-RU" dirty="0" smtClean="0"/>
          </a:p>
          <a:p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Прямоугольник 14"/>
          <p:cNvSpPr>
            <a:spLocks noChangeAspect="1"/>
          </p:cNvSpPr>
          <p:nvPr/>
        </p:nvSpPr>
        <p:spPr>
          <a:xfrm>
            <a:off x="174969" y="3485981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6" name="Прямоугольник 14"/>
          <p:cNvSpPr>
            <a:spLocks noChangeAspect="1"/>
          </p:cNvSpPr>
          <p:nvPr/>
        </p:nvSpPr>
        <p:spPr>
          <a:xfrm>
            <a:off x="191197" y="4362736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'FM99999'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"AVG"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'FM99999'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max_avg_salary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'FM99999'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min_avg_salary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1.14 </a:t>
            </a:r>
            <a:r>
              <a:rPr lang="ru-RU" dirty="0" smtClean="0"/>
              <a:t>Пример вложенных групповых функций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6200000">
            <a:off x="4647741" y="5596358"/>
            <a:ext cx="425764" cy="354803"/>
            <a:chOff x="842766" y="2427033"/>
            <a:chExt cx="425764" cy="354803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6071787" y="2129714"/>
            <a:ext cx="425764" cy="354803"/>
            <a:chOff x="842766" y="2427033"/>
            <a:chExt cx="425764" cy="354803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4240"/>
              </p:ext>
            </p:extLst>
          </p:nvPr>
        </p:nvGraphicFramePr>
        <p:xfrm>
          <a:off x="7094635" y="553788"/>
          <a:ext cx="1749561" cy="3962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0171"/>
                <a:gridCol w="92939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90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19333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10150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9500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8956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8600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7000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6500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5760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4400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4150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3476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60857"/>
              </p:ext>
            </p:extLst>
          </p:nvPr>
        </p:nvGraphicFramePr>
        <p:xfrm>
          <a:off x="5427765" y="5531108"/>
          <a:ext cx="3399823" cy="609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0851"/>
                <a:gridCol w="161897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MAX_AVG_SALARY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MIN_AVG_SALARY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19333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3476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6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1.15</a:t>
            </a:r>
            <a:r>
              <a:rPr lang="ru-RU" dirty="0" smtClean="0"/>
              <a:t> Популярные ошибки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При попытке вернуть из запроса выражение, которое использует выражение, не являющееся групповой функцией и не упомянутое в </a:t>
            </a:r>
            <a:r>
              <a:rPr lang="en-US" dirty="0" smtClean="0"/>
              <a:t>‘GROUP BY’ </a:t>
            </a:r>
            <a:r>
              <a:rPr lang="ru-RU" dirty="0" smtClean="0"/>
              <a:t>условии, произойдёт ошибка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ORA-00937: not a single-group group function</a:t>
            </a:r>
          </a:p>
          <a:p>
            <a:r>
              <a:rPr lang="ru-RU" dirty="0" smtClean="0"/>
              <a:t>При попытке использовать групповую функцию вне списка </a:t>
            </a:r>
            <a:r>
              <a:rPr lang="en-US" dirty="0" smtClean="0"/>
              <a:t>SELECT</a:t>
            </a:r>
            <a:r>
              <a:rPr lang="ru-RU" dirty="0" smtClean="0"/>
              <a:t> и блока </a:t>
            </a:r>
            <a:r>
              <a:rPr lang="en-US" dirty="0" smtClean="0"/>
              <a:t>HAVING</a:t>
            </a:r>
            <a:r>
              <a:rPr lang="ru-RU" dirty="0"/>
              <a:t> </a:t>
            </a:r>
            <a:r>
              <a:rPr lang="ru-RU" dirty="0" smtClean="0"/>
              <a:t>произойдёт ошибка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ORA-00934: group function is not allowed here</a:t>
            </a:r>
          </a:p>
          <a:p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6" name="Прямоугольник 14"/>
          <p:cNvSpPr>
            <a:spLocks noChangeAspect="1"/>
          </p:cNvSpPr>
          <p:nvPr/>
        </p:nvSpPr>
        <p:spPr>
          <a:xfrm>
            <a:off x="190467" y="3315500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8" name="Прямоугольник 14"/>
          <p:cNvSpPr>
            <a:spLocks noChangeAspect="1"/>
          </p:cNvSpPr>
          <p:nvPr/>
        </p:nvSpPr>
        <p:spPr>
          <a:xfrm>
            <a:off x="190466" y="2104049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Групповые функции и аггрегация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>
                <a:solidFill>
                  <a:srgbClr val="0079C1"/>
                </a:solidFill>
              </a:rPr>
              <a:t>Подзапросы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Что это? 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Типы подзапросов по </a:t>
            </a:r>
            <a:r>
              <a:rPr lang="ru-RU" dirty="0">
                <a:solidFill>
                  <a:srgbClr val="0079C1"/>
                </a:solidFill>
              </a:rPr>
              <a:t>возвращаемому результату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Типы подзапросов по наличию связей с родительским запросом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Использование подзапросов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Популярные ошибки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Операторы над множествами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63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ru-RU" dirty="0" smtClean="0"/>
              <a:t>Подзапросы – Что это?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Результат выполнения запроса имеет табличную структуру, что что уже подразумевает возможность работы с ним как с отдельной таблицей БД. </a:t>
            </a:r>
          </a:p>
          <a:p>
            <a:r>
              <a:rPr lang="ru-RU" dirty="0" smtClean="0"/>
              <a:t>Подзапрос представляет из себя обычный запрос, но при этом может использоваться в любом блоке родительского запроса, а также обращаться за значениями к родительской таблице.</a:t>
            </a:r>
          </a:p>
          <a:p>
            <a:r>
              <a:rPr lang="en-US" dirty="0" smtClean="0"/>
              <a:t>SQL</a:t>
            </a:r>
            <a:r>
              <a:rPr lang="ru-RU" dirty="0" smtClean="0"/>
              <a:t> предоставляет широкий спектр возможностей по работе с подзапросами: их можно использовать как скалярные величины, множества и промежуточные представления.</a:t>
            </a:r>
          </a:p>
          <a:p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Групповые функции и аггрегация данных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Что это?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Основные групповые функции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Обработка </a:t>
            </a:r>
            <a:r>
              <a:rPr lang="en-US" dirty="0" smtClean="0">
                <a:solidFill>
                  <a:srgbClr val="0079C1"/>
                </a:solidFill>
              </a:rPr>
              <a:t>NULL-</a:t>
            </a:r>
            <a:r>
              <a:rPr lang="ru-RU" dirty="0" smtClean="0">
                <a:solidFill>
                  <a:srgbClr val="0079C1"/>
                </a:solidFill>
              </a:rPr>
              <a:t>значений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Группировка данных для подсчёта значений функций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Фильтрация групп данных</a:t>
            </a:r>
            <a:endParaRPr lang="en-US" dirty="0" smtClean="0">
              <a:solidFill>
                <a:srgbClr val="0079C1"/>
              </a:solidFill>
            </a:endParaRP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Порядок вычисления предикатов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Вложенные групповые функции</a:t>
            </a:r>
            <a:endParaRPr lang="en-US" dirty="0" smtClean="0">
              <a:solidFill>
                <a:srgbClr val="0079C1"/>
              </a:solidFill>
            </a:endParaRP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Популярные ошибки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Подзапросы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Операторы над множествами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подзапроса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Описание задачи: Необходимо найти сотрудников, которые были приняты на работу раньше сотрудника с </a:t>
            </a:r>
            <a:r>
              <a:rPr lang="en-US" dirty="0" err="1"/>
              <a:t>employee_id</a:t>
            </a:r>
            <a:r>
              <a:rPr lang="en-US" dirty="0"/>
              <a:t> = </a:t>
            </a:r>
            <a:r>
              <a:rPr lang="en-US" dirty="0" smtClean="0"/>
              <a:t>101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Решение задачи: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Найти дату принятия на работу сотрудника с первичным ключом </a:t>
            </a:r>
            <a:r>
              <a:rPr lang="en-US" dirty="0" err="1"/>
              <a:t>employee_id</a:t>
            </a:r>
            <a:r>
              <a:rPr lang="en-US" dirty="0"/>
              <a:t> = 101.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Найти сотрудников, у которых </a:t>
            </a:r>
            <a:r>
              <a:rPr lang="en-US" dirty="0" smtClean="0"/>
              <a:t>HIREDATE </a:t>
            </a:r>
            <a:r>
              <a:rPr lang="ru-RU" dirty="0" smtClean="0"/>
              <a:t>меньше найденного значения.</a:t>
            </a:r>
          </a:p>
          <a:p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64829" y="2777507"/>
            <a:ext cx="6509288" cy="1084880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hire_date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64832" y="4231300"/>
            <a:ext cx="6509288" cy="1518545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hire_date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hire_date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35441"/>
              </p:ext>
            </p:extLst>
          </p:nvPr>
        </p:nvGraphicFramePr>
        <p:xfrm>
          <a:off x="5872998" y="4533372"/>
          <a:ext cx="2612104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6052"/>
                <a:gridCol w="130605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EMPLOYEE_ID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LAST_NAME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Whalen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4168"/>
              </p:ext>
            </p:extLst>
          </p:nvPr>
        </p:nvGraphicFramePr>
        <p:xfrm>
          <a:off x="5903033" y="3015147"/>
          <a:ext cx="1410930" cy="609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093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HIRE_DATE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21-SEP-89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2.3 </a:t>
            </a:r>
            <a:r>
              <a:rPr lang="ru-RU" dirty="0" smtClean="0"/>
              <a:t>Типы подзапросов по возвращаемому результату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Существуют разделение подзапросов на три типа в зависимости от возвращаемого результата:</a:t>
            </a:r>
          </a:p>
          <a:p>
            <a:pPr marL="594900" lvl="1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Однострочные (</a:t>
            </a:r>
            <a:r>
              <a:rPr lang="en-US" dirty="0" smtClean="0">
                <a:solidFill>
                  <a:schemeClr val="bg1"/>
                </a:solidFill>
              </a:rPr>
              <a:t>Single-row </a:t>
            </a:r>
            <a:r>
              <a:rPr lang="en-US" dirty="0" err="1" smtClean="0">
                <a:solidFill>
                  <a:schemeClr val="bg1"/>
                </a:solidFill>
              </a:rPr>
              <a:t>subquery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Если при этом результат содержит лишь одну колонку, то подзапрос именуют скалярным)</a:t>
            </a:r>
          </a:p>
          <a:p>
            <a:pPr marL="594900" lvl="1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Многострочные подзапросы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Multiple-row </a:t>
            </a:r>
            <a:r>
              <a:rPr lang="en-US" dirty="0" err="1">
                <a:solidFill>
                  <a:schemeClr val="bg1"/>
                </a:solidFill>
              </a:rPr>
              <a:t>subquery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marL="594900" lvl="1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Многоколоночные подзапросы (</a:t>
            </a:r>
            <a:r>
              <a:rPr lang="en-US" dirty="0" smtClean="0">
                <a:solidFill>
                  <a:schemeClr val="bg1"/>
                </a:solidFill>
              </a:rPr>
              <a:t>Multiple-column </a:t>
            </a:r>
            <a:r>
              <a:rPr lang="en-US" dirty="0" err="1">
                <a:solidFill>
                  <a:schemeClr val="bg1"/>
                </a:solidFill>
              </a:rPr>
              <a:t>subquery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Скалярные подзапросы могут быть использованы в списке </a:t>
            </a:r>
            <a:r>
              <a:rPr lang="en-US" dirty="0" smtClean="0">
                <a:solidFill>
                  <a:schemeClr val="bg1"/>
                </a:solidFill>
              </a:rPr>
              <a:t>SELECT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использования многострочных подзапросов в условиях сравнения необходимо использовать операторы </a:t>
            </a:r>
            <a:r>
              <a:rPr lang="en-US" dirty="0" smtClean="0">
                <a:solidFill>
                  <a:schemeClr val="bg1"/>
                </a:solidFill>
              </a:rPr>
              <a:t>IN/ALL/ANY (</a:t>
            </a:r>
            <a:r>
              <a:rPr lang="ru-RU" dirty="0" smtClean="0">
                <a:solidFill>
                  <a:schemeClr val="bg1"/>
                </a:solidFill>
              </a:rPr>
              <a:t>будут описаны позднее)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Использование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коррелированного скалярного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подзапроса в списке SELECT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departments 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 e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'A%'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</a:t>
            </a:r>
            <a:r>
              <a:rPr lang="ru-RU" dirty="0" smtClean="0"/>
              <a:t>Пример использования скалярного подзапроса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31348" y="4162043"/>
            <a:ext cx="425764" cy="354803"/>
            <a:chOff x="842766" y="2427033"/>
            <a:chExt cx="425764" cy="354803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38318"/>
              </p:ext>
            </p:extLst>
          </p:nvPr>
        </p:nvGraphicFramePr>
        <p:xfrm>
          <a:off x="1603949" y="4691445"/>
          <a:ext cx="4900089" cy="152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3828"/>
                <a:gridCol w="1482898"/>
                <a:gridCol w="163336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DEPARTMENT_NAME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EMPLOYEE_ID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Austin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Shipping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Atkinson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166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Ande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174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Abel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 </a:t>
            </a:r>
            <a:r>
              <a:rPr lang="ru-RU" dirty="0" smtClean="0"/>
              <a:t>Типы подзапросов по наличию связи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Если выполнение подзапроса не зависит от внешних данных, то такой подзапрос называется некоррелированным.</a:t>
            </a:r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Если в подзапросе используется значения из родительской таблицы (или нескольких), то такой подзапрос назвается коррелированным.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 Максимальный уровень вложенности подзапроса, при котором он сохраняет связь с (</a:t>
            </a:r>
            <a:r>
              <a:rPr lang="ru-RU" dirty="0" err="1" smtClean="0">
                <a:solidFill>
                  <a:schemeClr val="bg1"/>
                </a:solidFill>
              </a:rPr>
              <a:t>пра</a:t>
            </a:r>
            <a:r>
              <a:rPr lang="ru-RU" dirty="0" smtClean="0">
                <a:solidFill>
                  <a:schemeClr val="bg1"/>
                </a:solidFill>
              </a:rPr>
              <a:t>)родителем, согласно </a:t>
            </a:r>
            <a:r>
              <a:rPr lang="en-US" dirty="0" smtClean="0">
                <a:solidFill>
                  <a:schemeClr val="bg1"/>
                </a:solidFill>
              </a:rPr>
              <a:t>ANSI SQL </a:t>
            </a:r>
            <a:r>
              <a:rPr lang="ru-RU" dirty="0" smtClean="0">
                <a:solidFill>
                  <a:schemeClr val="bg1"/>
                </a:solidFill>
              </a:rPr>
              <a:t>равняется 1 уровню.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14"/>
          <p:cNvSpPr>
            <a:spLocks noChangeAspect="1"/>
          </p:cNvSpPr>
          <p:nvPr/>
        </p:nvSpPr>
        <p:spPr>
          <a:xfrm>
            <a:off x="221463" y="4841912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2.6</a:t>
            </a:r>
            <a:r>
              <a:rPr lang="ru-RU" dirty="0" smtClean="0"/>
              <a:t> Многострочные операторы сравнения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>
            <a:normAutofit/>
          </a:bodyPr>
          <a:lstStyle/>
          <a:p>
            <a:r>
              <a:rPr lang="ru-RU" dirty="0" smtClean="0"/>
              <a:t>Если необходимо сравнить значение с множеством значений, которое вернул подзапрос, необходимо воспользоваться одним из следующих операторов: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проверяет, входит ли значение в множество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ANY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позволяет использовать операторы сравнения по отношению ко множеству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ru-RU" dirty="0" smtClean="0">
                <a:solidFill>
                  <a:schemeClr val="bg1"/>
                </a:solidFill>
              </a:rPr>
              <a:t> Возвращается </a:t>
            </a:r>
            <a:r>
              <a:rPr lang="en-US" dirty="0" smtClean="0">
                <a:solidFill>
                  <a:schemeClr val="bg1"/>
                </a:solidFill>
              </a:rPr>
              <a:t>TRUE</a:t>
            </a:r>
            <a:r>
              <a:rPr lang="ru-RU" dirty="0" smtClean="0">
                <a:solidFill>
                  <a:schemeClr val="bg1"/>
                </a:solidFill>
              </a:rPr>
              <a:t>, если сравнение верно </a:t>
            </a:r>
            <a:r>
              <a:rPr lang="ru-RU" b="1" dirty="0" smtClean="0">
                <a:solidFill>
                  <a:schemeClr val="bg1"/>
                </a:solidFill>
              </a:rPr>
              <a:t>хотя бы для одного </a:t>
            </a:r>
            <a:r>
              <a:rPr lang="ru-RU" dirty="0" smtClean="0">
                <a:solidFill>
                  <a:schemeClr val="bg1"/>
                </a:solidFill>
              </a:rPr>
              <a:t>элемента из множества.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позволяет использовать операторы сравнения по отношению ко множеству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Возвращается </a:t>
            </a:r>
            <a:r>
              <a:rPr lang="en-US" dirty="0">
                <a:solidFill>
                  <a:schemeClr val="bg1"/>
                </a:solidFill>
              </a:rPr>
              <a:t>TRUE</a:t>
            </a:r>
            <a:r>
              <a:rPr lang="ru-RU" dirty="0">
                <a:solidFill>
                  <a:schemeClr val="bg1"/>
                </a:solidFill>
              </a:rPr>
              <a:t>, если сравнение верно </a:t>
            </a:r>
            <a:r>
              <a:rPr lang="ru-RU" b="1" dirty="0" smtClean="0">
                <a:solidFill>
                  <a:schemeClr val="bg1"/>
                </a:solidFill>
              </a:rPr>
              <a:t>для всех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ru-RU" dirty="0">
                <a:solidFill>
                  <a:schemeClr val="bg1"/>
                </a:solidFill>
              </a:rPr>
              <a:t>из множества.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Поиск сотрудника с максимальным окладом в отделе c ID = 30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Пример некоррелированного подзапроса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max_salary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 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2.7</a:t>
            </a:r>
            <a:r>
              <a:rPr lang="ru-RU" dirty="0" smtClean="0"/>
              <a:t> Пример работы с многострочным подзапросом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82148" y="4933741"/>
            <a:ext cx="425764" cy="354803"/>
            <a:chOff x="842766" y="2427033"/>
            <a:chExt cx="425764" cy="354803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45403"/>
              </p:ext>
            </p:extLst>
          </p:nvPr>
        </p:nvGraphicFramePr>
        <p:xfrm>
          <a:off x="1888759" y="5502365"/>
          <a:ext cx="4466000" cy="609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4205"/>
                <a:gridCol w="1018795"/>
                <a:gridCol w="1116500"/>
                <a:gridCol w="1116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EMPLOYEE_ID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MAX_SALARY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114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Raphaely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4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8 </a:t>
            </a:r>
            <a:r>
              <a:rPr lang="ru-RU" dirty="0"/>
              <a:t>Многоколоночный запрос и операторы сравнения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>
            <a:normAutofit/>
          </a:bodyPr>
          <a:lstStyle/>
          <a:p>
            <a:r>
              <a:rPr lang="ru-RU" dirty="0" smtClean="0"/>
              <a:t>Многоколоночные подзапросы также могут быть использованы вместе с операторами сравнения. Использующее такой подзапрос условие называется составным.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Выражения, сравниваемые с результатом подзапроса, должны количественно соответствовать числу его колонок.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Сравнение происходит одновременно </a:t>
            </a:r>
            <a:r>
              <a:rPr lang="ru-RU" u="sng" dirty="0" smtClean="0">
                <a:solidFill>
                  <a:schemeClr val="bg1"/>
                </a:solidFill>
              </a:rPr>
              <a:t>по всем элементам</a:t>
            </a:r>
            <a:r>
              <a:rPr lang="ru-RU" dirty="0" smtClean="0">
                <a:solidFill>
                  <a:schemeClr val="bg1"/>
                </a:solidFill>
              </a:rPr>
              <a:t> составного условия.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Подобный подход позволяет сочетать в одном блоке условия с дублирующийся логикой.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Ищем сотрудников с такой же зарплатой и комиссионными, как у кого-либо из 40го отдела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commission_pct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commission_pct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commission_pct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</a:p>
          <a:p>
            <a:r>
              <a:rPr lang="ru-RU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ru-RU" dirty="0" smtClean="0"/>
              <a:t>9</a:t>
            </a:r>
            <a:r>
              <a:rPr lang="en-US" dirty="0" smtClean="0"/>
              <a:t> </a:t>
            </a:r>
            <a:r>
              <a:rPr lang="ru-RU" dirty="0" smtClean="0"/>
              <a:t>Многоколоночный запрос и операторы сравнения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82148" y="4700561"/>
            <a:ext cx="425764" cy="354803"/>
            <a:chOff x="842766" y="2427033"/>
            <a:chExt cx="425764" cy="354803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71042"/>
              </p:ext>
            </p:extLst>
          </p:nvPr>
        </p:nvGraphicFramePr>
        <p:xfrm>
          <a:off x="1833557" y="5220113"/>
          <a:ext cx="5136868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9466"/>
                <a:gridCol w="1388968"/>
                <a:gridCol w="1009458"/>
                <a:gridCol w="155897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EMPLOYEE_ID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COMMISSION_PCT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203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6500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123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6500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0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10 Подзапросы и </a:t>
            </a:r>
            <a:r>
              <a:rPr lang="en-US" dirty="0" smtClean="0"/>
              <a:t>EXISTS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необходимо при фильтрации проверять существование строк в некотором коррелированном подзапросе, применется оператор </a:t>
            </a:r>
            <a:r>
              <a:rPr lang="en-US" b="1" dirty="0" smtClean="0">
                <a:solidFill>
                  <a:schemeClr val="bg1"/>
                </a:solidFill>
              </a:rPr>
              <a:t>EXISTS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Если подзапрос возвращает хотя бы одну строку (даже если она пуста), то </a:t>
            </a:r>
            <a:r>
              <a:rPr lang="en-US" b="1" dirty="0" smtClean="0">
                <a:solidFill>
                  <a:schemeClr val="bg1"/>
                </a:solidFill>
              </a:rPr>
              <a:t>EXISTS</a:t>
            </a:r>
            <a:r>
              <a:rPr lang="ru-RU" dirty="0" smtClean="0">
                <a:solidFill>
                  <a:schemeClr val="bg1"/>
                </a:solidFill>
              </a:rPr>
              <a:t> вернёт </a:t>
            </a:r>
            <a:r>
              <a:rPr lang="en-US" dirty="0" smtClean="0">
                <a:solidFill>
                  <a:schemeClr val="bg1"/>
                </a:solidFill>
              </a:rPr>
              <a:t>TRUE. </a:t>
            </a:r>
            <a:r>
              <a:rPr lang="ru-RU" dirty="0" smtClean="0">
                <a:solidFill>
                  <a:schemeClr val="bg1"/>
                </a:solidFill>
              </a:rPr>
              <a:t>В противном случае – </a:t>
            </a:r>
            <a:r>
              <a:rPr lang="en-US" dirty="0" smtClean="0">
                <a:solidFill>
                  <a:schemeClr val="bg1"/>
                </a:solidFill>
              </a:rPr>
              <a:t>FALSE.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Хорошим тоном является ограничение на количество строк в подзапросе через </a:t>
            </a:r>
            <a:r>
              <a:rPr lang="ru-RU" dirty="0">
                <a:solidFill>
                  <a:schemeClr val="bg1"/>
                </a:solidFill>
              </a:rPr>
              <a:t>добавление фильтрации по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rownum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373" y="3835070"/>
            <a:ext cx="75583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Ищем всех начальников в отделе с ID=20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emp_name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 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Существуют ли подчинённые? */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27580"/>
              </p:ext>
            </p:extLst>
          </p:nvPr>
        </p:nvGraphicFramePr>
        <p:xfrm>
          <a:off x="6836220" y="3940789"/>
          <a:ext cx="1814285" cy="609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142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EMP_NAME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Michael </a:t>
                      </a:r>
                      <a:r>
                        <a:rPr lang="en-US" sz="1400" u="none" strike="noStrike" dirty="0" err="1">
                          <a:effectLst/>
                        </a:rPr>
                        <a:t>Hartstein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4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11 Именованные подзапросы в блоке </a:t>
            </a:r>
            <a:r>
              <a:rPr lang="en-US" dirty="0" smtClean="0"/>
              <a:t>WITH</a:t>
            </a:r>
            <a:r>
              <a:rPr lang="ru-RU" dirty="0" smtClean="0"/>
              <a:t> (</a:t>
            </a:r>
            <a:r>
              <a:rPr lang="en-US" dirty="0" smtClean="0"/>
              <a:t>Oracle only)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один и тот же некоррелированный подзапрос используется несколько раз, ему можно присвоить имя, описав в блоке </a:t>
            </a:r>
            <a:r>
              <a:rPr lang="en-US" dirty="0" smtClean="0">
                <a:solidFill>
                  <a:schemeClr val="bg1"/>
                </a:solidFill>
              </a:rPr>
              <a:t>WITH, </a:t>
            </a:r>
            <a:r>
              <a:rPr lang="ru-RU" dirty="0" smtClean="0">
                <a:solidFill>
                  <a:schemeClr val="bg1"/>
                </a:solidFill>
              </a:rPr>
              <a:t>который располагается перед ключевым словом </a:t>
            </a:r>
            <a:r>
              <a:rPr lang="en-US" dirty="0" smtClean="0">
                <a:solidFill>
                  <a:schemeClr val="bg1"/>
                </a:solidFill>
              </a:rPr>
              <a:t>SELECT </a:t>
            </a:r>
            <a:r>
              <a:rPr lang="ru-RU" dirty="0" smtClean="0">
                <a:solidFill>
                  <a:schemeClr val="bg1"/>
                </a:solidFill>
              </a:rPr>
              <a:t>главного (внешнего) запроса.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Внимание: </a:t>
            </a:r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ru-RU" dirty="0" smtClean="0">
                <a:solidFill>
                  <a:schemeClr val="bg1"/>
                </a:solidFill>
              </a:rPr>
              <a:t>не поддерживается системой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SQL Skill Bench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Формат описания именованных подзапросов: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alias1 AS (subquery1), alias2 AS (subquery2) …</a:t>
            </a:r>
          </a:p>
          <a:p>
            <a:r>
              <a:rPr lang="ru-RU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Именованные подзапросы могут ссылаться на подзапросы, объявленные </a:t>
            </a:r>
            <a:r>
              <a:rPr lang="ru-RU" u="sng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перед</a:t>
            </a:r>
            <a:r>
              <a:rPr lang="ru-RU" i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Courier New" panose="02070309020205020404" pitchFamily="49" charset="0"/>
              </a:rPr>
              <a:t>ними.</a:t>
            </a:r>
          </a:p>
          <a:p>
            <a:r>
              <a:rPr lang="ru-RU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 версии 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Oracle 11g </a:t>
            </a:r>
            <a:r>
              <a:rPr lang="ru-RU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появилась возможность ссылаться на самого себя (рекурсивные подзапросы).</a:t>
            </a:r>
            <a:endParaRPr lang="en-US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ru-RU" dirty="0" smtClean="0"/>
              <a:t>Групповые функции - Что это?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Групповые функции – функции, оперирующие не отдельными строками, а группами строк.</a:t>
            </a:r>
          </a:p>
          <a:p>
            <a:r>
              <a:rPr lang="ru-RU" dirty="0" smtClean="0"/>
              <a:t>Типичные задачи, решаемые с помощью групповых функций: </a:t>
            </a:r>
          </a:p>
          <a:p>
            <a:pPr lvl="1"/>
            <a:r>
              <a:rPr lang="ru-RU" dirty="0" smtClean="0"/>
              <a:t>поиск минимального/максимального значения в группе;</a:t>
            </a:r>
          </a:p>
          <a:p>
            <a:pPr lvl="1"/>
            <a:r>
              <a:rPr lang="ru-RU" dirty="0" smtClean="0"/>
              <a:t>нахождение характеристик числовых множеств: сумма, арифметическое среднее, среднее и среднеквадратичное отклонение;</a:t>
            </a:r>
          </a:p>
          <a:p>
            <a:pPr lvl="1"/>
            <a:r>
              <a:rPr lang="ru-RU" dirty="0" smtClean="0"/>
              <a:t>статистическая обработка данных.</a:t>
            </a:r>
          </a:p>
          <a:p>
            <a:pPr lvl="1"/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Находим в отделе с ID=50 сотрудников, чей оклад 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отличается от максимального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 отделе меньше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чем на 1000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emp_dept_50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ru-RU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lang="ru-RU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emp_dept_50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emp_dept_50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ru-RU" dirty="0" smtClean="0"/>
              <a:t>12</a:t>
            </a:r>
            <a:r>
              <a:rPr lang="en-US" dirty="0" smtClean="0"/>
              <a:t> </a:t>
            </a:r>
            <a:r>
              <a:rPr lang="ru-RU" dirty="0" smtClean="0"/>
              <a:t>Пример объявления подзапроса в блоке </a:t>
            </a:r>
            <a:r>
              <a:rPr lang="en-US" dirty="0" smtClean="0"/>
              <a:t>WITH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82148" y="4529011"/>
            <a:ext cx="425764" cy="354803"/>
            <a:chOff x="842766" y="2427033"/>
            <a:chExt cx="425764" cy="354803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07142"/>
              </p:ext>
            </p:extLst>
          </p:nvPr>
        </p:nvGraphicFramePr>
        <p:xfrm>
          <a:off x="2413416" y="5081129"/>
          <a:ext cx="3370929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4184"/>
                <a:gridCol w="1003102"/>
                <a:gridCol w="112364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EMPLOYEE_ID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Weiss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Fripp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8200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122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Kaufling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7900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13</a:t>
            </a:r>
            <a:r>
              <a:rPr lang="en-US" dirty="0" smtClean="0"/>
              <a:t> </a:t>
            </a:r>
            <a:r>
              <a:rPr lang="en-US" dirty="0"/>
              <a:t>NULL-</a:t>
            </a:r>
            <a:r>
              <a:rPr lang="ru-RU" dirty="0"/>
              <a:t>значения в результатах подзапроса</a:t>
            </a:r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 проверке на отсутствие значения в выборке стоит следить за тем, чтобы в результат выборк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 не попал </a:t>
            </a:r>
            <a:r>
              <a:rPr lang="en-US" dirty="0" smtClean="0">
                <a:solidFill>
                  <a:schemeClr val="bg1"/>
                </a:solidFill>
              </a:rPr>
              <a:t>NULL.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Условие </a:t>
            </a:r>
            <a:r>
              <a:rPr lang="en-US" b="1" dirty="0" smtClean="0">
                <a:solidFill>
                  <a:schemeClr val="bg1"/>
                </a:solidFill>
              </a:rPr>
              <a:t>NOT IN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b="1" dirty="0" smtClean="0">
                <a:solidFill>
                  <a:schemeClr val="bg1"/>
                </a:solidFill>
              </a:rPr>
              <a:t>!= ALL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будет равносильно «не равно каждому элементу выборки». А сравнение с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вернёт </a:t>
            </a:r>
            <a:r>
              <a:rPr lang="en-US" dirty="0" smtClean="0">
                <a:solidFill>
                  <a:schemeClr val="bg1"/>
                </a:solidFill>
              </a:rPr>
              <a:t>NULL. </a:t>
            </a:r>
            <a:r>
              <a:rPr lang="ru-RU" dirty="0" smtClean="0">
                <a:solidFill>
                  <a:schemeClr val="bg1"/>
                </a:solidFill>
              </a:rPr>
              <a:t>В итоге условие не будет истинным, если из подзапроса возвращается множество с пустым значением.</a:t>
            </a:r>
          </a:p>
        </p:txBody>
      </p:sp>
      <p:pic>
        <p:nvPicPr>
          <p:cNvPr id="6" name="Picture 3"/>
          <p:cNvPicPr/>
          <p:nvPr/>
        </p:nvPicPr>
        <p:blipFill rotWithShape="1">
          <a:blip r:embed="rId3"/>
          <a:srcRect r="1006"/>
          <a:stretch/>
        </p:blipFill>
        <p:spPr>
          <a:xfrm>
            <a:off x="2308486" y="3633981"/>
            <a:ext cx="6671561" cy="1078056"/>
          </a:xfrm>
          <a:prstGeom prst="rect">
            <a:avLst/>
          </a:prstGeom>
        </p:spPr>
      </p:pic>
      <p:pic>
        <p:nvPicPr>
          <p:cNvPr id="8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33731" y="5251842"/>
            <a:ext cx="7070570" cy="12089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5750" y="304920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dual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dummy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50" y="471203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dual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dummy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14</a:t>
            </a:r>
            <a:r>
              <a:rPr lang="en-US" dirty="0" smtClean="0"/>
              <a:t> </a:t>
            </a:r>
            <a:r>
              <a:rPr lang="ru-RU" dirty="0"/>
              <a:t>Подзапросы – Популярные </a:t>
            </a:r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Если подзапрос, используемый в списке </a:t>
            </a:r>
            <a:r>
              <a:rPr lang="en-US" dirty="0" smtClean="0"/>
              <a:t>SELECT </a:t>
            </a:r>
            <a:r>
              <a:rPr lang="ru-RU" dirty="0" smtClean="0"/>
              <a:t>или в условиях сравнения (без использования операторов сравнения с множествами), возвращает более одной строки, БД генерирует ошибку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</a:t>
            </a:r>
            <a:r>
              <a:rPr lang="en-US" dirty="0" smtClean="0">
                <a:solidFill>
                  <a:schemeClr val="bg1"/>
                </a:solidFill>
              </a:rPr>
              <a:t>RA-01427</a:t>
            </a:r>
            <a:r>
              <a:rPr lang="en-US" dirty="0">
                <a:solidFill>
                  <a:schemeClr val="bg1"/>
                </a:solidFill>
              </a:rPr>
              <a:t>: single-row </a:t>
            </a:r>
            <a:r>
              <a:rPr lang="en-US" dirty="0" err="1">
                <a:solidFill>
                  <a:schemeClr val="bg1"/>
                </a:solidFill>
              </a:rPr>
              <a:t>subquery</a:t>
            </a:r>
            <a:r>
              <a:rPr lang="en-US" dirty="0">
                <a:solidFill>
                  <a:schemeClr val="bg1"/>
                </a:solidFill>
              </a:rPr>
              <a:t> returns more than one row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количество столбцов в подзапросе не соответствует ожидаемому, произойдёт одна из ошибок: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ORA-00913: too many values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ORA-00947</a:t>
            </a:r>
            <a:r>
              <a:rPr lang="en-US" dirty="0">
                <a:solidFill>
                  <a:schemeClr val="bg1"/>
                </a:solidFill>
              </a:rPr>
              <a:t>: not enough </a:t>
            </a:r>
            <a:r>
              <a:rPr lang="en-US" dirty="0" smtClean="0">
                <a:solidFill>
                  <a:schemeClr val="bg1"/>
                </a:solidFill>
              </a:rPr>
              <a:t>values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Групповые функции и аггрегация </a:t>
            </a:r>
            <a:r>
              <a:rPr lang="ru-RU" dirty="0" smtClean="0"/>
              <a:t>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Подзапросы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>
                <a:solidFill>
                  <a:srgbClr val="0079C1"/>
                </a:solidFill>
              </a:rPr>
              <a:t>Операторы над множествами</a:t>
            </a:r>
            <a:endParaRPr lang="en-US" b="1" dirty="0" smtClean="0">
              <a:solidFill>
                <a:srgbClr val="0079C1"/>
              </a:solidFill>
            </a:endParaRP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Что это?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Виды операторов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Ограничения на множества</a:t>
            </a:r>
          </a:p>
          <a:p>
            <a:pPr lvl="1"/>
            <a:r>
              <a:rPr lang="ru-RU" dirty="0" smtClean="0">
                <a:solidFill>
                  <a:srgbClr val="0079C1"/>
                </a:solidFill>
              </a:rPr>
              <a:t>Особенности операторов</a:t>
            </a:r>
          </a:p>
          <a:p>
            <a:pPr lvl="1"/>
            <a:endParaRPr lang="ru-RU" dirty="0" smtClean="0">
              <a:solidFill>
                <a:srgbClr val="0079C1"/>
              </a:solidFill>
            </a:endParaRPr>
          </a:p>
          <a:p>
            <a:pPr lvl="2"/>
            <a:endParaRPr lang="ru-RU" dirty="0" smtClean="0">
              <a:solidFill>
                <a:srgbClr val="0079C1"/>
              </a:solidFill>
            </a:endParaRPr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40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.1 </a:t>
            </a:r>
            <a:r>
              <a:rPr lang="ru-RU" dirty="0" smtClean="0"/>
              <a:t>Операторы над множествами – Что это?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Операторы над множествами (</a:t>
            </a:r>
            <a:r>
              <a:rPr lang="en-US" dirty="0" smtClean="0"/>
              <a:t>Set Operators) </a:t>
            </a:r>
            <a:r>
              <a:rPr lang="ru-RU" dirty="0" smtClean="0"/>
              <a:t>позволяют оперировать результатами </a:t>
            </a:r>
            <a:r>
              <a:rPr lang="en-US" dirty="0" smtClean="0"/>
              <a:t>SELECT</a:t>
            </a:r>
            <a:r>
              <a:rPr lang="ru-RU" dirty="0" smtClean="0"/>
              <a:t>-запросов как множествами строк.</a:t>
            </a:r>
          </a:p>
          <a:p>
            <a:r>
              <a:rPr lang="ru-RU" dirty="0" smtClean="0"/>
              <a:t>Понятие «множество» (</a:t>
            </a:r>
            <a:r>
              <a:rPr lang="en-US" dirty="0" smtClean="0"/>
              <a:t>set)</a:t>
            </a:r>
            <a:r>
              <a:rPr lang="ru-RU" dirty="0" smtClean="0"/>
              <a:t> пришло из математики, однако над множествами в </a:t>
            </a:r>
            <a:r>
              <a:rPr lang="en-US" dirty="0" smtClean="0"/>
              <a:t>SQL </a:t>
            </a:r>
            <a:r>
              <a:rPr lang="ru-RU" dirty="0" smtClean="0"/>
              <a:t>возможны лишь операции:</a:t>
            </a:r>
          </a:p>
          <a:p>
            <a:pPr lvl="1"/>
            <a:r>
              <a:rPr lang="ru-RU" dirty="0"/>
              <a:t>объединение</a:t>
            </a:r>
            <a:r>
              <a:rPr lang="en-US" dirty="0"/>
              <a:t> (UNION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пересечение </a:t>
            </a:r>
            <a:r>
              <a:rPr lang="en-US" dirty="0" smtClean="0"/>
              <a:t>(INTERSECT)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разность</a:t>
            </a:r>
            <a:r>
              <a:rPr lang="en-US" dirty="0" smtClean="0"/>
              <a:t> (MINUS)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Logunov\Downloads\220px-Venn0111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t="6474" r="6077" b="7716"/>
          <a:stretch/>
        </p:blipFill>
        <p:spPr bwMode="auto">
          <a:xfrm>
            <a:off x="5429885" y="2369820"/>
            <a:ext cx="16840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gunov\Downloads\220px-Venn0001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t="8500" r="4531" b="8500"/>
          <a:stretch/>
        </p:blipFill>
        <p:spPr bwMode="auto">
          <a:xfrm>
            <a:off x="5382260" y="3806190"/>
            <a:ext cx="17907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ogunov\Downloads\220px-Venn0100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" t="7521" r="7470" b="8978"/>
          <a:stretch/>
        </p:blipFill>
        <p:spPr bwMode="auto">
          <a:xfrm>
            <a:off x="5420360" y="5134904"/>
            <a:ext cx="1684020" cy="118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2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.2 </a:t>
            </a:r>
            <a:r>
              <a:rPr lang="ru-RU" dirty="0" smtClean="0"/>
              <a:t>Оператор</a:t>
            </a:r>
            <a:r>
              <a:rPr lang="en-US" dirty="0" smtClean="0"/>
              <a:t> UNION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ru-RU" dirty="0" smtClean="0"/>
              <a:t>объединения </a:t>
            </a:r>
            <a:r>
              <a:rPr lang="en-US" dirty="0" smtClean="0"/>
              <a:t>UNION </a:t>
            </a:r>
            <a:r>
              <a:rPr lang="ru-RU" dirty="0" smtClean="0"/>
              <a:t>служит для объединения результатов двух выборок.</a:t>
            </a:r>
          </a:p>
          <a:p>
            <a:endParaRPr lang="en-US" dirty="0" smtClean="0"/>
          </a:p>
          <a:p>
            <a:endParaRPr lang="ru-RU" dirty="0"/>
          </a:p>
          <a:p>
            <a:r>
              <a:rPr lang="ru-RU" dirty="0" smtClean="0"/>
              <a:t>По умолчанию все операторы над множествами возвращают множество </a:t>
            </a:r>
            <a:r>
              <a:rPr lang="ru-RU" u="sng" dirty="0" smtClean="0"/>
              <a:t>различных </a:t>
            </a:r>
            <a:r>
              <a:rPr lang="ru-RU" dirty="0" smtClean="0"/>
              <a:t>строк (как при использовании ключевого слова </a:t>
            </a:r>
            <a:r>
              <a:rPr lang="en-US" dirty="0" smtClean="0"/>
              <a:t>DISTINCT</a:t>
            </a:r>
            <a:r>
              <a:rPr lang="ru-RU" dirty="0" smtClean="0"/>
              <a:t> после </a:t>
            </a:r>
            <a:r>
              <a:rPr lang="en-US" dirty="0" smtClean="0"/>
              <a:t>SELECT)</a:t>
            </a:r>
            <a:r>
              <a:rPr lang="ru-RU" dirty="0" smtClean="0"/>
              <a:t>. Единственное исключение – оператор </a:t>
            </a:r>
            <a:r>
              <a:rPr lang="en-US" dirty="0" smtClean="0"/>
              <a:t>UNION ALL, </a:t>
            </a:r>
            <a:r>
              <a:rPr lang="ru-RU" dirty="0" smtClean="0"/>
              <a:t>который объединяет результаты двух выборок без дополнительной обработки.</a:t>
            </a:r>
            <a:endParaRPr lang="en-US" dirty="0" smtClean="0"/>
          </a:p>
          <a:p>
            <a:r>
              <a:rPr lang="en-US" dirty="0" smtClean="0"/>
              <a:t>UNION ALL </a:t>
            </a:r>
            <a:r>
              <a:rPr lang="ru-RU" dirty="0" smtClean="0"/>
              <a:t>выполняется быстрее </a:t>
            </a:r>
            <a:r>
              <a:rPr lang="en-US" dirty="0" smtClean="0"/>
              <a:t>UNION</a:t>
            </a:r>
            <a:r>
              <a:rPr lang="ru-RU" dirty="0" smtClean="0"/>
              <a:t>, так как не заботится об уникальности строк.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94367" y="1622175"/>
            <a:ext cx="3254644" cy="974627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column1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dual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UNION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dual;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89447" y="4535083"/>
            <a:ext cx="3254644" cy="821993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column1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dual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UNION</a:t>
            </a:r>
            <a:r>
              <a:rPr lang="ru-RU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/>
            </a:r>
            <a:br>
              <a:rPr lang="ru-RU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dual;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94367" y="5432332"/>
            <a:ext cx="3254644" cy="821993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column1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dual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UNION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ALL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dual;</a:t>
            </a: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61931"/>
              </p:ext>
            </p:extLst>
          </p:nvPr>
        </p:nvGraphicFramePr>
        <p:xfrm>
          <a:off x="4959345" y="1754059"/>
          <a:ext cx="1016009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14865"/>
              </p:ext>
            </p:extLst>
          </p:nvPr>
        </p:nvGraphicFramePr>
        <p:xfrm>
          <a:off x="4959345" y="5552815"/>
          <a:ext cx="1016009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09236"/>
              </p:ext>
            </p:extLst>
          </p:nvPr>
        </p:nvGraphicFramePr>
        <p:xfrm>
          <a:off x="4959345" y="4704583"/>
          <a:ext cx="1016009" cy="609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9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.3 </a:t>
            </a:r>
            <a:r>
              <a:rPr lang="ru-RU" dirty="0" smtClean="0"/>
              <a:t>Оператор</a:t>
            </a:r>
            <a:r>
              <a:rPr lang="en-US" dirty="0" smtClean="0"/>
              <a:t> INTERSECT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ru-RU" dirty="0" smtClean="0"/>
              <a:t>пересечения </a:t>
            </a:r>
            <a:r>
              <a:rPr lang="en-US" dirty="0" smtClean="0"/>
              <a:t>INTERSECT </a:t>
            </a:r>
            <a:r>
              <a:rPr lang="ru-RU" dirty="0" smtClean="0"/>
              <a:t>служит для выделения общей части результатов двух выборок.</a:t>
            </a:r>
          </a:p>
          <a:p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9447" y="1521073"/>
            <a:ext cx="6509288" cy="3206680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column1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dual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UNION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dual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INTERSECT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column1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dual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UNION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dual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36826" y="3056401"/>
            <a:ext cx="1517734" cy="482781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131331" y="3192771"/>
            <a:ext cx="425764" cy="262793"/>
            <a:chOff x="837688" y="1115170"/>
            <a:chExt cx="425764" cy="262793"/>
          </a:xfrm>
        </p:grpSpPr>
        <p:sp>
          <p:nvSpPr>
            <p:cNvPr id="15" name="Right Arrow 14"/>
            <p:cNvSpPr/>
            <p:nvPr/>
          </p:nvSpPr>
          <p:spPr>
            <a:xfrm rot="5373073">
              <a:off x="919173" y="1033685"/>
              <a:ext cx="26279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ght Arrow 4"/>
            <p:cNvSpPr/>
            <p:nvPr/>
          </p:nvSpPr>
          <p:spPr>
            <a:xfrm rot="-26927">
              <a:off x="922532" y="1115171"/>
              <a:ext cx="255458" cy="183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300" kern="1200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34518"/>
              </p:ext>
            </p:extLst>
          </p:nvPr>
        </p:nvGraphicFramePr>
        <p:xfrm>
          <a:off x="4736656" y="2087881"/>
          <a:ext cx="1016009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71908"/>
              </p:ext>
            </p:extLst>
          </p:nvPr>
        </p:nvGraphicFramePr>
        <p:xfrm>
          <a:off x="4736656" y="3677202"/>
          <a:ext cx="1016009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3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6811"/>
              </p:ext>
            </p:extLst>
          </p:nvPr>
        </p:nvGraphicFramePr>
        <p:xfrm>
          <a:off x="7325653" y="3065087"/>
          <a:ext cx="1016009" cy="609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.4 </a:t>
            </a:r>
            <a:r>
              <a:rPr lang="ru-RU" dirty="0" smtClean="0"/>
              <a:t>Оператор</a:t>
            </a:r>
            <a:r>
              <a:rPr lang="en-US" dirty="0" smtClean="0"/>
              <a:t> MINUS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ru-RU" dirty="0" smtClean="0"/>
              <a:t>разности </a:t>
            </a:r>
            <a:r>
              <a:rPr lang="en-US" dirty="0" smtClean="0"/>
              <a:t>MINUS</a:t>
            </a:r>
            <a:r>
              <a:rPr lang="ru-RU" dirty="0" smtClean="0"/>
              <a:t> возвращает те строки из первого множества, которые не содержатся во втором множестве</a:t>
            </a:r>
          </a:p>
          <a:p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9447" y="1565032"/>
            <a:ext cx="6509288" cy="3675185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column1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dual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UNION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dual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MINUS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column1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dual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UNION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dual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595812" y="3030025"/>
            <a:ext cx="1335660" cy="482781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MINUS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6104955" y="3140019"/>
            <a:ext cx="425764" cy="262793"/>
            <a:chOff x="837688" y="1115170"/>
            <a:chExt cx="425764" cy="262793"/>
          </a:xfrm>
        </p:grpSpPr>
        <p:sp>
          <p:nvSpPr>
            <p:cNvPr id="17" name="Right Arrow 16"/>
            <p:cNvSpPr/>
            <p:nvPr/>
          </p:nvSpPr>
          <p:spPr>
            <a:xfrm rot="5373073">
              <a:off x="919173" y="1033685"/>
              <a:ext cx="26279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ight Arrow 4"/>
            <p:cNvSpPr/>
            <p:nvPr/>
          </p:nvSpPr>
          <p:spPr>
            <a:xfrm rot="-26927">
              <a:off x="922532" y="1115171"/>
              <a:ext cx="255458" cy="183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300" kern="1200" dirty="0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190"/>
              </p:ext>
            </p:extLst>
          </p:nvPr>
        </p:nvGraphicFramePr>
        <p:xfrm>
          <a:off x="4736656" y="2087881"/>
          <a:ext cx="1016009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69383"/>
              </p:ext>
            </p:extLst>
          </p:nvPr>
        </p:nvGraphicFramePr>
        <p:xfrm>
          <a:off x="4736656" y="3677202"/>
          <a:ext cx="1016009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3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21937"/>
              </p:ext>
            </p:extLst>
          </p:nvPr>
        </p:nvGraphicFramePr>
        <p:xfrm>
          <a:off x="7325653" y="3012335"/>
          <a:ext cx="1016009" cy="609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00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COLUMN1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0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.5</a:t>
            </a:r>
            <a:r>
              <a:rPr lang="ru-RU" dirty="0" smtClean="0"/>
              <a:t> Ограничения на множества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Чтобы операции над множествами могли быть возможны, необходимо соотвествие:</a:t>
            </a:r>
          </a:p>
          <a:p>
            <a:pPr lvl="1"/>
            <a:r>
              <a:rPr lang="ru-RU" dirty="0" smtClean="0"/>
              <a:t>типов колонок (иначе «</a:t>
            </a:r>
            <a:r>
              <a:rPr lang="en-US" dirty="0" smtClean="0"/>
              <a:t>ORA-01790</a:t>
            </a:r>
            <a:r>
              <a:rPr lang="en-US" dirty="0"/>
              <a:t>: expression must have same </a:t>
            </a:r>
            <a:r>
              <a:rPr lang="en-US" dirty="0" err="1"/>
              <a:t>datatype</a:t>
            </a:r>
            <a:r>
              <a:rPr lang="en-US" dirty="0"/>
              <a:t> as corresponding </a:t>
            </a:r>
            <a:r>
              <a:rPr lang="en-US" dirty="0" smtClean="0"/>
              <a:t>expression</a:t>
            </a:r>
            <a:r>
              <a:rPr lang="ru-RU" smtClean="0"/>
              <a:t>»);</a:t>
            </a:r>
            <a:endParaRPr lang="ru-RU" dirty="0" smtClean="0"/>
          </a:p>
          <a:p>
            <a:pPr lvl="1"/>
            <a:r>
              <a:rPr lang="ru-RU" dirty="0" smtClean="0"/>
              <a:t>порядка колонок;</a:t>
            </a:r>
          </a:p>
          <a:p>
            <a:pPr lvl="1"/>
            <a:r>
              <a:rPr lang="ru-RU" dirty="0" smtClean="0"/>
              <a:t>количества колонок (иначе «</a:t>
            </a:r>
            <a:r>
              <a:rPr lang="en-US" dirty="0"/>
              <a:t>ORA-01789: query block has incorrect number of result columns</a:t>
            </a:r>
            <a:r>
              <a:rPr lang="ru-RU" dirty="0" smtClean="0"/>
              <a:t>»).</a:t>
            </a:r>
          </a:p>
          <a:p>
            <a:pPr lvl="1"/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</a:t>
            </a:r>
            <a:r>
              <a:rPr lang="ru-RU" dirty="0" smtClean="0"/>
              <a:t>6 Особенности операторов над множествами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Все операторы</a:t>
            </a:r>
            <a:r>
              <a:rPr lang="en-US" dirty="0"/>
              <a:t>,</a:t>
            </a:r>
            <a:r>
              <a:rPr lang="ru-RU" dirty="0" smtClean="0"/>
              <a:t> кроме </a:t>
            </a:r>
            <a:r>
              <a:rPr lang="en-US" dirty="0" smtClean="0"/>
              <a:t>UNION ALL, </a:t>
            </a:r>
            <a:r>
              <a:rPr lang="ru-RU" dirty="0" smtClean="0"/>
              <a:t>возвращают множество неповторяющихся строк. При этом строки по умолчанию отсортированы в возрастающем порядке.</a:t>
            </a:r>
          </a:p>
          <a:p>
            <a:r>
              <a:rPr lang="ru-RU" dirty="0" smtClean="0"/>
              <a:t>Операторы выполняются последовательно. Для указания порядка исполнения операторов могут быть использованы скобки </a:t>
            </a:r>
            <a:br>
              <a:rPr lang="ru-RU" dirty="0" smtClean="0"/>
            </a:br>
            <a:r>
              <a:rPr lang="ru-RU" dirty="0" smtClean="0"/>
              <a:t>(как в примерах на предыдущих слайдах)</a:t>
            </a:r>
          </a:p>
          <a:p>
            <a:r>
              <a:rPr lang="ru-RU" dirty="0" smtClean="0"/>
              <a:t>Имена (</a:t>
            </a:r>
            <a:r>
              <a:rPr lang="en-US" dirty="0" smtClean="0"/>
              <a:t>alias)</a:t>
            </a:r>
            <a:r>
              <a:rPr lang="ru-RU" dirty="0" smtClean="0"/>
              <a:t> колонок результиурующей выборки соответствуют именам колонок первого </a:t>
            </a:r>
            <a:r>
              <a:rPr lang="en-US" dirty="0" smtClean="0"/>
              <a:t>SELECT</a:t>
            </a:r>
            <a:r>
              <a:rPr lang="ru-RU" dirty="0" smtClean="0"/>
              <a:t>-выражения.</a:t>
            </a:r>
          </a:p>
          <a:p>
            <a:r>
              <a:rPr lang="ru-RU" dirty="0" smtClean="0"/>
              <a:t>Условие </a:t>
            </a:r>
            <a:r>
              <a:rPr lang="en-US" dirty="0" smtClean="0"/>
              <a:t>ORDER BY </a:t>
            </a:r>
            <a:r>
              <a:rPr lang="ru-RU" dirty="0" smtClean="0"/>
              <a:t>может быть размещено только в конце всего выражения. </a:t>
            </a:r>
          </a:p>
          <a:p>
            <a:endParaRPr lang="ru-RU" dirty="0" smtClean="0"/>
          </a:p>
          <a:p>
            <a:pPr lvl="1"/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ru-RU" dirty="0" smtClean="0"/>
              <a:t>Групповые функции – Пример использования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Получаем список работников отдела с ID=90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их время приёма на работу */</a:t>
            </a:r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last_name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hire_date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employees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90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 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lang="ru-RU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Находим самую раннюю дату приёма на работу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общее количество работников для отдела с ID=90 */</a:t>
            </a:r>
            <a:endParaRPr lang="ru-RU" sz="16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MIN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hire_date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min_hire_date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(*)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empl_count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employees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WHERE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department_id </a:t>
            </a: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90</a:t>
            </a:r>
            <a:r>
              <a:rPr lang="ru-RU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Times New Roman"/>
              </a:rPr>
              <a:t>;</a:t>
            </a:r>
            <a:endParaRPr lang="en-US" sz="1600" b="1" dirty="0" smtClean="0">
              <a:solidFill>
                <a:srgbClr val="0066A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96203"/>
              </p:ext>
            </p:extLst>
          </p:nvPr>
        </p:nvGraphicFramePr>
        <p:xfrm>
          <a:off x="5957375" y="1575527"/>
          <a:ext cx="2572028" cy="12881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2273"/>
                <a:gridCol w="1239755"/>
              </a:tblGrid>
              <a:tr h="26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LAST_NAME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HIRE_DATE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373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17-JUN-87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26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Kochhar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21-SEP-89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269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 Haan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13-JAN-93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3805"/>
              </p:ext>
            </p:extLst>
          </p:nvPr>
        </p:nvGraphicFramePr>
        <p:xfrm>
          <a:off x="5957374" y="4801095"/>
          <a:ext cx="2811872" cy="8202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47471"/>
                <a:gridCol w="1264401"/>
              </a:tblGrid>
              <a:tr h="41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MIN_HIRE_DATE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EMPL_COUNT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17-JUN-87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 rot="16200000">
            <a:off x="5107099" y="1921092"/>
            <a:ext cx="425764" cy="354803"/>
            <a:chOff x="842766" y="2427033"/>
            <a:chExt cx="425764" cy="354803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  <p:grpSp>
        <p:nvGrpSpPr>
          <p:cNvPr id="13" name="Group 12"/>
          <p:cNvGrpSpPr/>
          <p:nvPr/>
        </p:nvGrpSpPr>
        <p:grpSpPr>
          <a:xfrm rot="16200000">
            <a:off x="5107099" y="4868514"/>
            <a:ext cx="425764" cy="354803"/>
            <a:chOff x="842766" y="2427033"/>
            <a:chExt cx="425764" cy="354803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384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6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ru-RU" dirty="0"/>
              <a:t>Г</a:t>
            </a:r>
            <a:r>
              <a:rPr lang="ru-RU" dirty="0" smtClean="0"/>
              <a:t>рупповые функции – </a:t>
            </a:r>
            <a:r>
              <a:rPr lang="en-US" dirty="0" smtClean="0"/>
              <a:t>COUNT</a:t>
            </a:r>
            <a:endParaRPr lang="en-GB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COUNT</a:t>
            </a:r>
            <a:endParaRPr lang="ru-RU" dirty="0"/>
          </a:p>
        </p:txBody>
      </p:sp>
      <p:sp>
        <p:nvSpPr>
          <p:cNvPr id="8" name="Rectangle 4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dirty="0" smtClean="0"/>
              <a:t>Функция </a:t>
            </a:r>
            <a:r>
              <a:rPr lang="en-US" dirty="0" smtClean="0"/>
              <a:t>COUNT </a:t>
            </a:r>
            <a:r>
              <a:rPr lang="ru-RU" dirty="0" smtClean="0"/>
              <a:t>позволяет считать строки в группе или значения заданного выражения.</a:t>
            </a:r>
          </a:p>
          <a:p>
            <a:pPr lvl="1"/>
            <a:r>
              <a:rPr lang="en-US" dirty="0" smtClean="0"/>
              <a:t>COUNT(*) </a:t>
            </a:r>
            <a:r>
              <a:rPr lang="ru-RU" dirty="0" smtClean="0"/>
              <a:t>возвращает общее число строк в группе.</a:t>
            </a:r>
          </a:p>
          <a:p>
            <a:pPr lvl="1"/>
            <a:r>
              <a:rPr lang="en-US" dirty="0" smtClean="0"/>
              <a:t>COUNT([ALL] expression) </a:t>
            </a:r>
            <a:r>
              <a:rPr lang="ru-RU" dirty="0" smtClean="0"/>
              <a:t>возвращает число</a:t>
            </a:r>
            <a:r>
              <a:rPr lang="en-US" dirty="0" smtClean="0"/>
              <a:t> </a:t>
            </a:r>
            <a:r>
              <a:rPr lang="ru-RU" dirty="0" smtClean="0"/>
              <a:t>строк, для которых выражение </a:t>
            </a:r>
            <a:r>
              <a:rPr lang="en-US" dirty="0" smtClean="0"/>
              <a:t>expression </a:t>
            </a:r>
            <a:r>
              <a:rPr lang="ru-RU" dirty="0" smtClean="0"/>
              <a:t>не является пустым (</a:t>
            </a:r>
            <a:r>
              <a:rPr lang="en-US" dirty="0" smtClean="0"/>
              <a:t>IS NOT NULL). </a:t>
            </a:r>
            <a:r>
              <a:rPr lang="ru-RU" dirty="0" smtClean="0"/>
              <a:t>Ключевое слово </a:t>
            </a:r>
            <a:r>
              <a:rPr lang="en-US" dirty="0" smtClean="0"/>
              <a:t>ALL </a:t>
            </a:r>
            <a:r>
              <a:rPr lang="ru-RU" dirty="0" smtClean="0"/>
              <a:t>является значением по умолчанию и обычно опускается.</a:t>
            </a:r>
            <a:endParaRPr lang="en-US" dirty="0" smtClean="0"/>
          </a:p>
          <a:p>
            <a:pPr lvl="1"/>
            <a:r>
              <a:rPr lang="en-US" dirty="0" smtClean="0"/>
              <a:t>COUNT([DISTINCT|UNIQUE] expression) </a:t>
            </a:r>
            <a:r>
              <a:rPr lang="ru-RU" dirty="0" smtClean="0"/>
              <a:t>возвращает число различных непустых значений выражения </a:t>
            </a:r>
            <a:r>
              <a:rPr lang="en-US" dirty="0" smtClean="0"/>
              <a:t>expression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1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ru-RU" dirty="0" smtClean="0"/>
              <a:t>Пример использования функции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Запрос возвращает 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1. общее число работников, 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2. число работников, у которых есть начальник (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непусто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3. число начальников 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total_count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has_manager_count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manager_count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95520"/>
              </p:ext>
            </p:extLst>
          </p:nvPr>
        </p:nvGraphicFramePr>
        <p:xfrm>
          <a:off x="1800056" y="4719367"/>
          <a:ext cx="4930532" cy="6288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4564"/>
                <a:gridCol w="2043740"/>
                <a:gridCol w="1622228"/>
              </a:tblGrid>
              <a:tr h="32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TOTAL_COUNT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HAS_MANAGER_COUNT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MANAGER_COUNT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251957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107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106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33353" y="4282113"/>
            <a:ext cx="425764" cy="354803"/>
            <a:chOff x="842766" y="2427033"/>
            <a:chExt cx="425764" cy="354803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8900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</a:t>
            </a:r>
            <a:r>
              <a:rPr lang="ru-RU" dirty="0"/>
              <a:t>Г</a:t>
            </a:r>
            <a:r>
              <a:rPr lang="ru-RU" dirty="0" smtClean="0"/>
              <a:t>рупповые функции – </a:t>
            </a: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</a:t>
            </a:r>
            <a:endParaRPr lang="en-GB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8" name="Rectangle 4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dirty="0" smtClean="0"/>
              <a:t>Функции </a:t>
            </a: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</a:t>
            </a:r>
            <a:r>
              <a:rPr lang="ru-RU" dirty="0" smtClean="0"/>
              <a:t> возвращают</a:t>
            </a:r>
            <a:r>
              <a:rPr lang="en-US" dirty="0"/>
              <a:t>,</a:t>
            </a:r>
            <a:r>
              <a:rPr lang="ru-RU" dirty="0" smtClean="0"/>
              <a:t> соответственно</a:t>
            </a:r>
            <a:r>
              <a:rPr lang="en-US" dirty="0"/>
              <a:t>,</a:t>
            </a:r>
            <a:r>
              <a:rPr lang="ru-RU" dirty="0" smtClean="0"/>
              <a:t> минимальное и максимальное значения в группе</a:t>
            </a:r>
          </a:p>
          <a:p>
            <a:pPr lvl="0"/>
            <a:r>
              <a:rPr lang="ru-RU" dirty="0" smtClean="0"/>
              <a:t>Могут быть применены к любому типу данных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9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</a:t>
            </a:r>
            <a:r>
              <a:rPr lang="ru-RU" dirty="0" smtClean="0"/>
              <a:t>Пример использования функций </a:t>
            </a: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Находим, какую часть минимальный оклад составляет от максимального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'Minimal salary is '</a:t>
            </a:r>
            <a:endParaRPr lang="ru-RU" sz="1600" dirty="0" smtClean="0">
              <a:solidFill>
                <a:srgbClr val="808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'FM99.99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'%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 max salary'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sal_info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err="1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05094"/>
              </p:ext>
            </p:extLst>
          </p:nvPr>
        </p:nvGraphicFramePr>
        <p:xfrm>
          <a:off x="2338467" y="3830462"/>
          <a:ext cx="3597638" cy="6954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97638"/>
              </a:tblGrid>
              <a:tr h="260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SAL_INFO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3906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Minimal salary is 8.75% of maximal salary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33353" y="3209048"/>
            <a:ext cx="425764" cy="354803"/>
            <a:chOff x="842766" y="2427033"/>
            <a:chExt cx="425764" cy="354803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878246" y="2391553"/>
              <a:ext cx="354803" cy="4257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927919" y="2427034"/>
              <a:ext cx="255458" cy="248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152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</a:t>
            </a:r>
            <a:r>
              <a:rPr lang="ru-RU" dirty="0"/>
              <a:t>Г</a:t>
            </a:r>
            <a:r>
              <a:rPr lang="ru-RU" dirty="0" smtClean="0"/>
              <a:t>рупповые функции – </a:t>
            </a:r>
            <a:r>
              <a:rPr lang="en-US" dirty="0" smtClean="0"/>
              <a:t>SUM </a:t>
            </a:r>
            <a:r>
              <a:rPr lang="ru-RU" dirty="0" smtClean="0"/>
              <a:t>и </a:t>
            </a:r>
            <a:r>
              <a:rPr lang="en-US" dirty="0" smtClean="0"/>
              <a:t>AVG</a:t>
            </a:r>
            <a:endParaRPr lang="en-GB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Числовые функции</a:t>
            </a:r>
            <a:endParaRPr lang="ru-RU" dirty="0"/>
          </a:p>
        </p:txBody>
      </p:sp>
      <p:sp>
        <p:nvSpPr>
          <p:cNvPr id="8" name="Rectangle 4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r>
              <a:rPr lang="ru-RU" dirty="0"/>
              <a:t>Функция </a:t>
            </a:r>
            <a:r>
              <a:rPr lang="en-US" dirty="0"/>
              <a:t>SUM(expression) </a:t>
            </a:r>
            <a:r>
              <a:rPr lang="ru-RU" dirty="0"/>
              <a:t>взвращает сумму выражений </a:t>
            </a:r>
            <a:r>
              <a:rPr lang="en-US" dirty="0" smtClean="0"/>
              <a:t>expression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подсчитанных внутри </a:t>
            </a:r>
            <a:r>
              <a:rPr lang="ru-RU" dirty="0" smtClean="0"/>
              <a:t>группы.</a:t>
            </a:r>
            <a:endParaRPr lang="en-US" dirty="0"/>
          </a:p>
          <a:p>
            <a:pPr lvl="0"/>
            <a:r>
              <a:rPr lang="ru-RU" dirty="0" smtClean="0"/>
              <a:t>Функция </a:t>
            </a:r>
            <a:r>
              <a:rPr lang="en-US" dirty="0" smtClean="0"/>
              <a:t>AVG</a:t>
            </a:r>
            <a:r>
              <a:rPr lang="ru-RU" dirty="0" smtClean="0"/>
              <a:t>(</a:t>
            </a:r>
            <a:r>
              <a:rPr lang="en-US" dirty="0" smtClean="0"/>
              <a:t>expression) </a:t>
            </a:r>
            <a:r>
              <a:rPr lang="ru-RU" dirty="0" smtClean="0"/>
              <a:t>возвращает среднее значение выражения </a:t>
            </a:r>
            <a:r>
              <a:rPr lang="en-US" dirty="0" smtClean="0"/>
              <a:t>expression</a:t>
            </a:r>
            <a:r>
              <a:rPr lang="ru-RU" dirty="0" smtClean="0"/>
              <a:t> в группе.</a:t>
            </a:r>
          </a:p>
          <a:p>
            <a:pPr lvl="0"/>
            <a:r>
              <a:rPr lang="ru-RU" dirty="0" smtClean="0"/>
              <a:t>Если пустое (</a:t>
            </a:r>
            <a:r>
              <a:rPr lang="en-US" dirty="0" smtClean="0"/>
              <a:t>NULL)</a:t>
            </a:r>
            <a:r>
              <a:rPr lang="ru-RU" dirty="0" smtClean="0"/>
              <a:t> значение должно учитываться при подсчёте среднего, то можно использовать однострочную функцию </a:t>
            </a:r>
            <a:r>
              <a:rPr lang="en-US" dirty="0" smtClean="0"/>
              <a:t>NVL(expression, </a:t>
            </a:r>
            <a:r>
              <a:rPr lang="en-US" dirty="0" err="1" smtClean="0"/>
              <a:t>default_value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/>
          </a:p>
          <a:p>
            <a:pPr marL="0" lvl="0" indent="0">
              <a:buNone/>
            </a:pPr>
            <a:r>
              <a:rPr lang="ru-RU" dirty="0" smtClean="0"/>
              <a:t>	Групповые функции игнорируют </a:t>
            </a:r>
            <a:r>
              <a:rPr lang="en-US" dirty="0" smtClean="0"/>
              <a:t>NULL</a:t>
            </a:r>
            <a:r>
              <a:rPr lang="ru-RU" dirty="0" smtClean="0"/>
              <a:t>-значения. Исключение – </a:t>
            </a:r>
            <a:r>
              <a:rPr lang="en-US" dirty="0" smtClean="0"/>
              <a:t>COUNT(*)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u="sng" dirty="0" smtClean="0">
                <a:hlinkClick r:id="rId3"/>
              </a:rPr>
              <a:t>Более полно групповые функции описаны в документации на oracle.com</a:t>
            </a:r>
            <a:endParaRPr lang="en-US" dirty="0"/>
          </a:p>
          <a:p>
            <a:pPr marL="0" lvl="0" indent="0">
              <a:buNone/>
            </a:pPr>
            <a:endParaRPr lang="ru-RU" dirty="0" smtClean="0"/>
          </a:p>
        </p:txBody>
      </p:sp>
      <p:sp>
        <p:nvSpPr>
          <p:cNvPr id="5" name="Прямоугольник 14"/>
          <p:cNvSpPr>
            <a:spLocks noChangeAspect="1"/>
          </p:cNvSpPr>
          <p:nvPr/>
        </p:nvSpPr>
        <p:spPr>
          <a:xfrm>
            <a:off x="191641" y="4885300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6" name="Прямокутник 6"/>
          <p:cNvSpPr>
            <a:spLocks noChangeAspect="1"/>
          </p:cNvSpPr>
          <p:nvPr/>
        </p:nvSpPr>
        <p:spPr>
          <a:xfrm>
            <a:off x="191640" y="5319987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18629</TotalTime>
  <Words>2472</Words>
  <Application>Microsoft Office PowerPoint</Application>
  <PresentationFormat>On-screen Show (4:3)</PresentationFormat>
  <Paragraphs>576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NetCracker_EDU_Template_2013</vt:lpstr>
      <vt:lpstr>Лекции по Oracle SQL Максим Логунов, инженер-разработчик NetCracker</vt:lpstr>
      <vt:lpstr>План лекции</vt:lpstr>
      <vt:lpstr>1.1 Групповые функции - Что это?</vt:lpstr>
      <vt:lpstr>1.2 Групповые функции – Пример использования</vt:lpstr>
      <vt:lpstr>1.3 Групповые функции – COUNT</vt:lpstr>
      <vt:lpstr>1.4 Пример использования функции COUNT</vt:lpstr>
      <vt:lpstr>1.5 Групповые функции – MIN и MAX</vt:lpstr>
      <vt:lpstr>1.6 Пример использования функций MIN и MAX</vt:lpstr>
      <vt:lpstr>1.7 Групповые функции – SUM и AVG</vt:lpstr>
      <vt:lpstr>1.8 Пример использования функций SUM и AVG</vt:lpstr>
      <vt:lpstr>1.9 Групповые функции – Создание групп</vt:lpstr>
      <vt:lpstr>1.10 Групповые функции – Фильтрация групп</vt:lpstr>
      <vt:lpstr>1.11 Пример группировки и фильтрации групп</vt:lpstr>
      <vt:lpstr>1.12 Порядок обработки запроса</vt:lpstr>
      <vt:lpstr>1.13 Вложенные групповые функции</vt:lpstr>
      <vt:lpstr>1.14 Пример вложенных групповых функций</vt:lpstr>
      <vt:lpstr>1.15 Популярные ошибки</vt:lpstr>
      <vt:lpstr>План лекции</vt:lpstr>
      <vt:lpstr>2.1 Подзапросы – Что это?</vt:lpstr>
      <vt:lpstr>2.2 Пример подзапроса</vt:lpstr>
      <vt:lpstr>2.3 Типы подзапросов по возвращаемому результату</vt:lpstr>
      <vt:lpstr>2.4 Пример использования скалярного подзапроса</vt:lpstr>
      <vt:lpstr>2.5 Типы подзапросов по наличию связи</vt:lpstr>
      <vt:lpstr>2.6 Многострочные операторы сравнения</vt:lpstr>
      <vt:lpstr>2.7 Пример работы с многострочным подзапросом</vt:lpstr>
      <vt:lpstr>2.8 Многоколоночный запрос и операторы сравнения</vt:lpstr>
      <vt:lpstr>2.9 Многоколоночный запрос и операторы сравнения</vt:lpstr>
      <vt:lpstr>2.10 Подзапросы и EXISTS</vt:lpstr>
      <vt:lpstr>2.11 Именованные подзапросы в блоке WITH (Oracle only)</vt:lpstr>
      <vt:lpstr>2.12 Пример объявления подзапроса в блоке WITH</vt:lpstr>
      <vt:lpstr>2.13 NULL-значения в результатах подзапроса</vt:lpstr>
      <vt:lpstr>2.14 Подзапросы – Популярные ошибки</vt:lpstr>
      <vt:lpstr>План лекции</vt:lpstr>
      <vt:lpstr>3.1 Операторы над множествами – Что это?</vt:lpstr>
      <vt:lpstr>3.2 Оператор UNION</vt:lpstr>
      <vt:lpstr>3.3 Оператор INTERSECT</vt:lpstr>
      <vt:lpstr>3.4 Оператор MINUS</vt:lpstr>
      <vt:lpstr>3.5 Ограничения на множества</vt:lpstr>
      <vt:lpstr>3.6 Особенности операторов над множествами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Oracle SQL Максим Логунов, инженер-разработчик NetCracker</dc:title>
  <dc:creator>Logunov</dc:creator>
  <cp:lastModifiedBy>Alexey Evdokimov</cp:lastModifiedBy>
  <cp:revision>269</cp:revision>
  <dcterms:created xsi:type="dcterms:W3CDTF">2013-08-11T21:29:34Z</dcterms:created>
  <dcterms:modified xsi:type="dcterms:W3CDTF">2014-04-14T06:50:21Z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