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97" r:id="rId3"/>
    <p:sldId id="315" r:id="rId4"/>
    <p:sldId id="401" r:id="rId5"/>
    <p:sldId id="302" r:id="rId6"/>
    <p:sldId id="376" r:id="rId7"/>
    <p:sldId id="378" r:id="rId8"/>
    <p:sldId id="379" r:id="rId9"/>
    <p:sldId id="398" r:id="rId10"/>
    <p:sldId id="399" r:id="rId11"/>
    <p:sldId id="400" r:id="rId12"/>
    <p:sldId id="380" r:id="rId13"/>
    <p:sldId id="382" r:id="rId14"/>
    <p:sldId id="383" r:id="rId15"/>
    <p:sldId id="386" r:id="rId16"/>
    <p:sldId id="389" r:id="rId17"/>
    <p:sldId id="390" r:id="rId18"/>
    <p:sldId id="392" r:id="rId19"/>
    <p:sldId id="413" r:id="rId20"/>
    <p:sldId id="402" r:id="rId21"/>
    <p:sldId id="403" r:id="rId22"/>
    <p:sldId id="404" r:id="rId23"/>
    <p:sldId id="407" r:id="rId24"/>
    <p:sldId id="406" r:id="rId25"/>
    <p:sldId id="411" r:id="rId26"/>
    <p:sldId id="408" r:id="rId27"/>
    <p:sldId id="410" r:id="rId28"/>
    <p:sldId id="409" r:id="rId29"/>
    <p:sldId id="414" r:id="rId30"/>
    <p:sldId id="415" r:id="rId31"/>
    <p:sldId id="416" r:id="rId32"/>
    <p:sldId id="417" r:id="rId33"/>
    <p:sldId id="421" r:id="rId34"/>
    <p:sldId id="418" r:id="rId35"/>
    <p:sldId id="41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F28"/>
    <a:srgbClr val="0015C1"/>
    <a:srgbClr val="E7ECF4"/>
    <a:srgbClr val="E7E2F4"/>
    <a:srgbClr val="E7F9FF"/>
    <a:srgbClr val="FFFFFF"/>
    <a:srgbClr val="E7F6FF"/>
    <a:srgbClr val="D1EDFF"/>
    <a:srgbClr val="E2F9FE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2" autoAdjust="0"/>
    <p:restoredTop sz="99497" autoAdjust="0"/>
  </p:normalViewPr>
  <p:slideViewPr>
    <p:cSldViewPr snapToGrid="0">
      <p:cViewPr varScale="1">
        <p:scale>
          <a:sx n="68" d="100"/>
          <a:sy n="68" d="100"/>
        </p:scale>
        <p:origin x="-648" y="-102"/>
      </p:cViewPr>
      <p:guideLst>
        <p:guide orient="horz" pos="4273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7/23/2014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7/23/2014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6655_01/server.121/e17209/clauses002.htm#SQLRF5223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6655_01/server.121/e17209/sql_elements007.htm#SQLRF200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6655_01/server.121/e17209/ap_keywd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Колесников Сергей,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en-US" sz="3600" b="1" noProof="0" dirty="0">
                <a:latin typeface="+mj-lt"/>
                <a:ea typeface="+mj-ea"/>
                <a:cs typeface="+mj-cs"/>
              </a:rPr>
              <a:t>3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3600" b="1" dirty="0"/>
              <a:t>DDL and DML operators. </a:t>
            </a:r>
            <a:br>
              <a:rPr lang="en-US" sz="3600" b="1" dirty="0"/>
            </a:br>
            <a:r>
              <a:rPr lang="en-US" sz="3600" b="1" dirty="0"/>
              <a:t>Oracle objects. </a:t>
            </a:r>
            <a:r>
              <a:rPr lang="en-US" sz="3600" b="1" dirty="0" smtClean="0"/>
              <a:t>Transactions 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2.5.</a:t>
            </a:r>
            <a:r>
              <a:rPr lang="ru-RU" dirty="0" smtClean="0"/>
              <a:t> </a:t>
            </a:r>
            <a:r>
              <a:rPr lang="en-US" dirty="0"/>
              <a:t>ALTER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Use the ALTER TABLE statement to:</a:t>
            </a:r>
          </a:p>
          <a:p>
            <a:pPr lvl="1"/>
            <a:r>
              <a:rPr lang="en-US" sz="2200" dirty="0"/>
              <a:t>Add a new </a:t>
            </a:r>
            <a:r>
              <a:rPr lang="en-US" sz="2200" dirty="0" smtClean="0"/>
              <a:t>column</a:t>
            </a:r>
            <a:endParaRPr lang="en-US" sz="2200" dirty="0"/>
          </a:p>
          <a:p>
            <a:pPr lvl="1"/>
            <a:r>
              <a:rPr lang="en-US" sz="2200" dirty="0"/>
              <a:t>Modify an existing column</a:t>
            </a:r>
          </a:p>
          <a:p>
            <a:pPr lvl="1"/>
            <a:r>
              <a:rPr lang="en-US" sz="2200" dirty="0"/>
              <a:t>Define a default value for the new column</a:t>
            </a:r>
          </a:p>
          <a:p>
            <a:pPr lvl="1"/>
            <a:r>
              <a:rPr lang="en-US" sz="2200" dirty="0"/>
              <a:t>Drop a column</a:t>
            </a:r>
          </a:p>
          <a:p>
            <a:pPr lvl="0"/>
            <a:endParaRPr lang="en-US" sz="2400" dirty="0" smtClean="0"/>
          </a:p>
          <a:p>
            <a:pPr marL="2520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5432" y="3840480"/>
            <a:ext cx="8230733" cy="144997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ALTER TABLE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ADD d TIMESTAMP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</a:rPr>
              <a:t>ALTER TABLE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t </a:t>
            </a:r>
            <a:r>
              <a:rPr lang="fr-FR" sz="1600" dirty="0">
                <a:solidFill>
                  <a:srgbClr val="000000"/>
                </a:solidFill>
                <a:latin typeface="Courier New"/>
              </a:rPr>
              <a:t>DROP COLUMN c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ALTER TABLE t1 RENAME t2;</a:t>
            </a:r>
          </a:p>
        </p:txBody>
      </p:sp>
    </p:spTree>
    <p:extLst>
      <p:ext uri="{BB962C8B-B14F-4D97-AF65-F5344CB8AC3E}">
        <p14:creationId xmlns:p14="http://schemas.microsoft.com/office/powerpoint/2010/main" val="27034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2.6.</a:t>
            </a:r>
            <a:r>
              <a:rPr lang="ru-RU" dirty="0" smtClean="0"/>
              <a:t> </a:t>
            </a:r>
            <a:r>
              <a:rPr lang="en-US" dirty="0" smtClean="0"/>
              <a:t>DROP TABLE Statement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All data and structure in the table are deleted.</a:t>
            </a:r>
          </a:p>
          <a:p>
            <a:pPr lvl="0"/>
            <a:r>
              <a:rPr lang="en-US" sz="2400" dirty="0"/>
              <a:t>Any pending transactions are committed.</a:t>
            </a:r>
          </a:p>
          <a:p>
            <a:pPr lvl="0"/>
            <a:r>
              <a:rPr lang="en-US" sz="2400" dirty="0"/>
              <a:t>All indexes </a:t>
            </a:r>
            <a:r>
              <a:rPr lang="en-US" sz="2400" dirty="0" smtClean="0"/>
              <a:t>are </a:t>
            </a:r>
            <a:r>
              <a:rPr lang="en-US" sz="2400" dirty="0"/>
              <a:t>dropped.</a:t>
            </a:r>
          </a:p>
          <a:p>
            <a:pPr lvl="0"/>
            <a:r>
              <a:rPr lang="en-US" sz="2400" dirty="0"/>
              <a:t>All constraints are dropped.</a:t>
            </a:r>
          </a:p>
          <a:p>
            <a:pPr lvl="0"/>
            <a:r>
              <a:rPr lang="en-US" sz="2400" dirty="0"/>
              <a:t>You cannot roll back the DROP TABLE statement.</a:t>
            </a:r>
          </a:p>
          <a:p>
            <a:pPr lvl="0"/>
            <a:endParaRPr lang="en-US" sz="2400" dirty="0" smtClean="0"/>
          </a:p>
          <a:p>
            <a:pPr marL="2520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5432" y="4258492"/>
            <a:ext cx="8230733" cy="7249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DROP TABLE dept80;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Table dropped.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2.7.</a:t>
            </a:r>
            <a:r>
              <a:rPr lang="ru-RU" dirty="0" smtClean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400" dirty="0" smtClean="0"/>
              <a:t>Constraints </a:t>
            </a:r>
            <a:r>
              <a:rPr lang="en-US" sz="2400" dirty="0"/>
              <a:t>enforce rules at the table </a:t>
            </a:r>
            <a:r>
              <a:rPr lang="en-US" sz="2400" dirty="0" smtClean="0"/>
              <a:t>level or column level. Constraints </a:t>
            </a:r>
            <a:r>
              <a:rPr lang="en-US" sz="2400" dirty="0"/>
              <a:t>prevent </a:t>
            </a:r>
            <a:r>
              <a:rPr lang="en-US" sz="2400" dirty="0" smtClean="0"/>
              <a:t>deletion </a:t>
            </a:r>
            <a:r>
              <a:rPr lang="en-US" sz="2400" dirty="0"/>
              <a:t>of a table </a:t>
            </a:r>
            <a:r>
              <a:rPr lang="en-US" sz="2400" dirty="0" smtClean="0"/>
              <a:t>data if </a:t>
            </a:r>
            <a:r>
              <a:rPr lang="en-US" sz="2400" dirty="0"/>
              <a:t>there are </a:t>
            </a:r>
            <a:r>
              <a:rPr lang="en-US" sz="2400" dirty="0" smtClean="0"/>
              <a:t>dependencies to other tables.</a:t>
            </a:r>
            <a:endParaRPr lang="en-US" sz="2400" dirty="0"/>
          </a:p>
          <a:p>
            <a:pPr lvl="0"/>
            <a:r>
              <a:rPr lang="en-US" sz="2400" dirty="0" smtClean="0"/>
              <a:t>Constraints can be created at </a:t>
            </a:r>
            <a:r>
              <a:rPr lang="en-US" sz="2400" dirty="0"/>
              <a:t>either of the following times:</a:t>
            </a:r>
          </a:p>
          <a:p>
            <a:pPr lvl="1"/>
            <a:r>
              <a:rPr lang="en-US" sz="2200" dirty="0"/>
              <a:t>At the same time as the table is </a:t>
            </a:r>
            <a:r>
              <a:rPr lang="en-US" sz="2200" dirty="0" smtClean="0"/>
              <a:t>created – CREATE TABLE</a:t>
            </a:r>
            <a:endParaRPr lang="en-US" sz="2200" dirty="0"/>
          </a:p>
          <a:p>
            <a:pPr lvl="1"/>
            <a:r>
              <a:rPr lang="en-US" sz="2200" dirty="0"/>
              <a:t>After the table has been </a:t>
            </a:r>
            <a:r>
              <a:rPr lang="en-US" sz="2200" dirty="0" smtClean="0"/>
              <a:t>created – ALTER TABLE</a:t>
            </a:r>
            <a:endParaRPr lang="en-US" sz="2200" dirty="0"/>
          </a:p>
          <a:p>
            <a:pPr lvl="0"/>
            <a:r>
              <a:rPr lang="en-US" sz="2400" dirty="0" smtClean="0"/>
              <a:t>The </a:t>
            </a:r>
            <a:r>
              <a:rPr lang="en-US" sz="2400" dirty="0"/>
              <a:t>following </a:t>
            </a:r>
            <a:r>
              <a:rPr lang="en-US" sz="2400" b="1" dirty="0"/>
              <a:t>constraint types</a:t>
            </a:r>
            <a:r>
              <a:rPr lang="en-US" sz="2400" dirty="0"/>
              <a:t> are valid:</a:t>
            </a:r>
          </a:p>
          <a:p>
            <a:pPr lvl="1"/>
            <a:r>
              <a:rPr lang="en-US" sz="2200" dirty="0"/>
              <a:t>NOT NULL</a:t>
            </a:r>
          </a:p>
          <a:p>
            <a:pPr lvl="1"/>
            <a:r>
              <a:rPr lang="en-US" sz="2200" dirty="0"/>
              <a:t>UNIQUE </a:t>
            </a:r>
          </a:p>
          <a:p>
            <a:pPr lvl="1"/>
            <a:r>
              <a:rPr lang="en-US" sz="2200" dirty="0"/>
              <a:t>PRIMARY KEY</a:t>
            </a:r>
          </a:p>
          <a:p>
            <a:pPr lvl="1"/>
            <a:r>
              <a:rPr lang="en-US" sz="2200" dirty="0"/>
              <a:t>FOREIGN KEY</a:t>
            </a:r>
          </a:p>
          <a:p>
            <a:pPr lvl="1"/>
            <a:r>
              <a:rPr lang="en-US" sz="2200" dirty="0"/>
              <a:t>CHECK</a:t>
            </a:r>
          </a:p>
          <a:p>
            <a:pPr lvl="0"/>
            <a:r>
              <a:rPr lang="en-US" sz="2400" dirty="0"/>
              <a:t>You can </a:t>
            </a:r>
            <a:r>
              <a:rPr lang="en-US" sz="2400" dirty="0" smtClean="0"/>
              <a:t>give a </a:t>
            </a:r>
            <a:r>
              <a:rPr lang="en-US" sz="2400" b="1" dirty="0" smtClean="0"/>
              <a:t>name </a:t>
            </a:r>
            <a:r>
              <a:rPr lang="en-US" sz="2400" dirty="0" smtClean="0"/>
              <a:t>to a constraint</a:t>
            </a:r>
            <a:r>
              <a:rPr lang="en-US" sz="2400" dirty="0"/>
              <a:t>, or the Oracle server generates a </a:t>
            </a:r>
            <a:r>
              <a:rPr lang="en-US" sz="2400" dirty="0" smtClean="0"/>
              <a:t>default name </a:t>
            </a:r>
            <a:r>
              <a:rPr lang="en-US" sz="2400" dirty="0"/>
              <a:t>by using the </a:t>
            </a:r>
            <a:r>
              <a:rPr lang="en-US" sz="2400" dirty="0" err="1"/>
              <a:t>SYS_Cn</a:t>
            </a:r>
            <a:r>
              <a:rPr lang="en-US" sz="2400" dirty="0"/>
              <a:t> format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pic>
        <p:nvPicPr>
          <p:cNvPr id="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923" y="3856782"/>
            <a:ext cx="1084680" cy="10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</a:t>
            </a:r>
            <a:r>
              <a:rPr lang="ru-RU" dirty="0" smtClean="0"/>
              <a:t>8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Defining Constraints – Syntax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9937" y="1564838"/>
            <a:ext cx="8230733" cy="146475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[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schema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.]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table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(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[DEFAULT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expr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[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column_constraint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],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...</a:t>
            </a:r>
            <a:endParaRPr lang="en-US" sz="1600" dirty="0"/>
          </a:p>
          <a:p>
            <a:r>
              <a:rPr lang="en-US" sz="1600" dirty="0">
                <a:solidFill>
                  <a:srgbClr val="DA1F28"/>
                </a:solidFill>
                <a:latin typeface="Courier New"/>
              </a:rPr>
              <a:t>      [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table_constraint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][,...]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935" y="3485607"/>
            <a:ext cx="8230733" cy="4180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[CONSTRAINT 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constraint_name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] 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constraint_type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9936" y="4398554"/>
            <a:ext cx="8230733" cy="84037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column,...</a:t>
            </a:r>
            <a:endParaRPr lang="en-US" sz="1600" dirty="0"/>
          </a:p>
          <a:p>
            <a:r>
              <a:rPr lang="en-US" sz="1600" i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[CONSTRAINT 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constraint_name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] </a:t>
            </a:r>
            <a:r>
              <a:rPr lang="en-US" sz="1600" i="1" dirty="0" err="1">
                <a:solidFill>
                  <a:srgbClr val="DA1F28"/>
                </a:solidFill>
                <a:latin typeface="Courier New"/>
              </a:rPr>
              <a:t>constraint_type</a:t>
            </a:r>
            <a:endParaRPr lang="en-US" sz="1600" dirty="0"/>
          </a:p>
          <a:p>
            <a:r>
              <a:rPr lang="en-US" sz="1600" dirty="0">
                <a:solidFill>
                  <a:srgbClr val="DA1F28"/>
                </a:solidFill>
                <a:latin typeface="Courier New"/>
              </a:rPr>
              <a:t>  (</a:t>
            </a:r>
            <a:r>
              <a:rPr lang="en-US" sz="1600" i="1" dirty="0">
                <a:solidFill>
                  <a:srgbClr val="DA1F28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, ...),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67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</a:t>
            </a:r>
            <a:r>
              <a:rPr lang="ru-RU" dirty="0" smtClean="0"/>
              <a:t>9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Defining </a:t>
            </a:r>
            <a:r>
              <a:rPr lang="en-US" dirty="0" smtClean="0"/>
              <a:t>Constraints – Examples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Column-level constraint: </a:t>
            </a:r>
          </a:p>
          <a:p>
            <a:pPr mar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r>
              <a:rPr lang="en-US" sz="2400" dirty="0"/>
              <a:t>Table-level constraint:</a:t>
            </a:r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9937" y="2047438"/>
            <a:ext cx="8230733" cy="16772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employees(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NUMBER(6)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CONSTRAINT </a:t>
            </a:r>
            <a:r>
              <a:rPr lang="en-US" sz="1600" dirty="0" err="1">
                <a:solidFill>
                  <a:srgbClr val="0070C0"/>
                </a:solidFill>
                <a:latin typeface="Courier New"/>
              </a:rPr>
              <a:t>emp_emp_id_pk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 PRIMARY 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job_id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VARCHAR2(10)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NOT 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VARCHAR2(20),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...);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936" y="4571999"/>
            <a:ext cx="8230733" cy="1664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employees(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NUMBER(6),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VARCHAR2(20),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...</a:t>
            </a:r>
            <a:endParaRPr lang="en-US" sz="1600" dirty="0"/>
          </a:p>
          <a:p>
            <a:r>
              <a:rPr lang="en-US" sz="1600" dirty="0" smtClean="0">
                <a:solidFill>
                  <a:srgbClr val="DA1F28"/>
                </a:solidFill>
                <a:latin typeface="Courier New"/>
              </a:rPr>
              <a:t>  CONSTRAINT 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emp_emp_id_pk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 </a:t>
            </a:r>
            <a:endParaRPr lang="en-US" sz="1600" dirty="0"/>
          </a:p>
          <a:p>
            <a:r>
              <a:rPr lang="en-US" sz="1600" dirty="0">
                <a:solidFill>
                  <a:srgbClr val="DA1F28"/>
                </a:solidFill>
                <a:latin typeface="Courier New"/>
              </a:rPr>
              <a:t>    PRIMARY KEY (EMPLOYEE_ID)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75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</a:t>
            </a:r>
            <a:r>
              <a:rPr lang="ru-RU" dirty="0" smtClean="0"/>
              <a:t>10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UNIQUE and PRIMARY KEY Constraints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Can be defined </a:t>
            </a:r>
            <a:r>
              <a:rPr lang="en-US" sz="2400" dirty="0"/>
              <a:t>at either the </a:t>
            </a:r>
            <a:r>
              <a:rPr lang="en-US" sz="2400" dirty="0">
                <a:solidFill>
                  <a:srgbClr val="DA1F28"/>
                </a:solidFill>
              </a:rPr>
              <a:t>table </a:t>
            </a:r>
            <a:r>
              <a:rPr lang="en-US" sz="2400" dirty="0" smtClean="0">
                <a:solidFill>
                  <a:srgbClr val="DA1F28"/>
                </a:solidFill>
              </a:rPr>
              <a:t>level </a:t>
            </a:r>
            <a:r>
              <a:rPr lang="en-US" sz="2400" dirty="0" smtClean="0"/>
              <a:t>or the </a:t>
            </a:r>
            <a:r>
              <a:rPr lang="en-US" sz="2400" dirty="0" smtClean="0">
                <a:solidFill>
                  <a:srgbClr val="0070C0"/>
                </a:solidFill>
              </a:rPr>
              <a:t>column </a:t>
            </a:r>
            <a:r>
              <a:rPr lang="en-US" sz="2400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: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29937" y="1985555"/>
            <a:ext cx="8230733" cy="3576346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employees(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NUMBER(6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</a:rPr>
              <a:t>PRIMARY KEY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VARCHAR2(25) NOT NULL,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email            VARCHAR2(25)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UNIQUE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passp_ser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VARCHAR2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(5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passp_num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VARCHAR2(8),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hire_date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DATE NOT NULL,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... 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CONSTRAINT 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emp_passport_uk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 UNIQUE(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passp_ser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passp_num</a:t>
            </a:r>
            <a:r>
              <a:rPr lang="en-US" sz="1600" dirty="0" smtClean="0">
                <a:solidFill>
                  <a:srgbClr val="DA1F28"/>
                </a:solidFill>
                <a:latin typeface="Courier New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86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</a:t>
            </a:r>
            <a:r>
              <a:rPr lang="ru-RU" dirty="0" smtClean="0"/>
              <a:t>11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FOREIGN KEY Constraint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Can be defined </a:t>
            </a:r>
            <a:r>
              <a:rPr lang="en-US" sz="2400" dirty="0"/>
              <a:t>at either the </a:t>
            </a:r>
            <a:r>
              <a:rPr lang="en-US" sz="2400" dirty="0">
                <a:solidFill>
                  <a:srgbClr val="DA1F28"/>
                </a:solidFill>
              </a:rPr>
              <a:t>table level </a:t>
            </a:r>
            <a:r>
              <a:rPr lang="en-US" sz="2400" dirty="0" smtClean="0"/>
              <a:t>or the </a:t>
            </a:r>
            <a:r>
              <a:rPr lang="en-US" sz="2400" dirty="0" smtClean="0">
                <a:solidFill>
                  <a:srgbClr val="0070C0"/>
                </a:solidFill>
              </a:rPr>
              <a:t>column </a:t>
            </a:r>
            <a:r>
              <a:rPr lang="en-US" sz="2400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29937" y="1985555"/>
            <a:ext cx="8230733" cy="3291839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employees(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NUMBER(6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PRIMARY KEY,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VARCHAR2(25) NOT NULL,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email            VARCHAR2(25),</a:t>
            </a:r>
            <a:endParaRPr lang="en-US" sz="1600" dirty="0"/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NUMBER(6) 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</a:rPr>
              <a:t>REFERENCES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departments (</a:t>
            </a:r>
            <a:r>
              <a:rPr lang="en-US" sz="1600" dirty="0" err="1" smtClean="0">
                <a:solidFill>
                  <a:srgbClr val="0070C0"/>
                </a:solidFill>
                <a:latin typeface="Courier New"/>
              </a:rPr>
              <a:t>dept_id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commission_pct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NUMBER(2,2),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hire_date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DATE NOT NULL,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NUMBER(4),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CONSTRAINT 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emp_dept_fk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 FOREIGN KEY (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)</a:t>
            </a:r>
          </a:p>
          <a:p>
            <a:r>
              <a:rPr lang="en-US" sz="1600" dirty="0">
                <a:solidFill>
                  <a:srgbClr val="DA1F28"/>
                </a:solidFill>
                <a:latin typeface="Courier New"/>
              </a:rPr>
              <a:t>      REFERENCES departments(</a:t>
            </a:r>
            <a:r>
              <a:rPr lang="en-US" sz="1600" dirty="0" err="1">
                <a:solidFill>
                  <a:srgbClr val="DA1F28"/>
                </a:solidFill>
                <a:latin typeface="Courier New"/>
              </a:rPr>
              <a:t>dept_id</a:t>
            </a:r>
            <a:r>
              <a:rPr lang="en-US" sz="1600" dirty="0">
                <a:solidFill>
                  <a:srgbClr val="DA1F28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emp_email_uk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UNIQUE(email));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70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</a:t>
            </a:r>
            <a:r>
              <a:rPr lang="ru-RU" dirty="0" smtClean="0"/>
              <a:t>12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CHECK Constraint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Defines a condition that each row must satisfy</a:t>
            </a:r>
          </a:p>
          <a:p>
            <a:pPr lvl="0"/>
            <a:r>
              <a:rPr lang="en-US" sz="2400" dirty="0"/>
              <a:t>The following expressions are not allowed:</a:t>
            </a:r>
          </a:p>
          <a:p>
            <a:pPr lvl="1"/>
            <a:r>
              <a:rPr lang="en-US" sz="2200" dirty="0"/>
              <a:t>References to CURRVAL, NEXTVAL, LEVEL, and ROWNUM </a:t>
            </a:r>
            <a:r>
              <a:rPr lang="en-US" sz="2200" dirty="0" err="1"/>
              <a:t>pseudocolumns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Calls to SYSDATE, UID, USER, and USERENV functions</a:t>
            </a:r>
          </a:p>
          <a:p>
            <a:pPr lvl="1"/>
            <a:r>
              <a:rPr lang="en-US" sz="2200" dirty="0"/>
              <a:t>Queries that refer to other values in other rows</a:t>
            </a:r>
          </a:p>
          <a:p>
            <a:pPr lvl="1"/>
            <a:endParaRPr lang="en-US" sz="2200" dirty="0"/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5434" y="4376058"/>
            <a:ext cx="8230733" cy="914399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..., salary	NUMBER(2)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emp_salary_min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CHECK (salary &gt; 0),...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75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2.1</a:t>
            </a:r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Violating FOREIGN KEY 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200" dirty="0" smtClean="0"/>
          </a:p>
          <a:p>
            <a:pPr marL="252000" lvl="1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(Because department </a:t>
            </a:r>
            <a:r>
              <a:rPr lang="en-US" sz="2200" dirty="0"/>
              <a:t>55 does not </a:t>
            </a:r>
            <a:r>
              <a:rPr lang="en-US" sz="2200" dirty="0" smtClean="0"/>
              <a:t>exist)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cannot delete a row </a:t>
            </a:r>
            <a:r>
              <a:rPr lang="en-US" sz="2400" dirty="0" smtClean="0"/>
              <a:t>with a </a:t>
            </a:r>
            <a:r>
              <a:rPr lang="en-US" sz="2400" dirty="0"/>
              <a:t>primary key </a:t>
            </a:r>
            <a:r>
              <a:rPr lang="en-US" sz="2400" dirty="0" smtClean="0"/>
              <a:t>that </a:t>
            </a:r>
            <a:r>
              <a:rPr lang="en-US" sz="2400" dirty="0"/>
              <a:t>is used as a foreign key </a:t>
            </a:r>
            <a:r>
              <a:rPr lang="en-US" sz="2400" dirty="0" smtClean="0"/>
              <a:t>in </a:t>
            </a:r>
            <a:r>
              <a:rPr lang="en-US" sz="2400" dirty="0"/>
              <a:t>another </a:t>
            </a:r>
            <a:r>
              <a:rPr lang="en-US" sz="2400" dirty="0" smtClean="0"/>
              <a:t>table </a:t>
            </a:r>
            <a:r>
              <a:rPr lang="en-US" sz="2200" dirty="0" smtClean="0"/>
              <a:t>(unless FK was created with </a:t>
            </a:r>
            <a:r>
              <a:rPr lang="en-US" sz="2200" dirty="0" smtClean="0">
                <a:hlinkClick r:id="rId3"/>
              </a:rPr>
              <a:t>ON DELETE CASCADE</a:t>
            </a:r>
            <a:r>
              <a:rPr lang="en-US" sz="22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5434" y="1071155"/>
            <a:ext cx="8230733" cy="61503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UPDATE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employees SET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 55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WHERE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110;</a:t>
            </a:r>
            <a:endParaRPr lang="en-US" sz="16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433" y="1897669"/>
            <a:ext cx="8230733" cy="1310639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UPDATE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*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ERROR at line 1: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ORA-02291: integrity constraint (HR.EMP_DEPT_FK) violated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-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parent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key not found</a:t>
            </a:r>
            <a:endParaRPr lang="en-US" sz="1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5432" y="4479188"/>
            <a:ext cx="8230733" cy="40320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DELETE FROM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departments WHERE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 60;</a:t>
            </a:r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5432" y="5085264"/>
            <a:ext cx="8230733" cy="13324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DELETE FROM departments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*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ERROR at line 1: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ORA-02292: integrity constraint (HR.EMP_DEPT_FK) violated - child record found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1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</a:t>
            </a:r>
            <a:r>
              <a:rPr lang="ru-RU" dirty="0" smtClean="0"/>
              <a:t>.</a:t>
            </a:r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Part 1. Oracle objects and Data Definition Language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Oracle database objects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Tables</a:t>
            </a:r>
            <a:r>
              <a:rPr lang="ru-RU" sz="2200" b="1" dirty="0" smtClean="0">
                <a:solidFill>
                  <a:srgbClr val="0070C0"/>
                </a:solidFill>
              </a:rPr>
              <a:t>.</a:t>
            </a:r>
            <a:r>
              <a:rPr lang="en-US" sz="2200" b="1" dirty="0" smtClean="0">
                <a:solidFill>
                  <a:srgbClr val="0070C0"/>
                </a:solidFill>
              </a:rPr>
              <a:t> Constraints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Views</a:t>
            </a:r>
          </a:p>
          <a:p>
            <a:pPr marL="7092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Sequences</a:t>
            </a:r>
          </a:p>
          <a:p>
            <a:r>
              <a:rPr lang="en-US" sz="2400" dirty="0" smtClean="0"/>
              <a:t>Part 2. Data Manipulation Language</a:t>
            </a:r>
          </a:p>
          <a:p>
            <a:r>
              <a:rPr lang="en-US" sz="2400" dirty="0" smtClean="0"/>
              <a:t>Part 3. Transactions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21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en-US" dirty="0" smtClean="0"/>
              <a:t>3.1.</a:t>
            </a:r>
            <a:r>
              <a:rPr lang="ru-RU" dirty="0" smtClean="0"/>
              <a:t> </a:t>
            </a:r>
            <a:r>
              <a:rPr lang="en-US" dirty="0"/>
              <a:t>What Is a View?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18" name="CustomShape 3"/>
          <p:cNvSpPr/>
          <p:nvPr/>
        </p:nvSpPr>
        <p:spPr>
          <a:xfrm>
            <a:off x="755538" y="995100"/>
            <a:ext cx="2699280" cy="427320"/>
          </a:xfrm>
          <a:prstGeom prst="rect">
            <a:avLst/>
          </a:prstGeom>
        </p:spPr>
        <p:txBody>
          <a:bodyPr wrap="none" lIns="92160" tIns="46080" rIns="92160" bIns="46080"/>
          <a:lstStyle/>
          <a:p>
            <a:r>
              <a:rPr lang="en-US" sz="2200">
                <a:latin typeface="Courier New"/>
              </a:rPr>
              <a:t>EMPLOYEES table</a:t>
            </a:r>
            <a:endParaRPr/>
          </a:p>
        </p:txBody>
      </p:sp>
      <p:pic>
        <p:nvPicPr>
          <p:cNvPr id="1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58618" y="1521900"/>
            <a:ext cx="6734880" cy="4615560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907938" y="1147500"/>
            <a:ext cx="2699280" cy="427320"/>
          </a:xfrm>
          <a:prstGeom prst="rect">
            <a:avLst/>
          </a:prstGeom>
        </p:spPr>
        <p:txBody>
          <a:bodyPr wrap="none" lIns="92160" tIns="46080" rIns="92160" bIns="46080"/>
          <a:lstStyle/>
          <a:p>
            <a:r>
              <a:rPr lang="en-US" sz="2200" dirty="0">
                <a:solidFill>
                  <a:schemeClr val="bg1"/>
                </a:solidFill>
                <a:latin typeface="Courier New"/>
              </a:rPr>
              <a:t>EMPLOYEES table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3.2.</a:t>
            </a:r>
            <a:r>
              <a:rPr lang="ru-RU" dirty="0" smtClean="0"/>
              <a:t> </a:t>
            </a:r>
            <a:r>
              <a:rPr lang="en-US" dirty="0" smtClean="0"/>
              <a:t>CREATE VIEW – Syntax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You embed a </a:t>
            </a:r>
            <a:r>
              <a:rPr lang="en-US" sz="2400" dirty="0" err="1"/>
              <a:t>subquery</a:t>
            </a:r>
            <a:r>
              <a:rPr lang="en-US" sz="2400" dirty="0"/>
              <a:t> in the CREATE VIEW statement:</a:t>
            </a:r>
          </a:p>
          <a:p>
            <a:pPr marL="0" lv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r>
              <a:rPr lang="en-US" sz="2400" dirty="0"/>
              <a:t>The </a:t>
            </a:r>
            <a:r>
              <a:rPr lang="en-US" sz="2400" dirty="0" err="1"/>
              <a:t>subquery</a:t>
            </a:r>
            <a:r>
              <a:rPr lang="en-US" sz="2400" dirty="0"/>
              <a:t> can contain complex SELECT syntax.</a:t>
            </a:r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9" y="2076136"/>
            <a:ext cx="8230733" cy="134633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[OR REPLACE] [FORCE|</a:t>
            </a:r>
            <a:r>
              <a:rPr lang="en-US" sz="1600" u="sng" dirty="0">
                <a:solidFill>
                  <a:srgbClr val="000000"/>
                </a:solidFill>
                <a:latin typeface="Courier New"/>
              </a:rPr>
              <a:t>NOFORCE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VIEW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view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[(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alias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[,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alias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]...)]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AS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subquery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[WITH CHECK OPTION [CONSTRAINT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[WITH READ ONLY [CONSTRAINT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86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3.3.</a:t>
            </a:r>
            <a:r>
              <a:rPr lang="ru-RU" dirty="0" smtClean="0"/>
              <a:t> </a:t>
            </a:r>
            <a:r>
              <a:rPr lang="en-US" dirty="0" smtClean="0"/>
              <a:t>CREATE VIEW – Basic Examples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Create </a:t>
            </a:r>
            <a:r>
              <a:rPr lang="en-US" sz="2400" dirty="0"/>
              <a:t>the EMPVU80 view, which contains </a:t>
            </a:r>
            <a:r>
              <a:rPr lang="en-US" sz="2400" dirty="0" smtClean="0"/>
              <a:t>some attributes of </a:t>
            </a:r>
            <a:r>
              <a:rPr lang="en-US" sz="2400" dirty="0"/>
              <a:t>employees in department 80:</a:t>
            </a:r>
          </a:p>
          <a:p>
            <a:pPr marL="0" lv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lvl="0"/>
            <a:r>
              <a:rPr lang="en-US" sz="2400" dirty="0" smtClean="0"/>
              <a:t>Create </a:t>
            </a:r>
            <a:r>
              <a:rPr lang="en-US" sz="2400" dirty="0"/>
              <a:t>a view by using </a:t>
            </a:r>
            <a:r>
              <a:rPr lang="en-US" sz="2400" dirty="0">
                <a:solidFill>
                  <a:srgbClr val="0070C0"/>
                </a:solidFill>
              </a:rPr>
              <a:t>column aliases </a:t>
            </a:r>
            <a:r>
              <a:rPr lang="en-US" sz="2400" dirty="0"/>
              <a:t>in the </a:t>
            </a:r>
            <a:r>
              <a:rPr lang="en-US" sz="2400" dirty="0" err="1"/>
              <a:t>subquery</a:t>
            </a:r>
            <a:r>
              <a:rPr lang="en-US" sz="2400" dirty="0"/>
              <a:t>:</a:t>
            </a:r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6420" y="1796784"/>
            <a:ext cx="8230733" cy="134633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VIEW 	empvu80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AS SELECT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salary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FROM   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WHERE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80;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9305" y="3924970"/>
            <a:ext cx="8230733" cy="155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VIEW 	salvu50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AS SELECT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/>
              </a:rPr>
              <a:t>id_number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salary*12 </a:t>
            </a:r>
            <a:r>
              <a:rPr lang="en-US" sz="1600" dirty="0" err="1" smtClean="0">
                <a:solidFill>
                  <a:srgbClr val="0070C0"/>
                </a:solidFill>
                <a:latin typeface="Courier New"/>
              </a:rPr>
              <a:t>annual_salary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FROM   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WHERE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50;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9307" y="5826797"/>
            <a:ext cx="8230733" cy="318721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SELECT </a:t>
            </a:r>
            <a:r>
              <a:rPr lang="en-US" sz="1600" dirty="0" err="1" smtClean="0">
                <a:solidFill>
                  <a:srgbClr val="0070C0"/>
                </a:solidFill>
                <a:latin typeface="Courier New"/>
              </a:rPr>
              <a:t>id_number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</a:rPr>
              <a:t>, name, </a:t>
            </a:r>
            <a:r>
              <a:rPr lang="en-US" sz="1600" dirty="0" err="1" smtClean="0">
                <a:solidFill>
                  <a:srgbClr val="0070C0"/>
                </a:solidFill>
                <a:latin typeface="Courier New"/>
              </a:rPr>
              <a:t>annual_salary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FROM salvu50;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3.4</a:t>
            </a:r>
            <a:r>
              <a:rPr lang="ru-RU" dirty="0" smtClean="0"/>
              <a:t> </a:t>
            </a:r>
            <a:r>
              <a:rPr lang="en-US" dirty="0" smtClean="0"/>
              <a:t>CREATE VIEW – Complex Example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Create a complex view that contains group functions to display values from two </a:t>
            </a:r>
            <a:r>
              <a:rPr lang="en-US" sz="2400" dirty="0" smtClean="0"/>
              <a:t>tables: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5" y="2350456"/>
            <a:ext cx="8230733" cy="219541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OR REPLACE VIEW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dept_sum_vu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(name,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minsal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maxsal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avgsal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AS SELECT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d.department_name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MIN(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e.salary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MAX(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e.salary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),AVG(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e.salary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FROM     employees e JOIN departments d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ON      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e.department_id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GROUP BY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d.department_name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14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</a:t>
            </a:r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Modifying a View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Modify the EMPVU80 view by using a CREATE </a:t>
            </a:r>
            <a:r>
              <a:rPr lang="en-US" sz="2400" dirty="0">
                <a:solidFill>
                  <a:srgbClr val="0070C0"/>
                </a:solidFill>
              </a:rPr>
              <a:t>OR REPLACE </a:t>
            </a:r>
            <a:r>
              <a:rPr lang="en-US" sz="2400" dirty="0"/>
              <a:t>VIEW clause. Add an alias for each column name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r>
              <a:rPr lang="en-US" sz="2400" dirty="0"/>
              <a:t>VIEW clause are listed in the same order as the columns in the </a:t>
            </a:r>
            <a:r>
              <a:rPr lang="en-US" sz="2400" dirty="0" err="1"/>
              <a:t>subquery</a:t>
            </a:r>
            <a:r>
              <a:rPr lang="en-US" sz="2400" dirty="0"/>
              <a:t>.</a:t>
            </a:r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5" y="2350457"/>
            <a:ext cx="8230733" cy="175128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OR REPLACE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VIEW empvu80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id_number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name,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AS SELECT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|| ' '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||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salary,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FROM   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WHERE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80;</a:t>
            </a:r>
            <a:endParaRPr lang="en-US" sz="1600" dirty="0"/>
          </a:p>
          <a:p>
            <a:r>
              <a:rPr lang="en-US" sz="1600" dirty="0">
                <a:solidFill>
                  <a:srgbClr val="DA1F28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3.6</a:t>
            </a:r>
            <a:r>
              <a:rPr lang="ru-RU" dirty="0" smtClean="0"/>
              <a:t> </a:t>
            </a:r>
            <a:r>
              <a:rPr lang="en-US" dirty="0" smtClean="0"/>
              <a:t>DROP View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You can remove a view without losing data because a view is based on underlying tables in the database</a:t>
            </a:r>
            <a:r>
              <a:rPr lang="en-US" sz="2400" dirty="0" smtClean="0"/>
              <a:t>.</a:t>
            </a: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2" y="2527382"/>
            <a:ext cx="8230733" cy="35951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DROP VIEW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9301" y="3215358"/>
            <a:ext cx="8230733" cy="65124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DROP VIEW empvu80;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dropped.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1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3.7.</a:t>
            </a:r>
            <a:r>
              <a:rPr lang="ru-RU" dirty="0" smtClean="0"/>
              <a:t> </a:t>
            </a:r>
            <a:r>
              <a:rPr lang="en-US" dirty="0"/>
              <a:t>Rules for Performing </a:t>
            </a:r>
            <a:r>
              <a:rPr lang="en-US" dirty="0" smtClean="0"/>
              <a:t>DML </a:t>
            </a:r>
            <a:r>
              <a:rPr lang="en-US" dirty="0"/>
              <a:t>Operations on a View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You can usually perform DML operations</a:t>
            </a:r>
          </a:p>
          <a:p>
            <a:pPr lvl="1"/>
            <a:r>
              <a:rPr lang="en-US" sz="2200" dirty="0"/>
              <a:t>on simple views. 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You cannot remove a row if the view contains the following:</a:t>
            </a:r>
          </a:p>
          <a:p>
            <a:pPr lvl="1"/>
            <a:r>
              <a:rPr lang="en-US" sz="2200" dirty="0"/>
              <a:t>Group functions</a:t>
            </a:r>
          </a:p>
          <a:p>
            <a:pPr lvl="1"/>
            <a:r>
              <a:rPr lang="en-US" sz="2200" dirty="0"/>
              <a:t>A GROUP BY clause</a:t>
            </a:r>
          </a:p>
          <a:p>
            <a:pPr lvl="1"/>
            <a:r>
              <a:rPr lang="en-US" sz="2200" dirty="0"/>
              <a:t>The DISTINCT keyword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pseudocolumn</a:t>
            </a:r>
            <a:r>
              <a:rPr lang="en-US" sz="2200" dirty="0"/>
              <a:t> ROWNUM keyword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6" name="Picture 2052"/>
          <p:cNvPicPr/>
          <p:nvPr/>
        </p:nvPicPr>
        <p:blipFill>
          <a:blip r:embed="rId3"/>
          <a:stretch>
            <a:fillRect/>
          </a:stretch>
        </p:blipFill>
        <p:spPr>
          <a:xfrm>
            <a:off x="5882760" y="1540440"/>
            <a:ext cx="737640" cy="729360"/>
          </a:xfrm>
          <a:prstGeom prst="rect">
            <a:avLst/>
          </a:prstGeom>
        </p:spPr>
      </p:pic>
      <p:pic>
        <p:nvPicPr>
          <p:cNvPr id="8" name="Picture 2053"/>
          <p:cNvPicPr/>
          <p:nvPr/>
        </p:nvPicPr>
        <p:blipFill>
          <a:blip r:embed="rId4"/>
          <a:stretch>
            <a:fillRect/>
          </a:stretch>
        </p:blipFill>
        <p:spPr>
          <a:xfrm>
            <a:off x="5853163" y="3448595"/>
            <a:ext cx="737640" cy="7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3.8.</a:t>
            </a:r>
            <a:r>
              <a:rPr lang="ru-RU" dirty="0" smtClean="0"/>
              <a:t> </a:t>
            </a:r>
            <a:r>
              <a:rPr lang="en-US" dirty="0"/>
              <a:t>Denying DML Operations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You can ensure that no DML operations occur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by </a:t>
            </a:r>
            <a:r>
              <a:rPr lang="en-US" sz="2400" dirty="0"/>
              <a:t>adding the WITH READ ONLY option to your view definition.</a:t>
            </a:r>
          </a:p>
          <a:p>
            <a:pPr lvl="0"/>
            <a:r>
              <a:rPr lang="en-US" sz="2400" dirty="0"/>
              <a:t>Any attempt to perform a DML operation on any row in the view results in an Oracle server error.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3" y="3465824"/>
            <a:ext cx="8230733" cy="187688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OR REPLACE VIEW empvu10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employee_number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job_title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AS SELECT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employee_id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job_id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FROM    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WHERE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10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WITH READ ONLY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38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3.9.</a:t>
            </a:r>
            <a:r>
              <a:rPr lang="ru-RU" dirty="0" smtClean="0"/>
              <a:t> </a:t>
            </a:r>
            <a:r>
              <a:rPr lang="en-US" dirty="0"/>
              <a:t>Using the WITH CHECK OPTION Clause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You can ensure that DML operations performed on the view stay in the domain of the view by using the WITH CHECK OPTION clause: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endParaRPr lang="en-US" sz="2400" dirty="0" smtClean="0"/>
          </a:p>
          <a:p>
            <a:pPr lvl="0"/>
            <a:endParaRPr lang="ru-RU" sz="2400" dirty="0" smtClean="0"/>
          </a:p>
          <a:p>
            <a:pPr lvl="0"/>
            <a:endParaRPr lang="en-US" sz="2400" dirty="0" smtClean="0"/>
          </a:p>
          <a:p>
            <a:pPr lvl="0"/>
            <a:r>
              <a:rPr lang="en-US" sz="2400" dirty="0"/>
              <a:t>Any attempt to change the department number for any row in the view fails because it violates the WITH CHECK OPTION constraint.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4" y="2415771"/>
            <a:ext cx="8230733" cy="159452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OR REPLACE VIEW empvu20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AS SELECT	*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FROM     employees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WHERE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20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  <a:latin typeface="Courier New"/>
              </a:rPr>
              <a:t>   WITH CHECK OPTION </a:t>
            </a:r>
            <a:r>
              <a:rPr lang="en-US" sz="1600" dirty="0" smtClean="0">
                <a:solidFill>
                  <a:srgbClr val="0070C0"/>
                </a:solidFill>
                <a:latin typeface="Courier New"/>
              </a:rPr>
              <a:t>CONSTRAINT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View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43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</a:t>
            </a:r>
            <a:r>
              <a:rPr lang="ru-RU" dirty="0" smtClean="0"/>
              <a:t>.</a:t>
            </a:r>
            <a:r>
              <a:rPr lang="en-US" dirty="0" smtClean="0"/>
              <a:t>4.</a:t>
            </a:r>
            <a:r>
              <a:rPr lang="ru-RU" dirty="0" smtClean="0"/>
              <a:t> </a:t>
            </a:r>
            <a:r>
              <a:rPr lang="en-US" dirty="0" smtClean="0"/>
              <a:t>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en-US" dirty="0" smtClean="0"/>
              <a:t>1.1.</a:t>
            </a:r>
            <a:r>
              <a:rPr lang="ru-RU" dirty="0" smtClean="0"/>
              <a:t> </a:t>
            </a:r>
            <a:r>
              <a:rPr lang="en-US" dirty="0" smtClean="0"/>
              <a:t>Overview of Oracle Database Objects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Oracle DBMS has </a:t>
            </a:r>
            <a:r>
              <a:rPr lang="en-US" sz="2400" dirty="0" smtClean="0">
                <a:hlinkClick r:id="rId3"/>
              </a:rPr>
              <a:t>more than a dozen</a:t>
            </a:r>
            <a:r>
              <a:rPr lang="en-US" sz="2400" dirty="0" smtClean="0"/>
              <a:t> types of various objects</a:t>
            </a:r>
          </a:p>
          <a:p>
            <a:pPr lvl="0"/>
            <a:r>
              <a:rPr lang="en-US" sz="2400" dirty="0" smtClean="0"/>
              <a:t>The most commonly used objects are the following: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Tables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Views</a:t>
            </a:r>
            <a:r>
              <a:rPr lang="en-US" sz="2200" dirty="0"/>
              <a:t> (virtual tables defined by SELECT)</a:t>
            </a:r>
          </a:p>
          <a:p>
            <a:pPr lvl="1"/>
            <a:r>
              <a:rPr lang="en-US" sz="2200" dirty="0"/>
              <a:t>Synonyms. Database links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Sequences</a:t>
            </a:r>
            <a:r>
              <a:rPr lang="en-US" sz="2200" dirty="0"/>
              <a:t> (to generate unique numbers)</a:t>
            </a:r>
          </a:p>
          <a:p>
            <a:pPr lvl="1"/>
            <a:r>
              <a:rPr lang="en-US" sz="2200" dirty="0"/>
              <a:t>Indexes (to improve performance of SELECT queries on a </a:t>
            </a:r>
            <a:r>
              <a:rPr lang="en-US" sz="2200" u="sng" dirty="0"/>
              <a:t>table</a:t>
            </a:r>
            <a:r>
              <a:rPr lang="en-US" sz="2200" dirty="0"/>
              <a:t>)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Constraints</a:t>
            </a:r>
            <a:r>
              <a:rPr lang="en-US" sz="2200" dirty="0"/>
              <a:t> (to prohibit some DML operations illegal for a </a:t>
            </a:r>
            <a:r>
              <a:rPr lang="en-US" sz="2200" u="sng" dirty="0"/>
              <a:t>table</a:t>
            </a:r>
            <a:r>
              <a:rPr lang="en-US" sz="2200" dirty="0"/>
              <a:t>)</a:t>
            </a:r>
          </a:p>
          <a:p>
            <a:pPr lvl="2"/>
            <a:r>
              <a:rPr lang="en-US" sz="2000" dirty="0"/>
              <a:t>Foreign key constraints can also result in extra DML operations</a:t>
            </a:r>
          </a:p>
          <a:p>
            <a:pPr lvl="1"/>
            <a:r>
              <a:rPr lang="en-US" sz="2200" dirty="0"/>
              <a:t>Stored procedures and triggers (to implement almost any server-side operations with data in PL/SQL or in Java)</a:t>
            </a:r>
          </a:p>
          <a:p>
            <a:r>
              <a:rPr lang="en-US" sz="2400" dirty="0" smtClean="0"/>
              <a:t>In DDL, objects are created by </a:t>
            </a:r>
            <a:r>
              <a:rPr lang="en-US" sz="2400" dirty="0" smtClean="0">
                <a:solidFill>
                  <a:srgbClr val="0070C0"/>
                </a:solidFill>
              </a:rPr>
              <a:t>CREATE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… </a:t>
            </a:r>
            <a:r>
              <a:rPr lang="en-US" sz="2400" dirty="0" smtClean="0"/>
              <a:t>and removed by </a:t>
            </a:r>
            <a:r>
              <a:rPr lang="en-US" sz="2400" dirty="0" smtClean="0">
                <a:solidFill>
                  <a:srgbClr val="0070C0"/>
                </a:solidFill>
              </a:rPr>
              <a:t>DROP</a:t>
            </a:r>
            <a:r>
              <a:rPr lang="en-US" sz="2400" dirty="0">
                <a:solidFill>
                  <a:srgbClr val="0070C0"/>
                </a:solidFill>
              </a:rPr>
              <a:t> …</a:t>
            </a:r>
            <a:endParaRPr lang="en-US" sz="2400" dirty="0" smtClean="0"/>
          </a:p>
          <a:p>
            <a:pPr lvl="1"/>
            <a:r>
              <a:rPr lang="en-US" sz="2200" dirty="0" smtClean="0"/>
              <a:t>Many objects can also be modified by </a:t>
            </a:r>
            <a:r>
              <a:rPr lang="en-US" sz="2200" dirty="0" smtClean="0">
                <a:solidFill>
                  <a:srgbClr val="0070C0"/>
                </a:solidFill>
              </a:rPr>
              <a:t>ALTER …</a:t>
            </a:r>
            <a:endParaRPr lang="en-US" sz="2200" dirty="0"/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en-US" dirty="0" smtClean="0"/>
              <a:t>4.1.</a:t>
            </a:r>
            <a:r>
              <a:rPr lang="ru-RU" dirty="0" smtClean="0"/>
              <a:t> </a:t>
            </a:r>
            <a:r>
              <a:rPr lang="en-US" dirty="0" smtClean="0"/>
              <a:t>What Is a Sequence?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r>
              <a:rPr lang="en-US" sz="2400" dirty="0"/>
              <a:t>A sequence:</a:t>
            </a:r>
          </a:p>
          <a:p>
            <a:pPr lvl="1"/>
            <a:r>
              <a:rPr lang="en-US" sz="2200" dirty="0"/>
              <a:t>Can automatically generate unique numbers</a:t>
            </a:r>
          </a:p>
          <a:p>
            <a:pPr lvl="1"/>
            <a:r>
              <a:rPr lang="en-US" sz="2200" dirty="0"/>
              <a:t>Is a sharable object</a:t>
            </a:r>
          </a:p>
          <a:p>
            <a:pPr lvl="1"/>
            <a:r>
              <a:rPr lang="en-US" sz="2200" dirty="0"/>
              <a:t>Can be used to create a primary key value</a:t>
            </a:r>
          </a:p>
          <a:p>
            <a:pPr lvl="1"/>
            <a:r>
              <a:rPr lang="en-US" sz="2200" dirty="0"/>
              <a:t>Replaces application code</a:t>
            </a:r>
          </a:p>
          <a:p>
            <a:pPr lvl="1"/>
            <a:r>
              <a:rPr lang="en-US" sz="2200" dirty="0"/>
              <a:t>Speeds up the efficiency of accessing sequence values when cached in memory</a:t>
            </a:r>
          </a:p>
        </p:txBody>
      </p:sp>
      <p:pic>
        <p:nvPicPr>
          <p:cNvPr id="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18337" y="4683960"/>
            <a:ext cx="1675800" cy="1467720"/>
          </a:xfrm>
          <a:prstGeom prst="rect">
            <a:avLst/>
          </a:prstGeom>
        </p:spPr>
      </p:pic>
      <p:sp>
        <p:nvSpPr>
          <p:cNvPr id="6" name="CustomShape 4"/>
          <p:cNvSpPr/>
          <p:nvPr/>
        </p:nvSpPr>
        <p:spPr>
          <a:xfrm>
            <a:off x="3442577" y="55461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1</a:t>
            </a:r>
            <a:endParaRPr/>
          </a:p>
        </p:txBody>
      </p:sp>
      <p:sp>
        <p:nvSpPr>
          <p:cNvPr id="8" name="CustomShape 5"/>
          <p:cNvSpPr/>
          <p:nvPr/>
        </p:nvSpPr>
        <p:spPr>
          <a:xfrm>
            <a:off x="3785297" y="52635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2</a:t>
            </a:r>
            <a:endParaRPr/>
          </a:p>
        </p:txBody>
      </p:sp>
      <p:sp>
        <p:nvSpPr>
          <p:cNvPr id="9" name="CustomShape 6"/>
          <p:cNvSpPr/>
          <p:nvPr/>
        </p:nvSpPr>
        <p:spPr>
          <a:xfrm>
            <a:off x="4472897" y="52635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4</a:t>
            </a:r>
            <a:endParaRPr/>
          </a:p>
        </p:txBody>
      </p:sp>
      <p:sp>
        <p:nvSpPr>
          <p:cNvPr id="10" name="CustomShape 7"/>
          <p:cNvSpPr/>
          <p:nvPr/>
        </p:nvSpPr>
        <p:spPr>
          <a:xfrm>
            <a:off x="4128377" y="55461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3</a:t>
            </a:r>
            <a:endParaRPr/>
          </a:p>
        </p:txBody>
      </p:sp>
      <p:sp>
        <p:nvSpPr>
          <p:cNvPr id="11" name="CustomShape 8"/>
          <p:cNvSpPr/>
          <p:nvPr/>
        </p:nvSpPr>
        <p:spPr>
          <a:xfrm>
            <a:off x="4815617" y="55461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5</a:t>
            </a:r>
            <a:endParaRPr/>
          </a:p>
        </p:txBody>
      </p:sp>
      <p:sp>
        <p:nvSpPr>
          <p:cNvPr id="12" name="CustomShape 9"/>
          <p:cNvSpPr/>
          <p:nvPr/>
        </p:nvSpPr>
        <p:spPr>
          <a:xfrm>
            <a:off x="5158697" y="52635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6</a:t>
            </a:r>
            <a:endParaRPr/>
          </a:p>
        </p:txBody>
      </p:sp>
      <p:sp>
        <p:nvSpPr>
          <p:cNvPr id="13" name="CustomShape 10"/>
          <p:cNvSpPr/>
          <p:nvPr/>
        </p:nvSpPr>
        <p:spPr>
          <a:xfrm>
            <a:off x="5845937" y="52635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8</a:t>
            </a:r>
            <a:endParaRPr/>
          </a:p>
        </p:txBody>
      </p:sp>
      <p:sp>
        <p:nvSpPr>
          <p:cNvPr id="14" name="CustomShape 11"/>
          <p:cNvSpPr/>
          <p:nvPr/>
        </p:nvSpPr>
        <p:spPr>
          <a:xfrm>
            <a:off x="5503217" y="55461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7</a:t>
            </a:r>
            <a:endParaRPr/>
          </a:p>
        </p:txBody>
      </p:sp>
      <p:sp>
        <p:nvSpPr>
          <p:cNvPr id="15" name="CustomShape 12"/>
          <p:cNvSpPr/>
          <p:nvPr/>
        </p:nvSpPr>
        <p:spPr>
          <a:xfrm>
            <a:off x="6533177" y="52635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10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6189017" y="5546160"/>
            <a:ext cx="304200" cy="227880"/>
          </a:xfrm>
          <a:prstGeom prst="ellipse">
            <a:avLst/>
          </a:prstGeom>
          <a:solidFill>
            <a:srgbClr val="CCCCFF"/>
          </a:solidFill>
          <a:ln w="28440">
            <a:solidFill>
              <a:srgbClr val="DEF5FA"/>
            </a:solidFill>
            <a:round/>
          </a:ln>
        </p:spPr>
        <p:txBody>
          <a:bodyPr wrap="none" lIns="101520" tIns="50760" rIns="101520" bIns="50760" anchor="ctr"/>
          <a:lstStyle/>
          <a:p>
            <a:r>
              <a:rPr lang="en-US" sz="1200">
                <a:solidFill>
                  <a:srgbClr val="DEF5FA"/>
                </a:solidFill>
              </a:rPr>
              <a:t>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7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4.2.</a:t>
            </a:r>
            <a:r>
              <a:rPr lang="ru-RU" dirty="0" smtClean="0"/>
              <a:t> </a:t>
            </a:r>
            <a:r>
              <a:rPr lang="en-US" dirty="0"/>
              <a:t>CREATE SEQUENCE </a:t>
            </a:r>
            <a:r>
              <a:rPr lang="en-US" dirty="0" smtClean="0"/>
              <a:t>– Syntax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Define a sequence to generate sequential numbers automatically:</a:t>
            </a:r>
          </a:p>
          <a:p>
            <a:pPr marL="0" lv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09" y="2076136"/>
            <a:ext cx="8230733" cy="185578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SEQUENCE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sequence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[INCREMENT BY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[START WITH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[{MAXVALUE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| </a:t>
            </a:r>
            <a:r>
              <a:rPr lang="en-US" sz="1600" u="sng" dirty="0">
                <a:solidFill>
                  <a:srgbClr val="000000"/>
                </a:solidFill>
                <a:latin typeface="Courier New"/>
              </a:rPr>
              <a:t>NOMAXVALUE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[{MINVALUE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| </a:t>
            </a:r>
            <a:r>
              <a:rPr lang="en-US" sz="1600" u="sng" dirty="0">
                <a:solidFill>
                  <a:srgbClr val="000000"/>
                </a:solidFill>
                <a:latin typeface="Courier New"/>
              </a:rPr>
              <a:t>NOMINVALUE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[{CYCLE | </a:t>
            </a:r>
            <a:r>
              <a:rPr lang="en-US" sz="1600" u="sng" dirty="0">
                <a:solidFill>
                  <a:srgbClr val="000000"/>
                </a:solidFill>
                <a:latin typeface="Courier New"/>
              </a:rPr>
              <a:t>NOCYCLE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[{CACHE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| NOCACHE}];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8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4.3.</a:t>
            </a:r>
            <a:r>
              <a:rPr lang="ru-RU" dirty="0" smtClean="0"/>
              <a:t> </a:t>
            </a:r>
            <a:r>
              <a:rPr lang="en-US" dirty="0" smtClean="0"/>
              <a:t>CREATE SEQUENCE – Example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Create a sequence named DEPT_DEPTID_SEQ to be used for the primary key of the DEPARTMENTS table.</a:t>
            </a:r>
          </a:p>
          <a:p>
            <a:pPr lvl="0"/>
            <a:r>
              <a:rPr lang="en-US" sz="2400" dirty="0"/>
              <a:t>Do not use the CYCLE option.</a:t>
            </a:r>
          </a:p>
          <a:p>
            <a:pPr marL="0" lv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6875" y="2990536"/>
            <a:ext cx="8230733" cy="185578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SEQUENCE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dept_deptid_seq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INCREMENT BY 10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START WITH 120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MAXVALUE 9999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NOCACHE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NOCYCLE;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Sequence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1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4.4</a:t>
            </a:r>
            <a:r>
              <a:rPr lang="ru-RU" dirty="0" smtClean="0"/>
              <a:t> </a:t>
            </a:r>
            <a:r>
              <a:rPr lang="en-US" dirty="0" smtClean="0"/>
              <a:t>ALTER SEQUENCE, DROP SEQUENCE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Change </a:t>
            </a:r>
            <a:r>
              <a:rPr lang="en-US" sz="2400" dirty="0"/>
              <a:t>the increment value, maximum value, minimum value, cycle option, or cache option: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Only </a:t>
            </a:r>
            <a:r>
              <a:rPr lang="en-US" sz="2400" dirty="0"/>
              <a:t>future sequence numbers are affected.</a:t>
            </a:r>
          </a:p>
          <a:p>
            <a:pPr lvl="0"/>
            <a:r>
              <a:rPr lang="en-US" sz="2400" dirty="0"/>
              <a:t>To restart the sequence at a different </a:t>
            </a:r>
            <a:r>
              <a:rPr lang="en-US" sz="2400" dirty="0" smtClean="0"/>
              <a:t>number, </a:t>
            </a:r>
            <a:r>
              <a:rPr lang="en-US" sz="2400" dirty="0"/>
              <a:t>the sequence must be dropped and re-created (not altered).</a:t>
            </a:r>
          </a:p>
          <a:p>
            <a:pPr lvl="0"/>
            <a:r>
              <a:rPr lang="en-US" sz="2400" dirty="0"/>
              <a:t>To remove a sequence, use the DROP statement:</a:t>
            </a:r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6875" y="1784369"/>
            <a:ext cx="8230733" cy="162108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ALTER SEQUENCE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dept_deptid_seq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INCREMENT BY 20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MAXVALUE 999999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NOCACHE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NOCYCLE;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Sequence altered.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6261" y="5694357"/>
            <a:ext cx="8230733" cy="62830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</a:rPr>
              <a:t>DROP SEQUENCE dept_deptid_seq;</a:t>
            </a:r>
            <a:endParaRPr lang="fr-FR" sz="1600" dirty="0"/>
          </a:p>
          <a:p>
            <a:r>
              <a:rPr lang="fr-FR" sz="1600" dirty="0">
                <a:solidFill>
                  <a:srgbClr val="FF3300"/>
                </a:solidFill>
                <a:latin typeface="Courier New"/>
              </a:rPr>
              <a:t>Sequence dropped.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842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4.5.</a:t>
            </a:r>
            <a:r>
              <a:rPr lang="ru-RU" dirty="0" smtClean="0"/>
              <a:t> </a:t>
            </a:r>
            <a:r>
              <a:rPr lang="en-US" dirty="0"/>
              <a:t>NEXTVAL and CURRVAL </a:t>
            </a:r>
            <a:r>
              <a:rPr lang="en-US" dirty="0" err="1" smtClean="0"/>
              <a:t>Pseudocolumns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NEXTVAL returns the next available sequence value. It returns a unique value every time it is referenced, even for different users. </a:t>
            </a:r>
          </a:p>
          <a:p>
            <a:pPr lvl="0"/>
            <a:r>
              <a:rPr lang="en-US" sz="2400" dirty="0"/>
              <a:t>CURRVAL obtains the current sequence value. </a:t>
            </a:r>
          </a:p>
          <a:p>
            <a:pPr lvl="0"/>
            <a:r>
              <a:rPr lang="en-US" sz="2400" dirty="0"/>
              <a:t>NEXTVAL must be issued for that sequence before CURRVAL contains a value. </a:t>
            </a:r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4.6.</a:t>
            </a:r>
            <a:r>
              <a:rPr lang="ru-RU" dirty="0" smtClean="0"/>
              <a:t> </a:t>
            </a:r>
            <a:r>
              <a:rPr lang="en-US" dirty="0"/>
              <a:t>Using a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Insert a new department named “Support” in location ID 2500: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DEPT_DEPTID_SEQ sequence:</a:t>
            </a:r>
          </a:p>
          <a:p>
            <a:pPr marL="0" lv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6875" y="2062644"/>
            <a:ext cx="8230733" cy="13598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INSERT INTO departments(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department_name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location_id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VALUES     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dept_deptid_seq.NEXTVAL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'Support', 2500);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1 row created.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6875" y="4514108"/>
            <a:ext cx="8230733" cy="6799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SELECT	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dept_deptid_seq.CURRVAL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FROM	dual;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8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en-US" dirty="0" smtClean="0"/>
              <a:t>1.2</a:t>
            </a:r>
            <a:r>
              <a:rPr lang="ru-RU" dirty="0" smtClean="0"/>
              <a:t> </a:t>
            </a:r>
            <a:r>
              <a:rPr lang="en-US" dirty="0"/>
              <a:t>Naming </a:t>
            </a:r>
            <a:r>
              <a:rPr lang="en-US" dirty="0" smtClean="0"/>
              <a:t>Rules for Oracle Objects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Names of columns, tables, views and other database objects:</a:t>
            </a:r>
          </a:p>
          <a:p>
            <a:r>
              <a:rPr lang="en-US" sz="2400" dirty="0"/>
              <a:t>Must be 1–30 characters long</a:t>
            </a:r>
          </a:p>
          <a:p>
            <a:r>
              <a:rPr lang="en-US" sz="2400" dirty="0"/>
              <a:t>Must begin with a letter</a:t>
            </a:r>
          </a:p>
          <a:p>
            <a:r>
              <a:rPr lang="en-US" sz="2400" dirty="0"/>
              <a:t>Must contain only A–Z, a–z, 0–9, _, $, and #</a:t>
            </a:r>
          </a:p>
          <a:p>
            <a:r>
              <a:rPr lang="en-US" sz="2400" dirty="0"/>
              <a:t>Must not duplicate the name of another object </a:t>
            </a:r>
            <a:br>
              <a:rPr lang="en-US" sz="2400" dirty="0"/>
            </a:br>
            <a:r>
              <a:rPr lang="en-US" sz="2400" dirty="0"/>
              <a:t>owned by the same DB user</a:t>
            </a:r>
          </a:p>
          <a:p>
            <a:r>
              <a:rPr lang="en-US" sz="2400" dirty="0"/>
              <a:t>Must not be an </a:t>
            </a:r>
            <a:r>
              <a:rPr lang="en-US" sz="2400" dirty="0">
                <a:solidFill>
                  <a:srgbClr val="000000"/>
                </a:solidFill>
                <a:latin typeface="+mj-lt"/>
                <a:hlinkClick r:id="rId3"/>
              </a:rPr>
              <a:t>Oracle 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hlinkClick r:id="rId3"/>
              </a:rPr>
              <a:t>reserved </a:t>
            </a:r>
            <a:r>
              <a:rPr lang="en-US" sz="2400" dirty="0">
                <a:solidFill>
                  <a:srgbClr val="000000"/>
                </a:solidFill>
                <a:latin typeface="+mj-lt"/>
                <a:hlinkClick r:id="rId3"/>
              </a:rPr>
              <a:t>word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0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</a:t>
            </a:r>
            <a:r>
              <a:rPr lang="ru-RU" dirty="0" smtClean="0"/>
              <a:t>.</a:t>
            </a:r>
            <a:r>
              <a:rPr lang="en-US" dirty="0"/>
              <a:t>2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Tables.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en-US" dirty="0" smtClean="0"/>
              <a:t>2.1.</a:t>
            </a:r>
            <a:r>
              <a:rPr lang="ru-RU" dirty="0" smtClean="0"/>
              <a:t> </a:t>
            </a:r>
            <a:r>
              <a:rPr lang="en-US" dirty="0"/>
              <a:t>CREATE TABLE Statement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You specify:</a:t>
            </a:r>
          </a:p>
          <a:p>
            <a:pPr lvl="1"/>
            <a:r>
              <a:rPr lang="en-US" sz="2200" dirty="0" smtClean="0"/>
              <a:t>Table </a:t>
            </a:r>
            <a:r>
              <a:rPr lang="en-US" sz="2200" dirty="0"/>
              <a:t>name</a:t>
            </a:r>
          </a:p>
          <a:p>
            <a:pPr lvl="1"/>
            <a:r>
              <a:rPr lang="en-US" sz="2200" dirty="0" smtClean="0"/>
              <a:t>Column names, </a:t>
            </a:r>
          </a:p>
          <a:p>
            <a:pPr lvl="1"/>
            <a:r>
              <a:rPr lang="en-US" sz="2200" dirty="0" smtClean="0"/>
              <a:t>Column </a:t>
            </a:r>
            <a:r>
              <a:rPr lang="en-US" sz="2200" dirty="0"/>
              <a:t>data </a:t>
            </a:r>
            <a:r>
              <a:rPr lang="en-US" sz="2200" dirty="0" smtClean="0"/>
              <a:t>types</a:t>
            </a:r>
            <a:endParaRPr lang="en-US" sz="2200" dirty="0"/>
          </a:p>
          <a:p>
            <a:pPr lvl="1"/>
            <a:r>
              <a:rPr lang="en-US" sz="2200" dirty="0" smtClean="0"/>
              <a:t>Column sizes</a:t>
            </a:r>
            <a:endParaRPr lang="en-US" sz="2200" dirty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310" y="1798221"/>
            <a:ext cx="8230733" cy="68623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[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schema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.]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table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(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[DEFAULT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expr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][, ...]);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17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2.2.</a:t>
            </a:r>
            <a:r>
              <a:rPr lang="ru-RU" dirty="0" smtClean="0"/>
              <a:t> </a:t>
            </a:r>
            <a:r>
              <a:rPr lang="en-US" dirty="0"/>
              <a:t>DEFAULT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r>
              <a:rPr lang="en-US" sz="2400" dirty="0"/>
              <a:t>Specify a default value for a column during an insert.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Literal values, expressions, or SQL functions are legal values.</a:t>
            </a:r>
          </a:p>
          <a:p>
            <a:pPr lvl="0"/>
            <a:r>
              <a:rPr lang="en-US" sz="2400" dirty="0"/>
              <a:t>Another column’s name or a </a:t>
            </a:r>
            <a:r>
              <a:rPr lang="en-US" sz="2400" dirty="0" err="1"/>
              <a:t>pseudocolumn</a:t>
            </a:r>
            <a:r>
              <a:rPr lang="en-US" sz="2400" dirty="0"/>
              <a:t> are illegal values.</a:t>
            </a:r>
          </a:p>
          <a:p>
            <a:pPr lvl="0"/>
            <a:r>
              <a:rPr lang="en-US" sz="2400" dirty="0"/>
              <a:t>The default data type must match the column data type.</a:t>
            </a:r>
          </a:p>
          <a:p>
            <a:pPr marL="0" lvl="0" indent="0">
              <a:buNone/>
            </a:pPr>
            <a:endParaRPr lang="ru-RU" sz="2400" dirty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9310" y="1984696"/>
            <a:ext cx="8230733" cy="640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...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hire_date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DATE DEFAULT SYSDATE, ...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9310" y="4605976"/>
            <a:ext cx="8230733" cy="115474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hire_dates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(id          NUMBER(8),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hire_date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DATE DEFAULT SYSDATE);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Table created.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46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2.3.</a:t>
            </a:r>
            <a:r>
              <a:rPr lang="ru-RU" dirty="0" smtClean="0"/>
              <a:t> </a:t>
            </a:r>
            <a:r>
              <a:rPr lang="en-US" dirty="0" smtClean="0"/>
              <a:t>CREATE TABLE – Example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r>
              <a:rPr lang="en-US" sz="2400" dirty="0"/>
              <a:t>Create the table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Confirm table </a:t>
            </a:r>
            <a:r>
              <a:rPr lang="en-US" sz="2400" dirty="0" smtClean="0"/>
              <a:t>creation</a:t>
            </a:r>
            <a:endParaRPr lang="ru-RU" sz="2400" dirty="0"/>
          </a:p>
          <a:p>
            <a:endParaRPr lang="en-US" sz="2400" dirty="0" smtClean="0"/>
          </a:p>
          <a:p>
            <a:pPr lvl="0"/>
            <a:endParaRPr lang="en-US" sz="2400" dirty="0"/>
          </a:p>
          <a:p>
            <a:endParaRPr lang="ru-RU" sz="2400" dirty="0"/>
          </a:p>
          <a:p>
            <a:pPr lvl="0"/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936" y="2013358"/>
            <a:ext cx="8230733" cy="167442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NUMBER(2),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VARCHAR2(14),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loc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VARCHAR2(13),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create_date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DATE DEFAULT SYSDATE);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latin typeface="Courier New"/>
              </a:rPr>
              <a:t>Table created.</a:t>
            </a:r>
            <a:endParaRPr lang="en-US" sz="16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9310" y="4527599"/>
            <a:ext cx="8230733" cy="37097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DESCRIBE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dept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</p:txBody>
      </p:sp>
      <p:pic>
        <p:nvPicPr>
          <p:cNvPr id="8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979503" y="5064892"/>
            <a:ext cx="7131600" cy="12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</a:t>
            </a:r>
            <a:r>
              <a:rPr lang="en-US" dirty="0" smtClean="0"/>
              <a:t>2.4.</a:t>
            </a:r>
            <a:r>
              <a:rPr lang="ru-RU" dirty="0" smtClean="0"/>
              <a:t> </a:t>
            </a:r>
            <a:r>
              <a:rPr lang="en-US" dirty="0" smtClean="0"/>
              <a:t>CREATE TABLE Using </a:t>
            </a:r>
            <a:r>
              <a:rPr lang="en-US" dirty="0"/>
              <a:t>a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Create a table and insert rows by combining the CREATE TABLE statement and the AS </a:t>
            </a:r>
            <a:r>
              <a:rPr lang="en-US" sz="2400" dirty="0" err="1"/>
              <a:t>subquery</a:t>
            </a:r>
            <a:r>
              <a:rPr lang="en-US" sz="2400" dirty="0"/>
              <a:t> option.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Match </a:t>
            </a:r>
            <a:r>
              <a:rPr lang="en-US" sz="2400" dirty="0"/>
              <a:t>the number of specified columns to the number of </a:t>
            </a:r>
            <a:r>
              <a:rPr lang="en-US" sz="2400" dirty="0" err="1"/>
              <a:t>subquery</a:t>
            </a:r>
            <a:r>
              <a:rPr lang="en-US" sz="2400" dirty="0"/>
              <a:t> columns.</a:t>
            </a:r>
          </a:p>
          <a:p>
            <a:pPr lvl="0"/>
            <a:r>
              <a:rPr lang="en-US" sz="2400" dirty="0"/>
              <a:t>Define columns with column names </a:t>
            </a:r>
            <a:r>
              <a:rPr lang="en-US" sz="2400" dirty="0" smtClean="0"/>
              <a:t>and default </a:t>
            </a:r>
            <a:r>
              <a:rPr lang="en-US" sz="2400" dirty="0"/>
              <a:t>values.</a:t>
            </a:r>
          </a:p>
          <a:p>
            <a:pPr lvl="0"/>
            <a:endParaRPr lang="en-US" sz="2400" dirty="0" smtClean="0"/>
          </a:p>
          <a:p>
            <a:pPr marL="252000" lvl="1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5434" y="2373085"/>
            <a:ext cx="8230733" cy="892629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CREATE TABLE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table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	  [(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...)]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AS 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subquery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0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2555</TotalTime>
  <Words>1855</Words>
  <Application>Microsoft Office PowerPoint</Application>
  <PresentationFormat>On-screen Show (4:3)</PresentationFormat>
  <Paragraphs>455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NetCracker_EDU_Template_2013</vt:lpstr>
      <vt:lpstr>Лекции по Oracle SQL Колесников Сергей, инженер-разработчик NetCracker</vt:lpstr>
      <vt:lpstr>Agenda</vt:lpstr>
      <vt:lpstr>1.1.1. Overview of Oracle Database Objects</vt:lpstr>
      <vt:lpstr>1.1.2 Naming Rules for Oracle Objects</vt:lpstr>
      <vt:lpstr>Part 1.2. Tables. Constraints</vt:lpstr>
      <vt:lpstr>1.2.1. CREATE TABLE Statement</vt:lpstr>
      <vt:lpstr>1.2.2. DEFAULT Option</vt:lpstr>
      <vt:lpstr>1.2.3. CREATE TABLE – Example</vt:lpstr>
      <vt:lpstr>1.2.4. CREATE TABLE Using a Subquery</vt:lpstr>
      <vt:lpstr>1.2.5. ALTER TABLE Statement</vt:lpstr>
      <vt:lpstr>1.2.6. DROP TABLE Statement</vt:lpstr>
      <vt:lpstr>1.2.7. Constraints</vt:lpstr>
      <vt:lpstr>1.2.8. Defining Constraints – Syntax</vt:lpstr>
      <vt:lpstr>1.2.9. Defining Constraints – Examples</vt:lpstr>
      <vt:lpstr>1.2.10. UNIQUE and PRIMARY KEY Constraints</vt:lpstr>
      <vt:lpstr>1.2.11. FOREIGN KEY Constraint</vt:lpstr>
      <vt:lpstr>1.2.12. CHECK Constraint</vt:lpstr>
      <vt:lpstr>1.2.13. Violating FOREIGN KEY Constraint</vt:lpstr>
      <vt:lpstr>Part 1.3. Views</vt:lpstr>
      <vt:lpstr>1.3.1. What Is a View?</vt:lpstr>
      <vt:lpstr>1.3.2. CREATE VIEW – Syntax</vt:lpstr>
      <vt:lpstr>1.3.3. CREATE VIEW – Basic Examples</vt:lpstr>
      <vt:lpstr>1.3.4 CREATE VIEW – Complex Example</vt:lpstr>
      <vt:lpstr>1.3.5. Modifying a View</vt:lpstr>
      <vt:lpstr>1.3.6 DROP View</vt:lpstr>
      <vt:lpstr>1.3.7. Rules for Performing DML Operations on a View</vt:lpstr>
      <vt:lpstr>1.3.8. Denying DML Operations</vt:lpstr>
      <vt:lpstr>1.3.9. Using the WITH CHECK OPTION Clause</vt:lpstr>
      <vt:lpstr>Part 1.4. Sequences</vt:lpstr>
      <vt:lpstr>1.4.1. What Is a Sequence?</vt:lpstr>
      <vt:lpstr>1.4.2. CREATE SEQUENCE – Syntax</vt:lpstr>
      <vt:lpstr>1.4.3. CREATE SEQUENCE – Example</vt:lpstr>
      <vt:lpstr>1.4.4 ALTER SEQUENCE, DROP SEQUENCE</vt:lpstr>
      <vt:lpstr>1.4.5. NEXTVAL and CURRVAL Pseudocolumns</vt:lpstr>
      <vt:lpstr>1.4.6. Using a Sequence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Колесников Сергей, инженер-разработчик NetCracker</dc:title>
  <dc:creator>User</dc:creator>
  <cp:lastModifiedBy>Alexey Evdokimov</cp:lastModifiedBy>
  <cp:revision>94</cp:revision>
  <dcterms:created xsi:type="dcterms:W3CDTF">2013-09-06T16:52:18Z</dcterms:created>
  <dcterms:modified xsi:type="dcterms:W3CDTF">2014-07-23T19:15:14Z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