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76" r:id="rId4"/>
    <p:sldId id="393" r:id="rId5"/>
    <p:sldId id="394" r:id="rId6"/>
    <p:sldId id="396" r:id="rId7"/>
    <p:sldId id="401" r:id="rId8"/>
    <p:sldId id="398" r:id="rId9"/>
    <p:sldId id="400" r:id="rId10"/>
    <p:sldId id="399" r:id="rId11"/>
    <p:sldId id="397" r:id="rId12"/>
    <p:sldId id="402" r:id="rId13"/>
    <p:sldId id="403" r:id="rId14"/>
    <p:sldId id="40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FF0C60A-A3E5-4CC3-B151-885EFC951D93}">
          <p14:sldIdLst>
            <p14:sldId id="256"/>
            <p14:sldId id="302"/>
            <p14:sldId id="376"/>
            <p14:sldId id="393"/>
            <p14:sldId id="394"/>
            <p14:sldId id="396"/>
            <p14:sldId id="401"/>
            <p14:sldId id="398"/>
            <p14:sldId id="400"/>
            <p14:sldId id="399"/>
            <p14:sldId id="397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2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C1"/>
    <a:srgbClr val="E7ECF4"/>
    <a:srgbClr val="E7E2F4"/>
    <a:srgbClr val="E7F9FF"/>
    <a:srgbClr val="FFFFFF"/>
    <a:srgbClr val="E7F6FF"/>
    <a:srgbClr val="D1EDFF"/>
    <a:srgbClr val="E2F9FE"/>
    <a:srgbClr val="0F6FC6"/>
    <a:srgbClr val="C7F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9497" autoAdjust="0"/>
  </p:normalViewPr>
  <p:slideViewPr>
    <p:cSldViewPr snapToGrid="0">
      <p:cViewPr varScale="1">
        <p:scale>
          <a:sx n="114" d="100"/>
          <a:sy n="114" d="100"/>
        </p:scale>
        <p:origin x="-528" y="-102"/>
      </p:cViewPr>
      <p:guideLst>
        <p:guide orient="horz" pos="4273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11/24/2014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11/24/2014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0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62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66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2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6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2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53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3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80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7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8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2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Колесников Сергей,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lang="en-US" sz="3600" b="1" noProof="0" dirty="0">
                <a:latin typeface="+mj-lt"/>
                <a:ea typeface="+mj-ea"/>
                <a:cs typeface="+mj-cs"/>
              </a:rPr>
              <a:t>3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3600" b="1" dirty="0"/>
              <a:t>DDL and DML operators. </a:t>
            </a:r>
            <a:br>
              <a:rPr lang="en-US" sz="3600" b="1" dirty="0"/>
            </a:br>
            <a:r>
              <a:rPr lang="en-US" sz="3600" b="1" dirty="0"/>
              <a:t>Oracle objects. Transactions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.</a:t>
            </a:r>
            <a:r>
              <a:rPr lang="en-US" dirty="0"/>
              <a:t>8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/>
              <a:t>Rollback of Transactions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Undoes all changes made by all the SQL statements in the </a:t>
            </a:r>
            <a:r>
              <a:rPr lang="en-US" sz="2400" dirty="0" smtClean="0"/>
              <a:t>transaction</a:t>
            </a:r>
          </a:p>
          <a:p>
            <a:endParaRPr lang="en-US" sz="2200" dirty="0" smtClean="0"/>
          </a:p>
          <a:p>
            <a:r>
              <a:rPr lang="en-US" sz="2400" dirty="0"/>
              <a:t>Releases all the locks of data held by the transaction</a:t>
            </a:r>
          </a:p>
          <a:p>
            <a:endParaRPr lang="en-US" sz="2200" dirty="0"/>
          </a:p>
          <a:p>
            <a:r>
              <a:rPr lang="en-US" sz="2400" dirty="0"/>
              <a:t>Erases all savepoints in the </a:t>
            </a:r>
            <a:r>
              <a:rPr lang="en-US" sz="2400" dirty="0" smtClean="0"/>
              <a:t>transaction</a:t>
            </a:r>
          </a:p>
          <a:p>
            <a:endParaRPr lang="en-US" sz="2400" dirty="0"/>
          </a:p>
          <a:p>
            <a:r>
              <a:rPr lang="en-US" sz="2400" dirty="0"/>
              <a:t>Ends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6633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/>
              <a:t>9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Committing Transactions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Makes all changes permanent</a:t>
            </a:r>
            <a:endParaRPr lang="en-US" sz="2400" dirty="0"/>
          </a:p>
          <a:p>
            <a:pPr marL="252000" lvl="1" indent="0">
              <a:buNone/>
            </a:pPr>
            <a:endParaRPr lang="en-US" sz="2200" dirty="0"/>
          </a:p>
          <a:p>
            <a:pPr lvl="0"/>
            <a:r>
              <a:rPr lang="en-US" sz="2400" dirty="0"/>
              <a:t>R</a:t>
            </a:r>
            <a:r>
              <a:rPr lang="en-US" sz="2400" dirty="0" smtClean="0"/>
              <a:t>eleases </a:t>
            </a:r>
            <a:r>
              <a:rPr lang="en-US" sz="2400" dirty="0"/>
              <a:t>locks held on rows and </a:t>
            </a:r>
            <a:r>
              <a:rPr lang="en-US" sz="2400" dirty="0" smtClean="0"/>
              <a:t>tables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Deletes savepoints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Marks </a:t>
            </a:r>
            <a:r>
              <a:rPr lang="en-US" sz="2400" dirty="0"/>
              <a:t>the transaction </a:t>
            </a:r>
            <a:r>
              <a:rPr lang="en-US" sz="2400" dirty="0" smtClean="0"/>
              <a:t>complete</a:t>
            </a:r>
          </a:p>
          <a:p>
            <a:pPr lvl="0"/>
            <a:endParaRPr lang="en-US" sz="2400" dirty="0"/>
          </a:p>
          <a:p>
            <a:r>
              <a:rPr lang="en-US" sz="2400" dirty="0"/>
              <a:t>All users can view the results.</a:t>
            </a:r>
          </a:p>
          <a:p>
            <a:pPr lvl="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5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 smtClean="0"/>
              <a:t>10.</a:t>
            </a:r>
            <a:r>
              <a:rPr lang="ru-RU" dirty="0" smtClean="0"/>
              <a:t> </a:t>
            </a:r>
            <a:r>
              <a:rPr lang="en-US" dirty="0" smtClean="0"/>
              <a:t>Locks during Transactions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Transactions lock </a:t>
            </a:r>
            <a:r>
              <a:rPr lang="en-US" sz="2400" dirty="0" smtClean="0"/>
              <a:t>rows and tables</a:t>
            </a:r>
          </a:p>
          <a:p>
            <a:endParaRPr lang="en-US" sz="2400" dirty="0"/>
          </a:p>
          <a:p>
            <a:r>
              <a:rPr lang="en-US" sz="2400" dirty="0" smtClean="0"/>
              <a:t>Other transactions have to wait while lock will be released</a:t>
            </a:r>
          </a:p>
          <a:p>
            <a:endParaRPr lang="en-US" sz="2400" dirty="0"/>
          </a:p>
          <a:p>
            <a:r>
              <a:rPr lang="en-US" sz="2400" dirty="0" smtClean="0"/>
              <a:t>Deadlocks</a:t>
            </a:r>
            <a:endParaRPr lang="en-US" sz="2400" dirty="0"/>
          </a:p>
          <a:p>
            <a:pPr lvl="0"/>
            <a:endParaRPr lang="en-US" sz="2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329" y="2715296"/>
            <a:ext cx="6374475" cy="32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 smtClean="0"/>
              <a:t>11.</a:t>
            </a:r>
            <a:r>
              <a:rPr lang="ru-RU" dirty="0" smtClean="0"/>
              <a:t> </a:t>
            </a:r>
            <a:r>
              <a:rPr lang="en-US" dirty="0" smtClean="0"/>
              <a:t>Transactions</a:t>
            </a:r>
            <a:r>
              <a:rPr lang="ru-RU" dirty="0" smtClean="0"/>
              <a:t> </a:t>
            </a:r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Problems</a:t>
            </a:r>
          </a:p>
          <a:p>
            <a:pPr lvl="1"/>
            <a:r>
              <a:rPr lang="en-US" sz="2200" dirty="0" smtClean="0"/>
              <a:t>Dirty read</a:t>
            </a:r>
          </a:p>
          <a:p>
            <a:pPr lvl="1"/>
            <a:r>
              <a:rPr lang="en-US" sz="2200" dirty="0"/>
              <a:t>N</a:t>
            </a:r>
            <a:r>
              <a:rPr lang="en-US" sz="2200" dirty="0" smtClean="0"/>
              <a:t>on-repeatable read</a:t>
            </a:r>
          </a:p>
          <a:p>
            <a:pPr lvl="1"/>
            <a:r>
              <a:rPr lang="en-US" sz="2200" dirty="0" smtClean="0"/>
              <a:t>Phantom read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Isolation levels prevents these problems</a:t>
            </a:r>
          </a:p>
          <a:p>
            <a:endParaRPr lang="en-US" sz="2400" dirty="0" smtClean="0"/>
          </a:p>
          <a:p>
            <a:r>
              <a:rPr lang="en-US" sz="2400" dirty="0" smtClean="0"/>
              <a:t>SQL92 standard defines four levels</a:t>
            </a:r>
          </a:p>
          <a:p>
            <a:pPr lvl="1"/>
            <a:r>
              <a:rPr lang="en-US" sz="2400" dirty="0"/>
              <a:t>Read </a:t>
            </a:r>
            <a:r>
              <a:rPr lang="en-US" sz="2400" dirty="0" smtClean="0"/>
              <a:t>uncommitted</a:t>
            </a:r>
          </a:p>
          <a:p>
            <a:pPr lvl="1"/>
            <a:r>
              <a:rPr lang="en-US" sz="2400" dirty="0"/>
              <a:t>Read </a:t>
            </a:r>
            <a:r>
              <a:rPr lang="en-US" sz="2400" dirty="0" smtClean="0"/>
              <a:t>committed(default)</a:t>
            </a:r>
          </a:p>
          <a:p>
            <a:pPr lvl="1"/>
            <a:r>
              <a:rPr lang="en-US" sz="2400" dirty="0"/>
              <a:t>Repeatable </a:t>
            </a:r>
            <a:r>
              <a:rPr lang="en-US" sz="2400" dirty="0" smtClean="0"/>
              <a:t>read</a:t>
            </a:r>
          </a:p>
          <a:p>
            <a:pPr lvl="1"/>
            <a:r>
              <a:rPr lang="en-US" sz="2400" dirty="0"/>
              <a:t>Serializable</a:t>
            </a:r>
            <a:endParaRPr lang="en-US" sz="2200" dirty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293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 smtClean="0"/>
              <a:t>12.</a:t>
            </a:r>
            <a:r>
              <a:rPr lang="ru-RU" dirty="0" smtClean="0"/>
              <a:t> </a:t>
            </a:r>
            <a:r>
              <a:rPr lang="en-US" dirty="0"/>
              <a:t>Transactions</a:t>
            </a:r>
            <a:r>
              <a:rPr lang="ru-RU" dirty="0"/>
              <a:t> </a:t>
            </a:r>
            <a:r>
              <a:rPr lang="en-US" dirty="0"/>
              <a:t>Isolation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Oracle Isolation levels</a:t>
            </a:r>
          </a:p>
          <a:p>
            <a:pPr lvl="2"/>
            <a:r>
              <a:rPr lang="en-US" sz="2200" dirty="0" smtClean="0"/>
              <a:t>Serializable</a:t>
            </a:r>
          </a:p>
          <a:p>
            <a:pPr lvl="2"/>
            <a:r>
              <a:rPr lang="en-US" sz="2200" dirty="0" smtClean="0"/>
              <a:t>Read committed</a:t>
            </a:r>
          </a:p>
          <a:p>
            <a:pPr lvl="2"/>
            <a:r>
              <a:rPr lang="en-US" sz="2200" dirty="0" smtClean="0"/>
              <a:t>Read only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213" y="4419598"/>
            <a:ext cx="5952381" cy="2114286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9862"/>
              </p:ext>
            </p:extLst>
          </p:nvPr>
        </p:nvGraphicFramePr>
        <p:xfrm>
          <a:off x="211140" y="1109092"/>
          <a:ext cx="8689332" cy="1981200"/>
        </p:xfrm>
        <a:graphic>
          <a:graphicData uri="http://schemas.openxmlformats.org/drawingml/2006/table">
            <a:tbl>
              <a:tblPr/>
              <a:tblGrid>
                <a:gridCol w="2172333"/>
                <a:gridCol w="2008223"/>
                <a:gridCol w="2459865"/>
                <a:gridCol w="2048911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Isolation Level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Dirty Read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Non-repeatable </a:t>
                      </a: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Read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solidFill>
                            <a:sysClr val="windowText" lastClr="000000"/>
                          </a:solidFill>
                          <a:effectLst/>
                        </a:rPr>
                        <a:t>Phantom Read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Read uncommitted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Read committed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Not 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Repeatable read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Not 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Not 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Serializable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Not 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ysClr val="windowText" lastClr="000000"/>
                          </a:solidFill>
                          <a:effectLst/>
                        </a:rPr>
                        <a:t>Not 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Not possible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6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3</a:t>
            </a:r>
            <a:r>
              <a:rPr lang="ru-RU" dirty="0" smtClean="0"/>
              <a:t>. </a:t>
            </a:r>
            <a:r>
              <a:rPr lang="en-US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/>
              <a:t>1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Database Transactions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transaction</a:t>
            </a:r>
            <a:r>
              <a:rPr lang="en-US" sz="2400" dirty="0"/>
              <a:t> is a logical, atomic unit of work that contains one or more SQL </a:t>
            </a:r>
            <a:r>
              <a:rPr lang="en-US" sz="2400" dirty="0" smtClean="0"/>
              <a:t>statements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Transaction could be</a:t>
            </a:r>
          </a:p>
          <a:p>
            <a:pPr lvl="1"/>
            <a:r>
              <a:rPr lang="en-US" sz="2200" dirty="0" smtClean="0"/>
              <a:t>Committed</a:t>
            </a:r>
          </a:p>
          <a:p>
            <a:pPr lvl="1"/>
            <a:r>
              <a:rPr lang="en-US" sz="2200" dirty="0" smtClean="0"/>
              <a:t>Rolled back</a:t>
            </a:r>
          </a:p>
          <a:p>
            <a:pPr lvl="1"/>
            <a:endParaRPr lang="en-US" sz="2200" dirty="0" smtClean="0"/>
          </a:p>
          <a:p>
            <a:r>
              <a:rPr lang="en-US" sz="2400" dirty="0"/>
              <a:t>All Oracle transactions comply with the </a:t>
            </a:r>
            <a:r>
              <a:rPr lang="en-US" sz="2400" b="1" dirty="0" smtClean="0"/>
              <a:t>ACID</a:t>
            </a:r>
            <a:r>
              <a:rPr lang="en-US" sz="2400" dirty="0" smtClean="0"/>
              <a:t> properties</a:t>
            </a:r>
          </a:p>
          <a:p>
            <a:pPr lvl="1"/>
            <a:r>
              <a:rPr lang="en-US" sz="2400" dirty="0" smtClean="0"/>
              <a:t>Atomicity</a:t>
            </a:r>
          </a:p>
          <a:p>
            <a:pPr lvl="1"/>
            <a:r>
              <a:rPr lang="en-US" sz="2400" dirty="0" smtClean="0"/>
              <a:t>Consistency</a:t>
            </a:r>
          </a:p>
          <a:p>
            <a:pPr lvl="1"/>
            <a:r>
              <a:rPr lang="en-US" sz="2400" dirty="0" smtClean="0"/>
              <a:t>Isolation</a:t>
            </a:r>
          </a:p>
          <a:p>
            <a:pPr lvl="1"/>
            <a:r>
              <a:rPr lang="en-US" sz="2400" dirty="0"/>
              <a:t>Durability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17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/>
              <a:t>2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Beginning/End of Transactions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Transaction begins when executes</a:t>
            </a:r>
          </a:p>
          <a:p>
            <a:pPr lvl="1"/>
            <a:r>
              <a:rPr lang="en-US" sz="2200" dirty="0" smtClean="0"/>
              <a:t>DML statement</a:t>
            </a:r>
          </a:p>
          <a:p>
            <a:pPr lvl="1"/>
            <a:r>
              <a:rPr lang="en-US" sz="2200" dirty="0" smtClean="0"/>
              <a:t>DDL statement</a:t>
            </a:r>
            <a:endParaRPr lang="en-US" sz="2200" dirty="0"/>
          </a:p>
          <a:p>
            <a:pPr lvl="0"/>
            <a:endParaRPr lang="ru-RU" sz="2400" dirty="0" smtClean="0"/>
          </a:p>
          <a:p>
            <a:pPr lvl="0"/>
            <a:r>
              <a:rPr lang="en-US" sz="2400" dirty="0" smtClean="0"/>
              <a:t>Transaction end when executed</a:t>
            </a:r>
          </a:p>
          <a:p>
            <a:pPr lvl="1"/>
            <a:r>
              <a:rPr lang="en-US" sz="2400" dirty="0"/>
              <a:t>COMMIT or ROLLBACK statement </a:t>
            </a:r>
            <a:r>
              <a:rPr lang="en-US" sz="2400" i="1" dirty="0"/>
              <a:t>without</a:t>
            </a:r>
            <a:r>
              <a:rPr lang="en-US" sz="2400" dirty="0"/>
              <a:t> a SAVEPOINT </a:t>
            </a:r>
            <a:r>
              <a:rPr lang="en-US" sz="2400" dirty="0" smtClean="0"/>
              <a:t>clause</a:t>
            </a:r>
          </a:p>
          <a:p>
            <a:pPr lvl="1"/>
            <a:r>
              <a:rPr lang="en-US" sz="2400" dirty="0" smtClean="0"/>
              <a:t>DDL statement</a:t>
            </a:r>
          </a:p>
          <a:p>
            <a:pPr lvl="1"/>
            <a:r>
              <a:rPr lang="en-US" sz="2400" dirty="0" smtClean="0"/>
              <a:t>Client application terminates (a)normally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Transactions example</a:t>
            </a:r>
            <a:endParaRPr lang="en-US" dirty="0"/>
          </a:p>
        </p:txBody>
      </p:sp>
      <p:pic>
        <p:nvPicPr>
          <p:cNvPr id="2050" name="Picture 2" descr="Description of Figure 10-1 follow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52" y="1159533"/>
            <a:ext cx="6507996" cy="4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Controlling Transactions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V$TRANSACTION view</a:t>
            </a:r>
          </a:p>
          <a:p>
            <a:pPr marL="252000" lvl="1" indent="0">
              <a:buNone/>
            </a:pPr>
            <a:endParaRPr lang="en-US" sz="2200" dirty="0"/>
          </a:p>
          <a:p>
            <a:pPr lvl="0"/>
            <a:r>
              <a:rPr lang="en-US" sz="2400" dirty="0" smtClean="0"/>
              <a:t>SET TRANSACTION NAME ‘TRANSACTION NAME’;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SAVEPOINT - identifies a point in a transaction to which you can later roll </a:t>
            </a:r>
            <a:r>
              <a:rPr lang="en-US" sz="2400" dirty="0" smtClean="0"/>
              <a:t>back</a:t>
            </a:r>
            <a:endParaRPr lang="ru-RU" sz="2400" dirty="0" smtClean="0"/>
          </a:p>
          <a:p>
            <a:pPr lvl="0"/>
            <a:endParaRPr lang="ru-RU" sz="2400" dirty="0"/>
          </a:p>
          <a:p>
            <a:pPr lvl="0"/>
            <a:r>
              <a:rPr lang="en-US" sz="2400" dirty="0" smtClean="0"/>
              <a:t>COMMIT - </a:t>
            </a:r>
            <a:r>
              <a:rPr lang="en-US" sz="2400" dirty="0"/>
              <a:t>makes all changes performed in the transaction </a:t>
            </a:r>
            <a:r>
              <a:rPr lang="en-US" sz="2400" dirty="0" smtClean="0"/>
              <a:t>permanent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ROLLBACK </a:t>
            </a:r>
            <a:r>
              <a:rPr lang="en-US" sz="2400" dirty="0" smtClean="0"/>
              <a:t> - </a:t>
            </a:r>
            <a:r>
              <a:rPr lang="en-US" sz="2400" dirty="0"/>
              <a:t>reverses the work done in the current </a:t>
            </a:r>
            <a:r>
              <a:rPr lang="en-US" sz="2400" dirty="0" smtClean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5950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</a:t>
            </a:r>
            <a:r>
              <a:rPr lang="en-US" dirty="0" smtClean="0"/>
              <a:t>5.</a:t>
            </a:r>
            <a:r>
              <a:rPr lang="ru-RU" dirty="0" smtClean="0"/>
              <a:t> </a:t>
            </a:r>
            <a:r>
              <a:rPr lang="en-US" dirty="0"/>
              <a:t>State of the Data </a:t>
            </a:r>
            <a:r>
              <a:rPr lang="en-US" dirty="0" smtClean="0"/>
              <a:t>Before </a:t>
            </a:r>
            <a:r>
              <a:rPr lang="en-US" dirty="0"/>
              <a:t>COMMIT or ROLLBACK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 smtClean="0"/>
          </a:p>
          <a:p>
            <a:pPr lvl="0"/>
            <a:r>
              <a:rPr lang="en-US" sz="2400" dirty="0"/>
              <a:t>The previous state of the data can be recovered.</a:t>
            </a:r>
          </a:p>
          <a:p>
            <a:pPr lvl="0"/>
            <a:r>
              <a:rPr lang="en-US" sz="2400" dirty="0"/>
              <a:t>The current user can review the results of the DML operations by using the SELECT statement.</a:t>
            </a:r>
          </a:p>
          <a:p>
            <a:pPr lvl="0"/>
            <a:r>
              <a:rPr lang="en-US" sz="2400" dirty="0"/>
              <a:t>Other users cannot view the results of the DML statements by the current user.</a:t>
            </a:r>
          </a:p>
          <a:p>
            <a:pPr lvl="0"/>
            <a:r>
              <a:rPr lang="en-US" sz="2400" dirty="0"/>
              <a:t>The affected rows </a:t>
            </a:r>
            <a:r>
              <a:rPr lang="en-US" sz="2400" dirty="0" smtClean="0"/>
              <a:t>be locked: </a:t>
            </a:r>
            <a:r>
              <a:rPr lang="en-US" sz="2400" dirty="0"/>
              <a:t>other users cannot change the data in the affected rows.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3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ru-RU" dirty="0" smtClean="0"/>
              <a:t>.</a:t>
            </a:r>
            <a:r>
              <a:rPr lang="en-US" dirty="0"/>
              <a:t>6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Savepoints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User-declared </a:t>
            </a:r>
            <a:r>
              <a:rPr lang="en-US" sz="2400" dirty="0"/>
              <a:t>intermediate marker within the context of a </a:t>
            </a:r>
            <a:r>
              <a:rPr lang="en-US" sz="2400" dirty="0" smtClean="0"/>
              <a:t>transaction, which </a:t>
            </a:r>
            <a:r>
              <a:rPr lang="en-US" sz="2400" dirty="0"/>
              <a:t>divide a long transaction into smaller </a:t>
            </a:r>
            <a:r>
              <a:rPr lang="en-US" sz="2400" dirty="0" smtClean="0"/>
              <a:t>parts</a:t>
            </a:r>
          </a:p>
          <a:p>
            <a:endParaRPr lang="en-US" sz="2200" dirty="0" smtClean="0"/>
          </a:p>
          <a:p>
            <a:r>
              <a:rPr lang="en-US" sz="2400" dirty="0"/>
              <a:t>SAVEPOINT </a:t>
            </a:r>
            <a:r>
              <a:rPr lang="en-US" sz="2400" dirty="0" err="1" smtClean="0"/>
              <a:t>savepoint_name</a:t>
            </a:r>
            <a:r>
              <a:rPr lang="en-US" sz="2400" dirty="0" smtClean="0"/>
              <a:t>;</a:t>
            </a:r>
          </a:p>
          <a:p>
            <a:endParaRPr lang="en-US" sz="2200" dirty="0"/>
          </a:p>
          <a:p>
            <a:r>
              <a:rPr lang="en-US" sz="2400" dirty="0"/>
              <a:t>ROLLBACK TO A </a:t>
            </a:r>
            <a:r>
              <a:rPr lang="en-US" sz="2400" dirty="0" smtClean="0"/>
              <a:t>SAVEPOINT</a:t>
            </a:r>
            <a:r>
              <a:rPr lang="ru-RU" sz="2400" dirty="0" smtClean="0"/>
              <a:t> </a:t>
            </a:r>
            <a:r>
              <a:rPr lang="en-US" sz="2400" dirty="0" err="1"/>
              <a:t>savepoint_name</a:t>
            </a:r>
            <a:endParaRPr lang="ru-RU" sz="2400" dirty="0"/>
          </a:p>
          <a:p>
            <a:pPr lvl="1"/>
            <a:r>
              <a:rPr lang="en-US" sz="2200" dirty="0" smtClean="0"/>
              <a:t>Undo </a:t>
            </a:r>
            <a:r>
              <a:rPr lang="en-US" sz="2200" dirty="0"/>
              <a:t>any changes made after the specified </a:t>
            </a:r>
            <a:r>
              <a:rPr lang="en-US" sz="2200" dirty="0" smtClean="0"/>
              <a:t>savepoint</a:t>
            </a:r>
            <a:endParaRPr lang="ru-RU" sz="2200" dirty="0" smtClean="0"/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oes </a:t>
            </a:r>
            <a:r>
              <a:rPr lang="en-US" sz="2200" dirty="0"/>
              <a:t>not mean a rollback of the transaction </a:t>
            </a:r>
            <a:r>
              <a:rPr lang="en-US" sz="2200" dirty="0" smtClean="0"/>
              <a:t>itself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3.</a:t>
            </a:r>
            <a:r>
              <a:rPr lang="en-US" dirty="0" smtClean="0"/>
              <a:t>7.</a:t>
            </a:r>
            <a:r>
              <a:rPr lang="ru-RU" dirty="0" smtClean="0"/>
              <a:t> </a:t>
            </a:r>
            <a:r>
              <a:rPr lang="en-US" dirty="0"/>
              <a:t>Controlling Transactions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04522" y="1238631"/>
            <a:ext cx="8229600" cy="4525963"/>
          </a:xfrm>
          <a:prstGeom prst="rect">
            <a:avLst/>
          </a:prstGeom>
        </p:spPr>
        <p:txBody>
          <a:bodyPr vert="horz" wrap="square" lIns="144000" tIns="144000" rIns="144000" bIns="45720" numCol="1" spcCol="360000" rtlCol="0" anchor="t" anchorCtr="0">
            <a:normAutofit/>
          </a:bodyPr>
          <a:lstStyle>
            <a:lvl1pPr marL="252000" indent="-252000" algn="l" defTabSz="252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 sz="2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2520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8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spcBef>
                <a:spcPts val="300"/>
              </a:spcBef>
              <a:buClr>
                <a:srgbClr val="0079C1"/>
              </a:buClr>
              <a:buSzPct val="110000"/>
              <a:buFont typeface="Calibri" pitchFamily="34" charset="0"/>
              <a:buChar char="‒"/>
              <a:defRPr sz="16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ct val="20000"/>
              </a:spcBef>
              <a:buClr>
                <a:srgbClr val="0079C1"/>
              </a:buClr>
              <a:buFont typeface="Arial" pitchFamily="34" charset="0"/>
              <a:buChar char="•"/>
              <a:defRPr sz="14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07810" y="4811903"/>
            <a:ext cx="204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SAVEPOINT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07810" y="2759266"/>
            <a:ext cx="2046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SAVEPOINT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41160" y="2200466"/>
            <a:ext cx="1013098" cy="369974"/>
          </a:xfrm>
          <a:prstGeom prst="rect">
            <a:avLst/>
          </a:prstGeom>
          <a:solidFill>
            <a:srgbClr val="99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DELETE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41160" y="3246628"/>
            <a:ext cx="1013098" cy="369974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INSERT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41160" y="4280091"/>
            <a:ext cx="1013098" cy="369974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UPDATE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441160" y="5292916"/>
            <a:ext cx="1013098" cy="369974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INSERT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328447" y="1114616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i="1">
                <a:solidFill>
                  <a:schemeClr val="bg1"/>
                </a:solidFill>
                <a:latin typeface="Courier New" pitchFamily="49" charset="0"/>
              </a:rPr>
              <a:t>COMMIT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842672" y="1486091"/>
            <a:ext cx="0" cy="42878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69610" y="1114616"/>
            <a:ext cx="728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i="1">
                <a:solidFill>
                  <a:schemeClr val="bg1"/>
                </a:solidFill>
                <a:latin typeface="Courier New" pitchFamily="49" charset="0"/>
              </a:rPr>
              <a:t>Time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07810" y="1560703"/>
            <a:ext cx="126335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1"/>
                </a:solidFill>
              </a:rPr>
              <a:t>Transaction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946110" y="5435791"/>
            <a:ext cx="2095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ROLLBACK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to SAVEPOINT B</a:t>
            </a: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3068347" y="4984941"/>
            <a:ext cx="838200" cy="476250"/>
          </a:xfrm>
          <a:custGeom>
            <a:avLst/>
            <a:gdLst/>
            <a:ahLst/>
            <a:cxnLst>
              <a:cxn ang="0">
                <a:pos x="563" y="203"/>
              </a:cxn>
              <a:cxn ang="0">
                <a:pos x="563" y="0"/>
              </a:cxn>
              <a:cxn ang="0">
                <a:pos x="0" y="0"/>
              </a:cxn>
            </a:cxnLst>
            <a:rect l="0" t="0" r="r" b="b"/>
            <a:pathLst>
              <a:path w="564" h="204">
                <a:moveTo>
                  <a:pt x="563" y="203"/>
                </a:moveTo>
                <a:lnTo>
                  <a:pt x="563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100347" y="5435791"/>
            <a:ext cx="2095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ROLLBACK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to SAVEPOINT A</a:t>
            </a: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068347" y="2935478"/>
            <a:ext cx="2994025" cy="2514600"/>
          </a:xfrm>
          <a:custGeom>
            <a:avLst/>
            <a:gdLst/>
            <a:ahLst/>
            <a:cxnLst>
              <a:cxn ang="0">
                <a:pos x="1831" y="1487"/>
              </a:cxn>
              <a:cxn ang="0">
                <a:pos x="1831" y="0"/>
              </a:cxn>
              <a:cxn ang="0">
                <a:pos x="0" y="0"/>
              </a:cxn>
            </a:cxnLst>
            <a:rect l="0" t="0" r="r" b="b"/>
            <a:pathLst>
              <a:path w="1832" h="1488">
                <a:moveTo>
                  <a:pt x="1831" y="1487"/>
                </a:moveTo>
                <a:lnTo>
                  <a:pt x="1831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7245060" y="5435791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ROLLBACK</a:t>
            </a:r>
          </a:p>
        </p:txBody>
      </p:sp>
      <p:sp>
        <p:nvSpPr>
          <p:cNvPr id="24" name="Freeform 27"/>
          <p:cNvSpPr>
            <a:spLocks/>
          </p:cNvSpPr>
          <p:nvPr/>
        </p:nvSpPr>
        <p:spPr bwMode="auto">
          <a:xfrm>
            <a:off x="3068347" y="1735328"/>
            <a:ext cx="4776788" cy="3759200"/>
          </a:xfrm>
          <a:custGeom>
            <a:avLst/>
            <a:gdLst/>
            <a:ahLst/>
            <a:cxnLst>
              <a:cxn ang="0">
                <a:pos x="3134" y="2445"/>
              </a:cxn>
              <a:cxn ang="0">
                <a:pos x="3134" y="0"/>
              </a:cxn>
              <a:cxn ang="0">
                <a:pos x="0" y="0"/>
              </a:cxn>
            </a:cxnLst>
            <a:rect l="0" t="0" r="r" b="b"/>
            <a:pathLst>
              <a:path w="3135" h="2446">
                <a:moveTo>
                  <a:pt x="3134" y="2445"/>
                </a:moveTo>
                <a:lnTo>
                  <a:pt x="3134" y="0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hlink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2684</TotalTime>
  <Words>439</Words>
  <Application>Microsoft Office PowerPoint</Application>
  <PresentationFormat>On-screen Show (4:3)</PresentationFormat>
  <Paragraphs>150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NetCracker_EDU_Template_2013</vt:lpstr>
      <vt:lpstr>Лекции по Oracle SQL Колесников Сергей, инженер-разработчик NetCracker</vt:lpstr>
      <vt:lpstr>Part 3. Transactions</vt:lpstr>
      <vt:lpstr>3.1. Database Transactions</vt:lpstr>
      <vt:lpstr>3.2. Beginning/End of Transactions</vt:lpstr>
      <vt:lpstr>3.3. Transactions example</vt:lpstr>
      <vt:lpstr>3.4. Controlling Transactions</vt:lpstr>
      <vt:lpstr>3.5. State of the Data Before COMMIT or ROLLBACK</vt:lpstr>
      <vt:lpstr>3.6. Savepoints</vt:lpstr>
      <vt:lpstr>3.7. Controlling Transactions</vt:lpstr>
      <vt:lpstr>3.8. Rollback of Transactions</vt:lpstr>
      <vt:lpstr>3.9. Committing Transactions</vt:lpstr>
      <vt:lpstr>3.10. Locks during Transactions</vt:lpstr>
      <vt:lpstr>3.11. Transactions Isolation</vt:lpstr>
      <vt:lpstr>3.12. Transactions Isolation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Java SE Колесников Сергей, инженер-разработчик NetCracker</dc:title>
  <dc:creator>User</dc:creator>
  <cp:lastModifiedBy>Alexey Evdokimov</cp:lastModifiedBy>
  <cp:revision>106</cp:revision>
  <dcterms:created xsi:type="dcterms:W3CDTF">2013-09-06T16:52:18Z</dcterms:created>
  <dcterms:modified xsi:type="dcterms:W3CDTF">2014-11-24T15:18:46Z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