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08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C2DEEF"/>
    <a:srgbClr val="C8E3FB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 autoAdjust="0"/>
    <p:restoredTop sz="99527" autoAdjust="0"/>
  </p:normalViewPr>
  <p:slideViewPr>
    <p:cSldViewPr snapToGrid="0">
      <p:cViewPr>
        <p:scale>
          <a:sx n="76" d="100"/>
          <a:sy n="76" d="100"/>
        </p:scale>
        <p:origin x="-408" y="18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6/20/2014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6/20/2014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46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2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Василий Орлов,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Лекция 4</a:t>
            </a:r>
            <a:r>
              <a:rPr lang="ru-RU" sz="3600" b="1" smtClean="0">
                <a:latin typeface="+mj-lt"/>
                <a:ea typeface="+mj-ea"/>
                <a:cs typeface="+mj-cs"/>
              </a:rPr>
              <a:t>, часть 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Иерархические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52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r>
              <a:rPr lang="en-US" b="1" dirty="0" smtClean="0"/>
              <a:t>SYS_CONNECT_BY_PATH</a:t>
            </a:r>
            <a:r>
              <a:rPr lang="en-US" dirty="0" smtClean="0"/>
              <a:t>(column, char)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SYS_CONNECT_BY_PATH is valid only in hierarchical queries. </a:t>
            </a:r>
            <a:br>
              <a:rPr lang="en-US" dirty="0" smtClean="0"/>
            </a:br>
            <a:r>
              <a:rPr lang="en-US" dirty="0" smtClean="0"/>
              <a:t>It returns the path of a column value from root to node, with column values separated by </a:t>
            </a:r>
            <a:r>
              <a:rPr lang="en-US" i="1" dirty="0" smtClean="0"/>
              <a:t>char</a:t>
            </a:r>
            <a:r>
              <a:rPr lang="en-US" dirty="0" smtClean="0"/>
              <a:t> for each row returned by CONNECT BY condition.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SYS_CONNECT_BY_PATH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3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SQL&gt; select level from dual connect by level &lt; 10;</a:t>
            </a:r>
          </a:p>
          <a:p>
            <a:pPr>
              <a:buNone/>
            </a:pP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LEVEL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6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7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8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9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9 rows selected.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Numeric Sequences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en-US" dirty="0" smtClean="0"/>
              <a:t>The SIBLINGS keyword is valid only if you also specify the </a:t>
            </a:r>
            <a:r>
              <a:rPr lang="en-US" i="1" dirty="0" err="1" smtClean="0"/>
              <a:t>hierarchical_query_clause</a:t>
            </a:r>
            <a:r>
              <a:rPr lang="en-US" dirty="0" smtClean="0"/>
              <a:t> (CONNECT BY).</a:t>
            </a:r>
          </a:p>
          <a:p>
            <a:endParaRPr lang="en-US" dirty="0" smtClean="0"/>
          </a:p>
          <a:p>
            <a:r>
              <a:rPr lang="en-US" dirty="0" smtClean="0"/>
              <a:t>ORDER SIBLINGS BY preserves any ordering specified in the hierarchical query clause and then applies the </a:t>
            </a:r>
            <a:r>
              <a:rPr lang="en-US" i="1" dirty="0" err="1" smtClean="0"/>
              <a:t>order_by_clause</a:t>
            </a:r>
            <a:r>
              <a:rPr lang="en-US" dirty="0" smtClean="0"/>
              <a:t> to the siblings of the hierarchy.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Siblings Ordering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1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5586" y="1453225"/>
            <a:ext cx="8932790" cy="550072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level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e.*           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/*5*/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emp e, dept d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e.deptno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d.deptno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/*1*/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connect_by_isleaf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1   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/*4*/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'NEW YORK' 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/*2*/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connect by prior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mgr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/*3*/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siblings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/*6*/</a:t>
            </a:r>
            <a:endParaRPr lang="ru-RU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Queries Execution Sequence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2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Tree Structure</a:t>
            </a:r>
            <a:endParaRPr lang="ru-RU" dirty="0"/>
          </a:p>
        </p:txBody>
      </p:sp>
      <p:sp>
        <p:nvSpPr>
          <p:cNvPr id="4" name="Rectangle 2052"/>
          <p:cNvSpPr>
            <a:spLocks noChangeArrowheads="1"/>
          </p:cNvSpPr>
          <p:nvPr/>
        </p:nvSpPr>
        <p:spPr bwMode="auto">
          <a:xfrm>
            <a:off x="2389188" y="3336925"/>
            <a:ext cx="8928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De </a:t>
            </a:r>
            <a:r>
              <a:rPr lang="en-US" sz="1600" dirty="0" err="1">
                <a:solidFill>
                  <a:schemeClr val="bg1"/>
                </a:solidFill>
              </a:rPr>
              <a:t>Haan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2053"/>
          <p:cNvSpPr>
            <a:spLocks noChangeArrowheads="1"/>
          </p:cNvSpPr>
          <p:nvPr/>
        </p:nvSpPr>
        <p:spPr bwMode="auto">
          <a:xfrm>
            <a:off x="4032250" y="2241550"/>
            <a:ext cx="5434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King</a:t>
            </a: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2430463" y="4370388"/>
            <a:ext cx="79188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Hunold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2055"/>
          <p:cNvSpPr>
            <a:spLocks noChangeShapeType="1"/>
          </p:cNvSpPr>
          <p:nvPr/>
        </p:nvSpPr>
        <p:spPr bwMode="gray">
          <a:xfrm flipV="1">
            <a:off x="4343400" y="2514600"/>
            <a:ext cx="0" cy="4889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Line 2056"/>
          <p:cNvSpPr>
            <a:spLocks noChangeShapeType="1"/>
          </p:cNvSpPr>
          <p:nvPr/>
        </p:nvSpPr>
        <p:spPr bwMode="gray">
          <a:xfrm>
            <a:off x="2894013" y="3632200"/>
            <a:ext cx="0" cy="7429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Rectangle 2057"/>
          <p:cNvSpPr>
            <a:spLocks noChangeArrowheads="1"/>
          </p:cNvSpPr>
          <p:nvPr/>
        </p:nvSpPr>
        <p:spPr bwMode="blackWhite">
          <a:xfrm>
            <a:off x="3375025" y="1879600"/>
            <a:ext cx="3457575" cy="392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EMPLOYEE_ID = 100</a:t>
            </a:r>
            <a:r>
              <a:rPr lang="en-US" dirty="0">
                <a:solidFill>
                  <a:srgbClr val="000000"/>
                </a:solidFill>
              </a:rPr>
              <a:t> (Parent)</a:t>
            </a:r>
          </a:p>
        </p:txBody>
      </p:sp>
      <p:sp>
        <p:nvSpPr>
          <p:cNvPr id="10" name="Rectangle 2058"/>
          <p:cNvSpPr>
            <a:spLocks noChangeArrowheads="1"/>
          </p:cNvSpPr>
          <p:nvPr/>
        </p:nvSpPr>
        <p:spPr bwMode="blackWhite">
          <a:xfrm>
            <a:off x="914400" y="2546350"/>
            <a:ext cx="3348038" cy="392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MANAGER_ID = 100</a:t>
            </a:r>
            <a:r>
              <a:rPr lang="en-US" dirty="0">
                <a:solidFill>
                  <a:srgbClr val="000000"/>
                </a:solidFill>
              </a:rPr>
              <a:t> (Child)</a:t>
            </a:r>
          </a:p>
        </p:txBody>
      </p:sp>
      <p:sp>
        <p:nvSpPr>
          <p:cNvPr id="11" name="Rectangle 2059"/>
          <p:cNvSpPr>
            <a:spLocks noChangeArrowheads="1"/>
          </p:cNvSpPr>
          <p:nvPr/>
        </p:nvSpPr>
        <p:spPr bwMode="auto">
          <a:xfrm>
            <a:off x="617538" y="4360863"/>
            <a:ext cx="83035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Whalen</a:t>
            </a:r>
          </a:p>
        </p:txBody>
      </p:sp>
      <p:sp>
        <p:nvSpPr>
          <p:cNvPr id="12" name="Rectangle 2060"/>
          <p:cNvSpPr>
            <a:spLocks noChangeArrowheads="1"/>
          </p:cNvSpPr>
          <p:nvPr/>
        </p:nvSpPr>
        <p:spPr bwMode="auto">
          <a:xfrm>
            <a:off x="909638" y="3336925"/>
            <a:ext cx="8699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Kochhar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Line 2061"/>
          <p:cNvSpPr>
            <a:spLocks noChangeShapeType="1"/>
          </p:cNvSpPr>
          <p:nvPr/>
        </p:nvSpPr>
        <p:spPr bwMode="gray">
          <a:xfrm>
            <a:off x="1312863" y="36766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Freeform 2062"/>
          <p:cNvSpPr>
            <a:spLocks/>
          </p:cNvSpPr>
          <p:nvPr/>
        </p:nvSpPr>
        <p:spPr bwMode="gray">
          <a:xfrm>
            <a:off x="898525" y="3981450"/>
            <a:ext cx="855663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Rectangle 2063"/>
          <p:cNvSpPr>
            <a:spLocks noChangeArrowheads="1"/>
          </p:cNvSpPr>
          <p:nvPr/>
        </p:nvSpPr>
        <p:spPr bwMode="auto">
          <a:xfrm>
            <a:off x="1425575" y="4360863"/>
            <a:ext cx="78899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Higgins</a:t>
            </a:r>
          </a:p>
        </p:txBody>
      </p:sp>
      <p:sp>
        <p:nvSpPr>
          <p:cNvPr id="16" name="Rectangle 2064"/>
          <p:cNvSpPr>
            <a:spLocks noChangeArrowheads="1"/>
          </p:cNvSpPr>
          <p:nvPr/>
        </p:nvSpPr>
        <p:spPr bwMode="auto">
          <a:xfrm>
            <a:off x="3824288" y="3321050"/>
            <a:ext cx="93031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Mourgos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Line 2065"/>
          <p:cNvSpPr>
            <a:spLocks noChangeShapeType="1"/>
          </p:cNvSpPr>
          <p:nvPr/>
        </p:nvSpPr>
        <p:spPr bwMode="gray">
          <a:xfrm>
            <a:off x="5105400" y="3003550"/>
            <a:ext cx="26812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Line 2066"/>
          <p:cNvSpPr>
            <a:spLocks noChangeShapeType="1"/>
          </p:cNvSpPr>
          <p:nvPr/>
        </p:nvSpPr>
        <p:spPr bwMode="gray">
          <a:xfrm>
            <a:off x="6629400" y="30035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Rectangle 2067"/>
          <p:cNvSpPr>
            <a:spLocks noChangeArrowheads="1"/>
          </p:cNvSpPr>
          <p:nvPr/>
        </p:nvSpPr>
        <p:spPr bwMode="auto">
          <a:xfrm>
            <a:off x="6200775" y="3336925"/>
            <a:ext cx="78720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Zlotkey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Line 2068"/>
          <p:cNvSpPr>
            <a:spLocks noChangeShapeType="1"/>
          </p:cNvSpPr>
          <p:nvPr/>
        </p:nvSpPr>
        <p:spPr bwMode="gray">
          <a:xfrm>
            <a:off x="4343400" y="361315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Freeform 2069"/>
          <p:cNvSpPr>
            <a:spLocks/>
          </p:cNvSpPr>
          <p:nvPr/>
        </p:nvSpPr>
        <p:spPr bwMode="gray">
          <a:xfrm>
            <a:off x="3648075" y="4027488"/>
            <a:ext cx="16764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2070"/>
          <p:cNvSpPr>
            <a:spLocks noChangeShapeType="1"/>
          </p:cNvSpPr>
          <p:nvPr/>
        </p:nvSpPr>
        <p:spPr bwMode="gray">
          <a:xfrm>
            <a:off x="2590800" y="3003550"/>
            <a:ext cx="2514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Line 2071"/>
          <p:cNvSpPr>
            <a:spLocks noChangeShapeType="1"/>
          </p:cNvSpPr>
          <p:nvPr/>
        </p:nvSpPr>
        <p:spPr bwMode="gray">
          <a:xfrm>
            <a:off x="1295400" y="3003550"/>
            <a:ext cx="15859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2072"/>
          <p:cNvSpPr>
            <a:spLocks noChangeShapeType="1"/>
          </p:cNvSpPr>
          <p:nvPr/>
        </p:nvSpPr>
        <p:spPr bwMode="gray">
          <a:xfrm>
            <a:off x="1295400" y="30035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2073"/>
          <p:cNvSpPr>
            <a:spLocks noChangeShapeType="1"/>
          </p:cNvSpPr>
          <p:nvPr/>
        </p:nvSpPr>
        <p:spPr bwMode="gray">
          <a:xfrm>
            <a:off x="4343400" y="30035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2074"/>
          <p:cNvSpPr>
            <a:spLocks noChangeShapeType="1"/>
          </p:cNvSpPr>
          <p:nvPr/>
        </p:nvSpPr>
        <p:spPr bwMode="gray">
          <a:xfrm>
            <a:off x="4343400" y="4041775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Rectangle 2075"/>
          <p:cNvSpPr>
            <a:spLocks noChangeArrowheads="1"/>
          </p:cNvSpPr>
          <p:nvPr/>
        </p:nvSpPr>
        <p:spPr bwMode="auto">
          <a:xfrm>
            <a:off x="3332163" y="4364038"/>
            <a:ext cx="5257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Rajs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2076"/>
          <p:cNvSpPr>
            <a:spLocks noChangeArrowheads="1"/>
          </p:cNvSpPr>
          <p:nvPr/>
        </p:nvSpPr>
        <p:spPr bwMode="auto">
          <a:xfrm>
            <a:off x="3937000" y="4364038"/>
            <a:ext cx="72917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Davies</a:t>
            </a:r>
          </a:p>
        </p:txBody>
      </p:sp>
      <p:sp>
        <p:nvSpPr>
          <p:cNvPr id="29" name="Rectangle 2077"/>
          <p:cNvSpPr>
            <a:spLocks noChangeArrowheads="1"/>
          </p:cNvSpPr>
          <p:nvPr/>
        </p:nvSpPr>
        <p:spPr bwMode="auto">
          <a:xfrm>
            <a:off x="4899025" y="4364038"/>
            <a:ext cx="71263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Matos</a:t>
            </a:r>
          </a:p>
        </p:txBody>
      </p:sp>
      <p:sp>
        <p:nvSpPr>
          <p:cNvPr id="30" name="Line 2078"/>
          <p:cNvSpPr>
            <a:spLocks noChangeShapeType="1"/>
          </p:cNvSpPr>
          <p:nvPr/>
        </p:nvSpPr>
        <p:spPr bwMode="gray">
          <a:xfrm>
            <a:off x="6629400" y="3657600"/>
            <a:ext cx="0" cy="13271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Line 2079"/>
          <p:cNvSpPr>
            <a:spLocks noChangeShapeType="1"/>
          </p:cNvSpPr>
          <p:nvPr/>
        </p:nvSpPr>
        <p:spPr bwMode="gray">
          <a:xfrm>
            <a:off x="1758950" y="4665663"/>
            <a:ext cx="0" cy="700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Rectangle 2080"/>
          <p:cNvSpPr>
            <a:spLocks noChangeArrowheads="1"/>
          </p:cNvSpPr>
          <p:nvPr/>
        </p:nvSpPr>
        <p:spPr bwMode="auto">
          <a:xfrm>
            <a:off x="1485900" y="5351463"/>
            <a:ext cx="61446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Gietz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Line 2081"/>
          <p:cNvSpPr>
            <a:spLocks noChangeShapeType="1"/>
          </p:cNvSpPr>
          <p:nvPr/>
        </p:nvSpPr>
        <p:spPr bwMode="gray">
          <a:xfrm>
            <a:off x="2894013" y="4670425"/>
            <a:ext cx="0" cy="3143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Freeform 2082"/>
          <p:cNvSpPr>
            <a:spLocks/>
          </p:cNvSpPr>
          <p:nvPr/>
        </p:nvSpPr>
        <p:spPr bwMode="gray">
          <a:xfrm>
            <a:off x="2447925" y="4984750"/>
            <a:ext cx="914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815" y="0"/>
              </a:cxn>
              <a:cxn ang="0">
                <a:pos x="815" y="240"/>
              </a:cxn>
            </a:cxnLst>
            <a:rect l="0" t="0" r="r" b="b"/>
            <a:pathLst>
              <a:path w="816" h="241">
                <a:moveTo>
                  <a:pt x="0" y="240"/>
                </a:moveTo>
                <a:lnTo>
                  <a:pt x="0" y="0"/>
                </a:lnTo>
                <a:lnTo>
                  <a:pt x="815" y="0"/>
                </a:lnTo>
                <a:lnTo>
                  <a:pt x="815" y="24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Rectangle 2083"/>
          <p:cNvSpPr>
            <a:spLocks noChangeArrowheads="1"/>
          </p:cNvSpPr>
          <p:nvPr/>
        </p:nvSpPr>
        <p:spPr bwMode="auto">
          <a:xfrm>
            <a:off x="2073275" y="5365750"/>
            <a:ext cx="61324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Ernst</a:t>
            </a:r>
          </a:p>
        </p:txBody>
      </p:sp>
      <p:sp>
        <p:nvSpPr>
          <p:cNvPr id="36" name="Rectangle 2084"/>
          <p:cNvSpPr>
            <a:spLocks noChangeArrowheads="1"/>
          </p:cNvSpPr>
          <p:nvPr/>
        </p:nvSpPr>
        <p:spPr bwMode="auto">
          <a:xfrm>
            <a:off x="2928938" y="5365750"/>
            <a:ext cx="80970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Lorentz</a:t>
            </a:r>
          </a:p>
        </p:txBody>
      </p:sp>
      <p:sp>
        <p:nvSpPr>
          <p:cNvPr id="37" name="Line 2085"/>
          <p:cNvSpPr>
            <a:spLocks noChangeShapeType="1"/>
          </p:cNvSpPr>
          <p:nvPr/>
        </p:nvSpPr>
        <p:spPr bwMode="gray">
          <a:xfrm>
            <a:off x="2894013" y="30035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" name="Line 2086"/>
          <p:cNvSpPr>
            <a:spLocks noChangeShapeType="1"/>
          </p:cNvSpPr>
          <p:nvPr/>
        </p:nvSpPr>
        <p:spPr bwMode="gray">
          <a:xfrm>
            <a:off x="7773988" y="30035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Rectangle 2087"/>
          <p:cNvSpPr>
            <a:spLocks noChangeArrowheads="1"/>
          </p:cNvSpPr>
          <p:nvPr/>
        </p:nvSpPr>
        <p:spPr bwMode="auto">
          <a:xfrm>
            <a:off x="7239000" y="3340100"/>
            <a:ext cx="95410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Hartstein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Line 2088"/>
          <p:cNvSpPr>
            <a:spLocks noChangeShapeType="1"/>
          </p:cNvSpPr>
          <p:nvPr/>
        </p:nvSpPr>
        <p:spPr bwMode="gray">
          <a:xfrm>
            <a:off x="7773988" y="3689350"/>
            <a:ext cx="0" cy="228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" name="Rectangle 2089"/>
          <p:cNvSpPr>
            <a:spLocks noChangeArrowheads="1"/>
          </p:cNvSpPr>
          <p:nvPr/>
        </p:nvSpPr>
        <p:spPr bwMode="auto">
          <a:xfrm>
            <a:off x="7500938" y="4921250"/>
            <a:ext cx="5084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Fay </a:t>
            </a:r>
          </a:p>
        </p:txBody>
      </p:sp>
      <p:sp>
        <p:nvSpPr>
          <p:cNvPr id="42" name="Line 2090"/>
          <p:cNvSpPr>
            <a:spLocks noChangeShapeType="1"/>
          </p:cNvSpPr>
          <p:nvPr/>
        </p:nvSpPr>
        <p:spPr bwMode="gray">
          <a:xfrm>
            <a:off x="7773988" y="391795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Freeform 2091"/>
          <p:cNvSpPr>
            <a:spLocks/>
          </p:cNvSpPr>
          <p:nvPr/>
        </p:nvSpPr>
        <p:spPr bwMode="gray">
          <a:xfrm>
            <a:off x="5715000" y="4984750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Line 2092"/>
          <p:cNvSpPr>
            <a:spLocks noChangeShapeType="1"/>
          </p:cNvSpPr>
          <p:nvPr/>
        </p:nvSpPr>
        <p:spPr bwMode="gray">
          <a:xfrm>
            <a:off x="6629400" y="498475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5" name="Rectangle 2093"/>
          <p:cNvSpPr>
            <a:spLocks noChangeArrowheads="1"/>
          </p:cNvSpPr>
          <p:nvPr/>
        </p:nvSpPr>
        <p:spPr bwMode="auto">
          <a:xfrm>
            <a:off x="5422900" y="5378450"/>
            <a:ext cx="56105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Abel</a:t>
            </a:r>
          </a:p>
        </p:txBody>
      </p:sp>
      <p:sp>
        <p:nvSpPr>
          <p:cNvPr id="46" name="Rectangle 2094"/>
          <p:cNvSpPr>
            <a:spLocks noChangeArrowheads="1"/>
          </p:cNvSpPr>
          <p:nvPr/>
        </p:nvSpPr>
        <p:spPr bwMode="auto">
          <a:xfrm>
            <a:off x="6184900" y="5378450"/>
            <a:ext cx="68390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Taylor</a:t>
            </a:r>
          </a:p>
        </p:txBody>
      </p:sp>
      <p:sp>
        <p:nvSpPr>
          <p:cNvPr id="47" name="Rectangle 2095"/>
          <p:cNvSpPr>
            <a:spLocks noChangeArrowheads="1"/>
          </p:cNvSpPr>
          <p:nvPr/>
        </p:nvSpPr>
        <p:spPr bwMode="auto">
          <a:xfrm>
            <a:off x="7023100" y="5364163"/>
            <a:ext cx="6558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Grant</a:t>
            </a:r>
          </a:p>
        </p:txBody>
      </p:sp>
      <p:sp>
        <p:nvSpPr>
          <p:cNvPr id="48" name="Freeform 2096"/>
          <p:cNvSpPr>
            <a:spLocks/>
          </p:cNvSpPr>
          <p:nvPr/>
        </p:nvSpPr>
        <p:spPr bwMode="gray">
          <a:xfrm>
            <a:off x="5324475" y="4027488"/>
            <a:ext cx="8382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527" y="0"/>
              </a:cxn>
              <a:cxn ang="0">
                <a:pos x="527" y="240"/>
              </a:cxn>
            </a:cxnLst>
            <a:rect l="0" t="0" r="r" b="b"/>
            <a:pathLst>
              <a:path w="528" h="241">
                <a:moveTo>
                  <a:pt x="0" y="240"/>
                </a:moveTo>
                <a:lnTo>
                  <a:pt x="0" y="0"/>
                </a:lnTo>
                <a:lnTo>
                  <a:pt x="527" y="0"/>
                </a:lnTo>
                <a:lnTo>
                  <a:pt x="527" y="24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9" name="Rectangle 2097"/>
          <p:cNvSpPr>
            <a:spLocks noChangeArrowheads="1"/>
          </p:cNvSpPr>
          <p:nvPr/>
        </p:nvSpPr>
        <p:spPr bwMode="auto">
          <a:xfrm>
            <a:off x="5737225" y="4364038"/>
            <a:ext cx="72898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Vargas</a:t>
            </a:r>
          </a:p>
        </p:txBody>
      </p:sp>
    </p:spTree>
    <p:extLst>
      <p:ext uri="{BB962C8B-B14F-4D97-AF65-F5344CB8AC3E}">
        <p14:creationId xmlns:p14="http://schemas.microsoft.com/office/powerpoint/2010/main" val="1710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130" y="856707"/>
            <a:ext cx="8478419" cy="5508872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ClrTx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SELECT [LEVEL],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spcBef>
                <a:spcPct val="0"/>
              </a:spcBef>
              <a:buClrTx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FROM  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</a:p>
          <a:p>
            <a:pPr eaLnBrk="0" hangingPunct="0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[WHERE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eaLnBrk="0" hangingPunct="0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[START WITH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eaLnBrk="0" hangingPunct="0">
              <a:spcBef>
                <a:spcPct val="0"/>
              </a:spcBef>
              <a:buClrTx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[CONNECT BY PRIOR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] ;</a:t>
            </a:r>
          </a:p>
          <a:p>
            <a:endParaRPr lang="en-US" dirty="0" smtClean="0"/>
          </a:p>
          <a:p>
            <a:pPr lvl="2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START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49" charset="0"/>
              </a:rPr>
              <a:t>WITH</a:t>
            </a:r>
            <a:r>
              <a:rPr lang="ru-RU" sz="2000" dirty="0"/>
              <a:t> </a:t>
            </a:r>
            <a:r>
              <a:rPr lang="en-US" sz="2000" dirty="0" smtClean="0"/>
              <a:t>Specifies the root rows of the hierarchy (where to start). This clause is required for a true hierarchical query.</a:t>
            </a:r>
            <a:endParaRPr lang="ru-RU" sz="2000" dirty="0" smtClean="0"/>
          </a:p>
          <a:p>
            <a:pPr lvl="2">
              <a:buFontTx/>
              <a:buNone/>
            </a:pPr>
            <a:endParaRPr lang="en-US" sz="2000" dirty="0" smtClean="0"/>
          </a:p>
          <a:p>
            <a:pPr lvl="2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CONNECT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49" charset="0"/>
              </a:rPr>
              <a:t>BY</a:t>
            </a:r>
            <a:r>
              <a:rPr lang="ru-RU" sz="2000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Specifies the columns in which the relationship between parent and child </a:t>
            </a:r>
            <a:r>
              <a:rPr lang="en-US" sz="2000" dirty="0" smtClean="0">
                <a:latin typeface="Courier New" pitchFamily="49" charset="0"/>
              </a:rPr>
              <a:t>PRIOR</a:t>
            </a:r>
            <a:r>
              <a:rPr lang="en-US" sz="2000" dirty="0" smtClean="0"/>
              <a:t> rows exist. </a:t>
            </a:r>
            <a:br>
              <a:rPr lang="en-US" sz="2000" dirty="0" smtClean="0"/>
            </a:br>
            <a:r>
              <a:rPr lang="en-US" sz="2000" dirty="0" smtClean="0"/>
              <a:t>This clause is required for a hierarchical query.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Queries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9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ru-RU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787400" y="2009140"/>
            <a:ext cx="7366000" cy="230187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Specifies the condition that must be met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Accepts any valid condition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EMPLOYEES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table, start with the employee whose last name is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Kochhar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04920" y="1336040"/>
            <a:ext cx="2263775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sz="2200" dirty="0">
                <a:solidFill>
                  <a:schemeClr val="bg2"/>
                </a:solidFill>
              </a:rPr>
              <a:t>Starting Point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Gray">
          <a:xfrm>
            <a:off x="919163" y="4384040"/>
            <a:ext cx="7158037" cy="50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...START WITH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Kochhar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Gray">
          <a:xfrm>
            <a:off x="914400" y="2783840"/>
            <a:ext cx="7162800" cy="50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START WITH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column1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062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ru-RU" dirty="0"/>
          </a:p>
        </p:txBody>
      </p:sp>
      <p:sp>
        <p:nvSpPr>
          <p:cNvPr id="4" name="Rectangle 17"/>
          <p:cNvSpPr txBox="1">
            <a:spLocks noChangeArrowheads="1"/>
          </p:cNvSpPr>
          <p:nvPr/>
        </p:nvSpPr>
        <p:spPr>
          <a:xfrm>
            <a:off x="913673" y="2102874"/>
            <a:ext cx="7366000" cy="3429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l" defTabSz="914400" rtl="0" eaLnBrk="0" fontAlgn="auto" latinLnBrk="0" hangingPunct="0">
              <a:lnSpc>
                <a:spcPct val="95000"/>
              </a:lnSpc>
              <a:spcBef>
                <a:spcPct val="35000"/>
              </a:spcBef>
              <a:spcAft>
                <a:spcPts val="0"/>
              </a:spcAft>
              <a:buClrTx/>
              <a:buSzPct val="68000"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 from the top down, using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EMPLOYEES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64473" y="3417324"/>
            <a:ext cx="1447800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sz="2200" dirty="0"/>
              <a:t>Direction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12236" y="4228536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down  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79073" y="4398399"/>
            <a:ext cx="990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33173" y="4203136"/>
            <a:ext cx="2250937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Column1 = Parent Key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Column2 = Child Key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434748" y="4484124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ru-RU" sz="2400" b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12236" y="4965136"/>
            <a:ext cx="12368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Bottom up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31586" y="4977836"/>
            <a:ext cx="2250937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Column1 = Child Key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Column2 = Parent Key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79073" y="5134999"/>
            <a:ext cx="990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blackGray">
          <a:xfrm>
            <a:off x="964473" y="1505974"/>
            <a:ext cx="7162800" cy="50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CONNECT BY PRIOR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column2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Gray">
          <a:xfrm>
            <a:off x="969236" y="2558486"/>
            <a:ext cx="7158037" cy="50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... CONNECT BY PRIOR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manager_id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Pseudocolumn</a:t>
            </a:r>
            <a:r>
              <a:rPr lang="en-US" dirty="0" smtClean="0"/>
              <a:t> LEVEL</a:t>
            </a:r>
            <a:endParaRPr lang="ru-RU" dirty="0"/>
          </a:p>
        </p:txBody>
      </p:sp>
      <p:sp>
        <p:nvSpPr>
          <p:cNvPr id="4" name="Line 1111"/>
          <p:cNvSpPr>
            <a:spLocks noChangeShapeType="1"/>
          </p:cNvSpPr>
          <p:nvPr/>
        </p:nvSpPr>
        <p:spPr bwMode="gray">
          <a:xfrm>
            <a:off x="7426325" y="3252995"/>
            <a:ext cx="0" cy="3937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" name="Rectangle 1071"/>
          <p:cNvSpPr>
            <a:spLocks noChangeArrowheads="1"/>
          </p:cNvSpPr>
          <p:nvPr/>
        </p:nvSpPr>
        <p:spPr bwMode="blackWhite">
          <a:xfrm>
            <a:off x="3300413" y="1408320"/>
            <a:ext cx="1408112" cy="623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Level 1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root/parent</a:t>
            </a:r>
          </a:p>
        </p:txBody>
      </p:sp>
      <p:sp>
        <p:nvSpPr>
          <p:cNvPr id="6" name="Rectangle 1073"/>
          <p:cNvSpPr>
            <a:spLocks noChangeArrowheads="1"/>
          </p:cNvSpPr>
          <p:nvPr/>
        </p:nvSpPr>
        <p:spPr bwMode="blackWhite">
          <a:xfrm>
            <a:off x="6400800" y="3570495"/>
            <a:ext cx="1905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Level 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parent/child /leaf</a:t>
            </a:r>
          </a:p>
        </p:txBody>
      </p:sp>
      <p:sp>
        <p:nvSpPr>
          <p:cNvPr id="7" name="Rectangle 1074"/>
          <p:cNvSpPr>
            <a:spLocks noChangeArrowheads="1"/>
          </p:cNvSpPr>
          <p:nvPr/>
        </p:nvSpPr>
        <p:spPr bwMode="blackWhite">
          <a:xfrm>
            <a:off x="5638800" y="5289758"/>
            <a:ext cx="1371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Level 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leaf</a:t>
            </a:r>
          </a:p>
        </p:txBody>
      </p:sp>
      <p:sp>
        <p:nvSpPr>
          <p:cNvPr id="8" name="Rectangle 1077"/>
          <p:cNvSpPr>
            <a:spLocks noChangeArrowheads="1"/>
          </p:cNvSpPr>
          <p:nvPr/>
        </p:nvSpPr>
        <p:spPr bwMode="auto">
          <a:xfrm>
            <a:off x="2041525" y="2900570"/>
            <a:ext cx="8928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De </a:t>
            </a:r>
            <a:r>
              <a:rPr lang="en-US" sz="1600" dirty="0" err="1">
                <a:solidFill>
                  <a:schemeClr val="bg1"/>
                </a:solidFill>
              </a:rPr>
              <a:t>Haan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1078"/>
          <p:cNvSpPr>
            <a:spLocks noChangeArrowheads="1"/>
          </p:cNvSpPr>
          <p:nvPr/>
        </p:nvSpPr>
        <p:spPr bwMode="auto">
          <a:xfrm>
            <a:off x="3684588" y="2014745"/>
            <a:ext cx="5434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King</a:t>
            </a:r>
          </a:p>
        </p:txBody>
      </p:sp>
      <p:sp>
        <p:nvSpPr>
          <p:cNvPr id="10" name="Rectangle 1079"/>
          <p:cNvSpPr>
            <a:spLocks noChangeArrowheads="1"/>
          </p:cNvSpPr>
          <p:nvPr/>
        </p:nvSpPr>
        <p:spPr bwMode="auto">
          <a:xfrm>
            <a:off x="2082800" y="3934033"/>
            <a:ext cx="79188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Hunold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1080"/>
          <p:cNvSpPr>
            <a:spLocks noChangeShapeType="1"/>
          </p:cNvSpPr>
          <p:nvPr/>
        </p:nvSpPr>
        <p:spPr bwMode="gray">
          <a:xfrm flipV="1">
            <a:off x="3995738" y="232272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Line 1081"/>
          <p:cNvSpPr>
            <a:spLocks noChangeShapeType="1"/>
          </p:cNvSpPr>
          <p:nvPr/>
        </p:nvSpPr>
        <p:spPr bwMode="gray">
          <a:xfrm>
            <a:off x="2546350" y="3195845"/>
            <a:ext cx="0" cy="7429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Rectangle 1082"/>
          <p:cNvSpPr>
            <a:spLocks noChangeArrowheads="1"/>
          </p:cNvSpPr>
          <p:nvPr/>
        </p:nvSpPr>
        <p:spPr bwMode="auto">
          <a:xfrm>
            <a:off x="376238" y="3924508"/>
            <a:ext cx="83035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Whalen</a:t>
            </a:r>
          </a:p>
        </p:txBody>
      </p:sp>
      <p:sp>
        <p:nvSpPr>
          <p:cNvPr id="14" name="Rectangle 1083"/>
          <p:cNvSpPr>
            <a:spLocks noChangeArrowheads="1"/>
          </p:cNvSpPr>
          <p:nvPr/>
        </p:nvSpPr>
        <p:spPr bwMode="auto">
          <a:xfrm>
            <a:off x="642938" y="2900570"/>
            <a:ext cx="8699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Kochhar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1084"/>
          <p:cNvSpPr>
            <a:spLocks noChangeShapeType="1"/>
          </p:cNvSpPr>
          <p:nvPr/>
        </p:nvSpPr>
        <p:spPr bwMode="gray">
          <a:xfrm>
            <a:off x="1155700" y="3240295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Freeform 1085"/>
          <p:cNvSpPr>
            <a:spLocks/>
          </p:cNvSpPr>
          <p:nvPr/>
        </p:nvSpPr>
        <p:spPr bwMode="gray">
          <a:xfrm>
            <a:off x="715963" y="3545095"/>
            <a:ext cx="855662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Rectangle 1086"/>
          <p:cNvSpPr>
            <a:spLocks noChangeArrowheads="1"/>
          </p:cNvSpPr>
          <p:nvPr/>
        </p:nvSpPr>
        <p:spPr bwMode="auto">
          <a:xfrm>
            <a:off x="1243013" y="3924508"/>
            <a:ext cx="78899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Higgins</a:t>
            </a:r>
          </a:p>
        </p:txBody>
      </p:sp>
      <p:sp>
        <p:nvSpPr>
          <p:cNvPr id="18" name="Rectangle 1087"/>
          <p:cNvSpPr>
            <a:spLocks noChangeArrowheads="1"/>
          </p:cNvSpPr>
          <p:nvPr/>
        </p:nvSpPr>
        <p:spPr bwMode="auto">
          <a:xfrm>
            <a:off x="3476625" y="2884695"/>
            <a:ext cx="93031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Mourgos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Line 1088"/>
          <p:cNvSpPr>
            <a:spLocks noChangeShapeType="1"/>
          </p:cNvSpPr>
          <p:nvPr/>
        </p:nvSpPr>
        <p:spPr bwMode="gray">
          <a:xfrm>
            <a:off x="4757738" y="2567195"/>
            <a:ext cx="268128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Line 1089"/>
          <p:cNvSpPr>
            <a:spLocks noChangeShapeType="1"/>
          </p:cNvSpPr>
          <p:nvPr/>
        </p:nvSpPr>
        <p:spPr bwMode="gray">
          <a:xfrm>
            <a:off x="6281738" y="2567195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Rectangle 1090"/>
          <p:cNvSpPr>
            <a:spLocks noChangeArrowheads="1"/>
          </p:cNvSpPr>
          <p:nvPr/>
        </p:nvSpPr>
        <p:spPr bwMode="auto">
          <a:xfrm>
            <a:off x="5853113" y="2900570"/>
            <a:ext cx="78720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Zlotkey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Line 1091"/>
          <p:cNvSpPr>
            <a:spLocks noChangeShapeType="1"/>
          </p:cNvSpPr>
          <p:nvPr/>
        </p:nvSpPr>
        <p:spPr bwMode="gray">
          <a:xfrm>
            <a:off x="3995738" y="3176795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Freeform 1092"/>
          <p:cNvSpPr>
            <a:spLocks/>
          </p:cNvSpPr>
          <p:nvPr/>
        </p:nvSpPr>
        <p:spPr bwMode="gray">
          <a:xfrm>
            <a:off x="3300413" y="3591133"/>
            <a:ext cx="16764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1093"/>
          <p:cNvSpPr>
            <a:spLocks noChangeShapeType="1"/>
          </p:cNvSpPr>
          <p:nvPr/>
        </p:nvSpPr>
        <p:spPr bwMode="gray">
          <a:xfrm>
            <a:off x="1147763" y="2567195"/>
            <a:ext cx="3614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1095"/>
          <p:cNvSpPr>
            <a:spLocks noChangeShapeType="1"/>
          </p:cNvSpPr>
          <p:nvPr/>
        </p:nvSpPr>
        <p:spPr bwMode="gray">
          <a:xfrm>
            <a:off x="1155700" y="2567195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1096"/>
          <p:cNvSpPr>
            <a:spLocks noChangeShapeType="1"/>
          </p:cNvSpPr>
          <p:nvPr/>
        </p:nvSpPr>
        <p:spPr bwMode="gray">
          <a:xfrm>
            <a:off x="3995738" y="262752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1097"/>
          <p:cNvSpPr>
            <a:spLocks noChangeShapeType="1"/>
          </p:cNvSpPr>
          <p:nvPr/>
        </p:nvSpPr>
        <p:spPr bwMode="gray">
          <a:xfrm>
            <a:off x="3995738" y="360542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Rectangle 1098"/>
          <p:cNvSpPr>
            <a:spLocks noChangeArrowheads="1"/>
          </p:cNvSpPr>
          <p:nvPr/>
        </p:nvSpPr>
        <p:spPr bwMode="auto">
          <a:xfrm>
            <a:off x="2984500" y="3927683"/>
            <a:ext cx="5257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Rajs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1099"/>
          <p:cNvSpPr>
            <a:spLocks noChangeArrowheads="1"/>
          </p:cNvSpPr>
          <p:nvPr/>
        </p:nvSpPr>
        <p:spPr bwMode="auto">
          <a:xfrm>
            <a:off x="3589338" y="3927683"/>
            <a:ext cx="72917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Davies</a:t>
            </a:r>
          </a:p>
        </p:txBody>
      </p:sp>
      <p:sp>
        <p:nvSpPr>
          <p:cNvPr id="30" name="Rectangle 1100"/>
          <p:cNvSpPr>
            <a:spLocks noChangeArrowheads="1"/>
          </p:cNvSpPr>
          <p:nvPr/>
        </p:nvSpPr>
        <p:spPr bwMode="auto">
          <a:xfrm>
            <a:off x="4551363" y="3927683"/>
            <a:ext cx="71263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Matos</a:t>
            </a:r>
          </a:p>
        </p:txBody>
      </p:sp>
      <p:sp>
        <p:nvSpPr>
          <p:cNvPr id="31" name="Line 1101"/>
          <p:cNvSpPr>
            <a:spLocks noChangeShapeType="1"/>
          </p:cNvSpPr>
          <p:nvPr/>
        </p:nvSpPr>
        <p:spPr bwMode="auto">
          <a:xfrm>
            <a:off x="6281738" y="3329195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Line 1102"/>
          <p:cNvSpPr>
            <a:spLocks noChangeShapeType="1"/>
          </p:cNvSpPr>
          <p:nvPr/>
        </p:nvSpPr>
        <p:spPr bwMode="gray">
          <a:xfrm>
            <a:off x="1533525" y="4229308"/>
            <a:ext cx="0" cy="700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Rectangle 1103"/>
          <p:cNvSpPr>
            <a:spLocks noChangeArrowheads="1"/>
          </p:cNvSpPr>
          <p:nvPr/>
        </p:nvSpPr>
        <p:spPr bwMode="auto">
          <a:xfrm>
            <a:off x="1176338" y="4915108"/>
            <a:ext cx="61446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Gietz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Line 1104"/>
          <p:cNvSpPr>
            <a:spLocks noChangeShapeType="1"/>
          </p:cNvSpPr>
          <p:nvPr/>
        </p:nvSpPr>
        <p:spPr bwMode="gray">
          <a:xfrm>
            <a:off x="2546350" y="4234070"/>
            <a:ext cx="0" cy="3143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Freeform 1105"/>
          <p:cNvSpPr>
            <a:spLocks/>
          </p:cNvSpPr>
          <p:nvPr/>
        </p:nvSpPr>
        <p:spPr bwMode="gray">
          <a:xfrm>
            <a:off x="2100263" y="4548395"/>
            <a:ext cx="914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815" y="0"/>
              </a:cxn>
              <a:cxn ang="0">
                <a:pos x="815" y="240"/>
              </a:cxn>
            </a:cxnLst>
            <a:rect l="0" t="0" r="r" b="b"/>
            <a:pathLst>
              <a:path w="816" h="241">
                <a:moveTo>
                  <a:pt x="0" y="240"/>
                </a:moveTo>
                <a:lnTo>
                  <a:pt x="0" y="0"/>
                </a:lnTo>
                <a:lnTo>
                  <a:pt x="815" y="0"/>
                </a:lnTo>
                <a:lnTo>
                  <a:pt x="81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Rectangle 1106"/>
          <p:cNvSpPr>
            <a:spLocks noChangeArrowheads="1"/>
          </p:cNvSpPr>
          <p:nvPr/>
        </p:nvSpPr>
        <p:spPr bwMode="auto">
          <a:xfrm>
            <a:off x="1725613" y="4929395"/>
            <a:ext cx="61324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Ernst</a:t>
            </a:r>
          </a:p>
        </p:txBody>
      </p:sp>
      <p:sp>
        <p:nvSpPr>
          <p:cNvPr id="37" name="Rectangle 1107"/>
          <p:cNvSpPr>
            <a:spLocks noChangeArrowheads="1"/>
          </p:cNvSpPr>
          <p:nvPr/>
        </p:nvSpPr>
        <p:spPr bwMode="auto">
          <a:xfrm>
            <a:off x="2581275" y="4929395"/>
            <a:ext cx="80970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Lorentz</a:t>
            </a:r>
          </a:p>
        </p:txBody>
      </p:sp>
      <p:sp>
        <p:nvSpPr>
          <p:cNvPr id="38" name="Line 1108"/>
          <p:cNvSpPr>
            <a:spLocks noChangeShapeType="1"/>
          </p:cNvSpPr>
          <p:nvPr/>
        </p:nvSpPr>
        <p:spPr bwMode="gray">
          <a:xfrm>
            <a:off x="2546350" y="2567195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Line 1109"/>
          <p:cNvSpPr>
            <a:spLocks noChangeShapeType="1"/>
          </p:cNvSpPr>
          <p:nvPr/>
        </p:nvSpPr>
        <p:spPr bwMode="gray">
          <a:xfrm>
            <a:off x="7426325" y="2567195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" name="Rectangle 1110"/>
          <p:cNvSpPr>
            <a:spLocks noChangeArrowheads="1"/>
          </p:cNvSpPr>
          <p:nvPr/>
        </p:nvSpPr>
        <p:spPr bwMode="auto">
          <a:xfrm>
            <a:off x="6891338" y="2903745"/>
            <a:ext cx="95410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Hartstein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1112"/>
          <p:cNvSpPr>
            <a:spLocks noChangeArrowheads="1"/>
          </p:cNvSpPr>
          <p:nvPr/>
        </p:nvSpPr>
        <p:spPr bwMode="auto">
          <a:xfrm>
            <a:off x="7153275" y="4484895"/>
            <a:ext cx="5084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Fay </a:t>
            </a:r>
          </a:p>
        </p:txBody>
      </p:sp>
      <p:sp>
        <p:nvSpPr>
          <p:cNvPr id="42" name="Freeform 1114"/>
          <p:cNvSpPr>
            <a:spLocks/>
          </p:cNvSpPr>
          <p:nvPr/>
        </p:nvSpPr>
        <p:spPr bwMode="gray">
          <a:xfrm>
            <a:off x="5367338" y="4548395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3" name="Line 1115"/>
          <p:cNvSpPr>
            <a:spLocks noChangeShapeType="1"/>
          </p:cNvSpPr>
          <p:nvPr/>
        </p:nvSpPr>
        <p:spPr bwMode="auto">
          <a:xfrm>
            <a:off x="6281738" y="4548395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Rectangle 1116"/>
          <p:cNvSpPr>
            <a:spLocks noChangeArrowheads="1"/>
          </p:cNvSpPr>
          <p:nvPr/>
        </p:nvSpPr>
        <p:spPr bwMode="auto">
          <a:xfrm>
            <a:off x="5075238" y="4942095"/>
            <a:ext cx="56105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Abel</a:t>
            </a:r>
          </a:p>
        </p:txBody>
      </p:sp>
      <p:sp>
        <p:nvSpPr>
          <p:cNvPr id="45" name="Rectangle 1117"/>
          <p:cNvSpPr>
            <a:spLocks noChangeArrowheads="1"/>
          </p:cNvSpPr>
          <p:nvPr/>
        </p:nvSpPr>
        <p:spPr bwMode="auto">
          <a:xfrm>
            <a:off x="5837238" y="4942095"/>
            <a:ext cx="68390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Taylor</a:t>
            </a:r>
          </a:p>
        </p:txBody>
      </p:sp>
      <p:sp>
        <p:nvSpPr>
          <p:cNvPr id="46" name="Rectangle 1118"/>
          <p:cNvSpPr>
            <a:spLocks noChangeArrowheads="1"/>
          </p:cNvSpPr>
          <p:nvPr/>
        </p:nvSpPr>
        <p:spPr bwMode="auto">
          <a:xfrm>
            <a:off x="6675438" y="4927808"/>
            <a:ext cx="6558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Grant</a:t>
            </a:r>
          </a:p>
        </p:txBody>
      </p:sp>
      <p:sp>
        <p:nvSpPr>
          <p:cNvPr id="47" name="Freeform 1119"/>
          <p:cNvSpPr>
            <a:spLocks/>
          </p:cNvSpPr>
          <p:nvPr/>
        </p:nvSpPr>
        <p:spPr bwMode="gray">
          <a:xfrm>
            <a:off x="4976813" y="3591133"/>
            <a:ext cx="8382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527" y="0"/>
              </a:cxn>
              <a:cxn ang="0">
                <a:pos x="527" y="240"/>
              </a:cxn>
            </a:cxnLst>
            <a:rect l="0" t="0" r="r" b="b"/>
            <a:pathLst>
              <a:path w="528" h="241">
                <a:moveTo>
                  <a:pt x="0" y="240"/>
                </a:moveTo>
                <a:lnTo>
                  <a:pt x="0" y="0"/>
                </a:lnTo>
                <a:lnTo>
                  <a:pt x="527" y="0"/>
                </a:lnTo>
                <a:lnTo>
                  <a:pt x="527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8" name="Rectangle 1120"/>
          <p:cNvSpPr>
            <a:spLocks noChangeArrowheads="1"/>
          </p:cNvSpPr>
          <p:nvPr/>
        </p:nvSpPr>
        <p:spPr bwMode="auto">
          <a:xfrm>
            <a:off x="5389563" y="3927683"/>
            <a:ext cx="72898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Vargas</a:t>
            </a:r>
          </a:p>
        </p:txBody>
      </p:sp>
      <p:sp>
        <p:nvSpPr>
          <p:cNvPr id="49" name="Line 1122"/>
          <p:cNvSpPr>
            <a:spLocks noChangeShapeType="1"/>
          </p:cNvSpPr>
          <p:nvPr/>
        </p:nvSpPr>
        <p:spPr bwMode="gray">
          <a:xfrm>
            <a:off x="7454900" y="4180095"/>
            <a:ext cx="0" cy="3937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Branches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7000" y="1562041"/>
            <a:ext cx="234198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chemeClr val="bg1"/>
                </a:solidFill>
              </a:rPr>
              <a:t> clause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to eliminate a node.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48200" y="1562041"/>
            <a:ext cx="297837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CONNECT BY</a:t>
            </a:r>
            <a:r>
              <a:rPr lang="en-US" dirty="0">
                <a:solidFill>
                  <a:schemeClr val="bg1"/>
                </a:solidFill>
              </a:rPr>
              <a:t> clause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to eliminate a branch.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6031" y="2576453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WHERE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last_name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!= 'Higgins'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2552641"/>
            <a:ext cx="3733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CONNECT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BY PRIOR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employee_id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manager_id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AND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</a:rPr>
              <a:t>last_name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!= 'Higgins'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2500" y="3586103"/>
            <a:ext cx="8699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Kochhar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2667000" y="3878203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Freeform 11"/>
          <p:cNvSpPr>
            <a:spLocks/>
          </p:cNvSpPr>
          <p:nvPr/>
        </p:nvSpPr>
        <p:spPr bwMode="gray">
          <a:xfrm>
            <a:off x="2133600" y="4183003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908300" y="4576703"/>
            <a:ext cx="78899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Higgins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gray">
          <a:xfrm>
            <a:off x="3352800" y="4868803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340475" y="5624453"/>
            <a:ext cx="61446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Gietz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689100" y="4576703"/>
            <a:ext cx="83035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Whalen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900363" y="4578291"/>
            <a:ext cx="8382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2976563" y="4578291"/>
            <a:ext cx="7620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502275" y="3567053"/>
            <a:ext cx="8699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Kochhar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gray">
          <a:xfrm>
            <a:off x="5946775" y="3859153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Freeform 20"/>
          <p:cNvSpPr>
            <a:spLocks/>
          </p:cNvSpPr>
          <p:nvPr/>
        </p:nvSpPr>
        <p:spPr bwMode="gray">
          <a:xfrm>
            <a:off x="5413375" y="4163953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188075" y="4557653"/>
            <a:ext cx="78899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Higgins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gray">
          <a:xfrm>
            <a:off x="6632575" y="4849753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968875" y="4557653"/>
            <a:ext cx="83035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Whalen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060700" y="5662553"/>
            <a:ext cx="61446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Gietz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6194425" y="4849753"/>
            <a:ext cx="8382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270625" y="4849753"/>
            <a:ext cx="7620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Pseudocolumn</a:t>
            </a:r>
            <a:r>
              <a:rPr lang="en-US" dirty="0" smtClean="0"/>
              <a:t> CONNECT_BY_ISLEAF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US" sz="2000" dirty="0" smtClean="0"/>
              <a:t>The CONNECT_BY_ISLEAF </a:t>
            </a:r>
            <a:r>
              <a:rPr lang="en-US" sz="2000" dirty="0" err="1" smtClean="0"/>
              <a:t>pseudocolumn</a:t>
            </a:r>
            <a:r>
              <a:rPr lang="en-US" sz="2000" dirty="0" smtClean="0"/>
              <a:t> returns 1 </a:t>
            </a:r>
            <a:br>
              <a:rPr lang="en-US" sz="2000" dirty="0" smtClean="0"/>
            </a:br>
            <a:r>
              <a:rPr lang="en-US" sz="2000" dirty="0" smtClean="0"/>
              <a:t>if the current row is a leaf of the tree defined by the CONNECT BY condition.</a:t>
            </a:r>
            <a:br>
              <a:rPr lang="en-US" sz="2000" dirty="0" smtClean="0"/>
            </a:br>
            <a:r>
              <a:rPr lang="en-US" sz="2000" dirty="0" smtClean="0"/>
              <a:t>Otherwise it returns 0. </a:t>
            </a:r>
            <a:endParaRPr lang="ru-RU" sz="2000" dirty="0"/>
          </a:p>
        </p:txBody>
      </p:sp>
      <p:sp>
        <p:nvSpPr>
          <p:cNvPr id="5" name="Line 1111"/>
          <p:cNvSpPr>
            <a:spLocks noChangeShapeType="1"/>
          </p:cNvSpPr>
          <p:nvPr/>
        </p:nvSpPr>
        <p:spPr bwMode="gray">
          <a:xfrm>
            <a:off x="7426325" y="3644900"/>
            <a:ext cx="0" cy="3937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" name="Rectangle 1071"/>
          <p:cNvSpPr>
            <a:spLocks noChangeArrowheads="1"/>
          </p:cNvSpPr>
          <p:nvPr/>
        </p:nvSpPr>
        <p:spPr bwMode="blackWhite">
          <a:xfrm>
            <a:off x="4267200" y="2209800"/>
            <a:ext cx="1408112" cy="623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Level 1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root/parent</a:t>
            </a:r>
          </a:p>
        </p:txBody>
      </p:sp>
      <p:sp>
        <p:nvSpPr>
          <p:cNvPr id="7" name="Rectangle 1073"/>
          <p:cNvSpPr>
            <a:spLocks noChangeArrowheads="1"/>
          </p:cNvSpPr>
          <p:nvPr/>
        </p:nvSpPr>
        <p:spPr bwMode="blackWhite">
          <a:xfrm>
            <a:off x="6400800" y="3962400"/>
            <a:ext cx="1905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Level 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parent/child /leaf</a:t>
            </a:r>
          </a:p>
        </p:txBody>
      </p:sp>
      <p:sp>
        <p:nvSpPr>
          <p:cNvPr id="8" name="Rectangle 1074"/>
          <p:cNvSpPr>
            <a:spLocks noChangeArrowheads="1"/>
          </p:cNvSpPr>
          <p:nvPr/>
        </p:nvSpPr>
        <p:spPr bwMode="blackWhite">
          <a:xfrm>
            <a:off x="5638800" y="5681663"/>
            <a:ext cx="13716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Level 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leaf</a:t>
            </a:r>
          </a:p>
        </p:txBody>
      </p:sp>
      <p:sp>
        <p:nvSpPr>
          <p:cNvPr id="9" name="Rectangle 1077"/>
          <p:cNvSpPr>
            <a:spLocks noChangeArrowheads="1"/>
          </p:cNvSpPr>
          <p:nvPr/>
        </p:nvSpPr>
        <p:spPr bwMode="auto">
          <a:xfrm>
            <a:off x="2041525" y="3292475"/>
            <a:ext cx="8928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De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/>
                </a:solidFill>
              </a:rPr>
              <a:t>Haan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1078"/>
          <p:cNvSpPr>
            <a:spLocks noChangeArrowheads="1"/>
          </p:cNvSpPr>
          <p:nvPr/>
        </p:nvSpPr>
        <p:spPr bwMode="auto">
          <a:xfrm>
            <a:off x="3684588" y="2406650"/>
            <a:ext cx="5434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King</a:t>
            </a:r>
          </a:p>
        </p:txBody>
      </p:sp>
      <p:sp>
        <p:nvSpPr>
          <p:cNvPr id="11" name="Rectangle 1079"/>
          <p:cNvSpPr>
            <a:spLocks noChangeArrowheads="1"/>
          </p:cNvSpPr>
          <p:nvPr/>
        </p:nvSpPr>
        <p:spPr bwMode="auto">
          <a:xfrm>
            <a:off x="2082800" y="4325938"/>
            <a:ext cx="79188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Hunold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Line 1080"/>
          <p:cNvSpPr>
            <a:spLocks noChangeShapeType="1"/>
          </p:cNvSpPr>
          <p:nvPr/>
        </p:nvSpPr>
        <p:spPr bwMode="gray">
          <a:xfrm flipV="1">
            <a:off x="3995738" y="2714625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Line 1081"/>
          <p:cNvSpPr>
            <a:spLocks noChangeShapeType="1"/>
          </p:cNvSpPr>
          <p:nvPr/>
        </p:nvSpPr>
        <p:spPr bwMode="gray">
          <a:xfrm>
            <a:off x="2546350" y="3587750"/>
            <a:ext cx="0" cy="7429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Rectangle 1082"/>
          <p:cNvSpPr>
            <a:spLocks noChangeArrowheads="1"/>
          </p:cNvSpPr>
          <p:nvPr/>
        </p:nvSpPr>
        <p:spPr bwMode="auto">
          <a:xfrm>
            <a:off x="376238" y="4316413"/>
            <a:ext cx="83035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Whalen</a:t>
            </a:r>
          </a:p>
        </p:txBody>
      </p:sp>
      <p:sp>
        <p:nvSpPr>
          <p:cNvPr id="15" name="Rectangle 1083"/>
          <p:cNvSpPr>
            <a:spLocks noChangeArrowheads="1"/>
          </p:cNvSpPr>
          <p:nvPr/>
        </p:nvSpPr>
        <p:spPr bwMode="auto">
          <a:xfrm>
            <a:off x="642938" y="3292475"/>
            <a:ext cx="86991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Kochhar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Line 1084"/>
          <p:cNvSpPr>
            <a:spLocks noChangeShapeType="1"/>
          </p:cNvSpPr>
          <p:nvPr/>
        </p:nvSpPr>
        <p:spPr bwMode="gray">
          <a:xfrm>
            <a:off x="1155700" y="3632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Freeform 1085"/>
          <p:cNvSpPr>
            <a:spLocks/>
          </p:cNvSpPr>
          <p:nvPr/>
        </p:nvSpPr>
        <p:spPr bwMode="gray">
          <a:xfrm>
            <a:off x="715963" y="3937000"/>
            <a:ext cx="855662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Rectangle 1086"/>
          <p:cNvSpPr>
            <a:spLocks noChangeArrowheads="1"/>
          </p:cNvSpPr>
          <p:nvPr/>
        </p:nvSpPr>
        <p:spPr bwMode="auto">
          <a:xfrm>
            <a:off x="1243013" y="4316413"/>
            <a:ext cx="78899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Higgins</a:t>
            </a:r>
          </a:p>
        </p:txBody>
      </p:sp>
      <p:sp>
        <p:nvSpPr>
          <p:cNvPr id="19" name="Rectangle 1087"/>
          <p:cNvSpPr>
            <a:spLocks noChangeArrowheads="1"/>
          </p:cNvSpPr>
          <p:nvPr/>
        </p:nvSpPr>
        <p:spPr bwMode="auto">
          <a:xfrm>
            <a:off x="3476625" y="3276600"/>
            <a:ext cx="93031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Mourgos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Line 1088"/>
          <p:cNvSpPr>
            <a:spLocks noChangeShapeType="1"/>
          </p:cNvSpPr>
          <p:nvPr/>
        </p:nvSpPr>
        <p:spPr bwMode="gray">
          <a:xfrm>
            <a:off x="4757738" y="2959100"/>
            <a:ext cx="268128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1089"/>
          <p:cNvSpPr>
            <a:spLocks noChangeShapeType="1"/>
          </p:cNvSpPr>
          <p:nvPr/>
        </p:nvSpPr>
        <p:spPr bwMode="gray">
          <a:xfrm>
            <a:off x="6281738" y="295910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Rectangle 1090"/>
          <p:cNvSpPr>
            <a:spLocks noChangeArrowheads="1"/>
          </p:cNvSpPr>
          <p:nvPr/>
        </p:nvSpPr>
        <p:spPr bwMode="auto">
          <a:xfrm>
            <a:off x="5853113" y="3292475"/>
            <a:ext cx="78720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Zlotkey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Line 1091"/>
          <p:cNvSpPr>
            <a:spLocks noChangeShapeType="1"/>
          </p:cNvSpPr>
          <p:nvPr/>
        </p:nvSpPr>
        <p:spPr bwMode="gray">
          <a:xfrm>
            <a:off x="3995738" y="3568700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Freeform 1092"/>
          <p:cNvSpPr>
            <a:spLocks/>
          </p:cNvSpPr>
          <p:nvPr/>
        </p:nvSpPr>
        <p:spPr bwMode="gray">
          <a:xfrm>
            <a:off x="3300413" y="3983038"/>
            <a:ext cx="16764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1093"/>
          <p:cNvSpPr>
            <a:spLocks noChangeShapeType="1"/>
          </p:cNvSpPr>
          <p:nvPr/>
        </p:nvSpPr>
        <p:spPr bwMode="gray">
          <a:xfrm>
            <a:off x="1147763" y="2959100"/>
            <a:ext cx="3614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1095"/>
          <p:cNvSpPr>
            <a:spLocks noChangeShapeType="1"/>
          </p:cNvSpPr>
          <p:nvPr/>
        </p:nvSpPr>
        <p:spPr bwMode="gray">
          <a:xfrm>
            <a:off x="1155700" y="295910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1096"/>
          <p:cNvSpPr>
            <a:spLocks noChangeShapeType="1"/>
          </p:cNvSpPr>
          <p:nvPr/>
        </p:nvSpPr>
        <p:spPr bwMode="gray">
          <a:xfrm>
            <a:off x="3995738" y="3019425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Line 1097"/>
          <p:cNvSpPr>
            <a:spLocks noChangeShapeType="1"/>
          </p:cNvSpPr>
          <p:nvPr/>
        </p:nvSpPr>
        <p:spPr bwMode="gray">
          <a:xfrm>
            <a:off x="3995738" y="3997325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Rectangle 1098"/>
          <p:cNvSpPr>
            <a:spLocks noChangeArrowheads="1"/>
          </p:cNvSpPr>
          <p:nvPr/>
        </p:nvSpPr>
        <p:spPr bwMode="auto">
          <a:xfrm>
            <a:off x="2984500" y="4319588"/>
            <a:ext cx="5257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Rajs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1099"/>
          <p:cNvSpPr>
            <a:spLocks noChangeArrowheads="1"/>
          </p:cNvSpPr>
          <p:nvPr/>
        </p:nvSpPr>
        <p:spPr bwMode="auto">
          <a:xfrm>
            <a:off x="3589338" y="4319588"/>
            <a:ext cx="72917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Davies</a:t>
            </a:r>
          </a:p>
        </p:txBody>
      </p:sp>
      <p:sp>
        <p:nvSpPr>
          <p:cNvPr id="31" name="Rectangle 1100"/>
          <p:cNvSpPr>
            <a:spLocks noChangeArrowheads="1"/>
          </p:cNvSpPr>
          <p:nvPr/>
        </p:nvSpPr>
        <p:spPr bwMode="auto">
          <a:xfrm>
            <a:off x="4551363" y="4319588"/>
            <a:ext cx="71263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Matos</a:t>
            </a:r>
          </a:p>
        </p:txBody>
      </p:sp>
      <p:sp>
        <p:nvSpPr>
          <p:cNvPr id="32" name="Line 1101"/>
          <p:cNvSpPr>
            <a:spLocks noChangeShapeType="1"/>
          </p:cNvSpPr>
          <p:nvPr/>
        </p:nvSpPr>
        <p:spPr bwMode="auto">
          <a:xfrm>
            <a:off x="6281738" y="3721100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Line 1102"/>
          <p:cNvSpPr>
            <a:spLocks noChangeShapeType="1"/>
          </p:cNvSpPr>
          <p:nvPr/>
        </p:nvSpPr>
        <p:spPr bwMode="gray">
          <a:xfrm>
            <a:off x="1533525" y="4621213"/>
            <a:ext cx="0" cy="700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Rectangle 1103"/>
          <p:cNvSpPr>
            <a:spLocks noChangeArrowheads="1"/>
          </p:cNvSpPr>
          <p:nvPr/>
        </p:nvSpPr>
        <p:spPr bwMode="auto">
          <a:xfrm>
            <a:off x="1176338" y="5307013"/>
            <a:ext cx="61446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Gietz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Line 1104"/>
          <p:cNvSpPr>
            <a:spLocks noChangeShapeType="1"/>
          </p:cNvSpPr>
          <p:nvPr/>
        </p:nvSpPr>
        <p:spPr bwMode="gray">
          <a:xfrm>
            <a:off x="2546350" y="4625975"/>
            <a:ext cx="0" cy="3143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Freeform 1105"/>
          <p:cNvSpPr>
            <a:spLocks/>
          </p:cNvSpPr>
          <p:nvPr/>
        </p:nvSpPr>
        <p:spPr bwMode="gray">
          <a:xfrm>
            <a:off x="2100263" y="4940300"/>
            <a:ext cx="914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815" y="0"/>
              </a:cxn>
              <a:cxn ang="0">
                <a:pos x="815" y="240"/>
              </a:cxn>
            </a:cxnLst>
            <a:rect l="0" t="0" r="r" b="b"/>
            <a:pathLst>
              <a:path w="816" h="241">
                <a:moveTo>
                  <a:pt x="0" y="240"/>
                </a:moveTo>
                <a:lnTo>
                  <a:pt x="0" y="0"/>
                </a:lnTo>
                <a:lnTo>
                  <a:pt x="815" y="0"/>
                </a:lnTo>
                <a:lnTo>
                  <a:pt x="81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Rectangle 1106"/>
          <p:cNvSpPr>
            <a:spLocks noChangeArrowheads="1"/>
          </p:cNvSpPr>
          <p:nvPr/>
        </p:nvSpPr>
        <p:spPr bwMode="auto">
          <a:xfrm>
            <a:off x="1725613" y="5321300"/>
            <a:ext cx="61324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Ernst</a:t>
            </a:r>
          </a:p>
        </p:txBody>
      </p:sp>
      <p:sp>
        <p:nvSpPr>
          <p:cNvPr id="38" name="Rectangle 1107"/>
          <p:cNvSpPr>
            <a:spLocks noChangeArrowheads="1"/>
          </p:cNvSpPr>
          <p:nvPr/>
        </p:nvSpPr>
        <p:spPr bwMode="auto">
          <a:xfrm>
            <a:off x="2581275" y="5321300"/>
            <a:ext cx="80970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Lorentz</a:t>
            </a:r>
          </a:p>
        </p:txBody>
      </p:sp>
      <p:sp>
        <p:nvSpPr>
          <p:cNvPr id="39" name="Line 1108"/>
          <p:cNvSpPr>
            <a:spLocks noChangeShapeType="1"/>
          </p:cNvSpPr>
          <p:nvPr/>
        </p:nvSpPr>
        <p:spPr bwMode="gray">
          <a:xfrm>
            <a:off x="2546350" y="295910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" name="Line 1109"/>
          <p:cNvSpPr>
            <a:spLocks noChangeShapeType="1"/>
          </p:cNvSpPr>
          <p:nvPr/>
        </p:nvSpPr>
        <p:spPr bwMode="gray">
          <a:xfrm>
            <a:off x="7426325" y="295910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" name="Rectangle 1110"/>
          <p:cNvSpPr>
            <a:spLocks noChangeArrowheads="1"/>
          </p:cNvSpPr>
          <p:nvPr/>
        </p:nvSpPr>
        <p:spPr bwMode="auto">
          <a:xfrm>
            <a:off x="6891338" y="3295650"/>
            <a:ext cx="95410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err="1">
                <a:solidFill>
                  <a:schemeClr val="bg1"/>
                </a:solidFill>
              </a:rPr>
              <a:t>Hartstein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Rectangle 1112"/>
          <p:cNvSpPr>
            <a:spLocks noChangeArrowheads="1"/>
          </p:cNvSpPr>
          <p:nvPr/>
        </p:nvSpPr>
        <p:spPr bwMode="auto">
          <a:xfrm>
            <a:off x="7153275" y="4876800"/>
            <a:ext cx="50847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Fay </a:t>
            </a:r>
          </a:p>
        </p:txBody>
      </p:sp>
      <p:sp>
        <p:nvSpPr>
          <p:cNvPr id="43" name="Freeform 1114"/>
          <p:cNvSpPr>
            <a:spLocks/>
          </p:cNvSpPr>
          <p:nvPr/>
        </p:nvSpPr>
        <p:spPr bwMode="gray">
          <a:xfrm>
            <a:off x="5367338" y="4940300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Line 1115"/>
          <p:cNvSpPr>
            <a:spLocks noChangeShapeType="1"/>
          </p:cNvSpPr>
          <p:nvPr/>
        </p:nvSpPr>
        <p:spPr bwMode="auto">
          <a:xfrm>
            <a:off x="6281738" y="4940300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5" name="Rectangle 1116"/>
          <p:cNvSpPr>
            <a:spLocks noChangeArrowheads="1"/>
          </p:cNvSpPr>
          <p:nvPr/>
        </p:nvSpPr>
        <p:spPr bwMode="auto">
          <a:xfrm>
            <a:off x="5075238" y="5334000"/>
            <a:ext cx="56105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Abel</a:t>
            </a:r>
          </a:p>
        </p:txBody>
      </p:sp>
      <p:sp>
        <p:nvSpPr>
          <p:cNvPr id="46" name="Rectangle 1117"/>
          <p:cNvSpPr>
            <a:spLocks noChangeArrowheads="1"/>
          </p:cNvSpPr>
          <p:nvPr/>
        </p:nvSpPr>
        <p:spPr bwMode="auto">
          <a:xfrm>
            <a:off x="5837238" y="5334000"/>
            <a:ext cx="68390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Taylor</a:t>
            </a:r>
          </a:p>
        </p:txBody>
      </p:sp>
      <p:sp>
        <p:nvSpPr>
          <p:cNvPr id="47" name="Rectangle 1118"/>
          <p:cNvSpPr>
            <a:spLocks noChangeArrowheads="1"/>
          </p:cNvSpPr>
          <p:nvPr/>
        </p:nvSpPr>
        <p:spPr bwMode="auto">
          <a:xfrm>
            <a:off x="6675438" y="5319713"/>
            <a:ext cx="65588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Grant</a:t>
            </a:r>
          </a:p>
        </p:txBody>
      </p:sp>
      <p:sp>
        <p:nvSpPr>
          <p:cNvPr id="48" name="Freeform 1119"/>
          <p:cNvSpPr>
            <a:spLocks/>
          </p:cNvSpPr>
          <p:nvPr/>
        </p:nvSpPr>
        <p:spPr bwMode="gray">
          <a:xfrm>
            <a:off x="4976813" y="3983038"/>
            <a:ext cx="8382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527" y="0"/>
              </a:cxn>
              <a:cxn ang="0">
                <a:pos x="527" y="240"/>
              </a:cxn>
            </a:cxnLst>
            <a:rect l="0" t="0" r="r" b="b"/>
            <a:pathLst>
              <a:path w="528" h="241">
                <a:moveTo>
                  <a:pt x="0" y="240"/>
                </a:moveTo>
                <a:lnTo>
                  <a:pt x="0" y="0"/>
                </a:lnTo>
                <a:lnTo>
                  <a:pt x="527" y="0"/>
                </a:lnTo>
                <a:lnTo>
                  <a:pt x="527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9" name="Rectangle 1120"/>
          <p:cNvSpPr>
            <a:spLocks noChangeArrowheads="1"/>
          </p:cNvSpPr>
          <p:nvPr/>
        </p:nvSpPr>
        <p:spPr bwMode="auto">
          <a:xfrm>
            <a:off x="5389563" y="4319588"/>
            <a:ext cx="72898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</a:rPr>
              <a:t>Vargas</a:t>
            </a:r>
          </a:p>
        </p:txBody>
      </p:sp>
      <p:sp>
        <p:nvSpPr>
          <p:cNvPr id="50" name="Line 1122"/>
          <p:cNvSpPr>
            <a:spLocks noChangeShapeType="1"/>
          </p:cNvSpPr>
          <p:nvPr/>
        </p:nvSpPr>
        <p:spPr bwMode="gray">
          <a:xfrm>
            <a:off x="7454900" y="4572000"/>
            <a:ext cx="0" cy="3937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" name="Rectangle 1074"/>
          <p:cNvSpPr>
            <a:spLocks noChangeArrowheads="1"/>
          </p:cNvSpPr>
          <p:nvPr/>
        </p:nvSpPr>
        <p:spPr bwMode="blackWhite">
          <a:xfrm>
            <a:off x="1295400" y="5715000"/>
            <a:ext cx="25908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connect_by_isleaf</a:t>
            </a:r>
            <a:r>
              <a:rPr lang="en-US" dirty="0" smtClean="0">
                <a:solidFill>
                  <a:srgbClr val="000000"/>
                </a:solidFill>
              </a:rPr>
              <a:t>=1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The CONNECT_BY_ISCYCLE </a:t>
            </a:r>
            <a:r>
              <a:rPr lang="en-US" dirty="0" err="1" smtClean="0"/>
              <a:t>pseudocolumn</a:t>
            </a:r>
            <a:r>
              <a:rPr lang="en-US" dirty="0" smtClean="0"/>
              <a:t> returns 1 </a:t>
            </a:r>
            <a:br>
              <a:rPr lang="en-US" dirty="0" smtClean="0"/>
            </a:br>
            <a:r>
              <a:rPr lang="en-US" dirty="0" smtClean="0"/>
              <a:t>if the current row has a child which is also its ancestor. </a:t>
            </a:r>
            <a:br>
              <a:rPr lang="en-US" dirty="0" smtClean="0"/>
            </a:br>
            <a:r>
              <a:rPr lang="en-US" dirty="0" smtClean="0"/>
              <a:t>Otherwise it returns 0.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You can specify CONNECT_BY_ISCYCLE only if you have specified the NOCYCLE parameter of the CONNECT BY clause. </a:t>
            </a:r>
            <a:br>
              <a:rPr lang="en-US" dirty="0" smtClean="0"/>
            </a:br>
            <a:r>
              <a:rPr lang="en-US" dirty="0" smtClean="0"/>
              <a:t>NOCYCLE enables Oracle to return the results of a query that would otherwise fail because of a CONNECT BY loop in the data.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Pseudocolumn</a:t>
            </a:r>
            <a:r>
              <a:rPr lang="en-US" dirty="0" smtClean="0"/>
              <a:t> </a:t>
            </a:r>
            <a:r>
              <a:rPr lang="en-US" dirty="0"/>
              <a:t>CONNECT_BY_ISCYCLE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9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1814</TotalTime>
  <Words>440</Words>
  <Application>Microsoft Office PowerPoint</Application>
  <PresentationFormat>On-screen Show (4:3)</PresentationFormat>
  <Paragraphs>174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NetCracker_EDU_Template_2013</vt:lpstr>
      <vt:lpstr>Лекции по Oracle SQL Василий Орлов, инженер-разработчик NetCracker</vt:lpstr>
      <vt:lpstr>Natural Tree Structure</vt:lpstr>
      <vt:lpstr>Hierarchical Queries</vt:lpstr>
      <vt:lpstr>Walking the Tree</vt:lpstr>
      <vt:lpstr>Walking the Tree</vt:lpstr>
      <vt:lpstr>Pseudocolumn LEVEL</vt:lpstr>
      <vt:lpstr>Pruning Branches</vt:lpstr>
      <vt:lpstr>Pseudocolumn CONNECT_BY_ISLEAF</vt:lpstr>
      <vt:lpstr>Pseudocolumn CONNECT_BY_ISCYCLE</vt:lpstr>
      <vt:lpstr>Function SYS_CONNECT_BY_PATH</vt:lpstr>
      <vt:lpstr>Getting Numeric Sequences</vt:lpstr>
      <vt:lpstr>Siblings Ordering</vt:lpstr>
      <vt:lpstr>Hierarchical Queries Execution Sequence</vt:lpstr>
      <vt:lpstr>PowerPoint Presentation</vt:lpstr>
    </vt:vector>
  </TitlesOfParts>
  <Company>NetCracker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Oracle SQL Василий Орлов, инженер-разработчик NetCracker</dc:title>
  <dc:creator>Alexey Evdokimov</dc:creator>
  <cp:lastModifiedBy>Alexey Evdokimov</cp:lastModifiedBy>
  <cp:revision>34</cp:revision>
  <dcterms:created xsi:type="dcterms:W3CDTF">2014-03-04T05:47:03Z</dcterms:created>
  <dcterms:modified xsi:type="dcterms:W3CDTF">2014-06-20T19:44:18Z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