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08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C2DEEF"/>
    <a:srgbClr val="C8E3FB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4" autoAdjust="0"/>
    <p:restoredTop sz="99527" autoAdjust="0"/>
  </p:normalViewPr>
  <p:slideViewPr>
    <p:cSldViewPr snapToGrid="0">
      <p:cViewPr>
        <p:scale>
          <a:sx n="76" d="100"/>
          <a:sy n="76" d="100"/>
        </p:scale>
        <p:origin x="-408" y="18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6/20/2014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6/20/2014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46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2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Oracle SQL</a:t>
            </a:r>
            <a:r>
              <a:rPr lang="ru-RU" smtClean="0"/>
              <a:t/>
            </a:r>
            <a:br>
              <a:rPr lang="ru-RU" smtClean="0"/>
            </a:b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Лекция 4, </a:t>
            </a:r>
            <a:r>
              <a:rPr lang="ru-RU" sz="3600" b="1" smtClean="0">
                <a:latin typeface="+mj-lt"/>
                <a:ea typeface="+mj-ea"/>
                <a:cs typeface="+mj-cs"/>
              </a:rPr>
              <a:t>часть 2.</a:t>
            </a:r>
            <a:endParaRPr lang="en-US" sz="36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Аналитические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52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e.*,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count(1) over (partition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emp_ordered_by_ename_deptno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EQUIVALENT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e.*,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count(1) over (partition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[rows between unbounded preceding and current row] 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emp_ordered_by_ename_deptno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functions</a:t>
            </a:r>
          </a:p>
        </p:txBody>
      </p:sp>
    </p:spTree>
    <p:extLst>
      <p:ext uri="{BB962C8B-B14F-4D97-AF65-F5344CB8AC3E}">
        <p14:creationId xmlns:p14="http://schemas.microsoft.com/office/powerpoint/2010/main" val="30496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sz="2400" dirty="0" smtClean="0"/>
              <a:t>lag </a:t>
            </a:r>
            <a:r>
              <a:rPr lang="en-US" sz="2400" dirty="0"/>
              <a:t>(</a:t>
            </a:r>
            <a:r>
              <a:rPr lang="en-US" sz="2400" dirty="0" err="1"/>
              <a:t>ename</a:t>
            </a:r>
            <a:r>
              <a:rPr lang="en-US" sz="2400" dirty="0"/>
              <a:t>) over (partition by </a:t>
            </a:r>
            <a:r>
              <a:rPr lang="en-US" sz="2400" dirty="0" err="1"/>
              <a:t>deptno</a:t>
            </a:r>
            <a:r>
              <a:rPr lang="en-US" sz="2400" dirty="0"/>
              <a:t> order by </a:t>
            </a:r>
            <a:r>
              <a:rPr lang="en-US" sz="2400" dirty="0" err="1"/>
              <a:t>ename</a:t>
            </a:r>
            <a:r>
              <a:rPr lang="en-US" sz="2400" dirty="0"/>
              <a:t>) </a:t>
            </a:r>
          </a:p>
          <a:p>
            <a:r>
              <a:rPr lang="en-US" sz="2400" dirty="0"/>
              <a:t>lead(</a:t>
            </a:r>
            <a:r>
              <a:rPr lang="en-US" sz="2400" dirty="0" err="1"/>
              <a:t>ename</a:t>
            </a:r>
            <a:r>
              <a:rPr lang="en-US" sz="2400" dirty="0"/>
              <a:t>) over (partition by </a:t>
            </a:r>
            <a:r>
              <a:rPr lang="en-US" sz="2400" dirty="0" err="1"/>
              <a:t>deptno</a:t>
            </a:r>
            <a:r>
              <a:rPr lang="en-US" sz="2400" dirty="0"/>
              <a:t> order by </a:t>
            </a:r>
            <a:r>
              <a:rPr lang="en-US" sz="2400" dirty="0" err="1"/>
              <a:t>ename</a:t>
            </a:r>
            <a:r>
              <a:rPr lang="en-US" sz="2400" dirty="0"/>
              <a:t>) </a:t>
            </a:r>
          </a:p>
          <a:p>
            <a:r>
              <a:rPr lang="en-US" sz="2400" dirty="0" err="1"/>
              <a:t>last_value</a:t>
            </a:r>
            <a:r>
              <a:rPr lang="en-US" sz="2400" dirty="0"/>
              <a:t>(</a:t>
            </a:r>
            <a:r>
              <a:rPr lang="en-US" sz="2400" dirty="0" err="1"/>
              <a:t>ename</a:t>
            </a:r>
            <a:r>
              <a:rPr lang="en-US" sz="2400" dirty="0" smtClean="0"/>
              <a:t>) </a:t>
            </a:r>
            <a:r>
              <a:rPr lang="en-US" sz="2400" dirty="0"/>
              <a:t>over (partition by </a:t>
            </a:r>
            <a:r>
              <a:rPr lang="en-US" sz="2400" dirty="0" err="1"/>
              <a:t>deptno</a:t>
            </a:r>
            <a:r>
              <a:rPr lang="en-US" sz="2400" dirty="0"/>
              <a:t> order by </a:t>
            </a:r>
            <a:r>
              <a:rPr lang="en-US" sz="2400" dirty="0" err="1"/>
              <a:t>ename</a:t>
            </a:r>
            <a:r>
              <a:rPr lang="en-US" sz="2400" dirty="0"/>
              <a:t>) </a:t>
            </a:r>
          </a:p>
          <a:p>
            <a:r>
              <a:rPr lang="en-US" sz="2400" dirty="0" err="1"/>
              <a:t>first_value</a:t>
            </a:r>
            <a:r>
              <a:rPr lang="en-US" sz="2400" dirty="0"/>
              <a:t>(</a:t>
            </a:r>
            <a:r>
              <a:rPr lang="en-US" sz="2400" dirty="0" err="1"/>
              <a:t>ename</a:t>
            </a:r>
            <a:r>
              <a:rPr lang="en-US" sz="2400" dirty="0"/>
              <a:t>) </a:t>
            </a:r>
            <a:r>
              <a:rPr lang="en-US" sz="2400" dirty="0" smtClean="0"/>
              <a:t>over </a:t>
            </a:r>
            <a:r>
              <a:rPr lang="en-US" sz="2400" dirty="0"/>
              <a:t>(partition by </a:t>
            </a:r>
            <a:r>
              <a:rPr lang="en-US" sz="2400" dirty="0" err="1"/>
              <a:t>deptno</a:t>
            </a:r>
            <a:r>
              <a:rPr lang="en-US" sz="2400" dirty="0"/>
              <a:t> order by </a:t>
            </a:r>
            <a:r>
              <a:rPr lang="en-US" sz="2400" dirty="0" err="1"/>
              <a:t>ename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analytic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sz="2400" dirty="0"/>
              <a:t>The RANK and DENSE_RANK functions allow you to rank items in a group, for example, finding the top three products sold in California last year.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two functions that perform ranking, as shown by the following syntax:</a:t>
            </a:r>
          </a:p>
          <a:p>
            <a:pPr marL="0" indent="0">
              <a:buNone/>
            </a:pPr>
            <a:r>
              <a:rPr lang="en-US" sz="2400" dirty="0" smtClean="0"/>
              <a:t>	RANK </a:t>
            </a:r>
            <a:r>
              <a:rPr lang="en-US" sz="2400" dirty="0"/>
              <a:t>() OVER ( [</a:t>
            </a:r>
            <a:r>
              <a:rPr lang="en-US" sz="2400" dirty="0" err="1"/>
              <a:t>query_partition_clause</a:t>
            </a:r>
            <a:r>
              <a:rPr lang="en-US" sz="2400" dirty="0"/>
              <a:t>] </a:t>
            </a:r>
            <a:r>
              <a:rPr lang="en-US" sz="2400" dirty="0" err="1"/>
              <a:t>order_by_clause</a:t>
            </a:r>
            <a:r>
              <a:rPr lang="en-US" sz="2400" dirty="0"/>
              <a:t> ) </a:t>
            </a:r>
          </a:p>
          <a:p>
            <a:pPr marL="0" indent="0">
              <a:buNone/>
            </a:pPr>
            <a:r>
              <a:rPr lang="en-US" sz="2400" dirty="0" smtClean="0"/>
              <a:t>	DENSE_RANK </a:t>
            </a:r>
            <a:r>
              <a:rPr lang="en-US" sz="2400" dirty="0"/>
              <a:t>() OVER ( [</a:t>
            </a:r>
            <a:r>
              <a:rPr lang="en-US" sz="2400" dirty="0" err="1"/>
              <a:t>query_partition_clause</a:t>
            </a:r>
            <a:r>
              <a:rPr lang="en-US" sz="2400" dirty="0"/>
              <a:t>] </a:t>
            </a:r>
            <a:r>
              <a:rPr lang="en-US" sz="2400" dirty="0" err="1"/>
              <a:t>order_by_clause</a:t>
            </a:r>
            <a:r>
              <a:rPr lang="en-US" sz="2400" dirty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and DENSE_RANK Functions</a:t>
            </a:r>
          </a:p>
        </p:txBody>
      </p:sp>
    </p:spTree>
    <p:extLst>
      <p:ext uri="{BB962C8B-B14F-4D97-AF65-F5344CB8AC3E}">
        <p14:creationId xmlns:p14="http://schemas.microsoft.com/office/powerpoint/2010/main" val="12624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ROW_NUMBER function assigns a unique number (sequentially, starting from 1, as defined by ORDER BY) to each row within the partition. It has the following syntax:</a:t>
            </a:r>
          </a:p>
          <a:p>
            <a:pPr marL="0" indent="0">
              <a:buNone/>
            </a:pPr>
            <a:r>
              <a:rPr lang="en-US" sz="2400" dirty="0" smtClean="0"/>
              <a:t>ROW_NUMBER </a:t>
            </a:r>
            <a:r>
              <a:rPr lang="en-US" sz="2400" dirty="0"/>
              <a:t>( ) OVER </a:t>
            </a:r>
            <a:r>
              <a:rPr lang="en-US" sz="2400" dirty="0" smtClean="0"/>
              <a:t>( [</a:t>
            </a:r>
            <a:r>
              <a:rPr lang="en-US" sz="2400" dirty="0" err="1"/>
              <a:t>query_partition_clause</a:t>
            </a:r>
            <a:r>
              <a:rPr lang="en-US" sz="2400" dirty="0"/>
              <a:t>] </a:t>
            </a:r>
            <a:r>
              <a:rPr lang="en-US" sz="2400" dirty="0" err="1" smtClean="0"/>
              <a:t>order_by_clause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ROW_NUMBER Function</a:t>
            </a:r>
          </a:p>
        </p:txBody>
      </p:sp>
    </p:spTree>
    <p:extLst>
      <p:ext uri="{BB962C8B-B14F-4D97-AF65-F5344CB8AC3E}">
        <p14:creationId xmlns:p14="http://schemas.microsoft.com/office/powerpoint/2010/main" val="24285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LAG and LEAD functions are useful for comparing values when the relative positions of rows can be known reliably. </a:t>
            </a:r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LAG function provides access to a row at a given offset prior to the current position, and the LEAD function provides access to a row at a given offset after the current position.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{</a:t>
            </a:r>
            <a:r>
              <a:rPr lang="en-US" sz="2400" dirty="0"/>
              <a:t>LAG | LEAD} ( </a:t>
            </a:r>
            <a:r>
              <a:rPr lang="en-US" sz="2400" dirty="0" err="1"/>
              <a:t>value_expr</a:t>
            </a:r>
            <a:r>
              <a:rPr lang="en-US" sz="2400" dirty="0"/>
              <a:t> [, offset] [, default] ) </a:t>
            </a:r>
          </a:p>
          <a:p>
            <a:pPr marL="0" indent="0">
              <a:buNone/>
            </a:pPr>
            <a:r>
              <a:rPr lang="en-US" sz="2400" dirty="0"/>
              <a:t>    OVER ( [</a:t>
            </a:r>
            <a:r>
              <a:rPr lang="en-US" sz="2400" dirty="0" err="1"/>
              <a:t>query_partition_clause</a:t>
            </a:r>
            <a:r>
              <a:rPr lang="en-US" sz="2400" dirty="0"/>
              <a:t>] </a:t>
            </a:r>
            <a:r>
              <a:rPr lang="en-US" sz="2400" dirty="0" err="1"/>
              <a:t>order_by_clause</a:t>
            </a:r>
            <a:r>
              <a:rPr lang="en-US" sz="2400" dirty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LAG/LEAD Functions</a:t>
            </a:r>
          </a:p>
        </p:txBody>
      </p:sp>
    </p:spTree>
    <p:extLst>
      <p:ext uri="{BB962C8B-B14F-4D97-AF65-F5344CB8AC3E}">
        <p14:creationId xmlns:p14="http://schemas.microsoft.com/office/powerpoint/2010/main" val="37052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4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sz="2400" dirty="0"/>
              <a:t>Rankings and percentiles</a:t>
            </a:r>
          </a:p>
          <a:p>
            <a:r>
              <a:rPr lang="en-US" sz="2400" dirty="0"/>
              <a:t>Moving window calculations</a:t>
            </a:r>
          </a:p>
          <a:p>
            <a:r>
              <a:rPr lang="en-US" sz="2400" dirty="0"/>
              <a:t>Lag/lead analysis</a:t>
            </a:r>
          </a:p>
          <a:p>
            <a:r>
              <a:rPr lang="en-US" sz="2400" dirty="0"/>
              <a:t>First/last analysis</a:t>
            </a:r>
          </a:p>
          <a:p>
            <a:r>
              <a:rPr lang="en-US" sz="2400" dirty="0"/>
              <a:t>Linear regression statistics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SQL for Analysis</a:t>
            </a:r>
          </a:p>
        </p:txBody>
      </p:sp>
    </p:spTree>
    <p:extLst>
      <p:ext uri="{BB962C8B-B14F-4D97-AF65-F5344CB8AC3E}">
        <p14:creationId xmlns:p14="http://schemas.microsoft.com/office/powerpoint/2010/main" val="25760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sz="2400" dirty="0" smtClean="0"/>
              <a:t>Processing </a:t>
            </a:r>
            <a:r>
              <a:rPr lang="en-US" sz="2400" dirty="0"/>
              <a:t>order. If the query has an ORDER BY clause at its end, the ORDER BY is processed to allow precise output ordering. </a:t>
            </a:r>
          </a:p>
          <a:p>
            <a:r>
              <a:rPr lang="en-US" sz="2400" dirty="0"/>
              <a:t>Result set partitions. The analytic functions allow users to divide query result sets into groups of rows called partitions. </a:t>
            </a:r>
          </a:p>
          <a:p>
            <a:r>
              <a:rPr lang="en-US" sz="2400" dirty="0"/>
              <a:t>Window. For each row in a partition, you can define a sliding window of data. This window determines the range of rows used to perform the calculations for the current row. </a:t>
            </a:r>
          </a:p>
          <a:p>
            <a:r>
              <a:rPr lang="en-US" sz="2400" dirty="0"/>
              <a:t>Current row. Each calculation performed with an analytic function is based on a current row within a partition. The current row serves as the reference point determining the start and end of the window.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 concepts</a:t>
            </a:r>
          </a:p>
        </p:txBody>
      </p:sp>
    </p:spTree>
    <p:extLst>
      <p:ext uri="{BB962C8B-B14F-4D97-AF65-F5344CB8AC3E}">
        <p14:creationId xmlns:p14="http://schemas.microsoft.com/office/powerpoint/2010/main" val="25842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Some_Analytic_Function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over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[partition by column 1, … ] </a:t>
            </a:r>
          </a:p>
          <a:p>
            <a:pPr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order by column 2, …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rows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between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unbounded preceding | current row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current row | unbounded following } ]</a:t>
            </a:r>
          </a:p>
          <a:p>
            <a:pPr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functions</a:t>
            </a:r>
          </a:p>
        </p:txBody>
      </p:sp>
    </p:spTree>
    <p:extLst>
      <p:ext uri="{BB962C8B-B14F-4D97-AF65-F5344CB8AC3E}">
        <p14:creationId xmlns:p14="http://schemas.microsoft.com/office/powerpoint/2010/main" val="31333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max(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max(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e.*, max(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over()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max_sal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e.*, max(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over(partition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max_deptno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functions</a:t>
            </a:r>
          </a:p>
        </p:txBody>
      </p:sp>
    </p:spTree>
    <p:extLst>
      <p:ext uri="{BB962C8B-B14F-4D97-AF65-F5344CB8AC3E}">
        <p14:creationId xmlns:p14="http://schemas.microsoft.com/office/powerpoint/2010/main" val="12660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e.*,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count(1) over (partition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emp_ordered_by_ename_deptno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EQUIVALENT</a:t>
            </a:r>
            <a:endParaRPr lang="en-US" dirty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e.*,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row_number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over (partition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emp_ordered_by_ename_deptno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functions</a:t>
            </a:r>
          </a:p>
        </p:txBody>
      </p:sp>
    </p:spTree>
    <p:extLst>
      <p:ext uri="{BB962C8B-B14F-4D97-AF65-F5344CB8AC3E}">
        <p14:creationId xmlns:p14="http://schemas.microsoft.com/office/powerpoint/2010/main" val="12660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clause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22674"/>
            <a:ext cx="8143920" cy="2370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556" y="4758055"/>
            <a:ext cx="8098973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</a:pPr>
            <a:r>
              <a:rPr lang="en-US" sz="2400" dirty="0">
                <a:solidFill>
                  <a:srgbClr val="464646"/>
                </a:solidFill>
              </a:rPr>
              <a:t>You can specify window boundaries by number of rows or by specifying range</a:t>
            </a:r>
          </a:p>
        </p:txBody>
      </p:sp>
    </p:spTree>
    <p:extLst>
      <p:ext uri="{BB962C8B-B14F-4D97-AF65-F5344CB8AC3E}">
        <p14:creationId xmlns:p14="http://schemas.microsoft.com/office/powerpoint/2010/main" val="586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ROWS window clause */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(sum(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over(order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rows between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1 preceding and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1 following)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/ 2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avg_neighbors_sal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clause (ROWS)</a:t>
            </a:r>
          </a:p>
        </p:txBody>
      </p:sp>
    </p:spTree>
    <p:extLst>
      <p:ext uri="{BB962C8B-B14F-4D97-AF65-F5344CB8AC3E}">
        <p14:creationId xmlns:p14="http://schemas.microsoft.com/office/powerpoint/2010/main" val="41513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/* RANGE window clause. Define window as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500;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+ 500] or 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hiredate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 1 year;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hiredate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*/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count(1)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over(order by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between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500 preceding and 500 following) – 1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cnt_neighbors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count(1)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over(order by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hiredate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between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INTERVAL '1' YEAR preceding and current row) - 1 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cnt_hire_year_earlier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clause (RANGE)</a:t>
            </a:r>
          </a:p>
        </p:txBody>
      </p:sp>
    </p:spTree>
    <p:extLst>
      <p:ext uri="{BB962C8B-B14F-4D97-AF65-F5344CB8AC3E}">
        <p14:creationId xmlns:p14="http://schemas.microsoft.com/office/powerpoint/2010/main" val="36056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1836</TotalTime>
  <Words>481</Words>
  <Application>Microsoft Office PowerPoint</Application>
  <PresentationFormat>On-screen Show (4:3)</PresentationFormat>
  <Paragraphs>114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NetCracker_EDU_Template_2013</vt:lpstr>
      <vt:lpstr>Лекции по Oracle SQL </vt:lpstr>
      <vt:lpstr>Overview of SQL for Analysis</vt:lpstr>
      <vt:lpstr>Essential concepts</vt:lpstr>
      <vt:lpstr>Analytic functions</vt:lpstr>
      <vt:lpstr>Analytic functions</vt:lpstr>
      <vt:lpstr>Analytic functions</vt:lpstr>
      <vt:lpstr>Window clause</vt:lpstr>
      <vt:lpstr>Window clause (ROWS)</vt:lpstr>
      <vt:lpstr>Window clause (RANGE)</vt:lpstr>
      <vt:lpstr>Analytic functions</vt:lpstr>
      <vt:lpstr>Other analytic functions</vt:lpstr>
      <vt:lpstr>RANK and DENSE_RANK Functions</vt:lpstr>
      <vt:lpstr>ROW_NUMBER Function</vt:lpstr>
      <vt:lpstr>LAG/LEAD Functions</vt:lpstr>
      <vt:lpstr>PowerPoint Presentation</vt:lpstr>
    </vt:vector>
  </TitlesOfParts>
  <Company>NetCracker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Oracle SQL Василий Орлов, инженер-разработчик NetCracker</dc:title>
  <dc:creator>Alexey Evdokimov</dc:creator>
  <cp:lastModifiedBy>Alexey Evdokimov</cp:lastModifiedBy>
  <cp:revision>37</cp:revision>
  <dcterms:created xsi:type="dcterms:W3CDTF">2014-03-04T05:47:03Z</dcterms:created>
  <dcterms:modified xsi:type="dcterms:W3CDTF">2014-06-20T19:44:50Z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