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8" r:id="rId3"/>
    <p:sldId id="302" r:id="rId4"/>
    <p:sldId id="398" r:id="rId5"/>
    <p:sldId id="396" r:id="rId6"/>
    <p:sldId id="395" r:id="rId7"/>
    <p:sldId id="397" r:id="rId8"/>
    <p:sldId id="399" r:id="rId9"/>
    <p:sldId id="341" r:id="rId10"/>
    <p:sldId id="344" r:id="rId11"/>
    <p:sldId id="345" r:id="rId12"/>
    <p:sldId id="349" r:id="rId13"/>
    <p:sldId id="346" r:id="rId14"/>
    <p:sldId id="348" r:id="rId15"/>
    <p:sldId id="393" r:id="rId16"/>
    <p:sldId id="394" r:id="rId17"/>
    <p:sldId id="347" r:id="rId18"/>
    <p:sldId id="405" r:id="rId19"/>
    <p:sldId id="382" r:id="rId20"/>
    <p:sldId id="383" r:id="rId21"/>
    <p:sldId id="400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403" r:id="rId31"/>
    <p:sldId id="404" r:id="rId32"/>
    <p:sldId id="33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0C9B74"/>
    <a:srgbClr val="C2DEEF"/>
    <a:srgbClr val="C8E3FB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413" autoAdjust="0"/>
    <p:restoredTop sz="99527" autoAdjust="0"/>
  </p:normalViewPr>
  <p:slideViewPr>
    <p:cSldViewPr snapToGrid="0">
      <p:cViewPr varScale="1">
        <p:scale>
          <a:sx n="115" d="100"/>
          <a:sy n="115" d="100"/>
        </p:scale>
        <p:origin x="-498" y="-96"/>
      </p:cViewPr>
      <p:guideLst>
        <p:guide orient="horz" pos="4273"/>
        <p:guide pos="11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11/21/2014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11/21/2014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4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25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1" r:id="rId16"/>
    <p:sldLayoutId id="2147483672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1882_01/server.112/e25789/glossary.htm#CHDJGGG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Лекции по </a:t>
            </a:r>
            <a:r>
              <a:rPr lang="en-US" dirty="0" smtClean="0"/>
              <a:t>Oracle SQL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/>
              <a:t>Харичкин</a:t>
            </a:r>
            <a:r>
              <a:rPr lang="ru-RU" dirty="0"/>
              <a:t> Александр, </a:t>
            </a:r>
            <a:r>
              <a:rPr lang="en-US" dirty="0"/>
              <a:t>Performance Support Manager, </a:t>
            </a:r>
            <a:r>
              <a:rPr lang="en-US" dirty="0" err="1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6378" y="1240125"/>
            <a:ext cx="9027622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altLang="ru-RU" sz="3600" b="1" dirty="0" smtClean="0"/>
              <a:t>Лекция 5</a:t>
            </a:r>
            <a:r>
              <a:rPr lang="en-US" altLang="ru-RU" sz="3600" b="1" dirty="0" smtClean="0"/>
              <a:t>: Oracle SQL Tuning</a:t>
            </a:r>
          </a:p>
          <a:p>
            <a:pPr lvl="0" algn="ctr">
              <a:spcBef>
                <a:spcPct val="0"/>
              </a:spcBef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1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Data storage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rowid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, disc access, </a:t>
            </a:r>
            <a:br>
              <a:rPr lang="en-US" sz="3600" b="1" dirty="0" smtClean="0">
                <a:latin typeface="+mj-lt"/>
                <a:ea typeface="+mj-ea"/>
                <a:cs typeface="+mj-cs"/>
              </a:rPr>
            </a:br>
            <a:r>
              <a:rPr lang="en-US" sz="3600" b="1" dirty="0" smtClean="0">
                <a:latin typeface="+mj-lt"/>
                <a:ea typeface="+mj-ea"/>
                <a:cs typeface="+mj-cs"/>
              </a:rPr>
              <a:t>access paths. Indexes</a:t>
            </a:r>
          </a:p>
          <a:p>
            <a:pPr lvl="0" algn="ctr">
              <a:spcBef>
                <a:spcPct val="0"/>
              </a:spcBef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2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. </a:t>
            </a:r>
            <a:r>
              <a:rPr lang="en-US" sz="3600" b="1" dirty="0">
                <a:latin typeface="+mj-lt"/>
                <a:ea typeface="+mj-ea"/>
                <a:cs typeface="+mj-cs"/>
              </a:rPr>
              <a:t>J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oin methods. Execution plans. Hints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Index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Index</a:t>
            </a:r>
            <a:r>
              <a:rPr lang="en-US" dirty="0" smtClean="0"/>
              <a:t> is a accessory data structure on disk.</a:t>
            </a:r>
            <a:endParaRPr lang="en-US" dirty="0"/>
          </a:p>
          <a:p>
            <a:r>
              <a:rPr lang="en-US" dirty="0" smtClean="0"/>
              <a:t>There are several types of indexes</a:t>
            </a:r>
            <a:endParaRPr lang="en-US" dirty="0"/>
          </a:p>
          <a:p>
            <a:pPr lvl="1"/>
            <a:r>
              <a:rPr lang="en-US" b="1" dirty="0"/>
              <a:t>B*Tree (balanced tree) </a:t>
            </a:r>
            <a:r>
              <a:rPr lang="en-US" b="1" dirty="0" smtClean="0"/>
              <a:t>index </a:t>
            </a:r>
            <a:r>
              <a:rPr lang="en-US" dirty="0" smtClean="0"/>
              <a:t>– The most wide-spread type. The main feature of such an index is the </a:t>
            </a:r>
            <a:r>
              <a:rPr lang="en-US" i="1" dirty="0" smtClean="0"/>
              <a:t>balance: </a:t>
            </a:r>
            <a:r>
              <a:rPr lang="en-US" dirty="0" smtClean="0"/>
              <a:t>all indexed keys are located on the same </a:t>
            </a:r>
            <a:r>
              <a:rPr lang="en-US" dirty="0" err="1" smtClean="0"/>
              <a:t>hirarchy</a:t>
            </a:r>
            <a:r>
              <a:rPr lang="en-US" dirty="0" smtClean="0"/>
              <a:t> level in an index tree.</a:t>
            </a:r>
            <a:endParaRPr lang="en-US" dirty="0"/>
          </a:p>
          <a:p>
            <a:pPr lvl="1"/>
            <a:r>
              <a:rPr lang="en-US" b="1" dirty="0"/>
              <a:t>Bitmap </a:t>
            </a:r>
            <a:r>
              <a:rPr lang="en-US" b="1" dirty="0" smtClean="0"/>
              <a:t>indexes </a:t>
            </a:r>
            <a:r>
              <a:rPr lang="en-US" dirty="0" smtClean="0"/>
              <a:t>– rarely used (due to license limitations) and mostly ineffective.</a:t>
            </a:r>
            <a:endParaRPr lang="en-US" dirty="0"/>
          </a:p>
          <a:p>
            <a:pPr lvl="1"/>
            <a:r>
              <a:rPr lang="en-US" b="1" dirty="0"/>
              <a:t>User-defined indexes</a:t>
            </a:r>
          </a:p>
          <a:p>
            <a:pPr lvl="1"/>
            <a:r>
              <a:rPr lang="en-US" b="1" dirty="0" err="1" smtClean="0"/>
              <a:t>Fulltext</a:t>
            </a:r>
            <a:r>
              <a:rPr lang="en-US" b="1" dirty="0" smtClean="0"/>
              <a:t> indexes</a:t>
            </a:r>
          </a:p>
          <a:p>
            <a:pPr lvl="1"/>
            <a:r>
              <a:rPr lang="en-US" b="1" dirty="0" smtClean="0"/>
              <a:t>Domain indexes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6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Storage Structure</a:t>
            </a:r>
            <a:endParaRPr lang="en-US" dirty="0"/>
          </a:p>
        </p:txBody>
      </p:sp>
      <p:pic>
        <p:nvPicPr>
          <p:cNvPr id="5" name="Picture 4" descr="cncpt16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57" y="1066799"/>
            <a:ext cx="8967620" cy="51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Storage Structure</a:t>
            </a:r>
          </a:p>
        </p:txBody>
      </p:sp>
      <p:pic>
        <p:nvPicPr>
          <p:cNvPr id="6" name="Content Placeholder 3" descr="row_allocation_in_block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4742" y="836046"/>
            <a:ext cx="7848600" cy="5688125"/>
          </a:xfrm>
        </p:spPr>
      </p:pic>
    </p:spTree>
    <p:extLst>
      <p:ext uri="{BB962C8B-B14F-4D97-AF65-F5344CB8AC3E}">
        <p14:creationId xmlns:p14="http://schemas.microsoft.com/office/powerpoint/2010/main" val="47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  <a:p>
            <a:pPr lvl="1"/>
            <a:r>
              <a:rPr lang="en-US" b="1" dirty="0" smtClean="0"/>
              <a:t>Significantly</a:t>
            </a:r>
            <a:r>
              <a:rPr lang="en-US" dirty="0" smtClean="0"/>
              <a:t> reduces data access speed in majority of cases</a:t>
            </a:r>
            <a:endParaRPr lang="ru-RU" dirty="0"/>
          </a:p>
          <a:p>
            <a:pPr lvl="1"/>
            <a:endParaRPr lang="ru-RU" dirty="0"/>
          </a:p>
          <a:p>
            <a:r>
              <a:rPr lang="en-US" dirty="0" smtClean="0"/>
              <a:t>Disadvantages</a:t>
            </a:r>
            <a:endParaRPr lang="ru-RU" dirty="0"/>
          </a:p>
          <a:p>
            <a:pPr lvl="1"/>
            <a:r>
              <a:rPr lang="en-US" dirty="0" smtClean="0"/>
              <a:t>Resides on a physical disc</a:t>
            </a:r>
            <a:endParaRPr lang="ru-RU" dirty="0"/>
          </a:p>
          <a:p>
            <a:pPr lvl="1"/>
            <a:r>
              <a:rPr lang="en-US" dirty="0" smtClean="0"/>
              <a:t>Requires to be updated every time a piece of indexed data is modified (deleted/updated/inserted)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9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Scans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Scan</a:t>
            </a:r>
          </a:p>
          <a:p>
            <a:pPr lvl="1"/>
            <a:r>
              <a:rPr lang="en-US" dirty="0" smtClean="0"/>
              <a:t>Possible if resulting number of rows returned by condition is 0 or 1</a:t>
            </a:r>
            <a:endParaRPr lang="en-US" dirty="0"/>
          </a:p>
          <a:p>
            <a:r>
              <a:rPr lang="en-US" dirty="0"/>
              <a:t>Range Scan</a:t>
            </a:r>
            <a:endParaRPr lang="ru-RU" dirty="0"/>
          </a:p>
          <a:p>
            <a:pPr lvl="1"/>
            <a:r>
              <a:rPr lang="en-US" dirty="0" smtClean="0"/>
              <a:t>The most widespread path</a:t>
            </a:r>
            <a:endParaRPr lang="en-US" dirty="0"/>
          </a:p>
          <a:p>
            <a:r>
              <a:rPr lang="en-US" dirty="0"/>
              <a:t>Full Scan</a:t>
            </a:r>
          </a:p>
          <a:p>
            <a:pPr lvl="1"/>
            <a:r>
              <a:rPr lang="en-US" dirty="0" smtClean="0"/>
              <a:t>Ordered scan of leaf blocks</a:t>
            </a:r>
            <a:endParaRPr lang="en-US" dirty="0"/>
          </a:p>
          <a:p>
            <a:r>
              <a:rPr lang="en-US" dirty="0"/>
              <a:t>Fast Full Scan</a:t>
            </a:r>
          </a:p>
          <a:p>
            <a:pPr lvl="1"/>
            <a:r>
              <a:rPr lang="en-US" dirty="0" smtClean="0"/>
              <a:t>Sequential (i.e. multi-block) scan of the whole index segment</a:t>
            </a:r>
            <a:endParaRPr lang="en-US" dirty="0"/>
          </a:p>
          <a:p>
            <a:r>
              <a:rPr lang="en-US" dirty="0"/>
              <a:t>Skip Scan</a:t>
            </a:r>
            <a:endParaRPr lang="ru-RU" dirty="0"/>
          </a:p>
          <a:p>
            <a:r>
              <a:rPr lang="en-US" dirty="0"/>
              <a:t>Etc…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correct tables and columns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Create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frequently</a:t>
            </a:r>
            <a:r>
              <a:rPr lang="ru-RU" dirty="0"/>
              <a:t>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retrieve</a:t>
            </a:r>
            <a:r>
              <a:rPr lang="ru-RU" dirty="0"/>
              <a:t> </a:t>
            </a:r>
            <a:r>
              <a:rPr lang="ru-RU" dirty="0" err="1"/>
              <a:t>less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15%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large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percentage</a:t>
            </a:r>
            <a:r>
              <a:rPr lang="ru-RU" dirty="0"/>
              <a:t> </a:t>
            </a:r>
            <a:r>
              <a:rPr lang="ru-RU" dirty="0" err="1"/>
              <a:t>varies</a:t>
            </a:r>
            <a:r>
              <a:rPr lang="ru-RU" dirty="0"/>
              <a:t> </a:t>
            </a:r>
            <a:r>
              <a:rPr lang="ru-RU" dirty="0" err="1"/>
              <a:t>greatly</a:t>
            </a:r>
            <a:r>
              <a:rPr lang="ru-RU" dirty="0"/>
              <a:t> </a:t>
            </a:r>
            <a:r>
              <a:rPr lang="ru-RU" dirty="0" err="1"/>
              <a:t>according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relative</a:t>
            </a:r>
            <a:r>
              <a:rPr lang="ru-RU" dirty="0"/>
              <a:t> </a:t>
            </a:r>
            <a:r>
              <a:rPr lang="ru-RU" dirty="0" err="1"/>
              <a:t>speed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scan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distribution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row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relation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.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faster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scan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lower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percentage</a:t>
            </a:r>
            <a:r>
              <a:rPr lang="ru-RU" dirty="0"/>
              <a:t>;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clustered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row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higher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percentage</a:t>
            </a:r>
            <a:r>
              <a:rPr lang="ru-RU" dirty="0"/>
              <a:t>.</a:t>
            </a:r>
          </a:p>
          <a:p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improve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joins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multiple</a:t>
            </a:r>
            <a:r>
              <a:rPr lang="ru-RU" dirty="0"/>
              <a:t> </a:t>
            </a:r>
            <a:r>
              <a:rPr lang="ru-RU" dirty="0" err="1"/>
              <a:t>tables</a:t>
            </a:r>
            <a:r>
              <a:rPr lang="ru-RU" dirty="0"/>
              <a:t>, </a:t>
            </a:r>
            <a:r>
              <a:rPr lang="ru-RU" dirty="0" err="1"/>
              <a:t>index</a:t>
            </a:r>
            <a:r>
              <a:rPr lang="ru-RU" dirty="0"/>
              <a:t> </a:t>
            </a:r>
            <a:r>
              <a:rPr lang="ru-RU" dirty="0" err="1"/>
              <a:t>columns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joins</a:t>
            </a:r>
            <a:r>
              <a:rPr lang="ru-RU" dirty="0"/>
              <a:t>.</a:t>
            </a:r>
          </a:p>
          <a:p>
            <a:r>
              <a:rPr lang="ru-RU" dirty="0" err="1"/>
              <a:t>Note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 err="1"/>
              <a:t>Primary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unique</a:t>
            </a:r>
            <a:r>
              <a:rPr lang="ru-RU" dirty="0"/>
              <a:t> </a:t>
            </a:r>
            <a:r>
              <a:rPr lang="ru-RU" dirty="0" err="1"/>
              <a:t>keys</a:t>
            </a:r>
            <a:r>
              <a:rPr lang="ru-RU" dirty="0"/>
              <a:t> </a:t>
            </a:r>
            <a:r>
              <a:rPr lang="ru-RU" dirty="0" err="1"/>
              <a:t>automatically</a:t>
            </a:r>
            <a:r>
              <a:rPr lang="ru-RU" dirty="0"/>
              <a:t> </a:t>
            </a:r>
            <a:r>
              <a:rPr lang="ru-RU" dirty="0" err="1"/>
              <a:t>have</a:t>
            </a:r>
            <a:r>
              <a:rPr lang="ru-RU" dirty="0"/>
              <a:t> </a:t>
            </a:r>
            <a:r>
              <a:rPr lang="ru-RU" dirty="0" err="1"/>
              <a:t>indexes</a:t>
            </a:r>
            <a:r>
              <a:rPr lang="ru-RU" dirty="0"/>
              <a:t>, </a:t>
            </a:r>
            <a:r>
              <a:rPr lang="ru-RU" dirty="0" err="1"/>
              <a:t>but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might</a:t>
            </a:r>
            <a:r>
              <a:rPr lang="ru-RU" dirty="0"/>
              <a:t>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create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a </a:t>
            </a:r>
            <a:r>
              <a:rPr lang="ru-RU" dirty="0" err="1"/>
              <a:t>foreign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.</a:t>
            </a:r>
          </a:p>
          <a:p>
            <a:r>
              <a:rPr lang="ru-RU" dirty="0" err="1"/>
              <a:t>Small</a:t>
            </a:r>
            <a:r>
              <a:rPr lang="ru-RU" dirty="0"/>
              <a:t> </a:t>
            </a:r>
            <a:r>
              <a:rPr lang="ru-RU" dirty="0" err="1"/>
              <a:t>tables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require</a:t>
            </a:r>
            <a:r>
              <a:rPr lang="ru-RU" dirty="0"/>
              <a:t> </a:t>
            </a:r>
            <a:r>
              <a:rPr lang="ru-RU" dirty="0" err="1"/>
              <a:t>indexes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7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order in creating index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columns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CREATE INDEX </a:t>
            </a:r>
            <a:r>
              <a:rPr lang="ru-RU" dirty="0" err="1"/>
              <a:t>statement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affect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performance</a:t>
            </a:r>
            <a:r>
              <a:rPr lang="ru-RU" dirty="0"/>
              <a:t>.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general</a:t>
            </a:r>
            <a:r>
              <a:rPr lang="ru-RU" dirty="0"/>
              <a:t>, </a:t>
            </a:r>
            <a:r>
              <a:rPr lang="ru-RU" dirty="0" err="1"/>
              <a:t>specify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frequently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columns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Columns in join clauses (WHERE condition) must be ordered as in CREATE INDEX for multi-column index statement, else the index is omitted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2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BIG_TABLE</a:t>
            </a:r>
          </a:p>
          <a:p>
            <a:pPr lvl="1"/>
            <a:r>
              <a:rPr lang="ru-RU" dirty="0"/>
              <a:t>Содержит около 5 млн записей. Некоторые колонки проиндексированы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big_table</a:t>
            </a:r>
            <a:r>
              <a:rPr lang="en-US" dirty="0"/>
              <a:t> where id = 1000</a:t>
            </a:r>
            <a:endParaRPr lang="ru-RU" dirty="0"/>
          </a:p>
          <a:p>
            <a:pPr lvl="1"/>
            <a:r>
              <a:rPr lang="ru-RU" dirty="0"/>
              <a:t>???</a:t>
            </a:r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big_table</a:t>
            </a:r>
            <a:r>
              <a:rPr lang="en-US" dirty="0"/>
              <a:t> where </a:t>
            </a:r>
            <a:r>
              <a:rPr lang="en-US" dirty="0" smtClean="0"/>
              <a:t>name= ‘Blah-Blah’</a:t>
            </a:r>
            <a:endParaRPr lang="ru-RU" dirty="0"/>
          </a:p>
          <a:p>
            <a:pPr lvl="1"/>
            <a:r>
              <a:rPr lang="ru-RU" dirty="0"/>
              <a:t>???</a:t>
            </a:r>
            <a:endParaRPr lang="en-US" dirty="0"/>
          </a:p>
          <a:p>
            <a:r>
              <a:rPr lang="en-US" dirty="0"/>
              <a:t>Select id from </a:t>
            </a:r>
            <a:r>
              <a:rPr lang="en-US" dirty="0" err="1"/>
              <a:t>big_table</a:t>
            </a:r>
            <a:endParaRPr lang="en-US" dirty="0"/>
          </a:p>
          <a:p>
            <a:pPr lvl="1"/>
            <a:r>
              <a:rPr lang="en-US" dirty="0"/>
              <a:t>Order by 1 </a:t>
            </a:r>
          </a:p>
          <a:p>
            <a:pPr lvl="1"/>
            <a:r>
              <a:rPr lang="en-US" dirty="0" err="1"/>
              <a:t>Desc</a:t>
            </a:r>
            <a:endParaRPr lang="en-US" dirty="0"/>
          </a:p>
          <a:p>
            <a:pPr lvl="1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039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r>
              <a:rPr lang="en-US" dirty="0"/>
              <a:t>: Join methods. Execution plans. Hints</a:t>
            </a:r>
          </a:p>
        </p:txBody>
      </p:sp>
    </p:spTree>
    <p:extLst>
      <p:ext uri="{BB962C8B-B14F-4D97-AF65-F5344CB8AC3E}">
        <p14:creationId xmlns:p14="http://schemas.microsoft.com/office/powerpoint/2010/main" val="8714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methods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  <a:p>
            <a:pPr lvl="1"/>
            <a:r>
              <a:rPr lang="ru-RU" dirty="0"/>
              <a:t>Последовательное сравнение элементов двух (и более) </a:t>
            </a:r>
            <a:r>
              <a:rPr lang="en-US" dirty="0"/>
              <a:t>row</a:t>
            </a:r>
            <a:r>
              <a:rPr lang="ru-RU" dirty="0"/>
              <a:t> </a:t>
            </a:r>
            <a:r>
              <a:rPr lang="en-US" dirty="0"/>
              <a:t>source</a:t>
            </a:r>
          </a:p>
          <a:p>
            <a:r>
              <a:rPr lang="en-US" dirty="0"/>
              <a:t>HASH JOIN</a:t>
            </a:r>
            <a:endParaRPr lang="ru-RU" dirty="0"/>
          </a:p>
          <a:p>
            <a:pPr lvl="1"/>
            <a:r>
              <a:rPr lang="ru-RU" dirty="0"/>
              <a:t>Сравнение значений </a:t>
            </a:r>
            <a:r>
              <a:rPr lang="en-US" dirty="0"/>
              <a:t>hash</a:t>
            </a:r>
            <a:r>
              <a:rPr lang="ru-RU" dirty="0"/>
              <a:t> двух (и более) выборок</a:t>
            </a:r>
            <a:endParaRPr lang="en-US" dirty="0"/>
          </a:p>
          <a:p>
            <a:r>
              <a:rPr lang="en-US" dirty="0"/>
              <a:t>SORT MERGE</a:t>
            </a:r>
            <a:endParaRPr lang="ru-RU" dirty="0"/>
          </a:p>
          <a:p>
            <a:pPr lvl="1"/>
            <a:r>
              <a:rPr lang="ru-RU" dirty="0"/>
              <a:t>Сравнение отсортированных значений</a:t>
            </a:r>
            <a:endParaRPr lang="en-US" dirty="0"/>
          </a:p>
          <a:p>
            <a:r>
              <a:rPr lang="en-US" dirty="0"/>
              <a:t>CARTESIAN MERGE</a:t>
            </a:r>
            <a:endParaRPr lang="ru-RU" dirty="0"/>
          </a:p>
          <a:p>
            <a:pPr lvl="1"/>
            <a:r>
              <a:rPr lang="ru-RU" dirty="0"/>
              <a:t>Декартово (полное) произведение выборок</a:t>
            </a:r>
          </a:p>
        </p:txBody>
      </p:sp>
    </p:spTree>
    <p:extLst>
      <p:ext uri="{BB962C8B-B14F-4D97-AF65-F5344CB8AC3E}">
        <p14:creationId xmlns:p14="http://schemas.microsoft.com/office/powerpoint/2010/main" val="12361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1" dirty="0" smtClean="0"/>
              <a:t>Questions to discuss</a:t>
            </a:r>
            <a:endParaRPr lang="en-US" b="1" dirty="0"/>
          </a:p>
          <a:p>
            <a:pPr lvl="1"/>
            <a:r>
              <a:rPr lang="en-US" dirty="0"/>
              <a:t>Basic concepts of data storage and access (by Oracle)</a:t>
            </a:r>
          </a:p>
          <a:p>
            <a:pPr lvl="1"/>
            <a:r>
              <a:rPr lang="en-US" dirty="0"/>
              <a:t>Oracle B*Tree Indexes</a:t>
            </a:r>
          </a:p>
          <a:p>
            <a:pPr lvl="2"/>
            <a:r>
              <a:rPr lang="en-US" dirty="0"/>
              <a:t>Index structure and storage</a:t>
            </a:r>
          </a:p>
          <a:p>
            <a:pPr lvl="2"/>
            <a:r>
              <a:rPr lang="en-US" dirty="0" smtClean="0"/>
              <a:t>Index </a:t>
            </a:r>
            <a:r>
              <a:rPr lang="en-US" dirty="0"/>
              <a:t>access paths</a:t>
            </a:r>
          </a:p>
          <a:p>
            <a:pPr lvl="1"/>
            <a:r>
              <a:rPr lang="en-US" dirty="0"/>
              <a:t>Query Execution plan</a:t>
            </a:r>
          </a:p>
          <a:p>
            <a:pPr lvl="2"/>
            <a:r>
              <a:rPr lang="en-US" dirty="0"/>
              <a:t>Obtaining and interpretation</a:t>
            </a:r>
          </a:p>
          <a:p>
            <a:pPr lvl="2"/>
            <a:r>
              <a:rPr lang="en-US" dirty="0"/>
              <a:t>Execution statistics</a:t>
            </a:r>
          </a:p>
          <a:p>
            <a:pPr lvl="2"/>
            <a:r>
              <a:rPr lang="en-US" dirty="0"/>
              <a:t>Join methods</a:t>
            </a:r>
          </a:p>
          <a:p>
            <a:pPr lvl="2"/>
            <a:r>
              <a:rPr lang="en-US" dirty="0"/>
              <a:t>Access paths vs </a:t>
            </a:r>
            <a:r>
              <a:rPr lang="en-US" dirty="0" smtClean="0"/>
              <a:t>Filters</a:t>
            </a:r>
            <a:endParaRPr lang="en-US" dirty="0"/>
          </a:p>
          <a:p>
            <a:pPr lvl="1"/>
            <a:r>
              <a:rPr lang="en-US" dirty="0" err="1"/>
              <a:t>NetCracker</a:t>
            </a:r>
            <a:r>
              <a:rPr lang="en-US" dirty="0"/>
              <a:t> Database Structure</a:t>
            </a:r>
          </a:p>
          <a:p>
            <a:pPr lvl="2"/>
            <a:r>
              <a:rPr lang="en-US" dirty="0"/>
              <a:t>Basic tables &amp;&amp; indexes</a:t>
            </a:r>
          </a:p>
          <a:p>
            <a:pPr lvl="2"/>
            <a:r>
              <a:rPr lang="en-US" dirty="0"/>
              <a:t>Generic principals of query building in </a:t>
            </a:r>
            <a:r>
              <a:rPr lang="en-US" dirty="0" err="1"/>
              <a:t>NetCracker</a:t>
            </a:r>
            <a:endParaRPr lang="en-US" dirty="0"/>
          </a:p>
          <a:p>
            <a:pPr lvl="1"/>
            <a:r>
              <a:rPr lang="en-US" dirty="0"/>
              <a:t>Examples, examples, examples…</a:t>
            </a:r>
          </a:p>
          <a:p>
            <a:endParaRPr lang="ru-RU" b="1" dirty="0" smtClean="0"/>
          </a:p>
          <a:p>
            <a:r>
              <a:rPr lang="en-US" b="1" dirty="0" smtClean="0"/>
              <a:t>Required </a:t>
            </a:r>
            <a:r>
              <a:rPr lang="en-US" b="1" dirty="0"/>
              <a:t>knowledge</a:t>
            </a:r>
          </a:p>
          <a:p>
            <a:pPr lvl="1"/>
            <a:r>
              <a:rPr lang="en-US" dirty="0"/>
              <a:t>To have idea what SQL is</a:t>
            </a:r>
          </a:p>
          <a:p>
            <a:pPr lvl="1"/>
            <a:r>
              <a:rPr lang="en-US" dirty="0"/>
              <a:t>Add and multiply numbers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Выбрать всех пользователей системы вместе с датой создания</a:t>
            </a:r>
          </a:p>
          <a:p>
            <a:r>
              <a:rPr lang="ru-RU" dirty="0"/>
              <a:t>Выбрать всех объектов с именем 01 и объектным типом – наследником </a:t>
            </a:r>
            <a:r>
              <a:rPr lang="en-US" dirty="0"/>
              <a:t>Port</a:t>
            </a:r>
          </a:p>
          <a:p>
            <a:r>
              <a:rPr lang="ru-RU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515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query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query plan is an interpretation of </a:t>
            </a:r>
            <a:r>
              <a:rPr lang="en-US" i="1" dirty="0" smtClean="0"/>
              <a:t>programmatic</a:t>
            </a:r>
            <a:r>
              <a:rPr lang="en-US" dirty="0" smtClean="0"/>
              <a:t> algorithm derived by Oracle Optimizer in order to satisfy the requirements of </a:t>
            </a:r>
            <a:r>
              <a:rPr lang="en-US" i="1" dirty="0" smtClean="0"/>
              <a:t>declarative</a:t>
            </a:r>
            <a:r>
              <a:rPr lang="en-US" dirty="0" smtClean="0"/>
              <a:t> query statement.</a:t>
            </a:r>
          </a:p>
          <a:p>
            <a:r>
              <a:rPr lang="en-US" dirty="0" smtClean="0"/>
              <a:t>Ways to obtain a query plan may vary depending on one’s available paths to access a database:</a:t>
            </a:r>
          </a:p>
          <a:p>
            <a:pPr lvl="1"/>
            <a:r>
              <a:rPr lang="en-US" dirty="0" smtClean="0"/>
              <a:t>Via SQL*Plus – Explain plan utility + </a:t>
            </a:r>
            <a:r>
              <a:rPr lang="en-US" dirty="0" err="1" smtClean="0"/>
              <a:t>dbms_xplan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Via IDE – integrated </a:t>
            </a:r>
            <a:r>
              <a:rPr lang="en-US" dirty="0" err="1" smtClean="0"/>
              <a:t>Explan</a:t>
            </a:r>
            <a:r>
              <a:rPr lang="en-US" dirty="0" smtClean="0"/>
              <a:t> Plan tools</a:t>
            </a:r>
          </a:p>
          <a:p>
            <a:pPr lvl="1"/>
            <a:r>
              <a:rPr lang="en-US" dirty="0" smtClean="0"/>
              <a:t>Via db150.jsp – via “explain plan” function</a:t>
            </a:r>
            <a:endParaRPr lang="en-US" dirty="0"/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plan for 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7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nc_objects</a:t>
            </a: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table (</a:t>
            </a:r>
            <a:r>
              <a:rPr lang="en-US" sz="1700" b="1" i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dbms_xplan.display</a:t>
            </a: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PLAN_TABLE_OUTPUT</a:t>
            </a:r>
            <a:endParaRPr lang="en-US" sz="17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 hash value: 1628935849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Id  | Operation         | Name       | Rows  | Bytes | Cost (%CPU)| Time     |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0 | SELECT STATEMENT  |            |  1146K|   109M|  3527   (1)| 00:00:43 |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1 |  TABLE ACCESS FULL| NC_OBJECTS |  1146K|   109M|  3527   (1)| 00:00:43 |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</a:t>
            </a:r>
            <a:endParaRPr lang="en-US" sz="17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hints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Hints allow you to make decisions usually made by the optimizer. You can use hints to specify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access path for a table accessed by the statement</a:t>
            </a:r>
          </a:p>
          <a:p>
            <a:pPr lvl="1"/>
            <a:r>
              <a:rPr lang="en-US" dirty="0"/>
              <a:t>The join order for a join statement</a:t>
            </a:r>
          </a:p>
          <a:p>
            <a:pPr lvl="1"/>
            <a:r>
              <a:rPr lang="en-US" dirty="0"/>
              <a:t>A join operation in a join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optimization approach for a SQL statement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goal of the cost-based optimizer for a SQL statement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1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b="1" dirty="0"/>
              <a:t>/*+ hint(argument) */</a:t>
            </a:r>
            <a:r>
              <a:rPr lang="en-US" dirty="0"/>
              <a:t> from table …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Пример</a:t>
            </a:r>
          </a:p>
          <a:p>
            <a:pPr lvl="1"/>
            <a:r>
              <a:rPr lang="en-US" dirty="0"/>
              <a:t>select /*+ INDEX(people AGE_NDX) */ *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from people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join managers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	</a:t>
            </a:r>
            <a:r>
              <a:rPr lang="en-US" dirty="0"/>
              <a:t>on </a:t>
            </a:r>
            <a:r>
              <a:rPr lang="en-US" dirty="0" err="1"/>
              <a:t>people.people_id</a:t>
            </a:r>
            <a:r>
              <a:rPr lang="en-US" dirty="0"/>
              <a:t>=</a:t>
            </a:r>
            <a:r>
              <a:rPr lang="en-US" dirty="0" err="1"/>
              <a:t>managers.people_id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where </a:t>
            </a:r>
            <a:r>
              <a:rPr lang="en-US" dirty="0" err="1"/>
              <a:t>people.age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0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method</a:t>
            </a:r>
          </a:p>
          <a:p>
            <a:pPr eaLnBrk="1" hangingPunct="1"/>
            <a:r>
              <a:rPr lang="en-US" dirty="0" smtClean="0"/>
              <a:t>Join order</a:t>
            </a:r>
          </a:p>
          <a:p>
            <a:pPr eaLnBrk="1" hangingPunct="1"/>
            <a:r>
              <a:rPr lang="en-US" dirty="0" smtClean="0"/>
              <a:t>Join operation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General</a:t>
            </a:r>
          </a:p>
          <a:p>
            <a:pPr eaLnBrk="1" hangingPunct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Parallel execution</a:t>
            </a:r>
          </a:p>
          <a:p>
            <a:pPr eaLnBrk="1" hangingPunct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Query transformation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Optimizer approaches</a:t>
            </a:r>
          </a:p>
          <a:p>
            <a:pPr eaLnBrk="1" hangingPunct="1"/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Hints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0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FULL</a:t>
            </a:r>
          </a:p>
          <a:p>
            <a:pPr eaLnBrk="1" hangingPunct="1"/>
            <a:r>
              <a:rPr lang="en-US" smtClean="0"/>
              <a:t>INDEX</a:t>
            </a:r>
          </a:p>
          <a:p>
            <a:pPr eaLnBrk="1" hangingPunct="1"/>
            <a:r>
              <a:rPr lang="en-US" smtClean="0"/>
              <a:t>INDEX_ASC</a:t>
            </a:r>
          </a:p>
          <a:p>
            <a:pPr eaLnBrk="1" hangingPunct="1"/>
            <a:r>
              <a:rPr lang="en-US" smtClean="0"/>
              <a:t>INDEX_COMBINE</a:t>
            </a:r>
          </a:p>
          <a:p>
            <a:pPr eaLnBrk="1" hangingPunct="1"/>
            <a:r>
              <a:rPr lang="en-US" smtClean="0"/>
              <a:t>INDEX_DESC</a:t>
            </a:r>
          </a:p>
          <a:p>
            <a:pPr eaLnBrk="1" hangingPunct="1"/>
            <a:r>
              <a:rPr lang="en-US" smtClean="0"/>
              <a:t>INDEX_FFS</a:t>
            </a:r>
          </a:p>
          <a:p>
            <a:pPr eaLnBrk="1" hangingPunct="1"/>
            <a:r>
              <a:rPr lang="en-US" smtClean="0"/>
              <a:t>INDEX_JOIN</a:t>
            </a:r>
          </a:p>
          <a:p>
            <a:pPr eaLnBrk="1" hangingPunct="1"/>
            <a:r>
              <a:rPr lang="en-US" smtClean="0"/>
              <a:t>NO_INDEX</a:t>
            </a:r>
            <a:endParaRPr lang="ru-RU" smtClean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Access method hints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0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Explicitly chooses an index scan for the specified table.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/>
            <a:r>
              <a:rPr lang="en-US" sz="2000" smtClean="0"/>
              <a:t>SELECT /*+ INDEX(customers ix_customers_gender) */ *</a:t>
            </a:r>
            <a:br>
              <a:rPr lang="en-US" sz="2000" smtClean="0"/>
            </a:br>
            <a:r>
              <a:rPr lang="en-US" sz="2000" smtClean="0"/>
              <a:t>FROM customers</a:t>
            </a:r>
            <a:br>
              <a:rPr lang="en-US" sz="2000" smtClean="0"/>
            </a:br>
            <a:r>
              <a:rPr lang="en-US" sz="2000" smtClean="0"/>
              <a:t>WHERE gender = 'M';</a:t>
            </a:r>
            <a:endParaRPr lang="ru-RU" sz="2000" smtClean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1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/>
              </a:rPr>
              <a:t>Join Order</a:t>
            </a:r>
            <a:endParaRPr lang="ru-RU" smtClean="0">
              <a:effectLst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300" b="1" dirty="0" smtClean="0"/>
              <a:t>ORDERED</a:t>
            </a:r>
          </a:p>
          <a:p>
            <a:pPr lvl="1" eaLnBrk="1" hangingPunct="1"/>
            <a:r>
              <a:rPr lang="ru-RU" sz="2100" dirty="0" smtClean="0"/>
              <a:t>The ORDERED hint causes Oracle to join tables in the order </a:t>
            </a:r>
            <a:r>
              <a:rPr lang="ru-RU" sz="2100" u="sng" dirty="0" smtClean="0"/>
              <a:t>in which they appear i</a:t>
            </a:r>
            <a:r>
              <a:rPr lang="en-US" sz="2100" u="sng" dirty="0" smtClean="0"/>
              <a:t>n </a:t>
            </a:r>
            <a:r>
              <a:rPr lang="ru-RU" sz="2100" u="sng" dirty="0" smtClean="0"/>
              <a:t>the FROM clause.</a:t>
            </a:r>
            <a:endParaRPr lang="en-US" sz="2100" u="sng" dirty="0" smtClean="0"/>
          </a:p>
          <a:p>
            <a:pPr eaLnBrk="1" hangingPunct="1"/>
            <a:r>
              <a:rPr lang="en-US" sz="2300" b="1" dirty="0" smtClean="0"/>
              <a:t>LEADING</a:t>
            </a:r>
          </a:p>
          <a:p>
            <a:pPr lvl="1"/>
            <a:r>
              <a:rPr lang="en-US" sz="1900" dirty="0" smtClean="0"/>
              <a:t>Tables are joined as dictated by the hint. </a:t>
            </a:r>
          </a:p>
          <a:p>
            <a:pPr lvl="1"/>
            <a:r>
              <a:rPr lang="en-US" sz="1900" b="1" dirty="0" smtClean="0"/>
              <a:t>Be Careful: </a:t>
            </a:r>
            <a:r>
              <a:rPr lang="en-US" sz="1900" dirty="0" smtClean="0"/>
              <a:t>sometimes can affect negatively (for example, in calculable attributes with CalculateByQuery2() adapter)</a:t>
            </a:r>
            <a:endParaRPr lang="en-US" sz="1900" dirty="0"/>
          </a:p>
          <a:p>
            <a:pPr marL="0" indent="0"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8158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/>
              </a:rPr>
              <a:t>Join Operations</a:t>
            </a:r>
            <a:endParaRPr lang="ru-RU" smtClean="0">
              <a:effectLst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USE_NL</a:t>
            </a:r>
          </a:p>
          <a:p>
            <a:pPr eaLnBrk="1" hangingPunct="1"/>
            <a:r>
              <a:rPr lang="ru-RU" dirty="0" smtClean="0"/>
              <a:t>USE_MERGE</a:t>
            </a:r>
          </a:p>
          <a:p>
            <a:pPr eaLnBrk="1" hangingPunct="1"/>
            <a:r>
              <a:rPr lang="ru-RU" dirty="0" smtClean="0"/>
              <a:t>USE_HASH</a:t>
            </a:r>
          </a:p>
          <a:p>
            <a:pPr eaLnBrk="1" hangingPunct="1"/>
            <a:r>
              <a:rPr lang="ru-RU" dirty="0" smtClean="0"/>
              <a:t>HASH_AJ, MERGE_AJ, and NL_AJ</a:t>
            </a:r>
          </a:p>
          <a:p>
            <a:pPr eaLnBrk="1" hangingPunct="1"/>
            <a:r>
              <a:rPr lang="ru-RU" dirty="0" smtClean="0"/>
              <a:t>HASH_SJ, MERGE_SJ, and NL_SJ</a:t>
            </a:r>
          </a:p>
        </p:txBody>
      </p:sp>
    </p:spTree>
    <p:extLst>
      <p:ext uri="{BB962C8B-B14F-4D97-AF65-F5344CB8AC3E}">
        <p14:creationId xmlns:p14="http://schemas.microsoft.com/office/powerpoint/2010/main" val="34797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/>
              </a:rPr>
              <a:t>USE_NL</a:t>
            </a:r>
            <a:endParaRPr lang="ru-RU" smtClean="0">
              <a:effectLst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The USE_NL hint causes Oracle to join each specified table to another row source with a nested loops join using the specified table as the inner table.</a:t>
            </a:r>
          </a:p>
          <a:p>
            <a:pPr eaLnBrk="1" hangingPunct="1"/>
            <a:r>
              <a:rPr lang="ru-RU" sz="2000" smtClean="0">
                <a:solidFill>
                  <a:srgbClr val="0000CC"/>
                </a:solidFill>
              </a:rPr>
              <a:t>SELECT</a:t>
            </a:r>
            <a:r>
              <a:rPr lang="ru-RU" sz="2000" smtClean="0"/>
              <a:t> </a:t>
            </a:r>
            <a:r>
              <a:rPr lang="ru-RU" sz="2000" smtClean="0">
                <a:solidFill>
                  <a:srgbClr val="008000"/>
                </a:solidFill>
              </a:rPr>
              <a:t>/*+ ORDERED USE_NL(customers) to get first row faster */</a:t>
            </a:r>
            <a:r>
              <a:rPr lang="ru-RU" sz="2000" smtClean="0"/>
              <a:t> accounts.balance, customers.last_name, customers.first_name </a:t>
            </a:r>
          </a:p>
          <a:p>
            <a:pPr eaLnBrk="1" hangingPunct="1">
              <a:buFont typeface="Wingdings 3" pitchFamily="18" charset="2"/>
              <a:buNone/>
            </a:pPr>
            <a:r>
              <a:rPr lang="ru-RU" sz="2000" smtClean="0">
                <a:solidFill>
                  <a:srgbClr val="0000CC"/>
                </a:solidFill>
              </a:rPr>
              <a:t>	FROM</a:t>
            </a:r>
            <a:r>
              <a:rPr lang="ru-RU" sz="2000" smtClean="0"/>
              <a:t> accounts, customers </a:t>
            </a:r>
          </a:p>
          <a:p>
            <a:pPr eaLnBrk="1" hangingPunct="1">
              <a:buFont typeface="Wingdings 3" pitchFamily="18" charset="2"/>
              <a:buNone/>
            </a:pPr>
            <a:r>
              <a:rPr lang="ru-RU" sz="2000" smtClean="0"/>
              <a:t>	</a:t>
            </a:r>
            <a:r>
              <a:rPr lang="ru-RU" sz="2000" smtClean="0">
                <a:solidFill>
                  <a:srgbClr val="0000CC"/>
                </a:solidFill>
              </a:rPr>
              <a:t>WHERE</a:t>
            </a:r>
            <a:r>
              <a:rPr lang="ru-RU" sz="2000" smtClean="0"/>
              <a:t> accounts.custno = customers.custno;</a:t>
            </a:r>
          </a:p>
        </p:txBody>
      </p:sp>
    </p:spTree>
    <p:extLst>
      <p:ext uri="{BB962C8B-B14F-4D97-AF65-F5344CB8AC3E}">
        <p14:creationId xmlns:p14="http://schemas.microsoft.com/office/powerpoint/2010/main" val="41916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r>
              <a:rPr lang="en-US" dirty="0"/>
              <a:t>: Data storage, </a:t>
            </a:r>
            <a:r>
              <a:rPr lang="en-US" dirty="0" err="1"/>
              <a:t>rowid</a:t>
            </a:r>
            <a:r>
              <a:rPr lang="en-US" dirty="0"/>
              <a:t>, disc </a:t>
            </a:r>
            <a:r>
              <a:rPr lang="en-US" dirty="0" smtClean="0"/>
              <a:t>access, access </a:t>
            </a:r>
            <a:r>
              <a:rPr lang="en-US" dirty="0"/>
              <a:t>paths. Indexes</a:t>
            </a:r>
          </a:p>
        </p:txBody>
      </p:sp>
    </p:spTree>
    <p:extLst>
      <p:ext uri="{BB962C8B-B14F-4D97-AF65-F5344CB8AC3E}">
        <p14:creationId xmlns:p14="http://schemas.microsoft.com/office/powerpoint/2010/main" val="14120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индексов на таблице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42" y="845457"/>
            <a:ext cx="8998857" cy="376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922" y="4610633"/>
            <a:ext cx="899107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03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Данные:</a:t>
            </a:r>
          </a:p>
          <a:p>
            <a:pPr lvl="1"/>
            <a:r>
              <a:rPr lang="ru-RU" dirty="0"/>
              <a:t>100 </a:t>
            </a:r>
            <a:r>
              <a:rPr lang="ru-RU" dirty="0" smtClean="0"/>
              <a:t>000</a:t>
            </a:r>
            <a:r>
              <a:rPr lang="en-US" dirty="0" smtClean="0"/>
              <a:t> (000)</a:t>
            </a:r>
            <a:r>
              <a:rPr lang="ru-RU" dirty="0" smtClean="0"/>
              <a:t> </a:t>
            </a:r>
            <a:r>
              <a:rPr lang="ru-RU" dirty="0"/>
              <a:t>записей</a:t>
            </a:r>
          </a:p>
          <a:p>
            <a:pPr lvl="1"/>
            <a:r>
              <a:rPr lang="ru-RU" dirty="0" smtClean="0"/>
              <a:t>2000</a:t>
            </a:r>
            <a:r>
              <a:rPr lang="en-US" dirty="0" smtClean="0"/>
              <a:t> (000)</a:t>
            </a:r>
            <a:r>
              <a:rPr lang="ru-RU" dirty="0" smtClean="0"/>
              <a:t> </a:t>
            </a:r>
            <a:r>
              <a:rPr lang="ru-RU" dirty="0"/>
              <a:t>уникальных авторов</a:t>
            </a:r>
          </a:p>
          <a:p>
            <a:pPr lvl="1"/>
            <a:r>
              <a:rPr lang="ru-RU" dirty="0"/>
              <a:t>50 000 </a:t>
            </a:r>
            <a:r>
              <a:rPr lang="en-US" dirty="0" smtClean="0"/>
              <a:t> (000)</a:t>
            </a:r>
            <a:r>
              <a:rPr lang="ru-RU" dirty="0" smtClean="0"/>
              <a:t>уникальных </a:t>
            </a:r>
            <a:r>
              <a:rPr lang="en-US" dirty="0"/>
              <a:t>Post Date</a:t>
            </a:r>
            <a:endParaRPr lang="ru-RU" dirty="0"/>
          </a:p>
          <a:p>
            <a:r>
              <a:rPr lang="ru-RU" dirty="0"/>
              <a:t>Варианты</a:t>
            </a:r>
          </a:p>
          <a:p>
            <a:pPr lvl="1"/>
            <a:r>
              <a:rPr lang="ru-RU" sz="2400" dirty="0"/>
              <a:t>использовать</a:t>
            </a:r>
            <a:r>
              <a:rPr lang="ru-RU" sz="2400" b="1" dirty="0"/>
              <a:t> </a:t>
            </a:r>
            <a:r>
              <a:rPr lang="ru-RU" sz="2400" b="1" dirty="0" err="1"/>
              <a:t>full</a:t>
            </a:r>
            <a:r>
              <a:rPr lang="ru-RU" sz="2400" b="1" dirty="0"/>
              <a:t> </a:t>
            </a:r>
            <a:r>
              <a:rPr lang="ru-RU" sz="2400" b="1" dirty="0" err="1"/>
              <a:t>table</a:t>
            </a:r>
            <a:r>
              <a:rPr lang="ru-RU" sz="2400" b="1" dirty="0"/>
              <a:t> </a:t>
            </a:r>
            <a:r>
              <a:rPr lang="ru-RU" sz="2400" b="1" dirty="0" err="1"/>
              <a:t>scan</a:t>
            </a:r>
            <a:r>
              <a:rPr lang="ru-RU" sz="2400" dirty="0"/>
              <a:t> таблицы с последующей фильтрацией строк, не попадающих под условия выборки</a:t>
            </a:r>
          </a:p>
          <a:p>
            <a:pPr lvl="1"/>
            <a:r>
              <a:rPr lang="ru-RU" sz="2400" dirty="0"/>
              <a:t>использовать </a:t>
            </a:r>
            <a:r>
              <a:rPr lang="ru-RU" sz="2400" b="1" dirty="0" err="1"/>
              <a:t>index</a:t>
            </a:r>
            <a:r>
              <a:rPr lang="ru-RU" sz="2400" b="1" dirty="0"/>
              <a:t> </a:t>
            </a:r>
            <a:r>
              <a:rPr lang="ru-RU" sz="2400" b="1" dirty="0" err="1"/>
              <a:t>range</a:t>
            </a:r>
            <a:r>
              <a:rPr lang="ru-RU" sz="2400" b="1" dirty="0"/>
              <a:t> </a:t>
            </a:r>
            <a:r>
              <a:rPr lang="ru-RU" sz="2400" b="1" dirty="0" err="1"/>
              <a:t>scan</a:t>
            </a:r>
            <a:r>
              <a:rPr lang="ru-RU" sz="2400" dirty="0"/>
              <a:t> по индексу </a:t>
            </a:r>
            <a:r>
              <a:rPr lang="ru-RU" sz="2400" b="1" dirty="0" err="1"/>
              <a:t>author_index</a:t>
            </a:r>
            <a:r>
              <a:rPr lang="ru-RU" sz="2400" dirty="0"/>
              <a:t>; получив </a:t>
            </a:r>
            <a:r>
              <a:rPr lang="ru-RU" sz="2400" dirty="0" err="1"/>
              <a:t>rowid</a:t>
            </a:r>
            <a:r>
              <a:rPr lang="ru-RU" sz="2400" dirty="0"/>
              <a:t> строк таблицы, обратиться к таблице и отфильтровать те строки, что не подпадают под условие на </a:t>
            </a:r>
            <a:r>
              <a:rPr lang="ru-RU" sz="2400" dirty="0" err="1"/>
              <a:t>post_date</a:t>
            </a:r>
            <a:r>
              <a:rPr lang="ru-RU" sz="2400" dirty="0"/>
              <a:t>.</a:t>
            </a:r>
          </a:p>
          <a:p>
            <a:pPr lvl="1"/>
            <a:r>
              <a:rPr lang="ru-RU" sz="2400" dirty="0"/>
              <a:t>использовать </a:t>
            </a:r>
            <a:r>
              <a:rPr lang="ru-RU" sz="2400" b="1" dirty="0" err="1"/>
              <a:t>index</a:t>
            </a:r>
            <a:r>
              <a:rPr lang="ru-RU" sz="2400" b="1" dirty="0"/>
              <a:t> </a:t>
            </a:r>
            <a:r>
              <a:rPr lang="ru-RU" sz="2400" b="1" dirty="0" err="1"/>
              <a:t>range</a:t>
            </a:r>
            <a:r>
              <a:rPr lang="ru-RU" sz="2400" b="1" dirty="0"/>
              <a:t> </a:t>
            </a:r>
            <a:r>
              <a:rPr lang="ru-RU" sz="2400" b="1" dirty="0" err="1"/>
              <a:t>scan</a:t>
            </a:r>
            <a:r>
              <a:rPr lang="ru-RU" sz="2400" dirty="0"/>
              <a:t> по индексу </a:t>
            </a:r>
            <a:r>
              <a:rPr lang="ru-RU" sz="2400" b="1" dirty="0" err="1"/>
              <a:t>post_date_index</a:t>
            </a:r>
            <a:r>
              <a:rPr lang="ru-RU" sz="2400" dirty="0"/>
              <a:t>; получив </a:t>
            </a:r>
            <a:r>
              <a:rPr lang="ru-RU" sz="2400" dirty="0" err="1"/>
              <a:t>rowid</a:t>
            </a:r>
            <a:r>
              <a:rPr lang="ru-RU" sz="2400" dirty="0"/>
              <a:t> строк таблицы, обратиться к таблице и отфильтровать те строки, </a:t>
            </a:r>
            <a:r>
              <a:rPr lang="ru-RU" sz="2400" dirty="0" err="1"/>
              <a:t>чте</a:t>
            </a:r>
            <a:r>
              <a:rPr lang="ru-RU" sz="2400" dirty="0"/>
              <a:t> не подпадают под условие на </a:t>
            </a:r>
            <a:r>
              <a:rPr lang="ru-RU" sz="2400" dirty="0" err="1"/>
              <a:t>author</a:t>
            </a:r>
            <a:r>
              <a:rPr lang="ru-RU" sz="2400" dirty="0"/>
              <a:t>.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3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5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668" y="1354347"/>
            <a:ext cx="4303552" cy="311605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row is held inside a </a:t>
            </a:r>
            <a:r>
              <a:rPr lang="en-US" b="1" u="sng" dirty="0" smtClean="0"/>
              <a:t>block</a:t>
            </a:r>
            <a:r>
              <a:rPr lang="en-US" dirty="0" smtClean="0"/>
              <a:t>, a logical structure representing the minimu</a:t>
            </a:r>
            <a:r>
              <a:rPr lang="en-US" dirty="0"/>
              <a:t>m</a:t>
            </a:r>
            <a:r>
              <a:rPr lang="en-US" dirty="0" smtClean="0"/>
              <a:t> quantum of data storage and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Blocks are united to constitute a </a:t>
            </a:r>
            <a:r>
              <a:rPr lang="en-US" b="1" u="sng" dirty="0" smtClean="0"/>
              <a:t>segment</a:t>
            </a:r>
            <a:r>
              <a:rPr lang="en-US" dirty="0" smtClean="0"/>
              <a:t>. The segment segment reflects some kind of Data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Segments are placed into </a:t>
            </a:r>
            <a:r>
              <a:rPr lang="en-US" b="1" u="sng" dirty="0" err="1" smtClean="0"/>
              <a:t>tablespaces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6"/>
          </p:nvPr>
        </p:nvSpPr>
        <p:spPr>
          <a:xfrm>
            <a:off x="4732789" y="1354347"/>
            <a:ext cx="4303552" cy="29999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Physically, rows fill up a 8kilobytes (typically) </a:t>
            </a:r>
            <a:r>
              <a:rPr lang="en-US" b="1" u="sng" dirty="0" smtClean="0"/>
              <a:t>block</a:t>
            </a:r>
            <a:r>
              <a:rPr lang="en-US" dirty="0" smtClean="0"/>
              <a:t>, stored on a disc.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sequence of continuous blocks form an </a:t>
            </a:r>
            <a:r>
              <a:rPr lang="en-US" b="1" u="sng" dirty="0" smtClean="0"/>
              <a:t>extent</a:t>
            </a:r>
            <a:r>
              <a:rPr lang="en-US" dirty="0" smtClean="0"/>
              <a:t>. Several physical extents correspond to a </a:t>
            </a:r>
            <a:r>
              <a:rPr lang="en-US" i="1" dirty="0" smtClean="0"/>
              <a:t>segment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Extents are kept in a </a:t>
            </a:r>
            <a:r>
              <a:rPr lang="en-US" b="1" u="sng" dirty="0" err="1" smtClean="0"/>
              <a:t>datafile</a:t>
            </a:r>
            <a:r>
              <a:rPr lang="en-US" dirty="0" smtClean="0"/>
              <a:t>. A </a:t>
            </a:r>
            <a:r>
              <a:rPr lang="en-US" i="1" dirty="0" err="1" smtClean="0"/>
              <a:t>tablespace</a:t>
            </a:r>
            <a:r>
              <a:rPr lang="en-US" dirty="0" smtClean="0"/>
              <a:t> typically contains of several </a:t>
            </a:r>
            <a:r>
              <a:rPr lang="en-US" dirty="0" err="1"/>
              <a:t>datafiles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Logical Structure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Physical Structure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8686" y="4586331"/>
            <a:ext cx="83094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defTabSz="252000"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000" dirty="0">
                <a:solidFill>
                  <a:srgbClr val="464646"/>
                </a:solidFill>
              </a:rPr>
              <a:t>Typical block size is 8 kilobytes</a:t>
            </a:r>
          </a:p>
          <a:p>
            <a:pPr marL="252000" indent="-252000" defTabSz="252000"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000" dirty="0">
                <a:solidFill>
                  <a:srgbClr val="464646"/>
                </a:solidFill>
              </a:rPr>
              <a:t>One block holds 100 rows in average</a:t>
            </a:r>
          </a:p>
          <a:p>
            <a:pPr marL="252000" indent="-252000" defTabSz="252000"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</a:pPr>
            <a:r>
              <a:rPr lang="en-US" sz="2000" dirty="0">
                <a:solidFill>
                  <a:srgbClr val="464646"/>
                </a:solidFill>
              </a:rPr>
              <a:t>Block is a minimal volume of information that can be read from disc at time. To read a row one has to read a block that contains this row.</a:t>
            </a:r>
          </a:p>
        </p:txBody>
      </p:sp>
    </p:spTree>
    <p:extLst>
      <p:ext uri="{BB962C8B-B14F-4D97-AF65-F5344CB8AC3E}">
        <p14:creationId xmlns:p14="http://schemas.microsoft.com/office/powerpoint/2010/main" val="42390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Rowid</a:t>
            </a:r>
            <a:r>
              <a:rPr lang="en-US" dirty="0" smtClean="0"/>
              <a:t> </a:t>
            </a:r>
            <a:r>
              <a:rPr lang="en-US" dirty="0" err="1" smtClean="0"/>
              <a:t>pseudocolumn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628" y="3522965"/>
            <a:ext cx="8309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SELECT ROWID FROM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nc_objects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object_id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111;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AAAPecAAFAAAABSAAA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628" y="836476"/>
            <a:ext cx="8309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6650" indent="-252000" defTabSz="252000">
              <a:buClr>
                <a:srgbClr val="0079C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464646"/>
                </a:solidFill>
              </a:rPr>
              <a:t>A </a:t>
            </a:r>
            <a:r>
              <a:rPr lang="en-US" sz="2000" dirty="0" err="1">
                <a:solidFill>
                  <a:srgbClr val="464646"/>
                </a:solidFill>
              </a:rPr>
              <a:t>rowid</a:t>
            </a:r>
            <a:r>
              <a:rPr lang="en-US" sz="2000" dirty="0">
                <a:solidFill>
                  <a:srgbClr val="464646"/>
                </a:solidFill>
              </a:rPr>
              <a:t> is a unique address of a row in a database</a:t>
            </a:r>
            <a:r>
              <a:rPr lang="en-US" sz="2000" dirty="0" smtClean="0">
                <a:solidFill>
                  <a:srgbClr val="464646"/>
                </a:solidFill>
              </a:rPr>
              <a:t>. </a:t>
            </a:r>
            <a:r>
              <a:rPr lang="en-US" sz="2000" dirty="0">
                <a:solidFill>
                  <a:srgbClr val="464646"/>
                </a:solidFill>
              </a:rPr>
              <a:t>Internally, the </a:t>
            </a:r>
            <a:r>
              <a:rPr lang="en-US" sz="2000" dirty="0" err="1">
                <a:solidFill>
                  <a:srgbClr val="464646"/>
                </a:solidFill>
              </a:rPr>
              <a:t>rowid</a:t>
            </a:r>
            <a:r>
              <a:rPr lang="en-US" sz="2000" dirty="0">
                <a:solidFill>
                  <a:srgbClr val="464646"/>
                </a:solidFill>
              </a:rPr>
              <a:t> is a structure that holds information that the database needs to access a row. </a:t>
            </a:r>
            <a:endParaRPr lang="en-US" sz="2000" dirty="0" smtClean="0">
              <a:solidFill>
                <a:srgbClr val="464646"/>
              </a:solidFill>
            </a:endParaRPr>
          </a:p>
          <a:p>
            <a:pPr marL="376650" indent="-252000" defTabSz="252000">
              <a:buClr>
                <a:srgbClr val="0079C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464646"/>
                </a:solidFill>
              </a:rPr>
              <a:t>A </a:t>
            </a:r>
            <a:r>
              <a:rPr lang="en-US" sz="2000" dirty="0" err="1">
                <a:solidFill>
                  <a:srgbClr val="464646"/>
                </a:solidFill>
              </a:rPr>
              <a:t>rowid</a:t>
            </a:r>
            <a:r>
              <a:rPr lang="en-US" sz="2000" dirty="0">
                <a:solidFill>
                  <a:srgbClr val="464646"/>
                </a:solidFill>
              </a:rPr>
              <a:t> is not physically stored in the database, but is inferred from the file and block on which the data is stored. </a:t>
            </a:r>
          </a:p>
          <a:p>
            <a:pPr marL="376650" indent="-252000" defTabSz="252000">
              <a:buClr>
                <a:srgbClr val="0079C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464646"/>
                </a:solidFill>
              </a:rPr>
              <a:t>The fastest way to get a row is to get it by </a:t>
            </a:r>
            <a:r>
              <a:rPr lang="en-US" sz="2000" dirty="0" err="1">
                <a:solidFill>
                  <a:srgbClr val="464646"/>
                </a:solidFill>
              </a:rPr>
              <a:t>rowid</a:t>
            </a:r>
            <a:r>
              <a:rPr lang="en-US" sz="2000" dirty="0">
                <a:solidFill>
                  <a:srgbClr val="464646"/>
                </a:solidFill>
              </a:rPr>
              <a:t>, as soon as </a:t>
            </a:r>
            <a:r>
              <a:rPr lang="en-US" sz="2000" dirty="0" err="1">
                <a:solidFill>
                  <a:srgbClr val="464646"/>
                </a:solidFill>
              </a:rPr>
              <a:t>rowid</a:t>
            </a:r>
            <a:r>
              <a:rPr lang="en-US" sz="2000" dirty="0">
                <a:solidFill>
                  <a:srgbClr val="464646"/>
                </a:solidFill>
              </a:rPr>
              <a:t> contains all necessary information to locate a row. </a:t>
            </a:r>
          </a:p>
          <a:p>
            <a:pPr marL="376650" indent="-252000" defTabSz="252000">
              <a:buClr>
                <a:srgbClr val="0079C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464646"/>
                </a:solidFill>
              </a:rPr>
              <a:t>One can obtain a </a:t>
            </a:r>
            <a:r>
              <a:rPr lang="en-US" sz="2000" dirty="0" err="1">
                <a:solidFill>
                  <a:srgbClr val="464646"/>
                </a:solidFill>
              </a:rPr>
              <a:t>rowid</a:t>
            </a:r>
            <a:r>
              <a:rPr lang="en-US" sz="2000" dirty="0">
                <a:solidFill>
                  <a:srgbClr val="464646"/>
                </a:solidFill>
              </a:rPr>
              <a:t> of particular row:</a:t>
            </a:r>
          </a:p>
        </p:txBody>
      </p:sp>
    </p:spTree>
    <p:extLst>
      <p:ext uri="{BB962C8B-B14F-4D97-AF65-F5344CB8AC3E}">
        <p14:creationId xmlns:p14="http://schemas.microsoft.com/office/powerpoint/2010/main" val="25581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Rowid</a:t>
            </a:r>
            <a:r>
              <a:rPr lang="en-US" dirty="0" smtClean="0"/>
              <a:t> </a:t>
            </a:r>
            <a:r>
              <a:rPr lang="en-US" dirty="0" err="1" smtClean="0"/>
              <a:t>pseudocolumn</a:t>
            </a:r>
            <a:r>
              <a:rPr lang="en-US" dirty="0" smtClean="0"/>
              <a:t>: Structure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828202"/>
            <a:ext cx="9013371" cy="567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rowid</a:t>
            </a:r>
            <a:r>
              <a:rPr lang="en-US" dirty="0" smtClean="0"/>
              <a:t> </a:t>
            </a:r>
            <a:r>
              <a:rPr lang="en-US" dirty="0"/>
              <a:t>is displayed in a radix 64 (A-Za-z0-9+/), </a:t>
            </a:r>
            <a:r>
              <a:rPr lang="en-US" dirty="0" smtClean="0"/>
              <a:t>a </a:t>
            </a:r>
            <a:r>
              <a:rPr lang="en-US" dirty="0"/>
              <a:t>four-piece </a:t>
            </a:r>
            <a:r>
              <a:rPr lang="en-US" dirty="0" smtClean="0"/>
              <a:t>format</a:t>
            </a:r>
            <a:r>
              <a:rPr lang="en-US" dirty="0"/>
              <a:t>, </a:t>
            </a:r>
            <a:r>
              <a:rPr lang="en-US" dirty="0" smtClean="0"/>
              <a:t> OOOOOOFFFBBBBBBRRR</a:t>
            </a:r>
            <a:r>
              <a:rPr lang="en-US" dirty="0"/>
              <a:t>, </a:t>
            </a:r>
            <a:r>
              <a:rPr lang="en-US" dirty="0" smtClean="0"/>
              <a:t>with </a:t>
            </a:r>
            <a:r>
              <a:rPr lang="en-US" dirty="0"/>
              <a:t>the format divided into the following components:</a:t>
            </a:r>
          </a:p>
          <a:p>
            <a:r>
              <a:rPr lang="en-US" dirty="0" smtClean="0"/>
              <a:t>OOOOOO (6 symbols, 32 bits)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b="1" dirty="0"/>
              <a:t>data object number</a:t>
            </a:r>
            <a:r>
              <a:rPr lang="en-US" dirty="0"/>
              <a:t> identifies the segment (data object </a:t>
            </a:r>
            <a:r>
              <a:rPr lang="en-US" dirty="0" err="1" smtClean="0"/>
              <a:t>AAAPec</a:t>
            </a:r>
            <a:r>
              <a:rPr lang="en-US" dirty="0" smtClean="0"/>
              <a:t>). </a:t>
            </a:r>
            <a:r>
              <a:rPr lang="en-US" dirty="0"/>
              <a:t>A data object number is assigned to every database segment. Schema objects in the same segment, such as a </a:t>
            </a:r>
            <a:r>
              <a:rPr lang="en-US" b="1" dirty="0">
                <a:hlinkClick r:id="rId3"/>
              </a:rPr>
              <a:t>table cluster</a:t>
            </a:r>
            <a:r>
              <a:rPr lang="en-US" dirty="0"/>
              <a:t>, have the same data object number.</a:t>
            </a:r>
          </a:p>
          <a:p>
            <a:r>
              <a:rPr lang="en-US" dirty="0" smtClean="0"/>
              <a:t>FFF (3 symbols, 10 bits)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tablespace</a:t>
            </a:r>
            <a:r>
              <a:rPr lang="en-US" dirty="0"/>
              <a:t>-relative </a:t>
            </a:r>
            <a:r>
              <a:rPr lang="en-US" b="1" dirty="0"/>
              <a:t>data file number</a:t>
            </a:r>
            <a:r>
              <a:rPr lang="en-US" dirty="0"/>
              <a:t> identifies the data file that contains the row (file </a:t>
            </a:r>
            <a:r>
              <a:rPr lang="en-US" dirty="0" smtClean="0"/>
              <a:t>AAF).</a:t>
            </a:r>
            <a:endParaRPr lang="en-US" dirty="0"/>
          </a:p>
          <a:p>
            <a:r>
              <a:rPr lang="en-US" dirty="0" smtClean="0"/>
              <a:t>BBBBBB (6 symbols, 22 bits)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b="1" dirty="0"/>
              <a:t>data block number</a:t>
            </a:r>
            <a:r>
              <a:rPr lang="en-US" dirty="0"/>
              <a:t> identifies the block that contains the row (block </a:t>
            </a:r>
            <a:r>
              <a:rPr lang="en-US" dirty="0" smtClean="0"/>
              <a:t>AAAABS). </a:t>
            </a:r>
            <a:r>
              <a:rPr lang="en-US" dirty="0"/>
              <a:t>Block numbers are relative to their data file, not their </a:t>
            </a:r>
            <a:r>
              <a:rPr lang="en-US" dirty="0" err="1"/>
              <a:t>tablespace</a:t>
            </a:r>
            <a:r>
              <a:rPr lang="en-US" dirty="0"/>
              <a:t>. Thus, two rows with identical block numbers could reside in different data files of the same </a:t>
            </a:r>
            <a:r>
              <a:rPr lang="en-US" dirty="0" err="1"/>
              <a:t>tablespace</a:t>
            </a:r>
            <a:r>
              <a:rPr lang="en-US" dirty="0"/>
              <a:t>.</a:t>
            </a:r>
          </a:p>
          <a:p>
            <a:r>
              <a:rPr lang="en-US" dirty="0" smtClean="0"/>
              <a:t>RRR (3 symbols, 16 bits)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b="1" dirty="0"/>
              <a:t>row number</a:t>
            </a:r>
            <a:r>
              <a:rPr lang="en-US" dirty="0"/>
              <a:t> identifies the row in the block (row AAA </a:t>
            </a:r>
            <a:r>
              <a:rPr lang="en-US" dirty="0" smtClean="0"/>
              <a:t>).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Rowid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seudocolumn</a:t>
            </a:r>
            <a:r>
              <a:rPr lang="en-US" dirty="0" smtClean="0"/>
              <a:t>: treatment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8" y="2629338"/>
            <a:ext cx="88392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select DBMS_ROWID.ROWID_OBJECT(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"OBJECT",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         DBMS_ROWID.ROWID_RELATIVE_FNO(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"FILE",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         DBMS_ROWID.ROWID_BLOCK_NUMBER(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"BLOCK",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        DBMS_ROWID.ROWID_ROW_NUMBER(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"ROW",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       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"RID"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6  from dual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  /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OBJECT       FILE      BLOCK        ROW                RID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 ---------- ---------- ------------------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63388          5         82          0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AAAPecAAFAAAABSAAA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pic>
        <p:nvPicPr>
          <p:cNvPr id="5" name="Picture 2" descr="Description of Figure 12-8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9" y="1001824"/>
            <a:ext cx="8814931" cy="14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0629" y="5544365"/>
            <a:ext cx="830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the exact output numbers and values can (and will!) vary from database to database. ROWID is not kept ‘as is’ while exporting/importing database dumps.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 access methods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common ways to get a physical data block from disc:</a:t>
            </a:r>
            <a:endParaRPr lang="ru-RU" dirty="0"/>
          </a:p>
          <a:p>
            <a:pPr lvl="1"/>
            <a:r>
              <a:rPr lang="ru-RU" b="1" dirty="0"/>
              <a:t>Single block read </a:t>
            </a:r>
            <a:r>
              <a:rPr lang="en-US" dirty="0" smtClean="0"/>
              <a:t>(random read, </a:t>
            </a:r>
            <a:r>
              <a:rPr lang="en-US" dirty="0" err="1" smtClean="0"/>
              <a:t>db</a:t>
            </a:r>
            <a:r>
              <a:rPr lang="en-US" dirty="0" smtClean="0"/>
              <a:t> file sequential read) </a:t>
            </a:r>
            <a:endParaRPr lang="ru-RU" dirty="0" smtClean="0"/>
          </a:p>
          <a:p>
            <a:pPr lvl="1"/>
            <a:r>
              <a:rPr lang="ru-RU" b="1" dirty="0" smtClean="0"/>
              <a:t>Multiblock read </a:t>
            </a:r>
            <a:r>
              <a:rPr lang="en-US" dirty="0" smtClean="0"/>
              <a:t>(</a:t>
            </a:r>
            <a:r>
              <a:rPr lang="en-US" dirty="0" err="1" smtClean="0"/>
              <a:t>db</a:t>
            </a:r>
            <a:r>
              <a:rPr lang="en-US" dirty="0" smtClean="0"/>
              <a:t> file scattered read). Applicable only for adjacent (sequential) blocks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Typical access rate for a single </a:t>
            </a:r>
            <a:r>
              <a:rPr lang="ru-RU" dirty="0" smtClean="0"/>
              <a:t>HDD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Single block read – 100-200 </a:t>
            </a:r>
            <a:r>
              <a:rPr lang="en-US" dirty="0" smtClean="0"/>
              <a:t>blocks/sec</a:t>
            </a:r>
            <a:r>
              <a:rPr lang="ru-RU" dirty="0" smtClean="0"/>
              <a:t>(1.5 </a:t>
            </a:r>
            <a:r>
              <a:rPr lang="en-US" dirty="0" smtClean="0"/>
              <a:t>Mb/sec</a:t>
            </a:r>
            <a:r>
              <a:rPr lang="ru-RU" dirty="0" smtClean="0"/>
              <a:t>, </a:t>
            </a:r>
            <a:r>
              <a:rPr lang="ru-RU" dirty="0"/>
              <a:t>10 000-20 000 </a:t>
            </a:r>
            <a:r>
              <a:rPr lang="en-US" dirty="0" smtClean="0"/>
              <a:t>rows/sec</a:t>
            </a:r>
            <a:r>
              <a:rPr lang="ru-RU" dirty="0" smtClean="0"/>
              <a:t>).</a:t>
            </a:r>
            <a:endParaRPr lang="ru-RU" dirty="0"/>
          </a:p>
          <a:p>
            <a:pPr lvl="1"/>
            <a:r>
              <a:rPr lang="ru-RU" dirty="0"/>
              <a:t>Multiblock read – 10 000-20 000 </a:t>
            </a:r>
            <a:r>
              <a:rPr lang="en-US" dirty="0"/>
              <a:t>blocks/sec</a:t>
            </a:r>
            <a:r>
              <a:rPr lang="ru-RU" dirty="0" smtClean="0"/>
              <a:t> </a:t>
            </a:r>
            <a:r>
              <a:rPr lang="ru-RU" dirty="0"/>
              <a:t>(150 </a:t>
            </a:r>
            <a:r>
              <a:rPr lang="en-US" dirty="0"/>
              <a:t>Mb/sec</a:t>
            </a:r>
            <a:r>
              <a:rPr lang="ru-RU" dirty="0" smtClean="0"/>
              <a:t>, </a:t>
            </a:r>
            <a:r>
              <a:rPr lang="ru-RU" dirty="0"/>
              <a:t>1-2 </a:t>
            </a:r>
            <a:r>
              <a:rPr lang="en-US" dirty="0" err="1" smtClean="0"/>
              <a:t>mln</a:t>
            </a:r>
            <a:r>
              <a:rPr lang="en-US" dirty="0"/>
              <a:t> rows/sec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5" name="Picture 4" descr="HDD_acc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57" y="2392102"/>
            <a:ext cx="7801431" cy="24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Access Paths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smtClean="0"/>
              <a:t>Table Scan.</a:t>
            </a:r>
          </a:p>
          <a:p>
            <a:pPr lvl="1"/>
            <a:r>
              <a:rPr lang="en-US" dirty="0" smtClean="0"/>
              <a:t>Preconditions:</a:t>
            </a:r>
            <a:endParaRPr lang="en-US" dirty="0"/>
          </a:p>
          <a:p>
            <a:pPr lvl="2"/>
            <a:r>
              <a:rPr lang="en-US" dirty="0" smtClean="0"/>
              <a:t>Absence of indexes</a:t>
            </a:r>
            <a:endParaRPr lang="ru-RU" dirty="0"/>
          </a:p>
          <a:p>
            <a:pPr lvl="2"/>
            <a:r>
              <a:rPr lang="en-US" dirty="0" smtClean="0"/>
              <a:t>Parallel execution</a:t>
            </a:r>
          </a:p>
          <a:p>
            <a:pPr lvl="2"/>
            <a:r>
              <a:rPr lang="en-US" dirty="0" smtClean="0"/>
              <a:t>hint</a:t>
            </a:r>
            <a:r>
              <a:rPr lang="en-US" b="1" dirty="0" smtClean="0">
                <a:solidFill>
                  <a:schemeClr val="accent3"/>
                </a:solidFill>
              </a:rPr>
              <a:t>/*+ </a:t>
            </a:r>
            <a:r>
              <a:rPr lang="en-US" b="1" dirty="0">
                <a:solidFill>
                  <a:schemeClr val="accent3"/>
                </a:solidFill>
              </a:rPr>
              <a:t>FULL(</a:t>
            </a:r>
            <a:r>
              <a:rPr lang="en-US" b="1" i="1" dirty="0" err="1">
                <a:solidFill>
                  <a:schemeClr val="accent3"/>
                </a:solidFill>
              </a:rPr>
              <a:t>table_alias</a:t>
            </a:r>
            <a:r>
              <a:rPr lang="en-US" b="1" dirty="0">
                <a:solidFill>
                  <a:schemeClr val="accent3"/>
                </a:solidFill>
              </a:rPr>
              <a:t>) */</a:t>
            </a:r>
          </a:p>
          <a:p>
            <a:pPr lvl="1"/>
            <a:r>
              <a:rPr lang="en-US" dirty="0" smtClean="0"/>
              <a:t>Consequences</a:t>
            </a:r>
          </a:p>
          <a:p>
            <a:pPr lvl="2"/>
            <a:r>
              <a:rPr lang="en-US" dirty="0" smtClean="0"/>
              <a:t>Multi-block access, fast read rates.</a:t>
            </a:r>
          </a:p>
          <a:p>
            <a:pPr lvl="2"/>
            <a:r>
              <a:rPr lang="en-US" dirty="0" smtClean="0"/>
              <a:t>The fastest way to read a whole segment</a:t>
            </a:r>
            <a:endParaRPr lang="en-US" dirty="0"/>
          </a:p>
          <a:p>
            <a:r>
              <a:rPr lang="en-US" dirty="0" smtClean="0"/>
              <a:t>Access </a:t>
            </a:r>
            <a:r>
              <a:rPr lang="en-US" dirty="0"/>
              <a:t>by ROWID</a:t>
            </a:r>
            <a:endParaRPr lang="ru-RU" dirty="0"/>
          </a:p>
          <a:p>
            <a:pPr lvl="1"/>
            <a:r>
              <a:rPr lang="en-US" dirty="0" smtClean="0"/>
              <a:t>Preconditions: a </a:t>
            </a:r>
            <a:r>
              <a:rPr lang="en-US" dirty="0" err="1" smtClean="0"/>
              <a:t>rowid</a:t>
            </a:r>
            <a:r>
              <a:rPr lang="en-US" dirty="0" smtClean="0"/>
              <a:t> must be known in advance</a:t>
            </a:r>
            <a:endParaRPr lang="ru-RU" dirty="0"/>
          </a:p>
          <a:p>
            <a:pPr lvl="1"/>
            <a:r>
              <a:rPr lang="en-US" dirty="0" smtClean="0"/>
              <a:t>Consequences: the fastest way to get a single row</a:t>
            </a:r>
            <a:endParaRPr lang="en-US" dirty="0"/>
          </a:p>
          <a:p>
            <a:r>
              <a:rPr lang="en-US" dirty="0"/>
              <a:t>Access by Index </a:t>
            </a:r>
            <a:r>
              <a:rPr lang="en-US" dirty="0" smtClean="0"/>
              <a:t>ROWID</a:t>
            </a:r>
            <a:endParaRPr lang="en-US" dirty="0"/>
          </a:p>
          <a:p>
            <a:pPr lvl="1"/>
            <a:r>
              <a:rPr lang="en-US" dirty="0" smtClean="0"/>
              <a:t>To be defined later…</a:t>
            </a:r>
          </a:p>
        </p:txBody>
      </p:sp>
    </p:spTree>
    <p:extLst>
      <p:ext uri="{BB962C8B-B14F-4D97-AF65-F5344CB8AC3E}">
        <p14:creationId xmlns:p14="http://schemas.microsoft.com/office/powerpoint/2010/main" val="40587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40000"/>
            <a:lumOff val="60000"/>
          </a:schemeClr>
        </a:solidFill>
        <a:ln>
          <a:noFill/>
        </a:ln>
        <a:effectLst/>
      </a:spPr>
      <a:bodyPr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1520</Words>
  <Application>Microsoft Office PowerPoint</Application>
  <PresentationFormat>On-screen Show (4:3)</PresentationFormat>
  <Paragraphs>257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Лекции по Oracle SQL Харичкин Александр, Performance Support Manager, NetCracker</vt:lpstr>
      <vt:lpstr>Agenda</vt:lpstr>
      <vt:lpstr>Part 1: Data storage, rowid, disc access, access paths. Indexes</vt:lpstr>
      <vt:lpstr>Data Storage Structures</vt:lpstr>
      <vt:lpstr>Rowid pseudocolumn</vt:lpstr>
      <vt:lpstr>Rowid pseudocolumn: Structure</vt:lpstr>
      <vt:lpstr>Rowid pseudocolumn: treatment</vt:lpstr>
      <vt:lpstr>Disc access methods</vt:lpstr>
      <vt:lpstr>Table Access Paths</vt:lpstr>
      <vt:lpstr>Oracle Index</vt:lpstr>
      <vt:lpstr>Index Storage Structure</vt:lpstr>
      <vt:lpstr>Index Storage Structure</vt:lpstr>
      <vt:lpstr>Pros and cons</vt:lpstr>
      <vt:lpstr>Index Scans</vt:lpstr>
      <vt:lpstr>Indexing correct tables and columns</vt:lpstr>
      <vt:lpstr>Column order in creating index</vt:lpstr>
      <vt:lpstr>Examples</vt:lpstr>
      <vt:lpstr>Part 2: Join methods. Execution plans. Hints</vt:lpstr>
      <vt:lpstr>Join methods</vt:lpstr>
      <vt:lpstr>Examples</vt:lpstr>
      <vt:lpstr>What is a query plan?</vt:lpstr>
      <vt:lpstr>Optimizer hints</vt:lpstr>
      <vt:lpstr>Hints</vt:lpstr>
      <vt:lpstr>Hints types</vt:lpstr>
      <vt:lpstr>Access method hints</vt:lpstr>
      <vt:lpstr>INDEX</vt:lpstr>
      <vt:lpstr>Join Order</vt:lpstr>
      <vt:lpstr>Join Operations</vt:lpstr>
      <vt:lpstr>USE_NL</vt:lpstr>
      <vt:lpstr>Несколько индексов на таблице</vt:lpstr>
      <vt:lpstr>Let’s do some maths</vt:lpstr>
      <vt:lpstr>PowerPoint Presentation</vt:lpstr>
    </vt:vector>
  </TitlesOfParts>
  <Company>NetCracker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NetCracker Corporate PowerPoint Template</dc:title>
  <dc:creator>NetCracker Technology Corporation</dc:creator>
  <cp:lastModifiedBy>Alexey Evdokimov</cp:lastModifiedBy>
  <cp:revision>142</cp:revision>
  <dcterms:created xsi:type="dcterms:W3CDTF">2013-01-29T07:41:20Z</dcterms:created>
  <dcterms:modified xsi:type="dcterms:W3CDTF">2014-11-21T14:15:53Z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