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1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356DB-B141-4975-9083-71CE372C3E18}" v="529" dt="2023-11-04T18:17:01.691"/>
    <p1510:client id="{6000055A-E622-4570-8BEA-02927597E596}" v="61" dt="2023-11-06T21:20:35.957"/>
    <p1510:client id="{84D37226-4E2F-8422-9EBE-7FABA84B360A}" v="34" dt="2023-11-04T10:29:46.553"/>
    <p1510:client id="{851DB33B-4FF1-431D-A603-7314CB163D69}" v="376" dt="2023-11-04T21:27:13.661"/>
    <p1510:client id="{BE85BD21-E00F-4EB3-B676-A617370929E2}" v="1204" dt="2023-11-02T21:20:34.248"/>
    <p1510:client id="{F8D485DB-E686-4AA3-BF15-32998642E273}" v="43" dt="2023-11-07T08:31:4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41.png"/><Relationship Id="rId5" Type="http://schemas.openxmlformats.org/officeDocument/2006/relationships/image" Target="../media/image15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44.png"/><Relationship Id="rId5" Type="http://schemas.openxmlformats.org/officeDocument/2006/relationships/image" Target="../media/image15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51.png"/><Relationship Id="rId5" Type="http://schemas.openxmlformats.org/officeDocument/2006/relationships/image" Target="../media/image15.png"/><Relationship Id="rId10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9.png"/><Relationship Id="rId18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28.png"/><Relationship Id="rId17" Type="http://schemas.openxmlformats.org/officeDocument/2006/relationships/image" Target="../media/image53.png"/><Relationship Id="rId2" Type="http://schemas.openxmlformats.org/officeDocument/2006/relationships/image" Target="../media/image2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49.png"/><Relationship Id="rId10" Type="http://schemas.openxmlformats.org/officeDocument/2006/relationships/image" Target="../media/image24.png"/><Relationship Id="rId19" Type="http://schemas.openxmlformats.org/officeDocument/2006/relationships/image" Target="../media/image5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59.png"/><Relationship Id="rId5" Type="http://schemas.openxmlformats.org/officeDocument/2006/relationships/image" Target="../media/image15.png"/><Relationship Id="rId10" Type="http://schemas.openxmlformats.org/officeDocument/2006/relationships/image" Target="../media/image58.png"/><Relationship Id="rId4" Type="http://schemas.openxmlformats.org/officeDocument/2006/relationships/image" Target="../media/image10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66.png"/><Relationship Id="rId5" Type="http://schemas.openxmlformats.org/officeDocument/2006/relationships/image" Target="../media/image15.png"/><Relationship Id="rId10" Type="http://schemas.openxmlformats.org/officeDocument/2006/relationships/image" Target="../media/image65.png"/><Relationship Id="rId4" Type="http://schemas.openxmlformats.org/officeDocument/2006/relationships/image" Target="../media/image10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30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451-B1C1-D8B3-4C42-388AB164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396" y="334107"/>
            <a:ext cx="5218066" cy="16942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latin typeface="Sitka Heading"/>
                <a:cs typeface="Calibri Light"/>
              </a:rPr>
              <a:t>Rook endgames – similar positions</a:t>
            </a:r>
          </a:p>
        </p:txBody>
      </p:sp>
      <p:pic>
        <p:nvPicPr>
          <p:cNvPr id="17" name="Picture 16" descr="Chess pawn with a shadow of a king">
            <a:extLst>
              <a:ext uri="{FF2B5EF4-FFF2-40B4-BE49-F238E27FC236}">
                <a16:creationId xmlns:a16="http://schemas.microsoft.com/office/drawing/2014/main" id="{37016945-1CFD-EE80-F899-C0CACF2F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4" r="11516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2BE8E-8B9D-A51D-3B2C-F019A268CC86}"/>
              </a:ext>
            </a:extLst>
          </p:cNvPr>
          <p:cNvSpPr txBox="1"/>
          <p:nvPr/>
        </p:nvSpPr>
        <p:spPr>
          <a:xfrm>
            <a:off x="5901396" y="2772223"/>
            <a:ext cx="542412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task on the following pages is as follows.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/>
              <a:t>Select a position that is the most similar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to the one in the example given.</a:t>
            </a:r>
            <a:endParaRPr lang="en-US" sz="2000" dirty="0">
              <a:cs typeface="Calibri"/>
            </a:endParaRPr>
          </a:p>
          <a:p>
            <a:endParaRPr lang="en-US" sz="2000" dirty="0"/>
          </a:p>
          <a:p>
            <a:r>
              <a:rPr lang="en-US" sz="2000" dirty="0"/>
              <a:t>Each position is accompanied by moves that indicate a possible sensible continuation.</a:t>
            </a:r>
            <a:endParaRPr lang="en-US" sz="2000" dirty="0">
              <a:cs typeface="Calibri"/>
            </a:endParaRPr>
          </a:p>
          <a:p>
            <a:endParaRPr lang="en-US" sz="2000" dirty="0"/>
          </a:p>
          <a:p>
            <a:r>
              <a:rPr lang="en-US" sz="2000" dirty="0"/>
              <a:t>For each example, please write down:</a:t>
            </a:r>
            <a:endParaRPr lang="en-US" sz="2000" dirty="0">
              <a:cs typeface="Calibri"/>
            </a:endParaRPr>
          </a:p>
          <a:p>
            <a:pPr marL="342900" indent="-342900">
              <a:buFont typeface="Courier New,monospace"/>
              <a:buChar char="o"/>
            </a:pPr>
            <a:r>
              <a:rPr lang="en-US" sz="2000" dirty="0"/>
              <a:t>example number</a:t>
            </a:r>
            <a:endParaRPr lang="en-US" sz="2000" dirty="0">
              <a:cs typeface="Calibri"/>
            </a:endParaRPr>
          </a:p>
          <a:p>
            <a:pPr marL="342900" indent="-342900">
              <a:buFont typeface="Courier New,monospace"/>
              <a:buChar char="o"/>
            </a:pPr>
            <a:r>
              <a:rPr lang="en-US" sz="2000" dirty="0"/>
              <a:t>your choice (A, B, or C)</a:t>
            </a: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Rd8 2. Rc7 Re8 3. Ra7 Rd8 4. Ra6 Re8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39. Kg2 Reb8 40. Re7 Re8 41. Rc7 Red8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24... Rfe8 25. Rd2 Rcd8 26. Rc2 Rc8 27. Rd2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 Rb6 Re8 2. g5 Ra8 3. Rc6 Re8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43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FBCCC0AA-CFCD-9D44-CC72-11CFB1DF1D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961" y="4079329"/>
            <a:ext cx="2582607" cy="2574413"/>
          </a:xfrm>
          <a:prstGeom prst="rect">
            <a:avLst/>
          </a:prstGeom>
        </p:spPr>
      </p:pic>
      <p:pic>
        <p:nvPicPr>
          <p:cNvPr id="46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C3882E88-E975-AC2F-7DB0-5D42CF93A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5287" y="4090927"/>
            <a:ext cx="2549832" cy="2590800"/>
          </a:xfrm>
          <a:prstGeom prst="rect">
            <a:avLst/>
          </a:prstGeom>
        </p:spPr>
      </p:pic>
      <p:pic>
        <p:nvPicPr>
          <p:cNvPr id="48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CB5E4972-4158-2324-ED81-2405AAB413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8246" y="4077479"/>
            <a:ext cx="257441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Rd7 Ra8 2. Rd6 Kg6 3. Rd1 Ra7+ 4. Rd7 Ra2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32... Re8 33. Rd7 Rxe5 34. Rxg7 Re1+ 35. Kb2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51... a3 52. Kd6 Ke8 53. e7 Kf7 54. Kc7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Rg2 2. Kd7 Ra2 3. e7 Re2 4. Rg1+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41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B5C38C18-A03B-136B-1BC7-AF228CED2C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442" y="4119680"/>
            <a:ext cx="2590800" cy="2582606"/>
          </a:xfrm>
          <a:prstGeom prst="rect">
            <a:avLst/>
          </a:prstGeom>
        </p:spPr>
      </p:pic>
      <p:pic>
        <p:nvPicPr>
          <p:cNvPr id="45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98844D33-2B21-FF4D-9036-5712AD5038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1738" y="4124019"/>
            <a:ext cx="2598993" cy="2607187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8142" y="4121544"/>
            <a:ext cx="2566220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4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Ra8+ Kd7 2. Ra7+ Ke8 3. Kf6 Re1 4. Ke6 Kf8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Rg4 53. Ra8+ Ke7 54. Ra7+ Ke8 55. Kc3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Kd6 47. Rd8+ Kxe7 48. Rxd1 b5 49. Kd5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Rf4+ 55. Ke6 Kf8 56. Ra8+ Kg7 57. Kd7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DEF6C5D1-E47B-2291-6E79-62E7BDBC3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08" y="108091"/>
            <a:ext cx="2557099" cy="2530508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442" y="4143814"/>
            <a:ext cx="2590800" cy="2596983"/>
          </a:xfrm>
          <a:prstGeom prst="rect">
            <a:avLst/>
          </a:prstGeom>
        </p:spPr>
      </p:pic>
      <p:pic>
        <p:nvPicPr>
          <p:cNvPr id="50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E118D197-9ABB-3D6A-BE0A-3897DF67F4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9872" y="4139944"/>
            <a:ext cx="2541639" cy="2558027"/>
          </a:xfrm>
          <a:prstGeom prst="rect">
            <a:avLst/>
          </a:prstGeom>
        </p:spPr>
      </p:pic>
      <p:pic>
        <p:nvPicPr>
          <p:cNvPr id="53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E5698233-A07D-155E-9BE1-6DB42B7A8E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207" y="4136229"/>
            <a:ext cx="2541638" cy="2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Kb5 2. Kf7 Kc4 3. Ra8 Kb4 4. Rxa6 Kb3 5. Rc6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62... Kd4 63. Kg7 Kxc4 64. Kf7 Kd4 65. Kg6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g3 53. Kxe5 Kb5 54. Rc3 g2 55. Rb3+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68... Kc5 69. Kf6 a4 70. Kf5 a3 71. Ra8</a:t>
            </a:r>
            <a:endParaRPr lang="sl-SI" dirty="0">
              <a:ea typeface="+mn-lt"/>
              <a:cs typeface="+mn-lt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7650" y="4094333"/>
            <a:ext cx="2590800" cy="2596983"/>
          </a:xfrm>
          <a:prstGeom prst="rect">
            <a:avLst/>
          </a:prstGeom>
        </p:spPr>
      </p:pic>
      <p:pic>
        <p:nvPicPr>
          <p:cNvPr id="34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E45279EA-D13A-692A-B3FB-AA8B9C995F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907" y="108090"/>
            <a:ext cx="2571476" cy="2530509"/>
          </a:xfrm>
          <a:prstGeom prst="rect">
            <a:avLst/>
          </a:prstGeom>
        </p:spPr>
      </p:pic>
      <p:pic>
        <p:nvPicPr>
          <p:cNvPr id="42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E7CC2ABA-4F36-9F29-9B1E-792B598090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3272" y="4110720"/>
            <a:ext cx="2598994" cy="2607186"/>
          </a:xfrm>
          <a:prstGeom prst="rect">
            <a:avLst/>
          </a:prstGeom>
        </p:spPr>
      </p:pic>
      <p:pic>
        <p:nvPicPr>
          <p:cNvPr id="44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4396701C-AFAA-4790-E435-A077C5B7E7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7259" y="4120472"/>
            <a:ext cx="2631767" cy="2623574"/>
          </a:xfrm>
          <a:prstGeom prst="rect">
            <a:avLst/>
          </a:prstGeom>
        </p:spPr>
      </p:pic>
      <p:pic>
        <p:nvPicPr>
          <p:cNvPr id="46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2EEB55E8-7326-ABD0-733D-562455A784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6168" y="4145817"/>
            <a:ext cx="2590801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f4+ 2. Kg2 Rc2+ 3. Kf3 Rh2 4. Rh7+ Kg6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45. Ra5+ Ke4 46. Kg3 f4+ 47. Kg2 Rh1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71... Ra4 72. Rb6 Kf7 73. Rb5 Ra8 74. Kh2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45. g4 Rcc3 46. Kd5 Rf4 47. Rg1 Kf6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1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84ABDBAE-B41A-F2A0-0E21-9565DD34D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1012" y="108090"/>
            <a:ext cx="2557098" cy="2530509"/>
          </a:xfrm>
          <a:prstGeom prst="rect">
            <a:avLst/>
          </a:prstGeom>
        </p:spPr>
      </p:pic>
      <p:pic>
        <p:nvPicPr>
          <p:cNvPr id="45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E873130E-A632-52FE-E562-D1800E999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375" y="4081800"/>
            <a:ext cx="2607187" cy="2598993"/>
          </a:xfrm>
          <a:prstGeom prst="rect">
            <a:avLst/>
          </a:prstGeom>
        </p:spPr>
      </p:pic>
      <p:pic>
        <p:nvPicPr>
          <p:cNvPr id="51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B6E0E1C2-4E97-9A6C-B941-71E55362F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2361" y="4099747"/>
            <a:ext cx="2631767" cy="2615380"/>
          </a:xfrm>
          <a:prstGeom prst="rect">
            <a:avLst/>
          </a:prstGeom>
        </p:spPr>
      </p:pic>
      <p:pic>
        <p:nvPicPr>
          <p:cNvPr id="55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4D5C80CB-09FD-2E5F-C80A-A07AD2B686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8246" y="4096338"/>
            <a:ext cx="2574413" cy="25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Kc4 b1=Q 2. Rh2+ Kc1 3. Rh1+ Kb2 4. Rxb1+ Kxb1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 Rh1 b1=R 72. Rxb1 Kxb1 73. Kxb3 Kc1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80. d6 Rd1 81. Rd3+ Ke2 82. Rxd1 a2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43" name="Picture 60" descr="A screenshot of a game&#10;&#10;Description automatically generated">
            <a:extLst>
              <a:ext uri="{FF2B5EF4-FFF2-40B4-BE49-F238E27FC236}">
                <a16:creationId xmlns:a16="http://schemas.microsoft.com/office/drawing/2014/main" id="{2BC77700-D8C8-90B8-52F3-F190CD88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86" y="117987"/>
            <a:ext cx="2513967" cy="2495570"/>
          </a:xfrm>
          <a:prstGeom prst="rect">
            <a:avLst/>
          </a:prstGeom>
        </p:spPr>
      </p:pic>
      <p:pic>
        <p:nvPicPr>
          <p:cNvPr id="54" name="Picture 61" descr="A screenshot of a game&#10;&#10;Description automatically generated">
            <a:extLst>
              <a:ext uri="{FF2B5EF4-FFF2-40B4-BE49-F238E27FC236}">
                <a16:creationId xmlns:a16="http://schemas.microsoft.com/office/drawing/2014/main" id="{2DE090D6-3271-5218-DECE-2C7F8A886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0" y="4055516"/>
            <a:ext cx="2631768" cy="2631769"/>
          </a:xfrm>
          <a:prstGeom prst="rect">
            <a:avLst/>
          </a:prstGeom>
        </p:spPr>
      </p:pic>
      <p:pic>
        <p:nvPicPr>
          <p:cNvPr id="57" name="Picture 63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0B00372B-8813-EFB7-35FA-32A97B8E0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050" y="4058460"/>
            <a:ext cx="2631768" cy="2631767"/>
          </a:xfrm>
          <a:prstGeom prst="rect">
            <a:avLst/>
          </a:prstGeom>
        </p:spPr>
      </p:pic>
      <p:pic>
        <p:nvPicPr>
          <p:cNvPr id="59" name="Picture 62" descr="A screenshot of a game&#10;&#10;Description automatically generated">
            <a:extLst>
              <a:ext uri="{FF2B5EF4-FFF2-40B4-BE49-F238E27FC236}">
                <a16:creationId xmlns:a16="http://schemas.microsoft.com/office/drawing/2014/main" id="{2BD86DF9-FAA5-E44A-D61C-90C8F834A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831" y="4060300"/>
            <a:ext cx="2558025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5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Rb2+ 2. Ke1 Rd2 3. Ra4+ Rd4 4. Ra8 Kf3 5. Ra5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Rd5 47. Ke1 Rd2 48. a6 Kf3 49. h7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38. g4 Kf3 39. Rd8 Re7+ 40. Kd1 Kxg4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73... Ke3 74. Rc3+ Kf2 75. Kc2 Kg2 76. Rdd3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8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723771E6-E565-3F00-B278-974C41F08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08" y="101907"/>
            <a:ext cx="2577660" cy="2538702"/>
          </a:xfrm>
          <a:prstGeom prst="rect">
            <a:avLst/>
          </a:prstGeom>
        </p:spPr>
      </p:pic>
      <p:pic>
        <p:nvPicPr>
          <p:cNvPr id="58" name="Picture 64" descr="A screenshot of a game&#10;&#10;Description automatically generated">
            <a:extLst>
              <a:ext uri="{FF2B5EF4-FFF2-40B4-BE49-F238E27FC236}">
                <a16:creationId xmlns:a16="http://schemas.microsoft.com/office/drawing/2014/main" id="{71C7E6D1-2332-504A-ADB8-67D4636332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962" y="4089686"/>
            <a:ext cx="2615380" cy="2623574"/>
          </a:xfrm>
          <a:prstGeom prst="rect">
            <a:avLst/>
          </a:prstGeom>
        </p:spPr>
      </p:pic>
      <p:pic>
        <p:nvPicPr>
          <p:cNvPr id="61" name="Picture 66" descr="A screenshot of a game&#10;&#10;Description automatically generated">
            <a:extLst>
              <a:ext uri="{FF2B5EF4-FFF2-40B4-BE49-F238E27FC236}">
                <a16:creationId xmlns:a16="http://schemas.microsoft.com/office/drawing/2014/main" id="{7CE7B4CA-B6B8-7B52-37EA-3A03FA9BCB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7050" y="4094332"/>
            <a:ext cx="2639960" cy="2623574"/>
          </a:xfrm>
          <a:prstGeom prst="rect">
            <a:avLst/>
          </a:prstGeom>
        </p:spPr>
      </p:pic>
      <p:pic>
        <p:nvPicPr>
          <p:cNvPr id="63" name="Picture 65" descr="A screenshot of a game&#10;&#10;Description automatically generated">
            <a:extLst>
              <a:ext uri="{FF2B5EF4-FFF2-40B4-BE49-F238E27FC236}">
                <a16:creationId xmlns:a16="http://schemas.microsoft.com/office/drawing/2014/main" id="{E22CED3F-BDB1-DE07-2D99-78D2ECC0E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8038" y="4090153"/>
            <a:ext cx="2590800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Ra6 Rc7 2. Rb6 Ra7 3. Rd6 Rb7 4. Ra6 Rb5+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50... Re7 51. Ra6 Rd7 52. Ra5 Rb7 53. Ra1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63... Rd7+ 64. Kc4 h5 65. Rd5 Rc7+ 66. Rc5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50... Rd3 51. Ra7+ Kf6 52. Kf2 Rd2+ 53. Kg3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135696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1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>
                <a:ea typeface="+mn-lt"/>
                <a:cs typeface="+mn-lt"/>
              </a:rPr>
              <a:t>1... Rc8+ 2. Kd6 Rd8+ 3. Kc7 Rf8 4. Kd6 Rd8+ 5. Ke7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62... Kxf6 63. b7 d2 64. b8=Q d1=Q 65. Qb2+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69... Ke2 70. Kc7 Kf1 71. Kd8 Kg2 72. Ke7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ea typeface="+mn-lt"/>
                <a:cs typeface="+mn-lt"/>
              </a:rPr>
              <a:t>48... Rg8 49. Kd6 Rd8+ 50. Kc7 Re8 51. b7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03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17" y="414247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899" y="4139384"/>
            <a:ext cx="2558026" cy="25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Rc4 Rb6 2. Ra4 Rc6 3. Re4 Ra6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44... Rc6+ 45. Kd3 Ke5 46. Rh4 Rb6 47. Kc4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47. Ra4 Rc8 48. h5 Rg8+ 49. Kh4 Rh8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Rb6 55. Re4 Rc6 56. Re5 Rc4+ 57. Kh3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28" y="4161275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5" y="4160034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8141" y="4156954"/>
            <a:ext cx="2558026" cy="2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72. Rb8 Rf1 73. Rb3 Kg7 74. Rh3 Rf5 75. Re3 Kf8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 c7 Rh4+ 53. Kf5 Rc1 54. Ke6 Rd4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47... Ra3 48. Rg1+ Kh7 49. Rg2 Ra4+ 50. Ke3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50... Kh8 51. h5 Rh4+ 52. Kg3 Rxh5 53. Rxa7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27" y="4079164"/>
            <a:ext cx="2549833" cy="2533446"/>
          </a:xfrm>
          <a:prstGeom prst="rect">
            <a:avLst/>
          </a:prstGeom>
        </p:spPr>
      </p:pic>
      <p:pic>
        <p:nvPicPr>
          <p:cNvPr id="22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50ED07F4-1CCC-9996-9BEF-6607ACCD4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6219" y="4082732"/>
            <a:ext cx="2574413" cy="2590800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3" name="Slika 2" descr="Slika, ki vsebuje besede šahist, namizna igra, šah, šahovnica&#10;&#10;Opis je samodejno ustvarjen">
            <a:extLst>
              <a:ext uri="{FF2B5EF4-FFF2-40B4-BE49-F238E27FC236}">
                <a16:creationId xmlns:a16="http://schemas.microsoft.com/office/drawing/2014/main" id="{DDDD3011-A5AA-6AE8-A2BB-DA106CA6A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0434" y="106688"/>
            <a:ext cx="2527540" cy="2537309"/>
          </a:xfrm>
          <a:prstGeom prst="rect">
            <a:avLst/>
          </a:prstGeom>
        </p:spPr>
      </p:pic>
      <p:pic>
        <p:nvPicPr>
          <p:cNvPr id="9" name="Slika 8" descr="Slika, ki vsebuje besede šahist, namizna igra, šah, šahovnica&#10;&#10;Opis je samodejno ustvarjen">
            <a:extLst>
              <a:ext uri="{FF2B5EF4-FFF2-40B4-BE49-F238E27FC236}">
                <a16:creationId xmlns:a16="http://schemas.microsoft.com/office/drawing/2014/main" id="{CE8DACBA-E424-C151-0A11-589D9EBE16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362" y="4084608"/>
            <a:ext cx="2570672" cy="2541917"/>
          </a:xfrm>
          <a:prstGeom prst="rect">
            <a:avLst/>
          </a:prstGeom>
        </p:spPr>
      </p:pic>
      <p:pic>
        <p:nvPicPr>
          <p:cNvPr id="13" name="Slika 12" descr="Slika, ki vsebuje besede šahist, namizna igra, šah, šahovnica&#10;&#10;Opis je samodejno ustvarjen">
            <a:extLst>
              <a:ext uri="{FF2B5EF4-FFF2-40B4-BE49-F238E27FC236}">
                <a16:creationId xmlns:a16="http://schemas.microsoft.com/office/drawing/2014/main" id="{FC75EF84-3A87-04D1-AFA2-4E60FEE915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8996" y="4094377"/>
            <a:ext cx="2570672" cy="2556295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5C100877-4752-4BB0-D0F8-3FDE298D4E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9659" y="107106"/>
            <a:ext cx="2530054" cy="2535382"/>
          </a:xfrm>
          <a:prstGeom prst="rect">
            <a:avLst/>
          </a:prstGeom>
        </p:spPr>
      </p:pic>
      <p:pic>
        <p:nvPicPr>
          <p:cNvPr id="14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D7F2ECF1-FE74-E21B-FC6E-0442524ACA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20316" y="4082295"/>
            <a:ext cx="2578011" cy="2593998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BEA4E95-464C-FC96-5F84-CF39A1DB0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267" y="4082295"/>
            <a:ext cx="2583340" cy="2593997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A3A66339-BFE0-097C-E9DE-27841AE570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6750" y="4098281"/>
            <a:ext cx="2578012" cy="25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Ke6 Kg5 2. Kd6 Kg4 3. Kd5 Kh5 4. Kc4 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70... a2 71. Ke6 b4 72. Kf5 Kh4 73. Kf4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49... a5 50. Kxg4 a4 51. Kf3 a2 52. Kf4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47" y="4091069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285" y="4088917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Rd1 Ra8+ 2. Kd7 Ra7+ 3. Ke6 Ra6+ 4. Rd6 Ra8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e8=Q+ Rxe8 56. Kxc6 Ra8 57. Kd6 Ra6+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74... Rg3+ 75. Kf8 Ka3 76. Ke8 a4 77. Rb7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Re2 2. Rd1 Ra2 3. Kd7 Ra8 4. Ke6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909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7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B8D84C80-5628-F98C-D8BD-55CFDD49B9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0909" y="4102524"/>
            <a:ext cx="2549832" cy="2590800"/>
          </a:xfrm>
          <a:prstGeom prst="rect">
            <a:avLst/>
          </a:prstGeom>
        </p:spPr>
      </p:pic>
      <p:pic>
        <p:nvPicPr>
          <p:cNvPr id="3" name="Slika 2" descr="Slika, ki vsebuje besede namizna igra, igre, dvoranske igre in športi, kvadrat&#10;&#10;Opis je samodejno ustvarjen">
            <a:extLst>
              <a:ext uri="{FF2B5EF4-FFF2-40B4-BE49-F238E27FC236}">
                <a16:creationId xmlns:a16="http://schemas.microsoft.com/office/drawing/2014/main" id="{E62F50CD-25F9-EA57-36CF-A30B86F4F9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9457" y="4084608"/>
            <a:ext cx="2613804" cy="25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Ka6 Rc5 2. Kb6 Rc3 3. Kb7 Rxc6 4. Kxc6 Kb1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b7 Rd3+ 56. Ke2 Rb3 57. c7 a2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64. Rd7 Rxc6+ 65. Kxc6 Kc4 66. Kb6 Kb4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62... Kb4 63. Kb6 Kxb3 64. Kxa5 Kc4 65. Ka6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908" y="109640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29" y="4113190"/>
            <a:ext cx="2590800" cy="2590799"/>
          </a:xfrm>
          <a:prstGeom prst="rect">
            <a:avLst/>
          </a:prstGeom>
        </p:spPr>
      </p:pic>
      <p:pic>
        <p:nvPicPr>
          <p:cNvPr id="41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2505A9A6-4DC6-AE58-BFDE-C3256C528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4102833"/>
            <a:ext cx="2549832" cy="2566220"/>
          </a:xfrm>
          <a:prstGeom prst="rect">
            <a:avLst/>
          </a:prstGeom>
        </p:spPr>
      </p:pic>
      <p:pic>
        <p:nvPicPr>
          <p:cNvPr id="43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B6D389BC-5B0A-578F-A1E3-EEA8DF658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3244" y="4100819"/>
            <a:ext cx="254983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Rb3 Rc8 2. Rb5 Kf8 3. Rh5 Ke8 4. Rh8+ Kd7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58... Ke8 59. Kg7 Kd7 60. Kg6 Ke6 61. Kg7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1. Rd7 Rc8 2. Rg7+ Kf8 3. Rh7 Ke8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38. Rh1 Rd7 39. Rh8+ Ke7 40. Rg8 Ke6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699" y="115822"/>
            <a:ext cx="2547051" cy="2532673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A6112C6B-DA4C-6DCF-FB6A-6E5CE3A13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41" y="4117671"/>
            <a:ext cx="2582606" cy="2598993"/>
          </a:xfrm>
          <a:prstGeom prst="rect">
            <a:avLst/>
          </a:prstGeom>
        </p:spPr>
      </p:pic>
      <p:pic>
        <p:nvPicPr>
          <p:cNvPr id="45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CEFF02C7-7707-7128-5518-60A05CCF8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4099119"/>
            <a:ext cx="2541639" cy="2549832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142" y="4100355"/>
            <a:ext cx="2525252" cy="25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Rook endgames – similar positions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357</cp:revision>
  <dcterms:created xsi:type="dcterms:W3CDTF">2013-07-15T20:26:40Z</dcterms:created>
  <dcterms:modified xsi:type="dcterms:W3CDTF">2023-11-07T08:33:34Z</dcterms:modified>
</cp:coreProperties>
</file>