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71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C356DB-B141-4975-9083-71CE372C3E18}" v="529" dt="2023-11-04T18:17:01.691"/>
    <p1510:client id="{84D37226-4E2F-8422-9EBE-7FABA84B360A}" v="34" dt="2023-11-04T10:29:46.553"/>
    <p1510:client id="{851DB33B-4FF1-431D-A603-7314CB163D69}" v="356" dt="2023-11-04T20:39:59.985"/>
    <p1510:client id="{BE85BD21-E00F-4EB3-B676-A617370929E2}" v="1204" dt="2023-11-02T21:20:34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9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6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3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3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1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6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3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72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9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0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5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8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5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12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33.png"/><Relationship Id="rId5" Type="http://schemas.openxmlformats.org/officeDocument/2006/relationships/image" Target="../media/image14.png"/><Relationship Id="rId10" Type="http://schemas.openxmlformats.org/officeDocument/2006/relationships/image" Target="../media/image32.png"/><Relationship Id="rId4" Type="http://schemas.openxmlformats.org/officeDocument/2006/relationships/image" Target="../media/image10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12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36.png"/><Relationship Id="rId5" Type="http://schemas.openxmlformats.org/officeDocument/2006/relationships/image" Target="../media/image14.png"/><Relationship Id="rId10" Type="http://schemas.openxmlformats.org/officeDocument/2006/relationships/image" Target="../media/image32.png"/><Relationship Id="rId4" Type="http://schemas.openxmlformats.org/officeDocument/2006/relationships/image" Target="../media/image10.png"/><Relationship Id="rId9" Type="http://schemas.openxmlformats.org/officeDocument/2006/relationships/image" Target="../media/image28.png"/><Relationship Id="rId1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43.png"/><Relationship Id="rId5" Type="http://schemas.openxmlformats.org/officeDocument/2006/relationships/image" Target="../media/image14.png"/><Relationship Id="rId10" Type="http://schemas.openxmlformats.org/officeDocument/2006/relationships/image" Target="../media/image42.png"/><Relationship Id="rId4" Type="http://schemas.openxmlformats.org/officeDocument/2006/relationships/image" Target="../media/image10.png"/><Relationship Id="rId9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2.png"/><Relationship Id="rId18" Type="http://schemas.openxmlformats.org/officeDocument/2006/relationships/image" Target="../media/image46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21.png"/><Relationship Id="rId17" Type="http://schemas.openxmlformats.org/officeDocument/2006/relationships/image" Target="../media/image45.png"/><Relationship Id="rId2" Type="http://schemas.openxmlformats.org/officeDocument/2006/relationships/image" Target="../media/image2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8.png"/><Relationship Id="rId5" Type="http://schemas.openxmlformats.org/officeDocument/2006/relationships/image" Target="../media/image7.png"/><Relationship Id="rId15" Type="http://schemas.openxmlformats.org/officeDocument/2006/relationships/image" Target="../media/image41.png"/><Relationship Id="rId10" Type="http://schemas.openxmlformats.org/officeDocument/2006/relationships/image" Target="../media/image17.png"/><Relationship Id="rId19" Type="http://schemas.openxmlformats.org/officeDocument/2006/relationships/image" Target="../media/image47.png"/><Relationship Id="rId4" Type="http://schemas.openxmlformats.org/officeDocument/2006/relationships/image" Target="../media/image6.png"/><Relationship Id="rId9" Type="http://schemas.openxmlformats.org/officeDocument/2006/relationships/image" Target="../media/image15.png"/><Relationship Id="rId1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51.png"/><Relationship Id="rId5" Type="http://schemas.openxmlformats.org/officeDocument/2006/relationships/image" Target="../media/image14.png"/><Relationship Id="rId10" Type="http://schemas.openxmlformats.org/officeDocument/2006/relationships/image" Target="../media/image50.png"/><Relationship Id="rId4" Type="http://schemas.openxmlformats.org/officeDocument/2006/relationships/image" Target="../media/image10.png"/><Relationship Id="rId9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58.png"/><Relationship Id="rId5" Type="http://schemas.openxmlformats.org/officeDocument/2006/relationships/image" Target="../media/image14.png"/><Relationship Id="rId10" Type="http://schemas.openxmlformats.org/officeDocument/2006/relationships/image" Target="../media/image57.png"/><Relationship Id="rId4" Type="http://schemas.openxmlformats.org/officeDocument/2006/relationships/image" Target="../media/image10.png"/><Relationship Id="rId9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16.png"/><Relationship Id="rId17" Type="http://schemas.openxmlformats.org/officeDocument/2006/relationships/image" Target="../media/image22.png"/><Relationship Id="rId2" Type="http://schemas.openxmlformats.org/officeDocument/2006/relationships/image" Target="../media/image3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5.png"/><Relationship Id="rId5" Type="http://schemas.openxmlformats.org/officeDocument/2006/relationships/image" Target="../media/image7.png"/><Relationship Id="rId15" Type="http://schemas.openxmlformats.org/officeDocument/2006/relationships/image" Target="../media/image20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6.png"/><Relationship Id="rId7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7451-B1C1-D8B3-4C42-388AB1647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1396" y="334107"/>
            <a:ext cx="5218066" cy="1694270"/>
          </a:xfrm>
        </p:spPr>
        <p:txBody>
          <a:bodyPr anchor="b">
            <a:normAutofit/>
          </a:bodyPr>
          <a:lstStyle/>
          <a:p>
            <a:pPr algn="l"/>
            <a:r>
              <a:rPr lang="en-GB" sz="4800">
                <a:latin typeface="Sitka Heading"/>
                <a:cs typeface="Calibri Light"/>
              </a:rPr>
              <a:t>Rook endgames – similar positions</a:t>
            </a:r>
          </a:p>
        </p:txBody>
      </p:sp>
      <p:pic>
        <p:nvPicPr>
          <p:cNvPr id="17" name="Picture 16" descr="Chess pawn with a shadow of a king">
            <a:extLst>
              <a:ext uri="{FF2B5EF4-FFF2-40B4-BE49-F238E27FC236}">
                <a16:creationId xmlns:a16="http://schemas.microsoft.com/office/drawing/2014/main" id="{37016945-1CFD-EE80-F899-C0CACF2F3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84" r="11516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32BE8E-8B9D-A51D-3B2C-F019A268CC86}"/>
              </a:ext>
            </a:extLst>
          </p:cNvPr>
          <p:cNvSpPr txBox="1"/>
          <p:nvPr/>
        </p:nvSpPr>
        <p:spPr>
          <a:xfrm>
            <a:off x="5901396" y="2772223"/>
            <a:ext cx="5424129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The task in the following pages is as follows.</a:t>
            </a:r>
          </a:p>
          <a:p>
            <a:endParaRPr lang="en-US" sz="2000"/>
          </a:p>
          <a:p>
            <a:r>
              <a:rPr lang="en-US" sz="2000"/>
              <a:t>Select a position that is the most similar</a:t>
            </a:r>
          </a:p>
          <a:p>
            <a:r>
              <a:rPr lang="en-US" sz="2000"/>
              <a:t>to the one in the given example.</a:t>
            </a:r>
            <a:br>
              <a:rPr lang="en-US" sz="2000"/>
            </a:br>
            <a:endParaRPr lang="en-US" sz="2000"/>
          </a:p>
          <a:p>
            <a:r>
              <a:rPr lang="en-US" sz="2000"/>
              <a:t>For each example, please write down: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/>
              <a:t>example number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/>
              <a:t>your choice (A, B, or C)</a:t>
            </a:r>
            <a:endParaRPr lang="en-SI" sz="2000"/>
          </a:p>
        </p:txBody>
      </p:sp>
    </p:spTree>
    <p:extLst>
      <p:ext uri="{BB962C8B-B14F-4D97-AF65-F5344CB8AC3E}">
        <p14:creationId xmlns:p14="http://schemas.microsoft.com/office/powerpoint/2010/main" val="230756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 Rb7 Rd8 2. Rc7 Re8 3. Ra7 Rd8 4. Ra6 Re8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39. Kg2 Reb8 40. Re7 Re8 41. Rc7 Red8</a:t>
            </a:r>
            <a:endParaRPr lang="sl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24... Rfe8 25. Rd2 Rcd8 26. Rc2 Rc8 27. Rd2</a:t>
            </a:r>
            <a:endParaRPr lang="sl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1. Rb6 Re8 2. g5 Ra8 3. Rc6 Re8</a:t>
            </a:r>
            <a:endParaRPr lang="sl-SI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6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418365E0-23E1-38A2-78B2-2FAEB5090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804" y="111803"/>
            <a:ext cx="2551224" cy="2534837"/>
          </a:xfrm>
          <a:prstGeom prst="rect">
            <a:avLst/>
          </a:prstGeom>
        </p:spPr>
      </p:pic>
      <p:pic>
        <p:nvPicPr>
          <p:cNvPr id="14" name="Picture 18" descr="A screenshot of a game&#10;&#10;Description automatically generated">
            <a:extLst>
              <a:ext uri="{FF2B5EF4-FFF2-40B4-BE49-F238E27FC236}">
                <a16:creationId xmlns:a16="http://schemas.microsoft.com/office/drawing/2014/main" id="{B469DD23-A400-8330-B453-F05F6AB37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804" y="107629"/>
            <a:ext cx="2551224" cy="2516285"/>
          </a:xfrm>
          <a:prstGeom prst="rect">
            <a:avLst/>
          </a:prstGeom>
        </p:spPr>
      </p:pic>
      <p:pic>
        <p:nvPicPr>
          <p:cNvPr id="18" name="Picture 11" descr="A screenshot of a game&#10;&#10;Description automatically generated">
            <a:extLst>
              <a:ext uri="{FF2B5EF4-FFF2-40B4-BE49-F238E27FC236}">
                <a16:creationId xmlns:a16="http://schemas.microsoft.com/office/drawing/2014/main" id="{28B1F236-96CE-5480-61ED-BC6EF9CFC2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0804" y="101446"/>
            <a:ext cx="2551224" cy="2530663"/>
          </a:xfrm>
          <a:prstGeom prst="rect">
            <a:avLst/>
          </a:prstGeom>
        </p:spPr>
      </p:pic>
      <p:pic>
        <p:nvPicPr>
          <p:cNvPr id="21" name="Picture 26" descr="A screenshot of a game&#10;&#10;Description automatically generated">
            <a:extLst>
              <a:ext uri="{FF2B5EF4-FFF2-40B4-BE49-F238E27FC236}">
                <a16:creationId xmlns:a16="http://schemas.microsoft.com/office/drawing/2014/main" id="{F69D1541-4FFA-34AC-E2B2-44BC7B372C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0805" y="99436"/>
            <a:ext cx="2516285" cy="2524480"/>
          </a:xfrm>
          <a:prstGeom prst="rect">
            <a:avLst/>
          </a:prstGeom>
        </p:spPr>
      </p:pic>
      <p:pic>
        <p:nvPicPr>
          <p:cNvPr id="22" name="Picture 36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AB248AD8-FED4-6D57-46BA-26996D82A1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0804" y="109639"/>
            <a:ext cx="2530664" cy="2538857"/>
          </a:xfrm>
          <a:prstGeom prst="rect">
            <a:avLst/>
          </a:prstGeom>
        </p:spPr>
      </p:pic>
      <p:pic>
        <p:nvPicPr>
          <p:cNvPr id="35" name="Picture 33" descr="A screenshot of a game&#10;&#10;Description automatically generated">
            <a:extLst>
              <a:ext uri="{FF2B5EF4-FFF2-40B4-BE49-F238E27FC236}">
                <a16:creationId xmlns:a16="http://schemas.microsoft.com/office/drawing/2014/main" id="{9981E9CF-D475-FCEB-69DB-5C1711DCC2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0804" y="115822"/>
            <a:ext cx="2547051" cy="2532673"/>
          </a:xfrm>
          <a:prstGeom prst="rect">
            <a:avLst/>
          </a:prstGeom>
        </p:spPr>
      </p:pic>
      <p:pic>
        <p:nvPicPr>
          <p:cNvPr id="39" name="Picture 43" descr="A screenshot of a game&#10;&#10;Description automatically generated">
            <a:extLst>
              <a:ext uri="{FF2B5EF4-FFF2-40B4-BE49-F238E27FC236}">
                <a16:creationId xmlns:a16="http://schemas.microsoft.com/office/drawing/2014/main" id="{2011F0E3-2335-9915-B6BE-C0678E70F7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0804" y="119996"/>
            <a:ext cx="2553234" cy="2522315"/>
          </a:xfrm>
          <a:prstGeom prst="rect">
            <a:avLst/>
          </a:prstGeom>
        </p:spPr>
      </p:pic>
      <p:pic>
        <p:nvPicPr>
          <p:cNvPr id="43" name="Picture 45" descr="A screenshot of a game&#10;&#10;Description automatically generated">
            <a:extLst>
              <a:ext uri="{FF2B5EF4-FFF2-40B4-BE49-F238E27FC236}">
                <a16:creationId xmlns:a16="http://schemas.microsoft.com/office/drawing/2014/main" id="{FBCCC0AA-CFCD-9D44-CC72-11CFB1DF1DA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2961" y="4079329"/>
            <a:ext cx="2582607" cy="2574413"/>
          </a:xfrm>
          <a:prstGeom prst="rect">
            <a:avLst/>
          </a:prstGeom>
        </p:spPr>
      </p:pic>
      <p:pic>
        <p:nvPicPr>
          <p:cNvPr id="46" name="Picture 46" descr="A screenshot of a game&#10;&#10;Description automatically generated">
            <a:extLst>
              <a:ext uri="{FF2B5EF4-FFF2-40B4-BE49-F238E27FC236}">
                <a16:creationId xmlns:a16="http://schemas.microsoft.com/office/drawing/2014/main" id="{C3882E88-E975-AC2F-7DB0-5D42CF93A7A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15287" y="4090927"/>
            <a:ext cx="2549832" cy="2590800"/>
          </a:xfrm>
          <a:prstGeom prst="rect">
            <a:avLst/>
          </a:prstGeom>
        </p:spPr>
      </p:pic>
      <p:pic>
        <p:nvPicPr>
          <p:cNvPr id="48" name="Picture 44" descr="A screenshot of a game&#10;&#10;Description automatically generated">
            <a:extLst>
              <a:ext uri="{FF2B5EF4-FFF2-40B4-BE49-F238E27FC236}">
                <a16:creationId xmlns:a16="http://schemas.microsoft.com/office/drawing/2014/main" id="{CB5E4972-4158-2324-ED81-2405AAB413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88246" y="4077479"/>
            <a:ext cx="2574413" cy="255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03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 Rd7 Ra8 2. Rd6 Kg6 3. Rd1 Ra7+ 4. Rd7 Ra2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32... Re8 33. Rd7 Rxe5 34. Rxg7 Re1+ 35. Kb2</a:t>
            </a:r>
            <a:endParaRPr lang="sl-SI" dirty="0">
              <a:ea typeface="+mn-lt"/>
              <a:cs typeface="+mn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51... a3 52. Kd6 Ke8 53. e7 Kf7 54. Kc7</a:t>
            </a:r>
            <a:endParaRPr lang="sl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1... Rg2 2. Kd7 Ra2 3. e7 Re2 4. Rg1+</a:t>
            </a:r>
            <a:endParaRPr lang="sl-SI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6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418365E0-23E1-38A2-78B2-2FAEB5090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804" y="111803"/>
            <a:ext cx="2551224" cy="2534837"/>
          </a:xfrm>
          <a:prstGeom prst="rect">
            <a:avLst/>
          </a:prstGeom>
        </p:spPr>
      </p:pic>
      <p:pic>
        <p:nvPicPr>
          <p:cNvPr id="14" name="Picture 18" descr="A screenshot of a game&#10;&#10;Description automatically generated">
            <a:extLst>
              <a:ext uri="{FF2B5EF4-FFF2-40B4-BE49-F238E27FC236}">
                <a16:creationId xmlns:a16="http://schemas.microsoft.com/office/drawing/2014/main" id="{B469DD23-A400-8330-B453-F05F6AB37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804" y="107629"/>
            <a:ext cx="2551224" cy="2516285"/>
          </a:xfrm>
          <a:prstGeom prst="rect">
            <a:avLst/>
          </a:prstGeom>
        </p:spPr>
      </p:pic>
      <p:pic>
        <p:nvPicPr>
          <p:cNvPr id="18" name="Picture 11" descr="A screenshot of a game&#10;&#10;Description automatically generated">
            <a:extLst>
              <a:ext uri="{FF2B5EF4-FFF2-40B4-BE49-F238E27FC236}">
                <a16:creationId xmlns:a16="http://schemas.microsoft.com/office/drawing/2014/main" id="{28B1F236-96CE-5480-61ED-BC6EF9CFC2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0804" y="101446"/>
            <a:ext cx="2551224" cy="2530663"/>
          </a:xfrm>
          <a:prstGeom prst="rect">
            <a:avLst/>
          </a:prstGeom>
        </p:spPr>
      </p:pic>
      <p:pic>
        <p:nvPicPr>
          <p:cNvPr id="21" name="Picture 26" descr="A screenshot of a game&#10;&#10;Description automatically generated">
            <a:extLst>
              <a:ext uri="{FF2B5EF4-FFF2-40B4-BE49-F238E27FC236}">
                <a16:creationId xmlns:a16="http://schemas.microsoft.com/office/drawing/2014/main" id="{F69D1541-4FFA-34AC-E2B2-44BC7B372C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0805" y="99436"/>
            <a:ext cx="2516285" cy="2524480"/>
          </a:xfrm>
          <a:prstGeom prst="rect">
            <a:avLst/>
          </a:prstGeom>
        </p:spPr>
      </p:pic>
      <p:pic>
        <p:nvPicPr>
          <p:cNvPr id="22" name="Picture 36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AB248AD8-FED4-6D57-46BA-26996D82A1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0804" y="109639"/>
            <a:ext cx="2530664" cy="2538857"/>
          </a:xfrm>
          <a:prstGeom prst="rect">
            <a:avLst/>
          </a:prstGeom>
        </p:spPr>
      </p:pic>
      <p:pic>
        <p:nvPicPr>
          <p:cNvPr id="35" name="Picture 33" descr="A screenshot of a game&#10;&#10;Description automatically generated">
            <a:extLst>
              <a:ext uri="{FF2B5EF4-FFF2-40B4-BE49-F238E27FC236}">
                <a16:creationId xmlns:a16="http://schemas.microsoft.com/office/drawing/2014/main" id="{9981E9CF-D475-FCEB-69DB-5C1711DCC2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0804" y="115822"/>
            <a:ext cx="2547051" cy="2532673"/>
          </a:xfrm>
          <a:prstGeom prst="rect">
            <a:avLst/>
          </a:prstGeom>
        </p:spPr>
      </p:pic>
      <p:pic>
        <p:nvPicPr>
          <p:cNvPr id="39" name="Picture 43" descr="A screenshot of a game&#10;&#10;Description automatically generated">
            <a:extLst>
              <a:ext uri="{FF2B5EF4-FFF2-40B4-BE49-F238E27FC236}">
                <a16:creationId xmlns:a16="http://schemas.microsoft.com/office/drawing/2014/main" id="{2011F0E3-2335-9915-B6BE-C0678E70F7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0804" y="119996"/>
            <a:ext cx="2553234" cy="2522315"/>
          </a:xfrm>
          <a:prstGeom prst="rect">
            <a:avLst/>
          </a:prstGeom>
        </p:spPr>
      </p:pic>
      <p:pic>
        <p:nvPicPr>
          <p:cNvPr id="37" name="Picture 33" descr="A screenshot of a game&#10;&#10;Description automatically generated">
            <a:extLst>
              <a:ext uri="{FF2B5EF4-FFF2-40B4-BE49-F238E27FC236}">
                <a16:creationId xmlns:a16="http://schemas.microsoft.com/office/drawing/2014/main" id="{06398D6F-2B50-02B0-147B-06D61407D5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10804" y="117986"/>
            <a:ext cx="2532672" cy="2528499"/>
          </a:xfrm>
          <a:prstGeom prst="rect">
            <a:avLst/>
          </a:prstGeom>
        </p:spPr>
      </p:pic>
      <p:pic>
        <p:nvPicPr>
          <p:cNvPr id="41" name="Picture 48" descr="A screenshot of a game&#10;&#10;Description automatically generated">
            <a:extLst>
              <a:ext uri="{FF2B5EF4-FFF2-40B4-BE49-F238E27FC236}">
                <a16:creationId xmlns:a16="http://schemas.microsoft.com/office/drawing/2014/main" id="{B5C38C18-A03B-136B-1BC7-AF228CED2C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2442" y="4119680"/>
            <a:ext cx="2590800" cy="2582606"/>
          </a:xfrm>
          <a:prstGeom prst="rect">
            <a:avLst/>
          </a:prstGeom>
        </p:spPr>
      </p:pic>
      <p:pic>
        <p:nvPicPr>
          <p:cNvPr id="45" name="Picture 47" descr="A screenshot of a game&#10;&#10;Description automatically generated">
            <a:extLst>
              <a:ext uri="{FF2B5EF4-FFF2-40B4-BE49-F238E27FC236}">
                <a16:creationId xmlns:a16="http://schemas.microsoft.com/office/drawing/2014/main" id="{98844D33-2B21-FF4D-9036-5712AD5038A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11738" y="4124019"/>
            <a:ext cx="2598993" cy="2607187"/>
          </a:xfrm>
          <a:prstGeom prst="rect">
            <a:avLst/>
          </a:prstGeom>
        </p:spPr>
      </p:pic>
      <p:pic>
        <p:nvPicPr>
          <p:cNvPr id="52" name="Picture 36" descr="A screenshot of a game&#10;&#10;Description automatically generated">
            <a:extLst>
              <a:ext uri="{FF2B5EF4-FFF2-40B4-BE49-F238E27FC236}">
                <a16:creationId xmlns:a16="http://schemas.microsoft.com/office/drawing/2014/main" id="{EFFBEF3E-0548-C557-E984-D31BF136536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988142" y="4121544"/>
            <a:ext cx="2566220" cy="256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49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 Ra8+ Kd7 2. Ra7+ Ke8 3. Kf6 Re1 4. Ke6 Kf8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52... Rg4 53. Ra8+ Ke7 54. Ra7+ Ke8 55. Kc3</a:t>
            </a:r>
            <a:endParaRPr lang="sl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46... Kd6 47. Rd8+ Kxe7 48. Rxd1 b5 49. Kd5</a:t>
            </a:r>
            <a:endParaRPr lang="sl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54... Rf4+ 55. Ke6 Kf8 56. Ra8+ Kg7 57. Kd7</a:t>
            </a:r>
            <a:endParaRPr lang="sl-SI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6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418365E0-23E1-38A2-78B2-2FAEB5090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804" y="111803"/>
            <a:ext cx="2551224" cy="2534837"/>
          </a:xfrm>
          <a:prstGeom prst="rect">
            <a:avLst/>
          </a:prstGeom>
        </p:spPr>
      </p:pic>
      <p:pic>
        <p:nvPicPr>
          <p:cNvPr id="14" name="Picture 18" descr="A screenshot of a game&#10;&#10;Description automatically generated">
            <a:extLst>
              <a:ext uri="{FF2B5EF4-FFF2-40B4-BE49-F238E27FC236}">
                <a16:creationId xmlns:a16="http://schemas.microsoft.com/office/drawing/2014/main" id="{B469DD23-A400-8330-B453-F05F6AB37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804" y="107629"/>
            <a:ext cx="2551224" cy="2516285"/>
          </a:xfrm>
          <a:prstGeom prst="rect">
            <a:avLst/>
          </a:prstGeom>
        </p:spPr>
      </p:pic>
      <p:pic>
        <p:nvPicPr>
          <p:cNvPr id="18" name="Picture 11" descr="A screenshot of a game&#10;&#10;Description automatically generated">
            <a:extLst>
              <a:ext uri="{FF2B5EF4-FFF2-40B4-BE49-F238E27FC236}">
                <a16:creationId xmlns:a16="http://schemas.microsoft.com/office/drawing/2014/main" id="{28B1F236-96CE-5480-61ED-BC6EF9CFC2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0804" y="101446"/>
            <a:ext cx="2551224" cy="2530663"/>
          </a:xfrm>
          <a:prstGeom prst="rect">
            <a:avLst/>
          </a:prstGeom>
        </p:spPr>
      </p:pic>
      <p:pic>
        <p:nvPicPr>
          <p:cNvPr id="21" name="Picture 26" descr="A screenshot of a game&#10;&#10;Description automatically generated">
            <a:extLst>
              <a:ext uri="{FF2B5EF4-FFF2-40B4-BE49-F238E27FC236}">
                <a16:creationId xmlns:a16="http://schemas.microsoft.com/office/drawing/2014/main" id="{F69D1541-4FFA-34AC-E2B2-44BC7B372C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0805" y="99436"/>
            <a:ext cx="2516285" cy="2524480"/>
          </a:xfrm>
          <a:prstGeom prst="rect">
            <a:avLst/>
          </a:prstGeom>
        </p:spPr>
      </p:pic>
      <p:pic>
        <p:nvPicPr>
          <p:cNvPr id="40" name="Picture 49" descr="A screenshot of a game&#10;&#10;Description automatically generated">
            <a:extLst>
              <a:ext uri="{FF2B5EF4-FFF2-40B4-BE49-F238E27FC236}">
                <a16:creationId xmlns:a16="http://schemas.microsoft.com/office/drawing/2014/main" id="{DEF6C5D1-E47B-2291-6E79-62E7BDBC30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0908" y="108091"/>
            <a:ext cx="2557099" cy="2530508"/>
          </a:xfrm>
          <a:prstGeom prst="rect">
            <a:avLst/>
          </a:prstGeom>
        </p:spPr>
      </p:pic>
      <p:pic>
        <p:nvPicPr>
          <p:cNvPr id="47" name="Picture 51" descr="A screenshot of a game&#10;&#10;Description automatically generated">
            <a:extLst>
              <a:ext uri="{FF2B5EF4-FFF2-40B4-BE49-F238E27FC236}">
                <a16:creationId xmlns:a16="http://schemas.microsoft.com/office/drawing/2014/main" id="{C3B0B297-6496-E506-3FA9-F9F389BA88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7442" y="4143814"/>
            <a:ext cx="2590800" cy="2596983"/>
          </a:xfrm>
          <a:prstGeom prst="rect">
            <a:avLst/>
          </a:prstGeom>
        </p:spPr>
      </p:pic>
      <p:pic>
        <p:nvPicPr>
          <p:cNvPr id="50" name="Picture 52" descr="A screenshot of a game&#10;&#10;Description automatically generated">
            <a:extLst>
              <a:ext uri="{FF2B5EF4-FFF2-40B4-BE49-F238E27FC236}">
                <a16:creationId xmlns:a16="http://schemas.microsoft.com/office/drawing/2014/main" id="{E118D197-9ABB-3D6A-BE0A-3897DF67F4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9872" y="4139944"/>
            <a:ext cx="2541639" cy="2558027"/>
          </a:xfrm>
          <a:prstGeom prst="rect">
            <a:avLst/>
          </a:prstGeom>
        </p:spPr>
      </p:pic>
      <p:pic>
        <p:nvPicPr>
          <p:cNvPr id="53" name="Picture 50" descr="A screenshot of a game&#10;&#10;Description automatically generated">
            <a:extLst>
              <a:ext uri="{FF2B5EF4-FFF2-40B4-BE49-F238E27FC236}">
                <a16:creationId xmlns:a16="http://schemas.microsoft.com/office/drawing/2014/main" id="{E5698233-A07D-155E-9BE1-6DB42B7A8EC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32207" y="4136229"/>
            <a:ext cx="2541638" cy="25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58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1... Kb5 2. Kf7 Kc4 3. Ra8 Kb4 4. Rxa6 Kb3 5. Rc6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62... Kd4 63. Kg7 Kxc4 64. Kf7 Kd4 65. Kg6</a:t>
            </a:r>
            <a:endParaRPr lang="sl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52... g3 53. Kxe5 Kb5 54. Rc3 g2 55. Rb3+</a:t>
            </a:r>
            <a:endParaRPr lang="sl-SI" dirty="0">
              <a:ea typeface="+mn-lt"/>
              <a:cs typeface="+mn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68... Kc5 69. Kf6 a4 70. Kf5 a3 71. Ra8</a:t>
            </a:r>
            <a:endParaRPr lang="sl-SI" dirty="0">
              <a:ea typeface="+mn-lt"/>
              <a:cs typeface="+mn-lt"/>
            </a:endParaRPr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B8FA2173-8E6D-FFFD-53D8-669E410F5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40" y="4135696"/>
            <a:ext cx="2520000" cy="249570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13" name="Picture 12" descr="A screenshot of a game&#10;&#10;Description automatically generated">
            <a:extLst>
              <a:ext uri="{FF2B5EF4-FFF2-40B4-BE49-F238E27FC236}">
                <a16:creationId xmlns:a16="http://schemas.microsoft.com/office/drawing/2014/main" id="{572C7DEC-735D-7681-EF03-F53963E31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627" y="4144802"/>
            <a:ext cx="2549833" cy="2549832"/>
          </a:xfrm>
          <a:prstGeom prst="rect">
            <a:avLst/>
          </a:prstGeom>
        </p:spPr>
      </p:pic>
      <p:pic>
        <p:nvPicPr>
          <p:cNvPr id="6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418365E0-23E1-38A2-78B2-2FAEB5090B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0804" y="111803"/>
            <a:ext cx="2551224" cy="2534837"/>
          </a:xfrm>
          <a:prstGeom prst="rect">
            <a:avLst/>
          </a:prstGeom>
        </p:spPr>
      </p:pic>
      <p:pic>
        <p:nvPicPr>
          <p:cNvPr id="16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9B06FE00-86D1-1094-955D-8CB8C81BA8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028" y="4141482"/>
            <a:ext cx="2549833" cy="2541640"/>
          </a:xfrm>
          <a:prstGeom prst="rect">
            <a:avLst/>
          </a:prstGeom>
        </p:spPr>
      </p:pic>
      <p:pic>
        <p:nvPicPr>
          <p:cNvPr id="14" name="Picture 18" descr="A screenshot of a game&#10;&#10;Description automatically generated">
            <a:extLst>
              <a:ext uri="{FF2B5EF4-FFF2-40B4-BE49-F238E27FC236}">
                <a16:creationId xmlns:a16="http://schemas.microsoft.com/office/drawing/2014/main" id="{B469DD23-A400-8330-B453-F05F6AB370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0804" y="107629"/>
            <a:ext cx="2551224" cy="2516285"/>
          </a:xfrm>
          <a:prstGeom prst="rect">
            <a:avLst/>
          </a:prstGeom>
        </p:spPr>
      </p:pic>
      <p:pic>
        <p:nvPicPr>
          <p:cNvPr id="20" name="Picture 21" descr="A screenshot of a game&#10;&#10;Description automatically generated">
            <a:extLst>
              <a:ext uri="{FF2B5EF4-FFF2-40B4-BE49-F238E27FC236}">
                <a16:creationId xmlns:a16="http://schemas.microsoft.com/office/drawing/2014/main" id="{D8F76BAD-3945-7242-9545-8674985892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2027" y="4168229"/>
            <a:ext cx="2549833" cy="2533446"/>
          </a:xfrm>
          <a:prstGeom prst="rect">
            <a:avLst/>
          </a:prstGeom>
        </p:spPr>
      </p:pic>
      <p:pic>
        <p:nvPicPr>
          <p:cNvPr id="18" name="Picture 11" descr="A screenshot of a game&#10;&#10;Description automatically generated">
            <a:extLst>
              <a:ext uri="{FF2B5EF4-FFF2-40B4-BE49-F238E27FC236}">
                <a16:creationId xmlns:a16="http://schemas.microsoft.com/office/drawing/2014/main" id="{28B1F236-96CE-5480-61ED-BC6EF9CFC2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0804" y="101446"/>
            <a:ext cx="2551224" cy="2530663"/>
          </a:xfrm>
          <a:prstGeom prst="rect">
            <a:avLst/>
          </a:prstGeom>
        </p:spPr>
      </p:pic>
      <p:pic>
        <p:nvPicPr>
          <p:cNvPr id="25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13B9A6FF-E7DD-90B5-51D2-EE788EB53E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6405" y="4170238"/>
            <a:ext cx="2541639" cy="2533445"/>
          </a:xfrm>
          <a:prstGeom prst="rect">
            <a:avLst/>
          </a:prstGeom>
        </p:spPr>
      </p:pic>
      <p:pic>
        <p:nvPicPr>
          <p:cNvPr id="21" name="Picture 26" descr="A screenshot of a game&#10;&#10;Description automatically generated">
            <a:extLst>
              <a:ext uri="{FF2B5EF4-FFF2-40B4-BE49-F238E27FC236}">
                <a16:creationId xmlns:a16="http://schemas.microsoft.com/office/drawing/2014/main" id="{F69D1541-4FFA-34AC-E2B2-44BC7B372C5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10805" y="99436"/>
            <a:ext cx="2516285" cy="2524480"/>
          </a:xfrm>
          <a:prstGeom prst="rect">
            <a:avLst/>
          </a:prstGeom>
        </p:spPr>
      </p:pic>
      <p:pic>
        <p:nvPicPr>
          <p:cNvPr id="27" name="Picture 34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E3EC2664-B054-68ED-6C02-2B1E09757C6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2027" y="4110718"/>
            <a:ext cx="2574413" cy="2582607"/>
          </a:xfrm>
          <a:prstGeom prst="rect">
            <a:avLst/>
          </a:prstGeom>
        </p:spPr>
      </p:pic>
      <p:pic>
        <p:nvPicPr>
          <p:cNvPr id="38" name="Picture 39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CC259A73-5D82-B69E-56C8-0EBB4DA49F0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3272" y="4123086"/>
            <a:ext cx="2590800" cy="2590799"/>
          </a:xfrm>
          <a:prstGeom prst="rect">
            <a:avLst/>
          </a:prstGeom>
        </p:spPr>
      </p:pic>
      <p:pic>
        <p:nvPicPr>
          <p:cNvPr id="47" name="Picture 51" descr="A screenshot of a game&#10;&#10;Description automatically generated">
            <a:extLst>
              <a:ext uri="{FF2B5EF4-FFF2-40B4-BE49-F238E27FC236}">
                <a16:creationId xmlns:a16="http://schemas.microsoft.com/office/drawing/2014/main" id="{C3B0B297-6496-E506-3FA9-F9F389BA884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7650" y="4094333"/>
            <a:ext cx="2590800" cy="2596983"/>
          </a:xfrm>
          <a:prstGeom prst="rect">
            <a:avLst/>
          </a:prstGeom>
        </p:spPr>
      </p:pic>
      <p:pic>
        <p:nvPicPr>
          <p:cNvPr id="34" name="Picture 47" descr="A screenshot of a game&#10;&#10;Description automatically generated">
            <a:extLst>
              <a:ext uri="{FF2B5EF4-FFF2-40B4-BE49-F238E27FC236}">
                <a16:creationId xmlns:a16="http://schemas.microsoft.com/office/drawing/2014/main" id="{E45279EA-D13A-692A-B3FB-AA8B9C995F6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00907" y="108090"/>
            <a:ext cx="2571476" cy="2530509"/>
          </a:xfrm>
          <a:prstGeom prst="rect">
            <a:avLst/>
          </a:prstGeom>
        </p:spPr>
      </p:pic>
      <p:pic>
        <p:nvPicPr>
          <p:cNvPr id="42" name="Picture 54" descr="A screenshot of a game&#10;&#10;Description automatically generated">
            <a:extLst>
              <a:ext uri="{FF2B5EF4-FFF2-40B4-BE49-F238E27FC236}">
                <a16:creationId xmlns:a16="http://schemas.microsoft.com/office/drawing/2014/main" id="{E7CC2ABA-4F36-9F29-9B1E-792B5980902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53272" y="4110720"/>
            <a:ext cx="2598994" cy="2607186"/>
          </a:xfrm>
          <a:prstGeom prst="rect">
            <a:avLst/>
          </a:prstGeom>
        </p:spPr>
      </p:pic>
      <p:pic>
        <p:nvPicPr>
          <p:cNvPr id="44" name="Picture 55" descr="A screenshot of a game&#10;&#10;Description automatically generated">
            <a:extLst>
              <a:ext uri="{FF2B5EF4-FFF2-40B4-BE49-F238E27FC236}">
                <a16:creationId xmlns:a16="http://schemas.microsoft.com/office/drawing/2014/main" id="{4396701C-AFAA-4790-E435-A077C5B7E7F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807259" y="4120472"/>
            <a:ext cx="2631767" cy="2623574"/>
          </a:xfrm>
          <a:prstGeom prst="rect">
            <a:avLst/>
          </a:prstGeom>
        </p:spPr>
      </p:pic>
      <p:pic>
        <p:nvPicPr>
          <p:cNvPr id="46" name="Picture 53" descr="A screenshot of a game&#10;&#10;Description automatically generated">
            <a:extLst>
              <a:ext uri="{FF2B5EF4-FFF2-40B4-BE49-F238E27FC236}">
                <a16:creationId xmlns:a16="http://schemas.microsoft.com/office/drawing/2014/main" id="{2EEB55E8-7326-ABD0-733D-562455A7841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76168" y="4145817"/>
            <a:ext cx="2590801" cy="257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22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13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 Rb7 f4+ 2. Kg2 Rc2+ 3. Kf3 Rh2 4. Rh7+ Kg6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45. Ra5+ Ke4 46. Kg3 f4+ 47. Kg2 Rh1</a:t>
            </a:r>
            <a:endParaRPr lang="sl-SI" dirty="0">
              <a:ea typeface="+mn-lt"/>
              <a:cs typeface="+mn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71... Ra4 72. Rb6 Kf7 73. Rb5 Ra8 74. Kh2</a:t>
            </a:r>
            <a:endParaRPr lang="sl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45. g4 Rcc3 46. Kd5 Rf4 47. Rg1 Kf6</a:t>
            </a:r>
            <a:endParaRPr lang="sl-SI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6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418365E0-23E1-38A2-78B2-2FAEB5090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804" y="111803"/>
            <a:ext cx="2551224" cy="2534837"/>
          </a:xfrm>
          <a:prstGeom prst="rect">
            <a:avLst/>
          </a:prstGeom>
        </p:spPr>
      </p:pic>
      <p:pic>
        <p:nvPicPr>
          <p:cNvPr id="14" name="Picture 18" descr="A screenshot of a game&#10;&#10;Description automatically generated">
            <a:extLst>
              <a:ext uri="{FF2B5EF4-FFF2-40B4-BE49-F238E27FC236}">
                <a16:creationId xmlns:a16="http://schemas.microsoft.com/office/drawing/2014/main" id="{B469DD23-A400-8330-B453-F05F6AB37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804" y="107629"/>
            <a:ext cx="2551224" cy="2516285"/>
          </a:xfrm>
          <a:prstGeom prst="rect">
            <a:avLst/>
          </a:prstGeom>
        </p:spPr>
      </p:pic>
      <p:pic>
        <p:nvPicPr>
          <p:cNvPr id="18" name="Picture 11" descr="A screenshot of a game&#10;&#10;Description automatically generated">
            <a:extLst>
              <a:ext uri="{FF2B5EF4-FFF2-40B4-BE49-F238E27FC236}">
                <a16:creationId xmlns:a16="http://schemas.microsoft.com/office/drawing/2014/main" id="{28B1F236-96CE-5480-61ED-BC6EF9CFC2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0804" y="101446"/>
            <a:ext cx="2551224" cy="2530663"/>
          </a:xfrm>
          <a:prstGeom prst="rect">
            <a:avLst/>
          </a:prstGeom>
        </p:spPr>
      </p:pic>
      <p:pic>
        <p:nvPicPr>
          <p:cNvPr id="21" name="Picture 26" descr="A screenshot of a game&#10;&#10;Description automatically generated">
            <a:extLst>
              <a:ext uri="{FF2B5EF4-FFF2-40B4-BE49-F238E27FC236}">
                <a16:creationId xmlns:a16="http://schemas.microsoft.com/office/drawing/2014/main" id="{F69D1541-4FFA-34AC-E2B2-44BC7B372C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0805" y="99436"/>
            <a:ext cx="2516285" cy="2524480"/>
          </a:xfrm>
          <a:prstGeom prst="rect">
            <a:avLst/>
          </a:prstGeom>
        </p:spPr>
      </p:pic>
      <p:pic>
        <p:nvPicPr>
          <p:cNvPr id="41" name="Picture 56" descr="A screenshot of a game&#10;&#10;Description automatically generated">
            <a:extLst>
              <a:ext uri="{FF2B5EF4-FFF2-40B4-BE49-F238E27FC236}">
                <a16:creationId xmlns:a16="http://schemas.microsoft.com/office/drawing/2014/main" id="{84ABDBAE-B41A-F2A0-0E21-9565DD34DA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1012" y="108090"/>
            <a:ext cx="2557098" cy="2530509"/>
          </a:xfrm>
          <a:prstGeom prst="rect">
            <a:avLst/>
          </a:prstGeom>
        </p:spPr>
      </p:pic>
      <p:pic>
        <p:nvPicPr>
          <p:cNvPr id="45" name="Picture 59" descr="A screenshot of a game&#10;&#10;Description automatically generated">
            <a:extLst>
              <a:ext uri="{FF2B5EF4-FFF2-40B4-BE49-F238E27FC236}">
                <a16:creationId xmlns:a16="http://schemas.microsoft.com/office/drawing/2014/main" id="{E873130E-A632-52FE-E562-D1800E9998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375" y="4081800"/>
            <a:ext cx="2607187" cy="2598993"/>
          </a:xfrm>
          <a:prstGeom prst="rect">
            <a:avLst/>
          </a:prstGeom>
        </p:spPr>
      </p:pic>
      <p:pic>
        <p:nvPicPr>
          <p:cNvPr id="51" name="Picture 57" descr="A screenshot of a game&#10;&#10;Description automatically generated">
            <a:extLst>
              <a:ext uri="{FF2B5EF4-FFF2-40B4-BE49-F238E27FC236}">
                <a16:creationId xmlns:a16="http://schemas.microsoft.com/office/drawing/2014/main" id="{B6E0E1C2-4E97-9A6C-B941-71E55362FA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52361" y="4099747"/>
            <a:ext cx="2631767" cy="2615380"/>
          </a:xfrm>
          <a:prstGeom prst="rect">
            <a:avLst/>
          </a:prstGeom>
        </p:spPr>
      </p:pic>
      <p:pic>
        <p:nvPicPr>
          <p:cNvPr id="55" name="Picture 58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4D5C80CB-09FD-2E5F-C80A-A07AD2B686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88246" y="4096338"/>
            <a:ext cx="2574413" cy="258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40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 Kc4 b1=Q 2. Rh2+ Kc1 3. Rh1+ Kb2 4. Rxb1+ Kxb1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71. Rh1 b1=R 72. Rxb1 Kxb1 73. Kxb3 Kc1</a:t>
            </a:r>
            <a:endParaRPr lang="sl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78. Kd2 a2 79. Kd3 a1=Q 80. Ke3 b1=Q</a:t>
            </a:r>
            <a:endParaRPr lang="sl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80. d6 Rd1 81. Rd3+ Ke2 82. Rxd1 a2</a:t>
            </a:r>
            <a:endParaRPr lang="sl-SI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43" name="Picture 60" descr="A screenshot of a game&#10;&#10;Description automatically generated">
            <a:extLst>
              <a:ext uri="{FF2B5EF4-FFF2-40B4-BE49-F238E27FC236}">
                <a16:creationId xmlns:a16="http://schemas.microsoft.com/office/drawing/2014/main" id="{2BC77700-D8C8-90B8-52F3-F190CD889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286" y="117987"/>
            <a:ext cx="2513967" cy="2495570"/>
          </a:xfrm>
          <a:prstGeom prst="rect">
            <a:avLst/>
          </a:prstGeom>
        </p:spPr>
      </p:pic>
      <p:pic>
        <p:nvPicPr>
          <p:cNvPr id="54" name="Picture 61" descr="A screenshot of a game&#10;&#10;Description automatically generated">
            <a:extLst>
              <a:ext uri="{FF2B5EF4-FFF2-40B4-BE49-F238E27FC236}">
                <a16:creationId xmlns:a16="http://schemas.microsoft.com/office/drawing/2014/main" id="{2DE090D6-3271-5218-DECE-2C7F8A886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80" y="4055516"/>
            <a:ext cx="2631768" cy="2631769"/>
          </a:xfrm>
          <a:prstGeom prst="rect">
            <a:avLst/>
          </a:prstGeom>
        </p:spPr>
      </p:pic>
      <p:pic>
        <p:nvPicPr>
          <p:cNvPr id="57" name="Picture 63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0B00372B-8813-EFB7-35FA-32A97B8E09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050" y="4058460"/>
            <a:ext cx="2631768" cy="2631767"/>
          </a:xfrm>
          <a:prstGeom prst="rect">
            <a:avLst/>
          </a:prstGeom>
        </p:spPr>
      </p:pic>
      <p:pic>
        <p:nvPicPr>
          <p:cNvPr id="59" name="Picture 62" descr="A screenshot of a game&#10;&#10;Description automatically generated">
            <a:extLst>
              <a:ext uri="{FF2B5EF4-FFF2-40B4-BE49-F238E27FC236}">
                <a16:creationId xmlns:a16="http://schemas.microsoft.com/office/drawing/2014/main" id="{2BD86DF9-FAA5-E44A-D61C-90C8F834A8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7831" y="4060300"/>
            <a:ext cx="2558025" cy="257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50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1... Rb2+ 2. Ke1 Rd2 3. Ra4+ Rd4 4. Ra8 Kf3 5. Ra5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46... Rd5 47. Ke1 Rd2 48. a6 Kf3 49. h7</a:t>
            </a:r>
            <a:endParaRPr lang="sl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38. g4 Kf3 39. Rd8 Re7+ 40. Kd1 Kxg4</a:t>
            </a:r>
            <a:endParaRPr lang="sl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73... Ke3 74. Rc3+ Kf2 75. Kc2 Kg2 76. Rdd3</a:t>
            </a:r>
            <a:endParaRPr lang="sl-SI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6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418365E0-23E1-38A2-78B2-2FAEB5090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804" y="111803"/>
            <a:ext cx="2551224" cy="2534837"/>
          </a:xfrm>
          <a:prstGeom prst="rect">
            <a:avLst/>
          </a:prstGeom>
        </p:spPr>
      </p:pic>
      <p:pic>
        <p:nvPicPr>
          <p:cNvPr id="14" name="Picture 18" descr="A screenshot of a game&#10;&#10;Description automatically generated">
            <a:extLst>
              <a:ext uri="{FF2B5EF4-FFF2-40B4-BE49-F238E27FC236}">
                <a16:creationId xmlns:a16="http://schemas.microsoft.com/office/drawing/2014/main" id="{B469DD23-A400-8330-B453-F05F6AB37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804" y="107629"/>
            <a:ext cx="2551224" cy="2516285"/>
          </a:xfrm>
          <a:prstGeom prst="rect">
            <a:avLst/>
          </a:prstGeom>
        </p:spPr>
      </p:pic>
      <p:pic>
        <p:nvPicPr>
          <p:cNvPr id="18" name="Picture 11" descr="A screenshot of a game&#10;&#10;Description automatically generated">
            <a:extLst>
              <a:ext uri="{FF2B5EF4-FFF2-40B4-BE49-F238E27FC236}">
                <a16:creationId xmlns:a16="http://schemas.microsoft.com/office/drawing/2014/main" id="{28B1F236-96CE-5480-61ED-BC6EF9CFC2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0804" y="101446"/>
            <a:ext cx="2551224" cy="2530663"/>
          </a:xfrm>
          <a:prstGeom prst="rect">
            <a:avLst/>
          </a:prstGeom>
        </p:spPr>
      </p:pic>
      <p:pic>
        <p:nvPicPr>
          <p:cNvPr id="21" name="Picture 26" descr="A screenshot of a game&#10;&#10;Description automatically generated">
            <a:extLst>
              <a:ext uri="{FF2B5EF4-FFF2-40B4-BE49-F238E27FC236}">
                <a16:creationId xmlns:a16="http://schemas.microsoft.com/office/drawing/2014/main" id="{F69D1541-4FFA-34AC-E2B2-44BC7B372C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0805" y="99436"/>
            <a:ext cx="2516285" cy="2524480"/>
          </a:xfrm>
          <a:prstGeom prst="rect">
            <a:avLst/>
          </a:prstGeom>
        </p:spPr>
      </p:pic>
      <p:pic>
        <p:nvPicPr>
          <p:cNvPr id="48" name="Picture 57" descr="A screenshot of a game&#10;&#10;Description automatically generated">
            <a:extLst>
              <a:ext uri="{FF2B5EF4-FFF2-40B4-BE49-F238E27FC236}">
                <a16:creationId xmlns:a16="http://schemas.microsoft.com/office/drawing/2014/main" id="{723771E6-E565-3F00-B278-974C41F089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0908" y="101907"/>
            <a:ext cx="2577660" cy="2538702"/>
          </a:xfrm>
          <a:prstGeom prst="rect">
            <a:avLst/>
          </a:prstGeom>
        </p:spPr>
      </p:pic>
      <p:pic>
        <p:nvPicPr>
          <p:cNvPr id="58" name="Picture 64" descr="A screenshot of a game&#10;&#10;Description automatically generated">
            <a:extLst>
              <a:ext uri="{FF2B5EF4-FFF2-40B4-BE49-F238E27FC236}">
                <a16:creationId xmlns:a16="http://schemas.microsoft.com/office/drawing/2014/main" id="{71C7E6D1-2332-504A-ADB8-67D4636332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962" y="4089686"/>
            <a:ext cx="2615380" cy="2623574"/>
          </a:xfrm>
          <a:prstGeom prst="rect">
            <a:avLst/>
          </a:prstGeom>
        </p:spPr>
      </p:pic>
      <p:pic>
        <p:nvPicPr>
          <p:cNvPr id="61" name="Picture 66" descr="A screenshot of a game&#10;&#10;Description automatically generated">
            <a:extLst>
              <a:ext uri="{FF2B5EF4-FFF2-40B4-BE49-F238E27FC236}">
                <a16:creationId xmlns:a16="http://schemas.microsoft.com/office/drawing/2014/main" id="{7CE7B4CA-B6B8-7B52-37EA-3A03FA9BCB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7050" y="4094332"/>
            <a:ext cx="2639960" cy="2623574"/>
          </a:xfrm>
          <a:prstGeom prst="rect">
            <a:avLst/>
          </a:prstGeom>
        </p:spPr>
      </p:pic>
      <p:pic>
        <p:nvPicPr>
          <p:cNvPr id="63" name="Picture 65" descr="A screenshot of a game&#10;&#10;Description automatically generated">
            <a:extLst>
              <a:ext uri="{FF2B5EF4-FFF2-40B4-BE49-F238E27FC236}">
                <a16:creationId xmlns:a16="http://schemas.microsoft.com/office/drawing/2014/main" id="{E22CED3F-BDB1-DE07-2D99-78D2ECC0EDD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98038" y="4090153"/>
            <a:ext cx="2590800" cy="257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2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>
                <a:latin typeface="Georgia Pro"/>
                <a:cs typeface="Calibri Light"/>
              </a:rPr>
              <a:t>Example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>
                <a:ea typeface="+mn-lt"/>
                <a:cs typeface="+mn-lt"/>
              </a:rPr>
              <a:t>25... f6 26. Rb7 Rfb8 27. Rb6 Kf7 28. b3 Rxb6 29. axb6</a:t>
            </a:r>
            <a:endParaRPr lang="en-GB" sz="1700">
              <a:cs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>
                <a:ea typeface="+mn-lt"/>
                <a:cs typeface="+mn-lt"/>
              </a:rPr>
              <a:t>22... Rfe8 23. Rxe8+ Rxe8 24. Kf1 Rb8 25. b3</a:t>
            </a:r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>
                <a:ea typeface="+mn-lt"/>
                <a:cs typeface="+mn-lt"/>
              </a:rPr>
              <a:t>21. Kf1 Kf8 22. b3 Rab8 23. Rxe8+ Rxe8</a:t>
            </a:r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ea typeface="+mn-lt"/>
                <a:cs typeface="+mn-lt"/>
              </a:rPr>
              <a:t>25... f6 26. Rae1 Rf7 27. Re8+ Rf8 28. R8e4</a:t>
            </a:r>
            <a:endParaRPr lang="en-US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B8FA2173-8E6D-FFFD-53D8-669E410F5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40" y="4135696"/>
            <a:ext cx="2520000" cy="2495708"/>
          </a:xfrm>
          <a:prstGeom prst="rect">
            <a:avLst/>
          </a:prstGeom>
        </p:spPr>
      </p:pic>
      <p:pic>
        <p:nvPicPr>
          <p:cNvPr id="8" name="Picture 7" descr="A screenshot of a game&#10;&#10;Description automatically generated">
            <a:extLst>
              <a:ext uri="{FF2B5EF4-FFF2-40B4-BE49-F238E27FC236}">
                <a16:creationId xmlns:a16="http://schemas.microsoft.com/office/drawing/2014/main" id="{73377345-4D04-168F-E1F8-BCABBB45C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5214" y="4143042"/>
            <a:ext cx="2520000" cy="2479513"/>
          </a:xfrm>
          <a:prstGeom prst="rect">
            <a:avLst/>
          </a:prstGeom>
        </p:spPr>
      </p:pic>
      <p:pic>
        <p:nvPicPr>
          <p:cNvPr id="9" name="Picture 8" descr="A screenshot of a game&#10;&#10;Description automatically generated">
            <a:extLst>
              <a:ext uri="{FF2B5EF4-FFF2-40B4-BE49-F238E27FC236}">
                <a16:creationId xmlns:a16="http://schemas.microsoft.com/office/drawing/2014/main" id="{E27A7BEC-A7B0-CF09-7805-AE4A81D2E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5577" y="4135696"/>
            <a:ext cx="2520000" cy="256061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1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>
                <a:latin typeface="Georgia Pro"/>
                <a:cs typeface="Calibri Light"/>
              </a:rPr>
              <a:t>Example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>
                <a:ea typeface="+mn-lt"/>
                <a:cs typeface="+mn-lt"/>
              </a:rPr>
              <a:t>1... Rc8+ 2. Kd6 Rd8+ 3. Kc7 Rf8 4. Kd6 Rd8+ 5. Ke7</a:t>
            </a:r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>
                <a:ea typeface="+mn-lt"/>
                <a:cs typeface="+mn-lt"/>
              </a:rPr>
              <a:t>62... Kxf6 63. b7 d2 64. b8=Q d1=Q 65. Qb2+</a:t>
            </a:r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>
                <a:ea typeface="+mn-lt"/>
                <a:cs typeface="+mn-lt"/>
              </a:rPr>
              <a:t>69... Ke2 70. Kc7 Kf1 71. Kd8 Kg2 72. Ke7</a:t>
            </a:r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ea typeface="+mn-lt"/>
                <a:cs typeface="+mn-lt"/>
              </a:rPr>
              <a:t>48... Rg8 49. Kd6 Rd8+ 50. Kc7 Re8 51. b7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13" name="Picture 12" descr="A screenshot of a game&#10;&#10;Description automatically generated">
            <a:extLst>
              <a:ext uri="{FF2B5EF4-FFF2-40B4-BE49-F238E27FC236}">
                <a16:creationId xmlns:a16="http://schemas.microsoft.com/office/drawing/2014/main" id="{572C7DEC-735D-7681-EF03-F53963E31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03" y="4144802"/>
            <a:ext cx="2549833" cy="2549832"/>
          </a:xfrm>
          <a:prstGeom prst="rect">
            <a:avLst/>
          </a:prstGeom>
        </p:spPr>
      </p:pic>
      <p:pic>
        <p:nvPicPr>
          <p:cNvPr id="15" name="Picture 14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2E57B8D8-0E07-7C7B-E42C-B8CA3B5A44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3017" y="4142470"/>
            <a:ext cx="2541639" cy="2566220"/>
          </a:xfrm>
          <a:prstGeom prst="rect">
            <a:avLst/>
          </a:prstGeom>
        </p:spPr>
      </p:pic>
      <p:pic>
        <p:nvPicPr>
          <p:cNvPr id="17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5D800B03-DB35-B3EF-D5A2-BA83B55981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1899" y="4139384"/>
            <a:ext cx="2558026" cy="252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9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 Rc4 Rb6 2. Ra4 Rc6 3. Re4 Ra6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44... Rc6+ 45. Kd3 Ke5 46. Rh4 Rb6 47. Kc4</a:t>
            </a:r>
            <a:endParaRPr lang="sl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47. Ra4 Rc8 48. h5 Rg8+ 49. Kh4 Rh8</a:t>
            </a:r>
            <a:endParaRPr lang="sl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54... Rb6 55. Re4 Rc6 56. Re5 Rc4+ 57. Kh3</a:t>
            </a:r>
            <a:endParaRPr lang="sl-SI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6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418365E0-23E1-38A2-78B2-2FAEB5090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804" y="111803"/>
            <a:ext cx="2551224" cy="2534837"/>
          </a:xfrm>
          <a:prstGeom prst="rect">
            <a:avLst/>
          </a:prstGeom>
        </p:spPr>
      </p:pic>
      <p:pic>
        <p:nvPicPr>
          <p:cNvPr id="16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9B06FE00-86D1-1094-955D-8CB8C81BA8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028" y="4161275"/>
            <a:ext cx="2549833" cy="2541640"/>
          </a:xfrm>
          <a:prstGeom prst="rect">
            <a:avLst/>
          </a:prstGeom>
        </p:spPr>
      </p:pic>
      <p:pic>
        <p:nvPicPr>
          <p:cNvPr id="19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C057EA70-AB2A-1556-748B-F0A7D55278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0805" y="4160034"/>
            <a:ext cx="2533446" cy="2525253"/>
          </a:xfrm>
          <a:prstGeom prst="rect">
            <a:avLst/>
          </a:prstGeom>
        </p:spPr>
      </p:pic>
      <p:pic>
        <p:nvPicPr>
          <p:cNvPr id="23" name="Picture 14" descr="A screenshot of a game&#10;&#10;Description automatically generated">
            <a:extLst>
              <a:ext uri="{FF2B5EF4-FFF2-40B4-BE49-F238E27FC236}">
                <a16:creationId xmlns:a16="http://schemas.microsoft.com/office/drawing/2014/main" id="{015EE886-D4A5-C483-8879-1E6E5FF50B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8141" y="4156954"/>
            <a:ext cx="2558026" cy="25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1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1... Kc5 2. Rg4 Kb5 3. Rg1 Kb4 4. Rb1+ Kc5 5. Kh7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52. Rxg6 Kb5 53. Rg5+ Kb4 54. d5 a4</a:t>
            </a:r>
            <a:endParaRPr lang="sl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1. Kh7 Kb5 2. Kg6 a4 3. Kf5 Kc4</a:t>
            </a:r>
            <a:endParaRPr lang="sl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46... Rf1 47. a4 Kc6 48. g5 Rc1 49. Kb3</a:t>
            </a:r>
            <a:endParaRPr lang="sl-SI" dirty="0"/>
          </a:p>
        </p:txBody>
      </p:sp>
      <p:pic>
        <p:nvPicPr>
          <p:cNvPr id="8" name="Picture 7" descr="A screenshot of a game&#10;&#10;Description automatically generated">
            <a:extLst>
              <a:ext uri="{FF2B5EF4-FFF2-40B4-BE49-F238E27FC236}">
                <a16:creationId xmlns:a16="http://schemas.microsoft.com/office/drawing/2014/main" id="{73377345-4D04-168F-E1F8-BCABBB45C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14" y="4143042"/>
            <a:ext cx="2520000" cy="24795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17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5D800B03-DB35-B3EF-D5A2-BA83B5598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2626" y="4099800"/>
            <a:ext cx="2558026" cy="2525252"/>
          </a:xfrm>
          <a:prstGeom prst="rect">
            <a:avLst/>
          </a:prstGeom>
        </p:spPr>
      </p:pic>
      <p:pic>
        <p:nvPicPr>
          <p:cNvPr id="6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418365E0-23E1-38A2-78B2-2FAEB5090B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0804" y="111803"/>
            <a:ext cx="2551224" cy="2534837"/>
          </a:xfrm>
          <a:prstGeom prst="rect">
            <a:avLst/>
          </a:prstGeom>
        </p:spPr>
      </p:pic>
      <p:pic>
        <p:nvPicPr>
          <p:cNvPr id="23" name="Picture 14" descr="A screenshot of a game&#10;&#10;Description automatically generated">
            <a:extLst>
              <a:ext uri="{FF2B5EF4-FFF2-40B4-BE49-F238E27FC236}">
                <a16:creationId xmlns:a16="http://schemas.microsoft.com/office/drawing/2014/main" id="{015EE886-D4A5-C483-8879-1E6E5FF50B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9180" y="4097578"/>
            <a:ext cx="2558026" cy="2533446"/>
          </a:xfrm>
          <a:prstGeom prst="rect">
            <a:avLst/>
          </a:prstGeom>
        </p:spPr>
      </p:pic>
      <p:pic>
        <p:nvPicPr>
          <p:cNvPr id="14" name="Picture 18" descr="A screenshot of a game&#10;&#10;Description automatically generated">
            <a:extLst>
              <a:ext uri="{FF2B5EF4-FFF2-40B4-BE49-F238E27FC236}">
                <a16:creationId xmlns:a16="http://schemas.microsoft.com/office/drawing/2014/main" id="{B469DD23-A400-8330-B453-F05F6AB370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0804" y="107629"/>
            <a:ext cx="2551224" cy="2516285"/>
          </a:xfrm>
          <a:prstGeom prst="rect">
            <a:avLst/>
          </a:prstGeom>
        </p:spPr>
      </p:pic>
      <p:pic>
        <p:nvPicPr>
          <p:cNvPr id="20" name="Picture 21" descr="A screenshot of a game&#10;&#10;Description automatically generated">
            <a:extLst>
              <a:ext uri="{FF2B5EF4-FFF2-40B4-BE49-F238E27FC236}">
                <a16:creationId xmlns:a16="http://schemas.microsoft.com/office/drawing/2014/main" id="{D8F76BAD-3945-7242-9545-8674985892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2027" y="4079164"/>
            <a:ext cx="2549833" cy="2533446"/>
          </a:xfrm>
          <a:prstGeom prst="rect">
            <a:avLst/>
          </a:prstGeom>
        </p:spPr>
      </p:pic>
      <p:pic>
        <p:nvPicPr>
          <p:cNvPr id="22" name="Picture 20" descr="A screenshot of a game&#10;&#10;Description automatically generated">
            <a:extLst>
              <a:ext uri="{FF2B5EF4-FFF2-40B4-BE49-F238E27FC236}">
                <a16:creationId xmlns:a16="http://schemas.microsoft.com/office/drawing/2014/main" id="{50ED07F4-1CCC-9996-9BEF-6607ACCD44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6219" y="4082732"/>
            <a:ext cx="2574413" cy="2590800"/>
          </a:xfrm>
          <a:prstGeom prst="rect">
            <a:avLst/>
          </a:prstGeom>
        </p:spPr>
      </p:pic>
      <p:pic>
        <p:nvPicPr>
          <p:cNvPr id="26" name="Picture 24" descr="A screenshot of a game&#10;&#10;Description automatically generated">
            <a:extLst>
              <a:ext uri="{FF2B5EF4-FFF2-40B4-BE49-F238E27FC236}">
                <a16:creationId xmlns:a16="http://schemas.microsoft.com/office/drawing/2014/main" id="{BCC8B131-4920-551C-F3F7-B09F0FE9BE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89181" y="4111956"/>
            <a:ext cx="2541639" cy="254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67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 Ke6 Kg5 2. Kd6 Kg4 3. Kd5 Kh5 4. Kc4 a2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70... a2 71. Ke6 b4 72. Kf5 Kh4 73. Kf4</a:t>
            </a:r>
            <a:endParaRPr lang="sl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49... a5 50. Kxg4 a4 51. Kf3 a2 52. Kf4</a:t>
            </a:r>
            <a:endParaRPr lang="sl-SI" dirty="0">
              <a:ea typeface="+mn-lt"/>
              <a:cs typeface="+mn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78. Kd2 a2 79. Kd3 a1=Q 80. Ke3 b1=Q</a:t>
            </a:r>
            <a:endParaRPr lang="sl-SI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6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418365E0-23E1-38A2-78B2-2FAEB5090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804" y="111803"/>
            <a:ext cx="2551224" cy="2534837"/>
          </a:xfrm>
          <a:prstGeom prst="rect">
            <a:avLst/>
          </a:prstGeom>
        </p:spPr>
      </p:pic>
      <p:pic>
        <p:nvPicPr>
          <p:cNvPr id="14" name="Picture 18" descr="A screenshot of a game&#10;&#10;Description automatically generated">
            <a:extLst>
              <a:ext uri="{FF2B5EF4-FFF2-40B4-BE49-F238E27FC236}">
                <a16:creationId xmlns:a16="http://schemas.microsoft.com/office/drawing/2014/main" id="{B469DD23-A400-8330-B453-F05F6AB37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804" y="107629"/>
            <a:ext cx="2551224" cy="2516285"/>
          </a:xfrm>
          <a:prstGeom prst="rect">
            <a:avLst/>
          </a:prstGeom>
        </p:spPr>
      </p:pic>
      <p:pic>
        <p:nvPicPr>
          <p:cNvPr id="18" name="Picture 11" descr="A screenshot of a game&#10;&#10;Description automatically generated">
            <a:extLst>
              <a:ext uri="{FF2B5EF4-FFF2-40B4-BE49-F238E27FC236}">
                <a16:creationId xmlns:a16="http://schemas.microsoft.com/office/drawing/2014/main" id="{28B1F236-96CE-5480-61ED-BC6EF9CFC2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0804" y="101446"/>
            <a:ext cx="2551224" cy="2530663"/>
          </a:xfrm>
          <a:prstGeom prst="rect">
            <a:avLst/>
          </a:prstGeom>
        </p:spPr>
      </p:pic>
      <p:pic>
        <p:nvPicPr>
          <p:cNvPr id="25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13B9A6FF-E7DD-90B5-51D2-EE788EB53E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847" y="4091069"/>
            <a:ext cx="2541639" cy="2533445"/>
          </a:xfrm>
          <a:prstGeom prst="rect">
            <a:avLst/>
          </a:prstGeom>
        </p:spPr>
      </p:pic>
      <p:pic>
        <p:nvPicPr>
          <p:cNvPr id="34" name="Picture 25" descr="A chess board with chess pieces and chess pieces&#10;&#10;Description automatically generated">
            <a:extLst>
              <a:ext uri="{FF2B5EF4-FFF2-40B4-BE49-F238E27FC236}">
                <a16:creationId xmlns:a16="http://schemas.microsoft.com/office/drawing/2014/main" id="{F0AD267A-3D35-DAB6-9441-4D7E51ABE2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5285" y="4088917"/>
            <a:ext cx="2549833" cy="2558026"/>
          </a:xfrm>
          <a:prstGeom prst="rect">
            <a:avLst/>
          </a:prstGeom>
        </p:spPr>
      </p:pic>
      <p:pic>
        <p:nvPicPr>
          <p:cNvPr id="36" name="Picture 22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26CF25BE-7674-4246-95FE-F183DD1FAA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89181" y="4095567"/>
            <a:ext cx="2566220" cy="255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92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 Rd1 Ra8+ 2. Kd7 Ra7+ 3. Ke6 Ra6+ 4. Rd6 Ra8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55. e8=Q+ Rxe8 56. Kxc6 Ra8 57. Kd6 Ra6+</a:t>
            </a:r>
            <a:endParaRPr lang="sl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74... Rg3+ 75. Kf8 Ka3 76. Ke8 a4 77. Rb7</a:t>
            </a:r>
            <a:endParaRPr lang="sl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1... Ra4 2. Rf7+ Kh6 3. Rf3 Kg5 4. Kf7</a:t>
            </a:r>
            <a:endParaRPr lang="sl-SI" dirty="0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B8FA2173-8E6D-FFFD-53D8-669E410F5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40" y="4135696"/>
            <a:ext cx="2520000" cy="2495708"/>
          </a:xfrm>
          <a:prstGeom prst="rect">
            <a:avLst/>
          </a:prstGeom>
        </p:spPr>
      </p:pic>
      <p:pic>
        <p:nvPicPr>
          <p:cNvPr id="8" name="Picture 7" descr="A screenshot of a game&#10;&#10;Description automatically generated">
            <a:extLst>
              <a:ext uri="{FF2B5EF4-FFF2-40B4-BE49-F238E27FC236}">
                <a16:creationId xmlns:a16="http://schemas.microsoft.com/office/drawing/2014/main" id="{73377345-4D04-168F-E1F8-BCABBB45C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14" y="4143042"/>
            <a:ext cx="2520000" cy="2479513"/>
          </a:xfrm>
          <a:prstGeom prst="rect">
            <a:avLst/>
          </a:prstGeom>
        </p:spPr>
      </p:pic>
      <p:pic>
        <p:nvPicPr>
          <p:cNvPr id="9" name="Picture 8" descr="A screenshot of a game&#10;&#10;Description automatically generated">
            <a:extLst>
              <a:ext uri="{FF2B5EF4-FFF2-40B4-BE49-F238E27FC236}">
                <a16:creationId xmlns:a16="http://schemas.microsoft.com/office/drawing/2014/main" id="{E27A7BEC-A7B0-CF09-7805-AE4A81D2E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577" y="4078187"/>
            <a:ext cx="2520000" cy="256061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3" name="Picture 12" descr="A screenshot of a game&#10;&#10;Description automatically generated">
            <a:extLst>
              <a:ext uri="{FF2B5EF4-FFF2-40B4-BE49-F238E27FC236}">
                <a16:creationId xmlns:a16="http://schemas.microsoft.com/office/drawing/2014/main" id="{572C7DEC-735D-7681-EF03-F53963E31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627" y="4144802"/>
            <a:ext cx="2549833" cy="2549832"/>
          </a:xfrm>
          <a:prstGeom prst="rect">
            <a:avLst/>
          </a:prstGeom>
        </p:spPr>
      </p:pic>
      <p:pic>
        <p:nvPicPr>
          <p:cNvPr id="15" name="Picture 14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2E57B8D8-0E07-7C7B-E42C-B8CA3B5A44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3121" y="4084960"/>
            <a:ext cx="2541639" cy="2566220"/>
          </a:xfrm>
          <a:prstGeom prst="rect">
            <a:avLst/>
          </a:prstGeom>
        </p:spPr>
      </p:pic>
      <p:pic>
        <p:nvPicPr>
          <p:cNvPr id="17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5D800B03-DB35-B3EF-D5A2-BA83B55981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12626" y="4099800"/>
            <a:ext cx="2558026" cy="2525252"/>
          </a:xfrm>
          <a:prstGeom prst="rect">
            <a:avLst/>
          </a:prstGeom>
        </p:spPr>
      </p:pic>
      <p:pic>
        <p:nvPicPr>
          <p:cNvPr id="16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9B06FE00-86D1-1094-955D-8CB8C81BA8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2028" y="4141482"/>
            <a:ext cx="2549833" cy="2541640"/>
          </a:xfrm>
          <a:prstGeom prst="rect">
            <a:avLst/>
          </a:prstGeom>
        </p:spPr>
      </p:pic>
      <p:pic>
        <p:nvPicPr>
          <p:cNvPr id="19" name="Picture 16" descr="A screenshot of a game&#10;&#10;Description automatically generated">
            <a:extLst>
              <a:ext uri="{FF2B5EF4-FFF2-40B4-BE49-F238E27FC236}">
                <a16:creationId xmlns:a16="http://schemas.microsoft.com/office/drawing/2014/main" id="{C057EA70-AB2A-1556-748B-F0A7D55278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00909" y="4102525"/>
            <a:ext cx="2533446" cy="2525253"/>
          </a:xfrm>
          <a:prstGeom prst="rect">
            <a:avLst/>
          </a:prstGeom>
        </p:spPr>
      </p:pic>
      <p:pic>
        <p:nvPicPr>
          <p:cNvPr id="23" name="Picture 14" descr="A screenshot of a game&#10;&#10;Description automatically generated">
            <a:extLst>
              <a:ext uri="{FF2B5EF4-FFF2-40B4-BE49-F238E27FC236}">
                <a16:creationId xmlns:a16="http://schemas.microsoft.com/office/drawing/2014/main" id="{015EE886-D4A5-C483-8879-1E6E5FF50B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89180" y="4097578"/>
            <a:ext cx="2558026" cy="2533446"/>
          </a:xfrm>
          <a:prstGeom prst="rect">
            <a:avLst/>
          </a:prstGeom>
        </p:spPr>
      </p:pic>
      <p:pic>
        <p:nvPicPr>
          <p:cNvPr id="20" name="Picture 21" descr="A screenshot of a game&#10;&#10;Description automatically generated">
            <a:extLst>
              <a:ext uri="{FF2B5EF4-FFF2-40B4-BE49-F238E27FC236}">
                <a16:creationId xmlns:a16="http://schemas.microsoft.com/office/drawing/2014/main" id="{D8F76BAD-3945-7242-9545-8674985892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2027" y="4168229"/>
            <a:ext cx="2549833" cy="2533446"/>
          </a:xfrm>
          <a:prstGeom prst="rect">
            <a:avLst/>
          </a:prstGeom>
        </p:spPr>
      </p:pic>
      <p:pic>
        <p:nvPicPr>
          <p:cNvPr id="26" name="Picture 24" descr="A screenshot of a game&#10;&#10;Description automatically generated">
            <a:extLst>
              <a:ext uri="{FF2B5EF4-FFF2-40B4-BE49-F238E27FC236}">
                <a16:creationId xmlns:a16="http://schemas.microsoft.com/office/drawing/2014/main" id="{BCC8B131-4920-551C-F3F7-B09F0FE9BEE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89181" y="4111956"/>
            <a:ext cx="2541639" cy="2541639"/>
          </a:xfrm>
          <a:prstGeom prst="rect">
            <a:avLst/>
          </a:prstGeom>
        </p:spPr>
      </p:pic>
      <p:pic>
        <p:nvPicPr>
          <p:cNvPr id="25" name="Picture 17" descr="A screenshot of a game&#10;&#10;Description automatically generated">
            <a:extLst>
              <a:ext uri="{FF2B5EF4-FFF2-40B4-BE49-F238E27FC236}">
                <a16:creationId xmlns:a16="http://schemas.microsoft.com/office/drawing/2014/main" id="{13B9A6FF-E7DD-90B5-51D2-EE788EB53E8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6405" y="4170238"/>
            <a:ext cx="2541639" cy="2533445"/>
          </a:xfrm>
          <a:prstGeom prst="rect">
            <a:avLst/>
          </a:prstGeom>
        </p:spPr>
      </p:pic>
      <p:pic>
        <p:nvPicPr>
          <p:cNvPr id="34" name="Picture 25" descr="A chess board with chess pieces and chess pieces&#10;&#10;Description automatically generated">
            <a:extLst>
              <a:ext uri="{FF2B5EF4-FFF2-40B4-BE49-F238E27FC236}">
                <a16:creationId xmlns:a16="http://schemas.microsoft.com/office/drawing/2014/main" id="{F0AD267A-3D35-DAB6-9441-4D7E51ABE28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15285" y="4108709"/>
            <a:ext cx="2549833" cy="2558026"/>
          </a:xfrm>
          <a:prstGeom prst="rect">
            <a:avLst/>
          </a:prstGeom>
        </p:spPr>
      </p:pic>
      <p:pic>
        <p:nvPicPr>
          <p:cNvPr id="36" name="Picture 22" descr="A chess board with chess pieces&#10;&#10;Description automatically generated">
            <a:extLst>
              <a:ext uri="{FF2B5EF4-FFF2-40B4-BE49-F238E27FC236}">
                <a16:creationId xmlns:a16="http://schemas.microsoft.com/office/drawing/2014/main" id="{26CF25BE-7674-4246-95FE-F183DD1FAAB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89181" y="4095567"/>
            <a:ext cx="2566220" cy="2558026"/>
          </a:xfrm>
          <a:prstGeom prst="rect">
            <a:avLst/>
          </a:prstGeom>
        </p:spPr>
      </p:pic>
      <p:pic>
        <p:nvPicPr>
          <p:cNvPr id="21" name="Picture 26" descr="A screenshot of a game&#10;&#10;Description automatically generated">
            <a:extLst>
              <a:ext uri="{FF2B5EF4-FFF2-40B4-BE49-F238E27FC236}">
                <a16:creationId xmlns:a16="http://schemas.microsoft.com/office/drawing/2014/main" id="{F69D1541-4FFA-34AC-E2B2-44BC7B372C5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00909" y="99436"/>
            <a:ext cx="2516285" cy="2524480"/>
          </a:xfrm>
          <a:prstGeom prst="rect">
            <a:avLst/>
          </a:prstGeom>
        </p:spPr>
      </p:pic>
      <p:pic>
        <p:nvPicPr>
          <p:cNvPr id="27" name="Picture 34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E3EC2664-B054-68ED-6C02-2B1E09757C6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82027" y="4110718"/>
            <a:ext cx="2574413" cy="2582607"/>
          </a:xfrm>
          <a:prstGeom prst="rect">
            <a:avLst/>
          </a:prstGeom>
        </p:spPr>
      </p:pic>
      <p:pic>
        <p:nvPicPr>
          <p:cNvPr id="37" name="Picture 35" descr="A screenshot of a game&#10;&#10;Description automatically generated">
            <a:extLst>
              <a:ext uri="{FF2B5EF4-FFF2-40B4-BE49-F238E27FC236}">
                <a16:creationId xmlns:a16="http://schemas.microsoft.com/office/drawing/2014/main" id="{B8D84C80-5628-F98C-D8BD-55CFDD49B92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800909" y="4102524"/>
            <a:ext cx="2549832" cy="2590800"/>
          </a:xfrm>
          <a:prstGeom prst="rect">
            <a:avLst/>
          </a:prstGeom>
        </p:spPr>
      </p:pic>
      <p:pic>
        <p:nvPicPr>
          <p:cNvPr id="39" name="Picture 33" descr="A screenshot of a game&#10;&#10;Description automatically generated">
            <a:extLst>
              <a:ext uri="{FF2B5EF4-FFF2-40B4-BE49-F238E27FC236}">
                <a16:creationId xmlns:a16="http://schemas.microsoft.com/office/drawing/2014/main" id="{1B9E8D4F-31DA-0E11-73C1-084B913AD7B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89180" y="4130507"/>
            <a:ext cx="2558026" cy="256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50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 Ka6 Rc5 2. Kb6 Rc3 3. Kb7 Rxc6 4. Kxc6 Kb1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55. b7 Rd3+ 56. Ke2 Rb3 57. c7 a2</a:t>
            </a:r>
            <a:endParaRPr lang="sl-SI" dirty="0">
              <a:ea typeface="+mn-lt"/>
              <a:cs typeface="+mn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64. Rd7 Rxc6+ 65. Kxc6 Kc4 66. Kb6 Kb4</a:t>
            </a:r>
            <a:endParaRPr lang="sl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62... Kb4 63. Kb6 Kxb3 64. Kxa5 Kc4 65. Ka6</a:t>
            </a:r>
            <a:endParaRPr lang="sl-SI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6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418365E0-23E1-38A2-78B2-2FAEB5090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804" y="111803"/>
            <a:ext cx="2551224" cy="2534837"/>
          </a:xfrm>
          <a:prstGeom prst="rect">
            <a:avLst/>
          </a:prstGeom>
        </p:spPr>
      </p:pic>
      <p:pic>
        <p:nvPicPr>
          <p:cNvPr id="22" name="Picture 36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AB248AD8-FED4-6D57-46BA-26996D82A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908" y="109640"/>
            <a:ext cx="2530664" cy="2538857"/>
          </a:xfrm>
          <a:prstGeom prst="rect">
            <a:avLst/>
          </a:prstGeom>
        </p:spPr>
      </p:pic>
      <p:pic>
        <p:nvPicPr>
          <p:cNvPr id="38" name="Picture 39" descr="A game of chess with chess pieces&#10;&#10;Description automatically generated">
            <a:extLst>
              <a:ext uri="{FF2B5EF4-FFF2-40B4-BE49-F238E27FC236}">
                <a16:creationId xmlns:a16="http://schemas.microsoft.com/office/drawing/2014/main" id="{CC259A73-5D82-B69E-56C8-0EBB4DA49F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129" y="4113190"/>
            <a:ext cx="2590800" cy="2590799"/>
          </a:xfrm>
          <a:prstGeom prst="rect">
            <a:avLst/>
          </a:prstGeom>
        </p:spPr>
      </p:pic>
      <p:pic>
        <p:nvPicPr>
          <p:cNvPr id="41" name="Picture 37" descr="A screenshot of a game&#10;&#10;Description automatically generated">
            <a:extLst>
              <a:ext uri="{FF2B5EF4-FFF2-40B4-BE49-F238E27FC236}">
                <a16:creationId xmlns:a16="http://schemas.microsoft.com/office/drawing/2014/main" id="{2505A9A6-4DC6-AE58-BFDE-C3256C528D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0805" y="4102833"/>
            <a:ext cx="2549832" cy="2566220"/>
          </a:xfrm>
          <a:prstGeom prst="rect">
            <a:avLst/>
          </a:prstGeom>
        </p:spPr>
      </p:pic>
      <p:pic>
        <p:nvPicPr>
          <p:cNvPr id="43" name="Picture 38" descr="A screenshot of a game&#10;&#10;Description automatically generated">
            <a:extLst>
              <a:ext uri="{FF2B5EF4-FFF2-40B4-BE49-F238E27FC236}">
                <a16:creationId xmlns:a16="http://schemas.microsoft.com/office/drawing/2014/main" id="{B6D389BC-5B0A-578F-A1E3-EEA8DF658E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3244" y="4100819"/>
            <a:ext cx="2549833" cy="255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84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714D-A80F-153C-E16B-59583A2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248" y="222088"/>
            <a:ext cx="1851498" cy="628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latin typeface="Georgia Pro"/>
                <a:cs typeface="Calibri Light"/>
              </a:rPr>
              <a:t>Example 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F1E2F-5C6D-2DF5-22D5-17D6439FCE98}"/>
              </a:ext>
            </a:extLst>
          </p:cNvPr>
          <p:cNvSpPr txBox="1"/>
          <p:nvPr/>
        </p:nvSpPr>
        <p:spPr>
          <a:xfrm>
            <a:off x="6140388" y="358066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pic>
        <p:nvPicPr>
          <p:cNvPr id="10" name="Picture 9" descr="A screenshot of a game&#10;&#10;Description automatically generated">
            <a:extLst>
              <a:ext uri="{FF2B5EF4-FFF2-40B4-BE49-F238E27FC236}">
                <a16:creationId xmlns:a16="http://schemas.microsoft.com/office/drawing/2014/main" id="{33109B99-C196-7DF3-1412-0BEF0806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77" y="107467"/>
            <a:ext cx="2520000" cy="25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2B592-67F5-71AA-D7C1-4E2BD71CB72B}"/>
              </a:ext>
            </a:extLst>
          </p:cNvPr>
          <p:cNvSpPr txBox="1"/>
          <p:nvPr/>
        </p:nvSpPr>
        <p:spPr>
          <a:xfrm>
            <a:off x="7766879" y="940883"/>
            <a:ext cx="320083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700" dirty="0">
                <a:ea typeface="+mn-lt"/>
                <a:cs typeface="+mn-lt"/>
              </a:rPr>
              <a:t>1. Rb3 Rc8 2. Rb5 Kf8 3. Rh5 Ke8 4. Rh8+ Kd7</a:t>
            </a:r>
            <a:endParaRPr lang="sl-SI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DA1E1-C3E7-2721-71B9-17875B6BDC42}"/>
              </a:ext>
            </a:extLst>
          </p:cNvPr>
          <p:cNvSpPr txBox="1"/>
          <p:nvPr/>
        </p:nvSpPr>
        <p:spPr>
          <a:xfrm>
            <a:off x="1280115" y="2968684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A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2212F-171E-65A0-A218-4291B7A53992}"/>
              </a:ext>
            </a:extLst>
          </p:cNvPr>
          <p:cNvSpPr txBox="1"/>
          <p:nvPr/>
        </p:nvSpPr>
        <p:spPr>
          <a:xfrm>
            <a:off x="5409752" y="2947739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EBEA9-3C48-2E75-3188-9D074D62B307}"/>
              </a:ext>
            </a:extLst>
          </p:cNvPr>
          <p:cNvSpPr txBox="1"/>
          <p:nvPr/>
        </p:nvSpPr>
        <p:spPr>
          <a:xfrm>
            <a:off x="9539389" y="2952775"/>
            <a:ext cx="1331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cs typeface="Calibri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71611-E72D-76FD-76BA-4E756E5FFFC4}"/>
              </a:ext>
            </a:extLst>
          </p:cNvPr>
          <p:cNvSpPr txBox="1"/>
          <p:nvPr/>
        </p:nvSpPr>
        <p:spPr>
          <a:xfrm>
            <a:off x="764523" y="3366594"/>
            <a:ext cx="23628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58... Ke8 59. Kg7 Kd7 60. Kg6 Ke6 61. Kg7</a:t>
            </a:r>
            <a:endParaRPr lang="sl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302D0-C5A8-8FAB-4310-594EFEC9C959}"/>
              </a:ext>
            </a:extLst>
          </p:cNvPr>
          <p:cNvSpPr txBox="1"/>
          <p:nvPr/>
        </p:nvSpPr>
        <p:spPr>
          <a:xfrm>
            <a:off x="4965553" y="3366593"/>
            <a:ext cx="22200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1. Rd7 Rc8 2. Rg7+ Kf8 3. Rh7 Ke8</a:t>
            </a:r>
            <a:endParaRPr lang="sl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5B45-BDCD-0AC3-3C29-40605D5A91C6}"/>
              </a:ext>
            </a:extLst>
          </p:cNvPr>
          <p:cNvSpPr txBox="1"/>
          <p:nvPr/>
        </p:nvSpPr>
        <p:spPr>
          <a:xfrm>
            <a:off x="9173166" y="3322107"/>
            <a:ext cx="2064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38. Rh1 Rd7 39. Rh8+ Ke7 40. Rg8 Ke6</a:t>
            </a:r>
            <a:endParaRPr lang="sl-SI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1F38C-D0AF-B992-2B50-000F5BD70DCB}"/>
              </a:ext>
            </a:extLst>
          </p:cNvPr>
          <p:cNvCxnSpPr/>
          <p:nvPr/>
        </p:nvCxnSpPr>
        <p:spPr>
          <a:xfrm>
            <a:off x="0" y="2865120"/>
            <a:ext cx="12190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0EDDD-800C-32BE-3FCA-4276357F5222}"/>
              </a:ext>
            </a:extLst>
          </p:cNvPr>
          <p:cNvSpPr txBox="1"/>
          <p:nvPr/>
        </p:nvSpPr>
        <p:spPr>
          <a:xfrm>
            <a:off x="685940" y="444137"/>
            <a:ext cx="3359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Which position is the most similar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to the one in the given example:</a:t>
            </a:r>
            <a:br>
              <a:rPr lang="en-US">
                <a:solidFill>
                  <a:schemeClr val="bg2">
                    <a:lumMod val="50000"/>
                  </a:schemeClr>
                </a:solidFill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</a:rPr>
              <a:t>A, B, or C?</a:t>
            </a:r>
            <a:endParaRPr lang="en-SI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E32640F8-796E-000F-010C-75E29DED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458" y="109730"/>
            <a:ext cx="2514286" cy="2515483"/>
          </a:xfrm>
          <a:prstGeom prst="rect">
            <a:avLst/>
          </a:prstGeom>
        </p:spPr>
      </p:pic>
      <p:pic>
        <p:nvPicPr>
          <p:cNvPr id="6" name="Picture 13" descr="A screenshot of a game&#10;&#10;Description automatically generated">
            <a:extLst>
              <a:ext uri="{FF2B5EF4-FFF2-40B4-BE49-F238E27FC236}">
                <a16:creationId xmlns:a16="http://schemas.microsoft.com/office/drawing/2014/main" id="{418365E0-23E1-38A2-78B2-2FAEB5090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804" y="111803"/>
            <a:ext cx="2551224" cy="2534837"/>
          </a:xfrm>
          <a:prstGeom prst="rect">
            <a:avLst/>
          </a:prstGeom>
        </p:spPr>
      </p:pic>
      <p:pic>
        <p:nvPicPr>
          <p:cNvPr id="35" name="Picture 33" descr="A screenshot of a game&#10;&#10;Description automatically generated">
            <a:extLst>
              <a:ext uri="{FF2B5EF4-FFF2-40B4-BE49-F238E27FC236}">
                <a16:creationId xmlns:a16="http://schemas.microsoft.com/office/drawing/2014/main" id="{9981E9CF-D475-FCEB-69DB-5C1711DCC2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0699" y="115822"/>
            <a:ext cx="2547051" cy="2532673"/>
          </a:xfrm>
          <a:prstGeom prst="rect">
            <a:avLst/>
          </a:prstGeom>
        </p:spPr>
      </p:pic>
      <p:pic>
        <p:nvPicPr>
          <p:cNvPr id="42" name="Picture 41" descr="A screenshot of a game&#10;&#10;Description automatically generated">
            <a:extLst>
              <a:ext uri="{FF2B5EF4-FFF2-40B4-BE49-F238E27FC236}">
                <a16:creationId xmlns:a16="http://schemas.microsoft.com/office/drawing/2014/main" id="{A6112C6B-DA4C-6DCF-FB6A-6E5CE3A13A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441" y="4117671"/>
            <a:ext cx="2582606" cy="2598993"/>
          </a:xfrm>
          <a:prstGeom prst="rect">
            <a:avLst/>
          </a:prstGeom>
        </p:spPr>
      </p:pic>
      <p:pic>
        <p:nvPicPr>
          <p:cNvPr id="45" name="Picture 40" descr="A screenshot of a game&#10;&#10;Description automatically generated">
            <a:extLst>
              <a:ext uri="{FF2B5EF4-FFF2-40B4-BE49-F238E27FC236}">
                <a16:creationId xmlns:a16="http://schemas.microsoft.com/office/drawing/2014/main" id="{CEFF02C7-7707-7128-5518-60A05CCF87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0805" y="4099119"/>
            <a:ext cx="2541639" cy="2549832"/>
          </a:xfrm>
          <a:prstGeom prst="rect">
            <a:avLst/>
          </a:prstGeom>
        </p:spPr>
      </p:pic>
      <p:pic>
        <p:nvPicPr>
          <p:cNvPr id="49" name="Picture 42" descr="A screenshot of a game&#10;&#10;Description automatically generated">
            <a:extLst>
              <a:ext uri="{FF2B5EF4-FFF2-40B4-BE49-F238E27FC236}">
                <a16:creationId xmlns:a16="http://schemas.microsoft.com/office/drawing/2014/main" id="{1B5CCDAC-BB35-ADA6-79D9-70BF1FF2C9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3142" y="4100355"/>
            <a:ext cx="2525252" cy="254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83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Širokozaslonsko</PresentationFormat>
  <Slides>16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Naslovi diapozitivov</vt:lpstr>
      </vt:variant>
      <vt:variant>
        <vt:i4>16</vt:i4>
      </vt:variant>
    </vt:vector>
  </HeadingPairs>
  <TitlesOfParts>
    <vt:vector size="17" baseType="lpstr">
      <vt:lpstr>Office Theme</vt:lpstr>
      <vt:lpstr>Rook endgames – similar positions</vt:lpstr>
      <vt:lpstr>Example 1</vt:lpstr>
      <vt:lpstr>Example 2</vt:lpstr>
      <vt:lpstr>Example 3</vt:lpstr>
      <vt:lpstr>Example 4</vt:lpstr>
      <vt:lpstr>Example 5</vt:lpstr>
      <vt:lpstr>Example 6</vt:lpstr>
      <vt:lpstr>Example 7</vt:lpstr>
      <vt:lpstr>Example 8</vt:lpstr>
      <vt:lpstr>Example 9</vt:lpstr>
      <vt:lpstr>Example 10</vt:lpstr>
      <vt:lpstr>Example 11</vt:lpstr>
      <vt:lpstr>Example 12</vt:lpstr>
      <vt:lpstr>Example 13</vt:lpstr>
      <vt:lpstr>Example 14</vt:lpstr>
      <vt:lpstr>Example 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298</cp:revision>
  <dcterms:created xsi:type="dcterms:W3CDTF">2013-07-15T20:26:40Z</dcterms:created>
  <dcterms:modified xsi:type="dcterms:W3CDTF">2023-11-04T21:21:15Z</dcterms:modified>
</cp:coreProperties>
</file>