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1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356DB-B141-4975-9083-71CE372C3E18}" v="529" dt="2023-11-04T18:17:01.691"/>
    <p1510:client id="{84D37226-4E2F-8422-9EBE-7FABA84B360A}" v="34" dt="2023-11-04T10:29:46.553"/>
    <p1510:client id="{BE85BD21-E00F-4EB3-B676-A617370929E2}" v="1204" dt="2023-11-02T21:20:34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28" Type="http://schemas.openxmlformats.org/officeDocument/2006/relationships/image" Target="../media/image32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8.png"/><Relationship Id="rId33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5.png"/><Relationship Id="rId32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28" Type="http://schemas.openxmlformats.org/officeDocument/2006/relationships/image" Target="../media/image32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8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8.png"/><Relationship Id="rId32" Type="http://schemas.openxmlformats.org/officeDocument/2006/relationships/image" Target="../media/image43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5.png"/><Relationship Id="rId28" Type="http://schemas.openxmlformats.org/officeDocument/2006/relationships/image" Target="../media/image39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31" Type="http://schemas.openxmlformats.org/officeDocument/2006/relationships/image" Target="../media/image4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4.png"/><Relationship Id="rId27" Type="http://schemas.openxmlformats.org/officeDocument/2006/relationships/image" Target="../media/image36.png"/><Relationship Id="rId30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34" Type="http://schemas.openxmlformats.org/officeDocument/2006/relationships/image" Target="../media/image4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1.png"/><Relationship Id="rId33" Type="http://schemas.openxmlformats.org/officeDocument/2006/relationships/image" Target="../media/image44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8.png"/><Relationship Id="rId32" Type="http://schemas.openxmlformats.org/officeDocument/2006/relationships/image" Target="../media/image43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5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31" Type="http://schemas.openxmlformats.org/officeDocument/2006/relationships/image" Target="../media/image4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4.png"/><Relationship Id="rId27" Type="http://schemas.openxmlformats.org/officeDocument/2006/relationships/image" Target="../media/image36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9" Type="http://schemas.openxmlformats.org/officeDocument/2006/relationships/image" Target="../media/image50.png"/><Relationship Id="rId21" Type="http://schemas.openxmlformats.org/officeDocument/2006/relationships/image" Target="../media/image22.png"/><Relationship Id="rId34" Type="http://schemas.openxmlformats.org/officeDocument/2006/relationships/image" Target="../media/image4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1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8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5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31" Type="http://schemas.openxmlformats.org/officeDocument/2006/relationships/image" Target="../media/image4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4.png"/><Relationship Id="rId27" Type="http://schemas.openxmlformats.org/officeDocument/2006/relationships/image" Target="../media/image36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9" Type="http://schemas.openxmlformats.org/officeDocument/2006/relationships/image" Target="../media/image50.png"/><Relationship Id="rId21" Type="http://schemas.openxmlformats.org/officeDocument/2006/relationships/image" Target="../media/image2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29" Type="http://schemas.openxmlformats.org/officeDocument/2006/relationships/image" Target="../media/image40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8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5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31" Type="http://schemas.openxmlformats.org/officeDocument/2006/relationships/image" Target="../media/image4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4.png"/><Relationship Id="rId27" Type="http://schemas.openxmlformats.org/officeDocument/2006/relationships/image" Target="../media/image36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1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9" Type="http://schemas.openxmlformats.org/officeDocument/2006/relationships/image" Target="../media/image50.png"/><Relationship Id="rId21" Type="http://schemas.openxmlformats.org/officeDocument/2006/relationships/image" Target="../media/image2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47" Type="http://schemas.openxmlformats.org/officeDocument/2006/relationships/image" Target="../media/image58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8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5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4.png"/><Relationship Id="rId27" Type="http://schemas.openxmlformats.org/officeDocument/2006/relationships/image" Target="../media/image36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1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21.png"/><Relationship Id="rId4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451-B1C1-D8B3-4C42-388AB164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396" y="334107"/>
            <a:ext cx="5218066" cy="16942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latin typeface="Sitka Heading"/>
                <a:cs typeface="Calibri Light"/>
              </a:rPr>
              <a:t>Rook endgames – similar positions</a:t>
            </a:r>
          </a:p>
        </p:txBody>
      </p:sp>
      <p:pic>
        <p:nvPicPr>
          <p:cNvPr id="17" name="Picture 16" descr="Chess pawn with a shadow of a king">
            <a:extLst>
              <a:ext uri="{FF2B5EF4-FFF2-40B4-BE49-F238E27FC236}">
                <a16:creationId xmlns:a16="http://schemas.microsoft.com/office/drawing/2014/main" id="{37016945-1CFD-EE80-F899-C0CACF2F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4" r="11516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2BE8E-8B9D-A51D-3B2C-F019A268CC86}"/>
              </a:ext>
            </a:extLst>
          </p:cNvPr>
          <p:cNvSpPr txBox="1"/>
          <p:nvPr/>
        </p:nvSpPr>
        <p:spPr>
          <a:xfrm>
            <a:off x="5901396" y="2772223"/>
            <a:ext cx="542412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The task in the following pages is as follows.</a:t>
            </a:r>
          </a:p>
          <a:p>
            <a:endParaRPr lang="en-US" sz="2000"/>
          </a:p>
          <a:p>
            <a:r>
              <a:rPr lang="en-US" sz="2000"/>
              <a:t>Select a position that is the most similar</a:t>
            </a:r>
          </a:p>
          <a:p>
            <a:r>
              <a:rPr lang="en-US" sz="2000"/>
              <a:t>to the one in the given example.</a:t>
            </a:r>
            <a:br>
              <a:rPr lang="en-US" sz="2000"/>
            </a:br>
            <a:endParaRPr lang="en-US" sz="2000"/>
          </a:p>
          <a:p>
            <a:r>
              <a:rPr lang="en-US" sz="2000"/>
              <a:t>For each example, please write down: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/>
              <a:t>example number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/>
              <a:t>your choice (A, B, or C)</a:t>
            </a:r>
            <a:endParaRPr lang="en-SI" sz="2000"/>
          </a:p>
        </p:txBody>
      </p:sp>
    </p:spTree>
    <p:extLst>
      <p:ext uri="{BB962C8B-B14F-4D97-AF65-F5344CB8AC3E}">
        <p14:creationId xmlns:p14="http://schemas.microsoft.com/office/powerpoint/2010/main" val="2307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Rd8 2. Rc7 Re8 3. Ra7 Rd8 4. Ra6 Re8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39. Kg2 Reb8 40. Re7 Re8 41. Rc7 Red8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24... Rfe8 25. Rd2 Rcd8 26. Rc2 Rc8 27. Rd2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 Rb6 Re8 2. g5 Ra8 3. Rc6 Re8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A6112C6B-DA4C-6DCF-FB6A-6E5CE3A13A9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649" y="4137463"/>
            <a:ext cx="2582606" cy="2598993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903558" y="4120147"/>
            <a:ext cx="2525252" cy="254983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43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FBCCC0AA-CFCD-9D44-CC72-11CFB1DF1DA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53273" y="4118913"/>
            <a:ext cx="2582607" cy="2574413"/>
          </a:xfrm>
          <a:prstGeom prst="rect">
            <a:avLst/>
          </a:prstGeom>
        </p:spPr>
      </p:pic>
      <p:pic>
        <p:nvPicPr>
          <p:cNvPr id="46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C3882E88-E975-AC2F-7DB0-5D42CF93A7A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15286" y="4110719"/>
            <a:ext cx="2549832" cy="2590800"/>
          </a:xfrm>
          <a:prstGeom prst="rect">
            <a:avLst/>
          </a:prstGeom>
        </p:spPr>
      </p:pic>
      <p:pic>
        <p:nvPicPr>
          <p:cNvPr id="48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CB5E4972-4158-2324-ED81-2405AAB413B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917935" y="4087375"/>
            <a:ext cx="257441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Rd7 Ra8 2. Rd6 Kg6 3. Rd1 Ra7+ 4. Rd7 Ra2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32... Re8 33. Rd7 Rxe5 34. Rxg7 Re1+ 35. Kb2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51... a3 52. Kd6 Ke8 53. e7 Kf7 54. Kc7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Rg2 2. Kd7 Ra2 3. e7 Re2 4. Rg1+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A6112C6B-DA4C-6DCF-FB6A-6E5CE3A13A9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649" y="4137463"/>
            <a:ext cx="2582606" cy="2598993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903558" y="4120147"/>
            <a:ext cx="2525252" cy="254983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43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FBCCC0AA-CFCD-9D44-CC72-11CFB1DF1DA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53273" y="4118913"/>
            <a:ext cx="2582607" cy="2574413"/>
          </a:xfrm>
          <a:prstGeom prst="rect">
            <a:avLst/>
          </a:prstGeom>
        </p:spPr>
      </p:pic>
      <p:pic>
        <p:nvPicPr>
          <p:cNvPr id="46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C3882E88-E975-AC2F-7DB0-5D42CF93A7A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15286" y="4110719"/>
            <a:ext cx="2549832" cy="2590800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41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B5C38C18-A03B-136B-1BC7-AF228CED2C4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53273" y="4139473"/>
            <a:ext cx="2590800" cy="2582606"/>
          </a:xfrm>
          <a:prstGeom prst="rect">
            <a:avLst/>
          </a:prstGeom>
        </p:spPr>
      </p:pic>
      <p:pic>
        <p:nvPicPr>
          <p:cNvPr id="45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98844D33-2B21-FF4D-9036-5712AD5038A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772154" y="4094331"/>
            <a:ext cx="2598993" cy="2607187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889181" y="4101752"/>
            <a:ext cx="2566220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4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Ra8+ Kd7 2. Ra7+ Ke8 3. Kf6 Re1 4. Ke6 Kf8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Rg4 53. Ra8+ Ke7 54. Ra7+ Ke8 55. Kc3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Kd6 47. Rd8+ Kxe7 48. Rxd1 b5 49. Kd5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Rf4+ 55. Ke6 Kf8 56. Ra8+ Kg7 57. Kd7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03558" y="4120147"/>
            <a:ext cx="2525252" cy="254983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89181" y="4101752"/>
            <a:ext cx="2566220" cy="2566220"/>
          </a:xfrm>
          <a:prstGeom prst="rect">
            <a:avLst/>
          </a:prstGeom>
        </p:spPr>
      </p:pic>
      <p:pic>
        <p:nvPicPr>
          <p:cNvPr id="4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DEF6C5D1-E47B-2291-6E79-62E7BDBC301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10804" y="117987"/>
            <a:ext cx="2557099" cy="2530508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7650" y="4094333"/>
            <a:ext cx="2590800" cy="2596983"/>
          </a:xfrm>
          <a:prstGeom prst="rect">
            <a:avLst/>
          </a:prstGeom>
        </p:spPr>
      </p:pic>
      <p:pic>
        <p:nvPicPr>
          <p:cNvPr id="50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E118D197-9ABB-3D6A-BE0A-3897DF67F4E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829664" y="4100360"/>
            <a:ext cx="2541639" cy="2558027"/>
          </a:xfrm>
          <a:prstGeom prst="rect">
            <a:avLst/>
          </a:prstGeom>
        </p:spPr>
      </p:pic>
      <p:pic>
        <p:nvPicPr>
          <p:cNvPr id="53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E5698233-A07D-155E-9BE1-6DB42B7A8EC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03558" y="4126333"/>
            <a:ext cx="2541638" cy="2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Kb5 2. Kf7 Kc4 3. Ra8 Kb4 4. Rxa6 Kb3 5. Rc6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62... Kd4 63. Kg7 Kxc4 64. Kf7 Kd4 65. Kg6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g3 53. Kxe5 Kb5 54. Rc3 g2 55. Rb3+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68... Kc5 69. Kf6 a4 70. Kf5 a3 71. Ra8</a:t>
            </a:r>
            <a:endParaRPr lang="sl-SI" dirty="0">
              <a:ea typeface="+mn-lt"/>
              <a:cs typeface="+mn-lt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03558" y="4120147"/>
            <a:ext cx="2525252" cy="254983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89181" y="4101752"/>
            <a:ext cx="2566220" cy="2566220"/>
          </a:xfrm>
          <a:prstGeom prst="rect">
            <a:avLst/>
          </a:prstGeom>
        </p:spPr>
      </p:pic>
      <p:pic>
        <p:nvPicPr>
          <p:cNvPr id="4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DEF6C5D1-E47B-2291-6E79-62E7BDBC301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10804" y="117987"/>
            <a:ext cx="2557099" cy="2530508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7650" y="4094333"/>
            <a:ext cx="2590800" cy="2596983"/>
          </a:xfrm>
          <a:prstGeom prst="rect">
            <a:avLst/>
          </a:prstGeom>
        </p:spPr>
      </p:pic>
      <p:pic>
        <p:nvPicPr>
          <p:cNvPr id="50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E118D197-9ABB-3D6A-BE0A-3897DF67F4E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829664" y="4100360"/>
            <a:ext cx="2541639" cy="2558027"/>
          </a:xfrm>
          <a:prstGeom prst="rect">
            <a:avLst/>
          </a:prstGeom>
        </p:spPr>
      </p:pic>
      <p:pic>
        <p:nvPicPr>
          <p:cNvPr id="53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E5698233-A07D-155E-9BE1-6DB42B7A8EC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03558" y="4126333"/>
            <a:ext cx="2541638" cy="2549832"/>
          </a:xfrm>
          <a:prstGeom prst="rect">
            <a:avLst/>
          </a:prstGeom>
        </p:spPr>
      </p:pic>
      <p:pic>
        <p:nvPicPr>
          <p:cNvPr id="34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E45279EA-D13A-692A-B3FB-AA8B9C995F6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10804" y="117986"/>
            <a:ext cx="2571476" cy="2530509"/>
          </a:xfrm>
          <a:prstGeom prst="rect">
            <a:avLst/>
          </a:prstGeom>
        </p:spPr>
      </p:pic>
      <p:pic>
        <p:nvPicPr>
          <p:cNvPr id="42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E7CC2ABA-4F36-9F29-9B1E-792B5980902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53272" y="4110720"/>
            <a:ext cx="2598994" cy="2607186"/>
          </a:xfrm>
          <a:prstGeom prst="rect">
            <a:avLst/>
          </a:prstGeom>
        </p:spPr>
      </p:pic>
      <p:pic>
        <p:nvPicPr>
          <p:cNvPr id="44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4396701C-AFAA-4790-E435-A077C5B7E7F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757778" y="4051200"/>
            <a:ext cx="2631767" cy="2623574"/>
          </a:xfrm>
          <a:prstGeom prst="rect">
            <a:avLst/>
          </a:prstGeom>
        </p:spPr>
      </p:pic>
      <p:pic>
        <p:nvPicPr>
          <p:cNvPr id="46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2EEB55E8-7326-ABD0-733D-562455A7841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889181" y="4116129"/>
            <a:ext cx="2590801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f4+ 2. Kg2 Rc2+ 3. Kf3 Rh2 4. Rh7+ Kg6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45. Ra5+ Ke4 46. Kg3 f4+ 47. Kg2 Rh1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71... Ra4 72. Rb6 Kf7 73. Rb5 Ra8 74. Kh2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45. g4 Rcc3 46. Kd5 Rf4 47. Rg1 Kf6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03558" y="4120147"/>
            <a:ext cx="2525252" cy="254983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89181" y="4101752"/>
            <a:ext cx="2566220" cy="2566220"/>
          </a:xfrm>
          <a:prstGeom prst="rect">
            <a:avLst/>
          </a:prstGeom>
        </p:spPr>
      </p:pic>
      <p:pic>
        <p:nvPicPr>
          <p:cNvPr id="4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DEF6C5D1-E47B-2291-6E79-62E7BDBC301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10804" y="117987"/>
            <a:ext cx="2557099" cy="2530508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7650" y="4094333"/>
            <a:ext cx="2590800" cy="2596983"/>
          </a:xfrm>
          <a:prstGeom prst="rect">
            <a:avLst/>
          </a:prstGeom>
        </p:spPr>
      </p:pic>
      <p:pic>
        <p:nvPicPr>
          <p:cNvPr id="50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E118D197-9ABB-3D6A-BE0A-3897DF67F4E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829664" y="4100360"/>
            <a:ext cx="2541639" cy="2558027"/>
          </a:xfrm>
          <a:prstGeom prst="rect">
            <a:avLst/>
          </a:prstGeom>
        </p:spPr>
      </p:pic>
      <p:pic>
        <p:nvPicPr>
          <p:cNvPr id="53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E5698233-A07D-155E-9BE1-6DB42B7A8EC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03558" y="4126333"/>
            <a:ext cx="2541638" cy="2549832"/>
          </a:xfrm>
          <a:prstGeom prst="rect">
            <a:avLst/>
          </a:prstGeom>
        </p:spPr>
      </p:pic>
      <p:pic>
        <p:nvPicPr>
          <p:cNvPr id="34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E45279EA-D13A-692A-B3FB-AA8B9C995F6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10804" y="117986"/>
            <a:ext cx="2571476" cy="2530509"/>
          </a:xfrm>
          <a:prstGeom prst="rect">
            <a:avLst/>
          </a:prstGeom>
        </p:spPr>
      </p:pic>
      <p:pic>
        <p:nvPicPr>
          <p:cNvPr id="42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E7CC2ABA-4F36-9F29-9B1E-792B5980902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53272" y="4110720"/>
            <a:ext cx="2598994" cy="2607186"/>
          </a:xfrm>
          <a:prstGeom prst="rect">
            <a:avLst/>
          </a:prstGeom>
        </p:spPr>
      </p:pic>
      <p:pic>
        <p:nvPicPr>
          <p:cNvPr id="44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4396701C-AFAA-4790-E435-A077C5B7E7F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757778" y="4051200"/>
            <a:ext cx="2631767" cy="2623574"/>
          </a:xfrm>
          <a:prstGeom prst="rect">
            <a:avLst/>
          </a:prstGeom>
        </p:spPr>
      </p:pic>
      <p:pic>
        <p:nvPicPr>
          <p:cNvPr id="46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2EEB55E8-7326-ABD0-733D-562455A7841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889181" y="4116129"/>
            <a:ext cx="2590801" cy="2574413"/>
          </a:xfrm>
          <a:prstGeom prst="rect">
            <a:avLst/>
          </a:prstGeom>
        </p:spPr>
      </p:pic>
      <p:pic>
        <p:nvPicPr>
          <p:cNvPr id="41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84ABDBAE-B41A-F2A0-0E21-9565DD34DA9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810804" y="117986"/>
            <a:ext cx="2557098" cy="2530509"/>
          </a:xfrm>
          <a:prstGeom prst="rect">
            <a:avLst/>
          </a:prstGeom>
        </p:spPr>
      </p:pic>
      <p:pic>
        <p:nvPicPr>
          <p:cNvPr id="45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E873130E-A632-52FE-E562-D1800E99980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53272" y="4131280"/>
            <a:ext cx="2607187" cy="2598993"/>
          </a:xfrm>
          <a:prstGeom prst="rect">
            <a:avLst/>
          </a:prstGeom>
        </p:spPr>
      </p:pic>
      <p:pic>
        <p:nvPicPr>
          <p:cNvPr id="51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B6E0E1C2-4E97-9A6C-B941-71E55362FAC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772154" y="4079955"/>
            <a:ext cx="2631767" cy="2615380"/>
          </a:xfrm>
          <a:prstGeom prst="rect">
            <a:avLst/>
          </a:prstGeom>
        </p:spPr>
      </p:pic>
      <p:pic>
        <p:nvPicPr>
          <p:cNvPr id="55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4D5C80CB-09FD-2E5F-C80A-A07AD2B686C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917935" y="4116130"/>
            <a:ext cx="2574413" cy="25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Kc4 b1=Q 2. Rh2+ Kc1 3. Rh1+ Kb2 4. Rxb1+ Kxb1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 Rh1 b1=R 72. Rxb1 Kxb1 73. Kxb3 Kc1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80. d6 Rd1 81. Rd3+ Ke2 82. Rxd1 a2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03558" y="4120147"/>
            <a:ext cx="2525252" cy="254983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89181" y="4101752"/>
            <a:ext cx="2566220" cy="2566220"/>
          </a:xfrm>
          <a:prstGeom prst="rect">
            <a:avLst/>
          </a:prstGeom>
        </p:spPr>
      </p:pic>
      <p:pic>
        <p:nvPicPr>
          <p:cNvPr id="4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DEF6C5D1-E47B-2291-6E79-62E7BDBC301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10804" y="117987"/>
            <a:ext cx="2557099" cy="2530508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7650" y="4094333"/>
            <a:ext cx="2590800" cy="2596983"/>
          </a:xfrm>
          <a:prstGeom prst="rect">
            <a:avLst/>
          </a:prstGeom>
        </p:spPr>
      </p:pic>
      <p:pic>
        <p:nvPicPr>
          <p:cNvPr id="50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E118D197-9ABB-3D6A-BE0A-3897DF67F4E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829664" y="4100360"/>
            <a:ext cx="2541639" cy="2558027"/>
          </a:xfrm>
          <a:prstGeom prst="rect">
            <a:avLst/>
          </a:prstGeom>
        </p:spPr>
      </p:pic>
      <p:pic>
        <p:nvPicPr>
          <p:cNvPr id="53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E5698233-A07D-155E-9BE1-6DB42B7A8EC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03558" y="4126333"/>
            <a:ext cx="2541638" cy="2549832"/>
          </a:xfrm>
          <a:prstGeom prst="rect">
            <a:avLst/>
          </a:prstGeom>
        </p:spPr>
      </p:pic>
      <p:pic>
        <p:nvPicPr>
          <p:cNvPr id="34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E45279EA-D13A-692A-B3FB-AA8B9C995F6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10804" y="117986"/>
            <a:ext cx="2571476" cy="2530509"/>
          </a:xfrm>
          <a:prstGeom prst="rect">
            <a:avLst/>
          </a:prstGeom>
        </p:spPr>
      </p:pic>
      <p:pic>
        <p:nvPicPr>
          <p:cNvPr id="42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E7CC2ABA-4F36-9F29-9B1E-792B5980902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53272" y="4110720"/>
            <a:ext cx="2598994" cy="2607186"/>
          </a:xfrm>
          <a:prstGeom prst="rect">
            <a:avLst/>
          </a:prstGeom>
        </p:spPr>
      </p:pic>
      <p:pic>
        <p:nvPicPr>
          <p:cNvPr id="44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4396701C-AFAA-4790-E435-A077C5B7E7F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757778" y="4051200"/>
            <a:ext cx="2631767" cy="2623574"/>
          </a:xfrm>
          <a:prstGeom prst="rect">
            <a:avLst/>
          </a:prstGeom>
        </p:spPr>
      </p:pic>
      <p:pic>
        <p:nvPicPr>
          <p:cNvPr id="46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2EEB55E8-7326-ABD0-733D-562455A7841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889181" y="4116129"/>
            <a:ext cx="2590801" cy="2574413"/>
          </a:xfrm>
          <a:prstGeom prst="rect">
            <a:avLst/>
          </a:prstGeom>
        </p:spPr>
      </p:pic>
      <p:pic>
        <p:nvPicPr>
          <p:cNvPr id="41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84ABDBAE-B41A-F2A0-0E21-9565DD34DA9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810804" y="117986"/>
            <a:ext cx="2557098" cy="2530509"/>
          </a:xfrm>
          <a:prstGeom prst="rect">
            <a:avLst/>
          </a:prstGeom>
        </p:spPr>
      </p:pic>
      <p:pic>
        <p:nvPicPr>
          <p:cNvPr id="45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E873130E-A632-52FE-E562-D1800E99980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53272" y="4131280"/>
            <a:ext cx="2607187" cy="2598993"/>
          </a:xfrm>
          <a:prstGeom prst="rect">
            <a:avLst/>
          </a:prstGeom>
        </p:spPr>
      </p:pic>
      <p:pic>
        <p:nvPicPr>
          <p:cNvPr id="51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B6E0E1C2-4E97-9A6C-B941-71E55362FAC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772154" y="4079955"/>
            <a:ext cx="2631767" cy="2615380"/>
          </a:xfrm>
          <a:prstGeom prst="rect">
            <a:avLst/>
          </a:prstGeom>
        </p:spPr>
      </p:pic>
      <p:pic>
        <p:nvPicPr>
          <p:cNvPr id="55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4D5C80CB-09FD-2E5F-C80A-A07AD2B686C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917935" y="4116130"/>
            <a:ext cx="2574413" cy="2582607"/>
          </a:xfrm>
          <a:prstGeom prst="rect">
            <a:avLst/>
          </a:prstGeom>
        </p:spPr>
      </p:pic>
      <p:pic>
        <p:nvPicPr>
          <p:cNvPr id="43" name="Picture 60" descr="A screenshot of a game&#10;&#10;Description automatically generated">
            <a:extLst>
              <a:ext uri="{FF2B5EF4-FFF2-40B4-BE49-F238E27FC236}">
                <a16:creationId xmlns:a16="http://schemas.microsoft.com/office/drawing/2014/main" id="{2BC77700-D8C8-90B8-52F3-F190CD8896A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825181" y="117987"/>
            <a:ext cx="2513967" cy="2495570"/>
          </a:xfrm>
          <a:prstGeom prst="rect">
            <a:avLst/>
          </a:prstGeom>
        </p:spPr>
      </p:pic>
      <p:pic>
        <p:nvPicPr>
          <p:cNvPr id="54" name="Picture 61" descr="A screenshot of a game&#10;&#10;Description automatically generated">
            <a:extLst>
              <a:ext uri="{FF2B5EF4-FFF2-40B4-BE49-F238E27FC236}">
                <a16:creationId xmlns:a16="http://schemas.microsoft.com/office/drawing/2014/main" id="{2DE090D6-3271-5218-DECE-2C7F8A886FE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53273" y="4114893"/>
            <a:ext cx="2631768" cy="2631769"/>
          </a:xfrm>
          <a:prstGeom prst="rect">
            <a:avLst/>
          </a:prstGeom>
        </p:spPr>
      </p:pic>
      <p:pic>
        <p:nvPicPr>
          <p:cNvPr id="57" name="Picture 63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0B00372B-8813-EFB7-35FA-32A97B8E09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72154" y="4088148"/>
            <a:ext cx="2631768" cy="2631767"/>
          </a:xfrm>
          <a:prstGeom prst="rect">
            <a:avLst/>
          </a:prstGeom>
        </p:spPr>
      </p:pic>
      <p:pic>
        <p:nvPicPr>
          <p:cNvPr id="59" name="Picture 62" descr="A screenshot of a game&#10;&#10;Description automatically generated">
            <a:extLst>
              <a:ext uri="{FF2B5EF4-FFF2-40B4-BE49-F238E27FC236}">
                <a16:creationId xmlns:a16="http://schemas.microsoft.com/office/drawing/2014/main" id="{2BD86DF9-FAA5-E44A-D61C-90C8F834A8B6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917935" y="4159261"/>
            <a:ext cx="2558025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5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Rb2+ 2. Ke1 Rd2 3. Ra4+ Rd4 4. Ra8 Kf3 5. Ra5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Rd5 47. Ke1 Rd2 48. a6 Kf3 49. h7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38. g4 Kf3 39. Rd8 Re7+ 40. Kd1 Kxg4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73... Ke3 74. Rc3+ Kf2 75. Kc2 Kg2 76. Rdd3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03558" y="4120147"/>
            <a:ext cx="2525252" cy="254983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89181" y="4101752"/>
            <a:ext cx="2566220" cy="2566220"/>
          </a:xfrm>
          <a:prstGeom prst="rect">
            <a:avLst/>
          </a:prstGeom>
        </p:spPr>
      </p:pic>
      <p:pic>
        <p:nvPicPr>
          <p:cNvPr id="4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DEF6C5D1-E47B-2291-6E79-62E7BDBC301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10804" y="117987"/>
            <a:ext cx="2557099" cy="2530508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7650" y="4094333"/>
            <a:ext cx="2590800" cy="2596983"/>
          </a:xfrm>
          <a:prstGeom prst="rect">
            <a:avLst/>
          </a:prstGeom>
        </p:spPr>
      </p:pic>
      <p:pic>
        <p:nvPicPr>
          <p:cNvPr id="50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E118D197-9ABB-3D6A-BE0A-3897DF67F4E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829664" y="4100360"/>
            <a:ext cx="2541639" cy="2558027"/>
          </a:xfrm>
          <a:prstGeom prst="rect">
            <a:avLst/>
          </a:prstGeom>
        </p:spPr>
      </p:pic>
      <p:pic>
        <p:nvPicPr>
          <p:cNvPr id="53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E5698233-A07D-155E-9BE1-6DB42B7A8EC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03558" y="4126333"/>
            <a:ext cx="2541638" cy="2549832"/>
          </a:xfrm>
          <a:prstGeom prst="rect">
            <a:avLst/>
          </a:prstGeom>
        </p:spPr>
      </p:pic>
      <p:pic>
        <p:nvPicPr>
          <p:cNvPr id="34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E45279EA-D13A-692A-B3FB-AA8B9C995F6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10804" y="117986"/>
            <a:ext cx="2571476" cy="2530509"/>
          </a:xfrm>
          <a:prstGeom prst="rect">
            <a:avLst/>
          </a:prstGeom>
        </p:spPr>
      </p:pic>
      <p:pic>
        <p:nvPicPr>
          <p:cNvPr id="42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E7CC2ABA-4F36-9F29-9B1E-792B5980902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53272" y="4110720"/>
            <a:ext cx="2598994" cy="2607186"/>
          </a:xfrm>
          <a:prstGeom prst="rect">
            <a:avLst/>
          </a:prstGeom>
        </p:spPr>
      </p:pic>
      <p:pic>
        <p:nvPicPr>
          <p:cNvPr id="44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4396701C-AFAA-4790-E435-A077C5B7E7F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757778" y="4051200"/>
            <a:ext cx="2631767" cy="2623574"/>
          </a:xfrm>
          <a:prstGeom prst="rect">
            <a:avLst/>
          </a:prstGeom>
        </p:spPr>
      </p:pic>
      <p:pic>
        <p:nvPicPr>
          <p:cNvPr id="46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2EEB55E8-7326-ABD0-733D-562455A7841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889181" y="4116129"/>
            <a:ext cx="2590801" cy="2574413"/>
          </a:xfrm>
          <a:prstGeom prst="rect">
            <a:avLst/>
          </a:prstGeom>
        </p:spPr>
      </p:pic>
      <p:pic>
        <p:nvPicPr>
          <p:cNvPr id="41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84ABDBAE-B41A-F2A0-0E21-9565DD34DA9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810804" y="117986"/>
            <a:ext cx="2557098" cy="2530509"/>
          </a:xfrm>
          <a:prstGeom prst="rect">
            <a:avLst/>
          </a:prstGeom>
        </p:spPr>
      </p:pic>
      <p:pic>
        <p:nvPicPr>
          <p:cNvPr id="45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E873130E-A632-52FE-E562-D1800E99980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53272" y="4131280"/>
            <a:ext cx="2607187" cy="2598993"/>
          </a:xfrm>
          <a:prstGeom prst="rect">
            <a:avLst/>
          </a:prstGeom>
        </p:spPr>
      </p:pic>
      <p:pic>
        <p:nvPicPr>
          <p:cNvPr id="51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B6E0E1C2-4E97-9A6C-B941-71E55362FAC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772154" y="4079955"/>
            <a:ext cx="2631767" cy="2615380"/>
          </a:xfrm>
          <a:prstGeom prst="rect">
            <a:avLst/>
          </a:prstGeom>
        </p:spPr>
      </p:pic>
      <p:pic>
        <p:nvPicPr>
          <p:cNvPr id="55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4D5C80CB-09FD-2E5F-C80A-A07AD2B686C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917935" y="4116130"/>
            <a:ext cx="2574413" cy="2582607"/>
          </a:xfrm>
          <a:prstGeom prst="rect">
            <a:avLst/>
          </a:prstGeom>
        </p:spPr>
      </p:pic>
      <p:pic>
        <p:nvPicPr>
          <p:cNvPr id="43" name="Picture 60" descr="A screenshot of a game&#10;&#10;Description automatically generated">
            <a:extLst>
              <a:ext uri="{FF2B5EF4-FFF2-40B4-BE49-F238E27FC236}">
                <a16:creationId xmlns:a16="http://schemas.microsoft.com/office/drawing/2014/main" id="{2BC77700-D8C8-90B8-52F3-F190CD8896A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825181" y="117987"/>
            <a:ext cx="2513967" cy="2495570"/>
          </a:xfrm>
          <a:prstGeom prst="rect">
            <a:avLst/>
          </a:prstGeom>
        </p:spPr>
      </p:pic>
      <p:pic>
        <p:nvPicPr>
          <p:cNvPr id="54" name="Picture 61" descr="A screenshot of a game&#10;&#10;Description automatically generated">
            <a:extLst>
              <a:ext uri="{FF2B5EF4-FFF2-40B4-BE49-F238E27FC236}">
                <a16:creationId xmlns:a16="http://schemas.microsoft.com/office/drawing/2014/main" id="{2DE090D6-3271-5218-DECE-2C7F8A886FE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53273" y="4114893"/>
            <a:ext cx="2631768" cy="2631769"/>
          </a:xfrm>
          <a:prstGeom prst="rect">
            <a:avLst/>
          </a:prstGeom>
        </p:spPr>
      </p:pic>
      <p:pic>
        <p:nvPicPr>
          <p:cNvPr id="57" name="Picture 63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0B00372B-8813-EFB7-35FA-32A97B8E09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72154" y="4088148"/>
            <a:ext cx="2631768" cy="2631767"/>
          </a:xfrm>
          <a:prstGeom prst="rect">
            <a:avLst/>
          </a:prstGeom>
        </p:spPr>
      </p:pic>
      <p:pic>
        <p:nvPicPr>
          <p:cNvPr id="59" name="Picture 62" descr="A screenshot of a game&#10;&#10;Description automatically generated">
            <a:extLst>
              <a:ext uri="{FF2B5EF4-FFF2-40B4-BE49-F238E27FC236}">
                <a16:creationId xmlns:a16="http://schemas.microsoft.com/office/drawing/2014/main" id="{2BD86DF9-FAA5-E44A-D61C-90C8F834A8B6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917935" y="4159261"/>
            <a:ext cx="2558025" cy="2574413"/>
          </a:xfrm>
          <a:prstGeom prst="rect">
            <a:avLst/>
          </a:prstGeom>
        </p:spPr>
      </p:pic>
      <p:pic>
        <p:nvPicPr>
          <p:cNvPr id="48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723771E6-E565-3F00-B278-974C41F0894F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810804" y="111803"/>
            <a:ext cx="2577660" cy="2538702"/>
          </a:xfrm>
          <a:prstGeom prst="rect">
            <a:avLst/>
          </a:prstGeom>
        </p:spPr>
      </p:pic>
      <p:pic>
        <p:nvPicPr>
          <p:cNvPr id="58" name="Picture 64" descr="A screenshot of a game&#10;&#10;Description automatically generated">
            <a:extLst>
              <a:ext uri="{FF2B5EF4-FFF2-40B4-BE49-F238E27FC236}">
                <a16:creationId xmlns:a16="http://schemas.microsoft.com/office/drawing/2014/main" id="{71C7E6D1-2332-504A-ADB8-67D4636332B5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67650" y="4129270"/>
            <a:ext cx="2615380" cy="2623574"/>
          </a:xfrm>
          <a:prstGeom prst="rect">
            <a:avLst/>
          </a:prstGeom>
        </p:spPr>
      </p:pic>
      <p:pic>
        <p:nvPicPr>
          <p:cNvPr id="61" name="Picture 66" descr="A screenshot of a game&#10;&#10;Description automatically generated">
            <a:extLst>
              <a:ext uri="{FF2B5EF4-FFF2-40B4-BE49-F238E27FC236}">
                <a16:creationId xmlns:a16="http://schemas.microsoft.com/office/drawing/2014/main" id="{7CE7B4CA-B6B8-7B52-37EA-3A03FA9BCBD2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757777" y="4094332"/>
            <a:ext cx="2639960" cy="2623574"/>
          </a:xfrm>
          <a:prstGeom prst="rect">
            <a:avLst/>
          </a:prstGeom>
        </p:spPr>
      </p:pic>
      <p:pic>
        <p:nvPicPr>
          <p:cNvPr id="63" name="Picture 65" descr="A screenshot of a game&#10;&#10;Description automatically generated">
            <a:extLst>
              <a:ext uri="{FF2B5EF4-FFF2-40B4-BE49-F238E27FC236}">
                <a16:creationId xmlns:a16="http://schemas.microsoft.com/office/drawing/2014/main" id="{E22CED3F-BDB1-DE07-2D99-78D2ECC0EDD7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889180" y="4109945"/>
            <a:ext cx="2590800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>
                <a:ea typeface="+mn-lt"/>
                <a:cs typeface="+mn-lt"/>
              </a:rPr>
              <a:t>25... f6 26. Rb7 Rfb8 27. Rb6 Kf7 28. b3 Rxb6 29. axb6</a:t>
            </a:r>
            <a:endParaRPr lang="en-GB" sz="170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22... Rfe8 23. Rxe8+ Rxe8 24. Kf1 Rb8 25. b3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21. Kf1 Kf8 22. b3 Rab8 23. Rxe8+ Rxe8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ea typeface="+mn-lt"/>
                <a:cs typeface="+mn-lt"/>
              </a:rPr>
              <a:t>25... f6 26. Rae1 Rf7 27. Re8+ Rf8 28. R8e4</a:t>
            </a:r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135696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1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>
                <a:ea typeface="+mn-lt"/>
                <a:cs typeface="+mn-lt"/>
              </a:rPr>
              <a:t>1... Rc8+ 2. Kd6 Rd8+ 3. Kc7 Rf8 4. Kd6 Rd8+ 5. Ke7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62... Kxf6 63. b7 d2 64. b8=Q d1=Q 65. Qb2+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69... Ke2 70. Kc7 Kf1 71. Kd8 Kg2 72. Ke7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ea typeface="+mn-lt"/>
                <a:cs typeface="+mn-lt"/>
              </a:rPr>
              <a:t>48... Rg8 49. Kd6 Rd8+ 50. Kc7 Re8 51. b7</a:t>
            </a:r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135696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142469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Rc4 Rb6 2. Ra4 Rc6 3. Re4 Ra6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44... Rc6+ 45. Kd3 Ke5 46. Rh4 Rb6 47. Kc4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47. Ra4 Rc8 48. h5 Rg8+ 49. Kh4 Rh8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Rb6 55. Re4 Rc6 56. Re5 Rc4+ 57. Kh3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135696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142469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60034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Kc5 2. Rg4 Kb5 3. Rg1 Kb4 4. Rb1+ Kc5 5. Kh7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 Rxg6 Kb5 53. Rg5+ Kb4 54. d5 a4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1. Kh7 Kb5 2. Kg6 a4 3. Kf5 Kc4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46... Rf1 47. a4 Kc6 48. g5 Rc1 49. Kb3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2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50ED07F4-1CCC-9996-9BEF-6607ACCD44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86531" y="4102525"/>
            <a:ext cx="2574413" cy="2590800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Ke6 Kg5 2. Kd6 Kg4 3. Kd5 Kh5 4. Kc4 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70... a2 71. Ke6 b4 72. Kf5 Kh4 73. Kf4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49... a5 50. Kxg4 a4 51. Kf3 a2 52. Kf4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Rd1 Ra8+ 2. Kd7 Ra7+ 3. Ke6 Ra6+ 4. Rd6 Ra8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e8=Q+ Rxe8 56. Kxc6 Ra8 57. Kd6 Ra6+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74... Rg3+ 75. Kf8 Ka3 76. Ke8 a4 77. Rb7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Ra4 2. Rf7+ Kh6 3. Rf3 Kg5 4. Kf7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7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B8D84C80-5628-F98C-D8BD-55CFDD49B92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00909" y="4102524"/>
            <a:ext cx="2549832" cy="2590800"/>
          </a:xfrm>
          <a:prstGeom prst="rect">
            <a:avLst/>
          </a:prstGeom>
        </p:spPr>
      </p:pic>
      <p:pic>
        <p:nvPicPr>
          <p:cNvPr id="39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1B9E8D4F-31DA-0E11-73C1-084B913AD7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89180" y="4130507"/>
            <a:ext cx="2558026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Ka6 Rc5 2. Kb6 Rc3 3. Kb7 Rxc6 4. Kxc6 Kb1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b7 Rd3+ 56. Ke2 Rb3 57. c7 a2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64. Rd7 Rxc6+ 65. Kxc6 Kc4 66. Kb6 Kb4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62... Kb4 63. Kb6 Kxb3 64. Kxa5 Kc4 65. Ka6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7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B8D84C80-5628-F98C-D8BD-55CFDD49B92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00909" y="4102524"/>
            <a:ext cx="2549832" cy="2590800"/>
          </a:xfrm>
          <a:prstGeom prst="rect">
            <a:avLst/>
          </a:prstGeom>
        </p:spPr>
      </p:pic>
      <p:pic>
        <p:nvPicPr>
          <p:cNvPr id="39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1B9E8D4F-31DA-0E11-73C1-084B913AD7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89180" y="4130507"/>
            <a:ext cx="2558026" cy="256622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41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2505A9A6-4DC6-AE58-BFDE-C3256C528D1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00909" y="4112729"/>
            <a:ext cx="2549832" cy="2566220"/>
          </a:xfrm>
          <a:prstGeom prst="rect">
            <a:avLst/>
          </a:prstGeom>
        </p:spPr>
      </p:pic>
      <p:pic>
        <p:nvPicPr>
          <p:cNvPr id="43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B6D389BC-5B0A-578F-A1E3-EEA8DF658EC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903556" y="4130507"/>
            <a:ext cx="254983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Rb3 Rc8 2. Rb5 Kf8 3. Rh5 Ke8 4. Rh8+ Kd7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58... Ke8 59. Kg7 Kd7 60. Kg6 Ke6 61. Kg7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1. Rd7 Rc8 2. Rg7+ Kf8 3. Rh7 Ke8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38. Rh1 Rd7 39. Rh8+ Ke7 40. Rg8 Ke6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7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B8D84C80-5628-F98C-D8BD-55CFDD49B92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00909" y="4102524"/>
            <a:ext cx="2549832" cy="259080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41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2505A9A6-4DC6-AE58-BFDE-C3256C528D1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00909" y="4112729"/>
            <a:ext cx="2549832" cy="2566220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A6112C6B-DA4C-6DCF-FB6A-6E5CE3A13A9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7649" y="4137463"/>
            <a:ext cx="2582606" cy="2598993"/>
          </a:xfrm>
          <a:prstGeom prst="rect">
            <a:avLst/>
          </a:prstGeom>
        </p:spPr>
      </p:pic>
      <p:pic>
        <p:nvPicPr>
          <p:cNvPr id="45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CEFF02C7-7707-7128-5518-60A05CCF871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00909" y="4118912"/>
            <a:ext cx="2541639" cy="2549832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903558" y="4120147"/>
            <a:ext cx="2525252" cy="25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Širokozaslonsko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17" baseType="lpstr">
      <vt:lpstr>Office Theme</vt:lpstr>
      <vt:lpstr>Rook endgames – similar positions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232</cp:revision>
  <dcterms:created xsi:type="dcterms:W3CDTF">2013-07-15T20:26:40Z</dcterms:created>
  <dcterms:modified xsi:type="dcterms:W3CDTF">2023-11-04T18:17:09Z</dcterms:modified>
</cp:coreProperties>
</file>