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324" r:id="rId2"/>
    <p:sldId id="328" r:id="rId3"/>
    <p:sldId id="343" r:id="rId4"/>
    <p:sldId id="345" r:id="rId5"/>
    <p:sldId id="344" r:id="rId6"/>
    <p:sldId id="369" r:id="rId7"/>
    <p:sldId id="384" r:id="rId8"/>
    <p:sldId id="379" r:id="rId9"/>
    <p:sldId id="380" r:id="rId10"/>
    <p:sldId id="381" r:id="rId11"/>
    <p:sldId id="382" r:id="rId12"/>
    <p:sldId id="383" r:id="rId13"/>
    <p:sldId id="385" r:id="rId14"/>
    <p:sldId id="395" r:id="rId15"/>
    <p:sldId id="406" r:id="rId16"/>
    <p:sldId id="331" r:id="rId17"/>
    <p:sldId id="333" r:id="rId18"/>
    <p:sldId id="373" r:id="rId19"/>
    <p:sldId id="374" r:id="rId20"/>
    <p:sldId id="398" r:id="rId21"/>
    <p:sldId id="372" r:id="rId22"/>
    <p:sldId id="337" r:id="rId23"/>
    <p:sldId id="399" r:id="rId24"/>
    <p:sldId id="378" r:id="rId25"/>
    <p:sldId id="327"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微软雅黑" panose="020B0503020204020204" pitchFamily="34" charset="-122"/>
      <p:regular r:id="rId32"/>
      <p:bold r:id="rId3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68">
          <p15:clr>
            <a:srgbClr val="A4A3A4"/>
          </p15:clr>
        </p15:guide>
        <p15:guide id="2" pos="285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0000"/>
    <a:srgbClr val="003B65"/>
    <a:srgbClr val="163A5A"/>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139" d="100"/>
          <a:sy n="139" d="100"/>
        </p:scale>
        <p:origin x="114" y="174"/>
      </p:cViewPr>
      <p:guideLst>
        <p:guide orient="horz" pos="1568"/>
        <p:guide pos="2854"/>
      </p:guideLst>
    </p:cSldViewPr>
  </p:slideViewPr>
  <p:notesTextViewPr>
    <p:cViewPr>
      <p:scale>
        <a:sx n="1" d="1"/>
        <a:sy n="1" d="1"/>
      </p:scale>
      <p:origin x="0" y="0"/>
    </p:cViewPr>
  </p:notesTextViewPr>
  <p:sorterViewPr>
    <p:cViewPr>
      <p:scale>
        <a:sx n="100" d="100"/>
        <a:sy n="100" d="100"/>
      </p:scale>
      <p:origin x="0" y="76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9936A364-F56D-418B-92EA-B8A9C286C719}" type="datetimeFigureOut">
              <a:rPr lang="zh-CN" altLang="en-US" smtClean="0"/>
              <a:t>2019/7/31</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621F41D1-EB0D-4857-8E93-8C1C831E6153}"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1F41D1-EB0D-4857-8E93-8C1C831E6153}" type="slidenum">
              <a:rPr lang="zh-CN" altLang="en-US" smtClean="0"/>
              <a:t>2</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50000"/>
              </a:lnSpc>
            </a:pPr>
            <a:r>
              <a:rPr lang="zh-CN" altLang="en-US" dirty="0">
                <a:sym typeface="+mn-ea"/>
              </a:rPr>
              <a:t>第七章-非线性控制系统分析知识点：非线性控制系统概述；常见非线性特性及其对系统运动的影响；</a:t>
            </a:r>
            <a:r>
              <a:rPr lang="zh-CN" altLang="en-US" dirty="0">
                <a:solidFill>
                  <a:srgbClr val="FF0000"/>
                </a:solidFill>
                <a:sym typeface="+mn-ea"/>
              </a:rPr>
              <a:t>负倒描述函数曲线的绘制；用描述函数法判断非线性系统稳定性；自激振荡的判断、自振参数的确定。</a:t>
            </a:r>
            <a:endParaRPr lang="zh-CN" altLang="en-US" dirty="0">
              <a:solidFill>
                <a:srgbClr val="FF0000"/>
              </a:solidFill>
            </a:endParaRPr>
          </a:p>
          <a:p>
            <a:pPr fontAlgn="auto">
              <a:lnSpc>
                <a:spcPct val="150000"/>
              </a:lnSpc>
            </a:pPr>
            <a:r>
              <a:rPr lang="zh-CN" altLang="en-US" dirty="0">
                <a:sym typeface="+mn-ea"/>
              </a:rPr>
              <a:t>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21F41D1-EB0D-4857-8E93-8C1C831E6153}" type="slidenum">
              <a:rPr lang="zh-CN" altLang="en-US" smtClean="0"/>
              <a:t>11</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4AF190-E6C3-4F71-9AD4-820770AEF1A8}" type="datetime1">
              <a:rPr lang="zh-CN" altLang="en-US" smtClean="0"/>
              <a:t>2019/7/31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9463AB-B749-43D9-8305-FC6CE900F82C}"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97" y="0"/>
            <a:ext cx="9136605" cy="5143500"/>
          </a:xfrm>
          <a:prstGeom prst="rect">
            <a:avLst/>
          </a:prstGeom>
        </p:spPr>
      </p:pic>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90008" y="3601536"/>
            <a:ext cx="792479" cy="14717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4AF190-E6C3-4F71-9AD4-820770AEF1A8}" type="datetime1">
              <a:rPr lang="zh-CN" altLang="en-US" smtClean="0"/>
              <a:t>2019/7/31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3"/>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3"/>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4AF190-E6C3-4F71-9AD4-820770AEF1A8}" type="datetime1">
              <a:rPr lang="zh-CN" altLang="en-US" smtClean="0"/>
              <a:t>2019/7/31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4AF190-E6C3-4F71-9AD4-820770AEF1A8}" type="datetime1">
              <a:rPr lang="zh-CN" altLang="en-US" smtClean="0"/>
              <a:t>2019/7/31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362700" y="4767264"/>
            <a:ext cx="2590800" cy="273844"/>
          </a:xfrm>
        </p:spPr>
        <p:txBody>
          <a:bodyPr/>
          <a:lstStyle/>
          <a:p>
            <a:fld id="{009463AB-B749-43D9-8305-FC6CE900F82C}" type="slidenum">
              <a:rPr lang="zh-CN" altLang="en-US" smtClean="0"/>
              <a:t>‹#›</a:t>
            </a:fld>
            <a:endParaRPr lang="zh-CN" altLang="en-US" dirty="0"/>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97" y="0"/>
            <a:ext cx="9136605" cy="5143500"/>
          </a:xfrm>
          <a:prstGeom prst="rect">
            <a:avLst/>
          </a:prstGeom>
        </p:spPr>
      </p:pic>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90008" y="3601536"/>
            <a:ext cx="792479" cy="14717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824AF190-E6C3-4F71-9AD4-820770AEF1A8}" type="datetime1">
              <a:rPr lang="zh-CN" altLang="en-US" smtClean="0"/>
              <a:t>2019/7/31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9463AB-B749-43D9-8305-FC6CE900F82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4AF190-E6C3-4F71-9AD4-820770AEF1A8}" type="datetime1">
              <a:rPr lang="zh-CN" altLang="en-US" smtClean="0"/>
              <a:t>2019/7/31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824AF190-E6C3-4F71-9AD4-820770AEF1A8}" type="datetime1">
              <a:rPr lang="zh-CN" altLang="en-US" smtClean="0"/>
              <a:t>2019/7/31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4AF190-E6C3-4F71-9AD4-820770AEF1A8}" type="datetime1">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1">
              <a:rPr lang="zh-CN" altLang="en-US" smtClean="0"/>
              <a:t>2019/7/31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97" y="0"/>
            <a:ext cx="9136605" cy="5143500"/>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90008" y="3601536"/>
            <a:ext cx="792479" cy="14717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4AF190-E6C3-4F71-9AD4-820770AEF1A8}" type="datetime1">
              <a:rPr lang="zh-CN" altLang="en-US" smtClean="0"/>
              <a:t>2019/7/31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4AF190-E6C3-4F71-9AD4-820770AEF1A8}" type="datetime1">
              <a:rPr lang="zh-CN" altLang="en-US" smtClean="0"/>
              <a:t>2019/7/31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24AF190-E6C3-4F71-9AD4-820770AEF1A8}" type="datetime1">
              <a:rPr lang="zh-CN" altLang="en-US" smtClean="0"/>
              <a:t>2019/7/31</a:t>
            </a:fld>
            <a:endParaRPr lang="zh-CN" altLang="en-US" dirty="0"/>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t>‹#›</a:t>
            </a:fld>
            <a:endParaRPr lang="zh-CN" altLang="en-US" dirty="0"/>
          </a:p>
        </p:txBody>
      </p:sp>
      <p:sp>
        <p:nvSpPr>
          <p:cNvPr id="11" name="灯片编号占位符 5"/>
          <p:cNvSpPr txBox="1"/>
          <p:nvPr userDrawn="1"/>
        </p:nvSpPr>
        <p:spPr>
          <a:xfrm>
            <a:off x="358140" y="4779646"/>
            <a:ext cx="2941320" cy="273844"/>
          </a:xfrm>
          <a:prstGeom prst="rect">
            <a:avLst/>
          </a:prstGeom>
        </p:spPr>
        <p:txBody>
          <a:bodyPr/>
          <a:lstStyle>
            <a:defPPr>
              <a:defRPr lang="zh-CN"/>
            </a:defPPr>
            <a:lvl1pPr marL="0" algn="l" defTabSz="914400" rtl="0" eaLnBrk="1" latinLnBrk="0" hangingPunct="1">
              <a:defRPr sz="1800" kern="1200">
                <a:solidFill>
                  <a:srgbClr val="003B65"/>
                </a:solidFill>
                <a:latin typeface="Source Han Sans Medium" pitchFamily="34" charset="-122"/>
                <a:ea typeface="Source Han Sans Medium"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1" dirty="0">
                <a:solidFill>
                  <a:schemeClr val="bg1"/>
                </a:solidFill>
                <a:latin typeface="Times New Roman" panose="02020603050405020304" pitchFamily="18" charset="0"/>
                <a:ea typeface="+mn-ea"/>
                <a:cs typeface="Times New Roman" panose="02020603050405020304" pitchFamily="18" charset="0"/>
              </a:rPr>
              <a:t>红果研教育</a:t>
            </a:r>
            <a:r>
              <a:rPr lang="zh-CN" altLang="en-US" sz="1200" b="1" baseline="0" dirty="0">
                <a:solidFill>
                  <a:schemeClr val="bg1"/>
                </a:solidFill>
                <a:latin typeface="Times New Roman" panose="02020603050405020304" pitchFamily="18" charset="0"/>
                <a:ea typeface="+mn-ea"/>
                <a:cs typeface="Times New Roman" panose="02020603050405020304" pitchFamily="18" charset="0"/>
              </a:rPr>
              <a:t>    专注考研专业课辅导</a:t>
            </a:r>
            <a:endParaRPr lang="zh-CN" altLang="en-US" sz="1200" b="1" dirty="0">
              <a:solidFill>
                <a:schemeClr val="bg1"/>
              </a:solidFill>
              <a:latin typeface="Times New Roman" panose="02020603050405020304" pitchFamily="18" charset="0"/>
              <a:ea typeface="+mn-ea"/>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矩形 263"/>
          <p:cNvSpPr/>
          <p:nvPr>
            <p:custDataLst>
              <p:tags r:id="rId2"/>
            </p:custDataLst>
          </p:nvPr>
        </p:nvSpPr>
        <p:spPr>
          <a:xfrm>
            <a:off x="1325226" y="1210577"/>
            <a:ext cx="6493548" cy="488798"/>
          </a:xfrm>
          <a:prstGeom prst="rect">
            <a:avLst/>
          </a:prstGeom>
        </p:spPr>
        <p:txBody>
          <a:bodyPr wrap="square">
            <a:noAutofit/>
          </a:bodyPr>
          <a:lstStyle/>
          <a:p>
            <a:pPr algn="ctr"/>
            <a:r>
              <a:rPr lang="en-US" altLang="zh-CN" sz="2400" b="1" dirty="0">
                <a:latin typeface="+mj-lt"/>
                <a:ea typeface="+mj-ea"/>
                <a:cs typeface="+mj-cs"/>
              </a:rPr>
              <a:t>2020</a:t>
            </a:r>
            <a:r>
              <a:rPr lang="zh-CN" altLang="en-US" sz="2400" b="1" dirty="0">
                <a:latin typeface="+mj-lt"/>
                <a:ea typeface="+mj-ea"/>
                <a:cs typeface="+mj-cs"/>
              </a:rPr>
              <a:t>华中科技大学考研专业课</a:t>
            </a:r>
            <a:endParaRPr lang="en-US" altLang="zh-CN" sz="2400" b="1" dirty="0">
              <a:latin typeface="+mj-lt"/>
              <a:ea typeface="+mj-ea"/>
              <a:cs typeface="+mj-cs"/>
            </a:endParaRPr>
          </a:p>
          <a:p>
            <a:pPr algn="ctr"/>
            <a:endParaRPr lang="en-US" altLang="zh-CN" sz="2400" b="1" dirty="0">
              <a:latin typeface="+mj-lt"/>
              <a:ea typeface="+mj-ea"/>
              <a:cs typeface="+mj-cs"/>
            </a:endParaRPr>
          </a:p>
          <a:p>
            <a:pPr algn="ctr"/>
            <a:r>
              <a:rPr lang="en-US" altLang="zh-CN" sz="2400" b="1" dirty="0">
                <a:latin typeface="+mj-lt"/>
                <a:ea typeface="+mj-ea"/>
                <a:cs typeface="+mj-cs"/>
              </a:rPr>
              <a:t>824</a:t>
            </a:r>
            <a:r>
              <a:rPr lang="zh-CN" altLang="en-US" sz="2400" b="1" dirty="0">
                <a:latin typeface="+mj-lt"/>
                <a:ea typeface="+mj-ea"/>
                <a:cs typeface="+mj-cs"/>
              </a:rPr>
              <a:t>信号与线性系统</a:t>
            </a:r>
            <a:endParaRPr lang="en-US" altLang="zh-CN" sz="2400" b="1" dirty="0">
              <a:latin typeface="+mj-lt"/>
              <a:ea typeface="+mj-ea"/>
              <a:cs typeface="+mj-cs"/>
            </a:endParaRPr>
          </a:p>
          <a:p>
            <a:pPr algn="ctr"/>
            <a:endParaRPr lang="en-US" altLang="zh-CN" sz="2400" b="1" dirty="0">
              <a:latin typeface="+mj-lt"/>
              <a:ea typeface="+mj-ea"/>
              <a:cs typeface="+mj-cs"/>
            </a:endParaRPr>
          </a:p>
          <a:p>
            <a:pPr algn="ctr"/>
            <a:r>
              <a:rPr lang="zh-CN" altLang="en-US" sz="2400" b="1" dirty="0">
                <a:latin typeface="+mj-lt"/>
                <a:ea typeface="+mj-ea"/>
                <a:cs typeface="+mj-cs"/>
              </a:rPr>
              <a:t>暑期深度指导讲座</a:t>
            </a:r>
          </a:p>
        </p:txBody>
      </p:sp>
      <p:sp>
        <p:nvSpPr>
          <p:cNvPr id="2" name="文本框 1"/>
          <p:cNvSpPr txBox="1"/>
          <p:nvPr/>
        </p:nvSpPr>
        <p:spPr>
          <a:xfrm>
            <a:off x="1268095" y="3539490"/>
            <a:ext cx="6942455" cy="368300"/>
          </a:xfrm>
          <a:prstGeom prst="rect">
            <a:avLst/>
          </a:prstGeom>
          <a:noFill/>
        </p:spPr>
        <p:txBody>
          <a:bodyPr wrap="square" rtlCol="0">
            <a:spAutoFit/>
          </a:bodyPr>
          <a:lstStyle/>
          <a:p>
            <a:r>
              <a:rPr lang="zh-CN" altLang="en-US" b="1" dirty="0"/>
              <a:t>主讲人：红果研华科</a:t>
            </a:r>
            <a:r>
              <a:rPr lang="en-US" altLang="zh-CN" b="1" dirty="0"/>
              <a:t>824</a:t>
            </a:r>
            <a:r>
              <a:rPr lang="zh-CN" altLang="en-US" b="1" dirty="0"/>
              <a:t>学长         华科</a:t>
            </a:r>
            <a:r>
              <a:rPr lang="en-US" altLang="zh-CN" b="1" dirty="0"/>
              <a:t>824</a:t>
            </a:r>
            <a:r>
              <a:rPr lang="zh-CN" altLang="en-US" b="1" dirty="0"/>
              <a:t>考研群：</a:t>
            </a:r>
            <a:r>
              <a:rPr lang="en-US" altLang="zh-CN" b="1" dirty="0"/>
              <a:t>879574363</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animEffect transition="in" filter="circle(in)">
                                      <p:cBhvr>
                                        <p:cTn id="7" dur="2000"/>
                                        <p:tgtEl>
                                          <p:spTgt spid="26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64">
                                            <p:txEl>
                                              <p:pRg st="2" end="2"/>
                                            </p:txEl>
                                          </p:spTgt>
                                        </p:tgtEl>
                                        <p:attrNameLst>
                                          <p:attrName>style.visibility</p:attrName>
                                        </p:attrNameLst>
                                      </p:cBhvr>
                                      <p:to>
                                        <p:strVal val="visible"/>
                                      </p:to>
                                    </p:set>
                                    <p:animEffect transition="in" filter="circle(in)">
                                      <p:cBhvr>
                                        <p:cTn id="10" dur="2000"/>
                                        <p:tgtEl>
                                          <p:spTgt spid="264">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64">
                                            <p:txEl>
                                              <p:pRg st="4" end="4"/>
                                            </p:txEl>
                                          </p:spTgt>
                                        </p:tgtEl>
                                        <p:attrNameLst>
                                          <p:attrName>style.visibility</p:attrName>
                                        </p:attrNameLst>
                                      </p:cBhvr>
                                      <p:to>
                                        <p:strVal val="visible"/>
                                      </p:to>
                                    </p:set>
                                    <p:animEffect transition="in" filter="circle(in)">
                                      <p:cBhvr>
                                        <p:cTn id="13" dur="2000"/>
                                        <p:tgtEl>
                                          <p:spTgt spid="264">
                                            <p:txEl>
                                              <p:pRg st="4" end="4"/>
                                            </p:txEl>
                                          </p:spTgt>
                                        </p:tgtEl>
                                      </p:cBhvr>
                                    </p:animEffect>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 calcmode="lin" valueType="num">
                                      <p:cBhvr additive="base">
                                        <p:cTn id="1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69793" y="203686"/>
            <a:ext cx="7205072" cy="1060450"/>
          </a:xfrm>
          <a:prstGeom prst="rect">
            <a:avLst/>
          </a:prstGeom>
        </p:spPr>
        <p:txBody>
          <a:bodyPr wrap="square">
            <a:spAutoFit/>
          </a:bodyPr>
          <a:lstStyle/>
          <a:p>
            <a:pPr fontAlgn="auto">
              <a:lnSpc>
                <a:spcPct val="150000"/>
              </a:lnSpc>
            </a:pPr>
            <a:r>
              <a:rPr lang="zh-CN" altLang="en-US" sz="2400" b="1" i="1" dirty="0">
                <a:sym typeface="+mn-ea"/>
              </a:rPr>
              <a:t>第四章：</a:t>
            </a:r>
            <a:endParaRPr lang="en-US" altLang="zh-CN" sz="2400" b="1" i="1" dirty="0">
              <a:sym typeface="+mn-ea"/>
            </a:endParaRPr>
          </a:p>
          <a:p>
            <a:pPr fontAlgn="auto">
              <a:lnSpc>
                <a:spcPct val="150000"/>
              </a:lnSpc>
            </a:pPr>
            <a:endParaRPr lang="zh-CN" altLang="en-US" dirty="0">
              <a:solidFill>
                <a:srgbClr val="EA0000"/>
              </a:solidFill>
            </a:endParaRPr>
          </a:p>
        </p:txBody>
      </p:sp>
      <p:pic>
        <p:nvPicPr>
          <p:cNvPr id="2" name="图片 1"/>
          <p:cNvPicPr>
            <a:picLocks noChangeAspect="1"/>
          </p:cNvPicPr>
          <p:nvPr/>
        </p:nvPicPr>
        <p:blipFill>
          <a:blip r:embed="rId2"/>
          <a:stretch>
            <a:fillRect/>
          </a:stretch>
        </p:blipFill>
        <p:spPr>
          <a:xfrm>
            <a:off x="1414780" y="1150620"/>
            <a:ext cx="5993765" cy="28308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480" y="472937"/>
            <a:ext cx="8092774" cy="1060450"/>
          </a:xfrm>
          <a:prstGeom prst="rect">
            <a:avLst/>
          </a:prstGeom>
        </p:spPr>
        <p:txBody>
          <a:bodyPr wrap="square">
            <a:spAutoFit/>
          </a:bodyPr>
          <a:lstStyle/>
          <a:p>
            <a:pPr fontAlgn="auto">
              <a:lnSpc>
                <a:spcPct val="150000"/>
              </a:lnSpc>
            </a:pPr>
            <a:r>
              <a:rPr lang="zh-CN" altLang="en-US" sz="2400" b="1" i="1" dirty="0">
                <a:sym typeface="+mn-ea"/>
              </a:rPr>
              <a:t>第五章</a:t>
            </a:r>
            <a:r>
              <a:rPr lang="zh-CN" altLang="en-US" sz="2400" dirty="0">
                <a:sym typeface="+mn-ea"/>
              </a:rPr>
              <a:t>：</a:t>
            </a:r>
            <a:endParaRPr lang="en-US" altLang="zh-CN" sz="2400" dirty="0">
              <a:sym typeface="+mn-ea"/>
            </a:endParaRPr>
          </a:p>
          <a:p>
            <a:pPr fontAlgn="auto">
              <a:lnSpc>
                <a:spcPct val="150000"/>
              </a:lnSpc>
            </a:pPr>
            <a:r>
              <a:rPr lang="zh-CN" altLang="en-US" dirty="0">
                <a:sym typeface="+mn-ea"/>
              </a:rPr>
              <a:t>   </a:t>
            </a:r>
            <a:endParaRPr lang="zh-CN" altLang="en-US" dirty="0"/>
          </a:p>
        </p:txBody>
      </p:sp>
      <p:pic>
        <p:nvPicPr>
          <p:cNvPr id="2" name="图片 1"/>
          <p:cNvPicPr>
            <a:picLocks noChangeAspect="1"/>
          </p:cNvPicPr>
          <p:nvPr/>
        </p:nvPicPr>
        <p:blipFill>
          <a:blip r:embed="rId3"/>
          <a:stretch>
            <a:fillRect/>
          </a:stretch>
        </p:blipFill>
        <p:spPr>
          <a:xfrm>
            <a:off x="1349375" y="1330325"/>
            <a:ext cx="6725920" cy="25057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36916" y="687100"/>
            <a:ext cx="7855831" cy="1060450"/>
          </a:xfrm>
          <a:prstGeom prst="rect">
            <a:avLst/>
          </a:prstGeom>
        </p:spPr>
        <p:txBody>
          <a:bodyPr wrap="square">
            <a:spAutoFit/>
          </a:bodyPr>
          <a:lstStyle/>
          <a:p>
            <a:pPr fontAlgn="auto">
              <a:lnSpc>
                <a:spcPct val="150000"/>
              </a:lnSpc>
            </a:pPr>
            <a:r>
              <a:rPr lang="zh-CN" altLang="en-US" sz="2400" b="1" i="1" dirty="0"/>
              <a:t>第六章</a:t>
            </a:r>
            <a:r>
              <a:rPr lang="zh-CN" altLang="en-US" dirty="0"/>
              <a:t>：</a:t>
            </a:r>
            <a:endParaRPr lang="en-US" altLang="zh-CN" dirty="0"/>
          </a:p>
          <a:p>
            <a:pPr fontAlgn="auto">
              <a:lnSpc>
                <a:spcPct val="150000"/>
              </a:lnSpc>
            </a:pPr>
            <a:endParaRPr lang="zh-CN" altLang="en-US" dirty="0"/>
          </a:p>
        </p:txBody>
      </p:sp>
      <p:pic>
        <p:nvPicPr>
          <p:cNvPr id="2" name="图片 1"/>
          <p:cNvPicPr>
            <a:picLocks noChangeAspect="1"/>
          </p:cNvPicPr>
          <p:nvPr/>
        </p:nvPicPr>
        <p:blipFill>
          <a:blip r:embed="rId2"/>
          <a:stretch>
            <a:fillRect/>
          </a:stretch>
        </p:blipFill>
        <p:spPr>
          <a:xfrm>
            <a:off x="1200150" y="1677670"/>
            <a:ext cx="6258560" cy="17335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36916" y="687100"/>
            <a:ext cx="7855831" cy="1891665"/>
          </a:xfrm>
          <a:prstGeom prst="rect">
            <a:avLst/>
          </a:prstGeom>
        </p:spPr>
        <p:txBody>
          <a:bodyPr wrap="square">
            <a:spAutoFit/>
          </a:bodyPr>
          <a:lstStyle/>
          <a:p>
            <a:pPr fontAlgn="auto">
              <a:lnSpc>
                <a:spcPct val="150000"/>
              </a:lnSpc>
            </a:pPr>
            <a:r>
              <a:rPr lang="zh-CN" altLang="en-US" sz="2400" b="1" i="1" dirty="0"/>
              <a:t>第七章</a:t>
            </a:r>
            <a:r>
              <a:rPr lang="zh-CN" altLang="en-US" dirty="0"/>
              <a:t>：</a:t>
            </a:r>
            <a:endParaRPr lang="en-US" altLang="zh-CN" dirty="0"/>
          </a:p>
          <a:p>
            <a:pPr fontAlgn="auto">
              <a:lnSpc>
                <a:spcPct val="150000"/>
              </a:lnSpc>
            </a:pPr>
            <a:endParaRPr lang="en-US" altLang="zh-CN" dirty="0">
              <a:solidFill>
                <a:srgbClr val="EA0000"/>
              </a:solidFill>
            </a:endParaRPr>
          </a:p>
          <a:p>
            <a:pPr fontAlgn="auto">
              <a:lnSpc>
                <a:spcPct val="150000"/>
              </a:lnSpc>
            </a:pPr>
            <a:endParaRPr lang="en-US" altLang="zh-CN" dirty="0">
              <a:solidFill>
                <a:srgbClr val="EA0000"/>
              </a:solidFill>
            </a:endParaRPr>
          </a:p>
          <a:p>
            <a:pPr fontAlgn="auto">
              <a:lnSpc>
                <a:spcPct val="150000"/>
              </a:lnSpc>
            </a:pPr>
            <a:endParaRPr lang="zh-CN" altLang="en-US" dirty="0"/>
          </a:p>
        </p:txBody>
      </p:sp>
      <p:pic>
        <p:nvPicPr>
          <p:cNvPr id="2" name="图片 1"/>
          <p:cNvPicPr>
            <a:picLocks noChangeAspect="1"/>
          </p:cNvPicPr>
          <p:nvPr/>
        </p:nvPicPr>
        <p:blipFill>
          <a:blip r:embed="rId2"/>
          <a:stretch>
            <a:fillRect/>
          </a:stretch>
        </p:blipFill>
        <p:spPr>
          <a:xfrm>
            <a:off x="2302510" y="970280"/>
            <a:ext cx="5124450" cy="39909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36916" y="687100"/>
            <a:ext cx="7855831" cy="1891665"/>
          </a:xfrm>
          <a:prstGeom prst="rect">
            <a:avLst/>
          </a:prstGeom>
        </p:spPr>
        <p:txBody>
          <a:bodyPr wrap="square">
            <a:spAutoFit/>
          </a:bodyPr>
          <a:lstStyle/>
          <a:p>
            <a:pPr fontAlgn="auto">
              <a:lnSpc>
                <a:spcPct val="150000"/>
              </a:lnSpc>
            </a:pPr>
            <a:r>
              <a:rPr lang="zh-CN" altLang="en-US" sz="2400" b="1" i="1" dirty="0"/>
              <a:t>第八章</a:t>
            </a:r>
            <a:r>
              <a:rPr lang="zh-CN" altLang="en-US" dirty="0"/>
              <a:t>：</a:t>
            </a:r>
            <a:endParaRPr lang="en-US" altLang="zh-CN" dirty="0"/>
          </a:p>
          <a:p>
            <a:pPr fontAlgn="auto">
              <a:lnSpc>
                <a:spcPct val="150000"/>
              </a:lnSpc>
            </a:pPr>
            <a:endParaRPr lang="en-US" altLang="zh-CN" dirty="0"/>
          </a:p>
          <a:p>
            <a:pPr fontAlgn="auto">
              <a:lnSpc>
                <a:spcPct val="150000"/>
              </a:lnSpc>
            </a:pPr>
            <a:endParaRPr lang="en-US" altLang="zh-CN" dirty="0">
              <a:solidFill>
                <a:srgbClr val="EA0000"/>
              </a:solidFill>
            </a:endParaRPr>
          </a:p>
          <a:p>
            <a:pPr fontAlgn="auto">
              <a:lnSpc>
                <a:spcPct val="150000"/>
              </a:lnSpc>
            </a:pPr>
            <a:endParaRPr lang="zh-CN" altLang="en-US" dirty="0"/>
          </a:p>
        </p:txBody>
      </p:sp>
      <p:pic>
        <p:nvPicPr>
          <p:cNvPr id="2" name="图片 1"/>
          <p:cNvPicPr>
            <a:picLocks noChangeAspect="1"/>
          </p:cNvPicPr>
          <p:nvPr/>
        </p:nvPicPr>
        <p:blipFill>
          <a:blip r:embed="rId2"/>
          <a:stretch>
            <a:fillRect/>
          </a:stretch>
        </p:blipFill>
        <p:spPr>
          <a:xfrm>
            <a:off x="2176145" y="1210945"/>
            <a:ext cx="5377180" cy="35090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36916" y="687100"/>
            <a:ext cx="7855831" cy="1891665"/>
          </a:xfrm>
          <a:prstGeom prst="rect">
            <a:avLst/>
          </a:prstGeom>
        </p:spPr>
        <p:txBody>
          <a:bodyPr wrap="square">
            <a:spAutoFit/>
          </a:bodyPr>
          <a:lstStyle/>
          <a:p>
            <a:pPr fontAlgn="auto">
              <a:lnSpc>
                <a:spcPct val="150000"/>
              </a:lnSpc>
            </a:pPr>
            <a:r>
              <a:rPr lang="zh-CN" altLang="en-US" sz="2400" b="1" i="1" dirty="0"/>
              <a:t>第九章</a:t>
            </a:r>
            <a:r>
              <a:rPr lang="zh-CN" altLang="en-US" dirty="0"/>
              <a:t>：</a:t>
            </a:r>
            <a:endParaRPr lang="en-US" altLang="zh-CN" dirty="0"/>
          </a:p>
          <a:p>
            <a:pPr fontAlgn="auto">
              <a:lnSpc>
                <a:spcPct val="150000"/>
              </a:lnSpc>
            </a:pPr>
            <a:endParaRPr lang="en-US" altLang="zh-CN" dirty="0">
              <a:solidFill>
                <a:srgbClr val="EA0000"/>
              </a:solidFill>
            </a:endParaRPr>
          </a:p>
          <a:p>
            <a:pPr fontAlgn="auto">
              <a:lnSpc>
                <a:spcPct val="150000"/>
              </a:lnSpc>
            </a:pPr>
            <a:endParaRPr lang="en-US" altLang="zh-CN" dirty="0">
              <a:solidFill>
                <a:srgbClr val="EA0000"/>
              </a:solidFill>
            </a:endParaRPr>
          </a:p>
          <a:p>
            <a:pPr fontAlgn="auto">
              <a:lnSpc>
                <a:spcPct val="150000"/>
              </a:lnSpc>
            </a:pPr>
            <a:endParaRPr lang="zh-CN" altLang="en-US" dirty="0"/>
          </a:p>
        </p:txBody>
      </p:sp>
      <p:pic>
        <p:nvPicPr>
          <p:cNvPr id="3" name="图片 2"/>
          <p:cNvPicPr>
            <a:picLocks noChangeAspect="1"/>
          </p:cNvPicPr>
          <p:nvPr/>
        </p:nvPicPr>
        <p:blipFill>
          <a:blip r:embed="rId2"/>
          <a:stretch>
            <a:fillRect/>
          </a:stretch>
        </p:blipFill>
        <p:spPr>
          <a:xfrm>
            <a:off x="1847215" y="1732915"/>
            <a:ext cx="5605145" cy="16770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4275"/>
            <a:ext cx="4307205" cy="573405"/>
          </a:xfrm>
        </p:spPr>
        <p:txBody>
          <a:bodyPr>
            <a:noAutofit/>
          </a:bodyPr>
          <a:lstStyle/>
          <a:p>
            <a:r>
              <a:rPr lang="en-US" altLang="zh-CN" sz="3200" b="1" dirty="0">
                <a:latin typeface="微软雅黑" panose="020B0503020204020204" pitchFamily="34" charset="-122"/>
                <a:ea typeface="微软雅黑" panose="020B0503020204020204" pitchFamily="34" charset="-122"/>
                <a:cs typeface="微软雅黑" panose="020B0503020204020204" pitchFamily="34" charset="-122"/>
              </a:rPr>
              <a:t>824</a:t>
            </a:r>
            <a:r>
              <a:rPr lang="zh-CN" altLang="en-US" sz="3200" b="1" dirty="0">
                <a:latin typeface="微软雅黑" panose="020B0503020204020204" pitchFamily="34" charset="-122"/>
                <a:ea typeface="微软雅黑" panose="020B0503020204020204" pitchFamily="34" charset="-122"/>
                <a:cs typeface="微软雅黑" panose="020B0503020204020204" pitchFamily="34" charset="-122"/>
              </a:rPr>
              <a:t>考研题型</a:t>
            </a:r>
          </a:p>
        </p:txBody>
      </p:sp>
      <p:sp>
        <p:nvSpPr>
          <p:cNvPr id="3" name="内容占位符 2"/>
          <p:cNvSpPr>
            <a:spLocks noGrp="1"/>
          </p:cNvSpPr>
          <p:nvPr>
            <p:ph idx="1"/>
          </p:nvPr>
        </p:nvSpPr>
        <p:spPr>
          <a:xfrm>
            <a:off x="457200" y="747680"/>
            <a:ext cx="8229600" cy="3394472"/>
          </a:xfrm>
        </p:spPr>
        <p:txBody>
          <a:bodyPr>
            <a:normAutofit fontScale="90000"/>
          </a:bodyPr>
          <a:lstStyle/>
          <a:p>
            <a:pPr marL="0" indent="0" fontAlgn="auto">
              <a:lnSpc>
                <a:spcPct val="150000"/>
              </a:lnSpc>
              <a:spcBef>
                <a:spcPts val="0"/>
              </a:spcBef>
              <a:buNone/>
            </a:pPr>
            <a:r>
              <a:rPr lang="zh-CN" altLang="en-US" sz="1800" dirty="0"/>
              <a:t>根据历年考研真题，现在命题形势基本是填空题、选择题、画图题、计算题（有小题和综合性大题）。</a:t>
            </a:r>
          </a:p>
          <a:p>
            <a:pPr marL="0" indent="0" fontAlgn="auto">
              <a:lnSpc>
                <a:spcPct val="150000"/>
              </a:lnSpc>
              <a:spcBef>
                <a:spcPts val="0"/>
              </a:spcBef>
              <a:buNone/>
            </a:pPr>
            <a:endParaRPr lang="zh-CN" altLang="en-US" sz="1800" b="1" dirty="0"/>
          </a:p>
          <a:p>
            <a:pPr marL="0" indent="0" fontAlgn="auto">
              <a:lnSpc>
                <a:spcPct val="150000"/>
              </a:lnSpc>
              <a:spcBef>
                <a:spcPts val="0"/>
              </a:spcBef>
              <a:buNone/>
            </a:pPr>
            <a:r>
              <a:rPr lang="zh-CN" altLang="en-US" sz="1800" b="1" dirty="0"/>
              <a:t>题型分布：</a:t>
            </a:r>
          </a:p>
          <a:p>
            <a:pPr marL="0" indent="0" fontAlgn="auto">
              <a:lnSpc>
                <a:spcPct val="150000"/>
              </a:lnSpc>
              <a:spcBef>
                <a:spcPts val="0"/>
              </a:spcBef>
              <a:buNone/>
            </a:pPr>
            <a:r>
              <a:rPr lang="en-US" altLang="zh-CN" sz="1800" dirty="0"/>
              <a:t>1.</a:t>
            </a:r>
            <a:r>
              <a:rPr lang="zh-CN" altLang="en-US" sz="1800" dirty="0"/>
              <a:t>填空和选择题考查基础内容，考点有重叠的部分，只是出题的方式不同，而且在红果研讲义的重点内容中都有指出，需要熟练掌握。</a:t>
            </a:r>
          </a:p>
          <a:p>
            <a:pPr marL="0" indent="0" fontAlgn="auto">
              <a:lnSpc>
                <a:spcPct val="150000"/>
              </a:lnSpc>
              <a:spcBef>
                <a:spcPts val="0"/>
              </a:spcBef>
              <a:buNone/>
            </a:pPr>
            <a:r>
              <a:rPr lang="en-US" altLang="zh-CN" sz="1800" dirty="0"/>
              <a:t>2.</a:t>
            </a:r>
            <a:r>
              <a:rPr lang="zh-CN" altLang="en-US" sz="1800" dirty="0"/>
              <a:t>计算题考点主要包括：卷积的基本性质和运算、傅里叶变换的性质及运用、拉普拉斯变换和</a:t>
            </a:r>
            <a:r>
              <a:rPr lang="en-US" altLang="zh-CN" sz="1800" dirty="0"/>
              <a:t>Z</a:t>
            </a:r>
            <a:r>
              <a:rPr lang="zh-CN" altLang="en-US" sz="1800" dirty="0"/>
              <a:t>变换的运用以及采样定理的使用等。</a:t>
            </a:r>
            <a:endParaRPr lang="en-US" altLang="zh-CN" sz="1800" dirty="0"/>
          </a:p>
          <a:p>
            <a:pPr marL="0" indent="0" fontAlgn="auto">
              <a:lnSpc>
                <a:spcPct val="150000"/>
              </a:lnSpc>
              <a:spcBef>
                <a:spcPts val="0"/>
              </a:spcBef>
              <a:buNone/>
            </a:pPr>
            <a:r>
              <a:rPr lang="en-US" altLang="zh-CN" sz="1800" dirty="0"/>
              <a:t>3.</a:t>
            </a:r>
            <a:r>
              <a:rPr lang="zh-CN" altLang="en-US" sz="1800" dirty="0"/>
              <a:t>画图题主要包括：图像的平移、拉伸、反转等。</a:t>
            </a:r>
            <a:endParaRPr lang="en-US" altLang="zh-CN" sz="1800" dirty="0"/>
          </a:p>
          <a:p>
            <a:pPr marL="0" indent="0" fontAlgn="auto">
              <a:lnSpc>
                <a:spcPct val="150000"/>
              </a:lnSpc>
              <a:spcBef>
                <a:spcPts val="0"/>
              </a:spcBef>
              <a:buNone/>
            </a:pPr>
            <a:endParaRPr lang="zh-CN" altLang="en-US" sz="18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3995" y="101600"/>
            <a:ext cx="1788160" cy="857250"/>
          </a:xfrm>
        </p:spPr>
        <p:txBody>
          <a:bodyPr>
            <a:normAutofit/>
          </a:bodyPr>
          <a:lstStyle/>
          <a:p>
            <a:pPr marL="457200" indent="-457200" algn="l">
              <a:buFont typeface="Wingdings" panose="05000000000000000000" pitchFamily="2" charset="2"/>
              <a:buChar char="Ø"/>
            </a:pPr>
            <a:r>
              <a:rPr lang="zh-CN" altLang="en-US" sz="1800" dirty="0"/>
              <a:t>真题还原</a:t>
            </a:r>
            <a:br>
              <a:rPr lang="zh-CN" altLang="en-US" sz="1800" dirty="0"/>
            </a:br>
            <a:r>
              <a:rPr lang="en-US" altLang="zh-CN" sz="1800" dirty="0"/>
              <a:t>--</a:t>
            </a:r>
            <a:r>
              <a:rPr lang="zh-CN" altLang="en-US" sz="1800" b="1" dirty="0"/>
              <a:t>填空题</a:t>
            </a:r>
          </a:p>
        </p:txBody>
      </p:sp>
      <p:pic>
        <p:nvPicPr>
          <p:cNvPr id="4" name="图片 3"/>
          <p:cNvPicPr>
            <a:picLocks noChangeAspect="1"/>
          </p:cNvPicPr>
          <p:nvPr/>
        </p:nvPicPr>
        <p:blipFill>
          <a:blip r:embed="rId2"/>
          <a:stretch>
            <a:fillRect/>
          </a:stretch>
        </p:blipFill>
        <p:spPr>
          <a:xfrm>
            <a:off x="1898015" y="535305"/>
            <a:ext cx="6214110" cy="45154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205979"/>
            <a:ext cx="8229600" cy="857250"/>
          </a:xfrm>
        </p:spPr>
        <p:txBody>
          <a:bodyPr>
            <a:normAutofit/>
          </a:bodyPr>
          <a:lstStyle/>
          <a:p>
            <a:pPr marL="457200" indent="-457200" algn="l">
              <a:buFont typeface="Wingdings" panose="05000000000000000000" pitchFamily="2" charset="2"/>
              <a:buChar char="Ø"/>
            </a:pPr>
            <a:r>
              <a:rPr lang="zh-CN" altLang="en-US" sz="1800" dirty="0"/>
              <a:t>真题还原</a:t>
            </a:r>
            <a:br>
              <a:rPr lang="zh-CN" altLang="en-US" sz="1800" dirty="0"/>
            </a:br>
            <a:r>
              <a:rPr lang="en-US" altLang="zh-CN" sz="1800" dirty="0"/>
              <a:t>--</a:t>
            </a:r>
            <a:r>
              <a:rPr lang="zh-CN" altLang="en-US" sz="1800" b="1" dirty="0"/>
              <a:t>选择题</a:t>
            </a:r>
          </a:p>
        </p:txBody>
      </p:sp>
      <p:pic>
        <p:nvPicPr>
          <p:cNvPr id="4" name="图片 3"/>
          <p:cNvPicPr>
            <a:picLocks noChangeAspect="1"/>
          </p:cNvPicPr>
          <p:nvPr/>
        </p:nvPicPr>
        <p:blipFill>
          <a:blip r:embed="rId2"/>
          <a:stretch>
            <a:fillRect/>
          </a:stretch>
        </p:blipFill>
        <p:spPr>
          <a:xfrm>
            <a:off x="1559560" y="1062990"/>
            <a:ext cx="6305550" cy="37242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205979"/>
            <a:ext cx="8229600" cy="857250"/>
          </a:xfrm>
        </p:spPr>
        <p:txBody>
          <a:bodyPr>
            <a:normAutofit/>
          </a:bodyPr>
          <a:lstStyle/>
          <a:p>
            <a:pPr marL="457200" indent="-457200" algn="l">
              <a:buFont typeface="Wingdings" panose="05000000000000000000" pitchFamily="2" charset="2"/>
              <a:buChar char="Ø"/>
            </a:pPr>
            <a:r>
              <a:rPr lang="zh-CN" altLang="en-US" sz="1800" dirty="0"/>
              <a:t>真题还原</a:t>
            </a:r>
            <a:br>
              <a:rPr lang="zh-CN" altLang="en-US" sz="1800" dirty="0"/>
            </a:br>
            <a:r>
              <a:rPr lang="en-US" altLang="zh-CN" sz="1800" dirty="0"/>
              <a:t>--</a:t>
            </a:r>
            <a:r>
              <a:rPr lang="zh-CN" altLang="en-US" sz="1800" b="1" dirty="0"/>
              <a:t>画图题</a:t>
            </a:r>
          </a:p>
        </p:txBody>
      </p:sp>
      <p:pic>
        <p:nvPicPr>
          <p:cNvPr id="4" name="图片 3"/>
          <p:cNvPicPr>
            <a:picLocks noChangeAspect="1"/>
          </p:cNvPicPr>
          <p:nvPr/>
        </p:nvPicPr>
        <p:blipFill>
          <a:blip r:embed="rId2"/>
          <a:stretch>
            <a:fillRect/>
          </a:stretch>
        </p:blipFill>
        <p:spPr>
          <a:xfrm>
            <a:off x="1485265" y="1398270"/>
            <a:ext cx="6174105" cy="2346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矩形 263"/>
          <p:cNvSpPr/>
          <p:nvPr>
            <p:custDataLst>
              <p:tags r:id="rId2"/>
            </p:custDataLst>
          </p:nvPr>
        </p:nvSpPr>
        <p:spPr>
          <a:xfrm>
            <a:off x="1199330" y="312644"/>
            <a:ext cx="6493548" cy="488798"/>
          </a:xfrm>
          <a:prstGeom prst="rect">
            <a:avLst/>
          </a:prstGeom>
        </p:spPr>
        <p:txBody>
          <a:bodyPr wrap="square">
            <a:noAutofit/>
          </a:bodyPr>
          <a:lstStyle/>
          <a:p>
            <a:pPr algn="ctr"/>
            <a:r>
              <a:rPr lang="zh-CN" altLang="en-US" sz="2800" b="1" dirty="0">
                <a:latin typeface="+mj-lt"/>
                <a:ea typeface="+mj-ea"/>
                <a:cs typeface="+mj-cs"/>
              </a:rPr>
              <a:t>讲座内容</a:t>
            </a:r>
          </a:p>
        </p:txBody>
      </p:sp>
      <p:sp>
        <p:nvSpPr>
          <p:cNvPr id="2" name="文本框 1"/>
          <p:cNvSpPr txBox="1"/>
          <p:nvPr/>
        </p:nvSpPr>
        <p:spPr>
          <a:xfrm>
            <a:off x="801926" y="470350"/>
            <a:ext cx="7288687" cy="2861310"/>
          </a:xfrm>
          <a:prstGeom prst="rect">
            <a:avLst/>
          </a:prstGeom>
          <a:noFill/>
        </p:spPr>
        <p:txBody>
          <a:bodyPr wrap="square" rtlCol="0">
            <a:spAutoFit/>
          </a:bodyPr>
          <a:lstStyle/>
          <a:p>
            <a:pPr>
              <a:lnSpc>
                <a:spcPct val="200000"/>
              </a:lnSpc>
            </a:pPr>
            <a:endParaRPr lang="en-US" altLang="zh-CN" b="1" dirty="0">
              <a:latin typeface="+mn-ea"/>
            </a:endParaRPr>
          </a:p>
          <a:p>
            <a:pPr marL="285750" indent="-285750">
              <a:lnSpc>
                <a:spcPct val="200000"/>
              </a:lnSpc>
              <a:buFont typeface="Wingdings" panose="05000000000000000000" pitchFamily="2" charset="2"/>
              <a:buChar char="Ø"/>
            </a:pPr>
            <a:r>
              <a:rPr lang="zh-CN" altLang="en-US" b="1" dirty="0">
                <a:latin typeface="+mn-ea"/>
              </a:rPr>
              <a:t>一、学院考情介绍</a:t>
            </a:r>
            <a:endParaRPr lang="en-US" altLang="zh-CN" b="1" dirty="0">
              <a:latin typeface="+mn-ea"/>
            </a:endParaRPr>
          </a:p>
          <a:p>
            <a:pPr marL="285750" indent="-285750">
              <a:lnSpc>
                <a:spcPct val="200000"/>
              </a:lnSpc>
              <a:buFont typeface="Wingdings" panose="05000000000000000000" pitchFamily="2" charset="2"/>
              <a:buChar char="Ø"/>
            </a:pPr>
            <a:r>
              <a:rPr lang="zh-CN" altLang="en-US" b="1" dirty="0">
                <a:latin typeface="+mn-ea"/>
              </a:rPr>
              <a:t>二、专业课暑期复习规划</a:t>
            </a:r>
            <a:endParaRPr lang="en-US" altLang="zh-CN" b="1" dirty="0">
              <a:latin typeface="+mn-ea"/>
            </a:endParaRPr>
          </a:p>
          <a:p>
            <a:pPr marL="285750" indent="-285750">
              <a:lnSpc>
                <a:spcPct val="200000"/>
              </a:lnSpc>
              <a:buFont typeface="Wingdings" panose="05000000000000000000" pitchFamily="2" charset="2"/>
              <a:buChar char="Ø"/>
            </a:pPr>
            <a:r>
              <a:rPr lang="zh-CN" altLang="en-US" b="1" dirty="0">
                <a:latin typeface="+mn-ea"/>
              </a:rPr>
              <a:t>三、专业课考点及命题趋势分析</a:t>
            </a:r>
            <a:endParaRPr lang="en-US" altLang="zh-CN" dirty="0"/>
          </a:p>
          <a:p>
            <a:pPr marL="285750" indent="-285750">
              <a:lnSpc>
                <a:spcPct val="200000"/>
              </a:lnSpc>
              <a:buFont typeface="Wingdings" panose="05000000000000000000" pitchFamily="2" charset="2"/>
              <a:buChar char="Ø"/>
            </a:pPr>
            <a:r>
              <a:rPr lang="zh-CN" altLang="en-US" b="1" dirty="0">
                <a:latin typeface="+mn-ea"/>
              </a:rPr>
              <a:t>四、个人公共课经验分享</a:t>
            </a:r>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animEffect transition="in" filter="barn(inVertical)">
                                      <p:cBhvr>
                                        <p:cTn id="7" dur="500"/>
                                        <p:tgtEl>
                                          <p:spTgt spid="2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fade">
                                      <p:cBhvr>
                                        <p:cTn id="33" dur="1000"/>
                                        <p:tgtEl>
                                          <p:spTgt spid="2">
                                            <p:txEl>
                                              <p:pRg st="4" end="4"/>
                                            </p:txEl>
                                          </p:spTgt>
                                        </p:tgtEl>
                                      </p:cBhvr>
                                    </p:animEffect>
                                    <p:anim calcmode="lin" valueType="num">
                                      <p:cBhvr>
                                        <p:cTn id="3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205979"/>
            <a:ext cx="8229600" cy="857250"/>
          </a:xfrm>
        </p:spPr>
        <p:txBody>
          <a:bodyPr>
            <a:normAutofit/>
          </a:bodyPr>
          <a:lstStyle/>
          <a:p>
            <a:pPr marL="457200" indent="-457200" algn="l">
              <a:buFont typeface="Wingdings" panose="05000000000000000000" pitchFamily="2" charset="2"/>
              <a:buChar char="Ø"/>
            </a:pPr>
            <a:r>
              <a:rPr lang="zh-CN" altLang="en-US" sz="1800" dirty="0"/>
              <a:t>真题还原</a:t>
            </a:r>
            <a:br>
              <a:rPr lang="zh-CN" altLang="en-US" sz="1800" dirty="0"/>
            </a:br>
            <a:r>
              <a:rPr lang="en-US" altLang="zh-CN" sz="1800" b="1" dirty="0"/>
              <a:t>--</a:t>
            </a:r>
            <a:r>
              <a:rPr lang="zh-CN" altLang="en-US" sz="1800" b="1" dirty="0"/>
              <a:t>计算题</a:t>
            </a:r>
          </a:p>
        </p:txBody>
      </p:sp>
      <p:pic>
        <p:nvPicPr>
          <p:cNvPr id="2" name="图片 1"/>
          <p:cNvPicPr>
            <a:picLocks noChangeAspect="1"/>
          </p:cNvPicPr>
          <p:nvPr/>
        </p:nvPicPr>
        <p:blipFill>
          <a:blip r:embed="rId2"/>
          <a:stretch>
            <a:fillRect/>
          </a:stretch>
        </p:blipFill>
        <p:spPr>
          <a:xfrm>
            <a:off x="1731010" y="1062990"/>
            <a:ext cx="6076950" cy="39706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4173" y="711245"/>
            <a:ext cx="8229600" cy="3108543"/>
          </a:xfrm>
          <a:prstGeom prst="rect">
            <a:avLst/>
          </a:prstGeom>
          <a:noFill/>
        </p:spPr>
        <p:txBody>
          <a:bodyPr wrap="square" rtlCol="0">
            <a:spAutoFit/>
          </a:bodyPr>
          <a:lstStyle/>
          <a:p>
            <a:r>
              <a:rPr lang="en-US" altLang="zh-CN" sz="2000" dirty="0"/>
              <a:t>1.</a:t>
            </a:r>
            <a:r>
              <a:rPr lang="zh-CN" altLang="en-US" sz="2000" dirty="0"/>
              <a:t>专业课做题一定要看完一章及时做题巩固，切忌全部看完再做题，这样的复习效果将会事倍功半。</a:t>
            </a:r>
          </a:p>
          <a:p>
            <a:r>
              <a:rPr lang="en-US" altLang="zh-CN" sz="2000" dirty="0"/>
              <a:t>2.</a:t>
            </a:r>
            <a:r>
              <a:rPr lang="zh-CN" altLang="en-US" sz="2000" dirty="0"/>
              <a:t>一定要着手计算，切忌眼高手低，自己计算才能发现问题</a:t>
            </a:r>
          </a:p>
          <a:p>
            <a:r>
              <a:rPr lang="en-US" altLang="zh-CN" sz="2000" dirty="0"/>
              <a:t>3.</a:t>
            </a:r>
            <a:r>
              <a:rPr lang="zh-CN" altLang="en-US" sz="2000" dirty="0"/>
              <a:t>注重期末试题的使用，考研试题的出题考点是以期末试题为基础的，可以说期末试题是考研真题的</a:t>
            </a:r>
            <a:r>
              <a:rPr lang="en-US" altLang="zh-CN" sz="2000" dirty="0"/>
              <a:t>“</a:t>
            </a:r>
            <a:r>
              <a:rPr lang="zh-CN" altLang="en-US" sz="2000" dirty="0"/>
              <a:t>母题</a:t>
            </a:r>
            <a:r>
              <a:rPr lang="en-US" altLang="zh-CN" sz="2000" dirty="0"/>
              <a:t>”</a:t>
            </a:r>
            <a:r>
              <a:rPr lang="zh-CN" altLang="en-US" sz="2000" dirty="0"/>
              <a:t>。</a:t>
            </a:r>
          </a:p>
          <a:p>
            <a:r>
              <a:rPr lang="en-US" altLang="zh-CN" sz="2000" dirty="0"/>
              <a:t>4.</a:t>
            </a:r>
            <a:r>
              <a:rPr lang="zh-CN" altLang="en-US" sz="2000" dirty="0"/>
              <a:t>真题第一遍巩固，第二遍查漏补缺，第三遍揣摩出题思路和命题陷阱。</a:t>
            </a:r>
          </a:p>
          <a:p>
            <a:r>
              <a:rPr lang="en-US" altLang="zh-CN" sz="2000" dirty="0"/>
              <a:t>5.</a:t>
            </a:r>
            <a:r>
              <a:rPr lang="zh-CN" altLang="en-US" sz="2000" dirty="0"/>
              <a:t>不要一味做题，有时候没心思做题不如返回头看看以前的错题，这比做一套题有效的多。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457200" indent="-457200" algn="l">
              <a:buFont typeface="Wingdings" panose="05000000000000000000" pitchFamily="2" charset="2"/>
              <a:buChar char="Ø"/>
            </a:pPr>
            <a:r>
              <a:rPr lang="zh-CN" altLang="en-US" sz="3200" dirty="0"/>
              <a:t>近年来真题命题趋势</a:t>
            </a:r>
          </a:p>
        </p:txBody>
      </p:sp>
      <p:sp>
        <p:nvSpPr>
          <p:cNvPr id="3" name="内容占位符 2"/>
          <p:cNvSpPr>
            <a:spLocks noGrp="1"/>
          </p:cNvSpPr>
          <p:nvPr>
            <p:ph idx="1"/>
          </p:nvPr>
        </p:nvSpPr>
        <p:spPr/>
        <p:txBody>
          <a:bodyPr>
            <a:normAutofit/>
          </a:bodyPr>
          <a:lstStyle/>
          <a:p>
            <a:r>
              <a:rPr lang="en-US" altLang="zh-CN" sz="2400" dirty="0"/>
              <a:t>1.</a:t>
            </a:r>
            <a:r>
              <a:rPr lang="zh-CN" altLang="en-US" sz="2400" dirty="0"/>
              <a:t>重视基础内容（公式及定理）的记忆</a:t>
            </a:r>
            <a:endParaRPr lang="en-US" altLang="zh-CN" sz="2400" dirty="0"/>
          </a:p>
          <a:p>
            <a:r>
              <a:rPr lang="en-US" altLang="zh-CN" sz="2400" dirty="0"/>
              <a:t>2.</a:t>
            </a:r>
            <a:r>
              <a:rPr lang="zh-CN" altLang="en-US" sz="2400" dirty="0"/>
              <a:t>重视考察计算能力</a:t>
            </a:r>
            <a:endParaRPr lang="en-US" altLang="zh-CN" sz="2400" dirty="0"/>
          </a:p>
          <a:p>
            <a:r>
              <a:rPr lang="en-US" altLang="zh-CN" sz="2400" dirty="0"/>
              <a:t>3.</a:t>
            </a:r>
            <a:r>
              <a:rPr lang="zh-CN" altLang="en-US" sz="2400" dirty="0"/>
              <a:t>注重考察对考点的理解</a:t>
            </a:r>
            <a:endParaRPr lang="en-US" altLang="zh-CN" sz="2400" dirty="0"/>
          </a:p>
          <a:p>
            <a:r>
              <a:rPr lang="en-US" altLang="zh-CN" sz="2400" dirty="0"/>
              <a:t>4.</a:t>
            </a:r>
            <a:r>
              <a:rPr lang="zh-CN" altLang="en-US" sz="2400" dirty="0"/>
              <a:t>注重一些小的思维创新</a:t>
            </a:r>
            <a:endParaRPr lang="en-US" altLang="zh-CN" sz="2400" dirty="0"/>
          </a:p>
          <a:p>
            <a:r>
              <a:rPr lang="en-US" altLang="zh-CN" sz="2400" dirty="0"/>
              <a:t>5.</a:t>
            </a:r>
            <a:r>
              <a:rPr lang="zh-CN" altLang="en-US" sz="2400" dirty="0"/>
              <a:t>注重考察知识点之间的联系与区别</a:t>
            </a:r>
            <a:endParaRPr lang="en-US" altLang="zh-CN" sz="2400" dirty="0"/>
          </a:p>
          <a:p>
            <a:r>
              <a:rPr lang="en-US" altLang="zh-CN" sz="2400" dirty="0"/>
              <a:t>6.</a:t>
            </a:r>
            <a:r>
              <a:rPr lang="zh-CN" altLang="en-US" sz="2400" dirty="0"/>
              <a:t>注重考察知识的综合运用能力</a:t>
            </a:r>
            <a:endParaRPr lang="en-US" altLang="zh-C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456" y="1787824"/>
            <a:ext cx="8229600" cy="857250"/>
          </a:xfrm>
        </p:spPr>
        <p:txBody>
          <a:bodyPr/>
          <a:lstStyle/>
          <a:p>
            <a:r>
              <a:rPr lang="zh-CN" altLang="en-US" b="1" dirty="0"/>
              <a:t>四</a:t>
            </a:r>
            <a:r>
              <a:rPr lang="en-US" altLang="zh-CN" b="1" dirty="0"/>
              <a:t>.</a:t>
            </a:r>
            <a:r>
              <a:rPr lang="zh-CN" altLang="en-US" b="1" dirty="0"/>
              <a:t>个人复习经验分享</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85520" y="87413"/>
            <a:ext cx="2348720" cy="523220"/>
          </a:xfrm>
          <a:prstGeom prst="rect">
            <a:avLst/>
          </a:prstGeom>
        </p:spPr>
        <p:txBody>
          <a:bodyPr wrap="none">
            <a:spAutoFit/>
          </a:bodyPr>
          <a:lstStyle/>
          <a:p>
            <a:r>
              <a:rPr lang="zh-CN" altLang="en-US" sz="2800" b="1" dirty="0"/>
              <a:t>我的复习经验</a:t>
            </a:r>
          </a:p>
        </p:txBody>
      </p:sp>
      <p:sp>
        <p:nvSpPr>
          <p:cNvPr id="5" name="文本框 4"/>
          <p:cNvSpPr txBox="1"/>
          <p:nvPr/>
        </p:nvSpPr>
        <p:spPr>
          <a:xfrm>
            <a:off x="969934" y="610632"/>
            <a:ext cx="7328939" cy="4021742"/>
          </a:xfrm>
          <a:prstGeom prst="rect">
            <a:avLst/>
          </a:prstGeom>
          <a:noFill/>
        </p:spPr>
        <p:txBody>
          <a:bodyPr wrap="square" rtlCol="0">
            <a:spAutoFit/>
          </a:bodyPr>
          <a:lstStyle/>
          <a:p>
            <a:pPr>
              <a:lnSpc>
                <a:spcPts val="2200"/>
              </a:lnSpc>
            </a:pPr>
            <a:r>
              <a:rPr lang="en-US" altLang="zh-CN" sz="1600" dirty="0"/>
              <a:t>1.</a:t>
            </a:r>
            <a:r>
              <a:rPr lang="zh-CN" altLang="en-US" sz="1600" dirty="0"/>
              <a:t>已经进入</a:t>
            </a:r>
            <a:r>
              <a:rPr lang="en-US" altLang="zh-CN" sz="1600" dirty="0"/>
              <a:t>7</a:t>
            </a:r>
            <a:r>
              <a:rPr lang="zh-CN" altLang="en-US" sz="1600" dirty="0"/>
              <a:t>月份，距离</a:t>
            </a:r>
            <a:r>
              <a:rPr lang="en-US" altLang="zh-CN" sz="1600" dirty="0"/>
              <a:t>2020</a:t>
            </a:r>
            <a:r>
              <a:rPr lang="zh-CN" altLang="en-US" sz="1600" dirty="0"/>
              <a:t>考研仅剩不到半年的复习时间，尤其是</a:t>
            </a:r>
            <a:r>
              <a:rPr lang="en-US" altLang="zh-CN" sz="1600" dirty="0"/>
              <a:t>7.8</a:t>
            </a:r>
            <a:r>
              <a:rPr lang="zh-CN" altLang="en-US" sz="1600" dirty="0"/>
              <a:t>两个月需要全面提高复习效率，紧密安排复习进度</a:t>
            </a:r>
            <a:endParaRPr lang="en-US" altLang="zh-CN" sz="1600" dirty="0"/>
          </a:p>
          <a:p>
            <a:pPr>
              <a:lnSpc>
                <a:spcPts val="2200"/>
              </a:lnSpc>
            </a:pPr>
            <a:r>
              <a:rPr lang="en-US" altLang="zh-CN" sz="1600" dirty="0"/>
              <a:t>2.</a:t>
            </a:r>
            <a:r>
              <a:rPr lang="zh-CN" altLang="en-US" sz="1600" dirty="0"/>
              <a:t>公共课复习进度建议：</a:t>
            </a:r>
            <a:endParaRPr lang="en-US" altLang="zh-CN" sz="1600" dirty="0"/>
          </a:p>
          <a:p>
            <a:pPr>
              <a:lnSpc>
                <a:spcPts val="2200"/>
              </a:lnSpc>
            </a:pPr>
            <a:r>
              <a:rPr lang="en-US" altLang="zh-CN" sz="1600" dirty="0"/>
              <a:t>    </a:t>
            </a:r>
            <a:r>
              <a:rPr lang="zh-CN" altLang="en-US" sz="1600" b="1" dirty="0">
                <a:solidFill>
                  <a:schemeClr val="tx2">
                    <a:lumMod val="60000"/>
                    <a:lumOff val="40000"/>
                  </a:schemeClr>
                </a:solidFill>
              </a:rPr>
              <a:t>数学</a:t>
            </a:r>
            <a:r>
              <a:rPr lang="zh-CN" altLang="en-US" sz="1600" dirty="0"/>
              <a:t>进入强化阶段，基础阶段习题抓紧落实并着手开始强化阶段的习题复习（可以做张宇千题和闭关修炼</a:t>
            </a:r>
            <a:r>
              <a:rPr lang="en-US" altLang="zh-CN" sz="1600" dirty="0"/>
              <a:t>100</a:t>
            </a:r>
            <a:r>
              <a:rPr lang="zh-CN" altLang="en-US" sz="1600" dirty="0"/>
              <a:t>题）。</a:t>
            </a:r>
            <a:endParaRPr lang="en-US" altLang="zh-CN" sz="1600" dirty="0"/>
          </a:p>
          <a:p>
            <a:pPr>
              <a:lnSpc>
                <a:spcPts val="2200"/>
              </a:lnSpc>
            </a:pPr>
            <a:r>
              <a:rPr lang="en-US" altLang="zh-CN" sz="1600" dirty="0"/>
              <a:t>    </a:t>
            </a:r>
            <a:r>
              <a:rPr lang="zh-CN" altLang="en-US" sz="1600" b="1" dirty="0">
                <a:solidFill>
                  <a:srgbClr val="0070C0"/>
                </a:solidFill>
              </a:rPr>
              <a:t>英语</a:t>
            </a:r>
            <a:r>
              <a:rPr lang="zh-CN" altLang="en-US" sz="1600" dirty="0"/>
              <a:t>开始阅读理解的强化，建议先将长难句分析落实，再去做阅读，阅读频率为</a:t>
            </a:r>
            <a:r>
              <a:rPr lang="en-US" altLang="zh-CN" sz="1600" dirty="0"/>
              <a:t>1-2</a:t>
            </a:r>
            <a:r>
              <a:rPr lang="zh-CN" altLang="en-US" sz="1600" dirty="0"/>
              <a:t>天一篇，阅读需要对每一题型进行分类总结，并将长难句掌握，把历年真题中反复出现的生词进行总结记忆。</a:t>
            </a:r>
            <a:endParaRPr lang="en-US" altLang="zh-CN" sz="1600" dirty="0"/>
          </a:p>
          <a:p>
            <a:pPr>
              <a:lnSpc>
                <a:spcPts val="2200"/>
              </a:lnSpc>
            </a:pPr>
            <a:r>
              <a:rPr lang="en-US" altLang="zh-CN" sz="1600" dirty="0"/>
              <a:t>    </a:t>
            </a:r>
            <a:r>
              <a:rPr lang="en-US" altLang="zh-CN" sz="1600" dirty="0">
                <a:solidFill>
                  <a:srgbClr val="00B0F0"/>
                </a:solidFill>
              </a:rPr>
              <a:t> </a:t>
            </a:r>
            <a:r>
              <a:rPr lang="zh-CN" altLang="en-US" sz="1600" b="1" dirty="0">
                <a:solidFill>
                  <a:srgbClr val="00B0F0"/>
                </a:solidFill>
              </a:rPr>
              <a:t>政治</a:t>
            </a:r>
            <a:r>
              <a:rPr lang="zh-CN" altLang="en-US" sz="1600" dirty="0"/>
              <a:t>的话可以抽空看看视频，建议马原部分要看视频理解。</a:t>
            </a:r>
            <a:endParaRPr lang="en-US" altLang="zh-CN" sz="1600" dirty="0"/>
          </a:p>
          <a:p>
            <a:pPr>
              <a:lnSpc>
                <a:spcPts val="2200"/>
              </a:lnSpc>
            </a:pPr>
            <a:r>
              <a:rPr lang="en-US" altLang="zh-CN" sz="1600" dirty="0"/>
              <a:t>    </a:t>
            </a:r>
            <a:r>
              <a:rPr lang="zh-CN" altLang="en-US" sz="1600" b="1" dirty="0">
                <a:solidFill>
                  <a:srgbClr val="00B0F0"/>
                </a:solidFill>
              </a:rPr>
              <a:t>专业课</a:t>
            </a:r>
            <a:r>
              <a:rPr lang="zh-CN" altLang="en-US" sz="1600" dirty="0"/>
              <a:t>现在开始为时未晚，要在暑假结束前尽量把课本部分和课后习题完成并全面掌握，九月底开始真题的训练。</a:t>
            </a:r>
            <a:endParaRPr lang="en-US" altLang="zh-CN" sz="1600" dirty="0"/>
          </a:p>
          <a:p>
            <a:pPr>
              <a:lnSpc>
                <a:spcPts val="2200"/>
              </a:lnSpc>
            </a:pPr>
            <a:r>
              <a:rPr lang="en-US" altLang="zh-CN" sz="1600" dirty="0"/>
              <a:t>3.</a:t>
            </a:r>
            <a:r>
              <a:rPr lang="zh-CN" altLang="en-US" sz="1600" dirty="0"/>
              <a:t>要调整自己的心态，有实习的同学抽空抓紧复习，进入考研备战状态，每周休息时间频率为一个下午</a:t>
            </a:r>
            <a:endParaRPr lang="en-US" altLang="zh-CN" sz="1600" dirty="0"/>
          </a:p>
          <a:p>
            <a:pPr>
              <a:lnSpc>
                <a:spcPts val="2200"/>
              </a:lnSpc>
            </a:pPr>
            <a:r>
              <a:rPr lang="en-US" altLang="zh-CN" sz="1600" dirty="0"/>
              <a:t>4.</a:t>
            </a:r>
            <a:r>
              <a:rPr lang="zh-CN" altLang="en-US" sz="1600" dirty="0"/>
              <a:t>调整作息，养成早睡早起的良好习惯。</a:t>
            </a:r>
            <a:endParaRPr lang="en-US" altLang="zh-CN"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00" y="0"/>
            <a:ext cx="9136605" cy="5143500"/>
          </a:xfrm>
        </p:spPr>
      </p:pic>
      <p:sp>
        <p:nvSpPr>
          <p:cNvPr id="2" name="标题 1"/>
          <p:cNvSpPr>
            <a:spLocks noGrp="1"/>
          </p:cNvSpPr>
          <p:nvPr>
            <p:ph type="title"/>
          </p:nvPr>
        </p:nvSpPr>
        <p:spPr>
          <a:xfrm>
            <a:off x="2576865" y="777587"/>
            <a:ext cx="928335" cy="3588326"/>
          </a:xfrm>
        </p:spPr>
        <p:txBody>
          <a:bodyPr>
            <a:normAutofit/>
          </a:bodyPr>
          <a:lstStyle/>
          <a:p>
            <a:r>
              <a:rPr lang="zh-CN" altLang="en-US" dirty="0"/>
              <a:t>一战成 硕 </a:t>
            </a:r>
            <a:br>
              <a:rPr lang="en-US" altLang="zh-CN" dirty="0"/>
            </a:br>
            <a:r>
              <a:rPr lang="en-US" altLang="zh-CN" dirty="0"/>
              <a:t> </a:t>
            </a:r>
            <a:r>
              <a:rPr lang="zh-CN" altLang="en-US" dirty="0"/>
              <a:t>！</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2314" y="3534380"/>
            <a:ext cx="780757" cy="1449978"/>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7786" y="401781"/>
            <a:ext cx="2925633" cy="46447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457200" indent="-457200" algn="l">
              <a:buFont typeface="Wingdings" panose="05000000000000000000" pitchFamily="2" charset="2"/>
              <a:buChar char="Ø"/>
            </a:pPr>
            <a:r>
              <a:rPr lang="zh-CN" altLang="en-US" sz="3200" dirty="0"/>
              <a:t>一、学院考情介绍</a:t>
            </a:r>
          </a:p>
        </p:txBody>
      </p:sp>
      <p:sp>
        <p:nvSpPr>
          <p:cNvPr id="3" name="矩形 2"/>
          <p:cNvSpPr/>
          <p:nvPr/>
        </p:nvSpPr>
        <p:spPr>
          <a:xfrm>
            <a:off x="1132205" y="891540"/>
            <a:ext cx="7554595" cy="3784369"/>
          </a:xfrm>
          <a:prstGeom prst="rect">
            <a:avLst/>
          </a:prstGeom>
        </p:spPr>
        <p:txBody>
          <a:bodyPr wrap="square">
            <a:spAutoFit/>
          </a:bodyPr>
          <a:lstStyle/>
          <a:p>
            <a:pPr indent="457200" fontAlgn="auto">
              <a:lnSpc>
                <a:spcPct val="150000"/>
              </a:lnSpc>
            </a:pPr>
            <a:r>
              <a:rPr lang="zh-CN" altLang="en-US" dirty="0"/>
              <a:t> 根据近几年的命题趋势来看，</a:t>
            </a:r>
            <a:r>
              <a:rPr lang="en-US" altLang="zh-CN" dirty="0"/>
              <a:t>824</a:t>
            </a:r>
            <a:r>
              <a:rPr lang="zh-CN" altLang="en-US" dirty="0"/>
              <a:t>专业课题型变化不大，而且考察都是紧扣考纲的知识点。去年专业课考试难度比</a:t>
            </a:r>
            <a:r>
              <a:rPr lang="en-US" altLang="zh-CN" dirty="0"/>
              <a:t>2018</a:t>
            </a:r>
            <a:r>
              <a:rPr lang="zh-CN" altLang="en-US" dirty="0"/>
              <a:t>年要难一些，选择题、计算题都有一道偏难的题（</a:t>
            </a:r>
            <a:r>
              <a:rPr lang="en-US" altLang="zh-CN" dirty="0"/>
              <a:t>20</a:t>
            </a:r>
            <a:r>
              <a:rPr lang="zh-CN" altLang="en-US" dirty="0"/>
              <a:t>分左右），如果你把</a:t>
            </a:r>
            <a:r>
              <a:rPr lang="zh-CN" altLang="en-US" b="1" u="sng" dirty="0"/>
              <a:t>红果研讲义、真题以及会员群中勾画的课后习题</a:t>
            </a:r>
            <a:r>
              <a:rPr lang="zh-CN" altLang="en-US" dirty="0"/>
              <a:t>上的知识点弄懂，你的最低水平应该有</a:t>
            </a:r>
            <a:r>
              <a:rPr lang="en-US" altLang="zh-CN" dirty="0"/>
              <a:t>110+</a:t>
            </a:r>
            <a:r>
              <a:rPr lang="zh-CN" altLang="en-US" dirty="0"/>
              <a:t>。</a:t>
            </a:r>
            <a:endParaRPr lang="en-US" altLang="zh-CN" dirty="0"/>
          </a:p>
          <a:p>
            <a:pPr indent="457200" fontAlgn="auto">
              <a:lnSpc>
                <a:spcPct val="150000"/>
              </a:lnSpc>
            </a:pPr>
            <a:r>
              <a:rPr lang="zh-CN" altLang="en-US" dirty="0"/>
              <a:t>考研人数今年预计还会增加，竞争力会比较大，因此要注重</a:t>
            </a:r>
            <a:r>
              <a:rPr lang="en-US" altLang="zh-CN" dirty="0"/>
              <a:t>824</a:t>
            </a:r>
            <a:r>
              <a:rPr lang="zh-CN" altLang="en-US" dirty="0"/>
              <a:t>的基础复习。</a:t>
            </a:r>
            <a:endParaRPr lang="en-US" altLang="zh-CN" dirty="0"/>
          </a:p>
          <a:p>
            <a:pPr fontAlgn="auto">
              <a:lnSpc>
                <a:spcPct val="150000"/>
              </a:lnSpc>
            </a:pPr>
            <a:endParaRPr lang="en-US" altLang="zh-CN" dirty="0"/>
          </a:p>
          <a:p>
            <a:pPr fontAlgn="auto">
              <a:lnSpc>
                <a:spcPct val="150000"/>
              </a:lnSpc>
            </a:pPr>
            <a:r>
              <a:rPr lang="zh-CN" altLang="en-US" b="1" dirty="0"/>
              <a:t>公共课</a:t>
            </a:r>
            <a:r>
              <a:rPr lang="zh-CN" altLang="en-US" dirty="0"/>
              <a:t>：数学相较</a:t>
            </a:r>
            <a:r>
              <a:rPr lang="en-US" altLang="zh-CN" dirty="0"/>
              <a:t>18</a:t>
            </a:r>
            <a:r>
              <a:rPr lang="zh-CN" altLang="en-US" dirty="0"/>
              <a:t>年简单，今年难度预计会加大</a:t>
            </a:r>
            <a:endParaRPr lang="en-US" altLang="zh-CN" dirty="0"/>
          </a:p>
          <a:p>
            <a:pPr fontAlgn="auto">
              <a:lnSpc>
                <a:spcPct val="150000"/>
              </a:lnSpc>
            </a:pPr>
            <a:r>
              <a:rPr lang="zh-CN" altLang="en-US" dirty="0"/>
              <a:t>                  英语</a:t>
            </a:r>
            <a:r>
              <a:rPr lang="en-US" altLang="zh-CN" dirty="0"/>
              <a:t>2016-2019</a:t>
            </a:r>
            <a:r>
              <a:rPr lang="zh-CN" altLang="en-US" dirty="0"/>
              <a:t>连续四年难度都稳定，注重基础复习</a:t>
            </a:r>
          </a:p>
        </p:txBody>
      </p:sp>
    </p:spTree>
  </p:cSld>
  <p:clrMapOvr>
    <a:masterClrMapping/>
  </p:clrMapOvr>
  <mc:AlternateContent xmlns:mc="http://schemas.openxmlformats.org/markup-compatibility/2006" xmlns:p14="http://schemas.microsoft.com/office/powerpoint/2010/main">
    <mc:Choice Requires="p14">
      <p:transition>
        <p:diamond/>
      </p:transition>
    </mc:Choice>
    <mc:Fallback xmlns="">
      <p:transition>
        <p:diamond/>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638091"/>
            <a:ext cx="8229600" cy="857250"/>
          </a:xfrm>
        </p:spPr>
        <p:txBody>
          <a:bodyPr>
            <a:normAutofit/>
          </a:bodyPr>
          <a:lstStyle/>
          <a:p>
            <a:pPr marL="457200" indent="-457200" algn="l">
              <a:buFont typeface="Wingdings" panose="05000000000000000000" pitchFamily="2" charset="2"/>
              <a:buChar char="Ø"/>
            </a:pPr>
            <a:r>
              <a:rPr lang="zh-CN" altLang="en-US" dirty="0"/>
              <a:t>二、</a:t>
            </a:r>
            <a:r>
              <a:rPr lang="zh-CN" altLang="en-US" b="1" dirty="0">
                <a:latin typeface="+mn-ea"/>
              </a:rPr>
              <a:t>专业课暑期复习规划</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22786535"/>
              </p:ext>
            </p:extLst>
          </p:nvPr>
        </p:nvGraphicFramePr>
        <p:xfrm>
          <a:off x="437029" y="632013"/>
          <a:ext cx="8108577" cy="3397714"/>
        </p:xfrm>
        <a:graphic>
          <a:graphicData uri="http://schemas.openxmlformats.org/drawingml/2006/table">
            <a:tbl>
              <a:tblPr firstRow="1" bandRow="1">
                <a:tableStyleId>{5C22544A-7EE6-4342-B048-85BDC9FD1C3A}</a:tableStyleId>
              </a:tblPr>
              <a:tblGrid>
                <a:gridCol w="1127597">
                  <a:extLst>
                    <a:ext uri="{9D8B030D-6E8A-4147-A177-3AD203B41FA5}">
                      <a16:colId xmlns:a16="http://schemas.microsoft.com/office/drawing/2014/main" val="20000"/>
                    </a:ext>
                  </a:extLst>
                </a:gridCol>
                <a:gridCol w="3690659">
                  <a:extLst>
                    <a:ext uri="{9D8B030D-6E8A-4147-A177-3AD203B41FA5}">
                      <a16:colId xmlns:a16="http://schemas.microsoft.com/office/drawing/2014/main" val="20001"/>
                    </a:ext>
                  </a:extLst>
                </a:gridCol>
                <a:gridCol w="3290321">
                  <a:extLst>
                    <a:ext uri="{9D8B030D-6E8A-4147-A177-3AD203B41FA5}">
                      <a16:colId xmlns:a16="http://schemas.microsoft.com/office/drawing/2014/main" val="20002"/>
                    </a:ext>
                  </a:extLst>
                </a:gridCol>
              </a:tblGrid>
              <a:tr h="457653">
                <a:tc>
                  <a:txBody>
                    <a:bodyPr/>
                    <a:lstStyle/>
                    <a:p>
                      <a:pPr algn="ctr"/>
                      <a:r>
                        <a:rPr lang="zh-CN" altLang="en-US" sz="1800" dirty="0"/>
                        <a:t>月份</a:t>
                      </a:r>
                    </a:p>
                  </a:txBody>
                  <a:tcPr anchor="ctr" anchorCtr="1"/>
                </a:tc>
                <a:tc>
                  <a:txBody>
                    <a:bodyPr/>
                    <a:lstStyle/>
                    <a:p>
                      <a:pPr algn="ctr"/>
                      <a:r>
                        <a:rPr lang="zh-CN" altLang="en-US" sz="1800" dirty="0"/>
                        <a:t>资料</a:t>
                      </a:r>
                    </a:p>
                  </a:txBody>
                  <a:tcPr anchor="ctr" anchorCtr="1"/>
                </a:tc>
                <a:tc>
                  <a:txBody>
                    <a:bodyPr/>
                    <a:lstStyle/>
                    <a:p>
                      <a:pPr algn="ctr"/>
                      <a:r>
                        <a:rPr lang="zh-CN" altLang="en-US" sz="1800" dirty="0"/>
                        <a:t>内容</a:t>
                      </a:r>
                    </a:p>
                  </a:txBody>
                  <a:tcPr anchor="ctr" anchorCtr="1"/>
                </a:tc>
                <a:extLst>
                  <a:ext uri="{0D108BD9-81ED-4DB2-BD59-A6C34878D82A}">
                    <a16:rowId xmlns:a16="http://schemas.microsoft.com/office/drawing/2014/main" val="10000"/>
                  </a:ext>
                </a:extLst>
              </a:tr>
              <a:tr h="810232">
                <a:tc>
                  <a:txBody>
                    <a:bodyPr/>
                    <a:lstStyle/>
                    <a:p>
                      <a:pPr algn="ctr"/>
                      <a:r>
                        <a:rPr lang="en-US" altLang="zh-CN" sz="1600" dirty="0"/>
                        <a:t> 8</a:t>
                      </a:r>
                      <a:r>
                        <a:rPr lang="zh-CN" altLang="en-US" sz="1600" dirty="0"/>
                        <a:t>月</a:t>
                      </a:r>
                      <a:r>
                        <a:rPr lang="en-US" altLang="zh-CN" sz="1600" dirty="0"/>
                        <a:t>-9</a:t>
                      </a:r>
                      <a:r>
                        <a:rPr lang="zh-CN" altLang="en-US" sz="1600" dirty="0"/>
                        <a:t>月</a:t>
                      </a:r>
                    </a:p>
                  </a:txBody>
                  <a:tcPr anchor="ctr" anchorCtr="1"/>
                </a:tc>
                <a:tc>
                  <a:txBody>
                    <a:bodyPr/>
                    <a:lstStyle/>
                    <a:p>
                      <a:pPr algn="l"/>
                      <a:r>
                        <a:rPr lang="en-US" altLang="zh-CN" sz="1600" dirty="0"/>
                        <a:t>1.</a:t>
                      </a:r>
                      <a:r>
                        <a:rPr lang="zh-CN" altLang="en-US" sz="1600" dirty="0"/>
                        <a:t>信号与系统（奥本海姆）课本及配套答案</a:t>
                      </a:r>
                      <a:endParaRPr lang="en-US" altLang="zh-CN" sz="1600" dirty="0"/>
                    </a:p>
                    <a:p>
                      <a:pPr algn="l"/>
                      <a:r>
                        <a:rPr lang="en-US" altLang="zh-CN" sz="1600" dirty="0"/>
                        <a:t>2.</a:t>
                      </a:r>
                      <a:r>
                        <a:rPr lang="zh-CN" altLang="en-US" sz="1600" dirty="0"/>
                        <a:t>红果研</a:t>
                      </a:r>
                      <a:r>
                        <a:rPr lang="en-US" altLang="zh-CN" sz="1600" dirty="0"/>
                        <a:t>824</a:t>
                      </a:r>
                      <a:r>
                        <a:rPr lang="zh-CN" altLang="en-US" sz="1600" dirty="0"/>
                        <a:t>资料核心考点讲义</a:t>
                      </a:r>
                      <a:endParaRPr lang="en-US" altLang="zh-CN" sz="1600" dirty="0"/>
                    </a:p>
                  </a:txBody>
                  <a:tcPr anchor="ctr"/>
                </a:tc>
                <a:tc>
                  <a:txBody>
                    <a:bodyPr/>
                    <a:lstStyle/>
                    <a:p>
                      <a:pPr algn="ctr"/>
                      <a:r>
                        <a:rPr lang="zh-CN" altLang="en-US" sz="1600" dirty="0"/>
                        <a:t>扎实学习课本里面考纲考点，根据课后习题查漏补缺，做到初步全面了解和掌握</a:t>
                      </a:r>
                    </a:p>
                  </a:txBody>
                  <a:tcPr anchor="ctr" anchorCtr="1"/>
                </a:tc>
                <a:extLst>
                  <a:ext uri="{0D108BD9-81ED-4DB2-BD59-A6C34878D82A}">
                    <a16:rowId xmlns:a16="http://schemas.microsoft.com/office/drawing/2014/main" val="10001"/>
                  </a:ext>
                </a:extLst>
              </a:tr>
              <a:tr h="1050301">
                <a:tc>
                  <a:txBody>
                    <a:bodyPr/>
                    <a:lstStyle/>
                    <a:p>
                      <a:pPr algn="ctr"/>
                      <a:r>
                        <a:rPr lang="en-US" altLang="zh-CN" sz="1600" dirty="0"/>
                        <a:t>9</a:t>
                      </a:r>
                      <a:r>
                        <a:rPr lang="zh-CN" altLang="en-US" sz="1600" dirty="0"/>
                        <a:t>月</a:t>
                      </a:r>
                      <a:r>
                        <a:rPr lang="en-US" altLang="zh-CN" sz="1600" dirty="0"/>
                        <a:t>-11</a:t>
                      </a:r>
                      <a:r>
                        <a:rPr lang="zh-CN" altLang="en-US" sz="1600" dirty="0"/>
                        <a:t>月</a:t>
                      </a:r>
                    </a:p>
                  </a:txBody>
                  <a:tcPr anchor="ctr" anchorCtr="1"/>
                </a:tc>
                <a:tc>
                  <a:txBody>
                    <a:bodyPr/>
                    <a:lstStyle/>
                    <a:p>
                      <a:pPr algn="l"/>
                      <a:r>
                        <a:rPr lang="en-US" altLang="zh-CN" sz="1600" dirty="0"/>
                        <a:t>1.</a:t>
                      </a:r>
                      <a:r>
                        <a:rPr lang="zh-CN" altLang="en-US" sz="1600" dirty="0"/>
                        <a:t>华科信号与系统、历年期末试题以及红果研考研针对性的习题集</a:t>
                      </a:r>
                      <a:endParaRPr lang="en-US" altLang="zh-CN" sz="16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dirty="0"/>
                        <a:t>2.</a:t>
                      </a:r>
                      <a:r>
                        <a:rPr lang="zh-CN" altLang="en-US" sz="1600" dirty="0"/>
                        <a:t>红果研</a:t>
                      </a:r>
                      <a:r>
                        <a:rPr lang="en-US" altLang="zh-CN" sz="1600" dirty="0"/>
                        <a:t>824</a:t>
                      </a:r>
                      <a:r>
                        <a:rPr lang="zh-CN" altLang="en-US" sz="1600" dirty="0"/>
                        <a:t>资料</a:t>
                      </a:r>
                      <a:r>
                        <a:rPr lang="en-US" altLang="zh-CN" sz="1600" dirty="0"/>
                        <a:t>2005</a:t>
                      </a:r>
                      <a:r>
                        <a:rPr lang="zh-CN" altLang="en-US" sz="1600" dirty="0"/>
                        <a:t>年</a:t>
                      </a:r>
                      <a:r>
                        <a:rPr lang="en-US" altLang="zh-CN" sz="1600" dirty="0"/>
                        <a:t>-2019</a:t>
                      </a:r>
                      <a:r>
                        <a:rPr lang="zh-CN" altLang="en-US" sz="1600" dirty="0"/>
                        <a:t>年真题</a:t>
                      </a:r>
                    </a:p>
                  </a:txBody>
                  <a:tcPr anchor="ctr"/>
                </a:tc>
                <a:tc>
                  <a:txBody>
                    <a:bodyPr/>
                    <a:lstStyle/>
                    <a:p>
                      <a:pPr algn="ctr"/>
                      <a:r>
                        <a:rPr lang="zh-CN" altLang="en-US" sz="1600" dirty="0"/>
                        <a:t>通过期末试题以及习题提前感受考察点命题方式以及出题人出题陷阱，通过真题巩固强化知识点，进行全面提高</a:t>
                      </a:r>
                    </a:p>
                  </a:txBody>
                  <a:tcPr anchor="ctr" anchorCtr="1"/>
                </a:tc>
                <a:extLst>
                  <a:ext uri="{0D108BD9-81ED-4DB2-BD59-A6C34878D82A}">
                    <a16:rowId xmlns:a16="http://schemas.microsoft.com/office/drawing/2014/main" val="10002"/>
                  </a:ext>
                </a:extLst>
              </a:tr>
              <a:tr h="1050301">
                <a:tc>
                  <a:txBody>
                    <a:bodyPr/>
                    <a:lstStyle/>
                    <a:p>
                      <a:pPr algn="ctr"/>
                      <a:r>
                        <a:rPr lang="en-US" altLang="zh-CN" sz="1600" dirty="0"/>
                        <a:t>12</a:t>
                      </a:r>
                      <a:r>
                        <a:rPr lang="zh-CN" altLang="en-US" sz="1600" dirty="0"/>
                        <a:t>月</a:t>
                      </a:r>
                    </a:p>
                  </a:txBody>
                  <a:tcPr anchor="ctr" anchorCtr="1"/>
                </a:tc>
                <a:tc>
                  <a:txBody>
                    <a:bodyPr/>
                    <a:lstStyle/>
                    <a:p>
                      <a:pPr marL="0" indent="0" algn="l">
                        <a:buNone/>
                      </a:pPr>
                      <a:r>
                        <a:rPr lang="en-US" altLang="zh-CN" sz="1600" dirty="0">
                          <a:sym typeface="+mn-ea"/>
                        </a:rPr>
                        <a:t>1.</a:t>
                      </a:r>
                      <a:r>
                        <a:rPr lang="zh-CN" altLang="en-US" sz="1600" dirty="0">
                          <a:sym typeface="+mn-ea"/>
                        </a:rPr>
                        <a:t>重点题型分类归纳整理，重点公式记忆。</a:t>
                      </a:r>
                      <a:endParaRPr lang="en-US" altLang="zh-CN" sz="1600" dirty="0">
                        <a:sym typeface="+mn-ea"/>
                      </a:endParaRPr>
                    </a:p>
                    <a:p>
                      <a:pPr marL="0" indent="0" algn="l">
                        <a:buNone/>
                      </a:pPr>
                      <a:r>
                        <a:rPr lang="en-US" altLang="zh-CN" sz="1600" dirty="0">
                          <a:sym typeface="+mn-ea"/>
                        </a:rPr>
                        <a:t>2.</a:t>
                      </a:r>
                      <a:r>
                        <a:rPr lang="zh-CN" altLang="en-US" sz="1600" dirty="0">
                          <a:sym typeface="+mn-ea"/>
                        </a:rPr>
                        <a:t>红果研冲刺模拟卷</a:t>
                      </a:r>
                      <a:endParaRPr lang="en-US" altLang="zh-CN" sz="1600" dirty="0"/>
                    </a:p>
                  </a:txBody>
                  <a:tcPr anchor="ctr"/>
                </a:tc>
                <a:tc>
                  <a:txBody>
                    <a:bodyPr/>
                    <a:lstStyle/>
                    <a:p>
                      <a:pPr algn="l"/>
                      <a:r>
                        <a:rPr lang="zh-CN" altLang="en-US" sz="1600" dirty="0"/>
                        <a:t>进行知识点最后的巩固和查漏补缺，全面完善，稳住心态，做好准备上战场</a:t>
                      </a:r>
                    </a:p>
                  </a:txBody>
                  <a:tcPr anchor="ctr" anchorCtr="1"/>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456" y="1787824"/>
            <a:ext cx="8229600" cy="857250"/>
          </a:xfrm>
        </p:spPr>
        <p:txBody>
          <a:bodyPr/>
          <a:lstStyle/>
          <a:p>
            <a:r>
              <a:rPr lang="zh-CN" altLang="en-US" b="1" dirty="0"/>
              <a:t>三</a:t>
            </a:r>
            <a:r>
              <a:rPr lang="en-US" altLang="zh-CN" b="1" dirty="0"/>
              <a:t>.</a:t>
            </a:r>
            <a:r>
              <a:rPr lang="zh-CN" altLang="en-US" b="1" dirty="0"/>
              <a:t>专业课考点及命题趋势</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信号与系统</a:t>
            </a:r>
          </a:p>
        </p:txBody>
      </p:sp>
      <p:sp>
        <p:nvSpPr>
          <p:cNvPr id="3" name="文本框 2"/>
          <p:cNvSpPr txBox="1"/>
          <p:nvPr/>
        </p:nvSpPr>
        <p:spPr>
          <a:xfrm>
            <a:off x="775379" y="1063229"/>
            <a:ext cx="6964326" cy="1060450"/>
          </a:xfrm>
          <a:prstGeom prst="rect">
            <a:avLst/>
          </a:prstGeom>
          <a:noFill/>
        </p:spPr>
        <p:txBody>
          <a:bodyPr wrap="square" rtlCol="0">
            <a:spAutoFit/>
          </a:bodyPr>
          <a:lstStyle/>
          <a:p>
            <a:pPr>
              <a:lnSpc>
                <a:spcPct val="150000"/>
              </a:lnSpc>
            </a:pPr>
            <a:r>
              <a:rPr lang="zh-CN" altLang="en-US" sz="2400" b="1" i="1" dirty="0"/>
              <a:t>第一章</a:t>
            </a:r>
            <a:r>
              <a:rPr lang="zh-CN" altLang="en-US" dirty="0"/>
              <a:t>：</a:t>
            </a:r>
            <a:endParaRPr lang="en-US" altLang="zh-CN" dirty="0"/>
          </a:p>
          <a:p>
            <a:pPr>
              <a:lnSpc>
                <a:spcPct val="150000"/>
              </a:lnSpc>
            </a:pPr>
            <a:endParaRPr lang="en-US" altLang="zh-CN" dirty="0">
              <a:solidFill>
                <a:srgbClr val="EA0000"/>
              </a:solidFill>
            </a:endParaRPr>
          </a:p>
        </p:txBody>
      </p:sp>
      <p:pic>
        <p:nvPicPr>
          <p:cNvPr id="4" name="图片 3"/>
          <p:cNvPicPr>
            <a:picLocks noChangeAspect="1"/>
          </p:cNvPicPr>
          <p:nvPr/>
        </p:nvPicPr>
        <p:blipFill>
          <a:blip r:embed="rId2"/>
          <a:stretch>
            <a:fillRect/>
          </a:stretch>
        </p:blipFill>
        <p:spPr>
          <a:xfrm>
            <a:off x="1836420" y="1797685"/>
            <a:ext cx="5517515" cy="2730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87702" y="610315"/>
            <a:ext cx="8763555" cy="1060450"/>
          </a:xfrm>
          <a:prstGeom prst="rect">
            <a:avLst/>
          </a:prstGeom>
        </p:spPr>
        <p:txBody>
          <a:bodyPr wrap="square">
            <a:spAutoFit/>
          </a:bodyPr>
          <a:lstStyle/>
          <a:p>
            <a:pPr fontAlgn="auto">
              <a:lnSpc>
                <a:spcPct val="150000"/>
              </a:lnSpc>
            </a:pPr>
            <a:r>
              <a:rPr lang="zh-CN" altLang="en-US" sz="2400" b="1" i="1" dirty="0">
                <a:sym typeface="+mn-ea"/>
              </a:rPr>
              <a:t>第二章：</a:t>
            </a:r>
            <a:endParaRPr lang="en-US" altLang="zh-CN" sz="2400" b="1" i="1" dirty="0">
              <a:sym typeface="+mn-ea"/>
            </a:endParaRPr>
          </a:p>
          <a:p>
            <a:pPr fontAlgn="auto">
              <a:lnSpc>
                <a:spcPct val="150000"/>
              </a:lnSpc>
            </a:pPr>
            <a:endParaRPr lang="zh-CN" altLang="en-US" dirty="0">
              <a:solidFill>
                <a:srgbClr val="EA0000"/>
              </a:solidFill>
            </a:endParaRPr>
          </a:p>
        </p:txBody>
      </p:sp>
      <p:pic>
        <p:nvPicPr>
          <p:cNvPr id="2" name="图片 1"/>
          <p:cNvPicPr>
            <a:picLocks noChangeAspect="1"/>
          </p:cNvPicPr>
          <p:nvPr/>
        </p:nvPicPr>
        <p:blipFill>
          <a:blip r:embed="rId2"/>
          <a:stretch>
            <a:fillRect/>
          </a:stretch>
        </p:blipFill>
        <p:spPr>
          <a:xfrm>
            <a:off x="2017395" y="1334135"/>
            <a:ext cx="4889500" cy="30022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74732" y="581817"/>
            <a:ext cx="7202617" cy="1060450"/>
          </a:xfrm>
          <a:prstGeom prst="rect">
            <a:avLst/>
          </a:prstGeom>
        </p:spPr>
        <p:txBody>
          <a:bodyPr wrap="square">
            <a:spAutoFit/>
          </a:bodyPr>
          <a:lstStyle/>
          <a:p>
            <a:pPr>
              <a:lnSpc>
                <a:spcPct val="150000"/>
              </a:lnSpc>
            </a:pPr>
            <a:r>
              <a:rPr lang="zh-CN" altLang="en-US" sz="2400" b="1" i="1" dirty="0">
                <a:sym typeface="+mn-ea"/>
              </a:rPr>
              <a:t>第三章：</a:t>
            </a:r>
            <a:endParaRPr lang="en-US" altLang="zh-CN" sz="2400" b="1" i="1" dirty="0">
              <a:sym typeface="+mn-ea"/>
            </a:endParaRPr>
          </a:p>
          <a:p>
            <a:pPr>
              <a:lnSpc>
                <a:spcPct val="150000"/>
              </a:lnSpc>
            </a:pPr>
            <a:endParaRPr lang="zh-CN" altLang="en-US" dirty="0"/>
          </a:p>
        </p:txBody>
      </p:sp>
      <p:pic>
        <p:nvPicPr>
          <p:cNvPr id="2" name="图片 1"/>
          <p:cNvPicPr>
            <a:picLocks noChangeAspect="1"/>
          </p:cNvPicPr>
          <p:nvPr/>
        </p:nvPicPr>
        <p:blipFill>
          <a:blip r:embed="rId2"/>
          <a:stretch>
            <a:fillRect/>
          </a:stretch>
        </p:blipFill>
        <p:spPr>
          <a:xfrm>
            <a:off x="1816100" y="1271270"/>
            <a:ext cx="5173980" cy="28206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SLIDE_ID" val="diagram160215_4"/>
  <p:tag name="KSO_WM_SLIDE_INDEX" val="4"/>
  <p:tag name="KSO_WM_SLIDE_ITEM_CNT" val="3"/>
  <p:tag name="KSO_WM_SLIDE_LAYOUT" val="a_l"/>
  <p:tag name="KSO_WM_SLIDE_LAYOUT_CNT" val="1_1"/>
  <p:tag name="KSO_WM_SLIDE_TYPE" val="text"/>
  <p:tag name="KSO_WM_BEAUTIFY_FLAG" val="#wm#"/>
  <p:tag name="KSO_WM_SLIDE_POSITION" val="159*112"/>
  <p:tag name="KSO_WM_SLIDE_SIZE" val="642*374"/>
  <p:tag name="KSO_WM_TEMPLATE_CATEGORY" val="diagram"/>
  <p:tag name="KSO_WM_TEMPLATE_INDEX" val="160215"/>
  <p:tag name="KSO_WM_DIAGRAM_GROUP_CODE" val="l1-1"/>
  <p:tag name="KSO_WM_TAG_VERSION" val="1.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215"/>
  <p:tag name="KSO_WM_UNIT_TYPE" val="a"/>
  <p:tag name="KSO_WM_UNIT_INDEX" val="1"/>
  <p:tag name="KSO_WM_UNIT_ID" val="259*a*1"/>
  <p:tag name="KSO_WM_UNIT_CLEAR" val="1"/>
  <p:tag name="KSO_WM_UNIT_LAYERLEVEL" val="1"/>
  <p:tag name="KSO_WM_UNIT_VALUE" val="21"/>
  <p:tag name="KSO_WM_UNIT_ISCONTENTSTITLE" val="0"/>
  <p:tag name="KSO_WM_UNIT_HIGHLIGHT" val="0"/>
  <p:tag name="KSO_WM_UNIT_COMPATIBLE" val="1"/>
  <p:tag name="KSO_WM_BEAUTIFY_FLAG" val="#wm#"/>
  <p:tag name="KSO_WM_UNIT_PRESET_TEXT_INDEX" val="3"/>
  <p:tag name="KSO_WM_UNIT_PRESET_TEXT_LEN" val="23"/>
</p:tagLst>
</file>

<file path=ppt/tags/tag3.xml><?xml version="1.0" encoding="utf-8"?>
<p:tagLst xmlns:a="http://schemas.openxmlformats.org/drawingml/2006/main" xmlns:r="http://schemas.openxmlformats.org/officeDocument/2006/relationships" xmlns:p="http://schemas.openxmlformats.org/presentationml/2006/main">
  <p:tag name="KSO_WM_SLIDE_ID" val="diagram160215_4"/>
  <p:tag name="KSO_WM_SLIDE_INDEX" val="4"/>
  <p:tag name="KSO_WM_SLIDE_ITEM_CNT" val="3"/>
  <p:tag name="KSO_WM_SLIDE_LAYOUT" val="a_l"/>
  <p:tag name="KSO_WM_SLIDE_LAYOUT_CNT" val="1_1"/>
  <p:tag name="KSO_WM_SLIDE_TYPE" val="text"/>
  <p:tag name="KSO_WM_BEAUTIFY_FLAG" val="#wm#"/>
  <p:tag name="KSO_WM_SLIDE_POSITION" val="159*112"/>
  <p:tag name="KSO_WM_SLIDE_SIZE" val="642*374"/>
  <p:tag name="KSO_WM_TEMPLATE_CATEGORY" val="diagram"/>
  <p:tag name="KSO_WM_TEMPLATE_INDEX" val="160215"/>
  <p:tag name="KSO_WM_DIAGRAM_GROUP_CODE" val="l1-1"/>
  <p:tag name="KSO_WM_TAG_VERSION" val="1.0"/>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215"/>
  <p:tag name="KSO_WM_UNIT_TYPE" val="a"/>
  <p:tag name="KSO_WM_UNIT_INDEX" val="1"/>
  <p:tag name="KSO_WM_UNIT_ID" val="259*a*1"/>
  <p:tag name="KSO_WM_UNIT_CLEAR" val="1"/>
  <p:tag name="KSO_WM_UNIT_LAYERLEVEL" val="1"/>
  <p:tag name="KSO_WM_UNIT_VALUE" val="21"/>
  <p:tag name="KSO_WM_UNIT_ISCONTENTSTITLE" val="0"/>
  <p:tag name="KSO_WM_UNIT_HIGHLIGHT" val="0"/>
  <p:tag name="KSO_WM_UNIT_COMPATIBLE" val="1"/>
  <p:tag name="KSO_WM_BEAUTIFY_FLAG" val="#wm#"/>
  <p:tag name="KSO_WM_UNIT_PRESET_TEXT_INDEX" val="3"/>
  <p:tag name="KSO_WM_UNIT_PRESET_TEXT_LEN" val="23"/>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2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1024</Words>
  <Application>Microsoft Office PowerPoint</Application>
  <PresentationFormat>全屏显示(16:9)</PresentationFormat>
  <Paragraphs>87</Paragraphs>
  <Slides>25</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Calibri</vt:lpstr>
      <vt:lpstr>Arial</vt:lpstr>
      <vt:lpstr>Wingdings</vt:lpstr>
      <vt:lpstr>宋体</vt:lpstr>
      <vt:lpstr>微软雅黑</vt:lpstr>
      <vt:lpstr>Times New Roman</vt:lpstr>
      <vt:lpstr>Office 主题​​</vt:lpstr>
      <vt:lpstr>PowerPoint 演示文稿</vt:lpstr>
      <vt:lpstr>PowerPoint 演示文稿</vt:lpstr>
      <vt:lpstr>一、学院考情介绍</vt:lpstr>
      <vt:lpstr>二、专业课暑期复习规划</vt:lpstr>
      <vt:lpstr>PowerPoint 演示文稿</vt:lpstr>
      <vt:lpstr>三.专业课考点及命题趋势</vt:lpstr>
      <vt:lpstr>信号与系统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824考研题型</vt:lpstr>
      <vt:lpstr>真题还原 --填空题</vt:lpstr>
      <vt:lpstr>真题还原 --选择题</vt:lpstr>
      <vt:lpstr>真题还原 --画图题</vt:lpstr>
      <vt:lpstr>真题还原 --计算题</vt:lpstr>
      <vt:lpstr>PowerPoint 演示文稿</vt:lpstr>
      <vt:lpstr>近年来真题命题趋势</vt:lpstr>
      <vt:lpstr>四.个人复习经验分享</vt:lpstr>
      <vt:lpstr>PowerPoint 演示文稿</vt:lpstr>
      <vt:lpstr>一战成 硕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keywords>ppt</cp:keywords>
  <cp:lastModifiedBy>zigangzhao</cp:lastModifiedBy>
  <cp:revision>255</cp:revision>
  <dcterms:created xsi:type="dcterms:W3CDTF">1900-01-01T00:00:00Z</dcterms:created>
  <dcterms:modified xsi:type="dcterms:W3CDTF">2019-07-31T11:17:04Z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