
<file path=[Content_Types].xml><?xml version="1.0" encoding="utf-8"?>
<Types xmlns="http://schemas.openxmlformats.org/package/2006/content-types">
  <Default Extension="png" ContentType="image/png"/>
  <Default Extension="jpeg" ContentType="image/jpeg"/>
  <Default Extension="emf" ContentType="image/x-emf"/>
  <Default Extension="xls" ContentType="application/vnd.ms-excel"/>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12" r:id="rId1"/>
  </p:sldMasterIdLst>
  <p:notesMasterIdLst>
    <p:notesMasterId r:id="rId28"/>
  </p:notesMasterIdLst>
  <p:sldIdLst>
    <p:sldId id="256" r:id="rId2"/>
    <p:sldId id="257" r:id="rId3"/>
    <p:sldId id="350" r:id="rId4"/>
    <p:sldId id="386" r:id="rId5"/>
    <p:sldId id="351" r:id="rId6"/>
    <p:sldId id="387" r:id="rId7"/>
    <p:sldId id="388" r:id="rId8"/>
    <p:sldId id="389" r:id="rId9"/>
    <p:sldId id="390" r:id="rId10"/>
    <p:sldId id="396" r:id="rId11"/>
    <p:sldId id="391" r:id="rId12"/>
    <p:sldId id="393" r:id="rId13"/>
    <p:sldId id="394" r:id="rId14"/>
    <p:sldId id="398" r:id="rId15"/>
    <p:sldId id="397" r:id="rId16"/>
    <p:sldId id="400" r:id="rId17"/>
    <p:sldId id="401" r:id="rId18"/>
    <p:sldId id="402" r:id="rId19"/>
    <p:sldId id="403" r:id="rId20"/>
    <p:sldId id="404" r:id="rId21"/>
    <p:sldId id="405" r:id="rId22"/>
    <p:sldId id="406" r:id="rId23"/>
    <p:sldId id="407" r:id="rId24"/>
    <p:sldId id="408" r:id="rId25"/>
    <p:sldId id="409" r:id="rId26"/>
    <p:sldId id="280"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9D9D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EBBBCC-DAD2-459C-BE2E-F6DE35CF9A28}" styleName="深色样式 2 - 强调 3/强调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12" autoAdjust="0"/>
    <p:restoredTop sz="89158" autoAdjust="0"/>
  </p:normalViewPr>
  <p:slideViewPr>
    <p:cSldViewPr snapToGrid="0">
      <p:cViewPr varScale="1">
        <p:scale>
          <a:sx n="103" d="100"/>
          <a:sy n="103" d="100"/>
        </p:scale>
        <p:origin x="1224" y="11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79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E093B9-F7CC-4CBA-B4DE-C6C9F9409240}" type="doc">
      <dgm:prSet loTypeId="urn:microsoft.com/office/officeart/2005/8/layout/vList2" loCatId="list" qsTypeId="urn:microsoft.com/office/officeart/2005/8/quickstyle/simple1" qsCatId="simple" csTypeId="urn:microsoft.com/office/officeart/2005/8/colors/accent0_1" csCatId="mainScheme" phldr="1"/>
      <dgm:spPr/>
      <dgm:t>
        <a:bodyPr/>
        <a:lstStyle/>
        <a:p>
          <a:endParaRPr lang="zh-CN" altLang="en-US"/>
        </a:p>
      </dgm:t>
    </dgm:pt>
    <dgm:pt modelId="{3C43AE8A-2F18-4BB0-A0B6-3C2736813932}">
      <dgm:prSet phldrT="[文本]" custT="1"/>
      <dgm:spPr/>
      <dgm:t>
        <a:bodyPr/>
        <a:lstStyle/>
        <a:p>
          <a:r>
            <a:rPr lang="en-US" altLang="zh-CN" sz="3200" b="1" baseline="0" dirty="0" smtClean="0">
              <a:latin typeface="宋体" panose="02010600030101010101" pitchFamily="2" charset="-122"/>
              <a:ea typeface="宋体" panose="02010600030101010101" pitchFamily="2" charset="-122"/>
            </a:rPr>
            <a:t>1.</a:t>
          </a:r>
          <a:r>
            <a:rPr lang="zh-CN" altLang="en-US" sz="3200" b="1" baseline="0" dirty="0" smtClean="0">
              <a:latin typeface="宋体" panose="02010600030101010101" pitchFamily="2" charset="-122"/>
              <a:ea typeface="宋体" panose="02010600030101010101" pitchFamily="2" charset="-122"/>
            </a:rPr>
            <a:t>选题背景和意义</a:t>
          </a:r>
          <a:endParaRPr lang="zh-CN" altLang="en-US" sz="3200" b="1" baseline="0" dirty="0">
            <a:latin typeface="宋体" panose="02010600030101010101" pitchFamily="2" charset="-122"/>
            <a:ea typeface="宋体" panose="02010600030101010101" pitchFamily="2" charset="-122"/>
          </a:endParaRPr>
        </a:p>
      </dgm:t>
    </dgm:pt>
    <dgm:pt modelId="{F1FA8482-7C3B-4385-9B50-5AD9BA8FDCA0}" type="parTrans" cxnId="{17E95E2F-8A12-4A01-A931-F3AF62569459}">
      <dgm:prSet/>
      <dgm:spPr/>
      <dgm:t>
        <a:bodyPr/>
        <a:lstStyle/>
        <a:p>
          <a:endParaRPr lang="zh-CN" altLang="en-US"/>
        </a:p>
      </dgm:t>
    </dgm:pt>
    <dgm:pt modelId="{86B3F48D-22F7-4A83-BC88-03BF90F90F53}" type="sibTrans" cxnId="{17E95E2F-8A12-4A01-A931-F3AF62569459}">
      <dgm:prSet/>
      <dgm:spPr/>
      <dgm:t>
        <a:bodyPr/>
        <a:lstStyle/>
        <a:p>
          <a:endParaRPr lang="zh-CN" altLang="en-US"/>
        </a:p>
      </dgm:t>
    </dgm:pt>
    <dgm:pt modelId="{58221F36-4010-475F-AF1E-17A2158ACCCF}">
      <dgm:prSet phldrT="[文本]" custT="1"/>
      <dgm:spPr/>
      <dgm:t>
        <a:bodyPr/>
        <a:lstStyle/>
        <a:p>
          <a:r>
            <a:rPr lang="en-US" altLang="zh-CN" sz="3200" b="1" baseline="0" dirty="0" smtClean="0">
              <a:latin typeface="宋体" panose="02010600030101010101" pitchFamily="2" charset="-122"/>
              <a:ea typeface="宋体" panose="02010600030101010101" pitchFamily="2" charset="-122"/>
            </a:rPr>
            <a:t>3.</a:t>
          </a:r>
          <a:r>
            <a:rPr lang="zh-CN" altLang="en-US" sz="3200" b="1" baseline="0" dirty="0" smtClean="0">
              <a:latin typeface="宋体" panose="02010600030101010101" pitchFamily="2" charset="-122"/>
              <a:ea typeface="宋体" panose="02010600030101010101" pitchFamily="2" charset="-122"/>
            </a:rPr>
            <a:t>系统设计</a:t>
          </a:r>
          <a:endParaRPr lang="zh-CN" altLang="en-US" sz="3200" b="1" baseline="0" dirty="0">
            <a:latin typeface="宋体" panose="02010600030101010101" pitchFamily="2" charset="-122"/>
            <a:ea typeface="宋体" panose="02010600030101010101" pitchFamily="2" charset="-122"/>
          </a:endParaRPr>
        </a:p>
      </dgm:t>
    </dgm:pt>
    <dgm:pt modelId="{D1F12098-953F-4656-96C3-0C8A10BD5129}" type="parTrans" cxnId="{49DB2D52-6840-4361-B7EF-41396F958054}">
      <dgm:prSet/>
      <dgm:spPr/>
      <dgm:t>
        <a:bodyPr/>
        <a:lstStyle/>
        <a:p>
          <a:endParaRPr lang="zh-CN" altLang="en-US"/>
        </a:p>
      </dgm:t>
    </dgm:pt>
    <dgm:pt modelId="{2EFFBCFB-F4B5-4B0B-BCE9-CC6AFC136A61}" type="sibTrans" cxnId="{49DB2D52-6840-4361-B7EF-41396F958054}">
      <dgm:prSet/>
      <dgm:spPr/>
      <dgm:t>
        <a:bodyPr/>
        <a:lstStyle/>
        <a:p>
          <a:endParaRPr lang="zh-CN" altLang="en-US"/>
        </a:p>
      </dgm:t>
    </dgm:pt>
    <dgm:pt modelId="{F7CB2557-7870-4B2A-93EA-B8F99FD87D26}">
      <dgm:prSet phldrT="[文本]" custT="1"/>
      <dgm:spPr/>
      <dgm:t>
        <a:bodyPr/>
        <a:lstStyle/>
        <a:p>
          <a:r>
            <a:rPr lang="en-US" altLang="zh-CN" sz="3200" b="1" baseline="0" dirty="0" smtClean="0">
              <a:latin typeface="宋体" panose="02010600030101010101" pitchFamily="2" charset="-122"/>
              <a:ea typeface="宋体" panose="02010600030101010101" pitchFamily="2" charset="-122"/>
            </a:rPr>
            <a:t>2.</a:t>
          </a:r>
          <a:r>
            <a:rPr lang="zh-CN" altLang="en-US" sz="3200" b="1" baseline="0" dirty="0" smtClean="0">
              <a:latin typeface="宋体" panose="02010600030101010101" pitchFamily="2" charset="-122"/>
              <a:ea typeface="宋体" panose="02010600030101010101" pitchFamily="2" charset="-122"/>
            </a:rPr>
            <a:t>研究内容</a:t>
          </a:r>
          <a:endParaRPr lang="zh-CN" altLang="en-US" sz="3200" b="1" baseline="0" dirty="0">
            <a:latin typeface="宋体" panose="02010600030101010101" pitchFamily="2" charset="-122"/>
            <a:ea typeface="宋体" panose="02010600030101010101" pitchFamily="2" charset="-122"/>
          </a:endParaRPr>
        </a:p>
      </dgm:t>
    </dgm:pt>
    <dgm:pt modelId="{9E71C42C-74CA-487B-8C9F-106D86F443BB}" type="sibTrans" cxnId="{9CEA28F2-F6E4-4594-8EC3-00EB2FA3C753}">
      <dgm:prSet/>
      <dgm:spPr/>
      <dgm:t>
        <a:bodyPr/>
        <a:lstStyle/>
        <a:p>
          <a:endParaRPr lang="zh-CN" altLang="en-US"/>
        </a:p>
      </dgm:t>
    </dgm:pt>
    <dgm:pt modelId="{BA2F8CFD-2FBB-4600-AE34-2D063100211B}" type="parTrans" cxnId="{9CEA28F2-F6E4-4594-8EC3-00EB2FA3C753}">
      <dgm:prSet/>
      <dgm:spPr/>
      <dgm:t>
        <a:bodyPr/>
        <a:lstStyle/>
        <a:p>
          <a:endParaRPr lang="zh-CN" altLang="en-US"/>
        </a:p>
      </dgm:t>
    </dgm:pt>
    <dgm:pt modelId="{A566E15B-874F-4C0B-9306-0AB9A69B2E3C}">
      <dgm:prSet/>
      <dgm:spPr/>
      <dgm:t>
        <a:bodyPr/>
        <a:lstStyle/>
        <a:p>
          <a:r>
            <a:rPr lang="en-US" altLang="zh-CN" b="1" dirty="0" smtClean="0">
              <a:latin typeface="宋体" panose="02010600030101010101" pitchFamily="2" charset="-122"/>
              <a:ea typeface="宋体" panose="02010600030101010101" pitchFamily="2" charset="-122"/>
            </a:rPr>
            <a:t>4.</a:t>
          </a:r>
          <a:r>
            <a:rPr lang="zh-CN" altLang="en-US" b="1" dirty="0" smtClean="0">
              <a:latin typeface="宋体" panose="02010600030101010101" pitchFamily="2" charset="-122"/>
              <a:ea typeface="宋体" panose="02010600030101010101" pitchFamily="2" charset="-122"/>
            </a:rPr>
            <a:t>技术难点</a:t>
          </a:r>
          <a:endParaRPr lang="zh-CN" altLang="en-US" b="1" dirty="0">
            <a:latin typeface="宋体" panose="02010600030101010101" pitchFamily="2" charset="-122"/>
            <a:ea typeface="宋体" panose="02010600030101010101" pitchFamily="2" charset="-122"/>
          </a:endParaRPr>
        </a:p>
      </dgm:t>
    </dgm:pt>
    <dgm:pt modelId="{39D7A34C-9CF3-4CF8-ABFA-08009DF3FEDD}" type="parTrans" cxnId="{D98A0724-770C-40C7-8533-BD49B539EBA0}">
      <dgm:prSet/>
      <dgm:spPr/>
      <dgm:t>
        <a:bodyPr/>
        <a:lstStyle/>
        <a:p>
          <a:endParaRPr lang="zh-CN" altLang="en-US"/>
        </a:p>
      </dgm:t>
    </dgm:pt>
    <dgm:pt modelId="{C7F44D8C-32F4-4E12-BD87-91396DB154DF}" type="sibTrans" cxnId="{D98A0724-770C-40C7-8533-BD49B539EBA0}">
      <dgm:prSet/>
      <dgm:spPr/>
      <dgm:t>
        <a:bodyPr/>
        <a:lstStyle/>
        <a:p>
          <a:endParaRPr lang="zh-CN" altLang="en-US"/>
        </a:p>
      </dgm:t>
    </dgm:pt>
    <dgm:pt modelId="{F69CCEEF-7DF1-4B7E-8ADC-0A095FE86B97}">
      <dgm:prSet/>
      <dgm:spPr/>
      <dgm:t>
        <a:bodyPr/>
        <a:lstStyle/>
        <a:p>
          <a:r>
            <a:rPr lang="en-US" altLang="zh-CN" b="1" dirty="0" smtClean="0">
              <a:latin typeface="宋体" panose="02010600030101010101" pitchFamily="2" charset="-122"/>
              <a:ea typeface="宋体" panose="02010600030101010101" pitchFamily="2" charset="-122"/>
            </a:rPr>
            <a:t>5.</a:t>
          </a:r>
          <a:r>
            <a:rPr lang="zh-CN" altLang="en-US" b="1" dirty="0" smtClean="0">
              <a:latin typeface="宋体" panose="02010600030101010101" pitchFamily="2" charset="-122"/>
              <a:ea typeface="宋体" panose="02010600030101010101" pitchFamily="2" charset="-122"/>
            </a:rPr>
            <a:t>系统测试与实现</a:t>
          </a:r>
          <a:endParaRPr lang="zh-CN" altLang="en-US" b="1" dirty="0">
            <a:latin typeface="宋体" panose="02010600030101010101" pitchFamily="2" charset="-122"/>
            <a:ea typeface="宋体" panose="02010600030101010101" pitchFamily="2" charset="-122"/>
          </a:endParaRPr>
        </a:p>
      </dgm:t>
    </dgm:pt>
    <dgm:pt modelId="{25518855-346C-4B28-AB46-5989F7CDB934}" type="parTrans" cxnId="{3E25FEA5-9969-41FD-8905-9ADD91CC5443}">
      <dgm:prSet/>
      <dgm:spPr/>
      <dgm:t>
        <a:bodyPr/>
        <a:lstStyle/>
        <a:p>
          <a:endParaRPr lang="zh-CN" altLang="en-US"/>
        </a:p>
      </dgm:t>
    </dgm:pt>
    <dgm:pt modelId="{645B7E6A-AADD-40AD-9DF2-2FBEE451BD13}" type="sibTrans" cxnId="{3E25FEA5-9969-41FD-8905-9ADD91CC5443}">
      <dgm:prSet/>
      <dgm:spPr/>
      <dgm:t>
        <a:bodyPr/>
        <a:lstStyle/>
        <a:p>
          <a:endParaRPr lang="zh-CN" altLang="en-US"/>
        </a:p>
      </dgm:t>
    </dgm:pt>
    <dgm:pt modelId="{B2581F43-0798-4D17-B925-40F901BF3DBF}" type="pres">
      <dgm:prSet presAssocID="{F4E093B9-F7CC-4CBA-B4DE-C6C9F9409240}" presName="linear" presStyleCnt="0">
        <dgm:presLayoutVars>
          <dgm:animLvl val="lvl"/>
          <dgm:resizeHandles val="exact"/>
        </dgm:presLayoutVars>
      </dgm:prSet>
      <dgm:spPr/>
      <dgm:t>
        <a:bodyPr/>
        <a:lstStyle/>
        <a:p>
          <a:endParaRPr lang="zh-CN" altLang="en-US"/>
        </a:p>
      </dgm:t>
    </dgm:pt>
    <dgm:pt modelId="{F6B143A3-062C-4B71-AE30-67CDDAEFA956}" type="pres">
      <dgm:prSet presAssocID="{3C43AE8A-2F18-4BB0-A0B6-3C2736813932}" presName="parentText" presStyleLbl="node1" presStyleIdx="0" presStyleCnt="5">
        <dgm:presLayoutVars>
          <dgm:chMax val="0"/>
          <dgm:bulletEnabled val="1"/>
        </dgm:presLayoutVars>
      </dgm:prSet>
      <dgm:spPr/>
      <dgm:t>
        <a:bodyPr/>
        <a:lstStyle/>
        <a:p>
          <a:endParaRPr lang="zh-CN" altLang="en-US"/>
        </a:p>
      </dgm:t>
    </dgm:pt>
    <dgm:pt modelId="{3FA8F706-4CFC-40A9-8B6C-9A0FF6873952}" type="pres">
      <dgm:prSet presAssocID="{86B3F48D-22F7-4A83-BC88-03BF90F90F53}" presName="spacer" presStyleCnt="0"/>
      <dgm:spPr/>
    </dgm:pt>
    <dgm:pt modelId="{33B7AD2F-AE68-4994-9AAA-20A46D708A31}" type="pres">
      <dgm:prSet presAssocID="{F7CB2557-7870-4B2A-93EA-B8F99FD87D26}" presName="parentText" presStyleLbl="node1" presStyleIdx="1" presStyleCnt="5">
        <dgm:presLayoutVars>
          <dgm:chMax val="0"/>
          <dgm:bulletEnabled val="1"/>
        </dgm:presLayoutVars>
      </dgm:prSet>
      <dgm:spPr/>
      <dgm:t>
        <a:bodyPr/>
        <a:lstStyle/>
        <a:p>
          <a:endParaRPr lang="zh-CN" altLang="en-US"/>
        </a:p>
      </dgm:t>
    </dgm:pt>
    <dgm:pt modelId="{596C0AB2-FF28-4990-8DCC-31C04E1E3258}" type="pres">
      <dgm:prSet presAssocID="{9E71C42C-74CA-487B-8C9F-106D86F443BB}" presName="spacer" presStyleCnt="0"/>
      <dgm:spPr/>
    </dgm:pt>
    <dgm:pt modelId="{2E139487-9970-4E35-A066-ADD7CF194B69}" type="pres">
      <dgm:prSet presAssocID="{58221F36-4010-475F-AF1E-17A2158ACCCF}" presName="parentText" presStyleLbl="node1" presStyleIdx="2" presStyleCnt="5" custLinFactNeighborX="182">
        <dgm:presLayoutVars>
          <dgm:chMax val="0"/>
          <dgm:bulletEnabled val="1"/>
        </dgm:presLayoutVars>
      </dgm:prSet>
      <dgm:spPr/>
      <dgm:t>
        <a:bodyPr/>
        <a:lstStyle/>
        <a:p>
          <a:endParaRPr lang="zh-CN" altLang="en-US"/>
        </a:p>
      </dgm:t>
    </dgm:pt>
    <dgm:pt modelId="{4FC01DA5-E27F-4C5F-B09E-079FE05898F1}" type="pres">
      <dgm:prSet presAssocID="{2EFFBCFB-F4B5-4B0B-BCE9-CC6AFC136A61}" presName="spacer" presStyleCnt="0"/>
      <dgm:spPr/>
    </dgm:pt>
    <dgm:pt modelId="{D3DD2936-EE54-43D0-ABC7-3E1E78C10F07}" type="pres">
      <dgm:prSet presAssocID="{A566E15B-874F-4C0B-9306-0AB9A69B2E3C}" presName="parentText" presStyleLbl="node1" presStyleIdx="3" presStyleCnt="5">
        <dgm:presLayoutVars>
          <dgm:chMax val="0"/>
          <dgm:bulletEnabled val="1"/>
        </dgm:presLayoutVars>
      </dgm:prSet>
      <dgm:spPr/>
      <dgm:t>
        <a:bodyPr/>
        <a:lstStyle/>
        <a:p>
          <a:endParaRPr lang="zh-CN" altLang="en-US"/>
        </a:p>
      </dgm:t>
    </dgm:pt>
    <dgm:pt modelId="{55E0F4BB-B1DB-4791-9C58-878A7CF5CC74}" type="pres">
      <dgm:prSet presAssocID="{C7F44D8C-32F4-4E12-BD87-91396DB154DF}" presName="spacer" presStyleCnt="0"/>
      <dgm:spPr/>
    </dgm:pt>
    <dgm:pt modelId="{042476E8-2639-436D-AF7C-FC6AA7997675}" type="pres">
      <dgm:prSet presAssocID="{F69CCEEF-7DF1-4B7E-8ADC-0A095FE86B97}" presName="parentText" presStyleLbl="node1" presStyleIdx="4" presStyleCnt="5">
        <dgm:presLayoutVars>
          <dgm:chMax val="0"/>
          <dgm:bulletEnabled val="1"/>
        </dgm:presLayoutVars>
      </dgm:prSet>
      <dgm:spPr/>
      <dgm:t>
        <a:bodyPr/>
        <a:lstStyle/>
        <a:p>
          <a:endParaRPr lang="zh-CN" altLang="en-US"/>
        </a:p>
      </dgm:t>
    </dgm:pt>
  </dgm:ptLst>
  <dgm:cxnLst>
    <dgm:cxn modelId="{7F50A092-F9D5-4EE7-8EF4-3272316CE228}" type="presOf" srcId="{F7CB2557-7870-4B2A-93EA-B8F99FD87D26}" destId="{33B7AD2F-AE68-4994-9AAA-20A46D708A31}" srcOrd="0" destOrd="0" presId="urn:microsoft.com/office/officeart/2005/8/layout/vList2"/>
    <dgm:cxn modelId="{9CF113CA-74DF-4D42-B8DE-48C977ABB1E5}" type="presOf" srcId="{F4E093B9-F7CC-4CBA-B4DE-C6C9F9409240}" destId="{B2581F43-0798-4D17-B925-40F901BF3DBF}" srcOrd="0" destOrd="0" presId="urn:microsoft.com/office/officeart/2005/8/layout/vList2"/>
    <dgm:cxn modelId="{A9315911-AAD1-4E34-89EE-ED1B33F35E20}" type="presOf" srcId="{F69CCEEF-7DF1-4B7E-8ADC-0A095FE86B97}" destId="{042476E8-2639-436D-AF7C-FC6AA7997675}" srcOrd="0" destOrd="0" presId="urn:microsoft.com/office/officeart/2005/8/layout/vList2"/>
    <dgm:cxn modelId="{17E95E2F-8A12-4A01-A931-F3AF62569459}" srcId="{F4E093B9-F7CC-4CBA-B4DE-C6C9F9409240}" destId="{3C43AE8A-2F18-4BB0-A0B6-3C2736813932}" srcOrd="0" destOrd="0" parTransId="{F1FA8482-7C3B-4385-9B50-5AD9BA8FDCA0}" sibTransId="{86B3F48D-22F7-4A83-BC88-03BF90F90F53}"/>
    <dgm:cxn modelId="{E27C4EA9-8339-45C6-A84E-9D9070CC9142}" type="presOf" srcId="{58221F36-4010-475F-AF1E-17A2158ACCCF}" destId="{2E139487-9970-4E35-A066-ADD7CF194B69}" srcOrd="0" destOrd="0" presId="urn:microsoft.com/office/officeart/2005/8/layout/vList2"/>
    <dgm:cxn modelId="{38ADE864-00E9-43F0-BC2E-734FD95ED2F2}" type="presOf" srcId="{3C43AE8A-2F18-4BB0-A0B6-3C2736813932}" destId="{F6B143A3-062C-4B71-AE30-67CDDAEFA956}" srcOrd="0" destOrd="0" presId="urn:microsoft.com/office/officeart/2005/8/layout/vList2"/>
    <dgm:cxn modelId="{49DB2D52-6840-4361-B7EF-41396F958054}" srcId="{F4E093B9-F7CC-4CBA-B4DE-C6C9F9409240}" destId="{58221F36-4010-475F-AF1E-17A2158ACCCF}" srcOrd="2" destOrd="0" parTransId="{D1F12098-953F-4656-96C3-0C8A10BD5129}" sibTransId="{2EFFBCFB-F4B5-4B0B-BCE9-CC6AFC136A61}"/>
    <dgm:cxn modelId="{3E25FEA5-9969-41FD-8905-9ADD91CC5443}" srcId="{F4E093B9-F7CC-4CBA-B4DE-C6C9F9409240}" destId="{F69CCEEF-7DF1-4B7E-8ADC-0A095FE86B97}" srcOrd="4" destOrd="0" parTransId="{25518855-346C-4B28-AB46-5989F7CDB934}" sibTransId="{645B7E6A-AADD-40AD-9DF2-2FBEE451BD13}"/>
    <dgm:cxn modelId="{D98A0724-770C-40C7-8533-BD49B539EBA0}" srcId="{F4E093B9-F7CC-4CBA-B4DE-C6C9F9409240}" destId="{A566E15B-874F-4C0B-9306-0AB9A69B2E3C}" srcOrd="3" destOrd="0" parTransId="{39D7A34C-9CF3-4CF8-ABFA-08009DF3FEDD}" sibTransId="{C7F44D8C-32F4-4E12-BD87-91396DB154DF}"/>
    <dgm:cxn modelId="{9CEA28F2-F6E4-4594-8EC3-00EB2FA3C753}" srcId="{F4E093B9-F7CC-4CBA-B4DE-C6C9F9409240}" destId="{F7CB2557-7870-4B2A-93EA-B8F99FD87D26}" srcOrd="1" destOrd="0" parTransId="{BA2F8CFD-2FBB-4600-AE34-2D063100211B}" sibTransId="{9E71C42C-74CA-487B-8C9F-106D86F443BB}"/>
    <dgm:cxn modelId="{C7E32545-E904-4B82-A62D-EB11C6B588AD}" type="presOf" srcId="{A566E15B-874F-4C0B-9306-0AB9A69B2E3C}" destId="{D3DD2936-EE54-43D0-ABC7-3E1E78C10F07}" srcOrd="0" destOrd="0" presId="urn:microsoft.com/office/officeart/2005/8/layout/vList2"/>
    <dgm:cxn modelId="{B04587BD-05F4-4197-9F8F-09DCF2896910}" type="presParOf" srcId="{B2581F43-0798-4D17-B925-40F901BF3DBF}" destId="{F6B143A3-062C-4B71-AE30-67CDDAEFA956}" srcOrd="0" destOrd="0" presId="urn:microsoft.com/office/officeart/2005/8/layout/vList2"/>
    <dgm:cxn modelId="{C4C2F58C-C7A1-4559-8DEF-E297F86959AE}" type="presParOf" srcId="{B2581F43-0798-4D17-B925-40F901BF3DBF}" destId="{3FA8F706-4CFC-40A9-8B6C-9A0FF6873952}" srcOrd="1" destOrd="0" presId="urn:microsoft.com/office/officeart/2005/8/layout/vList2"/>
    <dgm:cxn modelId="{02DB3C21-8331-4468-A91B-5F7396098F05}" type="presParOf" srcId="{B2581F43-0798-4D17-B925-40F901BF3DBF}" destId="{33B7AD2F-AE68-4994-9AAA-20A46D708A31}" srcOrd="2" destOrd="0" presId="urn:microsoft.com/office/officeart/2005/8/layout/vList2"/>
    <dgm:cxn modelId="{28049420-DA5C-433A-9BAF-CDAC4270DA60}" type="presParOf" srcId="{B2581F43-0798-4D17-B925-40F901BF3DBF}" destId="{596C0AB2-FF28-4990-8DCC-31C04E1E3258}" srcOrd="3" destOrd="0" presId="urn:microsoft.com/office/officeart/2005/8/layout/vList2"/>
    <dgm:cxn modelId="{C065A036-CC5B-466C-8D65-FFC887CDF1CC}" type="presParOf" srcId="{B2581F43-0798-4D17-B925-40F901BF3DBF}" destId="{2E139487-9970-4E35-A066-ADD7CF194B69}" srcOrd="4" destOrd="0" presId="urn:microsoft.com/office/officeart/2005/8/layout/vList2"/>
    <dgm:cxn modelId="{D513DEAB-ED7B-4637-BB2B-B9793D24303C}" type="presParOf" srcId="{B2581F43-0798-4D17-B925-40F901BF3DBF}" destId="{4FC01DA5-E27F-4C5F-B09E-079FE05898F1}" srcOrd="5" destOrd="0" presId="urn:microsoft.com/office/officeart/2005/8/layout/vList2"/>
    <dgm:cxn modelId="{E7183C7A-6302-475D-ABDD-8BC8916FA6C8}" type="presParOf" srcId="{B2581F43-0798-4D17-B925-40F901BF3DBF}" destId="{D3DD2936-EE54-43D0-ABC7-3E1E78C10F07}" srcOrd="6" destOrd="0" presId="urn:microsoft.com/office/officeart/2005/8/layout/vList2"/>
    <dgm:cxn modelId="{C135902C-1F7C-409B-824B-CE1D75D57ED2}" type="presParOf" srcId="{B2581F43-0798-4D17-B925-40F901BF3DBF}" destId="{55E0F4BB-B1DB-4791-9C58-878A7CF5CC74}" srcOrd="7" destOrd="0" presId="urn:microsoft.com/office/officeart/2005/8/layout/vList2"/>
    <dgm:cxn modelId="{0F49C110-CAC7-4F3D-B618-2089B733AA1E}" type="presParOf" srcId="{B2581F43-0798-4D17-B925-40F901BF3DBF}" destId="{042476E8-2639-436D-AF7C-FC6AA7997675}"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1FB2A2-A1B4-4F81-BEE8-B6EF07A1E1EF}" type="doc">
      <dgm:prSet loTypeId="urn:microsoft.com/office/officeart/2005/8/layout/radial5" loCatId="cycle" qsTypeId="urn:microsoft.com/office/officeart/2005/8/quickstyle/simple1" qsCatId="simple" csTypeId="urn:microsoft.com/office/officeart/2005/8/colors/accent1_2" csCatId="accent1" phldr="1"/>
      <dgm:spPr/>
      <dgm:t>
        <a:bodyPr/>
        <a:lstStyle/>
        <a:p>
          <a:endParaRPr lang="zh-CN" altLang="en-US"/>
        </a:p>
      </dgm:t>
    </dgm:pt>
    <dgm:pt modelId="{56EC8369-462D-426B-A207-538BE5FF72F0}">
      <dgm:prSet phldrT="[文本]" custT="1"/>
      <dgm:spPr>
        <a:solidFill>
          <a:schemeClr val="bg2"/>
        </a:solidFill>
        <a:ln>
          <a:solidFill>
            <a:schemeClr val="bg2">
              <a:lumMod val="90000"/>
            </a:schemeClr>
          </a:solidFill>
        </a:ln>
      </dgm:spPr>
      <dgm:t>
        <a:bodyPr/>
        <a:lstStyle/>
        <a:p>
          <a:r>
            <a:rPr lang="en-US" altLang="zh-CN" sz="1400" b="1" dirty="0" smtClean="0">
              <a:solidFill>
                <a:schemeClr val="tx1"/>
              </a:solidFill>
              <a:latin typeface="宋体" panose="02010600030101010101" pitchFamily="2" charset="-122"/>
              <a:ea typeface="宋体" panose="02010600030101010101" pitchFamily="2" charset="-122"/>
            </a:rPr>
            <a:t>ZigBee</a:t>
          </a:r>
        </a:p>
        <a:p>
          <a:r>
            <a:rPr lang="zh-CN" altLang="en-US" sz="1400" b="1" dirty="0" smtClean="0">
              <a:solidFill>
                <a:schemeClr val="tx1"/>
              </a:solidFill>
              <a:latin typeface="宋体" panose="02010600030101010101" pitchFamily="2" charset="-122"/>
              <a:ea typeface="宋体" panose="02010600030101010101" pitchFamily="2" charset="-122"/>
            </a:rPr>
            <a:t>理论研究</a:t>
          </a:r>
          <a:endParaRPr lang="zh-CN" altLang="en-US" sz="1400" b="1" dirty="0">
            <a:solidFill>
              <a:schemeClr val="tx1"/>
            </a:solidFill>
            <a:latin typeface="宋体" panose="02010600030101010101" pitchFamily="2" charset="-122"/>
            <a:ea typeface="宋体" panose="02010600030101010101" pitchFamily="2" charset="-122"/>
          </a:endParaRPr>
        </a:p>
      </dgm:t>
    </dgm:pt>
    <dgm:pt modelId="{43AA4AB6-B8A0-4EF2-9188-AC8D71FD47A8}" type="parTrans" cxnId="{4198FD2C-D74F-4DF1-836C-3FD407F09767}">
      <dgm:prSet/>
      <dgm:spPr/>
      <dgm:t>
        <a:bodyPr/>
        <a:lstStyle/>
        <a:p>
          <a:endParaRPr lang="zh-CN" altLang="en-US">
            <a:solidFill>
              <a:schemeClr val="tx1"/>
            </a:solidFill>
          </a:endParaRPr>
        </a:p>
      </dgm:t>
    </dgm:pt>
    <dgm:pt modelId="{1EA4B0FE-D282-43B2-8E6D-45F4F2181327}" type="sibTrans" cxnId="{4198FD2C-D74F-4DF1-836C-3FD407F09767}">
      <dgm:prSet/>
      <dgm:spPr/>
      <dgm:t>
        <a:bodyPr/>
        <a:lstStyle/>
        <a:p>
          <a:endParaRPr lang="zh-CN" altLang="en-US">
            <a:solidFill>
              <a:schemeClr val="tx1"/>
            </a:solidFill>
          </a:endParaRPr>
        </a:p>
      </dgm:t>
    </dgm:pt>
    <dgm:pt modelId="{C2022AAD-58CC-494A-B27D-CB3D39BBDC16}">
      <dgm:prSet phldrT="[文本]" custT="1"/>
      <dgm:spPr>
        <a:solidFill>
          <a:schemeClr val="bg2"/>
        </a:solidFill>
        <a:ln>
          <a:solidFill>
            <a:schemeClr val="bg2">
              <a:lumMod val="90000"/>
            </a:schemeClr>
          </a:solidFill>
        </a:ln>
      </dgm:spPr>
      <dgm:t>
        <a:bodyPr/>
        <a:lstStyle/>
        <a:p>
          <a:r>
            <a:rPr lang="zh-CN" altLang="en-US" sz="1400" b="1" dirty="0" smtClean="0">
              <a:solidFill>
                <a:schemeClr val="tx1"/>
              </a:solidFill>
              <a:latin typeface="宋体" panose="02010600030101010101" pitchFamily="2" charset="-122"/>
              <a:ea typeface="宋体" panose="02010600030101010101" pitchFamily="2" charset="-122"/>
            </a:rPr>
            <a:t>网络特点</a:t>
          </a:r>
          <a:endParaRPr lang="zh-CN" altLang="en-US" sz="1400" b="1" dirty="0">
            <a:solidFill>
              <a:schemeClr val="tx1"/>
            </a:solidFill>
            <a:latin typeface="宋体" panose="02010600030101010101" pitchFamily="2" charset="-122"/>
            <a:ea typeface="宋体" panose="02010600030101010101" pitchFamily="2" charset="-122"/>
          </a:endParaRPr>
        </a:p>
      </dgm:t>
    </dgm:pt>
    <dgm:pt modelId="{755C7752-C7EB-499D-A80B-B102C313582E}" type="parTrans" cxnId="{0A99C4C0-1FA4-42E0-9D11-ADAE4278554E}">
      <dgm:prSet custT="1"/>
      <dgm:spPr/>
      <dgm:t>
        <a:bodyPr/>
        <a:lstStyle/>
        <a:p>
          <a:endParaRPr lang="zh-CN" altLang="en-US" sz="1400" b="1">
            <a:solidFill>
              <a:schemeClr val="tx1"/>
            </a:solidFill>
            <a:latin typeface="宋体" panose="02010600030101010101" pitchFamily="2" charset="-122"/>
            <a:ea typeface="宋体" panose="02010600030101010101" pitchFamily="2" charset="-122"/>
          </a:endParaRPr>
        </a:p>
      </dgm:t>
    </dgm:pt>
    <dgm:pt modelId="{65FA26AB-4C3B-4EC6-A3A6-D7A20EE33C9A}" type="sibTrans" cxnId="{0A99C4C0-1FA4-42E0-9D11-ADAE4278554E}">
      <dgm:prSet/>
      <dgm:spPr/>
      <dgm:t>
        <a:bodyPr/>
        <a:lstStyle/>
        <a:p>
          <a:endParaRPr lang="zh-CN" altLang="en-US">
            <a:solidFill>
              <a:schemeClr val="tx1"/>
            </a:solidFill>
          </a:endParaRPr>
        </a:p>
      </dgm:t>
    </dgm:pt>
    <dgm:pt modelId="{19CE86B7-68D2-4356-AE50-06F2B7E325F9}">
      <dgm:prSet phldrT="[文本]" custT="1"/>
      <dgm:spPr>
        <a:solidFill>
          <a:schemeClr val="bg2">
            <a:lumMod val="90000"/>
          </a:schemeClr>
        </a:solidFill>
        <a:ln>
          <a:solidFill>
            <a:schemeClr val="bg2">
              <a:lumMod val="10000"/>
            </a:schemeClr>
          </a:solidFill>
        </a:ln>
      </dgm:spPr>
      <dgm:t>
        <a:bodyPr/>
        <a:lstStyle/>
        <a:p>
          <a:r>
            <a:rPr lang="zh-CN" altLang="en-US" sz="1400" b="1" dirty="0" smtClean="0">
              <a:solidFill>
                <a:schemeClr val="tx1"/>
              </a:solidFill>
              <a:latin typeface="宋体" panose="02010600030101010101" pitchFamily="2" charset="-122"/>
              <a:ea typeface="宋体" panose="02010600030101010101" pitchFamily="2" charset="-122"/>
            </a:rPr>
            <a:t>路径损耗</a:t>
          </a:r>
          <a:endParaRPr lang="zh-CN" altLang="en-US" sz="1400" b="1" dirty="0">
            <a:solidFill>
              <a:schemeClr val="tx1"/>
            </a:solidFill>
            <a:latin typeface="宋体" panose="02010600030101010101" pitchFamily="2" charset="-122"/>
            <a:ea typeface="宋体" panose="02010600030101010101" pitchFamily="2" charset="-122"/>
          </a:endParaRPr>
        </a:p>
      </dgm:t>
    </dgm:pt>
    <dgm:pt modelId="{6BC5E519-A911-433A-8045-37F0431BE263}" type="parTrans" cxnId="{07270E17-2BA3-458F-90A2-F4D39CE8E6B1}">
      <dgm:prSet custT="1"/>
      <dgm:spPr/>
      <dgm:t>
        <a:bodyPr/>
        <a:lstStyle/>
        <a:p>
          <a:endParaRPr lang="zh-CN" altLang="en-US" sz="1400" b="1">
            <a:solidFill>
              <a:schemeClr val="tx1"/>
            </a:solidFill>
            <a:latin typeface="宋体" panose="02010600030101010101" pitchFamily="2" charset="-122"/>
            <a:ea typeface="宋体" panose="02010600030101010101" pitchFamily="2" charset="-122"/>
          </a:endParaRPr>
        </a:p>
      </dgm:t>
    </dgm:pt>
    <dgm:pt modelId="{7E36EE5B-CCD6-4C03-93DE-3109075429D8}" type="sibTrans" cxnId="{07270E17-2BA3-458F-90A2-F4D39CE8E6B1}">
      <dgm:prSet/>
      <dgm:spPr/>
      <dgm:t>
        <a:bodyPr/>
        <a:lstStyle/>
        <a:p>
          <a:endParaRPr lang="zh-CN" altLang="en-US">
            <a:solidFill>
              <a:schemeClr val="tx1"/>
            </a:solidFill>
          </a:endParaRPr>
        </a:p>
      </dgm:t>
    </dgm:pt>
    <dgm:pt modelId="{9D05BDC0-BF9F-4B7C-9DE8-B70946465FCB}">
      <dgm:prSet phldrT="[文本]"/>
      <dgm:spPr>
        <a:solidFill>
          <a:schemeClr val="bg2">
            <a:lumMod val="90000"/>
          </a:schemeClr>
        </a:solidFill>
      </dgm:spPr>
      <dgm:t>
        <a:bodyPr/>
        <a:lstStyle/>
        <a:p>
          <a:endParaRPr lang="zh-CN" altLang="en-US" sz="1400">
            <a:latin typeface="宋体" panose="02010600030101010101" pitchFamily="2" charset="-122"/>
            <a:ea typeface="宋体" panose="02010600030101010101" pitchFamily="2" charset="-122"/>
          </a:endParaRPr>
        </a:p>
      </dgm:t>
    </dgm:pt>
    <dgm:pt modelId="{6F1466A2-3DC3-4E06-8D3C-F9CD0A759591}" type="parTrans" cxnId="{060540AC-1EA0-4862-8CE5-1F10DA27359C}">
      <dgm:prSet/>
      <dgm:spPr/>
      <dgm:t>
        <a:bodyPr/>
        <a:lstStyle/>
        <a:p>
          <a:endParaRPr lang="zh-CN" altLang="en-US"/>
        </a:p>
      </dgm:t>
    </dgm:pt>
    <dgm:pt modelId="{4E835E66-DC8F-47B0-B908-CF993235ACD3}" type="sibTrans" cxnId="{060540AC-1EA0-4862-8CE5-1F10DA27359C}">
      <dgm:prSet/>
      <dgm:spPr/>
      <dgm:t>
        <a:bodyPr/>
        <a:lstStyle/>
        <a:p>
          <a:endParaRPr lang="zh-CN" altLang="en-US"/>
        </a:p>
      </dgm:t>
    </dgm:pt>
    <dgm:pt modelId="{1E024FFD-E0A9-4B25-A8AE-90B528D1AB29}">
      <dgm:prSet custT="1"/>
      <dgm:spPr>
        <a:solidFill>
          <a:schemeClr val="bg2"/>
        </a:solidFill>
        <a:ln>
          <a:solidFill>
            <a:schemeClr val="bg2">
              <a:lumMod val="90000"/>
            </a:schemeClr>
          </a:solidFill>
        </a:ln>
      </dgm:spPr>
      <dgm:t>
        <a:bodyPr/>
        <a:lstStyle/>
        <a:p>
          <a:r>
            <a:rPr lang="zh-CN" altLang="en-US" sz="1400" b="1" dirty="0" smtClean="0">
              <a:solidFill>
                <a:schemeClr val="tx1"/>
              </a:solidFill>
              <a:latin typeface="宋体" panose="02010600030101010101" pitchFamily="2" charset="-122"/>
              <a:ea typeface="宋体" panose="02010600030101010101" pitchFamily="2" charset="-122"/>
            </a:rPr>
            <a:t>设备类型</a:t>
          </a:r>
          <a:endParaRPr lang="zh-CN" altLang="en-US" sz="1400" b="1" dirty="0">
            <a:solidFill>
              <a:schemeClr val="tx1"/>
            </a:solidFill>
            <a:latin typeface="宋体" panose="02010600030101010101" pitchFamily="2" charset="-122"/>
            <a:ea typeface="宋体" panose="02010600030101010101" pitchFamily="2" charset="-122"/>
          </a:endParaRPr>
        </a:p>
      </dgm:t>
    </dgm:pt>
    <dgm:pt modelId="{0A5E218C-AC5B-4A8D-8FF5-903DDC19C4C2}" type="parTrans" cxnId="{D35C43C6-B1A7-42C9-A428-68E328571367}">
      <dgm:prSet custT="1"/>
      <dgm:spPr/>
      <dgm:t>
        <a:bodyPr/>
        <a:lstStyle/>
        <a:p>
          <a:endParaRPr lang="zh-CN" altLang="en-US" sz="1400" b="1">
            <a:solidFill>
              <a:schemeClr val="tx1"/>
            </a:solidFill>
            <a:latin typeface="宋体" panose="02010600030101010101" pitchFamily="2" charset="-122"/>
            <a:ea typeface="宋体" panose="02010600030101010101" pitchFamily="2" charset="-122"/>
          </a:endParaRPr>
        </a:p>
      </dgm:t>
    </dgm:pt>
    <dgm:pt modelId="{8E5AEBC6-7971-4349-88FD-38DD2747AA8D}" type="sibTrans" cxnId="{D35C43C6-B1A7-42C9-A428-68E328571367}">
      <dgm:prSet/>
      <dgm:spPr/>
      <dgm:t>
        <a:bodyPr/>
        <a:lstStyle/>
        <a:p>
          <a:endParaRPr lang="zh-CN" altLang="en-US"/>
        </a:p>
      </dgm:t>
    </dgm:pt>
    <dgm:pt modelId="{EC2E9311-1114-475D-A6BD-12E0E93D45A1}">
      <dgm:prSet custT="1"/>
      <dgm:spPr>
        <a:solidFill>
          <a:schemeClr val="bg2"/>
        </a:solidFill>
        <a:ln>
          <a:solidFill>
            <a:schemeClr val="bg2">
              <a:lumMod val="90000"/>
            </a:schemeClr>
          </a:solidFill>
        </a:ln>
      </dgm:spPr>
      <dgm:t>
        <a:bodyPr/>
        <a:lstStyle/>
        <a:p>
          <a:r>
            <a:rPr lang="zh-CN" altLang="en-US" sz="1400" b="1" dirty="0" smtClean="0">
              <a:solidFill>
                <a:schemeClr val="tx1"/>
              </a:solidFill>
              <a:latin typeface="宋体" panose="02010600030101010101" pitchFamily="2" charset="-122"/>
              <a:ea typeface="宋体" panose="02010600030101010101" pitchFamily="2" charset="-122"/>
            </a:rPr>
            <a:t>拓扑结构</a:t>
          </a:r>
          <a:endParaRPr lang="zh-CN" altLang="en-US" sz="1400" b="1" dirty="0">
            <a:solidFill>
              <a:schemeClr val="tx1"/>
            </a:solidFill>
            <a:latin typeface="宋体" panose="02010600030101010101" pitchFamily="2" charset="-122"/>
            <a:ea typeface="宋体" panose="02010600030101010101" pitchFamily="2" charset="-122"/>
          </a:endParaRPr>
        </a:p>
      </dgm:t>
    </dgm:pt>
    <dgm:pt modelId="{8ADBC586-1119-488C-BAAD-BE2EADE457B2}" type="parTrans" cxnId="{4818790E-446D-4178-A348-229DB9B9B301}">
      <dgm:prSet custT="1"/>
      <dgm:spPr/>
      <dgm:t>
        <a:bodyPr/>
        <a:lstStyle/>
        <a:p>
          <a:endParaRPr lang="zh-CN" altLang="en-US" sz="1400" b="1">
            <a:solidFill>
              <a:schemeClr val="tx1"/>
            </a:solidFill>
            <a:latin typeface="宋体" panose="02010600030101010101" pitchFamily="2" charset="-122"/>
            <a:ea typeface="宋体" panose="02010600030101010101" pitchFamily="2" charset="-122"/>
          </a:endParaRPr>
        </a:p>
      </dgm:t>
    </dgm:pt>
    <dgm:pt modelId="{DC913E88-DC46-4077-B33F-B2BDBC80F21C}" type="sibTrans" cxnId="{4818790E-446D-4178-A348-229DB9B9B301}">
      <dgm:prSet/>
      <dgm:spPr/>
      <dgm:t>
        <a:bodyPr/>
        <a:lstStyle/>
        <a:p>
          <a:endParaRPr lang="zh-CN" altLang="en-US"/>
        </a:p>
      </dgm:t>
    </dgm:pt>
    <dgm:pt modelId="{DE76130F-D78A-487E-8B3A-A9DA899EC5D4}">
      <dgm:prSet custT="1"/>
      <dgm:spPr>
        <a:solidFill>
          <a:schemeClr val="bg2"/>
        </a:solidFill>
        <a:ln>
          <a:solidFill>
            <a:schemeClr val="bg2">
              <a:lumMod val="90000"/>
            </a:schemeClr>
          </a:solidFill>
        </a:ln>
      </dgm:spPr>
      <dgm:t>
        <a:bodyPr/>
        <a:lstStyle/>
        <a:p>
          <a:r>
            <a:rPr lang="zh-CN" altLang="en-US" sz="1400" b="1" dirty="0" smtClean="0">
              <a:solidFill>
                <a:schemeClr val="tx1"/>
              </a:solidFill>
              <a:latin typeface="宋体" panose="02010600030101010101" pitchFamily="2" charset="-122"/>
              <a:ea typeface="宋体" panose="02010600030101010101" pitchFamily="2" charset="-122"/>
            </a:rPr>
            <a:t>安全性</a:t>
          </a:r>
          <a:endParaRPr lang="zh-CN" altLang="en-US" sz="1400" b="1" dirty="0">
            <a:solidFill>
              <a:schemeClr val="tx1"/>
            </a:solidFill>
            <a:latin typeface="宋体" panose="02010600030101010101" pitchFamily="2" charset="-122"/>
            <a:ea typeface="宋体" panose="02010600030101010101" pitchFamily="2" charset="-122"/>
          </a:endParaRPr>
        </a:p>
      </dgm:t>
    </dgm:pt>
    <dgm:pt modelId="{9C68A13A-C237-432D-9DEE-4D670BA5157D}" type="parTrans" cxnId="{EBAF263B-9FCF-4935-93F6-FE6FA2F2C9C7}">
      <dgm:prSet custT="1"/>
      <dgm:spPr/>
      <dgm:t>
        <a:bodyPr/>
        <a:lstStyle/>
        <a:p>
          <a:endParaRPr lang="zh-CN" altLang="en-US" sz="1400" b="1">
            <a:solidFill>
              <a:schemeClr val="tx1"/>
            </a:solidFill>
            <a:latin typeface="宋体" panose="02010600030101010101" pitchFamily="2" charset="-122"/>
            <a:ea typeface="宋体" panose="02010600030101010101" pitchFamily="2" charset="-122"/>
          </a:endParaRPr>
        </a:p>
      </dgm:t>
    </dgm:pt>
    <dgm:pt modelId="{3D8DA4D1-149B-4E36-80DE-4E8CC0CE26FF}" type="sibTrans" cxnId="{EBAF263B-9FCF-4935-93F6-FE6FA2F2C9C7}">
      <dgm:prSet/>
      <dgm:spPr/>
      <dgm:t>
        <a:bodyPr/>
        <a:lstStyle/>
        <a:p>
          <a:endParaRPr lang="zh-CN" altLang="en-US"/>
        </a:p>
      </dgm:t>
    </dgm:pt>
    <dgm:pt modelId="{DA9BE0D8-2590-4FF0-A63A-F014C323CB52}" type="pres">
      <dgm:prSet presAssocID="{F61FB2A2-A1B4-4F81-BEE8-B6EF07A1E1EF}" presName="Name0" presStyleCnt="0">
        <dgm:presLayoutVars>
          <dgm:chMax val="1"/>
          <dgm:dir/>
          <dgm:animLvl val="ctr"/>
          <dgm:resizeHandles val="exact"/>
        </dgm:presLayoutVars>
      </dgm:prSet>
      <dgm:spPr/>
      <dgm:t>
        <a:bodyPr/>
        <a:lstStyle/>
        <a:p>
          <a:endParaRPr lang="zh-CN" altLang="en-US"/>
        </a:p>
      </dgm:t>
    </dgm:pt>
    <dgm:pt modelId="{462284B4-CD53-437D-94A0-A5B8D09F58BC}" type="pres">
      <dgm:prSet presAssocID="{56EC8369-462D-426B-A207-538BE5FF72F0}" presName="centerShape" presStyleLbl="node0" presStyleIdx="0" presStyleCnt="1"/>
      <dgm:spPr/>
      <dgm:t>
        <a:bodyPr/>
        <a:lstStyle/>
        <a:p>
          <a:endParaRPr lang="zh-CN" altLang="en-US"/>
        </a:p>
      </dgm:t>
    </dgm:pt>
    <dgm:pt modelId="{852D147A-1ED3-43D6-9DE8-99D842BD272E}" type="pres">
      <dgm:prSet presAssocID="{755C7752-C7EB-499D-A80B-B102C313582E}" presName="parTrans" presStyleLbl="sibTrans2D1" presStyleIdx="0" presStyleCnt="5"/>
      <dgm:spPr/>
      <dgm:t>
        <a:bodyPr/>
        <a:lstStyle/>
        <a:p>
          <a:endParaRPr lang="zh-CN" altLang="en-US"/>
        </a:p>
      </dgm:t>
    </dgm:pt>
    <dgm:pt modelId="{42A0876C-FCD2-4222-9211-119C137CFB17}" type="pres">
      <dgm:prSet presAssocID="{755C7752-C7EB-499D-A80B-B102C313582E}" presName="connectorText" presStyleLbl="sibTrans2D1" presStyleIdx="0" presStyleCnt="5"/>
      <dgm:spPr/>
      <dgm:t>
        <a:bodyPr/>
        <a:lstStyle/>
        <a:p>
          <a:endParaRPr lang="zh-CN" altLang="en-US"/>
        </a:p>
      </dgm:t>
    </dgm:pt>
    <dgm:pt modelId="{1BA30DA1-CC79-4BF0-9103-2C37554E3FB7}" type="pres">
      <dgm:prSet presAssocID="{C2022AAD-58CC-494A-B27D-CB3D39BBDC16}" presName="node" presStyleLbl="node1" presStyleIdx="0" presStyleCnt="5">
        <dgm:presLayoutVars>
          <dgm:bulletEnabled val="1"/>
        </dgm:presLayoutVars>
      </dgm:prSet>
      <dgm:spPr/>
      <dgm:t>
        <a:bodyPr/>
        <a:lstStyle/>
        <a:p>
          <a:endParaRPr lang="zh-CN" altLang="en-US"/>
        </a:p>
      </dgm:t>
    </dgm:pt>
    <dgm:pt modelId="{85F9C8BE-3727-4A6D-ADDC-3DD8F8BB184A}" type="pres">
      <dgm:prSet presAssocID="{0A5E218C-AC5B-4A8D-8FF5-903DDC19C4C2}" presName="parTrans" presStyleLbl="sibTrans2D1" presStyleIdx="1" presStyleCnt="5"/>
      <dgm:spPr/>
      <dgm:t>
        <a:bodyPr/>
        <a:lstStyle/>
        <a:p>
          <a:endParaRPr lang="zh-CN" altLang="en-US"/>
        </a:p>
      </dgm:t>
    </dgm:pt>
    <dgm:pt modelId="{56392DCE-0961-4AFD-BAA1-475059A15AC2}" type="pres">
      <dgm:prSet presAssocID="{0A5E218C-AC5B-4A8D-8FF5-903DDC19C4C2}" presName="connectorText" presStyleLbl="sibTrans2D1" presStyleIdx="1" presStyleCnt="5"/>
      <dgm:spPr/>
      <dgm:t>
        <a:bodyPr/>
        <a:lstStyle/>
        <a:p>
          <a:endParaRPr lang="zh-CN" altLang="en-US"/>
        </a:p>
      </dgm:t>
    </dgm:pt>
    <dgm:pt modelId="{130D67A6-795F-4BFA-8019-2D281CD69B42}" type="pres">
      <dgm:prSet presAssocID="{1E024FFD-E0A9-4B25-A8AE-90B528D1AB29}" presName="node" presStyleLbl="node1" presStyleIdx="1" presStyleCnt="5">
        <dgm:presLayoutVars>
          <dgm:bulletEnabled val="1"/>
        </dgm:presLayoutVars>
      </dgm:prSet>
      <dgm:spPr/>
      <dgm:t>
        <a:bodyPr/>
        <a:lstStyle/>
        <a:p>
          <a:endParaRPr lang="zh-CN" altLang="en-US"/>
        </a:p>
      </dgm:t>
    </dgm:pt>
    <dgm:pt modelId="{7A7F5B2E-DFBC-41E7-9EDF-1531168B8096}" type="pres">
      <dgm:prSet presAssocID="{8ADBC586-1119-488C-BAAD-BE2EADE457B2}" presName="parTrans" presStyleLbl="sibTrans2D1" presStyleIdx="2" presStyleCnt="5"/>
      <dgm:spPr/>
      <dgm:t>
        <a:bodyPr/>
        <a:lstStyle/>
        <a:p>
          <a:endParaRPr lang="zh-CN" altLang="en-US"/>
        </a:p>
      </dgm:t>
    </dgm:pt>
    <dgm:pt modelId="{6DC7B517-4128-4676-AE5E-76EAC49C34BF}" type="pres">
      <dgm:prSet presAssocID="{8ADBC586-1119-488C-BAAD-BE2EADE457B2}" presName="connectorText" presStyleLbl="sibTrans2D1" presStyleIdx="2" presStyleCnt="5"/>
      <dgm:spPr/>
      <dgm:t>
        <a:bodyPr/>
        <a:lstStyle/>
        <a:p>
          <a:endParaRPr lang="zh-CN" altLang="en-US"/>
        </a:p>
      </dgm:t>
    </dgm:pt>
    <dgm:pt modelId="{E4ADC364-D532-4BA5-942A-F98702F1239C}" type="pres">
      <dgm:prSet presAssocID="{EC2E9311-1114-475D-A6BD-12E0E93D45A1}" presName="node" presStyleLbl="node1" presStyleIdx="2" presStyleCnt="5">
        <dgm:presLayoutVars>
          <dgm:bulletEnabled val="1"/>
        </dgm:presLayoutVars>
      </dgm:prSet>
      <dgm:spPr/>
      <dgm:t>
        <a:bodyPr/>
        <a:lstStyle/>
        <a:p>
          <a:endParaRPr lang="zh-CN" altLang="en-US"/>
        </a:p>
      </dgm:t>
    </dgm:pt>
    <dgm:pt modelId="{CB291874-7CA2-4B03-9CA3-28C3F8651740}" type="pres">
      <dgm:prSet presAssocID="{9C68A13A-C237-432D-9DEE-4D670BA5157D}" presName="parTrans" presStyleLbl="sibTrans2D1" presStyleIdx="3" presStyleCnt="5"/>
      <dgm:spPr/>
      <dgm:t>
        <a:bodyPr/>
        <a:lstStyle/>
        <a:p>
          <a:endParaRPr lang="zh-CN" altLang="en-US"/>
        </a:p>
      </dgm:t>
    </dgm:pt>
    <dgm:pt modelId="{8FBD5375-8342-4892-9652-1B5FA42FC092}" type="pres">
      <dgm:prSet presAssocID="{9C68A13A-C237-432D-9DEE-4D670BA5157D}" presName="connectorText" presStyleLbl="sibTrans2D1" presStyleIdx="3" presStyleCnt="5"/>
      <dgm:spPr/>
      <dgm:t>
        <a:bodyPr/>
        <a:lstStyle/>
        <a:p>
          <a:endParaRPr lang="zh-CN" altLang="en-US"/>
        </a:p>
      </dgm:t>
    </dgm:pt>
    <dgm:pt modelId="{906C613E-3B4A-44CF-ACB5-D8F1ED747C91}" type="pres">
      <dgm:prSet presAssocID="{DE76130F-D78A-487E-8B3A-A9DA899EC5D4}" presName="node" presStyleLbl="node1" presStyleIdx="3" presStyleCnt="5">
        <dgm:presLayoutVars>
          <dgm:bulletEnabled val="1"/>
        </dgm:presLayoutVars>
      </dgm:prSet>
      <dgm:spPr/>
      <dgm:t>
        <a:bodyPr/>
        <a:lstStyle/>
        <a:p>
          <a:endParaRPr lang="zh-CN" altLang="en-US"/>
        </a:p>
      </dgm:t>
    </dgm:pt>
    <dgm:pt modelId="{211D4412-693D-4E5D-BE69-6D29AF3BDCAE}" type="pres">
      <dgm:prSet presAssocID="{6BC5E519-A911-433A-8045-37F0431BE263}" presName="parTrans" presStyleLbl="sibTrans2D1" presStyleIdx="4" presStyleCnt="5"/>
      <dgm:spPr/>
      <dgm:t>
        <a:bodyPr/>
        <a:lstStyle/>
        <a:p>
          <a:endParaRPr lang="zh-CN" altLang="en-US"/>
        </a:p>
      </dgm:t>
    </dgm:pt>
    <dgm:pt modelId="{40452E0A-C8A3-49C4-AF86-D6E6B09FCF1C}" type="pres">
      <dgm:prSet presAssocID="{6BC5E519-A911-433A-8045-37F0431BE263}" presName="connectorText" presStyleLbl="sibTrans2D1" presStyleIdx="4" presStyleCnt="5"/>
      <dgm:spPr/>
      <dgm:t>
        <a:bodyPr/>
        <a:lstStyle/>
        <a:p>
          <a:endParaRPr lang="zh-CN" altLang="en-US"/>
        </a:p>
      </dgm:t>
    </dgm:pt>
    <dgm:pt modelId="{8787D20A-F3F5-4279-ACF0-F229958DC7A7}" type="pres">
      <dgm:prSet presAssocID="{19CE86B7-68D2-4356-AE50-06F2B7E325F9}" presName="node" presStyleLbl="node1" presStyleIdx="4" presStyleCnt="5">
        <dgm:presLayoutVars>
          <dgm:bulletEnabled val="1"/>
        </dgm:presLayoutVars>
      </dgm:prSet>
      <dgm:spPr/>
      <dgm:t>
        <a:bodyPr/>
        <a:lstStyle/>
        <a:p>
          <a:endParaRPr lang="zh-CN" altLang="en-US"/>
        </a:p>
      </dgm:t>
    </dgm:pt>
  </dgm:ptLst>
  <dgm:cxnLst>
    <dgm:cxn modelId="{E98EFDFF-58EF-4990-99A2-6718926E4419}" type="presOf" srcId="{0A5E218C-AC5B-4A8D-8FF5-903DDC19C4C2}" destId="{56392DCE-0961-4AFD-BAA1-475059A15AC2}" srcOrd="1" destOrd="0" presId="urn:microsoft.com/office/officeart/2005/8/layout/radial5"/>
    <dgm:cxn modelId="{4B9A2616-BD20-4EBE-8BFD-33200AAB6E04}" type="presOf" srcId="{9C68A13A-C237-432D-9DEE-4D670BA5157D}" destId="{8FBD5375-8342-4892-9652-1B5FA42FC092}" srcOrd="1" destOrd="0" presId="urn:microsoft.com/office/officeart/2005/8/layout/radial5"/>
    <dgm:cxn modelId="{11C31C13-A62B-4448-A922-DF16651B944A}" type="presOf" srcId="{1E024FFD-E0A9-4B25-A8AE-90B528D1AB29}" destId="{130D67A6-795F-4BFA-8019-2D281CD69B42}" srcOrd="0" destOrd="0" presId="urn:microsoft.com/office/officeart/2005/8/layout/radial5"/>
    <dgm:cxn modelId="{2E9E9DB9-705E-45EC-B938-81E52425C886}" type="presOf" srcId="{755C7752-C7EB-499D-A80B-B102C313582E}" destId="{852D147A-1ED3-43D6-9DE8-99D842BD272E}" srcOrd="0" destOrd="0" presId="urn:microsoft.com/office/officeart/2005/8/layout/radial5"/>
    <dgm:cxn modelId="{E419F444-420E-447A-B7AC-5A4E1F5D5891}" type="presOf" srcId="{8ADBC586-1119-488C-BAAD-BE2EADE457B2}" destId="{7A7F5B2E-DFBC-41E7-9EDF-1531168B8096}" srcOrd="0" destOrd="0" presId="urn:microsoft.com/office/officeart/2005/8/layout/radial5"/>
    <dgm:cxn modelId="{EBAF263B-9FCF-4935-93F6-FE6FA2F2C9C7}" srcId="{56EC8369-462D-426B-A207-538BE5FF72F0}" destId="{DE76130F-D78A-487E-8B3A-A9DA899EC5D4}" srcOrd="3" destOrd="0" parTransId="{9C68A13A-C237-432D-9DEE-4D670BA5157D}" sibTransId="{3D8DA4D1-149B-4E36-80DE-4E8CC0CE26FF}"/>
    <dgm:cxn modelId="{07270E17-2BA3-458F-90A2-F4D39CE8E6B1}" srcId="{56EC8369-462D-426B-A207-538BE5FF72F0}" destId="{19CE86B7-68D2-4356-AE50-06F2B7E325F9}" srcOrd="4" destOrd="0" parTransId="{6BC5E519-A911-433A-8045-37F0431BE263}" sibTransId="{7E36EE5B-CCD6-4C03-93DE-3109075429D8}"/>
    <dgm:cxn modelId="{81601F75-ABBA-4351-A8FC-A5BED40E5EA4}" type="presOf" srcId="{F61FB2A2-A1B4-4F81-BEE8-B6EF07A1E1EF}" destId="{DA9BE0D8-2590-4FF0-A63A-F014C323CB52}" srcOrd="0" destOrd="0" presId="urn:microsoft.com/office/officeart/2005/8/layout/radial5"/>
    <dgm:cxn modelId="{93939901-30DB-4B49-B8B2-9A8EBEA5DB6C}" type="presOf" srcId="{DE76130F-D78A-487E-8B3A-A9DA899EC5D4}" destId="{906C613E-3B4A-44CF-ACB5-D8F1ED747C91}" srcOrd="0" destOrd="0" presId="urn:microsoft.com/office/officeart/2005/8/layout/radial5"/>
    <dgm:cxn modelId="{390EFD90-8A8E-4A82-8138-33E2ABC34847}" type="presOf" srcId="{8ADBC586-1119-488C-BAAD-BE2EADE457B2}" destId="{6DC7B517-4128-4676-AE5E-76EAC49C34BF}" srcOrd="1" destOrd="0" presId="urn:microsoft.com/office/officeart/2005/8/layout/radial5"/>
    <dgm:cxn modelId="{4198FD2C-D74F-4DF1-836C-3FD407F09767}" srcId="{F61FB2A2-A1B4-4F81-BEE8-B6EF07A1E1EF}" destId="{56EC8369-462D-426B-A207-538BE5FF72F0}" srcOrd="0" destOrd="0" parTransId="{43AA4AB6-B8A0-4EF2-9188-AC8D71FD47A8}" sibTransId="{1EA4B0FE-D282-43B2-8E6D-45F4F2181327}"/>
    <dgm:cxn modelId="{694DE438-2A67-4FDB-9358-9769110804E4}" type="presOf" srcId="{6BC5E519-A911-433A-8045-37F0431BE263}" destId="{211D4412-693D-4E5D-BE69-6D29AF3BDCAE}" srcOrd="0" destOrd="0" presId="urn:microsoft.com/office/officeart/2005/8/layout/radial5"/>
    <dgm:cxn modelId="{060540AC-1EA0-4862-8CE5-1F10DA27359C}" srcId="{F61FB2A2-A1B4-4F81-BEE8-B6EF07A1E1EF}" destId="{9D05BDC0-BF9F-4B7C-9DE8-B70946465FCB}" srcOrd="1" destOrd="0" parTransId="{6F1466A2-3DC3-4E06-8D3C-F9CD0A759591}" sibTransId="{4E835E66-DC8F-47B0-B908-CF993235ACD3}"/>
    <dgm:cxn modelId="{D1B5F3A1-EFAC-42AE-8238-81F6AEF07CD5}" type="presOf" srcId="{19CE86B7-68D2-4356-AE50-06F2B7E325F9}" destId="{8787D20A-F3F5-4279-ACF0-F229958DC7A7}" srcOrd="0" destOrd="0" presId="urn:microsoft.com/office/officeart/2005/8/layout/radial5"/>
    <dgm:cxn modelId="{6C1D33B6-5063-4CE4-AF91-0379A03C0D15}" type="presOf" srcId="{755C7752-C7EB-499D-A80B-B102C313582E}" destId="{42A0876C-FCD2-4222-9211-119C137CFB17}" srcOrd="1" destOrd="0" presId="urn:microsoft.com/office/officeart/2005/8/layout/radial5"/>
    <dgm:cxn modelId="{958A7DB5-7A98-46FB-B7A0-F04D338DD6CA}" type="presOf" srcId="{6BC5E519-A911-433A-8045-37F0431BE263}" destId="{40452E0A-C8A3-49C4-AF86-D6E6B09FCF1C}" srcOrd="1" destOrd="0" presId="urn:microsoft.com/office/officeart/2005/8/layout/radial5"/>
    <dgm:cxn modelId="{4818790E-446D-4178-A348-229DB9B9B301}" srcId="{56EC8369-462D-426B-A207-538BE5FF72F0}" destId="{EC2E9311-1114-475D-A6BD-12E0E93D45A1}" srcOrd="2" destOrd="0" parTransId="{8ADBC586-1119-488C-BAAD-BE2EADE457B2}" sibTransId="{DC913E88-DC46-4077-B33F-B2BDBC80F21C}"/>
    <dgm:cxn modelId="{726E742E-8122-4453-A365-39F323D5C442}" type="presOf" srcId="{C2022AAD-58CC-494A-B27D-CB3D39BBDC16}" destId="{1BA30DA1-CC79-4BF0-9103-2C37554E3FB7}" srcOrd="0" destOrd="0" presId="urn:microsoft.com/office/officeart/2005/8/layout/radial5"/>
    <dgm:cxn modelId="{6B162537-E31C-45BE-A281-4A214FC9F93F}" type="presOf" srcId="{9C68A13A-C237-432D-9DEE-4D670BA5157D}" destId="{CB291874-7CA2-4B03-9CA3-28C3F8651740}" srcOrd="0" destOrd="0" presId="urn:microsoft.com/office/officeart/2005/8/layout/radial5"/>
    <dgm:cxn modelId="{0A99C4C0-1FA4-42E0-9D11-ADAE4278554E}" srcId="{56EC8369-462D-426B-A207-538BE5FF72F0}" destId="{C2022AAD-58CC-494A-B27D-CB3D39BBDC16}" srcOrd="0" destOrd="0" parTransId="{755C7752-C7EB-499D-A80B-B102C313582E}" sibTransId="{65FA26AB-4C3B-4EC6-A3A6-D7A20EE33C9A}"/>
    <dgm:cxn modelId="{D35C43C6-B1A7-42C9-A428-68E328571367}" srcId="{56EC8369-462D-426B-A207-538BE5FF72F0}" destId="{1E024FFD-E0A9-4B25-A8AE-90B528D1AB29}" srcOrd="1" destOrd="0" parTransId="{0A5E218C-AC5B-4A8D-8FF5-903DDC19C4C2}" sibTransId="{8E5AEBC6-7971-4349-88FD-38DD2747AA8D}"/>
    <dgm:cxn modelId="{1146A45B-95F1-41FE-A793-B8DD4C60CF34}" type="presOf" srcId="{EC2E9311-1114-475D-A6BD-12E0E93D45A1}" destId="{E4ADC364-D532-4BA5-942A-F98702F1239C}" srcOrd="0" destOrd="0" presId="urn:microsoft.com/office/officeart/2005/8/layout/radial5"/>
    <dgm:cxn modelId="{AAD4488A-CFD3-4730-B29F-25F9ECAF6323}" type="presOf" srcId="{0A5E218C-AC5B-4A8D-8FF5-903DDC19C4C2}" destId="{85F9C8BE-3727-4A6D-ADDC-3DD8F8BB184A}" srcOrd="0" destOrd="0" presId="urn:microsoft.com/office/officeart/2005/8/layout/radial5"/>
    <dgm:cxn modelId="{BF36C5F3-00A9-48CD-AA7B-A231F7EB4836}" type="presOf" srcId="{56EC8369-462D-426B-A207-538BE5FF72F0}" destId="{462284B4-CD53-437D-94A0-A5B8D09F58BC}" srcOrd="0" destOrd="0" presId="urn:microsoft.com/office/officeart/2005/8/layout/radial5"/>
    <dgm:cxn modelId="{4C3A85FD-70E3-4F76-8B83-EC94AFE6F5E1}" type="presParOf" srcId="{DA9BE0D8-2590-4FF0-A63A-F014C323CB52}" destId="{462284B4-CD53-437D-94A0-A5B8D09F58BC}" srcOrd="0" destOrd="0" presId="urn:microsoft.com/office/officeart/2005/8/layout/radial5"/>
    <dgm:cxn modelId="{7F10ED8D-A00A-4582-8EB5-DF1483A820D4}" type="presParOf" srcId="{DA9BE0D8-2590-4FF0-A63A-F014C323CB52}" destId="{852D147A-1ED3-43D6-9DE8-99D842BD272E}" srcOrd="1" destOrd="0" presId="urn:microsoft.com/office/officeart/2005/8/layout/radial5"/>
    <dgm:cxn modelId="{68866FF7-D718-4483-AC6C-CF7201580858}" type="presParOf" srcId="{852D147A-1ED3-43D6-9DE8-99D842BD272E}" destId="{42A0876C-FCD2-4222-9211-119C137CFB17}" srcOrd="0" destOrd="0" presId="urn:microsoft.com/office/officeart/2005/8/layout/radial5"/>
    <dgm:cxn modelId="{1948B285-480F-4B71-903A-76628AFF491F}" type="presParOf" srcId="{DA9BE0D8-2590-4FF0-A63A-F014C323CB52}" destId="{1BA30DA1-CC79-4BF0-9103-2C37554E3FB7}" srcOrd="2" destOrd="0" presId="urn:microsoft.com/office/officeart/2005/8/layout/radial5"/>
    <dgm:cxn modelId="{9F327490-A12A-4280-96D5-2ABD0E3C9111}" type="presParOf" srcId="{DA9BE0D8-2590-4FF0-A63A-F014C323CB52}" destId="{85F9C8BE-3727-4A6D-ADDC-3DD8F8BB184A}" srcOrd="3" destOrd="0" presId="urn:microsoft.com/office/officeart/2005/8/layout/radial5"/>
    <dgm:cxn modelId="{ADE14A7F-BFBB-4F58-8D70-4E2E115FD593}" type="presParOf" srcId="{85F9C8BE-3727-4A6D-ADDC-3DD8F8BB184A}" destId="{56392DCE-0961-4AFD-BAA1-475059A15AC2}" srcOrd="0" destOrd="0" presId="urn:microsoft.com/office/officeart/2005/8/layout/radial5"/>
    <dgm:cxn modelId="{81A5AAB4-58F0-4490-8F9E-D02A0BC4B623}" type="presParOf" srcId="{DA9BE0D8-2590-4FF0-A63A-F014C323CB52}" destId="{130D67A6-795F-4BFA-8019-2D281CD69B42}" srcOrd="4" destOrd="0" presId="urn:microsoft.com/office/officeart/2005/8/layout/radial5"/>
    <dgm:cxn modelId="{C4EF2A03-38D7-45D7-9F86-AAEDD6EF0E87}" type="presParOf" srcId="{DA9BE0D8-2590-4FF0-A63A-F014C323CB52}" destId="{7A7F5B2E-DFBC-41E7-9EDF-1531168B8096}" srcOrd="5" destOrd="0" presId="urn:microsoft.com/office/officeart/2005/8/layout/radial5"/>
    <dgm:cxn modelId="{34D4A777-0F7D-46A3-9A0B-A19C4D974123}" type="presParOf" srcId="{7A7F5B2E-DFBC-41E7-9EDF-1531168B8096}" destId="{6DC7B517-4128-4676-AE5E-76EAC49C34BF}" srcOrd="0" destOrd="0" presId="urn:microsoft.com/office/officeart/2005/8/layout/radial5"/>
    <dgm:cxn modelId="{3F7033C6-F7C8-4B7F-9CD2-62AA398C5E31}" type="presParOf" srcId="{DA9BE0D8-2590-4FF0-A63A-F014C323CB52}" destId="{E4ADC364-D532-4BA5-942A-F98702F1239C}" srcOrd="6" destOrd="0" presId="urn:microsoft.com/office/officeart/2005/8/layout/radial5"/>
    <dgm:cxn modelId="{2D32213A-3E03-4BAF-8307-352397F48AD0}" type="presParOf" srcId="{DA9BE0D8-2590-4FF0-A63A-F014C323CB52}" destId="{CB291874-7CA2-4B03-9CA3-28C3F8651740}" srcOrd="7" destOrd="0" presId="urn:microsoft.com/office/officeart/2005/8/layout/radial5"/>
    <dgm:cxn modelId="{D483CB22-9D62-4826-AE4B-B3DB98C6CECB}" type="presParOf" srcId="{CB291874-7CA2-4B03-9CA3-28C3F8651740}" destId="{8FBD5375-8342-4892-9652-1B5FA42FC092}" srcOrd="0" destOrd="0" presId="urn:microsoft.com/office/officeart/2005/8/layout/radial5"/>
    <dgm:cxn modelId="{D3B5CB05-BDDB-483C-B4B2-7D518B2DFC08}" type="presParOf" srcId="{DA9BE0D8-2590-4FF0-A63A-F014C323CB52}" destId="{906C613E-3B4A-44CF-ACB5-D8F1ED747C91}" srcOrd="8" destOrd="0" presId="urn:microsoft.com/office/officeart/2005/8/layout/radial5"/>
    <dgm:cxn modelId="{1F95A3D8-8A59-44C5-B495-8EFF336AE7B3}" type="presParOf" srcId="{DA9BE0D8-2590-4FF0-A63A-F014C323CB52}" destId="{211D4412-693D-4E5D-BE69-6D29AF3BDCAE}" srcOrd="9" destOrd="0" presId="urn:microsoft.com/office/officeart/2005/8/layout/radial5"/>
    <dgm:cxn modelId="{E7160C78-09CA-4C69-99C0-03055344A696}" type="presParOf" srcId="{211D4412-693D-4E5D-BE69-6D29AF3BDCAE}" destId="{40452E0A-C8A3-49C4-AF86-D6E6B09FCF1C}" srcOrd="0" destOrd="0" presId="urn:microsoft.com/office/officeart/2005/8/layout/radial5"/>
    <dgm:cxn modelId="{BD9E6861-5C95-440B-B8C9-D7360DF73BED}" type="presParOf" srcId="{DA9BE0D8-2590-4FF0-A63A-F014C323CB52}" destId="{8787D20A-F3F5-4279-ACF0-F229958DC7A7}" srcOrd="10"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B4B500A-4F3F-4EA9-AAE4-FDF60F7257E7}" type="doc">
      <dgm:prSet loTypeId="urn:microsoft.com/office/officeart/2008/layout/VerticalCurvedList" loCatId="list" qsTypeId="urn:microsoft.com/office/officeart/2005/8/quickstyle/simple1" qsCatId="simple" csTypeId="urn:microsoft.com/office/officeart/2005/8/colors/accent0_1" csCatId="mainScheme" phldr="1"/>
      <dgm:spPr/>
      <dgm:t>
        <a:bodyPr/>
        <a:lstStyle/>
        <a:p>
          <a:endParaRPr lang="zh-CN" altLang="en-US"/>
        </a:p>
      </dgm:t>
    </dgm:pt>
    <dgm:pt modelId="{1FDCBAC2-974A-4EF7-8D0B-25CAFA52782D}">
      <dgm:prSet phldrT="[文本]"/>
      <dgm:spPr/>
      <dgm:t>
        <a:bodyPr/>
        <a:lstStyle/>
        <a:p>
          <a:r>
            <a:rPr lang="en-US" altLang="zh-CN" dirty="0" smtClean="0">
              <a:latin typeface="宋体" panose="02010600030101010101" pitchFamily="2" charset="-122"/>
              <a:ea typeface="宋体" panose="02010600030101010101" pitchFamily="2" charset="-122"/>
            </a:rPr>
            <a:t>Z-Stack</a:t>
          </a:r>
          <a:r>
            <a:rPr lang="zh-CN" altLang="en-US" dirty="0" smtClean="0">
              <a:latin typeface="宋体" panose="02010600030101010101" pitchFamily="2" charset="-122"/>
              <a:ea typeface="宋体" panose="02010600030101010101" pitchFamily="2" charset="-122"/>
            </a:rPr>
            <a:t>协议栈低功耗设计</a:t>
          </a:r>
          <a:endParaRPr lang="zh-CN" altLang="en-US" dirty="0">
            <a:latin typeface="宋体" panose="02010600030101010101" pitchFamily="2" charset="-122"/>
            <a:ea typeface="宋体" panose="02010600030101010101" pitchFamily="2" charset="-122"/>
          </a:endParaRPr>
        </a:p>
      </dgm:t>
    </dgm:pt>
    <dgm:pt modelId="{A7345D36-3DFF-4ECD-BCAF-1FED1376C9F9}" type="parTrans" cxnId="{70DF5336-83C8-41B2-9430-8C2610A57C69}">
      <dgm:prSet/>
      <dgm:spPr/>
      <dgm:t>
        <a:bodyPr/>
        <a:lstStyle/>
        <a:p>
          <a:endParaRPr lang="zh-CN" altLang="en-US"/>
        </a:p>
      </dgm:t>
    </dgm:pt>
    <dgm:pt modelId="{B31E629A-9A82-458D-9274-99EE6D96213C}" type="sibTrans" cxnId="{70DF5336-83C8-41B2-9430-8C2610A57C69}">
      <dgm:prSet/>
      <dgm:spPr/>
      <dgm:t>
        <a:bodyPr/>
        <a:lstStyle/>
        <a:p>
          <a:endParaRPr lang="zh-CN" altLang="en-US">
            <a:latin typeface="宋体" panose="02010600030101010101" pitchFamily="2" charset="-122"/>
            <a:ea typeface="宋体" panose="02010600030101010101" pitchFamily="2" charset="-122"/>
          </a:endParaRPr>
        </a:p>
      </dgm:t>
    </dgm:pt>
    <dgm:pt modelId="{F6326776-9F94-4272-8013-56F056DB6955}">
      <dgm:prSet phldrT="[文本]"/>
      <dgm:spPr/>
      <dgm:t>
        <a:bodyPr/>
        <a:lstStyle/>
        <a:p>
          <a:r>
            <a:rPr lang="en-US" altLang="zh-CN" dirty="0" smtClean="0">
              <a:latin typeface="宋体" panose="02010600030101010101" pitchFamily="2" charset="-122"/>
              <a:ea typeface="宋体" panose="02010600030101010101" pitchFamily="2" charset="-122"/>
            </a:rPr>
            <a:t>RFID</a:t>
          </a:r>
          <a:r>
            <a:rPr lang="zh-CN" altLang="en-US" dirty="0" smtClean="0">
              <a:latin typeface="宋体" panose="02010600030101010101" pitchFamily="2" charset="-122"/>
              <a:ea typeface="宋体" panose="02010600030101010101" pitchFamily="2" charset="-122"/>
            </a:rPr>
            <a:t>读卡程序的设计</a:t>
          </a:r>
          <a:endParaRPr lang="zh-CN" altLang="en-US" dirty="0">
            <a:latin typeface="宋体" panose="02010600030101010101" pitchFamily="2" charset="-122"/>
            <a:ea typeface="宋体" panose="02010600030101010101" pitchFamily="2" charset="-122"/>
          </a:endParaRPr>
        </a:p>
      </dgm:t>
    </dgm:pt>
    <dgm:pt modelId="{D7450A44-1CCF-40BD-87EA-920EB414FFA7}" type="parTrans" cxnId="{ACFFB8B8-4B58-4D4B-BB1B-AF316A07ED58}">
      <dgm:prSet/>
      <dgm:spPr/>
      <dgm:t>
        <a:bodyPr/>
        <a:lstStyle/>
        <a:p>
          <a:endParaRPr lang="zh-CN" altLang="en-US"/>
        </a:p>
      </dgm:t>
    </dgm:pt>
    <dgm:pt modelId="{712D6E31-3044-4D20-A6C1-F0F5FB488B18}" type="sibTrans" cxnId="{ACFFB8B8-4B58-4D4B-BB1B-AF316A07ED58}">
      <dgm:prSet/>
      <dgm:spPr/>
      <dgm:t>
        <a:bodyPr/>
        <a:lstStyle/>
        <a:p>
          <a:endParaRPr lang="zh-CN" altLang="en-US"/>
        </a:p>
      </dgm:t>
    </dgm:pt>
    <dgm:pt modelId="{E2597B20-7F22-45FC-A09D-BF687E2F6940}">
      <dgm:prSet phldrT="[文本]"/>
      <dgm:spPr/>
      <dgm:t>
        <a:bodyPr/>
        <a:lstStyle/>
        <a:p>
          <a:r>
            <a:rPr lang="zh-CN" altLang="en-US" b="0" dirty="0" smtClean="0">
              <a:latin typeface="宋体" panose="02010600030101010101" pitchFamily="2" charset="-122"/>
              <a:ea typeface="宋体" panose="02010600030101010101" pitchFamily="2" charset="-122"/>
            </a:rPr>
            <a:t>基站串口通信协议和串口中断程序的设计</a:t>
          </a:r>
          <a:endParaRPr lang="zh-CN" altLang="en-US" b="0" dirty="0">
            <a:latin typeface="宋体" panose="02010600030101010101" pitchFamily="2" charset="-122"/>
            <a:ea typeface="宋体" panose="02010600030101010101" pitchFamily="2" charset="-122"/>
          </a:endParaRPr>
        </a:p>
      </dgm:t>
    </dgm:pt>
    <dgm:pt modelId="{29207F31-1773-48C6-ADBE-7A28A98C5C3A}" type="parTrans" cxnId="{7CF11FF8-68B9-49F3-A3E9-1FF0D4BD504A}">
      <dgm:prSet/>
      <dgm:spPr/>
      <dgm:t>
        <a:bodyPr/>
        <a:lstStyle/>
        <a:p>
          <a:endParaRPr lang="zh-CN" altLang="en-US"/>
        </a:p>
      </dgm:t>
    </dgm:pt>
    <dgm:pt modelId="{E891B4F1-F74D-4BB3-95CA-AB2030574E2C}" type="sibTrans" cxnId="{7CF11FF8-68B9-49F3-A3E9-1FF0D4BD504A}">
      <dgm:prSet/>
      <dgm:spPr/>
      <dgm:t>
        <a:bodyPr/>
        <a:lstStyle/>
        <a:p>
          <a:endParaRPr lang="zh-CN" altLang="en-US"/>
        </a:p>
      </dgm:t>
    </dgm:pt>
    <dgm:pt modelId="{5A462DA8-BC88-4C3A-A464-49F887C6FBD0}">
      <dgm:prSet/>
      <dgm:spPr/>
      <dgm:t>
        <a:bodyPr/>
        <a:lstStyle/>
        <a:p>
          <a:r>
            <a:rPr lang="zh-CN" altLang="en-US" dirty="0" smtClean="0">
              <a:latin typeface="宋体" panose="02010600030101010101" pitchFamily="2" charset="-122"/>
              <a:ea typeface="宋体" panose="02010600030101010101" pitchFamily="2" charset="-122"/>
            </a:rPr>
            <a:t>基于</a:t>
          </a:r>
          <a:r>
            <a:rPr lang="en-US" altLang="zh-CN" dirty="0" smtClean="0">
              <a:latin typeface="宋体" panose="02010600030101010101" pitchFamily="2" charset="-122"/>
              <a:ea typeface="宋体" panose="02010600030101010101" pitchFamily="2" charset="-122"/>
            </a:rPr>
            <a:t>Node.js</a:t>
          </a:r>
          <a:r>
            <a:rPr lang="zh-CN" altLang="en-US" dirty="0" smtClean="0">
              <a:latin typeface="宋体" panose="02010600030101010101" pitchFamily="2" charset="-122"/>
              <a:ea typeface="宋体" panose="02010600030101010101" pitchFamily="2" charset="-122"/>
            </a:rPr>
            <a:t>的上位机软件设计</a:t>
          </a:r>
          <a:endParaRPr lang="zh-CN" altLang="en-US" dirty="0">
            <a:latin typeface="宋体" panose="02010600030101010101" pitchFamily="2" charset="-122"/>
            <a:ea typeface="宋体" panose="02010600030101010101" pitchFamily="2" charset="-122"/>
          </a:endParaRPr>
        </a:p>
      </dgm:t>
    </dgm:pt>
    <dgm:pt modelId="{88034873-2D14-4433-9B26-847CC7582FA0}" type="parTrans" cxnId="{D8C38489-9C09-4D56-81AF-6DE3AEA34EE1}">
      <dgm:prSet/>
      <dgm:spPr/>
      <dgm:t>
        <a:bodyPr/>
        <a:lstStyle/>
        <a:p>
          <a:endParaRPr lang="zh-CN" altLang="en-US"/>
        </a:p>
      </dgm:t>
    </dgm:pt>
    <dgm:pt modelId="{181E215D-05DF-484B-9663-994E8AE8B9BC}" type="sibTrans" cxnId="{D8C38489-9C09-4D56-81AF-6DE3AEA34EE1}">
      <dgm:prSet/>
      <dgm:spPr/>
      <dgm:t>
        <a:bodyPr/>
        <a:lstStyle/>
        <a:p>
          <a:endParaRPr lang="zh-CN" altLang="en-US"/>
        </a:p>
      </dgm:t>
    </dgm:pt>
    <dgm:pt modelId="{CE97BF9C-E965-46F1-871E-5F5A887D5D84}" type="pres">
      <dgm:prSet presAssocID="{DB4B500A-4F3F-4EA9-AAE4-FDF60F7257E7}" presName="Name0" presStyleCnt="0">
        <dgm:presLayoutVars>
          <dgm:chMax val="7"/>
          <dgm:chPref val="7"/>
          <dgm:dir/>
        </dgm:presLayoutVars>
      </dgm:prSet>
      <dgm:spPr/>
      <dgm:t>
        <a:bodyPr/>
        <a:lstStyle/>
        <a:p>
          <a:endParaRPr lang="zh-CN" altLang="en-US"/>
        </a:p>
      </dgm:t>
    </dgm:pt>
    <dgm:pt modelId="{D8F25976-F38A-433C-BB94-08EA0F716A3C}" type="pres">
      <dgm:prSet presAssocID="{DB4B500A-4F3F-4EA9-AAE4-FDF60F7257E7}" presName="Name1" presStyleCnt="0"/>
      <dgm:spPr/>
    </dgm:pt>
    <dgm:pt modelId="{CE179626-CF89-471D-AA1F-C449870CAD7A}" type="pres">
      <dgm:prSet presAssocID="{DB4B500A-4F3F-4EA9-AAE4-FDF60F7257E7}" presName="cycle" presStyleCnt="0"/>
      <dgm:spPr/>
    </dgm:pt>
    <dgm:pt modelId="{6FA13445-ABD6-4B03-BC3D-053831D0098C}" type="pres">
      <dgm:prSet presAssocID="{DB4B500A-4F3F-4EA9-AAE4-FDF60F7257E7}" presName="srcNode" presStyleLbl="node1" presStyleIdx="0" presStyleCnt="4"/>
      <dgm:spPr/>
    </dgm:pt>
    <dgm:pt modelId="{57AED25D-C775-4189-A8DC-8CD0A58225E7}" type="pres">
      <dgm:prSet presAssocID="{DB4B500A-4F3F-4EA9-AAE4-FDF60F7257E7}" presName="conn" presStyleLbl="parChTrans1D2" presStyleIdx="0" presStyleCnt="1"/>
      <dgm:spPr/>
      <dgm:t>
        <a:bodyPr/>
        <a:lstStyle/>
        <a:p>
          <a:endParaRPr lang="zh-CN" altLang="en-US"/>
        </a:p>
      </dgm:t>
    </dgm:pt>
    <dgm:pt modelId="{FA5C56A5-5D49-4908-AF9B-ADF949C8134B}" type="pres">
      <dgm:prSet presAssocID="{DB4B500A-4F3F-4EA9-AAE4-FDF60F7257E7}" presName="extraNode" presStyleLbl="node1" presStyleIdx="0" presStyleCnt="4"/>
      <dgm:spPr/>
    </dgm:pt>
    <dgm:pt modelId="{31B96CD3-D4F0-4F8B-A311-7CBDA6899622}" type="pres">
      <dgm:prSet presAssocID="{DB4B500A-4F3F-4EA9-AAE4-FDF60F7257E7}" presName="dstNode" presStyleLbl="node1" presStyleIdx="0" presStyleCnt="4"/>
      <dgm:spPr/>
    </dgm:pt>
    <dgm:pt modelId="{79C8CB55-6747-4D57-8A34-31D3B0FC1685}" type="pres">
      <dgm:prSet presAssocID="{1FDCBAC2-974A-4EF7-8D0B-25CAFA52782D}" presName="text_1" presStyleLbl="node1" presStyleIdx="0" presStyleCnt="4">
        <dgm:presLayoutVars>
          <dgm:bulletEnabled val="1"/>
        </dgm:presLayoutVars>
      </dgm:prSet>
      <dgm:spPr/>
      <dgm:t>
        <a:bodyPr/>
        <a:lstStyle/>
        <a:p>
          <a:endParaRPr lang="zh-CN" altLang="en-US"/>
        </a:p>
      </dgm:t>
    </dgm:pt>
    <dgm:pt modelId="{C5214D13-2C81-4C16-AF9C-FF05E5CBA002}" type="pres">
      <dgm:prSet presAssocID="{1FDCBAC2-974A-4EF7-8D0B-25CAFA52782D}" presName="accent_1" presStyleCnt="0"/>
      <dgm:spPr/>
    </dgm:pt>
    <dgm:pt modelId="{FC639B36-1534-4FB9-B86E-810364A9F0D1}" type="pres">
      <dgm:prSet presAssocID="{1FDCBAC2-974A-4EF7-8D0B-25CAFA52782D}" presName="accentRepeatNode" presStyleLbl="solidFgAcc1" presStyleIdx="0" presStyleCnt="4"/>
      <dgm:spPr/>
    </dgm:pt>
    <dgm:pt modelId="{BAE936A2-171B-4717-A2D0-5B3F926AC967}" type="pres">
      <dgm:prSet presAssocID="{F6326776-9F94-4272-8013-56F056DB6955}" presName="text_2" presStyleLbl="node1" presStyleIdx="1" presStyleCnt="4">
        <dgm:presLayoutVars>
          <dgm:bulletEnabled val="1"/>
        </dgm:presLayoutVars>
      </dgm:prSet>
      <dgm:spPr/>
      <dgm:t>
        <a:bodyPr/>
        <a:lstStyle/>
        <a:p>
          <a:endParaRPr lang="zh-CN" altLang="en-US"/>
        </a:p>
      </dgm:t>
    </dgm:pt>
    <dgm:pt modelId="{605D1320-5362-4DC5-9505-EE3364E544F1}" type="pres">
      <dgm:prSet presAssocID="{F6326776-9F94-4272-8013-56F056DB6955}" presName="accent_2" presStyleCnt="0"/>
      <dgm:spPr/>
    </dgm:pt>
    <dgm:pt modelId="{B0E5A98C-F823-4AA6-BDD1-86CB62FCD165}" type="pres">
      <dgm:prSet presAssocID="{F6326776-9F94-4272-8013-56F056DB6955}" presName="accentRepeatNode" presStyleLbl="solidFgAcc1" presStyleIdx="1" presStyleCnt="4"/>
      <dgm:spPr/>
      <dgm:t>
        <a:bodyPr/>
        <a:lstStyle/>
        <a:p>
          <a:endParaRPr lang="zh-CN" altLang="en-US"/>
        </a:p>
      </dgm:t>
    </dgm:pt>
    <dgm:pt modelId="{FF07E73B-FEA8-4410-A9DE-93B2EB777695}" type="pres">
      <dgm:prSet presAssocID="{E2597B20-7F22-45FC-A09D-BF687E2F6940}" presName="text_3" presStyleLbl="node1" presStyleIdx="2" presStyleCnt="4">
        <dgm:presLayoutVars>
          <dgm:bulletEnabled val="1"/>
        </dgm:presLayoutVars>
      </dgm:prSet>
      <dgm:spPr/>
      <dgm:t>
        <a:bodyPr/>
        <a:lstStyle/>
        <a:p>
          <a:endParaRPr lang="zh-CN" altLang="en-US"/>
        </a:p>
      </dgm:t>
    </dgm:pt>
    <dgm:pt modelId="{5A09E5BC-78B7-4A36-B4D9-238D9F5B8103}" type="pres">
      <dgm:prSet presAssocID="{E2597B20-7F22-45FC-A09D-BF687E2F6940}" presName="accent_3" presStyleCnt="0"/>
      <dgm:spPr/>
    </dgm:pt>
    <dgm:pt modelId="{96D8B681-40D9-4BE7-8629-3144497D02C5}" type="pres">
      <dgm:prSet presAssocID="{E2597B20-7F22-45FC-A09D-BF687E2F6940}" presName="accentRepeatNode" presStyleLbl="solidFgAcc1" presStyleIdx="2" presStyleCnt="4"/>
      <dgm:spPr/>
    </dgm:pt>
    <dgm:pt modelId="{CF48ABB3-F27C-44FE-80D7-C4918C713DDB}" type="pres">
      <dgm:prSet presAssocID="{5A462DA8-BC88-4C3A-A464-49F887C6FBD0}" presName="text_4" presStyleLbl="node1" presStyleIdx="3" presStyleCnt="4">
        <dgm:presLayoutVars>
          <dgm:bulletEnabled val="1"/>
        </dgm:presLayoutVars>
      </dgm:prSet>
      <dgm:spPr/>
      <dgm:t>
        <a:bodyPr/>
        <a:lstStyle/>
        <a:p>
          <a:endParaRPr lang="zh-CN" altLang="en-US"/>
        </a:p>
      </dgm:t>
    </dgm:pt>
    <dgm:pt modelId="{1F760DB3-19CC-493E-BE16-CB6342332D4A}" type="pres">
      <dgm:prSet presAssocID="{5A462DA8-BC88-4C3A-A464-49F887C6FBD0}" presName="accent_4" presStyleCnt="0"/>
      <dgm:spPr/>
    </dgm:pt>
    <dgm:pt modelId="{EB3CE363-3EF3-40A4-AF2B-40F061468A99}" type="pres">
      <dgm:prSet presAssocID="{5A462DA8-BC88-4C3A-A464-49F887C6FBD0}" presName="accentRepeatNode" presStyleLbl="solidFgAcc1" presStyleIdx="3" presStyleCnt="4"/>
      <dgm:spPr/>
    </dgm:pt>
  </dgm:ptLst>
  <dgm:cxnLst>
    <dgm:cxn modelId="{D8C38489-9C09-4D56-81AF-6DE3AEA34EE1}" srcId="{DB4B500A-4F3F-4EA9-AAE4-FDF60F7257E7}" destId="{5A462DA8-BC88-4C3A-A464-49F887C6FBD0}" srcOrd="3" destOrd="0" parTransId="{88034873-2D14-4433-9B26-847CC7582FA0}" sibTransId="{181E215D-05DF-484B-9663-994E8AE8B9BC}"/>
    <dgm:cxn modelId="{F918DA97-FB20-40D8-AA89-736B2163D396}" type="presOf" srcId="{E2597B20-7F22-45FC-A09D-BF687E2F6940}" destId="{FF07E73B-FEA8-4410-A9DE-93B2EB777695}" srcOrd="0" destOrd="0" presId="urn:microsoft.com/office/officeart/2008/layout/VerticalCurvedList"/>
    <dgm:cxn modelId="{70DF5336-83C8-41B2-9430-8C2610A57C69}" srcId="{DB4B500A-4F3F-4EA9-AAE4-FDF60F7257E7}" destId="{1FDCBAC2-974A-4EF7-8D0B-25CAFA52782D}" srcOrd="0" destOrd="0" parTransId="{A7345D36-3DFF-4ECD-BCAF-1FED1376C9F9}" sibTransId="{B31E629A-9A82-458D-9274-99EE6D96213C}"/>
    <dgm:cxn modelId="{9C225D1A-A4F0-4673-A199-A88A1EE6BC3B}" type="presOf" srcId="{5A462DA8-BC88-4C3A-A464-49F887C6FBD0}" destId="{CF48ABB3-F27C-44FE-80D7-C4918C713DDB}" srcOrd="0" destOrd="0" presId="urn:microsoft.com/office/officeart/2008/layout/VerticalCurvedList"/>
    <dgm:cxn modelId="{ACFFB8B8-4B58-4D4B-BB1B-AF316A07ED58}" srcId="{DB4B500A-4F3F-4EA9-AAE4-FDF60F7257E7}" destId="{F6326776-9F94-4272-8013-56F056DB6955}" srcOrd="1" destOrd="0" parTransId="{D7450A44-1CCF-40BD-87EA-920EB414FFA7}" sibTransId="{712D6E31-3044-4D20-A6C1-F0F5FB488B18}"/>
    <dgm:cxn modelId="{F72AE60D-0876-4764-852E-DD92EDF2076F}" type="presOf" srcId="{B31E629A-9A82-458D-9274-99EE6D96213C}" destId="{57AED25D-C775-4189-A8DC-8CD0A58225E7}" srcOrd="0" destOrd="0" presId="urn:microsoft.com/office/officeart/2008/layout/VerticalCurvedList"/>
    <dgm:cxn modelId="{A4F3F6D6-5EEB-487D-B911-883E124AF847}" type="presOf" srcId="{F6326776-9F94-4272-8013-56F056DB6955}" destId="{BAE936A2-171B-4717-A2D0-5B3F926AC967}" srcOrd="0" destOrd="0" presId="urn:microsoft.com/office/officeart/2008/layout/VerticalCurvedList"/>
    <dgm:cxn modelId="{7CF11FF8-68B9-49F3-A3E9-1FF0D4BD504A}" srcId="{DB4B500A-4F3F-4EA9-AAE4-FDF60F7257E7}" destId="{E2597B20-7F22-45FC-A09D-BF687E2F6940}" srcOrd="2" destOrd="0" parTransId="{29207F31-1773-48C6-ADBE-7A28A98C5C3A}" sibTransId="{E891B4F1-F74D-4BB3-95CA-AB2030574E2C}"/>
    <dgm:cxn modelId="{CF67EC1A-DC52-460F-9900-1CA2D6B689DB}" type="presOf" srcId="{1FDCBAC2-974A-4EF7-8D0B-25CAFA52782D}" destId="{79C8CB55-6747-4D57-8A34-31D3B0FC1685}" srcOrd="0" destOrd="0" presId="urn:microsoft.com/office/officeart/2008/layout/VerticalCurvedList"/>
    <dgm:cxn modelId="{FE7F5BBC-327B-4AA2-91E0-85A87542258C}" type="presOf" srcId="{DB4B500A-4F3F-4EA9-AAE4-FDF60F7257E7}" destId="{CE97BF9C-E965-46F1-871E-5F5A887D5D84}" srcOrd="0" destOrd="0" presId="urn:microsoft.com/office/officeart/2008/layout/VerticalCurvedList"/>
    <dgm:cxn modelId="{B2AA2533-3E76-4CFF-9A6F-BBED72EF0BB1}" type="presParOf" srcId="{CE97BF9C-E965-46F1-871E-5F5A887D5D84}" destId="{D8F25976-F38A-433C-BB94-08EA0F716A3C}" srcOrd="0" destOrd="0" presId="urn:microsoft.com/office/officeart/2008/layout/VerticalCurvedList"/>
    <dgm:cxn modelId="{3C37CDE2-095E-4A76-B231-2CB82BB91D9D}" type="presParOf" srcId="{D8F25976-F38A-433C-BB94-08EA0F716A3C}" destId="{CE179626-CF89-471D-AA1F-C449870CAD7A}" srcOrd="0" destOrd="0" presId="urn:microsoft.com/office/officeart/2008/layout/VerticalCurvedList"/>
    <dgm:cxn modelId="{BB0FA399-462D-4E20-860F-4215F01D2802}" type="presParOf" srcId="{CE179626-CF89-471D-AA1F-C449870CAD7A}" destId="{6FA13445-ABD6-4B03-BC3D-053831D0098C}" srcOrd="0" destOrd="0" presId="urn:microsoft.com/office/officeart/2008/layout/VerticalCurvedList"/>
    <dgm:cxn modelId="{1B249077-C7CE-4DB7-B6C4-204D0B8E8890}" type="presParOf" srcId="{CE179626-CF89-471D-AA1F-C449870CAD7A}" destId="{57AED25D-C775-4189-A8DC-8CD0A58225E7}" srcOrd="1" destOrd="0" presId="urn:microsoft.com/office/officeart/2008/layout/VerticalCurvedList"/>
    <dgm:cxn modelId="{08DC1172-EBA0-424C-B38A-5969CFE987D4}" type="presParOf" srcId="{CE179626-CF89-471D-AA1F-C449870CAD7A}" destId="{FA5C56A5-5D49-4908-AF9B-ADF949C8134B}" srcOrd="2" destOrd="0" presId="urn:microsoft.com/office/officeart/2008/layout/VerticalCurvedList"/>
    <dgm:cxn modelId="{376CE89F-BFB3-44B8-ADFE-40F30E15FD15}" type="presParOf" srcId="{CE179626-CF89-471D-AA1F-C449870CAD7A}" destId="{31B96CD3-D4F0-4F8B-A311-7CBDA6899622}" srcOrd="3" destOrd="0" presId="urn:microsoft.com/office/officeart/2008/layout/VerticalCurvedList"/>
    <dgm:cxn modelId="{3398F578-A8D4-40D4-9F92-DFE9F877EFC4}" type="presParOf" srcId="{D8F25976-F38A-433C-BB94-08EA0F716A3C}" destId="{79C8CB55-6747-4D57-8A34-31D3B0FC1685}" srcOrd="1" destOrd="0" presId="urn:microsoft.com/office/officeart/2008/layout/VerticalCurvedList"/>
    <dgm:cxn modelId="{06C94040-71CE-4758-947D-F515C87A560A}" type="presParOf" srcId="{D8F25976-F38A-433C-BB94-08EA0F716A3C}" destId="{C5214D13-2C81-4C16-AF9C-FF05E5CBA002}" srcOrd="2" destOrd="0" presId="urn:microsoft.com/office/officeart/2008/layout/VerticalCurvedList"/>
    <dgm:cxn modelId="{70AD2791-CDCA-406B-9BD3-A1E180C5AB63}" type="presParOf" srcId="{C5214D13-2C81-4C16-AF9C-FF05E5CBA002}" destId="{FC639B36-1534-4FB9-B86E-810364A9F0D1}" srcOrd="0" destOrd="0" presId="urn:microsoft.com/office/officeart/2008/layout/VerticalCurvedList"/>
    <dgm:cxn modelId="{05A103B8-B4E6-4346-A252-C1E8E2F29C9D}" type="presParOf" srcId="{D8F25976-F38A-433C-BB94-08EA0F716A3C}" destId="{BAE936A2-171B-4717-A2D0-5B3F926AC967}" srcOrd="3" destOrd="0" presId="urn:microsoft.com/office/officeart/2008/layout/VerticalCurvedList"/>
    <dgm:cxn modelId="{7E8F9759-D6F0-483D-B75C-2D972B1A3910}" type="presParOf" srcId="{D8F25976-F38A-433C-BB94-08EA0F716A3C}" destId="{605D1320-5362-4DC5-9505-EE3364E544F1}" srcOrd="4" destOrd="0" presId="urn:microsoft.com/office/officeart/2008/layout/VerticalCurvedList"/>
    <dgm:cxn modelId="{97826818-B7EF-40AD-AD23-B7717B788290}" type="presParOf" srcId="{605D1320-5362-4DC5-9505-EE3364E544F1}" destId="{B0E5A98C-F823-4AA6-BDD1-86CB62FCD165}" srcOrd="0" destOrd="0" presId="urn:microsoft.com/office/officeart/2008/layout/VerticalCurvedList"/>
    <dgm:cxn modelId="{19BA3028-4E81-4F77-8EAA-1B8FABB94C13}" type="presParOf" srcId="{D8F25976-F38A-433C-BB94-08EA0F716A3C}" destId="{FF07E73B-FEA8-4410-A9DE-93B2EB777695}" srcOrd="5" destOrd="0" presId="urn:microsoft.com/office/officeart/2008/layout/VerticalCurvedList"/>
    <dgm:cxn modelId="{AC0D872F-7887-4B02-A5C2-DDDEB0FE9085}" type="presParOf" srcId="{D8F25976-F38A-433C-BB94-08EA0F716A3C}" destId="{5A09E5BC-78B7-4A36-B4D9-238D9F5B8103}" srcOrd="6" destOrd="0" presId="urn:microsoft.com/office/officeart/2008/layout/VerticalCurvedList"/>
    <dgm:cxn modelId="{D5FFF76E-35A2-4279-B3C9-6FC89831FB5F}" type="presParOf" srcId="{5A09E5BC-78B7-4A36-B4D9-238D9F5B8103}" destId="{96D8B681-40D9-4BE7-8629-3144497D02C5}" srcOrd="0" destOrd="0" presId="urn:microsoft.com/office/officeart/2008/layout/VerticalCurvedList"/>
    <dgm:cxn modelId="{A296CE75-1072-4061-8E49-B163E3E1054C}" type="presParOf" srcId="{D8F25976-F38A-433C-BB94-08EA0F716A3C}" destId="{CF48ABB3-F27C-44FE-80D7-C4918C713DDB}" srcOrd="7" destOrd="0" presId="urn:microsoft.com/office/officeart/2008/layout/VerticalCurvedList"/>
    <dgm:cxn modelId="{52540520-C497-44EF-8EB3-194239B5C360}" type="presParOf" srcId="{D8F25976-F38A-433C-BB94-08EA0F716A3C}" destId="{1F760DB3-19CC-493E-BE16-CB6342332D4A}" srcOrd="8" destOrd="0" presId="urn:microsoft.com/office/officeart/2008/layout/VerticalCurvedList"/>
    <dgm:cxn modelId="{57AF93F7-2838-45A1-9A5F-2799185AB2E6}" type="presParOf" srcId="{1F760DB3-19CC-493E-BE16-CB6342332D4A}" destId="{EB3CE363-3EF3-40A4-AF2B-40F061468A99}"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B143A3-062C-4B71-AE30-67CDDAEFA956}">
      <dsp:nvSpPr>
        <dsp:cNvPr id="0" name=""/>
        <dsp:cNvSpPr/>
      </dsp:nvSpPr>
      <dsp:spPr>
        <a:xfrm>
          <a:off x="0" y="5550"/>
          <a:ext cx="6248400" cy="836147"/>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altLang="zh-CN" sz="3200" b="1" kern="1200" baseline="0" dirty="0" smtClean="0">
              <a:latin typeface="宋体" panose="02010600030101010101" pitchFamily="2" charset="-122"/>
              <a:ea typeface="宋体" panose="02010600030101010101" pitchFamily="2" charset="-122"/>
            </a:rPr>
            <a:t>1.</a:t>
          </a:r>
          <a:r>
            <a:rPr lang="zh-CN" altLang="en-US" sz="3200" b="1" kern="1200" baseline="0" dirty="0" smtClean="0">
              <a:latin typeface="宋体" panose="02010600030101010101" pitchFamily="2" charset="-122"/>
              <a:ea typeface="宋体" panose="02010600030101010101" pitchFamily="2" charset="-122"/>
            </a:rPr>
            <a:t>选题背景和意义</a:t>
          </a:r>
          <a:endParaRPr lang="zh-CN" altLang="en-US" sz="3200" b="1" kern="1200" baseline="0" dirty="0">
            <a:latin typeface="宋体" panose="02010600030101010101" pitchFamily="2" charset="-122"/>
            <a:ea typeface="宋体" panose="02010600030101010101" pitchFamily="2" charset="-122"/>
          </a:endParaRPr>
        </a:p>
      </dsp:txBody>
      <dsp:txXfrm>
        <a:off x="40817" y="46367"/>
        <a:ext cx="6166766" cy="754513"/>
      </dsp:txXfrm>
    </dsp:sp>
    <dsp:sp modelId="{33B7AD2F-AE68-4994-9AAA-20A46D708A31}">
      <dsp:nvSpPr>
        <dsp:cNvPr id="0" name=""/>
        <dsp:cNvSpPr/>
      </dsp:nvSpPr>
      <dsp:spPr>
        <a:xfrm>
          <a:off x="0" y="936738"/>
          <a:ext cx="6248400" cy="836147"/>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altLang="zh-CN" sz="3200" b="1" kern="1200" baseline="0" dirty="0" smtClean="0">
              <a:latin typeface="宋体" panose="02010600030101010101" pitchFamily="2" charset="-122"/>
              <a:ea typeface="宋体" panose="02010600030101010101" pitchFamily="2" charset="-122"/>
            </a:rPr>
            <a:t>2.</a:t>
          </a:r>
          <a:r>
            <a:rPr lang="zh-CN" altLang="en-US" sz="3200" b="1" kern="1200" baseline="0" dirty="0" smtClean="0">
              <a:latin typeface="宋体" panose="02010600030101010101" pitchFamily="2" charset="-122"/>
              <a:ea typeface="宋体" panose="02010600030101010101" pitchFamily="2" charset="-122"/>
            </a:rPr>
            <a:t>研究内容</a:t>
          </a:r>
          <a:endParaRPr lang="zh-CN" altLang="en-US" sz="3200" b="1" kern="1200" baseline="0" dirty="0">
            <a:latin typeface="宋体" panose="02010600030101010101" pitchFamily="2" charset="-122"/>
            <a:ea typeface="宋体" panose="02010600030101010101" pitchFamily="2" charset="-122"/>
          </a:endParaRPr>
        </a:p>
      </dsp:txBody>
      <dsp:txXfrm>
        <a:off x="40817" y="977555"/>
        <a:ext cx="6166766" cy="754513"/>
      </dsp:txXfrm>
    </dsp:sp>
    <dsp:sp modelId="{2E139487-9970-4E35-A066-ADD7CF194B69}">
      <dsp:nvSpPr>
        <dsp:cNvPr id="0" name=""/>
        <dsp:cNvSpPr/>
      </dsp:nvSpPr>
      <dsp:spPr>
        <a:xfrm>
          <a:off x="0" y="1867926"/>
          <a:ext cx="6248400" cy="836147"/>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altLang="zh-CN" sz="3200" b="1" kern="1200" baseline="0" dirty="0" smtClean="0">
              <a:latin typeface="宋体" panose="02010600030101010101" pitchFamily="2" charset="-122"/>
              <a:ea typeface="宋体" panose="02010600030101010101" pitchFamily="2" charset="-122"/>
            </a:rPr>
            <a:t>3.</a:t>
          </a:r>
          <a:r>
            <a:rPr lang="zh-CN" altLang="en-US" sz="3200" b="1" kern="1200" baseline="0" dirty="0" smtClean="0">
              <a:latin typeface="宋体" panose="02010600030101010101" pitchFamily="2" charset="-122"/>
              <a:ea typeface="宋体" panose="02010600030101010101" pitchFamily="2" charset="-122"/>
            </a:rPr>
            <a:t>系统设计</a:t>
          </a:r>
          <a:endParaRPr lang="zh-CN" altLang="en-US" sz="3200" b="1" kern="1200" baseline="0" dirty="0">
            <a:latin typeface="宋体" panose="02010600030101010101" pitchFamily="2" charset="-122"/>
            <a:ea typeface="宋体" panose="02010600030101010101" pitchFamily="2" charset="-122"/>
          </a:endParaRPr>
        </a:p>
      </dsp:txBody>
      <dsp:txXfrm>
        <a:off x="40817" y="1908743"/>
        <a:ext cx="6166766" cy="754513"/>
      </dsp:txXfrm>
    </dsp:sp>
    <dsp:sp modelId="{D3DD2936-EE54-43D0-ABC7-3E1E78C10F07}">
      <dsp:nvSpPr>
        <dsp:cNvPr id="0" name=""/>
        <dsp:cNvSpPr/>
      </dsp:nvSpPr>
      <dsp:spPr>
        <a:xfrm>
          <a:off x="0" y="2799113"/>
          <a:ext cx="6248400" cy="836147"/>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n-US" altLang="zh-CN" sz="3300" b="1" kern="1200" dirty="0" smtClean="0">
              <a:latin typeface="宋体" panose="02010600030101010101" pitchFamily="2" charset="-122"/>
              <a:ea typeface="宋体" panose="02010600030101010101" pitchFamily="2" charset="-122"/>
            </a:rPr>
            <a:t>4.</a:t>
          </a:r>
          <a:r>
            <a:rPr lang="zh-CN" altLang="en-US" sz="3300" b="1" kern="1200" dirty="0" smtClean="0">
              <a:latin typeface="宋体" panose="02010600030101010101" pitchFamily="2" charset="-122"/>
              <a:ea typeface="宋体" panose="02010600030101010101" pitchFamily="2" charset="-122"/>
            </a:rPr>
            <a:t>技术难点</a:t>
          </a:r>
          <a:endParaRPr lang="zh-CN" altLang="en-US" sz="3300" b="1" kern="1200" dirty="0">
            <a:latin typeface="宋体" panose="02010600030101010101" pitchFamily="2" charset="-122"/>
            <a:ea typeface="宋体" panose="02010600030101010101" pitchFamily="2" charset="-122"/>
          </a:endParaRPr>
        </a:p>
      </dsp:txBody>
      <dsp:txXfrm>
        <a:off x="40817" y="2839930"/>
        <a:ext cx="6166766" cy="754513"/>
      </dsp:txXfrm>
    </dsp:sp>
    <dsp:sp modelId="{042476E8-2639-436D-AF7C-FC6AA7997675}">
      <dsp:nvSpPr>
        <dsp:cNvPr id="0" name=""/>
        <dsp:cNvSpPr/>
      </dsp:nvSpPr>
      <dsp:spPr>
        <a:xfrm>
          <a:off x="0" y="3730301"/>
          <a:ext cx="6248400" cy="836147"/>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n-US" altLang="zh-CN" sz="3300" b="1" kern="1200" dirty="0" smtClean="0">
              <a:latin typeface="宋体" panose="02010600030101010101" pitchFamily="2" charset="-122"/>
              <a:ea typeface="宋体" panose="02010600030101010101" pitchFamily="2" charset="-122"/>
            </a:rPr>
            <a:t>5.</a:t>
          </a:r>
          <a:r>
            <a:rPr lang="zh-CN" altLang="en-US" sz="3300" b="1" kern="1200" dirty="0" smtClean="0">
              <a:latin typeface="宋体" panose="02010600030101010101" pitchFamily="2" charset="-122"/>
              <a:ea typeface="宋体" panose="02010600030101010101" pitchFamily="2" charset="-122"/>
            </a:rPr>
            <a:t>系统测试与实现</a:t>
          </a:r>
          <a:endParaRPr lang="zh-CN" altLang="en-US" sz="3300" b="1" kern="1200" dirty="0">
            <a:latin typeface="宋体" panose="02010600030101010101" pitchFamily="2" charset="-122"/>
            <a:ea typeface="宋体" panose="02010600030101010101" pitchFamily="2" charset="-122"/>
          </a:endParaRPr>
        </a:p>
      </dsp:txBody>
      <dsp:txXfrm>
        <a:off x="40817" y="3771118"/>
        <a:ext cx="6166766" cy="7545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2284B4-CD53-437D-94A0-A5B8D09F58BC}">
      <dsp:nvSpPr>
        <dsp:cNvPr id="0" name=""/>
        <dsp:cNvSpPr/>
      </dsp:nvSpPr>
      <dsp:spPr>
        <a:xfrm>
          <a:off x="2473523" y="1611147"/>
          <a:ext cx="1148953" cy="1148953"/>
        </a:xfrm>
        <a:prstGeom prst="ellipse">
          <a:avLst/>
        </a:prstGeom>
        <a:solidFill>
          <a:schemeClr val="bg2"/>
        </a:solidFill>
        <a:ln w="15875" cap="flat" cmpd="sng" algn="ctr">
          <a:solidFill>
            <a:schemeClr val="bg2">
              <a:lumMod val="9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altLang="zh-CN" sz="1400" b="1" kern="1200" dirty="0" smtClean="0">
              <a:solidFill>
                <a:schemeClr val="tx1"/>
              </a:solidFill>
              <a:latin typeface="宋体" panose="02010600030101010101" pitchFamily="2" charset="-122"/>
              <a:ea typeface="宋体" panose="02010600030101010101" pitchFamily="2" charset="-122"/>
            </a:rPr>
            <a:t>ZigBee</a:t>
          </a:r>
        </a:p>
        <a:p>
          <a:pPr lvl="0" algn="ctr" defTabSz="622300">
            <a:lnSpc>
              <a:spcPct val="90000"/>
            </a:lnSpc>
            <a:spcBef>
              <a:spcPct val="0"/>
            </a:spcBef>
            <a:spcAft>
              <a:spcPct val="35000"/>
            </a:spcAft>
          </a:pPr>
          <a:r>
            <a:rPr lang="zh-CN" altLang="en-US" sz="1400" b="1" kern="1200" dirty="0" smtClean="0">
              <a:solidFill>
                <a:schemeClr val="tx1"/>
              </a:solidFill>
              <a:latin typeface="宋体" panose="02010600030101010101" pitchFamily="2" charset="-122"/>
              <a:ea typeface="宋体" panose="02010600030101010101" pitchFamily="2" charset="-122"/>
            </a:rPr>
            <a:t>理论研究</a:t>
          </a:r>
          <a:endParaRPr lang="zh-CN" altLang="en-US" sz="1400" b="1" kern="1200" dirty="0">
            <a:solidFill>
              <a:schemeClr val="tx1"/>
            </a:solidFill>
            <a:latin typeface="宋体" panose="02010600030101010101" pitchFamily="2" charset="-122"/>
            <a:ea typeface="宋体" panose="02010600030101010101" pitchFamily="2" charset="-122"/>
          </a:endParaRPr>
        </a:p>
      </dsp:txBody>
      <dsp:txXfrm>
        <a:off x="2641783" y="1779407"/>
        <a:ext cx="812433" cy="812433"/>
      </dsp:txXfrm>
    </dsp:sp>
    <dsp:sp modelId="{852D147A-1ED3-43D6-9DE8-99D842BD272E}">
      <dsp:nvSpPr>
        <dsp:cNvPr id="0" name=""/>
        <dsp:cNvSpPr/>
      </dsp:nvSpPr>
      <dsp:spPr>
        <a:xfrm rot="16200000">
          <a:off x="2926148" y="1192813"/>
          <a:ext cx="243703" cy="3906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b="1" kern="1200">
            <a:solidFill>
              <a:schemeClr val="tx1"/>
            </a:solidFill>
            <a:latin typeface="宋体" panose="02010600030101010101" pitchFamily="2" charset="-122"/>
            <a:ea typeface="宋体" panose="02010600030101010101" pitchFamily="2" charset="-122"/>
          </a:endParaRPr>
        </a:p>
      </dsp:txBody>
      <dsp:txXfrm>
        <a:off x="2962704" y="1307498"/>
        <a:ext cx="170592" cy="234386"/>
      </dsp:txXfrm>
    </dsp:sp>
    <dsp:sp modelId="{1BA30DA1-CC79-4BF0-9103-2C37554E3FB7}">
      <dsp:nvSpPr>
        <dsp:cNvPr id="0" name=""/>
        <dsp:cNvSpPr/>
      </dsp:nvSpPr>
      <dsp:spPr>
        <a:xfrm>
          <a:off x="2473523" y="2376"/>
          <a:ext cx="1148953" cy="1148953"/>
        </a:xfrm>
        <a:prstGeom prst="ellipse">
          <a:avLst/>
        </a:prstGeom>
        <a:solidFill>
          <a:schemeClr val="bg2"/>
        </a:solidFill>
        <a:ln w="15875" cap="flat" cmpd="sng" algn="ctr">
          <a:solidFill>
            <a:schemeClr val="bg2">
              <a:lumMod val="9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zh-CN" altLang="en-US" sz="1400" b="1" kern="1200" dirty="0" smtClean="0">
              <a:solidFill>
                <a:schemeClr val="tx1"/>
              </a:solidFill>
              <a:latin typeface="宋体" panose="02010600030101010101" pitchFamily="2" charset="-122"/>
              <a:ea typeface="宋体" panose="02010600030101010101" pitchFamily="2" charset="-122"/>
            </a:rPr>
            <a:t>网络特点</a:t>
          </a:r>
          <a:endParaRPr lang="zh-CN" altLang="en-US" sz="1400" b="1" kern="1200" dirty="0">
            <a:solidFill>
              <a:schemeClr val="tx1"/>
            </a:solidFill>
            <a:latin typeface="宋体" panose="02010600030101010101" pitchFamily="2" charset="-122"/>
            <a:ea typeface="宋体" panose="02010600030101010101" pitchFamily="2" charset="-122"/>
          </a:endParaRPr>
        </a:p>
      </dsp:txBody>
      <dsp:txXfrm>
        <a:off x="2641783" y="170636"/>
        <a:ext cx="812433" cy="812433"/>
      </dsp:txXfrm>
    </dsp:sp>
    <dsp:sp modelId="{85F9C8BE-3727-4A6D-ADDC-3DD8F8BB184A}">
      <dsp:nvSpPr>
        <dsp:cNvPr id="0" name=""/>
        <dsp:cNvSpPr/>
      </dsp:nvSpPr>
      <dsp:spPr>
        <a:xfrm rot="20520000">
          <a:off x="3684604" y="1743864"/>
          <a:ext cx="243703" cy="3906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b="1" kern="1200">
            <a:solidFill>
              <a:schemeClr val="tx1"/>
            </a:solidFill>
            <a:latin typeface="宋体" panose="02010600030101010101" pitchFamily="2" charset="-122"/>
            <a:ea typeface="宋体" panose="02010600030101010101" pitchFamily="2" charset="-122"/>
          </a:endParaRPr>
        </a:p>
      </dsp:txBody>
      <dsp:txXfrm>
        <a:off x="3686393" y="1833289"/>
        <a:ext cx="170592" cy="234386"/>
      </dsp:txXfrm>
    </dsp:sp>
    <dsp:sp modelId="{130D67A6-795F-4BFA-8019-2D281CD69B42}">
      <dsp:nvSpPr>
        <dsp:cNvPr id="0" name=""/>
        <dsp:cNvSpPr/>
      </dsp:nvSpPr>
      <dsp:spPr>
        <a:xfrm>
          <a:off x="4003555" y="1114009"/>
          <a:ext cx="1148953" cy="1148953"/>
        </a:xfrm>
        <a:prstGeom prst="ellipse">
          <a:avLst/>
        </a:prstGeom>
        <a:solidFill>
          <a:schemeClr val="bg2"/>
        </a:solidFill>
        <a:ln w="15875" cap="flat" cmpd="sng" algn="ctr">
          <a:solidFill>
            <a:schemeClr val="bg2">
              <a:lumMod val="9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zh-CN" altLang="en-US" sz="1400" b="1" kern="1200" dirty="0" smtClean="0">
              <a:solidFill>
                <a:schemeClr val="tx1"/>
              </a:solidFill>
              <a:latin typeface="宋体" panose="02010600030101010101" pitchFamily="2" charset="-122"/>
              <a:ea typeface="宋体" panose="02010600030101010101" pitchFamily="2" charset="-122"/>
            </a:rPr>
            <a:t>设备类型</a:t>
          </a:r>
          <a:endParaRPr lang="zh-CN" altLang="en-US" sz="1400" b="1" kern="1200" dirty="0">
            <a:solidFill>
              <a:schemeClr val="tx1"/>
            </a:solidFill>
            <a:latin typeface="宋体" panose="02010600030101010101" pitchFamily="2" charset="-122"/>
            <a:ea typeface="宋体" panose="02010600030101010101" pitchFamily="2" charset="-122"/>
          </a:endParaRPr>
        </a:p>
      </dsp:txBody>
      <dsp:txXfrm>
        <a:off x="4171815" y="1282269"/>
        <a:ext cx="812433" cy="812433"/>
      </dsp:txXfrm>
    </dsp:sp>
    <dsp:sp modelId="{7A7F5B2E-DFBC-41E7-9EDF-1531168B8096}">
      <dsp:nvSpPr>
        <dsp:cNvPr id="0" name=""/>
        <dsp:cNvSpPr/>
      </dsp:nvSpPr>
      <dsp:spPr>
        <a:xfrm rot="3240000">
          <a:off x="3394900" y="2635483"/>
          <a:ext cx="243703" cy="3906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b="1" kern="1200">
            <a:solidFill>
              <a:schemeClr val="tx1"/>
            </a:solidFill>
            <a:latin typeface="宋体" panose="02010600030101010101" pitchFamily="2" charset="-122"/>
            <a:ea typeface="宋体" panose="02010600030101010101" pitchFamily="2" charset="-122"/>
          </a:endParaRPr>
        </a:p>
      </dsp:txBody>
      <dsp:txXfrm>
        <a:off x="3409969" y="2684038"/>
        <a:ext cx="170592" cy="234386"/>
      </dsp:txXfrm>
    </dsp:sp>
    <dsp:sp modelId="{E4ADC364-D532-4BA5-942A-F98702F1239C}">
      <dsp:nvSpPr>
        <dsp:cNvPr id="0" name=""/>
        <dsp:cNvSpPr/>
      </dsp:nvSpPr>
      <dsp:spPr>
        <a:xfrm>
          <a:off x="3419135" y="2912670"/>
          <a:ext cx="1148953" cy="1148953"/>
        </a:xfrm>
        <a:prstGeom prst="ellipse">
          <a:avLst/>
        </a:prstGeom>
        <a:solidFill>
          <a:schemeClr val="bg2"/>
        </a:solidFill>
        <a:ln w="15875" cap="flat" cmpd="sng" algn="ctr">
          <a:solidFill>
            <a:schemeClr val="bg2">
              <a:lumMod val="9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zh-CN" altLang="en-US" sz="1400" b="1" kern="1200" dirty="0" smtClean="0">
              <a:solidFill>
                <a:schemeClr val="tx1"/>
              </a:solidFill>
              <a:latin typeface="宋体" panose="02010600030101010101" pitchFamily="2" charset="-122"/>
              <a:ea typeface="宋体" panose="02010600030101010101" pitchFamily="2" charset="-122"/>
            </a:rPr>
            <a:t>拓扑结构</a:t>
          </a:r>
          <a:endParaRPr lang="zh-CN" altLang="en-US" sz="1400" b="1" kern="1200" dirty="0">
            <a:solidFill>
              <a:schemeClr val="tx1"/>
            </a:solidFill>
            <a:latin typeface="宋体" panose="02010600030101010101" pitchFamily="2" charset="-122"/>
            <a:ea typeface="宋体" panose="02010600030101010101" pitchFamily="2" charset="-122"/>
          </a:endParaRPr>
        </a:p>
      </dsp:txBody>
      <dsp:txXfrm>
        <a:off x="3587395" y="3080930"/>
        <a:ext cx="812433" cy="812433"/>
      </dsp:txXfrm>
    </dsp:sp>
    <dsp:sp modelId="{CB291874-7CA2-4B03-9CA3-28C3F8651740}">
      <dsp:nvSpPr>
        <dsp:cNvPr id="0" name=""/>
        <dsp:cNvSpPr/>
      </dsp:nvSpPr>
      <dsp:spPr>
        <a:xfrm rot="7560000">
          <a:off x="2457396" y="2635483"/>
          <a:ext cx="243703" cy="3906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b="1" kern="1200">
            <a:solidFill>
              <a:schemeClr val="tx1"/>
            </a:solidFill>
            <a:latin typeface="宋体" panose="02010600030101010101" pitchFamily="2" charset="-122"/>
            <a:ea typeface="宋体" panose="02010600030101010101" pitchFamily="2" charset="-122"/>
          </a:endParaRPr>
        </a:p>
      </dsp:txBody>
      <dsp:txXfrm rot="10800000">
        <a:off x="2515438" y="2684038"/>
        <a:ext cx="170592" cy="234386"/>
      </dsp:txXfrm>
    </dsp:sp>
    <dsp:sp modelId="{906C613E-3B4A-44CF-ACB5-D8F1ED747C91}">
      <dsp:nvSpPr>
        <dsp:cNvPr id="0" name=""/>
        <dsp:cNvSpPr/>
      </dsp:nvSpPr>
      <dsp:spPr>
        <a:xfrm>
          <a:off x="1527911" y="2912670"/>
          <a:ext cx="1148953" cy="1148953"/>
        </a:xfrm>
        <a:prstGeom prst="ellipse">
          <a:avLst/>
        </a:prstGeom>
        <a:solidFill>
          <a:schemeClr val="bg2"/>
        </a:solidFill>
        <a:ln w="15875" cap="flat" cmpd="sng" algn="ctr">
          <a:solidFill>
            <a:schemeClr val="bg2">
              <a:lumMod val="9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zh-CN" altLang="en-US" sz="1400" b="1" kern="1200" dirty="0" smtClean="0">
              <a:solidFill>
                <a:schemeClr val="tx1"/>
              </a:solidFill>
              <a:latin typeface="宋体" panose="02010600030101010101" pitchFamily="2" charset="-122"/>
              <a:ea typeface="宋体" panose="02010600030101010101" pitchFamily="2" charset="-122"/>
            </a:rPr>
            <a:t>安全性</a:t>
          </a:r>
          <a:endParaRPr lang="zh-CN" altLang="en-US" sz="1400" b="1" kern="1200" dirty="0">
            <a:solidFill>
              <a:schemeClr val="tx1"/>
            </a:solidFill>
            <a:latin typeface="宋体" panose="02010600030101010101" pitchFamily="2" charset="-122"/>
            <a:ea typeface="宋体" panose="02010600030101010101" pitchFamily="2" charset="-122"/>
          </a:endParaRPr>
        </a:p>
      </dsp:txBody>
      <dsp:txXfrm>
        <a:off x="1696171" y="3080930"/>
        <a:ext cx="812433" cy="812433"/>
      </dsp:txXfrm>
    </dsp:sp>
    <dsp:sp modelId="{211D4412-693D-4E5D-BE69-6D29AF3BDCAE}">
      <dsp:nvSpPr>
        <dsp:cNvPr id="0" name=""/>
        <dsp:cNvSpPr/>
      </dsp:nvSpPr>
      <dsp:spPr>
        <a:xfrm rot="11880000">
          <a:off x="2167692" y="1743864"/>
          <a:ext cx="243703" cy="3906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b="1" kern="1200">
            <a:solidFill>
              <a:schemeClr val="tx1"/>
            </a:solidFill>
            <a:latin typeface="宋体" panose="02010600030101010101" pitchFamily="2" charset="-122"/>
            <a:ea typeface="宋体" panose="02010600030101010101" pitchFamily="2" charset="-122"/>
          </a:endParaRPr>
        </a:p>
      </dsp:txBody>
      <dsp:txXfrm rot="10800000">
        <a:off x="2239014" y="1833289"/>
        <a:ext cx="170592" cy="234386"/>
      </dsp:txXfrm>
    </dsp:sp>
    <dsp:sp modelId="{8787D20A-F3F5-4279-ACF0-F229958DC7A7}">
      <dsp:nvSpPr>
        <dsp:cNvPr id="0" name=""/>
        <dsp:cNvSpPr/>
      </dsp:nvSpPr>
      <dsp:spPr>
        <a:xfrm>
          <a:off x="943491" y="1114009"/>
          <a:ext cx="1148953" cy="1148953"/>
        </a:xfrm>
        <a:prstGeom prst="ellipse">
          <a:avLst/>
        </a:prstGeom>
        <a:solidFill>
          <a:schemeClr val="bg2">
            <a:lumMod val="90000"/>
          </a:schemeClr>
        </a:solidFill>
        <a:ln w="15875" cap="flat" cmpd="sng" algn="ctr">
          <a:solidFill>
            <a:schemeClr val="bg2">
              <a:lumMod val="1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zh-CN" altLang="en-US" sz="1400" b="1" kern="1200" dirty="0" smtClean="0">
              <a:solidFill>
                <a:schemeClr val="tx1"/>
              </a:solidFill>
              <a:latin typeface="宋体" panose="02010600030101010101" pitchFamily="2" charset="-122"/>
              <a:ea typeface="宋体" panose="02010600030101010101" pitchFamily="2" charset="-122"/>
            </a:rPr>
            <a:t>路径损耗</a:t>
          </a:r>
          <a:endParaRPr lang="zh-CN" altLang="en-US" sz="1400" b="1" kern="1200" dirty="0">
            <a:solidFill>
              <a:schemeClr val="tx1"/>
            </a:solidFill>
            <a:latin typeface="宋体" panose="02010600030101010101" pitchFamily="2" charset="-122"/>
            <a:ea typeface="宋体" panose="02010600030101010101" pitchFamily="2" charset="-122"/>
          </a:endParaRPr>
        </a:p>
      </dsp:txBody>
      <dsp:txXfrm>
        <a:off x="1111751" y="1282269"/>
        <a:ext cx="812433" cy="8124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AED25D-C775-4189-A8DC-8CD0A58225E7}">
      <dsp:nvSpPr>
        <dsp:cNvPr id="0" name=""/>
        <dsp:cNvSpPr/>
      </dsp:nvSpPr>
      <dsp:spPr>
        <a:xfrm>
          <a:off x="-4594335" y="-704407"/>
          <a:ext cx="5472816" cy="5472816"/>
        </a:xfrm>
        <a:prstGeom prst="blockArc">
          <a:avLst>
            <a:gd name="adj1" fmla="val 18900000"/>
            <a:gd name="adj2" fmla="val 2700000"/>
            <a:gd name="adj3" fmla="val 395"/>
          </a:avLst>
        </a:prstGeom>
        <a:noFill/>
        <a:ln w="15875"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C8CB55-6747-4D57-8A34-31D3B0FC1685}">
      <dsp:nvSpPr>
        <dsp:cNvPr id="0" name=""/>
        <dsp:cNvSpPr/>
      </dsp:nvSpPr>
      <dsp:spPr>
        <a:xfrm>
          <a:off x="460128" y="312440"/>
          <a:ext cx="5580684" cy="625205"/>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50800" rIns="50800" bIns="50800" numCol="1" spcCol="1270" anchor="ctr" anchorCtr="0">
          <a:noAutofit/>
        </a:bodyPr>
        <a:lstStyle/>
        <a:p>
          <a:pPr lvl="0" algn="l" defTabSz="889000">
            <a:lnSpc>
              <a:spcPct val="90000"/>
            </a:lnSpc>
            <a:spcBef>
              <a:spcPct val="0"/>
            </a:spcBef>
            <a:spcAft>
              <a:spcPct val="35000"/>
            </a:spcAft>
          </a:pPr>
          <a:r>
            <a:rPr lang="en-US" altLang="zh-CN" sz="2000" kern="1200" dirty="0" smtClean="0">
              <a:latin typeface="宋体" panose="02010600030101010101" pitchFamily="2" charset="-122"/>
              <a:ea typeface="宋体" panose="02010600030101010101" pitchFamily="2" charset="-122"/>
            </a:rPr>
            <a:t>Z-Stack</a:t>
          </a:r>
          <a:r>
            <a:rPr lang="zh-CN" altLang="en-US" sz="2000" kern="1200" dirty="0" smtClean="0">
              <a:latin typeface="宋体" panose="02010600030101010101" pitchFamily="2" charset="-122"/>
              <a:ea typeface="宋体" panose="02010600030101010101" pitchFamily="2" charset="-122"/>
            </a:rPr>
            <a:t>协议栈低功耗设计</a:t>
          </a:r>
          <a:endParaRPr lang="zh-CN" altLang="en-US" sz="2000" kern="1200" dirty="0">
            <a:latin typeface="宋体" panose="02010600030101010101" pitchFamily="2" charset="-122"/>
            <a:ea typeface="宋体" panose="02010600030101010101" pitchFamily="2" charset="-122"/>
          </a:endParaRPr>
        </a:p>
      </dsp:txBody>
      <dsp:txXfrm>
        <a:off x="460128" y="312440"/>
        <a:ext cx="5580684" cy="625205"/>
      </dsp:txXfrm>
    </dsp:sp>
    <dsp:sp modelId="{FC639B36-1534-4FB9-B86E-810364A9F0D1}">
      <dsp:nvSpPr>
        <dsp:cNvPr id="0" name=""/>
        <dsp:cNvSpPr/>
      </dsp:nvSpPr>
      <dsp:spPr>
        <a:xfrm>
          <a:off x="69375" y="234289"/>
          <a:ext cx="781507" cy="781507"/>
        </a:xfrm>
        <a:prstGeom prst="ellipse">
          <a:avLst/>
        </a:prstGeom>
        <a:solidFill>
          <a:schemeClr val="lt1">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AE936A2-171B-4717-A2D0-5B3F926AC967}">
      <dsp:nvSpPr>
        <dsp:cNvPr id="0" name=""/>
        <dsp:cNvSpPr/>
      </dsp:nvSpPr>
      <dsp:spPr>
        <a:xfrm>
          <a:off x="818573" y="1250411"/>
          <a:ext cx="5222240" cy="625205"/>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50800" rIns="50800" bIns="50800" numCol="1" spcCol="1270" anchor="ctr" anchorCtr="0">
          <a:noAutofit/>
        </a:bodyPr>
        <a:lstStyle/>
        <a:p>
          <a:pPr lvl="0" algn="l" defTabSz="889000">
            <a:lnSpc>
              <a:spcPct val="90000"/>
            </a:lnSpc>
            <a:spcBef>
              <a:spcPct val="0"/>
            </a:spcBef>
            <a:spcAft>
              <a:spcPct val="35000"/>
            </a:spcAft>
          </a:pPr>
          <a:r>
            <a:rPr lang="en-US" altLang="zh-CN" sz="2000" kern="1200" dirty="0" smtClean="0">
              <a:latin typeface="宋体" panose="02010600030101010101" pitchFamily="2" charset="-122"/>
              <a:ea typeface="宋体" panose="02010600030101010101" pitchFamily="2" charset="-122"/>
            </a:rPr>
            <a:t>RFID</a:t>
          </a:r>
          <a:r>
            <a:rPr lang="zh-CN" altLang="en-US" sz="2000" kern="1200" dirty="0" smtClean="0">
              <a:latin typeface="宋体" panose="02010600030101010101" pitchFamily="2" charset="-122"/>
              <a:ea typeface="宋体" panose="02010600030101010101" pitchFamily="2" charset="-122"/>
            </a:rPr>
            <a:t>读卡程序的设计</a:t>
          </a:r>
          <a:endParaRPr lang="zh-CN" altLang="en-US" sz="2000" kern="1200" dirty="0">
            <a:latin typeface="宋体" panose="02010600030101010101" pitchFamily="2" charset="-122"/>
            <a:ea typeface="宋体" panose="02010600030101010101" pitchFamily="2" charset="-122"/>
          </a:endParaRPr>
        </a:p>
      </dsp:txBody>
      <dsp:txXfrm>
        <a:off x="818573" y="1250411"/>
        <a:ext cx="5222240" cy="625205"/>
      </dsp:txXfrm>
    </dsp:sp>
    <dsp:sp modelId="{B0E5A98C-F823-4AA6-BDD1-86CB62FCD165}">
      <dsp:nvSpPr>
        <dsp:cNvPr id="0" name=""/>
        <dsp:cNvSpPr/>
      </dsp:nvSpPr>
      <dsp:spPr>
        <a:xfrm>
          <a:off x="427819" y="1172260"/>
          <a:ext cx="781507" cy="781507"/>
        </a:xfrm>
        <a:prstGeom prst="ellipse">
          <a:avLst/>
        </a:prstGeom>
        <a:solidFill>
          <a:schemeClr val="lt1">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F07E73B-FEA8-4410-A9DE-93B2EB777695}">
      <dsp:nvSpPr>
        <dsp:cNvPr id="0" name=""/>
        <dsp:cNvSpPr/>
      </dsp:nvSpPr>
      <dsp:spPr>
        <a:xfrm>
          <a:off x="818573" y="2188382"/>
          <a:ext cx="5222240" cy="625205"/>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50800" rIns="50800" bIns="50800" numCol="1" spcCol="1270" anchor="ctr" anchorCtr="0">
          <a:noAutofit/>
        </a:bodyPr>
        <a:lstStyle/>
        <a:p>
          <a:pPr lvl="0" algn="l" defTabSz="889000">
            <a:lnSpc>
              <a:spcPct val="90000"/>
            </a:lnSpc>
            <a:spcBef>
              <a:spcPct val="0"/>
            </a:spcBef>
            <a:spcAft>
              <a:spcPct val="35000"/>
            </a:spcAft>
          </a:pPr>
          <a:r>
            <a:rPr lang="zh-CN" altLang="en-US" sz="2000" b="0" kern="1200" dirty="0" smtClean="0">
              <a:latin typeface="宋体" panose="02010600030101010101" pitchFamily="2" charset="-122"/>
              <a:ea typeface="宋体" panose="02010600030101010101" pitchFamily="2" charset="-122"/>
            </a:rPr>
            <a:t>基站串口通信协议和串口中断程序的设计</a:t>
          </a:r>
          <a:endParaRPr lang="zh-CN" altLang="en-US" sz="2000" b="0" kern="1200" dirty="0">
            <a:latin typeface="宋体" panose="02010600030101010101" pitchFamily="2" charset="-122"/>
            <a:ea typeface="宋体" panose="02010600030101010101" pitchFamily="2" charset="-122"/>
          </a:endParaRPr>
        </a:p>
      </dsp:txBody>
      <dsp:txXfrm>
        <a:off x="818573" y="2188382"/>
        <a:ext cx="5222240" cy="625205"/>
      </dsp:txXfrm>
    </dsp:sp>
    <dsp:sp modelId="{96D8B681-40D9-4BE7-8629-3144497D02C5}">
      <dsp:nvSpPr>
        <dsp:cNvPr id="0" name=""/>
        <dsp:cNvSpPr/>
      </dsp:nvSpPr>
      <dsp:spPr>
        <a:xfrm>
          <a:off x="427819" y="2110232"/>
          <a:ext cx="781507" cy="781507"/>
        </a:xfrm>
        <a:prstGeom prst="ellipse">
          <a:avLst/>
        </a:prstGeom>
        <a:solidFill>
          <a:schemeClr val="lt1">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F48ABB3-F27C-44FE-80D7-C4918C713DDB}">
      <dsp:nvSpPr>
        <dsp:cNvPr id="0" name=""/>
        <dsp:cNvSpPr/>
      </dsp:nvSpPr>
      <dsp:spPr>
        <a:xfrm>
          <a:off x="460128" y="3126353"/>
          <a:ext cx="5580684" cy="625205"/>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50800" rIns="50800" bIns="5080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宋体" panose="02010600030101010101" pitchFamily="2" charset="-122"/>
              <a:ea typeface="宋体" panose="02010600030101010101" pitchFamily="2" charset="-122"/>
            </a:rPr>
            <a:t>基于</a:t>
          </a:r>
          <a:r>
            <a:rPr lang="en-US" altLang="zh-CN" sz="2000" kern="1200" dirty="0" smtClean="0">
              <a:latin typeface="宋体" panose="02010600030101010101" pitchFamily="2" charset="-122"/>
              <a:ea typeface="宋体" panose="02010600030101010101" pitchFamily="2" charset="-122"/>
            </a:rPr>
            <a:t>Node.js</a:t>
          </a:r>
          <a:r>
            <a:rPr lang="zh-CN" altLang="en-US" sz="2000" kern="1200" dirty="0" smtClean="0">
              <a:latin typeface="宋体" panose="02010600030101010101" pitchFamily="2" charset="-122"/>
              <a:ea typeface="宋体" panose="02010600030101010101" pitchFamily="2" charset="-122"/>
            </a:rPr>
            <a:t>的上位机软件设计</a:t>
          </a:r>
          <a:endParaRPr lang="zh-CN" altLang="en-US" sz="2000" kern="1200" dirty="0">
            <a:latin typeface="宋体" panose="02010600030101010101" pitchFamily="2" charset="-122"/>
            <a:ea typeface="宋体" panose="02010600030101010101" pitchFamily="2" charset="-122"/>
          </a:endParaRPr>
        </a:p>
      </dsp:txBody>
      <dsp:txXfrm>
        <a:off x="460128" y="3126353"/>
        <a:ext cx="5580684" cy="625205"/>
      </dsp:txXfrm>
    </dsp:sp>
    <dsp:sp modelId="{EB3CE363-3EF3-40A4-AF2B-40F061468A99}">
      <dsp:nvSpPr>
        <dsp:cNvPr id="0" name=""/>
        <dsp:cNvSpPr/>
      </dsp:nvSpPr>
      <dsp:spPr>
        <a:xfrm>
          <a:off x="69375" y="3048203"/>
          <a:ext cx="781507" cy="781507"/>
        </a:xfrm>
        <a:prstGeom prst="ellipse">
          <a:avLst/>
        </a:prstGeom>
        <a:solidFill>
          <a:schemeClr val="lt1">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8E75CB-3D71-4603-A9D0-477006DF540D}" type="datetimeFigureOut">
              <a:rPr lang="zh-CN" altLang="en-US" smtClean="0"/>
              <a:t>2017/3/15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7CCB6C-46F1-4B72-A241-DBBE512ACD37}" type="slidenum">
              <a:rPr lang="zh-CN" altLang="en-US" smtClean="0"/>
              <a:t>‹#›</a:t>
            </a:fld>
            <a:endParaRPr lang="zh-CN" altLang="en-US"/>
          </a:p>
        </p:txBody>
      </p:sp>
    </p:spTree>
    <p:extLst>
      <p:ext uri="{BB962C8B-B14F-4D97-AF65-F5344CB8AC3E}">
        <p14:creationId xmlns:p14="http://schemas.microsoft.com/office/powerpoint/2010/main" val="3482213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7CCB6C-46F1-4B72-A241-DBBE512ACD37}" type="slidenum">
              <a:rPr lang="zh-CN" altLang="en-US" smtClean="0"/>
              <a:t>3</a:t>
            </a:fld>
            <a:endParaRPr lang="zh-CN" altLang="en-US"/>
          </a:p>
        </p:txBody>
      </p:sp>
    </p:spTree>
    <p:extLst>
      <p:ext uri="{BB962C8B-B14F-4D97-AF65-F5344CB8AC3E}">
        <p14:creationId xmlns:p14="http://schemas.microsoft.com/office/powerpoint/2010/main" val="22889107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7CCB6C-46F1-4B72-A241-DBBE512ACD37}" type="slidenum">
              <a:rPr lang="zh-CN" altLang="en-US" smtClean="0"/>
              <a:t>12</a:t>
            </a:fld>
            <a:endParaRPr lang="zh-CN" altLang="en-US"/>
          </a:p>
        </p:txBody>
      </p:sp>
    </p:spTree>
    <p:extLst>
      <p:ext uri="{BB962C8B-B14F-4D97-AF65-F5344CB8AC3E}">
        <p14:creationId xmlns:p14="http://schemas.microsoft.com/office/powerpoint/2010/main" val="32546826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7CCB6C-46F1-4B72-A241-DBBE512ACD37}" type="slidenum">
              <a:rPr lang="zh-CN" altLang="en-US" smtClean="0"/>
              <a:t>13</a:t>
            </a:fld>
            <a:endParaRPr lang="zh-CN" altLang="en-US"/>
          </a:p>
        </p:txBody>
      </p:sp>
    </p:spTree>
    <p:extLst>
      <p:ext uri="{BB962C8B-B14F-4D97-AF65-F5344CB8AC3E}">
        <p14:creationId xmlns:p14="http://schemas.microsoft.com/office/powerpoint/2010/main" val="26038656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7CCB6C-46F1-4B72-A241-DBBE512ACD37}" type="slidenum">
              <a:rPr lang="zh-CN" altLang="en-US" smtClean="0"/>
              <a:t>14</a:t>
            </a:fld>
            <a:endParaRPr lang="zh-CN" altLang="en-US"/>
          </a:p>
        </p:txBody>
      </p:sp>
    </p:spTree>
    <p:extLst>
      <p:ext uri="{BB962C8B-B14F-4D97-AF65-F5344CB8AC3E}">
        <p14:creationId xmlns:p14="http://schemas.microsoft.com/office/powerpoint/2010/main" val="13190616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7CCB6C-46F1-4B72-A241-DBBE512ACD37}" type="slidenum">
              <a:rPr lang="zh-CN" altLang="en-US" smtClean="0"/>
              <a:t>15</a:t>
            </a:fld>
            <a:endParaRPr lang="zh-CN" altLang="en-US"/>
          </a:p>
        </p:txBody>
      </p:sp>
    </p:spTree>
    <p:extLst>
      <p:ext uri="{BB962C8B-B14F-4D97-AF65-F5344CB8AC3E}">
        <p14:creationId xmlns:p14="http://schemas.microsoft.com/office/powerpoint/2010/main" val="37376476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7CCB6C-46F1-4B72-A241-DBBE512ACD37}" type="slidenum">
              <a:rPr lang="zh-CN" altLang="en-US" smtClean="0"/>
              <a:t>16</a:t>
            </a:fld>
            <a:endParaRPr lang="zh-CN" altLang="en-US"/>
          </a:p>
        </p:txBody>
      </p:sp>
    </p:spTree>
    <p:extLst>
      <p:ext uri="{BB962C8B-B14F-4D97-AF65-F5344CB8AC3E}">
        <p14:creationId xmlns:p14="http://schemas.microsoft.com/office/powerpoint/2010/main" val="34757770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7CCB6C-46F1-4B72-A241-DBBE512ACD37}" type="slidenum">
              <a:rPr lang="zh-CN" altLang="en-US" smtClean="0"/>
              <a:t>17</a:t>
            </a:fld>
            <a:endParaRPr lang="zh-CN" altLang="en-US"/>
          </a:p>
        </p:txBody>
      </p:sp>
    </p:spTree>
    <p:extLst>
      <p:ext uri="{BB962C8B-B14F-4D97-AF65-F5344CB8AC3E}">
        <p14:creationId xmlns:p14="http://schemas.microsoft.com/office/powerpoint/2010/main" val="6362725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7CCB6C-46F1-4B72-A241-DBBE512ACD37}" type="slidenum">
              <a:rPr lang="zh-CN" altLang="en-US" smtClean="0"/>
              <a:t>18</a:t>
            </a:fld>
            <a:endParaRPr lang="zh-CN" altLang="en-US"/>
          </a:p>
        </p:txBody>
      </p:sp>
    </p:spTree>
    <p:extLst>
      <p:ext uri="{BB962C8B-B14F-4D97-AF65-F5344CB8AC3E}">
        <p14:creationId xmlns:p14="http://schemas.microsoft.com/office/powerpoint/2010/main" val="38270510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7CCB6C-46F1-4B72-A241-DBBE512ACD37}" type="slidenum">
              <a:rPr lang="zh-CN" altLang="en-US" smtClean="0"/>
              <a:t>19</a:t>
            </a:fld>
            <a:endParaRPr lang="zh-CN" altLang="en-US"/>
          </a:p>
        </p:txBody>
      </p:sp>
    </p:spTree>
    <p:extLst>
      <p:ext uri="{BB962C8B-B14F-4D97-AF65-F5344CB8AC3E}">
        <p14:creationId xmlns:p14="http://schemas.microsoft.com/office/powerpoint/2010/main" val="24313705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7CCB6C-46F1-4B72-A241-DBBE512ACD37}" type="slidenum">
              <a:rPr lang="zh-CN" altLang="en-US" smtClean="0"/>
              <a:t>20</a:t>
            </a:fld>
            <a:endParaRPr lang="zh-CN" altLang="en-US"/>
          </a:p>
        </p:txBody>
      </p:sp>
    </p:spTree>
    <p:extLst>
      <p:ext uri="{BB962C8B-B14F-4D97-AF65-F5344CB8AC3E}">
        <p14:creationId xmlns:p14="http://schemas.microsoft.com/office/powerpoint/2010/main" val="16614731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7CCB6C-46F1-4B72-A241-DBBE512ACD37}" type="slidenum">
              <a:rPr lang="zh-CN" altLang="en-US" smtClean="0"/>
              <a:t>21</a:t>
            </a:fld>
            <a:endParaRPr lang="zh-CN" altLang="en-US"/>
          </a:p>
        </p:txBody>
      </p:sp>
    </p:spTree>
    <p:extLst>
      <p:ext uri="{BB962C8B-B14F-4D97-AF65-F5344CB8AC3E}">
        <p14:creationId xmlns:p14="http://schemas.microsoft.com/office/powerpoint/2010/main" val="2903678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7CCB6C-46F1-4B72-A241-DBBE512ACD37}" type="slidenum">
              <a:rPr lang="zh-CN" altLang="en-US" smtClean="0"/>
              <a:t>4</a:t>
            </a:fld>
            <a:endParaRPr lang="zh-CN" altLang="en-US"/>
          </a:p>
        </p:txBody>
      </p:sp>
    </p:spTree>
    <p:extLst>
      <p:ext uri="{BB962C8B-B14F-4D97-AF65-F5344CB8AC3E}">
        <p14:creationId xmlns:p14="http://schemas.microsoft.com/office/powerpoint/2010/main" val="35604957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7CCB6C-46F1-4B72-A241-DBBE512ACD37}" type="slidenum">
              <a:rPr lang="zh-CN" altLang="en-US" smtClean="0"/>
              <a:t>22</a:t>
            </a:fld>
            <a:endParaRPr lang="zh-CN" altLang="en-US"/>
          </a:p>
        </p:txBody>
      </p:sp>
    </p:spTree>
    <p:extLst>
      <p:ext uri="{BB962C8B-B14F-4D97-AF65-F5344CB8AC3E}">
        <p14:creationId xmlns:p14="http://schemas.microsoft.com/office/powerpoint/2010/main" val="14630640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7CCB6C-46F1-4B72-A241-DBBE512ACD37}" type="slidenum">
              <a:rPr lang="zh-CN" altLang="en-US" smtClean="0"/>
              <a:t>23</a:t>
            </a:fld>
            <a:endParaRPr lang="zh-CN" altLang="en-US"/>
          </a:p>
        </p:txBody>
      </p:sp>
    </p:spTree>
    <p:extLst>
      <p:ext uri="{BB962C8B-B14F-4D97-AF65-F5344CB8AC3E}">
        <p14:creationId xmlns:p14="http://schemas.microsoft.com/office/powerpoint/2010/main" val="17773945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7CCB6C-46F1-4B72-A241-DBBE512ACD37}" type="slidenum">
              <a:rPr lang="zh-CN" altLang="en-US" smtClean="0"/>
              <a:t>24</a:t>
            </a:fld>
            <a:endParaRPr lang="zh-CN" altLang="en-US"/>
          </a:p>
        </p:txBody>
      </p:sp>
    </p:spTree>
    <p:extLst>
      <p:ext uri="{BB962C8B-B14F-4D97-AF65-F5344CB8AC3E}">
        <p14:creationId xmlns:p14="http://schemas.microsoft.com/office/powerpoint/2010/main" val="19874258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7CCB6C-46F1-4B72-A241-DBBE512ACD37}" type="slidenum">
              <a:rPr lang="zh-CN" altLang="en-US" smtClean="0"/>
              <a:t>25</a:t>
            </a:fld>
            <a:endParaRPr lang="zh-CN" altLang="en-US"/>
          </a:p>
        </p:txBody>
      </p:sp>
    </p:spTree>
    <p:extLst>
      <p:ext uri="{BB962C8B-B14F-4D97-AF65-F5344CB8AC3E}">
        <p14:creationId xmlns:p14="http://schemas.microsoft.com/office/powerpoint/2010/main" val="19097728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7CCB6C-46F1-4B72-A241-DBBE512ACD37}" type="slidenum">
              <a:rPr lang="zh-CN" altLang="en-US" smtClean="0"/>
              <a:t>5</a:t>
            </a:fld>
            <a:endParaRPr lang="zh-CN" altLang="en-US"/>
          </a:p>
        </p:txBody>
      </p:sp>
    </p:spTree>
    <p:extLst>
      <p:ext uri="{BB962C8B-B14F-4D97-AF65-F5344CB8AC3E}">
        <p14:creationId xmlns:p14="http://schemas.microsoft.com/office/powerpoint/2010/main" val="3163612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7CCB6C-46F1-4B72-A241-DBBE512ACD37}" type="slidenum">
              <a:rPr lang="zh-CN" altLang="en-US" smtClean="0"/>
              <a:t>6</a:t>
            </a:fld>
            <a:endParaRPr lang="zh-CN" altLang="en-US"/>
          </a:p>
        </p:txBody>
      </p:sp>
    </p:spTree>
    <p:extLst>
      <p:ext uri="{BB962C8B-B14F-4D97-AF65-F5344CB8AC3E}">
        <p14:creationId xmlns:p14="http://schemas.microsoft.com/office/powerpoint/2010/main" val="3618160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7CCB6C-46F1-4B72-A241-DBBE512ACD37}" type="slidenum">
              <a:rPr lang="zh-CN" altLang="en-US" smtClean="0"/>
              <a:t>7</a:t>
            </a:fld>
            <a:endParaRPr lang="zh-CN" altLang="en-US"/>
          </a:p>
        </p:txBody>
      </p:sp>
    </p:spTree>
    <p:extLst>
      <p:ext uri="{BB962C8B-B14F-4D97-AF65-F5344CB8AC3E}">
        <p14:creationId xmlns:p14="http://schemas.microsoft.com/office/powerpoint/2010/main" val="35079518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7CCB6C-46F1-4B72-A241-DBBE512ACD37}" type="slidenum">
              <a:rPr lang="zh-CN" altLang="en-US" smtClean="0"/>
              <a:t>8</a:t>
            </a:fld>
            <a:endParaRPr lang="zh-CN" altLang="en-US"/>
          </a:p>
        </p:txBody>
      </p:sp>
    </p:spTree>
    <p:extLst>
      <p:ext uri="{BB962C8B-B14F-4D97-AF65-F5344CB8AC3E}">
        <p14:creationId xmlns:p14="http://schemas.microsoft.com/office/powerpoint/2010/main" val="1223779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7CCB6C-46F1-4B72-A241-DBBE512ACD37}" type="slidenum">
              <a:rPr lang="zh-CN" altLang="en-US" smtClean="0"/>
              <a:t>9</a:t>
            </a:fld>
            <a:endParaRPr lang="zh-CN" altLang="en-US"/>
          </a:p>
        </p:txBody>
      </p:sp>
    </p:spTree>
    <p:extLst>
      <p:ext uri="{BB962C8B-B14F-4D97-AF65-F5344CB8AC3E}">
        <p14:creationId xmlns:p14="http://schemas.microsoft.com/office/powerpoint/2010/main" val="3957703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7CCB6C-46F1-4B72-A241-DBBE512ACD37}" type="slidenum">
              <a:rPr lang="zh-CN" altLang="en-US" smtClean="0"/>
              <a:t>10</a:t>
            </a:fld>
            <a:endParaRPr lang="zh-CN" altLang="en-US"/>
          </a:p>
        </p:txBody>
      </p:sp>
    </p:spTree>
    <p:extLst>
      <p:ext uri="{BB962C8B-B14F-4D97-AF65-F5344CB8AC3E}">
        <p14:creationId xmlns:p14="http://schemas.microsoft.com/office/powerpoint/2010/main" val="29411553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7CCB6C-46F1-4B72-A241-DBBE512ACD37}" type="slidenum">
              <a:rPr lang="zh-CN" altLang="en-US" smtClean="0"/>
              <a:t>11</a:t>
            </a:fld>
            <a:endParaRPr lang="zh-CN" altLang="en-US"/>
          </a:p>
        </p:txBody>
      </p:sp>
    </p:spTree>
    <p:extLst>
      <p:ext uri="{BB962C8B-B14F-4D97-AF65-F5344CB8AC3E}">
        <p14:creationId xmlns:p14="http://schemas.microsoft.com/office/powerpoint/2010/main" val="1993321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23C273CA-CDF4-4A09-942F-594EFA78F21D}" type="datetimeFigureOut">
              <a:rPr lang="zh-CN" altLang="en-US" smtClean="0"/>
              <a:t>2017/3/15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955599F-6CA9-4D4A-9C48-4F7E5C895BD7}" type="slidenum">
              <a:rPr lang="zh-CN" altLang="en-US" smtClean="0"/>
              <a:t>‹#›</a:t>
            </a:fld>
            <a:endParaRPr lang="zh-CN" alt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9965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3C273CA-CDF4-4A09-942F-594EFA78F21D}" type="datetimeFigureOut">
              <a:rPr lang="zh-CN" altLang="en-US" smtClean="0"/>
              <a:t>2017/3/15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955599F-6CA9-4D4A-9C48-4F7E5C895BD7}" type="slidenum">
              <a:rPr lang="zh-CN" altLang="en-US" smtClean="0"/>
              <a:t>‹#›</a:t>
            </a:fld>
            <a:endParaRPr lang="zh-CN" altLang="en-US"/>
          </a:p>
        </p:txBody>
      </p:sp>
    </p:spTree>
    <p:extLst>
      <p:ext uri="{BB962C8B-B14F-4D97-AF65-F5344CB8AC3E}">
        <p14:creationId xmlns:p14="http://schemas.microsoft.com/office/powerpoint/2010/main" val="1430812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3C273CA-CDF4-4A09-942F-594EFA78F21D}" type="datetimeFigureOut">
              <a:rPr lang="zh-CN" altLang="en-US" smtClean="0"/>
              <a:t>2017/3/15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955599F-6CA9-4D4A-9C48-4F7E5C895BD7}" type="slidenum">
              <a:rPr lang="zh-CN" altLang="en-US" smtClean="0"/>
              <a:t>‹#›</a:t>
            </a:fld>
            <a:endParaRPr lang="zh-CN" altLang="en-US"/>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1022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3C273CA-CDF4-4A09-942F-594EFA78F21D}" type="datetimeFigureOut">
              <a:rPr lang="zh-CN" altLang="en-US" smtClean="0"/>
              <a:t>2017/3/15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955599F-6CA9-4D4A-9C48-4F7E5C895BD7}" type="slidenum">
              <a:rPr lang="zh-CN" altLang="en-US" smtClean="0"/>
              <a:t>‹#›</a:t>
            </a:fld>
            <a:endParaRPr lang="zh-CN" altLang="en-US"/>
          </a:p>
        </p:txBody>
      </p:sp>
    </p:spTree>
    <p:extLst>
      <p:ext uri="{BB962C8B-B14F-4D97-AF65-F5344CB8AC3E}">
        <p14:creationId xmlns:p14="http://schemas.microsoft.com/office/powerpoint/2010/main" val="2533525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23C273CA-CDF4-4A09-942F-594EFA78F21D}" type="datetimeFigureOut">
              <a:rPr lang="zh-CN" altLang="en-US" smtClean="0"/>
              <a:t>2017/3/15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955599F-6CA9-4D4A-9C48-4F7E5C895BD7}" type="slidenum">
              <a:rPr lang="zh-CN" altLang="en-US" smtClean="0"/>
              <a:t>‹#›</a:t>
            </a:fld>
            <a:endParaRPr lang="zh-CN" alt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3799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23C273CA-CDF4-4A09-942F-594EFA78F21D}" type="datetimeFigureOut">
              <a:rPr lang="zh-CN" altLang="en-US" smtClean="0"/>
              <a:t>2017/3/15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955599F-6CA9-4D4A-9C48-4F7E5C895BD7}" type="slidenum">
              <a:rPr lang="zh-CN" altLang="en-US" smtClean="0"/>
              <a:t>‹#›</a:t>
            </a:fld>
            <a:endParaRPr lang="zh-CN" altLang="en-US"/>
          </a:p>
        </p:txBody>
      </p:sp>
    </p:spTree>
    <p:extLst>
      <p:ext uri="{BB962C8B-B14F-4D97-AF65-F5344CB8AC3E}">
        <p14:creationId xmlns:p14="http://schemas.microsoft.com/office/powerpoint/2010/main" val="3484259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768096" y="2967788"/>
            <a:ext cx="3566160" cy="33415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smtClean="0"/>
              <a:t>单击此处编辑母版文本样式</a:t>
            </a:r>
          </a:p>
        </p:txBody>
      </p:sp>
      <p:sp>
        <p:nvSpPr>
          <p:cNvPr id="6" name="Content Placeholder 5"/>
          <p:cNvSpPr>
            <a:spLocks noGrp="1"/>
          </p:cNvSpPr>
          <p:nvPr>
            <p:ph sz="quarter" idx="4"/>
          </p:nvPr>
        </p:nvSpPr>
        <p:spPr>
          <a:xfrm>
            <a:off x="4491990" y="2967788"/>
            <a:ext cx="3566160" cy="33415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23C273CA-CDF4-4A09-942F-594EFA78F21D}" type="datetimeFigureOut">
              <a:rPr lang="zh-CN" altLang="en-US" smtClean="0"/>
              <a:t>2017/3/15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955599F-6CA9-4D4A-9C48-4F7E5C895BD7}" type="slidenum">
              <a:rPr lang="zh-CN" altLang="en-US" smtClean="0"/>
              <a:t>‹#›</a:t>
            </a:fld>
            <a:endParaRPr lang="zh-CN" altLang="en-US"/>
          </a:p>
        </p:txBody>
      </p:sp>
    </p:spTree>
    <p:extLst>
      <p:ext uri="{BB962C8B-B14F-4D97-AF65-F5344CB8AC3E}">
        <p14:creationId xmlns:p14="http://schemas.microsoft.com/office/powerpoint/2010/main" val="4008134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23C273CA-CDF4-4A09-942F-594EFA78F21D}" type="datetimeFigureOut">
              <a:rPr lang="zh-CN" altLang="en-US" smtClean="0"/>
              <a:t>2017/3/15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955599F-6CA9-4D4A-9C48-4F7E5C895BD7}" type="slidenum">
              <a:rPr lang="zh-CN" altLang="en-US" smtClean="0"/>
              <a:t>‹#›</a:t>
            </a:fld>
            <a:endParaRPr lang="zh-CN" altLang="en-US"/>
          </a:p>
        </p:txBody>
      </p:sp>
    </p:spTree>
    <p:extLst>
      <p:ext uri="{BB962C8B-B14F-4D97-AF65-F5344CB8AC3E}">
        <p14:creationId xmlns:p14="http://schemas.microsoft.com/office/powerpoint/2010/main" val="4082281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C273CA-CDF4-4A09-942F-594EFA78F21D}" type="datetimeFigureOut">
              <a:rPr lang="zh-CN" altLang="en-US" smtClean="0"/>
              <a:t>2017/3/15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955599F-6CA9-4D4A-9C48-4F7E5C895BD7}" type="slidenum">
              <a:rPr lang="zh-CN" altLang="en-US" smtClean="0"/>
              <a:t>‹#›</a:t>
            </a:fld>
            <a:endParaRPr lang="zh-CN" altLang="en-US"/>
          </a:p>
        </p:txBody>
      </p:sp>
    </p:spTree>
    <p:extLst>
      <p:ext uri="{BB962C8B-B14F-4D97-AF65-F5344CB8AC3E}">
        <p14:creationId xmlns:p14="http://schemas.microsoft.com/office/powerpoint/2010/main" val="618389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23C273CA-CDF4-4A09-942F-594EFA78F21D}" type="datetimeFigureOut">
              <a:rPr lang="zh-CN" altLang="en-US" smtClean="0"/>
              <a:t>2017/3/15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955599F-6CA9-4D4A-9C48-4F7E5C895BD7}" type="slidenum">
              <a:rPr lang="zh-CN" altLang="en-US" smtClean="0"/>
              <a:t>‹#›</a:t>
            </a:fld>
            <a:endParaRPr lang="zh-CN" altLang="en-US"/>
          </a:p>
        </p:txBody>
      </p:sp>
    </p:spTree>
    <p:extLst>
      <p:ext uri="{BB962C8B-B14F-4D97-AF65-F5344CB8AC3E}">
        <p14:creationId xmlns:p14="http://schemas.microsoft.com/office/powerpoint/2010/main" val="3683925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23C273CA-CDF4-4A09-942F-594EFA78F21D}" type="datetimeFigureOut">
              <a:rPr lang="zh-CN" altLang="en-US" smtClean="0"/>
              <a:t>2017/3/15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955599F-6CA9-4D4A-9C48-4F7E5C895BD7}" type="slidenum">
              <a:rPr lang="zh-CN" altLang="en-US" smtClean="0"/>
              <a:t>‹#›</a:t>
            </a:fld>
            <a:endParaRPr lang="zh-CN" altLang="en-US"/>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9675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3C273CA-CDF4-4A09-942F-594EFA78F21D}" type="datetimeFigureOut">
              <a:rPr lang="zh-CN" altLang="en-US" smtClean="0"/>
              <a:t>2017/3/15</a:t>
            </a:fld>
            <a:endParaRPr lang="zh-CN" altLang="en-U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zh-CN" altLang="en-US"/>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955599F-6CA9-4D4A-9C48-4F7E5C895BD7}" type="slidenum">
              <a:rPr lang="zh-CN" altLang="en-US" smtClean="0"/>
              <a:t>‹#›</a:t>
            </a:fld>
            <a:endParaRPr lang="zh-CN" altLang="en-US"/>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3004798"/>
      </p:ext>
    </p:extLst>
  </p:cSld>
  <p:clrMap bg1="lt1" tx1="dk1" bg2="lt2" tx2="dk2" accent1="accent1" accent2="accent2" accent3="accent3" accent4="accent4" accent5="accent5" accent6="accent6" hlink="hlink" folHlink="folHlink"/>
  <p:sldLayoutIdLst>
    <p:sldLayoutId id="2147484613" r:id="rId1"/>
    <p:sldLayoutId id="2147484614" r:id="rId2"/>
    <p:sldLayoutId id="2147484615" r:id="rId3"/>
    <p:sldLayoutId id="2147484616" r:id="rId4"/>
    <p:sldLayoutId id="2147484617" r:id="rId5"/>
    <p:sldLayoutId id="2147484618" r:id="rId6"/>
    <p:sldLayoutId id="2147484619" r:id="rId7"/>
    <p:sldLayoutId id="2147484620" r:id="rId8"/>
    <p:sldLayoutId id="2147484621" r:id="rId9"/>
    <p:sldLayoutId id="2147484622" r:id="rId10"/>
    <p:sldLayoutId id="2147484623" r:id="rId11"/>
  </p:sldLayoutIdLst>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6.emf"/><Relationship Id="rId5" Type="http://schemas.openxmlformats.org/officeDocument/2006/relationships/package" Target="../embeddings/Microsoft_Visio___5.vsdx"/><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notesSlide" Target="../notesSlides/notesSlide10.xml"/><Relationship Id="rId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package" Target="../embeddings/Microsoft_Visio___6.vsdx"/><Relationship Id="rId9"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14.e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package" Target="../embeddings/Microsoft_Visio___8.vsdx"/><Relationship Id="rId5" Type="http://schemas.openxmlformats.org/officeDocument/2006/relationships/image" Target="../media/image13.emf"/><Relationship Id="rId4" Type="http://schemas.openxmlformats.org/officeDocument/2006/relationships/package" Target="../embeddings/Microsoft_Visio___7.vsdx"/></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5.emf"/><Relationship Id="rId4" Type="http://schemas.openxmlformats.org/officeDocument/2006/relationships/package" Target="../embeddings/Microsoft_Visio___9.vsdx"/></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6.emf"/><Relationship Id="rId4" Type="http://schemas.openxmlformats.org/officeDocument/2006/relationships/package" Target="../embeddings/Microsoft_Visio___10.vsdx"/></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9.jpeg"/><Relationship Id="rId4" Type="http://schemas.openxmlformats.org/officeDocument/2006/relationships/image" Target="../media/image18.jpe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22.e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Microsoft_Excel___1.xls"/><Relationship Id="rId5" Type="http://schemas.openxmlformats.org/officeDocument/2006/relationships/image" Target="../media/image24.jpeg"/><Relationship Id="rId4" Type="http://schemas.openxmlformats.org/officeDocument/2006/relationships/image" Target="../media/image23.jpe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package" Target="../embeddings/Microsoft_Visio___1.vsdx"/></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4.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package" Target="../embeddings/Microsoft_Visio___3.vsdx"/><Relationship Id="rId5" Type="http://schemas.openxmlformats.org/officeDocument/2006/relationships/image" Target="../media/image3.emf"/><Relationship Id="rId4" Type="http://schemas.openxmlformats.org/officeDocument/2006/relationships/package" Target="../embeddings/Microsoft_Visio___2.vsdx"/></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5.emf"/><Relationship Id="rId4" Type="http://schemas.openxmlformats.org/officeDocument/2006/relationships/package" Target="../embeddings/Microsoft_Visio___4.vsdx"/></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pPr algn="ctr"/>
            <a:r>
              <a:rPr lang="zh-CN" altLang="en-US" b="1" dirty="0" smtClean="0">
                <a:latin typeface="宋体" panose="02010600030101010101" pitchFamily="2" charset="-122"/>
                <a:ea typeface="宋体" panose="02010600030101010101" pitchFamily="2" charset="-122"/>
                <a:cs typeface="Courier New" panose="02070309020205020404" pitchFamily="49" charset="0"/>
              </a:rPr>
              <a:t>基于</a:t>
            </a:r>
            <a:r>
              <a:rPr lang="en-US" altLang="zh-CN" b="1" dirty="0" smtClean="0">
                <a:latin typeface="宋体" panose="02010600030101010101" pitchFamily="2" charset="-122"/>
                <a:ea typeface="宋体" panose="02010600030101010101" pitchFamily="2" charset="-122"/>
                <a:cs typeface="Courier New" panose="02070309020205020404" pitchFamily="49" charset="0"/>
              </a:rPr>
              <a:t>ZIGBEE</a:t>
            </a:r>
            <a:r>
              <a:rPr lang="zh-CN" altLang="en-US" b="1" dirty="0" smtClean="0">
                <a:latin typeface="宋体" panose="02010600030101010101" pitchFamily="2" charset="-122"/>
                <a:ea typeface="宋体" panose="02010600030101010101" pitchFamily="2" charset="-122"/>
                <a:cs typeface="Courier New" panose="02070309020205020404" pitchFamily="49" charset="0"/>
              </a:rPr>
              <a:t>的无线门锁系统设计与实现</a:t>
            </a:r>
            <a:endParaRPr lang="zh-CN" altLang="en-US" b="1" dirty="0">
              <a:latin typeface="宋体" panose="02010600030101010101" pitchFamily="2" charset="-122"/>
              <a:ea typeface="宋体" panose="02010600030101010101" pitchFamily="2" charset="-122"/>
              <a:cs typeface="Courier New" panose="02070309020205020404" pitchFamily="49" charset="0"/>
            </a:endParaRPr>
          </a:p>
        </p:txBody>
      </p:sp>
      <p:sp>
        <p:nvSpPr>
          <p:cNvPr id="5" name="副标题 4"/>
          <p:cNvSpPr>
            <a:spLocks noGrp="1"/>
          </p:cNvSpPr>
          <p:nvPr>
            <p:ph type="subTitle" idx="1"/>
          </p:nvPr>
        </p:nvSpPr>
        <p:spPr/>
        <p:txBody>
          <a:bodyPr>
            <a:normAutofit/>
          </a:bodyPr>
          <a:lstStyle/>
          <a:p>
            <a:r>
              <a:rPr lang="zh-CN" altLang="en-US" b="1" dirty="0" smtClean="0">
                <a:latin typeface="宋体" panose="02010600030101010101" pitchFamily="2" charset="-122"/>
                <a:ea typeface="宋体" panose="02010600030101010101" pitchFamily="2" charset="-122"/>
                <a:cs typeface="Courier New" panose="02070309020205020404" pitchFamily="49" charset="0"/>
              </a:rPr>
              <a:t>导师：应时彦</a:t>
            </a:r>
            <a:endParaRPr lang="en-US" altLang="zh-CN" b="1" dirty="0" smtClean="0">
              <a:latin typeface="宋体" panose="02010600030101010101" pitchFamily="2" charset="-122"/>
              <a:ea typeface="宋体" panose="02010600030101010101" pitchFamily="2" charset="-122"/>
              <a:cs typeface="Courier New" panose="02070309020205020404" pitchFamily="49" charset="0"/>
            </a:endParaRPr>
          </a:p>
          <a:p>
            <a:r>
              <a:rPr lang="zh-CN" altLang="en-US" b="1" dirty="0">
                <a:latin typeface="宋体" panose="02010600030101010101" pitchFamily="2" charset="-122"/>
                <a:ea typeface="宋体" panose="02010600030101010101" pitchFamily="2" charset="-122"/>
                <a:cs typeface="Courier New" panose="02070309020205020404" pitchFamily="49" charset="0"/>
              </a:rPr>
              <a:t>姓</a:t>
            </a:r>
            <a:r>
              <a:rPr lang="zh-CN" altLang="en-US" b="1" dirty="0" smtClean="0">
                <a:latin typeface="宋体" panose="02010600030101010101" pitchFamily="2" charset="-122"/>
                <a:ea typeface="宋体" panose="02010600030101010101" pitchFamily="2" charset="-122"/>
                <a:cs typeface="Courier New" panose="02070309020205020404" pitchFamily="49" charset="0"/>
              </a:rPr>
              <a:t>名：朱献</a:t>
            </a:r>
            <a:r>
              <a:rPr lang="zh-CN" altLang="en-US" b="1" dirty="0" smtClean="0">
                <a:latin typeface="宋体" panose="02010600030101010101" pitchFamily="2" charset="-122"/>
                <a:ea typeface="宋体" panose="02010600030101010101" pitchFamily="2" charset="-122"/>
                <a:cs typeface="Courier New" panose="02070309020205020404" pitchFamily="49" charset="0"/>
              </a:rPr>
              <a:t>康</a:t>
            </a:r>
            <a:endParaRPr lang="en-US" altLang="zh-CN" b="1" dirty="0" smtClean="0">
              <a:latin typeface="宋体" panose="02010600030101010101" pitchFamily="2" charset="-122"/>
              <a:ea typeface="宋体"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235933504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b="1" dirty="0" smtClean="0">
                <a:solidFill>
                  <a:schemeClr val="bg2">
                    <a:lumMod val="75000"/>
                  </a:schemeClr>
                </a:solidFill>
                <a:latin typeface="宋体" panose="02010600030101010101" pitchFamily="2" charset="-122"/>
                <a:ea typeface="宋体" panose="02010600030101010101" pitchFamily="2" charset="-122"/>
              </a:rPr>
              <a:t>Z-Stack</a:t>
            </a:r>
            <a:r>
              <a:rPr lang="zh-CN" altLang="en-US" sz="3200" b="1" dirty="0">
                <a:solidFill>
                  <a:schemeClr val="bg2">
                    <a:lumMod val="75000"/>
                  </a:schemeClr>
                </a:solidFill>
                <a:latin typeface="宋体" panose="02010600030101010101" pitchFamily="2" charset="-122"/>
                <a:ea typeface="宋体" panose="02010600030101010101" pitchFamily="2" charset="-122"/>
              </a:rPr>
              <a:t>协议栈低功耗</a:t>
            </a:r>
            <a:r>
              <a:rPr lang="zh-CN" altLang="en-US" sz="3200" b="1" dirty="0" smtClean="0">
                <a:solidFill>
                  <a:schemeClr val="bg2">
                    <a:lumMod val="75000"/>
                  </a:schemeClr>
                </a:solidFill>
                <a:latin typeface="宋体" panose="02010600030101010101" pitchFamily="2" charset="-122"/>
                <a:ea typeface="宋体" panose="02010600030101010101" pitchFamily="2" charset="-122"/>
              </a:rPr>
              <a:t>设计</a:t>
            </a:r>
            <a:endParaRPr lang="zh-CN" altLang="en-US" sz="3200" b="1" dirty="0">
              <a:solidFill>
                <a:schemeClr val="bg2">
                  <a:lumMod val="75000"/>
                </a:schemeClr>
              </a:solidFill>
              <a:latin typeface="宋体" panose="02010600030101010101" pitchFamily="2" charset="-122"/>
              <a:ea typeface="宋体" panose="02010600030101010101" pitchFamily="2" charset="-122"/>
            </a:endParaRPr>
          </a:p>
        </p:txBody>
      </p:sp>
      <p:sp>
        <p:nvSpPr>
          <p:cNvPr id="16" name="文本框 15"/>
          <p:cNvSpPr txBox="1"/>
          <p:nvPr/>
        </p:nvSpPr>
        <p:spPr>
          <a:xfrm>
            <a:off x="768096" y="1802596"/>
            <a:ext cx="7447485" cy="461664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indent="304800" algn="just">
              <a:lnSpc>
                <a:spcPct val="150000"/>
              </a:lnSpc>
            </a:pPr>
            <a:r>
              <a:rPr lang="zh-CN" altLang="en-US" sz="1400" dirty="0" smtClean="0">
                <a:latin typeface="宋体" panose="02010600030101010101" pitchFamily="2" charset="-122"/>
                <a:ea typeface="宋体" panose="02010600030101010101" pitchFamily="2" charset="-122"/>
                <a:cs typeface="Times New Roman" panose="02020603050405020304" pitchFamily="18" charset="0"/>
              </a:rPr>
              <a:t> 深入</a:t>
            </a:r>
            <a:r>
              <a:rPr lang="zh-CN" altLang="en-US" sz="1400" dirty="0" smtClean="0">
                <a:latin typeface="宋体" panose="02010600030101010101" pitchFamily="2" charset="-122"/>
                <a:ea typeface="宋体" panose="02010600030101010101" pitchFamily="2" charset="-122"/>
                <a:cs typeface="Times New Roman" panose="02020603050405020304" pitchFamily="18" charset="0"/>
              </a:rPr>
              <a:t>源码可以看出为了让所有的定时任务可以及时的执行，</a:t>
            </a:r>
            <a:r>
              <a:rPr lang="en-US" altLang="zh-CN" sz="1400"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Z-Stack</a:t>
            </a:r>
            <a:r>
              <a:rPr lang="zh-CN" altLang="en-US" sz="1400"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的休眠时间</a:t>
            </a:r>
            <a:r>
              <a:rPr lang="zh-CN" altLang="zh-CN" sz="1400" dirty="0">
                <a:solidFill>
                  <a:srgbClr val="FF0000"/>
                </a:solidFill>
                <a:latin typeface="宋体" panose="02010600030101010101" pitchFamily="2" charset="-122"/>
                <a:ea typeface="宋体" panose="02010600030101010101" pitchFamily="2" charset="-122"/>
              </a:rPr>
              <a:t>是所有任务的定时事件中最近一个需要执行的定时事件的时间间隔</a:t>
            </a:r>
            <a:r>
              <a:rPr lang="zh-CN" altLang="en-US" sz="1400"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，从而可以使</a:t>
            </a:r>
            <a:r>
              <a:rPr lang="en-US" altLang="zh-CN" sz="1400"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Z-Stack</a:t>
            </a:r>
            <a:r>
              <a:rPr lang="zh-CN" altLang="en-US" sz="1400"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及时唤醒并处理定时任务</a:t>
            </a:r>
            <a:r>
              <a:rPr lang="zh-CN" altLang="en-US" sz="1400" dirty="0" smtClean="0">
                <a:latin typeface="宋体" panose="02010600030101010101" pitchFamily="2" charset="-122"/>
                <a:ea typeface="宋体" panose="02010600030101010101" pitchFamily="2" charset="-122"/>
                <a:cs typeface="Times New Roman" panose="02020603050405020304" pitchFamily="18" charset="0"/>
              </a:rPr>
              <a:t>。主要的定时事件包括</a:t>
            </a:r>
            <a:r>
              <a:rPr lang="en-US" altLang="zh-CN" sz="1400"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MAC</a:t>
            </a:r>
            <a:r>
              <a:rPr lang="zh-CN" altLang="en-US" sz="1400"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层任务的</a:t>
            </a:r>
            <a:r>
              <a:rPr lang="zh-CN" altLang="en-US" sz="1400"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数据请求帧和信标请求帧周期事件、</a:t>
            </a:r>
            <a:r>
              <a:rPr lang="en-US" altLang="zh-CN" sz="1400"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HAL</a:t>
            </a:r>
            <a:r>
              <a:rPr lang="zh-CN" altLang="en-US" sz="1400"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层任务的</a:t>
            </a:r>
            <a:r>
              <a:rPr lang="zh-CN" altLang="en-US" sz="1400"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按键轮询定时事件、</a:t>
            </a:r>
            <a:r>
              <a:rPr lang="zh-CN" altLang="en-US" sz="1400"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应用层任务的</a:t>
            </a:r>
            <a:r>
              <a:rPr lang="en-US" altLang="zh-CN" sz="1400"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2s</a:t>
            </a:r>
            <a:r>
              <a:rPr lang="zh-CN" altLang="en-US" sz="1400"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定时刷卡</a:t>
            </a:r>
            <a:r>
              <a:rPr lang="zh-CN" altLang="en-US" sz="1400"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事件</a:t>
            </a:r>
            <a:r>
              <a:rPr lang="en-US" altLang="zh-CN" sz="1400"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a:t>
            </a:r>
            <a:r>
              <a:rPr lang="zh-CN" altLang="en-US" sz="1400"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综合考虑低功耗和刷卡实时性取</a:t>
            </a:r>
            <a:r>
              <a:rPr lang="en-US" altLang="zh-CN" sz="1400"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2s</a:t>
            </a:r>
            <a:r>
              <a:rPr lang="zh-CN" altLang="en-US" sz="1400"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时间合适</a:t>
            </a:r>
            <a:r>
              <a:rPr lang="en-US" altLang="zh-CN" sz="1400"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a:t>
            </a:r>
            <a:r>
              <a:rPr lang="zh-CN" altLang="en-US" sz="1400" dirty="0" smtClean="0">
                <a:latin typeface="宋体" panose="02010600030101010101" pitchFamily="2" charset="-122"/>
                <a:ea typeface="宋体" panose="02010600030101010101" pitchFamily="2" charset="-122"/>
                <a:cs typeface="Times New Roman" panose="02020603050405020304" pitchFamily="18" charset="0"/>
              </a:rPr>
              <a:t>。</a:t>
            </a:r>
            <a:r>
              <a:rPr lang="zh-CN" altLang="zh-CN" sz="1400" dirty="0">
                <a:latin typeface="宋体" panose="02010600030101010101" pitchFamily="2" charset="-122"/>
                <a:ea typeface="宋体" panose="02010600030101010101" pitchFamily="2" charset="-122"/>
              </a:rPr>
              <a:t>将</a:t>
            </a:r>
            <a:r>
              <a:rPr lang="en-US" altLang="zh-CN" sz="1400" dirty="0">
                <a:latin typeface="宋体" panose="02010600030101010101" pitchFamily="2" charset="-122"/>
                <a:ea typeface="宋体" panose="02010600030101010101" pitchFamily="2" charset="-122"/>
              </a:rPr>
              <a:t>Z-Stack</a:t>
            </a:r>
            <a:r>
              <a:rPr lang="zh-CN" altLang="zh-CN" sz="1400" dirty="0">
                <a:latin typeface="宋体" panose="02010600030101010101" pitchFamily="2" charset="-122"/>
                <a:ea typeface="宋体" panose="02010600030101010101" pitchFamily="2" charset="-122"/>
              </a:rPr>
              <a:t>默认的按键事件采用</a:t>
            </a:r>
            <a:r>
              <a:rPr lang="en-US" altLang="zh-CN" sz="1400" dirty="0">
                <a:solidFill>
                  <a:srgbClr val="FF0000"/>
                </a:solidFill>
                <a:latin typeface="宋体" panose="02010600030101010101" pitchFamily="2" charset="-122"/>
                <a:ea typeface="宋体" panose="02010600030101010101" pitchFamily="2" charset="-122"/>
              </a:rPr>
              <a:t>100ms</a:t>
            </a:r>
            <a:r>
              <a:rPr lang="zh-CN" altLang="zh-CN" sz="1400" dirty="0">
                <a:solidFill>
                  <a:srgbClr val="FF0000"/>
                </a:solidFill>
                <a:latin typeface="宋体" panose="02010600030101010101" pitchFamily="2" charset="-122"/>
                <a:ea typeface="宋体" panose="02010600030101010101" pitchFamily="2" charset="-122"/>
              </a:rPr>
              <a:t>定时扫描按键情况采用中断的方式</a:t>
            </a:r>
            <a:r>
              <a:rPr lang="zh-CN" altLang="zh-CN" sz="1400" dirty="0">
                <a:latin typeface="宋体" panose="02010600030101010101" pitchFamily="2" charset="-122"/>
                <a:ea typeface="宋体" panose="02010600030101010101" pitchFamily="2" charset="-122"/>
              </a:rPr>
              <a:t>处理，大大提高了</a:t>
            </a:r>
            <a:r>
              <a:rPr lang="en-US" altLang="zh-CN" sz="1400" dirty="0">
                <a:latin typeface="宋体" panose="02010600030101010101" pitchFamily="2" charset="-122"/>
                <a:ea typeface="宋体" panose="02010600030101010101" pitchFamily="2" charset="-122"/>
              </a:rPr>
              <a:t>Z-Stack</a:t>
            </a:r>
            <a:r>
              <a:rPr lang="zh-CN" altLang="zh-CN" sz="1400" dirty="0">
                <a:latin typeface="宋体" panose="02010600030101010101" pitchFamily="2" charset="-122"/>
                <a:ea typeface="宋体" panose="02010600030101010101" pitchFamily="2" charset="-122"/>
              </a:rPr>
              <a:t>的休眠时间。在应用任务中，</a:t>
            </a:r>
            <a:r>
              <a:rPr lang="zh-CN" altLang="zh-CN" sz="1400" dirty="0">
                <a:solidFill>
                  <a:srgbClr val="FF0000"/>
                </a:solidFill>
                <a:latin typeface="宋体" panose="02010600030101010101" pitchFamily="2" charset="-122"/>
                <a:ea typeface="宋体" panose="02010600030101010101" pitchFamily="2" charset="-122"/>
              </a:rPr>
              <a:t>采用</a:t>
            </a:r>
            <a:r>
              <a:rPr lang="en-US" altLang="zh-CN" sz="1400" dirty="0">
                <a:solidFill>
                  <a:srgbClr val="FF0000"/>
                </a:solidFill>
                <a:latin typeface="宋体" panose="02010600030101010101" pitchFamily="2" charset="-122"/>
                <a:ea typeface="宋体" panose="02010600030101010101" pitchFamily="2" charset="-122"/>
              </a:rPr>
              <a:t>2s</a:t>
            </a:r>
            <a:r>
              <a:rPr lang="zh-CN" altLang="zh-CN" sz="1400" dirty="0">
                <a:solidFill>
                  <a:srgbClr val="FF0000"/>
                </a:solidFill>
                <a:latin typeface="宋体" panose="02010600030101010101" pitchFamily="2" charset="-122"/>
                <a:ea typeface="宋体" panose="02010600030101010101" pitchFamily="2" charset="-122"/>
              </a:rPr>
              <a:t>定时门锁刷卡事件</a:t>
            </a:r>
            <a:r>
              <a:rPr lang="zh-CN" altLang="zh-CN" sz="1400" dirty="0">
                <a:latin typeface="宋体" panose="02010600030101010101" pitchFamily="2" charset="-122"/>
                <a:ea typeface="宋体" panose="02010600030101010101" pitchFamily="2" charset="-122"/>
              </a:rPr>
              <a:t>，门锁刷卡开门的实时性能较好</a:t>
            </a:r>
            <a:r>
              <a:rPr lang="zh-CN" altLang="zh-CN" sz="1400" dirty="0" smtClean="0">
                <a:latin typeface="宋体" panose="02010600030101010101" pitchFamily="2" charset="-122"/>
                <a:ea typeface="宋体" panose="02010600030101010101" pitchFamily="2" charset="-122"/>
              </a:rPr>
              <a:t>。</a:t>
            </a:r>
            <a:r>
              <a:rPr lang="en-US" altLang="zh-CN" sz="1400" dirty="0" smtClean="0">
                <a:latin typeface="宋体" panose="02010600030101010101" pitchFamily="2" charset="-122"/>
                <a:ea typeface="宋体" panose="02010600030101010101" pitchFamily="2" charset="-122"/>
                <a:cs typeface="Times New Roman" panose="02020603050405020304" pitchFamily="18" charset="0"/>
              </a:rPr>
              <a:t>MAC</a:t>
            </a:r>
            <a:r>
              <a:rPr lang="zh-CN" altLang="en-US" sz="1400" dirty="0" smtClean="0">
                <a:latin typeface="宋体" panose="02010600030101010101" pitchFamily="2" charset="-122"/>
                <a:ea typeface="宋体" panose="02010600030101010101" pitchFamily="2" charset="-122"/>
                <a:cs typeface="Times New Roman" panose="02020603050405020304" pitchFamily="18" charset="0"/>
              </a:rPr>
              <a:t>层任务的</a:t>
            </a:r>
            <a:r>
              <a:rPr lang="zh-CN" altLang="en-US" sz="1400"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数据请求帧和信标请求帧周期分别设置为</a:t>
            </a:r>
            <a:r>
              <a:rPr lang="en-US" altLang="zh-CN" sz="1400"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3s</a:t>
            </a:r>
            <a:r>
              <a:rPr lang="zh-CN" altLang="en-US" sz="1400"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和</a:t>
            </a:r>
            <a:r>
              <a:rPr lang="en-US" altLang="zh-CN" sz="1400"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30~34s</a:t>
            </a:r>
            <a:r>
              <a:rPr lang="zh-CN" altLang="en-US" sz="1400" dirty="0" smtClean="0">
                <a:latin typeface="宋体" panose="02010600030101010101" pitchFamily="2" charset="-122"/>
                <a:ea typeface="宋体" panose="02010600030101010101" pitchFamily="2" charset="-122"/>
                <a:cs typeface="Times New Roman" panose="02020603050405020304" pitchFamily="18" charset="0"/>
              </a:rPr>
              <a:t>都大大提高了系统的休眠时间。需要注意的是信标请求帧默认的</a:t>
            </a:r>
            <a:r>
              <a:rPr lang="en-US" altLang="zh-CN" sz="1400" dirty="0" smtClean="0">
                <a:latin typeface="宋体" panose="02010600030101010101" pitchFamily="2" charset="-122"/>
                <a:ea typeface="宋体" panose="02010600030101010101" pitchFamily="2" charset="-122"/>
                <a:cs typeface="Times New Roman" panose="02020603050405020304" pitchFamily="18" charset="0"/>
              </a:rPr>
              <a:t>100~355ms</a:t>
            </a:r>
            <a:r>
              <a:rPr lang="zh-CN" altLang="en-US" sz="1400" dirty="0" smtClean="0">
                <a:latin typeface="宋体" panose="02010600030101010101" pitchFamily="2" charset="-122"/>
                <a:ea typeface="宋体" panose="02010600030101010101" pitchFamily="2" charset="-122"/>
                <a:cs typeface="Times New Roman" panose="02020603050405020304" pitchFamily="18" charset="0"/>
              </a:rPr>
              <a:t>周期在设备未入网时对门锁控制器的功耗损耗非常的大，唤醒时间大大缩短</a:t>
            </a:r>
            <a:r>
              <a:rPr lang="zh-CN" altLang="en-US" sz="1400" dirty="0" smtClean="0">
                <a:latin typeface="宋体" panose="02010600030101010101" pitchFamily="2" charset="-122"/>
                <a:ea typeface="宋体" panose="02010600030101010101" pitchFamily="2" charset="-122"/>
                <a:cs typeface="Times New Roman" panose="02020603050405020304" pitchFamily="18" charset="0"/>
              </a:rPr>
              <a:t>。</a:t>
            </a:r>
            <a:endParaRPr lang="en-US" altLang="zh-CN" sz="1400" dirty="0" smtClean="0">
              <a:latin typeface="宋体" panose="02010600030101010101" pitchFamily="2" charset="-122"/>
              <a:ea typeface="宋体" panose="02010600030101010101" pitchFamily="2" charset="-122"/>
              <a:cs typeface="Times New Roman" panose="02020603050405020304" pitchFamily="18" charset="0"/>
            </a:endParaRPr>
          </a:p>
          <a:p>
            <a:pPr indent="304800" algn="just">
              <a:lnSpc>
                <a:spcPct val="150000"/>
              </a:lnSpc>
            </a:pPr>
            <a:r>
              <a:rPr lang="zh-CN" altLang="en-US" sz="1400" dirty="0">
                <a:latin typeface="宋体" panose="02010600030101010101" pitchFamily="2" charset="-122"/>
                <a:ea typeface="宋体" panose="02010600030101010101" pitchFamily="2" charset="-122"/>
                <a:cs typeface="Times New Roman" panose="02020603050405020304" pitchFamily="18" charset="0"/>
              </a:rPr>
              <a:t>在</a:t>
            </a:r>
            <a:r>
              <a:rPr lang="en-US" altLang="zh-CN" sz="1400" dirty="0">
                <a:latin typeface="宋体" panose="02010600030101010101" pitchFamily="2" charset="-122"/>
                <a:ea typeface="宋体" panose="02010600030101010101" pitchFamily="2" charset="-122"/>
                <a:cs typeface="Times New Roman" panose="02020603050405020304" pitchFamily="18" charset="0"/>
              </a:rPr>
              <a:t>Z-Stack</a:t>
            </a:r>
            <a:r>
              <a:rPr lang="zh-CN" altLang="en-US" sz="1400" dirty="0">
                <a:latin typeface="宋体" panose="02010600030101010101" pitchFamily="2" charset="-122"/>
                <a:ea typeface="宋体" panose="02010600030101010101" pitchFamily="2" charset="-122"/>
                <a:cs typeface="Times New Roman" panose="02020603050405020304" pitchFamily="18" charset="0"/>
              </a:rPr>
              <a:t>协议中，信号频率设置为</a:t>
            </a:r>
            <a:r>
              <a:rPr lang="en-US" altLang="zh-CN" sz="1400" dirty="0">
                <a:latin typeface="宋体" panose="02010600030101010101" pitchFamily="2" charset="-122"/>
                <a:ea typeface="宋体" panose="02010600030101010101" pitchFamily="2" charset="-122"/>
                <a:cs typeface="Times New Roman" panose="02020603050405020304" pitchFamily="18" charset="0"/>
              </a:rPr>
              <a:t>2425MHz(15</a:t>
            </a:r>
            <a:r>
              <a:rPr lang="zh-CN" altLang="en-US" sz="1400" dirty="0">
                <a:latin typeface="宋体" panose="02010600030101010101" pitchFamily="2" charset="-122"/>
                <a:ea typeface="宋体" panose="02010600030101010101" pitchFamily="2" charset="-122"/>
                <a:cs typeface="Times New Roman" panose="02020603050405020304" pitchFamily="18" charset="0"/>
              </a:rPr>
              <a:t>信道可以避免和</a:t>
            </a:r>
            <a:r>
              <a:rPr lang="en-US" altLang="zh-CN" sz="1400" dirty="0">
                <a:latin typeface="宋体" panose="02010600030101010101" pitchFamily="2" charset="-122"/>
                <a:ea typeface="宋体" panose="02010600030101010101" pitchFamily="2" charset="-122"/>
                <a:cs typeface="Times New Roman" panose="02020603050405020304" pitchFamily="18" charset="0"/>
              </a:rPr>
              <a:t>Wi-Fi</a:t>
            </a:r>
            <a:r>
              <a:rPr lang="zh-CN" altLang="en-US" sz="1400" dirty="0">
                <a:latin typeface="宋体" panose="02010600030101010101" pitchFamily="2" charset="-122"/>
                <a:ea typeface="宋体" panose="02010600030101010101" pitchFamily="2" charset="-122"/>
                <a:cs typeface="Times New Roman" panose="02020603050405020304" pitchFamily="18" charset="0"/>
              </a:rPr>
              <a:t>信号的冲突</a:t>
            </a:r>
            <a:r>
              <a:rPr lang="en-US" altLang="zh-CN" sz="1400" dirty="0">
                <a:latin typeface="宋体" panose="02010600030101010101" pitchFamily="2" charset="-122"/>
                <a:ea typeface="宋体" panose="02010600030101010101" pitchFamily="2" charset="-122"/>
                <a:cs typeface="Times New Roman" panose="02020603050405020304" pitchFamily="18" charset="0"/>
              </a:rPr>
              <a:t>)</a:t>
            </a:r>
            <a:r>
              <a:rPr lang="zh-CN" altLang="en-US" sz="1400" dirty="0">
                <a:latin typeface="宋体" panose="02010600030101010101" pitchFamily="2" charset="-122"/>
                <a:ea typeface="宋体" panose="02010600030101010101" pitchFamily="2" charset="-122"/>
                <a:cs typeface="Times New Roman" panose="02020603050405020304" pitchFamily="18" charset="0"/>
              </a:rPr>
              <a:t>，接收灵敏度为</a:t>
            </a:r>
            <a:r>
              <a:rPr lang="en-US" altLang="zh-CN" sz="1400" dirty="0">
                <a:latin typeface="宋体" panose="02010600030101010101" pitchFamily="2" charset="-122"/>
                <a:ea typeface="宋体" panose="02010600030101010101" pitchFamily="2" charset="-122"/>
                <a:cs typeface="Times New Roman" panose="02020603050405020304" pitchFamily="18" charset="0"/>
              </a:rPr>
              <a:t>-91dBm(</a:t>
            </a:r>
            <a:r>
              <a:rPr lang="zh-CN" altLang="en-US" sz="1400" dirty="0">
                <a:latin typeface="宋体" panose="02010600030101010101" pitchFamily="2" charset="-122"/>
                <a:ea typeface="宋体" panose="02010600030101010101" pitchFamily="2" charset="-122"/>
                <a:cs typeface="Times New Roman" panose="02020603050405020304" pitchFamily="18" charset="0"/>
              </a:rPr>
              <a:t>分贝毫伏或分贝毫瓦</a:t>
            </a:r>
            <a:r>
              <a:rPr lang="en-US" altLang="zh-CN" sz="1400" dirty="0">
                <a:latin typeface="宋体" panose="02010600030101010101" pitchFamily="2" charset="-122"/>
                <a:ea typeface="宋体" panose="02010600030101010101" pitchFamily="2" charset="-122"/>
                <a:cs typeface="Times New Roman" panose="02020603050405020304" pitchFamily="18" charset="0"/>
              </a:rPr>
              <a:t>)</a:t>
            </a:r>
            <a:r>
              <a:rPr lang="zh-CN" altLang="en-US" sz="1400" dirty="0">
                <a:latin typeface="宋体" panose="02010600030101010101" pitchFamily="2" charset="-122"/>
                <a:ea typeface="宋体" panose="02010600030101010101" pitchFamily="2" charset="-122"/>
                <a:cs typeface="Times New Roman" panose="02020603050405020304" pitchFamily="18" charset="0"/>
              </a:rPr>
              <a:t>，根据自由空间模型的经验模型计算得出，门锁控制器的发射功率为</a:t>
            </a:r>
            <a:r>
              <a:rPr lang="en-US" altLang="zh-CN" sz="1400" dirty="0">
                <a:latin typeface="宋体" panose="02010600030101010101" pitchFamily="2" charset="-122"/>
                <a:ea typeface="宋体" panose="02010600030101010101" pitchFamily="2" charset="-122"/>
                <a:cs typeface="Times New Roman" panose="02020603050405020304" pitchFamily="18" charset="0"/>
              </a:rPr>
              <a:t>-14dBm</a:t>
            </a:r>
            <a:r>
              <a:rPr lang="zh-CN" altLang="en-US" sz="1400" dirty="0">
                <a:latin typeface="宋体" panose="02010600030101010101" pitchFamily="2" charset="-122"/>
                <a:ea typeface="宋体" panose="02010600030101010101" pitchFamily="2" charset="-122"/>
                <a:cs typeface="Times New Roman" panose="02020603050405020304" pitchFamily="18" charset="0"/>
              </a:rPr>
              <a:t>时可以满足</a:t>
            </a:r>
            <a:r>
              <a:rPr lang="en-US" altLang="zh-CN" sz="1400" dirty="0">
                <a:latin typeface="宋体" panose="02010600030101010101" pitchFamily="2" charset="-122"/>
                <a:ea typeface="宋体" panose="02010600030101010101" pitchFamily="2" charset="-122"/>
                <a:cs typeface="Times New Roman" panose="02020603050405020304" pitchFamily="18" charset="0"/>
              </a:rPr>
              <a:t>40m</a:t>
            </a:r>
            <a:r>
              <a:rPr lang="zh-CN" altLang="en-US" sz="1400" dirty="0">
                <a:latin typeface="宋体" panose="02010600030101010101" pitchFamily="2" charset="-122"/>
                <a:ea typeface="宋体" panose="02010600030101010101" pitchFamily="2" charset="-122"/>
                <a:cs typeface="Times New Roman" panose="02020603050405020304" pitchFamily="18" charset="0"/>
              </a:rPr>
              <a:t>发射距离的要求。在</a:t>
            </a:r>
            <a:r>
              <a:rPr lang="en-US" altLang="zh-CN" sz="1400" dirty="0">
                <a:latin typeface="宋体" panose="02010600030101010101" pitchFamily="2" charset="-122"/>
                <a:ea typeface="宋体" panose="02010600030101010101" pitchFamily="2" charset="-122"/>
                <a:cs typeface="Times New Roman" panose="02020603050405020304" pitchFamily="18" charset="0"/>
              </a:rPr>
              <a:t>Z-Stack</a:t>
            </a:r>
            <a:r>
              <a:rPr lang="zh-CN" altLang="en-US" sz="1400" dirty="0">
                <a:latin typeface="宋体" panose="02010600030101010101" pitchFamily="2" charset="-122"/>
                <a:ea typeface="宋体" panose="02010600030101010101" pitchFamily="2" charset="-122"/>
                <a:cs typeface="Times New Roman" panose="02020603050405020304" pitchFamily="18" charset="0"/>
              </a:rPr>
              <a:t>中最低发射功率为</a:t>
            </a:r>
            <a:r>
              <a:rPr lang="en-US" altLang="zh-CN" sz="1400" dirty="0">
                <a:latin typeface="宋体" panose="02010600030101010101" pitchFamily="2" charset="-122"/>
                <a:ea typeface="宋体" panose="02010600030101010101" pitchFamily="2" charset="-122"/>
                <a:cs typeface="Times New Roman" panose="02020603050405020304" pitchFamily="18" charset="0"/>
              </a:rPr>
              <a:t>-22dBm</a:t>
            </a:r>
            <a:r>
              <a:rPr lang="zh-CN" altLang="en-US" sz="1400" dirty="0">
                <a:latin typeface="宋体" panose="02010600030101010101" pitchFamily="2" charset="-122"/>
                <a:ea typeface="宋体" panose="02010600030101010101" pitchFamily="2" charset="-122"/>
                <a:cs typeface="Times New Roman" panose="02020603050405020304" pitchFamily="18" charset="0"/>
              </a:rPr>
              <a:t>，最高发射功率为</a:t>
            </a:r>
            <a:r>
              <a:rPr lang="en-US" altLang="zh-CN" sz="1400" dirty="0">
                <a:latin typeface="宋体" panose="02010600030101010101" pitchFamily="2" charset="-122"/>
                <a:ea typeface="宋体" panose="02010600030101010101" pitchFamily="2" charset="-122"/>
                <a:cs typeface="Times New Roman" panose="02020603050405020304" pitchFamily="18" charset="0"/>
              </a:rPr>
              <a:t>4.5dBm</a:t>
            </a:r>
            <a:r>
              <a:rPr lang="zh-CN" altLang="en-US" sz="1400" dirty="0">
                <a:latin typeface="宋体" panose="02010600030101010101" pitchFamily="2" charset="-122"/>
                <a:ea typeface="宋体" panose="02010600030101010101" pitchFamily="2" charset="-122"/>
                <a:cs typeface="Times New Roman" panose="02020603050405020304" pitchFamily="18" charset="0"/>
              </a:rPr>
              <a:t>，考虑到同楼层分隔损耗模型中提出的过道拐角的信号能量损失，本文设计时发射功率设置为</a:t>
            </a:r>
            <a:r>
              <a:rPr lang="en-US" altLang="zh-CN" sz="1400" dirty="0">
                <a:latin typeface="宋体" panose="02010600030101010101" pitchFamily="2" charset="-122"/>
                <a:ea typeface="宋体" panose="02010600030101010101" pitchFamily="2" charset="-122"/>
                <a:cs typeface="Times New Roman" panose="02020603050405020304" pitchFamily="18" charset="0"/>
              </a:rPr>
              <a:t>2.5dBm</a:t>
            </a:r>
            <a:r>
              <a:rPr lang="zh-CN" altLang="en-US" sz="1400" dirty="0">
                <a:latin typeface="宋体" panose="02010600030101010101" pitchFamily="2" charset="-122"/>
                <a:ea typeface="宋体" panose="02010600030101010101" pitchFamily="2" charset="-122"/>
                <a:cs typeface="Times New Roman" panose="02020603050405020304" pitchFamily="18" charset="0"/>
              </a:rPr>
              <a:t>，通过丢包率测试后符合设计要求</a:t>
            </a:r>
            <a:r>
              <a:rPr lang="zh-CN" altLang="en-US" sz="1400" dirty="0" smtClean="0">
                <a:latin typeface="宋体" panose="02010600030101010101" pitchFamily="2" charset="-122"/>
                <a:ea typeface="宋体" panose="02010600030101010101" pitchFamily="2" charset="-122"/>
                <a:cs typeface="Times New Roman" panose="02020603050405020304" pitchFamily="18" charset="0"/>
              </a:rPr>
              <a:t>。</a:t>
            </a:r>
            <a:endParaRPr lang="zh-CN" altLang="en-US" sz="1400"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063378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0774" y="529232"/>
            <a:ext cx="7290054" cy="1499616"/>
          </a:xfrm>
        </p:spPr>
        <p:txBody>
          <a:bodyPr>
            <a:normAutofit/>
          </a:bodyPr>
          <a:lstStyle/>
          <a:p>
            <a:r>
              <a:rPr lang="en-US" altLang="zh-CN" sz="3200" b="1" dirty="0" smtClean="0">
                <a:solidFill>
                  <a:schemeClr val="bg2">
                    <a:lumMod val="75000"/>
                  </a:schemeClr>
                </a:solidFill>
                <a:latin typeface="宋体" panose="02010600030101010101" pitchFamily="2" charset="-122"/>
                <a:ea typeface="宋体" panose="02010600030101010101" pitchFamily="2" charset="-122"/>
              </a:rPr>
              <a:t>Z-Stack</a:t>
            </a:r>
            <a:r>
              <a:rPr lang="zh-CN" altLang="en-US" sz="3200" b="1" dirty="0">
                <a:solidFill>
                  <a:schemeClr val="bg2">
                    <a:lumMod val="75000"/>
                  </a:schemeClr>
                </a:solidFill>
                <a:latin typeface="宋体" panose="02010600030101010101" pitchFamily="2" charset="-122"/>
                <a:ea typeface="宋体" panose="02010600030101010101" pitchFamily="2" charset="-122"/>
              </a:rPr>
              <a:t>协议栈低功耗</a:t>
            </a:r>
            <a:r>
              <a:rPr lang="zh-CN" altLang="en-US" sz="3200" b="1" dirty="0" smtClean="0">
                <a:solidFill>
                  <a:schemeClr val="bg2">
                    <a:lumMod val="75000"/>
                  </a:schemeClr>
                </a:solidFill>
                <a:latin typeface="宋体" panose="02010600030101010101" pitchFamily="2" charset="-122"/>
                <a:ea typeface="宋体" panose="02010600030101010101" pitchFamily="2" charset="-122"/>
              </a:rPr>
              <a:t>设计</a:t>
            </a:r>
            <a:endParaRPr lang="zh-CN" altLang="en-US" sz="3200" b="1" dirty="0">
              <a:solidFill>
                <a:schemeClr val="bg2">
                  <a:lumMod val="75000"/>
                </a:schemeClr>
              </a:solidFill>
              <a:latin typeface="宋体" panose="02010600030101010101" pitchFamily="2" charset="-122"/>
              <a:ea typeface="宋体" panose="02010600030101010101" pitchFamily="2" charset="-122"/>
            </a:endParaRPr>
          </a:p>
        </p:txBody>
      </p:sp>
      <p:pic>
        <p:nvPicPr>
          <p:cNvPr id="10" name="图片 7" descr="C:\Users\ziyi2\AppData\Local\Temp\1486954406(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0774" y="1692011"/>
            <a:ext cx="2174033" cy="3977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 name="对象 10"/>
          <p:cNvGraphicFramePr>
            <a:graphicFrameLocks noChangeAspect="1"/>
          </p:cNvGraphicFramePr>
          <p:nvPr>
            <p:extLst>
              <p:ext uri="{D42A27DB-BD31-4B8C-83A1-F6EECF244321}">
                <p14:modId xmlns:p14="http://schemas.microsoft.com/office/powerpoint/2010/main" val="4097431593"/>
              </p:ext>
            </p:extLst>
          </p:nvPr>
        </p:nvGraphicFramePr>
        <p:xfrm>
          <a:off x="3416320" y="1697616"/>
          <a:ext cx="5616460" cy="3972097"/>
        </p:xfrm>
        <a:graphic>
          <a:graphicData uri="http://schemas.openxmlformats.org/presentationml/2006/ole">
            <mc:AlternateContent xmlns:mc="http://schemas.openxmlformats.org/markup-compatibility/2006">
              <mc:Choice xmlns:v="urn:schemas-microsoft-com:vml" Requires="v">
                <p:oleObj spid="_x0000_s71774" name="Visio" r:id="rId5" imgW="10325173" imgH="7305525" progId="Visio.Drawing.15">
                  <p:embed/>
                </p:oleObj>
              </mc:Choice>
              <mc:Fallback>
                <p:oleObj name="Visio" r:id="rId5" imgW="10325173" imgH="7305525" progId="Visio.Drawing.15">
                  <p:embed/>
                  <p:pic>
                    <p:nvPicPr>
                      <p:cNvPr id="0" name=""/>
                      <p:cNvPicPr>
                        <a:picLocks noChangeAspect="1" noChangeArrowheads="1"/>
                      </p:cNvPicPr>
                      <p:nvPr/>
                    </p:nvPicPr>
                    <p:blipFill>
                      <a:blip r:embed="rId6"/>
                      <a:srcRect/>
                      <a:stretch>
                        <a:fillRect/>
                      </a:stretch>
                    </p:blipFill>
                    <p:spPr bwMode="auto">
                      <a:xfrm>
                        <a:off x="3416320" y="1697616"/>
                        <a:ext cx="5616460" cy="3972097"/>
                      </a:xfrm>
                      <a:prstGeom prst="rect">
                        <a:avLst/>
                      </a:prstGeom>
                      <a:noFill/>
                    </p:spPr>
                  </p:pic>
                </p:oleObj>
              </mc:Fallback>
            </mc:AlternateContent>
          </a:graphicData>
        </a:graphic>
      </p:graphicFrame>
      <p:sp>
        <p:nvSpPr>
          <p:cNvPr id="13" name="矩形 12"/>
          <p:cNvSpPr/>
          <p:nvPr/>
        </p:nvSpPr>
        <p:spPr>
          <a:xfrm>
            <a:off x="109630" y="5876646"/>
            <a:ext cx="3416320" cy="369332"/>
          </a:xfrm>
          <a:prstGeom prst="rect">
            <a:avLst/>
          </a:prstGeom>
        </p:spPr>
        <p:txBody>
          <a:bodyPr wrap="none">
            <a:spAutoFit/>
          </a:bodyPr>
          <a:lstStyle/>
          <a:p>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门锁应用任务程序文件目录结构</a:t>
            </a:r>
            <a:endParaRPr lang="zh-CN" altLang="en-US" dirty="0"/>
          </a:p>
        </p:txBody>
      </p:sp>
      <p:sp>
        <p:nvSpPr>
          <p:cNvPr id="15" name="矩形 14"/>
          <p:cNvSpPr/>
          <p:nvPr/>
        </p:nvSpPr>
        <p:spPr>
          <a:xfrm>
            <a:off x="4375801" y="5876646"/>
            <a:ext cx="3416320" cy="369332"/>
          </a:xfrm>
          <a:prstGeom prst="rect">
            <a:avLst/>
          </a:prstGeom>
        </p:spPr>
        <p:txBody>
          <a:bodyPr wrap="none">
            <a:spAutoFit/>
          </a:bodyPr>
          <a:lstStyle/>
          <a:p>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门锁控制器应用任务程序流程图</a:t>
            </a:r>
            <a:endParaRPr lang="zh-CN" altLang="en-US" dirty="0"/>
          </a:p>
        </p:txBody>
      </p:sp>
    </p:spTree>
    <p:extLst>
      <p:ext uri="{BB962C8B-B14F-4D97-AF65-F5344CB8AC3E}">
        <p14:creationId xmlns:p14="http://schemas.microsoft.com/office/powerpoint/2010/main" val="40411395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b="1" dirty="0" smtClean="0">
                <a:solidFill>
                  <a:schemeClr val="bg2">
                    <a:lumMod val="75000"/>
                  </a:schemeClr>
                </a:solidFill>
                <a:latin typeface="宋体" panose="02010600030101010101" pitchFamily="2" charset="-122"/>
                <a:ea typeface="宋体" panose="02010600030101010101" pitchFamily="2" charset="-122"/>
              </a:rPr>
              <a:t>Z-Stack</a:t>
            </a:r>
            <a:r>
              <a:rPr lang="zh-CN" altLang="en-US" sz="3200" b="1" dirty="0">
                <a:solidFill>
                  <a:schemeClr val="bg2">
                    <a:lumMod val="75000"/>
                  </a:schemeClr>
                </a:solidFill>
                <a:latin typeface="宋体" panose="02010600030101010101" pitchFamily="2" charset="-122"/>
                <a:ea typeface="宋体" panose="02010600030101010101" pitchFamily="2" charset="-122"/>
              </a:rPr>
              <a:t>协议栈低功耗</a:t>
            </a:r>
            <a:r>
              <a:rPr lang="zh-CN" altLang="en-US" sz="3200" b="1" dirty="0" smtClean="0">
                <a:solidFill>
                  <a:schemeClr val="bg2">
                    <a:lumMod val="75000"/>
                  </a:schemeClr>
                </a:solidFill>
                <a:latin typeface="宋体" panose="02010600030101010101" pitchFamily="2" charset="-122"/>
                <a:ea typeface="宋体" panose="02010600030101010101" pitchFamily="2" charset="-122"/>
              </a:rPr>
              <a:t>设计</a:t>
            </a:r>
            <a:endParaRPr lang="zh-CN" altLang="en-US" sz="3200" b="1" dirty="0">
              <a:solidFill>
                <a:schemeClr val="bg2">
                  <a:lumMod val="75000"/>
                </a:schemeClr>
              </a:solidFill>
              <a:latin typeface="宋体" panose="02010600030101010101" pitchFamily="2" charset="-122"/>
              <a:ea typeface="宋体" panose="02010600030101010101" pitchFamily="2" charset="-122"/>
            </a:endParaRPr>
          </a:p>
        </p:txBody>
      </p:sp>
      <p:graphicFrame>
        <p:nvGraphicFramePr>
          <p:cNvPr id="19" name="对象 18"/>
          <p:cNvGraphicFramePr>
            <a:graphicFrameLocks noChangeAspect="1"/>
          </p:cNvGraphicFramePr>
          <p:nvPr>
            <p:extLst>
              <p:ext uri="{D42A27DB-BD31-4B8C-83A1-F6EECF244321}">
                <p14:modId xmlns:p14="http://schemas.microsoft.com/office/powerpoint/2010/main" val="988479113"/>
              </p:ext>
            </p:extLst>
          </p:nvPr>
        </p:nvGraphicFramePr>
        <p:xfrm>
          <a:off x="545943" y="2165472"/>
          <a:ext cx="3647610" cy="1850682"/>
        </p:xfrm>
        <a:graphic>
          <a:graphicData uri="http://schemas.openxmlformats.org/presentationml/2006/ole">
            <mc:AlternateContent xmlns:mc="http://schemas.openxmlformats.org/markup-compatibility/2006">
              <mc:Choice xmlns:v="urn:schemas-microsoft-com:vml" Requires="v">
                <p:oleObj spid="_x0000_s72798" name="Visio" r:id="rId4" imgW="4505307" imgH="2304920" progId="Visio.Drawing.15">
                  <p:embed/>
                </p:oleObj>
              </mc:Choice>
              <mc:Fallback>
                <p:oleObj name="Visio" r:id="rId4" imgW="4505307" imgH="2304920" progId="Visio.Drawing.1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5943" y="2165472"/>
                        <a:ext cx="3647610" cy="1850682"/>
                      </a:xfrm>
                      <a:prstGeom prst="rect">
                        <a:avLst/>
                      </a:prstGeom>
                      <a:noFill/>
                    </p:spPr>
                  </p:pic>
                </p:oleObj>
              </mc:Fallback>
            </mc:AlternateContent>
          </a:graphicData>
        </a:graphic>
      </p:graphicFrame>
      <p:pic>
        <p:nvPicPr>
          <p:cNvPr id="20" name="图片 27" descr="C:\Users\ziyi2\Desktop\Packet Sniffer\3.终端设备上电搜寻网络.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3123" y="2214525"/>
            <a:ext cx="4171950" cy="600075"/>
          </a:xfrm>
          <a:prstGeom prst="rect">
            <a:avLst/>
          </a:prstGeom>
          <a:noFill/>
          <a:extLst>
            <a:ext uri="{909E8E84-426E-40DD-AFC4-6F175D3DCCD1}">
              <a14:hiddenFill xmlns:a14="http://schemas.microsoft.com/office/drawing/2010/main">
                <a:solidFill>
                  <a:srgbClr val="FFFFFF"/>
                </a:solidFill>
              </a14:hiddenFill>
            </a:ext>
          </a:extLst>
        </p:spPr>
      </p:pic>
      <p:pic>
        <p:nvPicPr>
          <p:cNvPr id="21" name="图片 21" descr="C:\Users\ziyi2\Desktop\Packet Sniffer\4.终端设备上电搜寻网络时间更改.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13123" y="3220716"/>
            <a:ext cx="4152900" cy="590550"/>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6"/>
          <p:cNvSpPr>
            <a:spLocks noChangeArrowheads="1"/>
          </p:cNvSpPr>
          <p:nvPr/>
        </p:nvSpPr>
        <p:spPr bwMode="auto">
          <a:xfrm>
            <a:off x="5528412" y="2868806"/>
            <a:ext cx="194155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zh-CN" altLang="zh-CN" sz="10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周期为</a:t>
            </a:r>
            <a:r>
              <a:rPr kumimoji="0" lang="en-US" altLang="zh-CN" sz="10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100~355ms</a:t>
            </a:r>
            <a:r>
              <a:rPr kumimoji="0" lang="zh-CN" altLang="en-US" sz="10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的信标请求帧</a:t>
            </a:r>
            <a:endParaRPr kumimoji="0" lang="zh-CN" altLang="en-US" sz="600" b="0" i="0" u="none" strike="noStrike" cap="none" normalizeH="0" baseline="0" dirty="0" smtClean="0">
              <a:ln>
                <a:noFill/>
              </a:ln>
              <a:solidFill>
                <a:schemeClr val="tx1"/>
              </a:solidFill>
              <a:effectLst/>
            </a:endParaRPr>
          </a:p>
        </p:txBody>
      </p:sp>
      <p:sp>
        <p:nvSpPr>
          <p:cNvPr id="24" name="Rectangle 7"/>
          <p:cNvSpPr>
            <a:spLocks noChangeArrowheads="1"/>
          </p:cNvSpPr>
          <p:nvPr/>
        </p:nvSpPr>
        <p:spPr bwMode="auto">
          <a:xfrm>
            <a:off x="5586308" y="3860319"/>
            <a:ext cx="158569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tabLst/>
            </a:pPr>
            <a:r>
              <a:rPr kumimoji="0" lang="zh-CN" altLang="zh-CN" sz="10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周期</a:t>
            </a:r>
            <a:r>
              <a:rPr kumimoji="0" lang="en-US" altLang="zh-CN" sz="10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30~34s</a:t>
            </a:r>
            <a:r>
              <a:rPr kumimoji="0" lang="zh-CN" altLang="en-US" sz="10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的信标请求帧</a:t>
            </a:r>
            <a:endParaRPr kumimoji="0" lang="zh-CN" altLang="en-US" sz="600" b="0" i="0" u="none" strike="noStrike" cap="none" normalizeH="0" baseline="0" dirty="0" smtClean="0">
              <a:ln>
                <a:noFill/>
              </a:ln>
              <a:solidFill>
                <a:schemeClr val="tx1"/>
              </a:solidFill>
              <a:effectLst/>
            </a:endParaRPr>
          </a:p>
        </p:txBody>
      </p:sp>
      <p:pic>
        <p:nvPicPr>
          <p:cNvPr id="25" name="图片 30" descr="C:\Users\ziyi2\AppData\Local\Temp\1487765514(1).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28998" y="4796545"/>
            <a:ext cx="4156075" cy="54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矩形 25"/>
          <p:cNvSpPr/>
          <p:nvPr/>
        </p:nvSpPr>
        <p:spPr>
          <a:xfrm>
            <a:off x="4334112" y="1657641"/>
            <a:ext cx="4089582" cy="507831"/>
          </a:xfrm>
          <a:prstGeom prst="rect">
            <a:avLst/>
          </a:prstGeom>
        </p:spPr>
        <p:txBody>
          <a:bodyPr wrap="none">
            <a:spAutoFit/>
          </a:bodyPr>
          <a:lstStyle/>
          <a:p>
            <a:pPr algn="ctr">
              <a:lnSpc>
                <a:spcPct val="150000"/>
              </a:lnSpc>
              <a:spcAft>
                <a:spcPts val="0"/>
              </a:spcAft>
            </a:pPr>
            <a:r>
              <a:rPr lang="zh-CN" altLang="zh-CN" kern="100" dirty="0">
                <a:latin typeface="Times New Roman" panose="02020603050405020304" pitchFamily="18" charset="0"/>
                <a:ea typeface="宋体" panose="02010600030101010101" pitchFamily="2" charset="-122"/>
              </a:rPr>
              <a:t> </a:t>
            </a:r>
            <a:r>
              <a:rPr lang="zh-CN" altLang="en-US" kern="100" dirty="0" smtClean="0">
                <a:latin typeface="Times New Roman" panose="02020603050405020304" pitchFamily="18" charset="0"/>
                <a:ea typeface="宋体" panose="02010600030101010101" pitchFamily="2" charset="-122"/>
              </a:rPr>
              <a:t>门锁控制器</a:t>
            </a:r>
            <a:r>
              <a:rPr lang="en-US" altLang="zh-CN" kern="100" dirty="0" smtClean="0">
                <a:latin typeface="Times New Roman" panose="02020603050405020304" pitchFamily="18" charset="0"/>
                <a:ea typeface="宋体" panose="02010600030101010101" pitchFamily="2" charset="-122"/>
              </a:rPr>
              <a:t>(</a:t>
            </a:r>
            <a:r>
              <a:rPr lang="zh-CN" altLang="en-US" kern="100" dirty="0" smtClean="0">
                <a:latin typeface="Times New Roman" panose="02020603050405020304" pitchFamily="18" charset="0"/>
                <a:ea typeface="宋体" panose="02010600030101010101" pitchFamily="2" charset="-122"/>
              </a:rPr>
              <a:t>终端设备</a:t>
            </a:r>
            <a:r>
              <a:rPr lang="en-US" altLang="zh-CN" kern="100" dirty="0" smtClean="0">
                <a:latin typeface="Times New Roman" panose="02020603050405020304" pitchFamily="18" charset="0"/>
                <a:ea typeface="宋体" panose="02010600030101010101" pitchFamily="2" charset="-122"/>
              </a:rPr>
              <a:t>)</a:t>
            </a:r>
            <a:r>
              <a:rPr lang="zh-CN" altLang="zh-CN" kern="100" dirty="0" smtClean="0">
                <a:latin typeface="Times New Roman" panose="02020603050405020304" pitchFamily="18" charset="0"/>
                <a:ea typeface="宋体" panose="02010600030101010101" pitchFamily="2" charset="-122"/>
              </a:rPr>
              <a:t>上</a:t>
            </a:r>
            <a:r>
              <a:rPr lang="zh-CN" altLang="zh-CN" kern="100" dirty="0">
                <a:latin typeface="Times New Roman" panose="02020603050405020304" pitchFamily="18" charset="0"/>
                <a:ea typeface="宋体" panose="02010600030101010101" pitchFamily="2" charset="-122"/>
              </a:rPr>
              <a:t>电后搜索网络</a:t>
            </a:r>
            <a:endParaRPr lang="zh-CN" altLang="zh-CN" kern="100" dirty="0">
              <a:effectLst/>
              <a:latin typeface="Times New Roman" panose="02020603050405020304" pitchFamily="18" charset="0"/>
              <a:ea typeface="宋体" panose="02010600030101010101" pitchFamily="2" charset="-122"/>
            </a:endParaRPr>
          </a:p>
        </p:txBody>
      </p:sp>
      <p:sp>
        <p:nvSpPr>
          <p:cNvPr id="27" name="矩形 26"/>
          <p:cNvSpPr/>
          <p:nvPr/>
        </p:nvSpPr>
        <p:spPr>
          <a:xfrm>
            <a:off x="5137186" y="4344512"/>
            <a:ext cx="2723823" cy="369332"/>
          </a:xfrm>
          <a:prstGeom prst="rect">
            <a:avLst/>
          </a:prstGeom>
        </p:spPr>
        <p:txBody>
          <a:bodyPr wrap="none">
            <a:spAutoFit/>
          </a:bodyPr>
          <a:lstStyle/>
          <a:p>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终端设备的数据请求周期</a:t>
            </a:r>
            <a:endParaRPr lang="zh-CN" altLang="en-US" dirty="0"/>
          </a:p>
        </p:txBody>
      </p:sp>
      <p:sp>
        <p:nvSpPr>
          <p:cNvPr id="28" name="Rectangle 6"/>
          <p:cNvSpPr>
            <a:spLocks noChangeArrowheads="1"/>
          </p:cNvSpPr>
          <p:nvPr/>
        </p:nvSpPr>
        <p:spPr bwMode="auto">
          <a:xfrm>
            <a:off x="5652582" y="5438204"/>
            <a:ext cx="145264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zh-CN" altLang="zh-CN" sz="10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周期为</a:t>
            </a:r>
            <a:r>
              <a:rPr kumimoji="0" lang="en-US" altLang="zh-CN" sz="10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1s</a:t>
            </a:r>
            <a:r>
              <a:rPr kumimoji="0" lang="zh-CN" altLang="en-US" sz="10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的数据请求帧</a:t>
            </a:r>
            <a:endParaRPr kumimoji="0" lang="zh-CN" altLang="en-US" sz="600" b="0" i="0" u="none" strike="noStrike" cap="none" normalizeH="0" baseline="0" dirty="0" smtClean="0">
              <a:ln>
                <a:noFill/>
              </a:ln>
              <a:solidFill>
                <a:schemeClr val="tx1"/>
              </a:solidFill>
              <a:effectLst/>
            </a:endParaRPr>
          </a:p>
        </p:txBody>
      </p:sp>
      <p:pic>
        <p:nvPicPr>
          <p:cNvPr id="29" name="图片 24" descr="C:\Users\ziyi2\Desktop\Packet Sniffer\7.终端设备数据请求周期更改 (2).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28998" y="5808941"/>
            <a:ext cx="4159250" cy="55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Rectangle 6"/>
          <p:cNvSpPr>
            <a:spLocks noChangeArrowheads="1"/>
          </p:cNvSpPr>
          <p:nvPr/>
        </p:nvSpPr>
        <p:spPr bwMode="auto">
          <a:xfrm>
            <a:off x="5652582" y="6490669"/>
            <a:ext cx="145264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zh-CN" altLang="zh-CN" sz="10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周期为</a:t>
            </a:r>
            <a:r>
              <a:rPr lang="en-US" altLang="zh-CN" sz="1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3</a:t>
            </a:r>
            <a:r>
              <a:rPr kumimoji="0" lang="en-US" altLang="zh-CN" sz="10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en-US" sz="10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的数据请求帧</a:t>
            </a:r>
            <a:endParaRPr kumimoji="0" lang="zh-CN" altLang="en-US" sz="600" b="0" i="0" u="none" strike="noStrike" cap="none" normalizeH="0" baseline="0" dirty="0" smtClean="0">
              <a:ln>
                <a:noFill/>
              </a:ln>
              <a:solidFill>
                <a:schemeClr val="tx1"/>
              </a:solidFill>
              <a:effectLst/>
            </a:endParaRPr>
          </a:p>
        </p:txBody>
      </p:sp>
      <p:sp>
        <p:nvSpPr>
          <p:cNvPr id="31" name="文本框 30"/>
          <p:cNvSpPr txBox="1"/>
          <p:nvPr/>
        </p:nvSpPr>
        <p:spPr>
          <a:xfrm>
            <a:off x="545943" y="4684884"/>
            <a:ext cx="3647610" cy="13388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indent="304800" algn="just">
              <a:lnSpc>
                <a:spcPct val="150000"/>
              </a:lnSpc>
            </a:pPr>
            <a:r>
              <a:rPr lang="en-US" altLang="zh-CN" dirty="0" smtClean="0">
                <a:latin typeface="宋体" panose="02010600030101010101" pitchFamily="2" charset="-122"/>
                <a:ea typeface="宋体" panose="02010600030101010101" pitchFamily="2" charset="-122"/>
                <a:cs typeface="Times New Roman" panose="02020603050405020304" pitchFamily="18" charset="0"/>
              </a:rPr>
              <a:t>Z-Stack</a:t>
            </a:r>
            <a:r>
              <a:rPr lang="zh-CN" altLang="en-US" dirty="0" smtClean="0">
                <a:latin typeface="宋体" panose="02010600030101010101" pitchFamily="2" charset="-122"/>
                <a:ea typeface="宋体" panose="02010600030101010101" pitchFamily="2" charset="-122"/>
                <a:cs typeface="Times New Roman" panose="02020603050405020304" pitchFamily="18" charset="0"/>
              </a:rPr>
              <a:t>默认的休眠模式只能设置成</a:t>
            </a:r>
            <a:r>
              <a:rPr lang="en-US" altLang="zh-CN" dirty="0" smtClean="0">
                <a:latin typeface="宋体" panose="02010600030101010101" pitchFamily="2" charset="-122"/>
                <a:ea typeface="宋体" panose="02010600030101010101" pitchFamily="2" charset="-122"/>
                <a:cs typeface="Times New Roman" panose="02020603050405020304" pitchFamily="18" charset="0"/>
              </a:rPr>
              <a:t>PM2</a:t>
            </a:r>
            <a:r>
              <a:rPr lang="zh-CN" altLang="en-US" dirty="0" smtClean="0">
                <a:latin typeface="宋体" panose="02010600030101010101" pitchFamily="2" charset="-122"/>
                <a:ea typeface="宋体" panose="02010600030101010101" pitchFamily="2" charset="-122"/>
                <a:cs typeface="Times New Roman" panose="02020603050405020304" pitchFamily="18" charset="0"/>
              </a:rPr>
              <a:t>模式，但是也可以改成</a:t>
            </a:r>
            <a:r>
              <a:rPr lang="en-US" altLang="zh-CN" dirty="0" smtClean="0">
                <a:latin typeface="宋体" panose="02010600030101010101" pitchFamily="2" charset="-122"/>
                <a:ea typeface="宋体" panose="02010600030101010101" pitchFamily="2" charset="-122"/>
                <a:cs typeface="Times New Roman" panose="02020603050405020304" pitchFamily="18" charset="0"/>
              </a:rPr>
              <a:t>PM3</a:t>
            </a:r>
            <a:r>
              <a:rPr lang="zh-CN" altLang="en-US" dirty="0" smtClean="0">
                <a:latin typeface="宋体" panose="02010600030101010101" pitchFamily="2" charset="-122"/>
                <a:ea typeface="宋体" panose="02010600030101010101" pitchFamily="2" charset="-122"/>
                <a:cs typeface="Times New Roman" panose="02020603050405020304" pitchFamily="18" charset="0"/>
              </a:rPr>
              <a:t>模式，具体需要再深入研究。</a:t>
            </a:r>
            <a:endParaRPr lang="zh-CN" altLang="zh-CN" dirty="0">
              <a:latin typeface="宋体" panose="02010600030101010101" pitchFamily="2" charset="-122"/>
              <a:ea typeface="宋体" panose="02010600030101010101" pitchFamily="2" charset="-122"/>
              <a:cs typeface="Times New Roman" panose="02020603050405020304" pitchFamily="18" charset="0"/>
            </a:endParaRPr>
          </a:p>
        </p:txBody>
      </p:sp>
      <p:sp>
        <p:nvSpPr>
          <p:cNvPr id="32" name="矩形 31"/>
          <p:cNvSpPr/>
          <p:nvPr/>
        </p:nvSpPr>
        <p:spPr>
          <a:xfrm>
            <a:off x="1700334" y="3990106"/>
            <a:ext cx="1338828" cy="369332"/>
          </a:xfrm>
          <a:prstGeom prst="rect">
            <a:avLst/>
          </a:prstGeom>
        </p:spPr>
        <p:txBody>
          <a:bodyPr wrap="none">
            <a:spAutoFit/>
          </a:bodyPr>
          <a:lstStyle/>
          <a:p>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非信标网络</a:t>
            </a:r>
            <a:endParaRPr lang="zh-CN" altLang="en-US" dirty="0"/>
          </a:p>
        </p:txBody>
      </p:sp>
    </p:spTree>
    <p:extLst>
      <p:ext uri="{BB962C8B-B14F-4D97-AF65-F5344CB8AC3E}">
        <p14:creationId xmlns:p14="http://schemas.microsoft.com/office/powerpoint/2010/main" val="6986111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b="1" dirty="0" smtClean="0">
                <a:solidFill>
                  <a:schemeClr val="bg2">
                    <a:lumMod val="75000"/>
                  </a:schemeClr>
                </a:solidFill>
                <a:latin typeface="宋体" panose="02010600030101010101" pitchFamily="2" charset="-122"/>
                <a:ea typeface="宋体" panose="02010600030101010101" pitchFamily="2" charset="-122"/>
              </a:rPr>
              <a:t>RFID</a:t>
            </a:r>
            <a:r>
              <a:rPr lang="zh-CN" altLang="en-US" sz="3200" b="1" dirty="0" smtClean="0">
                <a:solidFill>
                  <a:schemeClr val="bg2">
                    <a:lumMod val="75000"/>
                  </a:schemeClr>
                </a:solidFill>
                <a:latin typeface="宋体" panose="02010600030101010101" pitchFamily="2" charset="-122"/>
                <a:ea typeface="宋体" panose="02010600030101010101" pitchFamily="2" charset="-122"/>
              </a:rPr>
              <a:t>读卡程序设计</a:t>
            </a:r>
            <a:endParaRPr lang="zh-CN" altLang="en-US" sz="3200" b="1" dirty="0">
              <a:solidFill>
                <a:schemeClr val="bg2">
                  <a:lumMod val="75000"/>
                </a:schemeClr>
              </a:solidFill>
              <a:latin typeface="宋体" panose="02010600030101010101" pitchFamily="2" charset="-122"/>
              <a:ea typeface="宋体" panose="02010600030101010101" pitchFamily="2" charset="-122"/>
            </a:endParaRPr>
          </a:p>
        </p:txBody>
      </p:sp>
      <p:graphicFrame>
        <p:nvGraphicFramePr>
          <p:cNvPr id="16" name="对象 15"/>
          <p:cNvGraphicFramePr>
            <a:graphicFrameLocks noChangeAspect="1"/>
          </p:cNvGraphicFramePr>
          <p:nvPr>
            <p:extLst>
              <p:ext uri="{D42A27DB-BD31-4B8C-83A1-F6EECF244321}">
                <p14:modId xmlns:p14="http://schemas.microsoft.com/office/powerpoint/2010/main" val="3811967409"/>
              </p:ext>
            </p:extLst>
          </p:nvPr>
        </p:nvGraphicFramePr>
        <p:xfrm>
          <a:off x="768096" y="1620609"/>
          <a:ext cx="3395122" cy="4609323"/>
        </p:xfrm>
        <a:graphic>
          <a:graphicData uri="http://schemas.openxmlformats.org/presentationml/2006/ole">
            <mc:AlternateContent xmlns:mc="http://schemas.openxmlformats.org/markup-compatibility/2006">
              <mc:Choice xmlns:v="urn:schemas-microsoft-com:vml" Requires="v">
                <p:oleObj spid="_x0000_s73916" name="Visio" r:id="rId4" imgW="8962875" imgH="12163588" progId="Visio.Drawing.15">
                  <p:embed/>
                </p:oleObj>
              </mc:Choice>
              <mc:Fallback>
                <p:oleObj name="Visio" r:id="rId4" imgW="8962875" imgH="12163588" progId="Visio.Drawing.15">
                  <p:embed/>
                  <p:pic>
                    <p:nvPicPr>
                      <p:cNvPr id="0" name=""/>
                      <p:cNvPicPr>
                        <a:picLocks noChangeAspect="1" noChangeArrowheads="1"/>
                      </p:cNvPicPr>
                      <p:nvPr/>
                    </p:nvPicPr>
                    <p:blipFill>
                      <a:blip r:embed="rId5"/>
                      <a:srcRect/>
                      <a:stretch>
                        <a:fillRect/>
                      </a:stretch>
                    </p:blipFill>
                    <p:spPr bwMode="auto">
                      <a:xfrm>
                        <a:off x="768096" y="1620609"/>
                        <a:ext cx="3395122" cy="4609323"/>
                      </a:xfrm>
                      <a:prstGeom prst="rect">
                        <a:avLst/>
                      </a:prstGeom>
                      <a:noFill/>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355259348"/>
              </p:ext>
            </p:extLst>
          </p:nvPr>
        </p:nvGraphicFramePr>
        <p:xfrm>
          <a:off x="4435610" y="1705557"/>
          <a:ext cx="1812925" cy="4524375"/>
        </p:xfrm>
        <a:graphic>
          <a:graphicData uri="http://schemas.openxmlformats.org/presentationml/2006/ole">
            <mc:AlternateContent xmlns:mc="http://schemas.openxmlformats.org/markup-compatibility/2006">
              <mc:Choice xmlns:v="urn:schemas-microsoft-com:vml" Requires="v">
                <p:oleObj spid="_x0000_s73917" name="Visio" r:id="rId6" imgW="3752726" imgH="9306049" progId="Visio.Drawing.15">
                  <p:embed/>
                </p:oleObj>
              </mc:Choice>
              <mc:Fallback>
                <p:oleObj name="Visio" r:id="rId6" imgW="3752726" imgH="9306049" progId="Visio.Drawing.15">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35610" y="1705557"/>
                        <a:ext cx="1812925" cy="452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矩形 17"/>
          <p:cNvSpPr/>
          <p:nvPr/>
        </p:nvSpPr>
        <p:spPr>
          <a:xfrm>
            <a:off x="1001153" y="6300110"/>
            <a:ext cx="2929007" cy="369332"/>
          </a:xfrm>
          <a:prstGeom prst="rect">
            <a:avLst/>
          </a:prstGeom>
        </p:spPr>
        <p:txBody>
          <a:bodyPr wrap="none">
            <a:spAutoFit/>
          </a:bodyPr>
          <a:lstStyle/>
          <a:p>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门锁</a:t>
            </a:r>
            <a:r>
              <a:rPr lang="en-US" altLang="zh-CN" kern="100" dirty="0">
                <a:latin typeface="Times New Roman" panose="02020603050405020304" pitchFamily="18" charset="0"/>
                <a:ea typeface="宋体" panose="02010600030101010101" pitchFamily="2" charset="-122"/>
              </a:rPr>
              <a:t>2s</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定时刷卡事件流程图</a:t>
            </a:r>
            <a:endParaRPr lang="zh-CN" altLang="en-US" dirty="0"/>
          </a:p>
        </p:txBody>
      </p:sp>
      <p:sp>
        <p:nvSpPr>
          <p:cNvPr id="22" name="矩形 21"/>
          <p:cNvSpPr/>
          <p:nvPr/>
        </p:nvSpPr>
        <p:spPr>
          <a:xfrm>
            <a:off x="4239602" y="6300110"/>
            <a:ext cx="1800493" cy="369332"/>
          </a:xfrm>
          <a:prstGeom prst="rect">
            <a:avLst/>
          </a:prstGeom>
        </p:spPr>
        <p:txBody>
          <a:bodyPr wrap="none">
            <a:spAutoFit/>
          </a:bodyPr>
          <a:lstStyle/>
          <a:p>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读卡程序流程图</a:t>
            </a:r>
            <a:endParaRPr lang="zh-CN" altLang="en-US" dirty="0"/>
          </a:p>
        </p:txBody>
      </p:sp>
      <p:sp>
        <p:nvSpPr>
          <p:cNvPr id="33" name="文本框 32"/>
          <p:cNvSpPr txBox="1"/>
          <p:nvPr/>
        </p:nvSpPr>
        <p:spPr>
          <a:xfrm>
            <a:off x="6315654" y="1705557"/>
            <a:ext cx="2511106" cy="461664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indent="304800" algn="just">
              <a:lnSpc>
                <a:spcPct val="150000"/>
              </a:lnSpc>
              <a:spcAft>
                <a:spcPts val="0"/>
              </a:spcAft>
            </a:pPr>
            <a:r>
              <a:rPr lang="zh-CN" altLang="en-US" sz="1400" kern="100" dirty="0" smtClean="0">
                <a:latin typeface="Times New Roman" panose="02020603050405020304" pitchFamily="18" charset="0"/>
                <a:ea typeface="宋体" panose="02010600030101010101" pitchFamily="2" charset="-122"/>
              </a:rPr>
              <a:t>读卡程序的设计过程遇到了很多问题，最开始花了大量的时间模拟</a:t>
            </a:r>
            <a:r>
              <a:rPr lang="en-US" altLang="zh-CN" sz="1400" kern="100" dirty="0" smtClean="0">
                <a:latin typeface="Times New Roman" panose="02020603050405020304" pitchFamily="18" charset="0"/>
                <a:ea typeface="宋体" panose="02010600030101010101" pitchFamily="2" charset="-122"/>
              </a:rPr>
              <a:t>SPI</a:t>
            </a:r>
            <a:r>
              <a:rPr lang="zh-CN" altLang="en-US" sz="1400" kern="100" dirty="0" smtClean="0">
                <a:latin typeface="Times New Roman" panose="02020603050405020304" pitchFamily="18" charset="0"/>
                <a:ea typeface="宋体" panose="02010600030101010101" pitchFamily="2" charset="-122"/>
              </a:rPr>
              <a:t>时序实现</a:t>
            </a:r>
            <a:r>
              <a:rPr lang="en-US" altLang="zh-CN" sz="1400" kern="100" dirty="0" smtClean="0">
                <a:latin typeface="Times New Roman" panose="02020603050405020304" pitchFamily="18" charset="0"/>
                <a:ea typeface="宋体" panose="02010600030101010101" pitchFamily="2" charset="-122"/>
              </a:rPr>
              <a:t>CC2530</a:t>
            </a:r>
            <a:r>
              <a:rPr lang="zh-CN" altLang="en-US" sz="1400" kern="100" dirty="0" smtClean="0">
                <a:latin typeface="Times New Roman" panose="02020603050405020304" pitchFamily="18" charset="0"/>
                <a:ea typeface="宋体" panose="02010600030101010101" pitchFamily="2" charset="-122"/>
              </a:rPr>
              <a:t>向</a:t>
            </a:r>
            <a:r>
              <a:rPr lang="en-US" altLang="zh-CN" sz="1400" kern="100" dirty="0" smtClean="0">
                <a:latin typeface="Times New Roman" panose="02020603050405020304" pitchFamily="18" charset="0"/>
                <a:ea typeface="宋体" panose="02010600030101010101" pitchFamily="2" charset="-122"/>
              </a:rPr>
              <a:t>MFRC523</a:t>
            </a:r>
            <a:r>
              <a:rPr lang="zh-CN" altLang="en-US" sz="1400" kern="100" dirty="0" smtClean="0">
                <a:latin typeface="Times New Roman" panose="02020603050405020304" pitchFamily="18" charset="0"/>
                <a:ea typeface="宋体" panose="02010600030101010101" pitchFamily="2" charset="-122"/>
              </a:rPr>
              <a:t>发起休眠、唤醒、开关天线、软件复位以及</a:t>
            </a:r>
            <a:r>
              <a:rPr lang="en-US" altLang="zh-CN" sz="1400" kern="100" dirty="0" smtClean="0">
                <a:latin typeface="Times New Roman" panose="02020603050405020304" pitchFamily="18" charset="0"/>
                <a:ea typeface="宋体" panose="02010600030101010101" pitchFamily="2" charset="-122"/>
              </a:rPr>
              <a:t>CRC</a:t>
            </a:r>
            <a:r>
              <a:rPr lang="zh-CN" altLang="en-US" sz="1400" kern="100" dirty="0" smtClean="0">
                <a:latin typeface="Times New Roman" panose="02020603050405020304" pitchFamily="18" charset="0"/>
                <a:ea typeface="宋体" panose="02010600030101010101" pitchFamily="2" charset="-122"/>
              </a:rPr>
              <a:t>校验等功能，之后又花了大量时间研究</a:t>
            </a:r>
            <a:r>
              <a:rPr lang="en-US" altLang="zh-CN" sz="1400" kern="100" dirty="0" smtClean="0">
                <a:latin typeface="Times New Roman" panose="02020603050405020304" pitchFamily="18" charset="0"/>
                <a:ea typeface="宋体" panose="02010600030101010101" pitchFamily="2" charset="-122"/>
              </a:rPr>
              <a:t>RFID</a:t>
            </a:r>
            <a:r>
              <a:rPr lang="zh-CN" altLang="en-US" sz="1400" kern="100" dirty="0" smtClean="0">
                <a:latin typeface="Times New Roman" panose="02020603050405020304" pitchFamily="18" charset="0"/>
                <a:ea typeface="宋体" panose="02010600030101010101" pitchFamily="2" charset="-122"/>
              </a:rPr>
              <a:t>的读卡程序设计，包括</a:t>
            </a:r>
            <a:r>
              <a:rPr lang="en-US" altLang="zh-CN" sz="1400" kern="100" dirty="0" smtClean="0">
                <a:latin typeface="Times New Roman" panose="02020603050405020304" pitchFamily="18" charset="0"/>
                <a:ea typeface="宋体" panose="02010600030101010101" pitchFamily="2" charset="-122"/>
              </a:rPr>
              <a:t>M1</a:t>
            </a:r>
            <a:r>
              <a:rPr lang="zh-CN" altLang="en-US" sz="1400" kern="100" dirty="0" smtClean="0">
                <a:latin typeface="Times New Roman" panose="02020603050405020304" pitchFamily="18" charset="0"/>
                <a:ea typeface="宋体" panose="02010600030101010101" pitchFamily="2" charset="-122"/>
              </a:rPr>
              <a:t>卡的读写程序和二代身份证卡的读卡序列号程序，需要注意两者的通信协议不一样，为了解决同时可以读取两种类型的射频卡，在程序中通过轮询设置读卡协议的方式实现。</a:t>
            </a:r>
            <a:endParaRPr lang="zh-CN" altLang="zh-CN" sz="1400" kern="1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6871203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b="1" dirty="0">
                <a:solidFill>
                  <a:schemeClr val="bg2">
                    <a:lumMod val="75000"/>
                  </a:schemeClr>
                </a:solidFill>
                <a:latin typeface="宋体" panose="02010600030101010101" pitchFamily="2" charset="-122"/>
                <a:ea typeface="宋体" panose="02010600030101010101" pitchFamily="2" charset="-122"/>
              </a:rPr>
              <a:t>基站串口</a:t>
            </a:r>
            <a:r>
              <a:rPr lang="zh-CN" altLang="en-US" sz="3200" b="1" dirty="0" smtClean="0">
                <a:solidFill>
                  <a:schemeClr val="bg2">
                    <a:lumMod val="75000"/>
                  </a:schemeClr>
                </a:solidFill>
                <a:latin typeface="宋体" panose="02010600030101010101" pitchFamily="2" charset="-122"/>
                <a:ea typeface="宋体" panose="02010600030101010101" pitchFamily="2" charset="-122"/>
              </a:rPr>
              <a:t>通信协议</a:t>
            </a:r>
            <a:endParaRPr lang="zh-CN" altLang="en-US" sz="3200" b="1" dirty="0">
              <a:solidFill>
                <a:schemeClr val="bg2">
                  <a:lumMod val="75000"/>
                </a:schemeClr>
              </a:solidFill>
              <a:latin typeface="宋体" panose="02010600030101010101" pitchFamily="2" charset="-122"/>
              <a:ea typeface="宋体" panose="02010600030101010101" pitchFamily="2"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2250446164"/>
              </p:ext>
            </p:extLst>
          </p:nvPr>
        </p:nvGraphicFramePr>
        <p:xfrm>
          <a:off x="927506" y="2213592"/>
          <a:ext cx="5933440" cy="720090"/>
        </p:xfrm>
        <a:graphic>
          <a:graphicData uri="http://schemas.openxmlformats.org/drawingml/2006/table">
            <a:tbl>
              <a:tblPr firstRow="1" firstCol="1" bandRow="1"/>
              <a:tblGrid>
                <a:gridCol w="897255"/>
                <a:gridCol w="680085"/>
                <a:gridCol w="784225"/>
                <a:gridCol w="798830"/>
                <a:gridCol w="1048385"/>
                <a:gridCol w="610235"/>
                <a:gridCol w="570865"/>
                <a:gridCol w="543560"/>
              </a:tblGrid>
              <a:tr h="0">
                <a:tc>
                  <a:txBody>
                    <a:bodyPr/>
                    <a:lstStyle/>
                    <a:p>
                      <a:pPr algn="ctr">
                        <a:lnSpc>
                          <a:spcPct val="150000"/>
                        </a:lnSpc>
                        <a:spcAft>
                          <a:spcPts val="0"/>
                        </a:spcAft>
                      </a:pPr>
                      <a:r>
                        <a:rPr lang="zh-CN" sz="1050" kern="100" dirty="0">
                          <a:solidFill>
                            <a:srgbClr val="000000"/>
                          </a:solidFill>
                          <a:effectLst/>
                          <a:latin typeface="Times New Roman" panose="02020603050405020304" pitchFamily="18" charset="0"/>
                          <a:ea typeface="宋体" panose="02010600030101010101" pitchFamily="2" charset="-122"/>
                        </a:rPr>
                        <a:t>帧类型</a:t>
                      </a:r>
                      <a:endParaRPr lang="zh-CN" sz="105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050" kern="100" dirty="0">
                          <a:solidFill>
                            <a:srgbClr val="000000"/>
                          </a:solidFill>
                          <a:effectLst/>
                          <a:latin typeface="Times New Roman" panose="02020603050405020304" pitchFamily="18" charset="0"/>
                          <a:ea typeface="宋体" panose="02010600030101010101" pitchFamily="2" charset="-122"/>
                        </a:rPr>
                        <a:t>帧头</a:t>
                      </a:r>
                      <a:endParaRPr lang="zh-CN" sz="105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帧长度</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命令字</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门锁地址</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数据</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校验</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帧尾</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500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值</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solidFill>
                            <a:srgbClr val="000000"/>
                          </a:solidFill>
                          <a:effectLst/>
                          <a:latin typeface="Times New Roman" panose="02020603050405020304" pitchFamily="18" charset="0"/>
                          <a:ea typeface="宋体" panose="02010600030101010101" pitchFamily="2" charset="-122"/>
                        </a:rPr>
                        <a:t>0xAA</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solidFill>
                            <a:srgbClr val="000000"/>
                          </a:solidFill>
                          <a:effectLst/>
                          <a:latin typeface="Times New Roman" panose="02020603050405020304" pitchFamily="18" charset="0"/>
                          <a:ea typeface="宋体" panose="02010600030101010101" pitchFamily="2" charset="-122"/>
                        </a:rPr>
                        <a:t>-</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solidFill>
                            <a:srgbClr val="000000"/>
                          </a:solidFill>
                          <a:effectLst/>
                          <a:latin typeface="Times New Roman" panose="02020603050405020304" pitchFamily="18" charset="0"/>
                          <a:ea typeface="宋体" panose="02010600030101010101" pitchFamily="2" charset="-122"/>
                        </a:rPr>
                        <a:t>-</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solidFill>
                            <a:srgbClr val="000000"/>
                          </a:solidFill>
                          <a:effectLst/>
                          <a:latin typeface="Times New Roman" panose="02020603050405020304" pitchFamily="18" charset="0"/>
                          <a:ea typeface="宋体" panose="02010600030101010101" pitchFamily="2" charset="-122"/>
                        </a:rPr>
                        <a:t>-</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solidFill>
                            <a:srgbClr val="000000"/>
                          </a:solidFill>
                          <a:effectLst/>
                          <a:latin typeface="Times New Roman" panose="02020603050405020304" pitchFamily="18" charset="0"/>
                          <a:ea typeface="宋体" panose="02010600030101010101" pitchFamily="2" charset="-122"/>
                        </a:rPr>
                        <a:t>-</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solidFill>
                            <a:srgbClr val="000000"/>
                          </a:solidFill>
                          <a:effectLst/>
                          <a:latin typeface="Times New Roman" panose="02020603050405020304" pitchFamily="18" charset="0"/>
                          <a:ea typeface="宋体" panose="02010600030101010101" pitchFamily="2" charset="-122"/>
                        </a:rPr>
                        <a:t>-</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solidFill>
                            <a:srgbClr val="000000"/>
                          </a:solidFill>
                          <a:effectLst/>
                          <a:latin typeface="Times New Roman" panose="02020603050405020304" pitchFamily="18" charset="0"/>
                          <a:ea typeface="宋体" panose="02010600030101010101" pitchFamily="2" charset="-122"/>
                        </a:rPr>
                        <a:t>0x0E</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50000"/>
                        </a:lnSpc>
                        <a:spcAft>
                          <a:spcPts val="0"/>
                        </a:spcAft>
                      </a:pPr>
                      <a:r>
                        <a:rPr lang="zh-CN" sz="1050" kern="100" dirty="0">
                          <a:solidFill>
                            <a:srgbClr val="000000"/>
                          </a:solidFill>
                          <a:effectLst/>
                          <a:latin typeface="Times New Roman" panose="02020603050405020304" pitchFamily="18" charset="0"/>
                          <a:ea typeface="宋体" panose="02010600030101010101" pitchFamily="2" charset="-122"/>
                        </a:rPr>
                        <a:t>字节大小</a:t>
                      </a:r>
                      <a:r>
                        <a:rPr lang="en-US" sz="1050" kern="100" dirty="0">
                          <a:solidFill>
                            <a:srgbClr val="000000"/>
                          </a:solidFill>
                          <a:effectLst/>
                          <a:latin typeface="Times New Roman" panose="02020603050405020304" pitchFamily="18" charset="0"/>
                          <a:ea typeface="宋体" panose="02010600030101010101" pitchFamily="2" charset="-122"/>
                        </a:rPr>
                        <a:t>(B)</a:t>
                      </a:r>
                      <a:endParaRPr lang="zh-CN" sz="105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solidFill>
                            <a:srgbClr val="000000"/>
                          </a:solidFill>
                          <a:effectLst/>
                          <a:latin typeface="Times New Roman" panose="02020603050405020304" pitchFamily="18" charset="0"/>
                          <a:ea typeface="宋体" panose="02010600030101010101" pitchFamily="2" charset="-122"/>
                        </a:rPr>
                        <a:t>2</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dirty="0">
                          <a:solidFill>
                            <a:srgbClr val="000000"/>
                          </a:solidFill>
                          <a:effectLst/>
                          <a:latin typeface="Times New Roman" panose="02020603050405020304" pitchFamily="18" charset="0"/>
                          <a:ea typeface="宋体" panose="02010600030101010101" pitchFamily="2" charset="-122"/>
                        </a:rPr>
                        <a:t>1</a:t>
                      </a:r>
                      <a:endParaRPr lang="zh-CN" sz="105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solidFill>
                            <a:srgbClr val="000000"/>
                          </a:solidFill>
                          <a:effectLst/>
                          <a:latin typeface="Times New Roman" panose="02020603050405020304" pitchFamily="18" charset="0"/>
                          <a:ea typeface="宋体" panose="02010600030101010101" pitchFamily="2" charset="-122"/>
                        </a:rPr>
                        <a:t>1</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dirty="0">
                          <a:solidFill>
                            <a:srgbClr val="000000"/>
                          </a:solidFill>
                          <a:effectLst/>
                          <a:latin typeface="Times New Roman" panose="02020603050405020304" pitchFamily="18" charset="0"/>
                          <a:ea typeface="宋体" panose="02010600030101010101" pitchFamily="2" charset="-122"/>
                        </a:rPr>
                        <a:t>2</a:t>
                      </a:r>
                      <a:endParaRPr lang="zh-CN" sz="105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solidFill>
                            <a:srgbClr val="000000"/>
                          </a:solidFill>
                          <a:effectLst/>
                          <a:latin typeface="Times New Roman" panose="02020603050405020304" pitchFamily="18" charset="0"/>
                          <a:ea typeface="宋体" panose="02010600030101010101" pitchFamily="2" charset="-122"/>
                        </a:rPr>
                        <a:t>N </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solidFill>
                            <a:srgbClr val="000000"/>
                          </a:solidFill>
                          <a:effectLst/>
                          <a:latin typeface="Times New Roman" panose="02020603050405020304" pitchFamily="18" charset="0"/>
                          <a:ea typeface="宋体" panose="02010600030101010101" pitchFamily="2" charset="-122"/>
                        </a:rPr>
                        <a:t>1</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dirty="0">
                          <a:solidFill>
                            <a:srgbClr val="000000"/>
                          </a:solidFill>
                          <a:effectLst/>
                          <a:latin typeface="Times New Roman" panose="02020603050405020304" pitchFamily="18" charset="0"/>
                          <a:ea typeface="宋体" panose="02010600030101010101" pitchFamily="2" charset="-122"/>
                        </a:rPr>
                        <a:t>1</a:t>
                      </a:r>
                      <a:endParaRPr lang="zh-CN" sz="105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矩形 6"/>
          <p:cNvSpPr/>
          <p:nvPr/>
        </p:nvSpPr>
        <p:spPr>
          <a:xfrm>
            <a:off x="2411145" y="1798541"/>
            <a:ext cx="2723823" cy="369332"/>
          </a:xfrm>
          <a:prstGeom prst="rect">
            <a:avLst/>
          </a:prstGeom>
        </p:spPr>
        <p:txBody>
          <a:bodyPr wrap="none">
            <a:spAutoFit/>
          </a:bodyPr>
          <a:lstStyle/>
          <a:p>
            <a:r>
              <a:rPr lang="zh-CN"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上位机发送的数据帧格式</a:t>
            </a:r>
            <a:endParaRPr lang="zh-CN" altLang="en-US" dirty="0"/>
          </a:p>
        </p:txBody>
      </p:sp>
      <p:sp>
        <p:nvSpPr>
          <p:cNvPr id="11" name="矩形 10"/>
          <p:cNvSpPr/>
          <p:nvPr/>
        </p:nvSpPr>
        <p:spPr>
          <a:xfrm>
            <a:off x="2411145" y="3130869"/>
            <a:ext cx="2723823" cy="507831"/>
          </a:xfrm>
          <a:prstGeom prst="rect">
            <a:avLst/>
          </a:prstGeom>
        </p:spPr>
        <p:txBody>
          <a:bodyPr wrap="none">
            <a:spAutoFit/>
          </a:bodyPr>
          <a:lstStyle/>
          <a:p>
            <a:pPr algn="ctr">
              <a:lnSpc>
                <a:spcPct val="150000"/>
              </a:lnSpc>
              <a:spcAft>
                <a:spcPts val="0"/>
              </a:spcAft>
              <a:tabLst>
                <a:tab pos="1645920" algn="l"/>
                <a:tab pos="2865755" algn="ctr"/>
                <a:tab pos="1200150" algn="l"/>
                <a:tab pos="1645920" algn="l"/>
                <a:tab pos="2865755" algn="ctr"/>
                <a:tab pos="2969895" algn="ctr"/>
              </a:tabLst>
            </a:pPr>
            <a:r>
              <a:rPr lang="zh-CN" altLang="zh-CN" kern="100" dirty="0">
                <a:solidFill>
                  <a:srgbClr val="000000"/>
                </a:solidFill>
                <a:latin typeface="Times New Roman" panose="02020603050405020304" pitchFamily="18" charset="0"/>
                <a:ea typeface="宋体" panose="02010600030101010101" pitchFamily="2" charset="-122"/>
              </a:rPr>
              <a:t>上位机接收的反馈帧格式</a:t>
            </a:r>
            <a:endParaRPr lang="zh-CN" altLang="zh-CN" kern="100" dirty="0">
              <a:effectLst/>
              <a:latin typeface="Times New Roman" panose="02020603050405020304" pitchFamily="18" charset="0"/>
              <a:ea typeface="宋体" panose="02010600030101010101" pitchFamily="2" charset="-122"/>
            </a:endParaRPr>
          </a:p>
        </p:txBody>
      </p:sp>
      <p:graphicFrame>
        <p:nvGraphicFramePr>
          <p:cNvPr id="12" name="表格 11"/>
          <p:cNvGraphicFramePr>
            <a:graphicFrameLocks noGrp="1"/>
          </p:cNvGraphicFramePr>
          <p:nvPr>
            <p:extLst>
              <p:ext uri="{D42A27DB-BD31-4B8C-83A1-F6EECF244321}">
                <p14:modId xmlns:p14="http://schemas.microsoft.com/office/powerpoint/2010/main" val="859168221"/>
              </p:ext>
            </p:extLst>
          </p:nvPr>
        </p:nvGraphicFramePr>
        <p:xfrm>
          <a:off x="927506" y="3666734"/>
          <a:ext cx="5937250" cy="720090"/>
        </p:xfrm>
        <a:graphic>
          <a:graphicData uri="http://schemas.openxmlformats.org/drawingml/2006/table">
            <a:tbl>
              <a:tblPr firstRow="1" firstCol="1" bandRow="1"/>
              <a:tblGrid>
                <a:gridCol w="897255"/>
                <a:gridCol w="539750"/>
                <a:gridCol w="611505"/>
                <a:gridCol w="906780"/>
                <a:gridCol w="732155"/>
                <a:gridCol w="723900"/>
                <a:gridCol w="524510"/>
                <a:gridCol w="507365"/>
                <a:gridCol w="494030"/>
              </a:tblGrid>
              <a:tr h="0">
                <a:tc>
                  <a:txBody>
                    <a:bodyPr/>
                    <a:lstStyle/>
                    <a:p>
                      <a:pPr algn="ctr">
                        <a:lnSpc>
                          <a:spcPct val="150000"/>
                        </a:lnSpc>
                        <a:spcAft>
                          <a:spcPts val="0"/>
                        </a:spcAft>
                      </a:pPr>
                      <a:r>
                        <a:rPr lang="zh-CN" sz="1050" kern="100" dirty="0">
                          <a:solidFill>
                            <a:srgbClr val="000000"/>
                          </a:solidFill>
                          <a:effectLst/>
                          <a:latin typeface="Times New Roman" panose="02020603050405020304" pitchFamily="18" charset="0"/>
                          <a:ea typeface="宋体" panose="02010600030101010101" pitchFamily="2" charset="-122"/>
                        </a:rPr>
                        <a:t>帧类型</a:t>
                      </a:r>
                      <a:endParaRPr lang="zh-CN" sz="105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帧头</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帧长度</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反馈命令字</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门锁地址</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命令状态</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数据</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校验</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帧尾</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500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值</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solidFill>
                            <a:srgbClr val="000000"/>
                          </a:solidFill>
                          <a:effectLst/>
                          <a:latin typeface="Times New Roman" panose="02020603050405020304" pitchFamily="18" charset="0"/>
                          <a:ea typeface="宋体" panose="02010600030101010101" pitchFamily="2" charset="-122"/>
                        </a:rPr>
                        <a:t>0xAA</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solidFill>
                            <a:srgbClr val="000000"/>
                          </a:solidFill>
                          <a:effectLst/>
                          <a:latin typeface="Times New Roman" panose="02020603050405020304" pitchFamily="18" charset="0"/>
                          <a:ea typeface="宋体" panose="02010600030101010101" pitchFamily="2" charset="-122"/>
                        </a:rPr>
                        <a:t>-</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solidFill>
                            <a:srgbClr val="000000"/>
                          </a:solidFill>
                          <a:effectLst/>
                          <a:latin typeface="Times New Roman" panose="02020603050405020304" pitchFamily="18" charset="0"/>
                          <a:ea typeface="宋体" panose="02010600030101010101" pitchFamily="2" charset="-122"/>
                        </a:rPr>
                        <a:t>-</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dirty="0">
                          <a:solidFill>
                            <a:srgbClr val="000000"/>
                          </a:solidFill>
                          <a:effectLst/>
                          <a:latin typeface="Times New Roman" panose="02020603050405020304" pitchFamily="18" charset="0"/>
                          <a:ea typeface="宋体" panose="02010600030101010101" pitchFamily="2" charset="-122"/>
                        </a:rPr>
                        <a:t>-</a:t>
                      </a:r>
                      <a:endParaRPr lang="zh-CN" sz="105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solidFill>
                            <a:srgbClr val="000000"/>
                          </a:solidFill>
                          <a:effectLst/>
                          <a:latin typeface="Times New Roman" panose="02020603050405020304" pitchFamily="18" charset="0"/>
                          <a:ea typeface="宋体" panose="02010600030101010101" pitchFamily="2" charset="-122"/>
                        </a:rPr>
                        <a:t>-</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solidFill>
                            <a:srgbClr val="000000"/>
                          </a:solidFill>
                          <a:effectLst/>
                          <a:latin typeface="Times New Roman" panose="02020603050405020304" pitchFamily="18" charset="0"/>
                          <a:ea typeface="宋体" panose="02010600030101010101" pitchFamily="2" charset="-122"/>
                        </a:rPr>
                        <a:t>-</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solidFill>
                            <a:srgbClr val="000000"/>
                          </a:solidFill>
                          <a:effectLst/>
                          <a:latin typeface="Times New Roman" panose="02020603050405020304" pitchFamily="18" charset="0"/>
                          <a:ea typeface="宋体" panose="02010600030101010101" pitchFamily="2" charset="-122"/>
                        </a:rPr>
                        <a:t>-</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solidFill>
                            <a:srgbClr val="000000"/>
                          </a:solidFill>
                          <a:effectLst/>
                          <a:latin typeface="Times New Roman" panose="02020603050405020304" pitchFamily="18" charset="0"/>
                          <a:ea typeface="宋体" panose="02010600030101010101" pitchFamily="2" charset="-122"/>
                        </a:rPr>
                        <a:t>0x0E</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50000"/>
                        </a:lnSpc>
                        <a:spcAft>
                          <a:spcPts val="0"/>
                        </a:spcAft>
                      </a:pPr>
                      <a:r>
                        <a:rPr lang="zh-CN" sz="1050" kern="100" dirty="0">
                          <a:solidFill>
                            <a:srgbClr val="000000"/>
                          </a:solidFill>
                          <a:effectLst/>
                          <a:latin typeface="Times New Roman" panose="02020603050405020304" pitchFamily="18" charset="0"/>
                          <a:ea typeface="宋体" panose="02010600030101010101" pitchFamily="2" charset="-122"/>
                        </a:rPr>
                        <a:t>字节大小</a:t>
                      </a:r>
                      <a:r>
                        <a:rPr lang="en-US" sz="1050" kern="100" dirty="0">
                          <a:solidFill>
                            <a:srgbClr val="000000"/>
                          </a:solidFill>
                          <a:effectLst/>
                          <a:latin typeface="Times New Roman" panose="02020603050405020304" pitchFamily="18" charset="0"/>
                          <a:ea typeface="宋体" panose="02010600030101010101" pitchFamily="2" charset="-122"/>
                        </a:rPr>
                        <a:t>(B)</a:t>
                      </a:r>
                      <a:endParaRPr lang="zh-CN" sz="105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solidFill>
                            <a:srgbClr val="000000"/>
                          </a:solidFill>
                          <a:effectLst/>
                          <a:latin typeface="Times New Roman" panose="02020603050405020304" pitchFamily="18" charset="0"/>
                          <a:ea typeface="宋体" panose="02010600030101010101" pitchFamily="2" charset="-122"/>
                        </a:rPr>
                        <a:t>2</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solidFill>
                            <a:srgbClr val="000000"/>
                          </a:solidFill>
                          <a:effectLst/>
                          <a:latin typeface="Times New Roman" panose="02020603050405020304" pitchFamily="18" charset="0"/>
                          <a:ea typeface="宋体" panose="02010600030101010101" pitchFamily="2" charset="-122"/>
                        </a:rPr>
                        <a:t>1</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solidFill>
                            <a:srgbClr val="000000"/>
                          </a:solidFill>
                          <a:effectLst/>
                          <a:latin typeface="Times New Roman" panose="02020603050405020304" pitchFamily="18" charset="0"/>
                          <a:ea typeface="宋体" panose="02010600030101010101" pitchFamily="2" charset="-122"/>
                        </a:rPr>
                        <a:t>1</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solidFill>
                            <a:srgbClr val="000000"/>
                          </a:solidFill>
                          <a:effectLst/>
                          <a:latin typeface="Times New Roman" panose="02020603050405020304" pitchFamily="18" charset="0"/>
                          <a:ea typeface="宋体" panose="02010600030101010101" pitchFamily="2" charset="-122"/>
                        </a:rPr>
                        <a:t>2</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solidFill>
                            <a:srgbClr val="000000"/>
                          </a:solidFill>
                          <a:effectLst/>
                          <a:latin typeface="Times New Roman" panose="02020603050405020304" pitchFamily="18" charset="0"/>
                          <a:ea typeface="宋体" panose="02010600030101010101" pitchFamily="2" charset="-122"/>
                        </a:rPr>
                        <a:t>1</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solidFill>
                            <a:srgbClr val="000000"/>
                          </a:solidFill>
                          <a:effectLst/>
                          <a:latin typeface="Times New Roman" panose="02020603050405020304" pitchFamily="18" charset="0"/>
                          <a:ea typeface="宋体" panose="02010600030101010101" pitchFamily="2" charset="-122"/>
                        </a:rPr>
                        <a:t>N </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solidFill>
                            <a:srgbClr val="000000"/>
                          </a:solidFill>
                          <a:effectLst/>
                          <a:latin typeface="Times New Roman" panose="02020603050405020304" pitchFamily="18" charset="0"/>
                          <a:ea typeface="宋体" panose="02010600030101010101" pitchFamily="2" charset="-122"/>
                        </a:rPr>
                        <a:t>1</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dirty="0">
                          <a:solidFill>
                            <a:srgbClr val="000000"/>
                          </a:solidFill>
                          <a:effectLst/>
                          <a:latin typeface="Times New Roman" panose="02020603050405020304" pitchFamily="18" charset="0"/>
                          <a:ea typeface="宋体" panose="02010600030101010101" pitchFamily="2" charset="-122"/>
                        </a:rPr>
                        <a:t>1</a:t>
                      </a:r>
                      <a:endParaRPr lang="zh-CN" sz="105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4" name="文本框 13"/>
          <p:cNvSpPr txBox="1"/>
          <p:nvPr/>
        </p:nvSpPr>
        <p:spPr>
          <a:xfrm>
            <a:off x="927506" y="4753386"/>
            <a:ext cx="7130644" cy="170816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lnSpc>
                <a:spcPct val="150000"/>
              </a:lnSpc>
            </a:pPr>
            <a:r>
              <a:rPr lang="en-US" altLang="zh-CN" sz="1400" kern="1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zh-CN" sz="1400" kern="100" dirty="0" smtClean="0">
                <a:latin typeface="Times New Roman" panose="02020603050405020304" pitchFamily="18" charset="0"/>
                <a:ea typeface="宋体" panose="02010600030101010101" pitchFamily="2" charset="-122"/>
                <a:cs typeface="Times New Roman" panose="02020603050405020304" pitchFamily="18" charset="0"/>
              </a:rPr>
              <a:t>为了</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对应</a:t>
            </a:r>
            <a:r>
              <a:rPr lang="en-US" altLang="zh-CN" sz="1400" kern="100" dirty="0">
                <a:latin typeface="Times New Roman" panose="02020603050405020304" pitchFamily="18" charset="0"/>
                <a:ea typeface="宋体" panose="02010600030101010101" pitchFamily="2" charset="-122"/>
              </a:rPr>
              <a:t>ZigBee</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通信，一帧数据的最大长度限定为</a:t>
            </a:r>
            <a:r>
              <a:rPr lang="en-US" altLang="zh-CN" sz="1400" kern="100" dirty="0">
                <a:latin typeface="Times New Roman" panose="02020603050405020304" pitchFamily="18" charset="0"/>
                <a:ea typeface="宋体" panose="02010600030101010101" pitchFamily="2" charset="-122"/>
              </a:rPr>
              <a:t>256</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字节。一帧数据的起始标识符采用两个连续的</a:t>
            </a:r>
            <a:r>
              <a:rPr lang="en-US" altLang="zh-CN" sz="1400" kern="100" dirty="0">
                <a:latin typeface="Times New Roman" panose="02020603050405020304" pitchFamily="18" charset="0"/>
                <a:ea typeface="宋体" panose="02010600030101010101" pitchFamily="2" charset="-122"/>
              </a:rPr>
              <a:t>0xAA</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。命令字是上位机发起的命令类型，包括远程开门、基站关联列表查看等。门锁地址使用</a:t>
            </a:r>
            <a:r>
              <a:rPr lang="en-US" altLang="zh-CN" sz="1400" kern="100" dirty="0">
                <a:latin typeface="Times New Roman" panose="02020603050405020304" pitchFamily="18" charset="0"/>
                <a:ea typeface="宋体" panose="02010600030101010101" pitchFamily="2" charset="-122"/>
              </a:rPr>
              <a:t>ZigBee</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组网后的</a:t>
            </a:r>
            <a:r>
              <a:rPr lang="en-US" altLang="zh-CN" sz="1400" kern="100" dirty="0">
                <a:latin typeface="Times New Roman" panose="02020603050405020304" pitchFamily="18" charset="0"/>
                <a:ea typeface="宋体" panose="02010600030101010101" pitchFamily="2" charset="-122"/>
              </a:rPr>
              <a:t>16</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位网络地址</a:t>
            </a:r>
            <a:r>
              <a:rPr lang="en-US" altLang="zh-CN" sz="1400" kern="100" dirty="0">
                <a:latin typeface="Times New Roman" panose="02020603050405020304" pitchFamily="18" charset="0"/>
                <a:ea typeface="宋体" panose="02010600030101010101" pitchFamily="2" charset="-122"/>
              </a:rPr>
              <a:t>(</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该网络地址通过查看基站控制器的关联设备列表</a:t>
            </a:r>
            <a:r>
              <a:rPr lang="en-US" altLang="zh-CN" sz="1400" kern="100" dirty="0" err="1">
                <a:latin typeface="Times New Roman" panose="02020603050405020304" pitchFamily="18" charset="0"/>
                <a:ea typeface="宋体" panose="02010600030101010101" pitchFamily="2" charset="-122"/>
              </a:rPr>
              <a:t>AssociatedDevList</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获取</a:t>
            </a:r>
            <a:r>
              <a:rPr lang="en-US" altLang="zh-CN" sz="1400" kern="100" dirty="0">
                <a:latin typeface="Times New Roman" panose="02020603050405020304" pitchFamily="18" charset="0"/>
                <a:ea typeface="宋体" panose="02010600030101010101" pitchFamily="2" charset="-122"/>
              </a:rPr>
              <a:t>)</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。由于</a:t>
            </a:r>
            <a:r>
              <a:rPr lang="en-US" altLang="zh-CN" sz="1400" kern="100" dirty="0">
                <a:latin typeface="Times New Roman" panose="02020603050405020304" pitchFamily="18" charset="0"/>
                <a:ea typeface="宋体" panose="02010600030101010101" pitchFamily="2" charset="-122"/>
              </a:rPr>
              <a:t>CC2530</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性能比较简单，因此采用简单的异或校验而不是</a:t>
            </a:r>
            <a:r>
              <a:rPr lang="en-US" altLang="zh-CN" sz="1400" kern="100" dirty="0">
                <a:latin typeface="Times New Roman" panose="02020603050405020304" pitchFamily="18" charset="0"/>
                <a:ea typeface="宋体" panose="02010600030101010101" pitchFamily="2" charset="-122"/>
              </a:rPr>
              <a:t>CRC</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校验。串口的中断接收程序设计成状态机接收方式</a:t>
            </a:r>
            <a:r>
              <a:rPr lang="zh-CN" altLang="en-US" sz="1400" kern="1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sz="1400" dirty="0"/>
          </a:p>
        </p:txBody>
      </p:sp>
    </p:spTree>
    <p:extLst>
      <p:ext uri="{BB962C8B-B14F-4D97-AF65-F5344CB8AC3E}">
        <p14:creationId xmlns:p14="http://schemas.microsoft.com/office/powerpoint/2010/main" val="13544763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b="1" dirty="0">
                <a:solidFill>
                  <a:schemeClr val="bg2">
                    <a:lumMod val="75000"/>
                  </a:schemeClr>
                </a:solidFill>
                <a:latin typeface="宋体" panose="02010600030101010101" pitchFamily="2" charset="-122"/>
                <a:ea typeface="宋体" panose="02010600030101010101" pitchFamily="2" charset="-122"/>
              </a:rPr>
              <a:t>基站</a:t>
            </a:r>
            <a:r>
              <a:rPr lang="zh-CN" altLang="en-US" sz="3200" b="1" dirty="0" smtClean="0">
                <a:solidFill>
                  <a:schemeClr val="bg2">
                    <a:lumMod val="75000"/>
                  </a:schemeClr>
                </a:solidFill>
                <a:latin typeface="宋体" panose="02010600030101010101" pitchFamily="2" charset="-122"/>
                <a:ea typeface="宋体" panose="02010600030101010101" pitchFamily="2" charset="-122"/>
              </a:rPr>
              <a:t>串口中断接收程序</a:t>
            </a:r>
            <a:r>
              <a:rPr lang="zh-CN" altLang="en-US" sz="3200" b="1" dirty="0">
                <a:solidFill>
                  <a:schemeClr val="bg2">
                    <a:lumMod val="75000"/>
                  </a:schemeClr>
                </a:solidFill>
                <a:latin typeface="宋体" panose="02010600030101010101" pitchFamily="2" charset="-122"/>
                <a:ea typeface="宋体" panose="02010600030101010101" pitchFamily="2" charset="-122"/>
              </a:rPr>
              <a:t>的设计</a:t>
            </a:r>
          </a:p>
        </p:txBody>
      </p:sp>
      <p:graphicFrame>
        <p:nvGraphicFramePr>
          <p:cNvPr id="8" name="对象 7"/>
          <p:cNvGraphicFramePr>
            <a:graphicFrameLocks noChangeAspect="1"/>
          </p:cNvGraphicFramePr>
          <p:nvPr>
            <p:extLst>
              <p:ext uri="{D42A27DB-BD31-4B8C-83A1-F6EECF244321}">
                <p14:modId xmlns:p14="http://schemas.microsoft.com/office/powerpoint/2010/main" val="4273477375"/>
              </p:ext>
            </p:extLst>
          </p:nvPr>
        </p:nvGraphicFramePr>
        <p:xfrm>
          <a:off x="768096" y="2207055"/>
          <a:ext cx="4550499" cy="2393864"/>
        </p:xfrm>
        <a:graphic>
          <a:graphicData uri="http://schemas.openxmlformats.org/presentationml/2006/ole">
            <mc:AlternateContent xmlns:mc="http://schemas.openxmlformats.org/markup-compatibility/2006">
              <mc:Choice xmlns:v="urn:schemas-microsoft-com:vml" Requires="v">
                <p:oleObj spid="_x0000_s74803" name="Visio" r:id="rId4" imgW="9201216" imgH="4838752" progId="Visio.Drawing.15">
                  <p:embed/>
                </p:oleObj>
              </mc:Choice>
              <mc:Fallback>
                <p:oleObj name="Visio" r:id="rId4" imgW="9201216" imgH="4838752" progId="Visio.Drawing.1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8096" y="2207055"/>
                        <a:ext cx="4550499" cy="2393864"/>
                      </a:xfrm>
                      <a:prstGeom prst="rect">
                        <a:avLst/>
                      </a:prstGeom>
                      <a:noFill/>
                    </p:spPr>
                  </p:pic>
                </p:oleObj>
              </mc:Fallback>
            </mc:AlternateContent>
          </a:graphicData>
        </a:graphic>
      </p:graphicFrame>
      <p:sp>
        <p:nvSpPr>
          <p:cNvPr id="9" name="矩形 8"/>
          <p:cNvSpPr/>
          <p:nvPr/>
        </p:nvSpPr>
        <p:spPr>
          <a:xfrm>
            <a:off x="1840225" y="4723142"/>
            <a:ext cx="2406240" cy="507831"/>
          </a:xfrm>
          <a:prstGeom prst="rect">
            <a:avLst/>
          </a:prstGeom>
        </p:spPr>
        <p:txBody>
          <a:bodyPr wrap="square">
            <a:spAutoFit/>
          </a:bodyPr>
          <a:lstStyle/>
          <a:p>
            <a:pPr algn="ctr">
              <a:lnSpc>
                <a:spcPct val="150000"/>
              </a:lnSpc>
              <a:spcAft>
                <a:spcPts val="0"/>
              </a:spcAft>
            </a:pPr>
            <a:r>
              <a:rPr lang="zh-CN" altLang="zh-CN" kern="100" dirty="0">
                <a:latin typeface="Times New Roman" panose="02020603050405020304" pitchFamily="18" charset="0"/>
                <a:ea typeface="宋体" panose="02010600030101010101" pitchFamily="2" charset="-122"/>
              </a:rPr>
              <a:t>串口中断接收程序</a:t>
            </a:r>
            <a:endParaRPr lang="zh-CN" altLang="zh-CN" kern="100" dirty="0">
              <a:effectLst/>
              <a:latin typeface="Times New Roman" panose="02020603050405020304" pitchFamily="18" charset="0"/>
              <a:ea typeface="宋体" panose="02010600030101010101" pitchFamily="2" charset="-122"/>
            </a:endParaRPr>
          </a:p>
        </p:txBody>
      </p:sp>
      <p:sp>
        <p:nvSpPr>
          <p:cNvPr id="10" name="文本框 9"/>
          <p:cNvSpPr txBox="1"/>
          <p:nvPr/>
        </p:nvSpPr>
        <p:spPr>
          <a:xfrm>
            <a:off x="5528383" y="2084832"/>
            <a:ext cx="3205070" cy="39703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indent="304800" algn="just">
              <a:lnSpc>
                <a:spcPct val="150000"/>
              </a:lnSpc>
              <a:spcAft>
                <a:spcPts val="0"/>
              </a:spcAft>
            </a:pPr>
            <a:r>
              <a:rPr lang="zh-CN" altLang="en-US" sz="1400" kern="100" dirty="0" smtClean="0">
                <a:latin typeface="Times New Roman" panose="02020603050405020304" pitchFamily="18" charset="0"/>
                <a:ea typeface="宋体" panose="02010600030101010101" pitchFamily="2" charset="-122"/>
              </a:rPr>
              <a:t>串口</a:t>
            </a:r>
            <a:r>
              <a:rPr lang="zh-CN" altLang="en-US" sz="1400" kern="100" dirty="0">
                <a:latin typeface="Times New Roman" panose="02020603050405020304" pitchFamily="18" charset="0"/>
                <a:ea typeface="宋体" panose="02010600030101010101" pitchFamily="2" charset="-122"/>
              </a:rPr>
              <a:t>的中断接收程序设计成状态机接收方式</a:t>
            </a:r>
            <a:r>
              <a:rPr lang="zh-CN" altLang="en-US" sz="1400" kern="100" dirty="0" smtClean="0">
                <a:latin typeface="Times New Roman" panose="02020603050405020304" pitchFamily="18" charset="0"/>
                <a:ea typeface="宋体" panose="02010600030101010101" pitchFamily="2" charset="-122"/>
              </a:rPr>
              <a:t>，在</a:t>
            </a:r>
            <a:r>
              <a:rPr lang="zh-CN" altLang="en-US" sz="1400" kern="100" dirty="0">
                <a:latin typeface="Times New Roman" panose="02020603050405020304" pitchFamily="18" charset="0"/>
                <a:ea typeface="宋体" panose="02010600030101010101" pitchFamily="2" charset="-122"/>
              </a:rPr>
              <a:t>接收的过程中任何一个帧类型的数据不符合要求，则认为当前一帧数据错误。当一帧数据接收完毕且数据帧正确</a:t>
            </a:r>
            <a:r>
              <a:rPr lang="zh-CN" altLang="en-US" sz="1400" kern="100" dirty="0" smtClean="0">
                <a:latin typeface="Times New Roman" panose="02020603050405020304" pitchFamily="18" charset="0"/>
                <a:ea typeface="宋体" panose="02010600030101010101" pitchFamily="2" charset="-122"/>
              </a:rPr>
              <a:t>时通过</a:t>
            </a:r>
            <a:r>
              <a:rPr lang="en-US" altLang="zh-CN" sz="1400" kern="100" dirty="0" err="1">
                <a:latin typeface="Times New Roman" panose="02020603050405020304" pitchFamily="18" charset="0"/>
                <a:ea typeface="宋体" panose="02010600030101010101" pitchFamily="2" charset="-122"/>
              </a:rPr>
              <a:t>osal_set_event</a:t>
            </a:r>
            <a:r>
              <a:rPr lang="en-US" altLang="zh-CN" sz="1400" kern="100" dirty="0">
                <a:latin typeface="Times New Roman" panose="02020603050405020304" pitchFamily="18" charset="0"/>
                <a:ea typeface="宋体" panose="02010600030101010101" pitchFamily="2" charset="-122"/>
              </a:rPr>
              <a:t>()</a:t>
            </a:r>
            <a:r>
              <a:rPr lang="zh-CN" altLang="en-US" sz="1400" kern="100" dirty="0">
                <a:latin typeface="Times New Roman" panose="02020603050405020304" pitchFamily="18" charset="0"/>
                <a:ea typeface="宋体" panose="02010600030101010101" pitchFamily="2" charset="-122"/>
              </a:rPr>
              <a:t>函数在基站控制器的应用任务中设置一个处理接收数据帧事件，通过解析协议获取当前命令。如果命令只是查询基站控制器的数据则查询后发送反馈数据帧给上位机，如果命令是需要发送给特定的门锁</a:t>
            </a:r>
            <a:r>
              <a:rPr lang="zh-CN" altLang="en-US" sz="1400" kern="100" dirty="0" smtClean="0">
                <a:latin typeface="Times New Roman" panose="02020603050405020304" pitchFamily="18" charset="0"/>
                <a:ea typeface="宋体" panose="02010600030101010101" pitchFamily="2" charset="-122"/>
              </a:rPr>
              <a:t>控制器则通过广播或点播的形式发送。</a:t>
            </a:r>
            <a:endParaRPr lang="zh-CN" altLang="zh-CN" sz="1400" kern="1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939184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b="1" dirty="0" smtClean="0">
                <a:solidFill>
                  <a:schemeClr val="bg2">
                    <a:lumMod val="75000"/>
                  </a:schemeClr>
                </a:solidFill>
                <a:latin typeface="宋体" panose="02010600030101010101" pitchFamily="2" charset="-122"/>
                <a:ea typeface="宋体" panose="02010600030101010101" pitchFamily="2" charset="-122"/>
              </a:rPr>
              <a:t>基于</a:t>
            </a:r>
            <a:r>
              <a:rPr lang="en-US" altLang="zh-CN" sz="3200" b="1" dirty="0" smtClean="0">
                <a:solidFill>
                  <a:schemeClr val="bg2">
                    <a:lumMod val="75000"/>
                  </a:schemeClr>
                </a:solidFill>
                <a:latin typeface="宋体" panose="02010600030101010101" pitchFamily="2" charset="-122"/>
                <a:ea typeface="宋体" panose="02010600030101010101" pitchFamily="2" charset="-122"/>
              </a:rPr>
              <a:t>Node.js</a:t>
            </a:r>
            <a:r>
              <a:rPr lang="zh-CN" altLang="en-US" sz="3200" b="1" dirty="0" smtClean="0">
                <a:solidFill>
                  <a:schemeClr val="bg2">
                    <a:lumMod val="75000"/>
                  </a:schemeClr>
                </a:solidFill>
                <a:latin typeface="宋体" panose="02010600030101010101" pitchFamily="2" charset="-122"/>
                <a:ea typeface="宋体" panose="02010600030101010101" pitchFamily="2" charset="-122"/>
              </a:rPr>
              <a:t>的上位机软件设计</a:t>
            </a:r>
            <a:endParaRPr lang="zh-CN" altLang="en-US" sz="3200" b="1" dirty="0">
              <a:solidFill>
                <a:schemeClr val="bg2">
                  <a:lumMod val="75000"/>
                </a:schemeClr>
              </a:solidFill>
              <a:latin typeface="宋体" panose="02010600030101010101" pitchFamily="2" charset="-122"/>
              <a:ea typeface="宋体" panose="02010600030101010101" pitchFamily="2" charset="-122"/>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3284266259"/>
              </p:ext>
            </p:extLst>
          </p:nvPr>
        </p:nvGraphicFramePr>
        <p:xfrm>
          <a:off x="391125" y="1853448"/>
          <a:ext cx="5595763" cy="3228324"/>
        </p:xfrm>
        <a:graphic>
          <a:graphicData uri="http://schemas.openxmlformats.org/presentationml/2006/ole">
            <mc:AlternateContent xmlns:mc="http://schemas.openxmlformats.org/markup-compatibility/2006">
              <mc:Choice xmlns:v="urn:schemas-microsoft-com:vml" Requires="v">
                <p:oleObj spid="_x0000_s76835" name="Visio" r:id="rId4" imgW="5800560" imgH="3352930" progId="Visio.Drawing.15">
                  <p:embed/>
                </p:oleObj>
              </mc:Choice>
              <mc:Fallback>
                <p:oleObj name="Visio" r:id="rId4" imgW="5800560" imgH="3352930" progId="Visio.Drawing.1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1125" y="1853448"/>
                        <a:ext cx="5595763" cy="3228324"/>
                      </a:xfrm>
                      <a:prstGeom prst="rect">
                        <a:avLst/>
                      </a:prstGeom>
                      <a:noFill/>
                    </p:spPr>
                  </p:pic>
                </p:oleObj>
              </mc:Fallback>
            </mc:AlternateContent>
          </a:graphicData>
        </a:graphic>
      </p:graphicFrame>
      <p:sp>
        <p:nvSpPr>
          <p:cNvPr id="18" name="文本框 17"/>
          <p:cNvSpPr txBox="1"/>
          <p:nvPr/>
        </p:nvSpPr>
        <p:spPr>
          <a:xfrm>
            <a:off x="6130212" y="1858716"/>
            <a:ext cx="2761860" cy="235449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indent="304800" algn="just">
              <a:lnSpc>
                <a:spcPct val="150000"/>
              </a:lnSpc>
              <a:spcAft>
                <a:spcPts val="0"/>
              </a:spcAft>
            </a:pPr>
            <a:r>
              <a:rPr lang="zh-CN" altLang="en-US" sz="1400" kern="100" dirty="0" smtClean="0">
                <a:latin typeface="Times New Roman" panose="02020603050405020304" pitchFamily="18" charset="0"/>
                <a:ea typeface="宋体" panose="02010600030101010101" pitchFamily="2" charset="-122"/>
              </a:rPr>
              <a:t>管理软件用到的</a:t>
            </a:r>
            <a:r>
              <a:rPr lang="en-US" altLang="zh-CN" sz="1400" kern="100" dirty="0" smtClean="0">
                <a:latin typeface="Times New Roman" panose="02020603050405020304" pitchFamily="18" charset="0"/>
                <a:ea typeface="宋体" panose="02010600030101010101" pitchFamily="2" charset="-122"/>
              </a:rPr>
              <a:t>Web</a:t>
            </a:r>
            <a:r>
              <a:rPr lang="zh-CN" altLang="en-US" sz="1400" kern="100" dirty="0" smtClean="0">
                <a:latin typeface="Times New Roman" panose="02020603050405020304" pitchFamily="18" charset="0"/>
                <a:ea typeface="宋体" panose="02010600030101010101" pitchFamily="2" charset="-122"/>
              </a:rPr>
              <a:t>实时通信技术包括</a:t>
            </a:r>
            <a:r>
              <a:rPr lang="en-US" altLang="zh-CN" sz="1400" kern="100" dirty="0" smtClean="0">
                <a:latin typeface="Times New Roman" panose="02020603050405020304" pitchFamily="18" charset="0"/>
                <a:ea typeface="宋体" panose="02010600030101010101" pitchFamily="2" charset="-122"/>
              </a:rPr>
              <a:t>HTTP</a:t>
            </a:r>
            <a:r>
              <a:rPr lang="zh-CN" altLang="en-US" sz="1400" kern="100" dirty="0" smtClean="0">
                <a:latin typeface="Times New Roman" panose="02020603050405020304" pitchFamily="18" charset="0"/>
                <a:ea typeface="宋体" panose="02010600030101010101" pitchFamily="2" charset="-122"/>
              </a:rPr>
              <a:t>请求、</a:t>
            </a:r>
            <a:r>
              <a:rPr lang="zh-CN" altLang="en-US" sz="1400" kern="100" dirty="0" smtClean="0">
                <a:latin typeface="Times New Roman" panose="02020603050405020304" pitchFamily="18" charset="0"/>
                <a:ea typeface="宋体" panose="02010600030101010101" pitchFamily="2" charset="-122"/>
              </a:rPr>
              <a:t>异步</a:t>
            </a:r>
            <a:r>
              <a:rPr lang="en-US" altLang="zh-CN" sz="1400" kern="100" dirty="0" smtClean="0">
                <a:latin typeface="Times New Roman" panose="02020603050405020304" pitchFamily="18" charset="0"/>
                <a:ea typeface="宋体" panose="02010600030101010101" pitchFamily="2" charset="-122"/>
              </a:rPr>
              <a:t>Ajax</a:t>
            </a:r>
            <a:r>
              <a:rPr lang="zh-CN" altLang="en-US" sz="1400" kern="100" dirty="0" smtClean="0">
                <a:latin typeface="Times New Roman" panose="02020603050405020304" pitchFamily="18" charset="0"/>
                <a:ea typeface="宋体" panose="02010600030101010101" pitchFamily="2" charset="-122"/>
              </a:rPr>
              <a:t>请求和</a:t>
            </a:r>
            <a:r>
              <a:rPr lang="en-US" altLang="zh-CN" sz="1400" kern="100" dirty="0" err="1" smtClean="0">
                <a:latin typeface="Times New Roman" panose="02020603050405020304" pitchFamily="18" charset="0"/>
                <a:ea typeface="宋体" panose="02010600030101010101" pitchFamily="2" charset="-122"/>
              </a:rPr>
              <a:t>WebSocket</a:t>
            </a:r>
            <a:r>
              <a:rPr lang="zh-CN" altLang="en-US" sz="1400" kern="100" dirty="0" smtClean="0">
                <a:latin typeface="Times New Roman" panose="02020603050405020304" pitchFamily="18" charset="0"/>
                <a:ea typeface="宋体" panose="02010600030101010101" pitchFamily="2" charset="-122"/>
              </a:rPr>
              <a:t>全双工通信。</a:t>
            </a:r>
            <a:r>
              <a:rPr lang="en-US" altLang="zh-CN" sz="1400" kern="100" dirty="0" smtClean="0">
                <a:latin typeface="Times New Roman" panose="02020603050405020304" pitchFamily="18" charset="0"/>
                <a:ea typeface="宋体" panose="02010600030101010101" pitchFamily="2" charset="-122"/>
              </a:rPr>
              <a:t>HTTP</a:t>
            </a:r>
            <a:r>
              <a:rPr lang="zh-CN" altLang="en-US" sz="1400" kern="100" dirty="0" smtClean="0">
                <a:latin typeface="Times New Roman" panose="02020603050405020304" pitchFamily="18" charset="0"/>
                <a:ea typeface="宋体" panose="02010600030101010101" pitchFamily="2" charset="-122"/>
              </a:rPr>
              <a:t>请求和</a:t>
            </a:r>
            <a:r>
              <a:rPr lang="en-US" altLang="zh-CN" sz="1400" kern="100" dirty="0" smtClean="0">
                <a:latin typeface="Times New Roman" panose="02020603050405020304" pitchFamily="18" charset="0"/>
                <a:ea typeface="宋体" panose="02010600030101010101" pitchFamily="2" charset="-122"/>
              </a:rPr>
              <a:t>Ajax</a:t>
            </a:r>
            <a:r>
              <a:rPr lang="zh-CN" altLang="en-US" sz="1400" kern="100" dirty="0" smtClean="0">
                <a:latin typeface="Times New Roman" panose="02020603050405020304" pitchFamily="18" charset="0"/>
                <a:ea typeface="宋体" panose="02010600030101010101" pitchFamily="2" charset="-122"/>
              </a:rPr>
              <a:t>请求必须从客户端发起</a:t>
            </a:r>
            <a:r>
              <a:rPr lang="zh-CN" altLang="en-US" sz="1400" kern="100" dirty="0">
                <a:latin typeface="Times New Roman" panose="02020603050405020304" pitchFamily="18" charset="0"/>
                <a:ea typeface="宋体" panose="02010600030101010101" pitchFamily="2" charset="-122"/>
              </a:rPr>
              <a:t>。</a:t>
            </a:r>
            <a:r>
              <a:rPr lang="zh-CN" altLang="en-US" sz="1400" kern="100" dirty="0" smtClean="0">
                <a:latin typeface="Times New Roman" panose="02020603050405020304" pitchFamily="18" charset="0"/>
                <a:ea typeface="宋体" panose="02010600030101010101" pitchFamily="2" charset="-122"/>
              </a:rPr>
              <a:t>而</a:t>
            </a:r>
            <a:r>
              <a:rPr lang="en-US" altLang="zh-CN" sz="1400" kern="100" dirty="0" err="1" smtClean="0">
                <a:latin typeface="Times New Roman" panose="02020603050405020304" pitchFamily="18" charset="0"/>
                <a:ea typeface="宋体" panose="02010600030101010101" pitchFamily="2" charset="-122"/>
              </a:rPr>
              <a:t>WebSocket</a:t>
            </a:r>
            <a:r>
              <a:rPr lang="zh-CN" altLang="en-US" sz="1400" kern="100" dirty="0" smtClean="0">
                <a:latin typeface="Times New Roman" panose="02020603050405020304" pitchFamily="18" charset="0"/>
                <a:ea typeface="宋体" panose="02010600030101010101" pitchFamily="2" charset="-122"/>
              </a:rPr>
              <a:t>通信在</a:t>
            </a:r>
            <a:r>
              <a:rPr lang="zh-CN" altLang="en-US" sz="1400" kern="100" dirty="0">
                <a:latin typeface="Times New Roman" panose="02020603050405020304" pitchFamily="18" charset="0"/>
                <a:ea typeface="宋体" panose="02010600030101010101" pitchFamily="2" charset="-122"/>
              </a:rPr>
              <a:t>建立连接</a:t>
            </a:r>
            <a:r>
              <a:rPr lang="zh-CN" altLang="en-US" sz="1400" kern="100" dirty="0" smtClean="0">
                <a:latin typeface="Times New Roman" panose="02020603050405020304" pitchFamily="18" charset="0"/>
                <a:ea typeface="宋体" panose="02010600030101010101" pitchFamily="2" charset="-122"/>
              </a:rPr>
              <a:t>之后服务器</a:t>
            </a:r>
            <a:r>
              <a:rPr lang="zh-CN" altLang="en-US" sz="1400" kern="100" dirty="0">
                <a:latin typeface="Times New Roman" panose="02020603050405020304" pitchFamily="18" charset="0"/>
                <a:ea typeface="宋体" panose="02010600030101010101" pitchFamily="2" charset="-122"/>
              </a:rPr>
              <a:t>端可以主动推送消息给客户端</a:t>
            </a:r>
            <a:r>
              <a:rPr lang="zh-CN" altLang="en-US" sz="1400" kern="100" dirty="0" smtClean="0">
                <a:latin typeface="Times New Roman" panose="02020603050405020304" pitchFamily="18" charset="0"/>
                <a:ea typeface="宋体" panose="02010600030101010101" pitchFamily="2" charset="-122"/>
              </a:rPr>
              <a:t>。</a:t>
            </a:r>
            <a:endParaRPr lang="zh-CN" altLang="en-US" sz="1400" kern="100" dirty="0">
              <a:latin typeface="Times New Roman" panose="02020603050405020304" pitchFamily="18" charset="0"/>
              <a:ea typeface="宋体" panose="02010600030101010101" pitchFamily="2" charset="-122"/>
            </a:endParaRPr>
          </a:p>
        </p:txBody>
      </p:sp>
      <p:sp>
        <p:nvSpPr>
          <p:cNvPr id="19" name="文本框 18"/>
          <p:cNvSpPr txBox="1"/>
          <p:nvPr/>
        </p:nvSpPr>
        <p:spPr>
          <a:xfrm>
            <a:off x="391125" y="5211673"/>
            <a:ext cx="8500947" cy="138499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indent="304800" algn="just">
              <a:lnSpc>
                <a:spcPct val="150000"/>
              </a:lnSpc>
              <a:spcAft>
                <a:spcPts val="0"/>
              </a:spcAft>
            </a:pPr>
            <a:r>
              <a:rPr lang="zh-CN" altLang="en-US" sz="1400" kern="100" dirty="0" smtClean="0">
                <a:latin typeface="Times New Roman" panose="02020603050405020304" pitchFamily="18" charset="0"/>
                <a:ea typeface="宋体" panose="02010600030101010101" pitchFamily="2" charset="-122"/>
              </a:rPr>
              <a:t>为了减轻通讯软件的通讯压力，利用</a:t>
            </a:r>
            <a:r>
              <a:rPr lang="en-US" altLang="zh-CN" sz="1400" kern="100" dirty="0" smtClean="0">
                <a:latin typeface="Times New Roman" panose="02020603050405020304" pitchFamily="18" charset="0"/>
                <a:ea typeface="宋体" panose="02010600030101010101" pitchFamily="2" charset="-122"/>
              </a:rPr>
              <a:t>Node.js</a:t>
            </a:r>
            <a:r>
              <a:rPr lang="zh-CN" altLang="en-US" sz="1400" kern="100" dirty="0" smtClean="0">
                <a:latin typeface="Times New Roman" panose="02020603050405020304" pitchFamily="18" charset="0"/>
                <a:ea typeface="宋体" panose="02010600030101010101" pitchFamily="2" charset="-122"/>
              </a:rPr>
              <a:t>的异步</a:t>
            </a:r>
            <a:r>
              <a:rPr lang="en-US" altLang="zh-CN" sz="1400" kern="100" dirty="0" smtClean="0">
                <a:latin typeface="Times New Roman" panose="02020603050405020304" pitchFamily="18" charset="0"/>
                <a:ea typeface="宋体" panose="02010600030101010101" pitchFamily="2" charset="-122"/>
              </a:rPr>
              <a:t>I/O</a:t>
            </a:r>
            <a:r>
              <a:rPr lang="zh-CN" altLang="en-US" sz="1400" kern="100" dirty="0" smtClean="0">
                <a:latin typeface="Times New Roman" panose="02020603050405020304" pitchFamily="18" charset="0"/>
                <a:ea typeface="宋体" panose="02010600030101010101" pitchFamily="2" charset="-122"/>
              </a:rPr>
              <a:t>特性和</a:t>
            </a:r>
            <a:r>
              <a:rPr lang="zh-CN" altLang="en-US" sz="1400" kern="100" dirty="0">
                <a:latin typeface="Times New Roman" panose="02020603050405020304" pitchFamily="18" charset="0"/>
                <a:ea typeface="宋体" panose="02010600030101010101" pitchFamily="2" charset="-122"/>
              </a:rPr>
              <a:t>多</a:t>
            </a:r>
            <a:r>
              <a:rPr lang="zh-CN" altLang="en-US" sz="1400" kern="100" dirty="0" smtClean="0">
                <a:latin typeface="Times New Roman" panose="02020603050405020304" pitchFamily="18" charset="0"/>
                <a:ea typeface="宋体" panose="02010600030101010101" pitchFamily="2" charset="-122"/>
              </a:rPr>
              <a:t>进程模式设计了</a:t>
            </a:r>
            <a:r>
              <a:rPr lang="en-US" altLang="zh-CN" sz="1400" kern="100" dirty="0" smtClean="0">
                <a:latin typeface="Times New Roman" panose="02020603050405020304" pitchFamily="18" charset="0"/>
                <a:ea typeface="宋体" panose="02010600030101010101" pitchFamily="2" charset="-122"/>
              </a:rPr>
              <a:t>TCP</a:t>
            </a:r>
            <a:r>
              <a:rPr lang="zh-CN" altLang="en-US" sz="1400" kern="100" dirty="0" smtClean="0">
                <a:latin typeface="Times New Roman" panose="02020603050405020304" pitchFamily="18" charset="0"/>
                <a:ea typeface="宋体" panose="02010600030101010101" pitchFamily="2" charset="-122"/>
              </a:rPr>
              <a:t>服务进程，并利用守护进程的方式提高了程序的运行的稳定性。当基站控制器连接时，通过</a:t>
            </a:r>
            <a:r>
              <a:rPr lang="en-US" altLang="zh-CN" sz="1400" kern="100" dirty="0" smtClean="0">
                <a:latin typeface="Times New Roman" panose="02020603050405020304" pitchFamily="18" charset="0"/>
                <a:ea typeface="宋体" panose="02010600030101010101" pitchFamily="2" charset="-122"/>
              </a:rPr>
              <a:t>Socket</a:t>
            </a:r>
            <a:r>
              <a:rPr lang="zh-CN" altLang="en-US" sz="1400" kern="100" dirty="0" smtClean="0">
                <a:latin typeface="Times New Roman" panose="02020603050405020304" pitchFamily="18" charset="0"/>
                <a:ea typeface="宋体" panose="02010600030101010101" pitchFamily="2" charset="-122"/>
              </a:rPr>
              <a:t>连接监听事件触发回调函数执行</a:t>
            </a:r>
            <a:r>
              <a:rPr lang="en-US" altLang="zh-CN" sz="1400" kern="100" dirty="0" err="1" smtClean="0">
                <a:latin typeface="Times New Roman" panose="02020603050405020304" pitchFamily="18" charset="0"/>
                <a:ea typeface="宋体" panose="02010600030101010101" pitchFamily="2" charset="-122"/>
              </a:rPr>
              <a:t>Redis</a:t>
            </a:r>
            <a:r>
              <a:rPr lang="zh-CN" altLang="en-US" sz="1400" kern="100" dirty="0" smtClean="0">
                <a:latin typeface="Times New Roman" panose="02020603050405020304" pitchFamily="18" charset="0"/>
                <a:ea typeface="宋体" panose="02010600030101010101" pitchFamily="2" charset="-122"/>
              </a:rPr>
              <a:t>发布，管理软件则通过</a:t>
            </a:r>
            <a:r>
              <a:rPr lang="en-US" altLang="zh-CN" sz="1400" kern="100" dirty="0" err="1" smtClean="0">
                <a:latin typeface="Times New Roman" panose="02020603050405020304" pitchFamily="18" charset="0"/>
                <a:ea typeface="宋体" panose="02010600030101010101" pitchFamily="2" charset="-122"/>
              </a:rPr>
              <a:t>Redis</a:t>
            </a:r>
            <a:r>
              <a:rPr lang="zh-CN" altLang="en-US" sz="1400" kern="100" dirty="0" smtClean="0">
                <a:latin typeface="Times New Roman" panose="02020603050405020304" pitchFamily="18" charset="0"/>
                <a:ea typeface="宋体" panose="02010600030101010101" pitchFamily="2" charset="-122"/>
              </a:rPr>
              <a:t>订阅接收消息并将基站控制器连接的消息实时推送到网页客户端进行显示。进程间通信的方案很多，例如利用成熟的消息队列机制、数据库、</a:t>
            </a:r>
            <a:r>
              <a:rPr lang="en-US" altLang="zh-CN" sz="1400" kern="100" dirty="0" smtClean="0">
                <a:latin typeface="Times New Roman" panose="02020603050405020304" pitchFamily="18" charset="0"/>
                <a:ea typeface="宋体" panose="02010600030101010101" pitchFamily="2" charset="-122"/>
              </a:rPr>
              <a:t>HTTP</a:t>
            </a:r>
            <a:r>
              <a:rPr lang="zh-CN" altLang="en-US" sz="1400" kern="100" dirty="0" smtClean="0">
                <a:latin typeface="Times New Roman" panose="02020603050405020304" pitchFamily="18" charset="0"/>
                <a:ea typeface="宋体" panose="02010600030101010101" pitchFamily="2" charset="-122"/>
              </a:rPr>
              <a:t>协议，但是</a:t>
            </a:r>
            <a:r>
              <a:rPr lang="en-US" altLang="zh-CN" sz="1400" kern="100" dirty="0" err="1" smtClean="0">
                <a:latin typeface="Times New Roman" panose="02020603050405020304" pitchFamily="18" charset="0"/>
                <a:ea typeface="宋体" panose="02010600030101010101" pitchFamily="2" charset="-122"/>
              </a:rPr>
              <a:t>Redis</a:t>
            </a:r>
            <a:r>
              <a:rPr lang="zh-CN" altLang="en-US" sz="1400" kern="100" dirty="0" smtClean="0">
                <a:latin typeface="Times New Roman" panose="02020603050405020304" pitchFamily="18" charset="0"/>
                <a:ea typeface="宋体" panose="02010600030101010101" pitchFamily="2" charset="-122"/>
              </a:rPr>
              <a:t>比较轻量级。</a:t>
            </a:r>
            <a:endParaRPr lang="zh-CN" altLang="en-US" sz="1400" kern="100" dirty="0">
              <a:latin typeface="Times New Roman" panose="02020603050405020304" pitchFamily="18" charset="0"/>
              <a:ea typeface="宋体" panose="02010600030101010101" pitchFamily="2" charset="-122"/>
            </a:endParaRPr>
          </a:p>
        </p:txBody>
      </p:sp>
      <p:sp>
        <p:nvSpPr>
          <p:cNvPr id="20" name="文本框 19"/>
          <p:cNvSpPr txBox="1"/>
          <p:nvPr/>
        </p:nvSpPr>
        <p:spPr>
          <a:xfrm>
            <a:off x="6130212" y="4343108"/>
            <a:ext cx="2761860" cy="73866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indent="304800" algn="just">
              <a:lnSpc>
                <a:spcPct val="150000"/>
              </a:lnSpc>
              <a:spcAft>
                <a:spcPts val="0"/>
              </a:spcAft>
            </a:pPr>
            <a:r>
              <a:rPr lang="zh-CN" altLang="en-US" sz="1400" kern="100" dirty="0" smtClean="0">
                <a:latin typeface="Times New Roman" panose="02020603050405020304" pitchFamily="18" charset="0"/>
                <a:ea typeface="宋体" panose="02010600030101010101" pitchFamily="2" charset="-122"/>
              </a:rPr>
              <a:t>网页客户端采用</a:t>
            </a:r>
            <a:r>
              <a:rPr lang="en-US" altLang="zh-CN" sz="1400" kern="100" dirty="0" err="1" smtClean="0">
                <a:latin typeface="Times New Roman" panose="02020603050405020304" pitchFamily="18" charset="0"/>
                <a:ea typeface="宋体" panose="02010600030101010101" pitchFamily="2" charset="-122"/>
              </a:rPr>
              <a:t>BootStrap</a:t>
            </a:r>
            <a:r>
              <a:rPr lang="zh-CN" altLang="en-US" sz="1400" kern="100" dirty="0" smtClean="0">
                <a:latin typeface="Times New Roman" panose="02020603050405020304" pitchFamily="18" charset="0"/>
                <a:ea typeface="宋体" panose="02010600030101010101" pitchFamily="2" charset="-122"/>
              </a:rPr>
              <a:t>框架进行了响应式设计。</a:t>
            </a:r>
            <a:endParaRPr lang="zh-CN" altLang="en-US" sz="1400" kern="1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0983584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b="1" dirty="0" smtClean="0">
                <a:solidFill>
                  <a:schemeClr val="bg2">
                    <a:lumMod val="75000"/>
                  </a:schemeClr>
                </a:solidFill>
                <a:latin typeface="宋体" panose="02010600030101010101" pitchFamily="2" charset="-122"/>
                <a:ea typeface="宋体" panose="02010600030101010101" pitchFamily="2" charset="-122"/>
              </a:rPr>
              <a:t>系统实现与总结</a:t>
            </a:r>
            <a:endParaRPr lang="zh-CN" altLang="en-US" sz="3200" b="1" dirty="0">
              <a:solidFill>
                <a:schemeClr val="bg2">
                  <a:lumMod val="75000"/>
                </a:schemeClr>
              </a:solidFill>
              <a:latin typeface="宋体" panose="02010600030101010101" pitchFamily="2" charset="-122"/>
              <a:ea typeface="宋体" panose="02010600030101010101" pitchFamily="2" charset="-122"/>
            </a:endParaRPr>
          </a:p>
        </p:txBody>
      </p:sp>
      <p:pic>
        <p:nvPicPr>
          <p:cNvPr id="77826" name="图片 5" descr="C:\Users\ziyi2\AppData\Local\Microsoft\Windows\INetCache\Content.Word\bas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5171" y="1941934"/>
            <a:ext cx="3133725" cy="2343150"/>
          </a:xfrm>
          <a:prstGeom prst="rect">
            <a:avLst/>
          </a:prstGeom>
          <a:noFill/>
          <a:extLst>
            <a:ext uri="{909E8E84-426E-40DD-AFC4-6F175D3DCCD1}">
              <a14:hiddenFill xmlns:a14="http://schemas.microsoft.com/office/drawing/2010/main">
                <a:solidFill>
                  <a:srgbClr val="FFFFFF"/>
                </a:solidFill>
              </a14:hiddenFill>
            </a:ext>
          </a:extLst>
        </p:spPr>
      </p:pic>
      <p:pic>
        <p:nvPicPr>
          <p:cNvPr id="77825" name="Picture 1" descr="doo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55973" y="1941934"/>
            <a:ext cx="1752600" cy="234315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2701" r="25418" b="8552"/>
          <a:stretch/>
        </p:blipFill>
        <p:spPr bwMode="auto">
          <a:xfrm>
            <a:off x="6372808" y="1941934"/>
            <a:ext cx="1408923" cy="2344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1792619" y="4410660"/>
            <a:ext cx="1338828" cy="369332"/>
          </a:xfrm>
          <a:prstGeom prst="rect">
            <a:avLst/>
          </a:prstGeom>
        </p:spPr>
        <p:txBody>
          <a:bodyPr wrap="none">
            <a:spAutoFit/>
          </a:bodyPr>
          <a:lstStyle/>
          <a:p>
            <a:r>
              <a:rPr lang="zh-CN"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基站控制器</a:t>
            </a:r>
            <a:endParaRPr lang="zh-CN" altLang="en-US" dirty="0"/>
          </a:p>
        </p:txBody>
      </p:sp>
      <p:sp>
        <p:nvSpPr>
          <p:cNvPr id="12" name="矩形 11"/>
          <p:cNvSpPr/>
          <p:nvPr/>
        </p:nvSpPr>
        <p:spPr>
          <a:xfrm>
            <a:off x="4462859" y="4410660"/>
            <a:ext cx="1338828" cy="369332"/>
          </a:xfrm>
          <a:prstGeom prst="rect">
            <a:avLst/>
          </a:prstGeom>
        </p:spPr>
        <p:txBody>
          <a:bodyPr wrap="none">
            <a:spAutoFit/>
          </a:bodyPr>
          <a:lstStyle/>
          <a:p>
            <a:r>
              <a:rPr lang="zh-CN"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门锁控制器</a:t>
            </a:r>
            <a:endParaRPr lang="zh-CN" altLang="en-US" dirty="0"/>
          </a:p>
        </p:txBody>
      </p:sp>
      <p:sp>
        <p:nvSpPr>
          <p:cNvPr id="22" name="矩形 21"/>
          <p:cNvSpPr/>
          <p:nvPr/>
        </p:nvSpPr>
        <p:spPr>
          <a:xfrm>
            <a:off x="6292439" y="4417271"/>
            <a:ext cx="1569660" cy="369332"/>
          </a:xfrm>
          <a:prstGeom prst="rect">
            <a:avLst/>
          </a:prstGeom>
        </p:spPr>
        <p:txBody>
          <a:bodyPr wrap="none">
            <a:spAutoFit/>
          </a:bodyPr>
          <a:lstStyle/>
          <a:p>
            <a:r>
              <a:rPr lang="zh-CN" altLang="en-US" kern="1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安装后的实物</a:t>
            </a:r>
            <a:endParaRPr lang="zh-CN" altLang="en-US" dirty="0"/>
          </a:p>
        </p:txBody>
      </p:sp>
    </p:spTree>
    <p:extLst>
      <p:ext uri="{BB962C8B-B14F-4D97-AF65-F5344CB8AC3E}">
        <p14:creationId xmlns:p14="http://schemas.microsoft.com/office/powerpoint/2010/main" val="27498097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b="1" dirty="0" smtClean="0">
                <a:solidFill>
                  <a:schemeClr val="bg2">
                    <a:lumMod val="75000"/>
                  </a:schemeClr>
                </a:solidFill>
                <a:latin typeface="宋体" panose="02010600030101010101" pitchFamily="2" charset="-122"/>
                <a:ea typeface="宋体" panose="02010600030101010101" pitchFamily="2" charset="-122"/>
              </a:rPr>
              <a:t>系统测试与实现</a:t>
            </a:r>
            <a:endParaRPr lang="zh-CN" altLang="en-US" sz="3200" b="1" dirty="0">
              <a:solidFill>
                <a:schemeClr val="bg2">
                  <a:lumMod val="75000"/>
                </a:schemeClr>
              </a:solidFill>
              <a:latin typeface="宋体" panose="02010600030101010101" pitchFamily="2" charset="-122"/>
              <a:ea typeface="宋体" panose="02010600030101010101" pitchFamily="2" charset="-122"/>
            </a:endParaRPr>
          </a:p>
        </p:txBody>
      </p:sp>
      <p:pic>
        <p:nvPicPr>
          <p:cNvPr id="79874" name="图片 23" descr="C:\Users\ziyi2\AppData\Local\Temp\1487761757(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8096" y="1934612"/>
            <a:ext cx="5553742" cy="3495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8"/>
          <p:cNvSpPr txBox="1"/>
          <p:nvPr/>
        </p:nvSpPr>
        <p:spPr>
          <a:xfrm>
            <a:off x="6601404" y="2084832"/>
            <a:ext cx="1945437" cy="267765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indent="304800" algn="just">
              <a:lnSpc>
                <a:spcPct val="150000"/>
              </a:lnSpc>
              <a:spcAft>
                <a:spcPts val="0"/>
              </a:spcAft>
            </a:pPr>
            <a:r>
              <a:rPr lang="zh-CN" altLang="en-US" sz="1400" kern="100" dirty="0" smtClean="0">
                <a:latin typeface="Times New Roman" panose="02020603050405020304" pitchFamily="18" charset="0"/>
                <a:ea typeface="宋体" panose="02010600030101010101" pitchFamily="2" charset="-122"/>
              </a:rPr>
              <a:t>组网测试需要考虑的情况包括基站控制器上电、门锁控制器上电、基站和门锁控制器关联过程、基站控制器掉电后上电、多个基站控制器组建网络等。</a:t>
            </a:r>
            <a:endParaRPr lang="zh-CN" altLang="zh-CN" sz="1400" kern="100" dirty="0">
              <a:latin typeface="Times New Roman" panose="02020603050405020304" pitchFamily="18" charset="0"/>
              <a:ea typeface="宋体" panose="02010600030101010101" pitchFamily="2" charset="-122"/>
            </a:endParaRPr>
          </a:p>
        </p:txBody>
      </p:sp>
      <p:sp>
        <p:nvSpPr>
          <p:cNvPr id="3" name="矩形 2"/>
          <p:cNvSpPr/>
          <p:nvPr/>
        </p:nvSpPr>
        <p:spPr>
          <a:xfrm>
            <a:off x="2760137" y="5430416"/>
            <a:ext cx="1569660" cy="507831"/>
          </a:xfrm>
          <a:prstGeom prst="rect">
            <a:avLst/>
          </a:prstGeom>
        </p:spPr>
        <p:txBody>
          <a:bodyPr wrap="none">
            <a:spAutoFit/>
          </a:bodyPr>
          <a:lstStyle/>
          <a:p>
            <a:pPr algn="ctr">
              <a:lnSpc>
                <a:spcPct val="150000"/>
              </a:lnSpc>
              <a:spcAft>
                <a:spcPts val="0"/>
              </a:spcAft>
            </a:pPr>
            <a:r>
              <a:rPr lang="zh-CN" altLang="zh-CN" kern="100" dirty="0">
                <a:latin typeface="Times New Roman" panose="02020603050405020304" pitchFamily="18" charset="0"/>
                <a:ea typeface="宋体" panose="02010600030101010101" pitchFamily="2" charset="-122"/>
              </a:rPr>
              <a:t>网络关联过程</a:t>
            </a:r>
            <a:endParaRPr lang="zh-CN" altLang="zh-CN"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9445259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b="1" dirty="0" smtClean="0">
                <a:solidFill>
                  <a:schemeClr val="bg2">
                    <a:lumMod val="75000"/>
                  </a:schemeClr>
                </a:solidFill>
                <a:latin typeface="宋体" panose="02010600030101010101" pitchFamily="2" charset="-122"/>
                <a:ea typeface="宋体" panose="02010600030101010101" pitchFamily="2" charset="-122"/>
              </a:rPr>
              <a:t>系统测试与实现</a:t>
            </a:r>
            <a:endParaRPr lang="zh-CN" altLang="en-US" sz="3200" b="1" dirty="0">
              <a:solidFill>
                <a:schemeClr val="bg2">
                  <a:lumMod val="75000"/>
                </a:schemeClr>
              </a:solidFill>
              <a:latin typeface="宋体" panose="02010600030101010101" pitchFamily="2" charset="-122"/>
              <a:ea typeface="宋体" panose="02010600030101010101" pitchFamily="2" charset="-122"/>
            </a:endParaRPr>
          </a:p>
        </p:txBody>
      </p:sp>
      <p:pic>
        <p:nvPicPr>
          <p:cNvPr id="80898" name="图片 35" descr="C:\Users\ziyi2\AppData\Local\Temp\1487769851(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8096" y="1842891"/>
            <a:ext cx="5413753" cy="2085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表格 5"/>
          <p:cNvGraphicFramePr>
            <a:graphicFrameLocks noGrp="1"/>
          </p:cNvGraphicFramePr>
          <p:nvPr>
            <p:extLst>
              <p:ext uri="{D42A27DB-BD31-4B8C-83A1-F6EECF244321}">
                <p14:modId xmlns:p14="http://schemas.microsoft.com/office/powerpoint/2010/main" val="29990682"/>
              </p:ext>
            </p:extLst>
          </p:nvPr>
        </p:nvGraphicFramePr>
        <p:xfrm>
          <a:off x="768096" y="4520946"/>
          <a:ext cx="5411470" cy="1649794"/>
        </p:xfrm>
        <a:graphic>
          <a:graphicData uri="http://schemas.openxmlformats.org/drawingml/2006/table">
            <a:tbl>
              <a:tblPr firstRow="1" firstCol="1" bandRow="1"/>
              <a:tblGrid>
                <a:gridCol w="1082040"/>
                <a:gridCol w="1082040"/>
                <a:gridCol w="1082040"/>
                <a:gridCol w="1082675"/>
                <a:gridCol w="1082675"/>
              </a:tblGrid>
              <a:tr h="0">
                <a:tc>
                  <a:txBody>
                    <a:bodyPr/>
                    <a:lstStyle/>
                    <a:p>
                      <a:pPr algn="ctr">
                        <a:lnSpc>
                          <a:spcPct val="1500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门锁编号</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通信距离</a:t>
                      </a:r>
                      <a:r>
                        <a:rPr lang="en-US" sz="1050" kern="100">
                          <a:solidFill>
                            <a:srgbClr val="000000"/>
                          </a:solidFill>
                          <a:effectLst/>
                          <a:latin typeface="Times New Roman" panose="02020603050405020304" pitchFamily="18" charset="0"/>
                          <a:ea typeface="宋体" panose="02010600030101010101" pitchFamily="2" charset="-122"/>
                        </a:rPr>
                        <a:t>(m)</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发送次数</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接收次数</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丢包率</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500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设备一</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solidFill>
                            <a:srgbClr val="000000"/>
                          </a:solidFill>
                          <a:effectLst/>
                          <a:latin typeface="Times New Roman" panose="02020603050405020304" pitchFamily="18" charset="0"/>
                          <a:ea typeface="宋体" panose="02010600030101010101" pitchFamily="2" charset="-122"/>
                        </a:rPr>
                        <a:t>20</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solidFill>
                            <a:srgbClr val="000000"/>
                          </a:solidFill>
                          <a:effectLst/>
                          <a:latin typeface="Times New Roman" panose="02020603050405020304" pitchFamily="18" charset="0"/>
                          <a:ea typeface="宋体" panose="02010600030101010101" pitchFamily="2" charset="-122"/>
                        </a:rPr>
                        <a:t>100</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solidFill>
                            <a:srgbClr val="000000"/>
                          </a:solidFill>
                          <a:effectLst/>
                          <a:latin typeface="Times New Roman" panose="02020603050405020304" pitchFamily="18" charset="0"/>
                          <a:ea typeface="宋体" panose="02010600030101010101" pitchFamily="2" charset="-122"/>
                        </a:rPr>
                        <a:t>100</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solidFill>
                            <a:srgbClr val="000000"/>
                          </a:solidFill>
                          <a:effectLst/>
                          <a:latin typeface="Times New Roman" panose="02020603050405020304" pitchFamily="18" charset="0"/>
                          <a:ea typeface="宋体" panose="02010600030101010101" pitchFamily="2" charset="-122"/>
                        </a:rPr>
                        <a:t>0</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500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设备二</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solidFill>
                            <a:srgbClr val="000000"/>
                          </a:solidFill>
                          <a:effectLst/>
                          <a:latin typeface="Times New Roman" panose="02020603050405020304" pitchFamily="18" charset="0"/>
                          <a:ea typeface="宋体" panose="02010600030101010101" pitchFamily="2" charset="-122"/>
                        </a:rPr>
                        <a:t>20</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solidFill>
                            <a:srgbClr val="000000"/>
                          </a:solidFill>
                          <a:effectLst/>
                          <a:latin typeface="Times New Roman" panose="02020603050405020304" pitchFamily="18" charset="0"/>
                          <a:ea typeface="宋体" panose="02010600030101010101" pitchFamily="2" charset="-122"/>
                        </a:rPr>
                        <a:t>100</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solidFill>
                            <a:srgbClr val="000000"/>
                          </a:solidFill>
                          <a:effectLst/>
                          <a:latin typeface="Times New Roman" panose="02020603050405020304" pitchFamily="18" charset="0"/>
                          <a:ea typeface="宋体" panose="02010600030101010101" pitchFamily="2" charset="-122"/>
                        </a:rPr>
                        <a:t>100</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solidFill>
                            <a:srgbClr val="000000"/>
                          </a:solidFill>
                          <a:effectLst/>
                          <a:latin typeface="Times New Roman" panose="02020603050405020304" pitchFamily="18" charset="0"/>
                          <a:ea typeface="宋体" panose="02010600030101010101" pitchFamily="2" charset="-122"/>
                        </a:rPr>
                        <a:t>0</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500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设备一</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solidFill>
                            <a:srgbClr val="000000"/>
                          </a:solidFill>
                          <a:effectLst/>
                          <a:latin typeface="Times New Roman" panose="02020603050405020304" pitchFamily="18" charset="0"/>
                          <a:ea typeface="宋体" panose="02010600030101010101" pitchFamily="2" charset="-122"/>
                        </a:rPr>
                        <a:t>30</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solidFill>
                            <a:srgbClr val="000000"/>
                          </a:solidFill>
                          <a:effectLst/>
                          <a:latin typeface="Times New Roman" panose="02020603050405020304" pitchFamily="18" charset="0"/>
                          <a:ea typeface="宋体" panose="02010600030101010101" pitchFamily="2" charset="-122"/>
                        </a:rPr>
                        <a:t>100</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solidFill>
                            <a:srgbClr val="000000"/>
                          </a:solidFill>
                          <a:effectLst/>
                          <a:latin typeface="Times New Roman" panose="02020603050405020304" pitchFamily="18" charset="0"/>
                          <a:ea typeface="宋体" panose="02010600030101010101" pitchFamily="2" charset="-122"/>
                        </a:rPr>
                        <a:t>100</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solidFill>
                            <a:srgbClr val="000000"/>
                          </a:solidFill>
                          <a:effectLst/>
                          <a:latin typeface="Times New Roman" panose="02020603050405020304" pitchFamily="18" charset="0"/>
                          <a:ea typeface="宋体" panose="02010600030101010101" pitchFamily="2" charset="-122"/>
                        </a:rPr>
                        <a:t>0</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500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设备二</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solidFill>
                            <a:srgbClr val="000000"/>
                          </a:solidFill>
                          <a:effectLst/>
                          <a:latin typeface="Times New Roman" panose="02020603050405020304" pitchFamily="18" charset="0"/>
                          <a:ea typeface="宋体" panose="02010600030101010101" pitchFamily="2" charset="-122"/>
                        </a:rPr>
                        <a:t>30</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solidFill>
                            <a:srgbClr val="000000"/>
                          </a:solidFill>
                          <a:effectLst/>
                          <a:latin typeface="Times New Roman" panose="02020603050405020304" pitchFamily="18" charset="0"/>
                          <a:ea typeface="宋体" panose="02010600030101010101" pitchFamily="2" charset="-122"/>
                        </a:rPr>
                        <a:t>100</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solidFill>
                            <a:srgbClr val="000000"/>
                          </a:solidFill>
                          <a:effectLst/>
                          <a:latin typeface="Times New Roman" panose="02020603050405020304" pitchFamily="18" charset="0"/>
                          <a:ea typeface="宋体" panose="02010600030101010101" pitchFamily="2" charset="-122"/>
                        </a:rPr>
                        <a:t>100</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solidFill>
                            <a:srgbClr val="000000"/>
                          </a:solidFill>
                          <a:effectLst/>
                          <a:latin typeface="Times New Roman" panose="02020603050405020304" pitchFamily="18" charset="0"/>
                          <a:ea typeface="宋体" panose="02010600030101010101" pitchFamily="2" charset="-122"/>
                        </a:rPr>
                        <a:t>0</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500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设备一</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solidFill>
                            <a:srgbClr val="000000"/>
                          </a:solidFill>
                          <a:effectLst/>
                          <a:latin typeface="Times New Roman" panose="02020603050405020304" pitchFamily="18" charset="0"/>
                          <a:ea typeface="宋体" panose="02010600030101010101" pitchFamily="2" charset="-122"/>
                        </a:rPr>
                        <a:t>40</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solidFill>
                            <a:srgbClr val="000000"/>
                          </a:solidFill>
                          <a:effectLst/>
                          <a:latin typeface="Times New Roman" panose="02020603050405020304" pitchFamily="18" charset="0"/>
                          <a:ea typeface="宋体" panose="02010600030101010101" pitchFamily="2" charset="-122"/>
                        </a:rPr>
                        <a:t>100</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solidFill>
                            <a:srgbClr val="000000"/>
                          </a:solidFill>
                          <a:effectLst/>
                          <a:latin typeface="Times New Roman" panose="02020603050405020304" pitchFamily="18" charset="0"/>
                          <a:ea typeface="宋体" panose="02010600030101010101" pitchFamily="2" charset="-122"/>
                        </a:rPr>
                        <a:t>99</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solidFill>
                            <a:srgbClr val="000000"/>
                          </a:solidFill>
                          <a:effectLst/>
                          <a:latin typeface="Times New Roman" panose="02020603050405020304" pitchFamily="18" charset="0"/>
                          <a:ea typeface="宋体" panose="02010600030101010101" pitchFamily="2" charset="-122"/>
                        </a:rPr>
                        <a:t>1%</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500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设备二</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solidFill>
                            <a:srgbClr val="000000"/>
                          </a:solidFill>
                          <a:effectLst/>
                          <a:latin typeface="Times New Roman" panose="02020603050405020304" pitchFamily="18" charset="0"/>
                          <a:ea typeface="宋体" panose="02010600030101010101" pitchFamily="2" charset="-122"/>
                        </a:rPr>
                        <a:t>40</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solidFill>
                            <a:srgbClr val="000000"/>
                          </a:solidFill>
                          <a:effectLst/>
                          <a:latin typeface="Times New Roman" panose="02020603050405020304" pitchFamily="18" charset="0"/>
                          <a:ea typeface="宋体" panose="02010600030101010101" pitchFamily="2" charset="-122"/>
                        </a:rPr>
                        <a:t>100</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solidFill>
                            <a:srgbClr val="000000"/>
                          </a:solidFill>
                          <a:effectLst/>
                          <a:latin typeface="Times New Roman" panose="02020603050405020304" pitchFamily="18" charset="0"/>
                          <a:ea typeface="宋体" panose="02010600030101010101" pitchFamily="2" charset="-122"/>
                        </a:rPr>
                        <a:t>100</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dirty="0">
                          <a:solidFill>
                            <a:srgbClr val="000000"/>
                          </a:solidFill>
                          <a:effectLst/>
                          <a:latin typeface="Times New Roman" panose="02020603050405020304" pitchFamily="18" charset="0"/>
                          <a:ea typeface="宋体" panose="02010600030101010101" pitchFamily="2" charset="-122"/>
                        </a:rPr>
                        <a:t>0</a:t>
                      </a:r>
                      <a:endParaRPr lang="zh-CN" sz="105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矩形 6"/>
          <p:cNvSpPr/>
          <p:nvPr/>
        </p:nvSpPr>
        <p:spPr>
          <a:xfrm>
            <a:off x="1964443" y="6258122"/>
            <a:ext cx="3018775" cy="369332"/>
          </a:xfrm>
          <a:prstGeom prst="rect">
            <a:avLst/>
          </a:prstGeom>
        </p:spPr>
        <p:txBody>
          <a:bodyPr wrap="none">
            <a:spAutoFit/>
          </a:bodyPr>
          <a:lstStyle/>
          <a:p>
            <a:r>
              <a:rPr lang="zh-CN" altLang="zh-CN" kern="100" smtClean="0">
                <a:solidFill>
                  <a:srgbClr val="000000"/>
                </a:solidFill>
                <a:ea typeface="Times New Roman" panose="02020603050405020304" pitchFamily="18" charset="0"/>
              </a:rPr>
              <a:t> </a:t>
            </a:r>
            <a:r>
              <a:rPr lang="zh-CN" altLang="zh-CN" kern="10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通信距离和丢包率测试结果</a:t>
            </a:r>
            <a:endParaRPr lang="zh-CN" altLang="en-US" dirty="0"/>
          </a:p>
        </p:txBody>
      </p:sp>
      <p:sp>
        <p:nvSpPr>
          <p:cNvPr id="8" name="矩形 7"/>
          <p:cNvSpPr/>
          <p:nvPr/>
        </p:nvSpPr>
        <p:spPr>
          <a:xfrm>
            <a:off x="2028563" y="4015570"/>
            <a:ext cx="2954655" cy="369332"/>
          </a:xfrm>
          <a:prstGeom prst="rect">
            <a:avLst/>
          </a:prstGeom>
        </p:spPr>
        <p:txBody>
          <a:bodyPr wrap="none">
            <a:spAutoFit/>
          </a:bodyPr>
          <a:lstStyle/>
          <a:p>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串口工具显示</a:t>
            </a:r>
            <a:r>
              <a:rPr lang="en-US" altLang="zh-CN" kern="100" dirty="0">
                <a:latin typeface="Times New Roman" panose="02020603050405020304" pitchFamily="18" charset="0"/>
                <a:ea typeface="宋体" panose="02010600030101010101" pitchFamily="2" charset="-122"/>
              </a:rPr>
              <a:t>40</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米接收情况</a:t>
            </a:r>
            <a:endParaRPr lang="zh-CN" altLang="en-US" dirty="0"/>
          </a:p>
        </p:txBody>
      </p:sp>
    </p:spTree>
    <p:extLst>
      <p:ext uri="{BB962C8B-B14F-4D97-AF65-F5344CB8AC3E}">
        <p14:creationId xmlns:p14="http://schemas.microsoft.com/office/powerpoint/2010/main" val="24195476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chemeClr val="bg2">
                    <a:lumMod val="75000"/>
                  </a:schemeClr>
                </a:solidFill>
                <a:latin typeface="宋体" panose="02010600030101010101" pitchFamily="2" charset="-122"/>
                <a:ea typeface="宋体" panose="02010600030101010101" pitchFamily="2" charset="-122"/>
              </a:rPr>
              <a:t> </a:t>
            </a:r>
            <a:r>
              <a:rPr lang="zh-CN" altLang="en-US" sz="3200" b="1" dirty="0" smtClean="0">
                <a:solidFill>
                  <a:schemeClr val="bg2">
                    <a:lumMod val="75000"/>
                  </a:schemeClr>
                </a:solidFill>
                <a:latin typeface="宋体" panose="02010600030101010101" pitchFamily="2" charset="-122"/>
                <a:ea typeface="宋体" panose="02010600030101010101" pitchFamily="2" charset="-122"/>
              </a:rPr>
              <a:t>目录</a:t>
            </a:r>
            <a:endParaRPr lang="zh-CN" altLang="en-US" sz="3200" b="1" dirty="0">
              <a:solidFill>
                <a:schemeClr val="bg2">
                  <a:lumMod val="75000"/>
                </a:schemeClr>
              </a:solidFill>
              <a:latin typeface="宋体" panose="02010600030101010101" pitchFamily="2" charset="-122"/>
              <a:ea typeface="宋体" panose="02010600030101010101" pitchFamily="2" charset="-122"/>
            </a:endParaRPr>
          </a:p>
        </p:txBody>
      </p:sp>
      <p:graphicFrame>
        <p:nvGraphicFramePr>
          <p:cNvPr id="7" name="图示 6"/>
          <p:cNvGraphicFramePr/>
          <p:nvPr>
            <p:extLst>
              <p:ext uri="{D42A27DB-BD31-4B8C-83A1-F6EECF244321}">
                <p14:modId xmlns:p14="http://schemas.microsoft.com/office/powerpoint/2010/main" val="952462898"/>
              </p:ext>
            </p:extLst>
          </p:nvPr>
        </p:nvGraphicFramePr>
        <p:xfrm>
          <a:off x="1288923" y="1775926"/>
          <a:ext cx="62484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18887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b="1" dirty="0" smtClean="0">
                <a:solidFill>
                  <a:schemeClr val="bg2">
                    <a:lumMod val="75000"/>
                  </a:schemeClr>
                </a:solidFill>
                <a:latin typeface="宋体" panose="02010600030101010101" pitchFamily="2" charset="-122"/>
                <a:ea typeface="宋体" panose="02010600030101010101" pitchFamily="2" charset="-122"/>
              </a:rPr>
              <a:t>网页客户端</a:t>
            </a:r>
            <a:endParaRPr lang="zh-CN" altLang="en-US" sz="3200" b="1" dirty="0">
              <a:solidFill>
                <a:schemeClr val="bg2">
                  <a:lumMod val="75000"/>
                </a:schemeClr>
              </a:solidFill>
              <a:latin typeface="宋体" panose="02010600030101010101" pitchFamily="2" charset="-122"/>
              <a:ea typeface="宋体" panose="02010600030101010101" pitchFamily="2" charset="-122"/>
            </a:endParaRPr>
          </a:p>
        </p:txBody>
      </p:sp>
      <p:pic>
        <p:nvPicPr>
          <p:cNvPr id="81922" name="Picture 2" descr="1_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9163" y="1814244"/>
            <a:ext cx="2246312" cy="168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23" name="Picture 3" descr="3_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19163" y="4070161"/>
            <a:ext cx="2246312" cy="168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693231" y="3498581"/>
            <a:ext cx="2698175" cy="369332"/>
          </a:xfrm>
          <a:prstGeom prst="rect">
            <a:avLst/>
          </a:prstGeom>
        </p:spPr>
        <p:txBody>
          <a:bodyPr wrap="none">
            <a:spAutoFit/>
          </a:bodyPr>
          <a:lstStyle/>
          <a:p>
            <a:r>
              <a:rPr lang="en-US" altLang="zh-CN" kern="100" dirty="0">
                <a:solidFill>
                  <a:srgbClr val="000000"/>
                </a:solidFill>
                <a:latin typeface="Times New Roman" panose="02020603050405020304" pitchFamily="18" charset="0"/>
                <a:ea typeface="宋体" panose="02010600030101010101" pitchFamily="2" charset="-122"/>
              </a:rPr>
              <a:t>2s</a:t>
            </a:r>
            <a:r>
              <a:rPr lang="zh-CN"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定时刷卡事件功耗测试</a:t>
            </a:r>
            <a:endParaRPr lang="zh-CN" altLang="en-US" dirty="0"/>
          </a:p>
        </p:txBody>
      </p:sp>
      <p:sp>
        <p:nvSpPr>
          <p:cNvPr id="4" name="矩形 3"/>
          <p:cNvSpPr/>
          <p:nvPr/>
        </p:nvSpPr>
        <p:spPr>
          <a:xfrm>
            <a:off x="648346" y="5702830"/>
            <a:ext cx="2787943" cy="455253"/>
          </a:xfrm>
          <a:prstGeom prst="rect">
            <a:avLst/>
          </a:prstGeom>
        </p:spPr>
        <p:txBody>
          <a:bodyPr wrap="none">
            <a:spAutoFit/>
          </a:bodyPr>
          <a:lstStyle/>
          <a:p>
            <a:pPr lvl="0" algn="ctr">
              <a:lnSpc>
                <a:spcPct val="150000"/>
              </a:lnSpc>
              <a:spcAft>
                <a:spcPts val="0"/>
              </a:spcAft>
              <a:buSzPts val="1050"/>
            </a:pPr>
            <a:r>
              <a:rPr lang="en-US" altLang="zh-CN" kern="100" dirty="0">
                <a:solidFill>
                  <a:srgbClr val="000000"/>
                </a:solidFill>
                <a:latin typeface="Times New Roman" panose="02020603050405020304" pitchFamily="18" charset="0"/>
                <a:ea typeface="宋体" panose="02010600030101010101" pitchFamily="2" charset="-122"/>
              </a:rPr>
              <a:t>RFID</a:t>
            </a:r>
            <a:r>
              <a:rPr lang="zh-CN" altLang="zh-CN" kern="100" dirty="0">
                <a:solidFill>
                  <a:srgbClr val="000000"/>
                </a:solidFill>
                <a:latin typeface="Times New Roman" panose="02020603050405020304" pitchFamily="18" charset="0"/>
                <a:ea typeface="宋体" panose="02010600030101010101" pitchFamily="2" charset="-122"/>
              </a:rPr>
              <a:t>刷卡开关门功耗测试</a:t>
            </a:r>
            <a:endParaRPr lang="zh-CN" altLang="zh-CN" sz="2400" kern="100" dirty="0">
              <a:effectLst/>
              <a:latin typeface="Times New Roman" panose="02020603050405020304" pitchFamily="18" charset="0"/>
              <a:ea typeface="宋体" panose="02010600030101010101" pitchFamily="2" charset="-122"/>
            </a:endParaRPr>
          </a:p>
        </p:txBody>
      </p:sp>
      <p:graphicFrame>
        <p:nvGraphicFramePr>
          <p:cNvPr id="9" name="表格 8"/>
          <p:cNvGraphicFramePr>
            <a:graphicFrameLocks noGrp="1"/>
          </p:cNvGraphicFramePr>
          <p:nvPr>
            <p:extLst>
              <p:ext uri="{D42A27DB-BD31-4B8C-83A1-F6EECF244321}">
                <p14:modId xmlns:p14="http://schemas.microsoft.com/office/powerpoint/2010/main" val="3270134496"/>
              </p:ext>
            </p:extLst>
          </p:nvPr>
        </p:nvGraphicFramePr>
        <p:xfrm>
          <a:off x="4344255" y="1090935"/>
          <a:ext cx="4050666" cy="1920240"/>
        </p:xfrm>
        <a:graphic>
          <a:graphicData uri="http://schemas.openxmlformats.org/drawingml/2006/table">
            <a:tbl>
              <a:tblPr firstRow="1" firstCol="1" bandRow="1"/>
              <a:tblGrid>
                <a:gridCol w="1259291"/>
                <a:gridCol w="1168571"/>
                <a:gridCol w="723220"/>
                <a:gridCol w="899584"/>
              </a:tblGrid>
              <a:tr h="0">
                <a:tc>
                  <a:txBody>
                    <a:bodyPr/>
                    <a:lstStyle/>
                    <a:p>
                      <a:pPr algn="ctr">
                        <a:lnSpc>
                          <a:spcPct val="150000"/>
                        </a:lnSpc>
                        <a:spcAft>
                          <a:spcPts val="0"/>
                        </a:spcAft>
                      </a:pPr>
                      <a:r>
                        <a:rPr lang="zh-CN" sz="1050" kern="100" dirty="0">
                          <a:solidFill>
                            <a:srgbClr val="000000"/>
                          </a:solidFill>
                          <a:effectLst/>
                          <a:latin typeface="Times New Roman" panose="02020603050405020304" pitchFamily="18" charset="0"/>
                          <a:ea typeface="宋体" panose="02010600030101010101" pitchFamily="2" charset="-122"/>
                        </a:rPr>
                        <a:t>功耗类型</a:t>
                      </a:r>
                      <a:endParaRPr lang="zh-CN" sz="105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每次损耗</a:t>
                      </a:r>
                      <a:r>
                        <a:rPr lang="en-US" sz="1050" kern="100">
                          <a:solidFill>
                            <a:srgbClr val="000000"/>
                          </a:solidFill>
                          <a:effectLst/>
                          <a:latin typeface="Times New Roman" panose="02020603050405020304" pitchFamily="18" charset="0"/>
                          <a:ea typeface="宋体" panose="02010600030101010101" pitchFamily="2" charset="-122"/>
                        </a:rPr>
                        <a:t>(mA.ms)</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工作次数</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总损耗</a:t>
                      </a:r>
                      <a:r>
                        <a:rPr lang="en-US" sz="1050" kern="100">
                          <a:solidFill>
                            <a:srgbClr val="000000"/>
                          </a:solidFill>
                          <a:effectLst/>
                          <a:latin typeface="Times New Roman" panose="02020603050405020304" pitchFamily="18" charset="0"/>
                          <a:ea typeface="宋体" panose="02010600030101010101" pitchFamily="2" charset="-122"/>
                        </a:rPr>
                        <a:t>(mAh)</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500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休眠</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dirty="0">
                          <a:solidFill>
                            <a:srgbClr val="000000"/>
                          </a:solidFill>
                          <a:effectLst/>
                          <a:latin typeface="Times New Roman" panose="02020603050405020304" pitchFamily="18" charset="0"/>
                          <a:ea typeface="宋体" panose="02010600030101010101" pitchFamily="2" charset="-122"/>
                        </a:rPr>
                        <a:t>-</a:t>
                      </a:r>
                      <a:endParaRPr lang="zh-CN" sz="105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solidFill>
                            <a:srgbClr val="000000"/>
                          </a:solidFill>
                          <a:effectLst/>
                          <a:latin typeface="Times New Roman" panose="02020603050405020304" pitchFamily="18" charset="0"/>
                          <a:ea typeface="宋体" panose="02010600030101010101" pitchFamily="2" charset="-122"/>
                        </a:rPr>
                        <a:t>-</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solidFill>
                            <a:srgbClr val="000000"/>
                          </a:solidFill>
                          <a:effectLst/>
                          <a:latin typeface="Times New Roman" panose="02020603050405020304" pitchFamily="18" charset="0"/>
                          <a:ea typeface="宋体" panose="02010600030101010101" pitchFamily="2" charset="-122"/>
                        </a:rPr>
                        <a:t>0.2400</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500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普通唤醒</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solidFill>
                            <a:srgbClr val="000000"/>
                          </a:solidFill>
                          <a:effectLst/>
                          <a:latin typeface="Times New Roman" panose="02020603050405020304" pitchFamily="18" charset="0"/>
                          <a:ea typeface="宋体" panose="02010600030101010101" pitchFamily="2" charset="-122"/>
                        </a:rPr>
                        <a:t>161.4</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solidFill>
                            <a:srgbClr val="000000"/>
                          </a:solidFill>
                          <a:effectLst/>
                          <a:latin typeface="Times New Roman" panose="02020603050405020304" pitchFamily="18" charset="0"/>
                          <a:ea typeface="宋体" panose="02010600030101010101" pitchFamily="2" charset="-122"/>
                        </a:rPr>
                        <a:t>43200</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solidFill>
                            <a:srgbClr val="000000"/>
                          </a:solidFill>
                          <a:effectLst/>
                          <a:latin typeface="Times New Roman" panose="02020603050405020304" pitchFamily="18" charset="0"/>
                          <a:ea typeface="宋体" panose="02010600030101010101" pitchFamily="2" charset="-122"/>
                        </a:rPr>
                        <a:t>1.9368</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50000"/>
                        </a:lnSpc>
                        <a:spcAft>
                          <a:spcPts val="0"/>
                        </a:spcAft>
                      </a:pPr>
                      <a:r>
                        <a:rPr lang="en-US" sz="1050" kern="100">
                          <a:solidFill>
                            <a:srgbClr val="000000"/>
                          </a:solidFill>
                          <a:effectLst/>
                          <a:latin typeface="Times New Roman" panose="02020603050405020304" pitchFamily="18" charset="0"/>
                          <a:ea typeface="宋体" panose="02010600030101010101" pitchFamily="2" charset="-122"/>
                        </a:rPr>
                        <a:t>RFID</a:t>
                      </a:r>
                      <a:r>
                        <a:rPr lang="zh-CN" sz="1050" kern="100">
                          <a:solidFill>
                            <a:srgbClr val="000000"/>
                          </a:solidFill>
                          <a:effectLst/>
                          <a:latin typeface="Times New Roman" panose="02020603050405020304" pitchFamily="18" charset="0"/>
                          <a:ea typeface="宋体" panose="02010600030101010101" pitchFamily="2" charset="-122"/>
                        </a:rPr>
                        <a:t>刷卡开关门</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effectLst/>
                          <a:latin typeface="Times New Roman" panose="02020603050405020304" pitchFamily="18" charset="0"/>
                          <a:ea typeface="宋体" panose="02010600030101010101" pitchFamily="2" charset="-122"/>
                        </a:rPr>
                        <a:t>156938</a:t>
                      </a:r>
                      <a:r>
                        <a:rPr lang="en-US" sz="1050" kern="100">
                          <a:solidFill>
                            <a:srgbClr val="000000"/>
                          </a:solidFill>
                          <a:effectLst/>
                          <a:latin typeface="Times New Roman" panose="02020603050405020304" pitchFamily="18" charset="0"/>
                          <a:ea typeface="宋体" panose="02010600030101010101" pitchFamily="2" charset="-122"/>
                        </a:rPr>
                        <a:t>.0</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solidFill>
                            <a:srgbClr val="000000"/>
                          </a:solidFill>
                          <a:effectLst/>
                          <a:latin typeface="Times New Roman" panose="02020603050405020304" pitchFamily="18" charset="0"/>
                          <a:ea typeface="宋体" panose="02010600030101010101" pitchFamily="2" charset="-122"/>
                        </a:rPr>
                        <a:t>10</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solidFill>
                            <a:srgbClr val="000000"/>
                          </a:solidFill>
                          <a:effectLst/>
                          <a:latin typeface="Times New Roman" panose="02020603050405020304" pitchFamily="18" charset="0"/>
                          <a:ea typeface="宋体" panose="02010600030101010101" pitchFamily="2" charset="-122"/>
                        </a:rPr>
                        <a:t>0.4359</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50000"/>
                        </a:lnSpc>
                        <a:spcAft>
                          <a:spcPts val="0"/>
                        </a:spcAft>
                      </a:pPr>
                      <a:r>
                        <a:rPr lang="zh-CN" sz="1050" kern="100" dirty="0">
                          <a:solidFill>
                            <a:srgbClr val="000000"/>
                          </a:solidFill>
                          <a:effectLst/>
                          <a:latin typeface="Times New Roman" panose="02020603050405020304" pitchFamily="18" charset="0"/>
                          <a:ea typeface="宋体" panose="02010600030101010101" pitchFamily="2" charset="-122"/>
                        </a:rPr>
                        <a:t>报警</a:t>
                      </a:r>
                      <a:endParaRPr lang="zh-CN" sz="105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solidFill>
                            <a:srgbClr val="000000"/>
                          </a:solidFill>
                          <a:effectLst/>
                          <a:latin typeface="Times New Roman" panose="02020603050405020304" pitchFamily="18" charset="0"/>
                          <a:ea typeface="宋体" panose="02010600030101010101" pitchFamily="2" charset="-122"/>
                        </a:rPr>
                        <a:t>12060.0</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solidFill>
                            <a:srgbClr val="000000"/>
                          </a:solidFill>
                          <a:effectLst/>
                          <a:latin typeface="Times New Roman" panose="02020603050405020304" pitchFamily="18" charset="0"/>
                          <a:ea typeface="宋体" panose="02010600030101010101" pitchFamily="2" charset="-122"/>
                        </a:rPr>
                        <a:t>10</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solidFill>
                            <a:srgbClr val="000000"/>
                          </a:solidFill>
                          <a:effectLst/>
                          <a:latin typeface="Times New Roman" panose="02020603050405020304" pitchFamily="18" charset="0"/>
                          <a:ea typeface="宋体" panose="02010600030101010101" pitchFamily="2" charset="-122"/>
                        </a:rPr>
                        <a:t>0.0335</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500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请求数据</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solidFill>
                            <a:srgbClr val="000000"/>
                          </a:solidFill>
                          <a:effectLst/>
                          <a:latin typeface="Times New Roman" panose="02020603050405020304" pitchFamily="18" charset="0"/>
                          <a:ea typeface="宋体" panose="02010600030101010101" pitchFamily="2" charset="-122"/>
                        </a:rPr>
                        <a:t>100</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solidFill>
                            <a:srgbClr val="000000"/>
                          </a:solidFill>
                          <a:effectLst/>
                          <a:latin typeface="Times New Roman" panose="02020603050405020304" pitchFamily="18" charset="0"/>
                          <a:ea typeface="宋体" panose="02010600030101010101" pitchFamily="2" charset="-122"/>
                        </a:rPr>
                        <a:t>28800</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solidFill>
                            <a:srgbClr val="000000"/>
                          </a:solidFill>
                          <a:effectLst/>
                          <a:latin typeface="Times New Roman" panose="02020603050405020304" pitchFamily="18" charset="0"/>
                          <a:ea typeface="宋体" panose="02010600030101010101" pitchFamily="2" charset="-122"/>
                        </a:rPr>
                        <a:t>0.8000</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500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上位机操作</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solidFill>
                            <a:srgbClr val="000000"/>
                          </a:solidFill>
                          <a:effectLst/>
                          <a:latin typeface="Times New Roman" panose="02020603050405020304" pitchFamily="18" charset="0"/>
                          <a:ea typeface="宋体" panose="02010600030101010101" pitchFamily="2" charset="-122"/>
                        </a:rPr>
                        <a:t>370</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solidFill>
                            <a:srgbClr val="000000"/>
                          </a:solidFill>
                          <a:effectLst/>
                          <a:latin typeface="Times New Roman" panose="02020603050405020304" pitchFamily="18" charset="0"/>
                          <a:ea typeface="宋体" panose="02010600030101010101" pitchFamily="2" charset="-122"/>
                        </a:rPr>
                        <a:t>500</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solidFill>
                            <a:srgbClr val="000000"/>
                          </a:solidFill>
                          <a:effectLst/>
                          <a:latin typeface="Times New Roman" panose="02020603050405020304" pitchFamily="18" charset="0"/>
                          <a:ea typeface="宋体" panose="02010600030101010101" pitchFamily="2" charset="-122"/>
                        </a:rPr>
                        <a:t>0.0514</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50000"/>
                        </a:lnSpc>
                        <a:spcAft>
                          <a:spcPts val="0"/>
                        </a:spcAft>
                      </a:pPr>
                      <a:r>
                        <a:rPr lang="zh-CN" sz="1050" kern="100" dirty="0">
                          <a:solidFill>
                            <a:srgbClr val="000000"/>
                          </a:solidFill>
                          <a:effectLst/>
                          <a:latin typeface="Times New Roman" panose="02020603050405020304" pitchFamily="18" charset="0"/>
                          <a:ea typeface="宋体" panose="02010600030101010101" pitchFamily="2" charset="-122"/>
                        </a:rPr>
                        <a:t>总计</a:t>
                      </a:r>
                      <a:endParaRPr lang="zh-CN" sz="105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solidFill>
                            <a:srgbClr val="000000"/>
                          </a:solidFill>
                          <a:effectLst/>
                          <a:latin typeface="Times New Roman" panose="02020603050405020304" pitchFamily="18" charset="0"/>
                          <a:ea typeface="宋体" panose="02010600030101010101" pitchFamily="2" charset="-122"/>
                        </a:rPr>
                        <a:t>-</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a:solidFill>
                            <a:srgbClr val="000000"/>
                          </a:solidFill>
                          <a:effectLst/>
                          <a:latin typeface="Times New Roman" panose="02020603050405020304" pitchFamily="18" charset="0"/>
                          <a:ea typeface="宋体" panose="02010600030101010101" pitchFamily="2" charset="-122"/>
                        </a:rPr>
                        <a:t>-</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50" kern="100" dirty="0">
                          <a:solidFill>
                            <a:srgbClr val="000000"/>
                          </a:solidFill>
                          <a:effectLst/>
                          <a:latin typeface="Times New Roman" panose="02020603050405020304" pitchFamily="18" charset="0"/>
                          <a:ea typeface="宋体" panose="02010600030101010101" pitchFamily="2" charset="-122"/>
                        </a:rPr>
                        <a:t>3.4976</a:t>
                      </a:r>
                      <a:endParaRPr lang="zh-CN" sz="105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1" name="对象 10"/>
          <p:cNvGraphicFramePr>
            <a:graphicFrameLocks/>
          </p:cNvGraphicFramePr>
          <p:nvPr>
            <p:extLst>
              <p:ext uri="{D42A27DB-BD31-4B8C-83A1-F6EECF244321}">
                <p14:modId xmlns:p14="http://schemas.microsoft.com/office/powerpoint/2010/main" val="3831203584"/>
              </p:ext>
            </p:extLst>
          </p:nvPr>
        </p:nvGraphicFramePr>
        <p:xfrm>
          <a:off x="4083587" y="3540729"/>
          <a:ext cx="4572000" cy="2743200"/>
        </p:xfrm>
        <a:graphic>
          <a:graphicData uri="http://schemas.openxmlformats.org/presentationml/2006/ole">
            <mc:AlternateContent xmlns:mc="http://schemas.openxmlformats.org/markup-compatibility/2006">
              <mc:Choice xmlns:v="urn:schemas-microsoft-com:vml" Requires="v">
                <p:oleObj spid="_x0000_s81940" name="图表" r:id="rId6" imgW="4572000" imgH="2743083" progId="Excel.Chart.8">
                  <p:embed/>
                </p:oleObj>
              </mc:Choice>
              <mc:Fallback>
                <p:oleObj name="图表" r:id="rId6" imgW="4572000" imgH="2743083" progId="Excel.Chart.8">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83587" y="3540729"/>
                        <a:ext cx="4572000" cy="274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矩形 11"/>
          <p:cNvSpPr/>
          <p:nvPr/>
        </p:nvSpPr>
        <p:spPr>
          <a:xfrm>
            <a:off x="4892260" y="3080780"/>
            <a:ext cx="2954655" cy="369332"/>
          </a:xfrm>
          <a:prstGeom prst="rect">
            <a:avLst/>
          </a:prstGeom>
        </p:spPr>
        <p:txBody>
          <a:bodyPr wrap="none">
            <a:spAutoFit/>
          </a:bodyPr>
          <a:lstStyle/>
          <a:p>
            <a:r>
              <a:rPr lang="zh-CN"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门锁控制器一天的损耗预计</a:t>
            </a:r>
            <a:endParaRPr lang="zh-CN" altLang="en-US" dirty="0"/>
          </a:p>
        </p:txBody>
      </p:sp>
      <p:sp>
        <p:nvSpPr>
          <p:cNvPr id="13" name="矩形 12"/>
          <p:cNvSpPr/>
          <p:nvPr/>
        </p:nvSpPr>
        <p:spPr>
          <a:xfrm>
            <a:off x="5007675" y="6283929"/>
            <a:ext cx="2723823" cy="369332"/>
          </a:xfrm>
          <a:prstGeom prst="rect">
            <a:avLst/>
          </a:prstGeom>
        </p:spPr>
        <p:txBody>
          <a:bodyPr wrap="none">
            <a:spAutoFit/>
          </a:bodyPr>
          <a:lstStyle/>
          <a:p>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南孚电池的恒流放电曲线</a:t>
            </a:r>
            <a:endParaRPr lang="zh-CN" altLang="en-US" dirty="0"/>
          </a:p>
        </p:txBody>
      </p:sp>
    </p:spTree>
    <p:extLst>
      <p:ext uri="{BB962C8B-B14F-4D97-AF65-F5344CB8AC3E}">
        <p14:creationId xmlns:p14="http://schemas.microsoft.com/office/powerpoint/2010/main" val="3617813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b="1" dirty="0" smtClean="0">
                <a:solidFill>
                  <a:schemeClr val="bg2">
                    <a:lumMod val="75000"/>
                  </a:schemeClr>
                </a:solidFill>
                <a:latin typeface="宋体" panose="02010600030101010101" pitchFamily="2" charset="-122"/>
                <a:ea typeface="宋体" panose="02010600030101010101" pitchFamily="2" charset="-122"/>
              </a:rPr>
              <a:t>系统测试与实现</a:t>
            </a:r>
            <a:endParaRPr lang="zh-CN" altLang="en-US" sz="3200" b="1" dirty="0">
              <a:solidFill>
                <a:schemeClr val="bg2">
                  <a:lumMod val="75000"/>
                </a:schemeClr>
              </a:solidFill>
              <a:latin typeface="宋体" panose="02010600030101010101" pitchFamily="2" charset="-122"/>
              <a:ea typeface="宋体" panose="02010600030101010101" pitchFamily="2" charset="-122"/>
            </a:endParaRPr>
          </a:p>
        </p:txBody>
      </p:sp>
      <p:pic>
        <p:nvPicPr>
          <p:cNvPr id="82946" name="图片 40" descr="C:\Users\ziyi2\AppData\Local\Temp\1487916938(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2027" y="1954203"/>
            <a:ext cx="4855305" cy="2972361"/>
          </a:xfrm>
          <a:prstGeom prst="rect">
            <a:avLst/>
          </a:prstGeom>
          <a:noFill/>
          <a:extLst>
            <a:ext uri="{909E8E84-426E-40DD-AFC4-6F175D3DCCD1}">
              <a14:hiddenFill xmlns:a14="http://schemas.microsoft.com/office/drawing/2010/main">
                <a:solidFill>
                  <a:srgbClr val="FFFFFF"/>
                </a:solidFill>
              </a14:hiddenFill>
            </a:ext>
          </a:extLst>
        </p:spPr>
      </p:pic>
      <p:pic>
        <p:nvPicPr>
          <p:cNvPr id="82945" name="图片 39" descr="C:\Users\ziyi2\Desktop\网页\mobile_logi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8613" y="1954203"/>
            <a:ext cx="1667750" cy="2972361"/>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2553785" y="5022546"/>
            <a:ext cx="1851789" cy="507831"/>
          </a:xfrm>
          <a:prstGeom prst="rect">
            <a:avLst/>
          </a:prstGeom>
        </p:spPr>
        <p:txBody>
          <a:bodyPr wrap="none">
            <a:spAutoFit/>
          </a:bodyPr>
          <a:lstStyle/>
          <a:p>
            <a:pPr algn="ctr">
              <a:lnSpc>
                <a:spcPct val="150000"/>
              </a:lnSpc>
              <a:spcAft>
                <a:spcPts val="0"/>
              </a:spcAft>
            </a:pPr>
            <a:r>
              <a:rPr lang="zh-CN" altLang="zh-CN" kern="100" dirty="0">
                <a:latin typeface="Times New Roman" panose="02020603050405020304" pitchFamily="18" charset="0"/>
                <a:ea typeface="宋体" panose="02010600030101010101" pitchFamily="2" charset="-122"/>
              </a:rPr>
              <a:t>系统登陆</a:t>
            </a:r>
            <a:r>
              <a:rPr lang="zh-CN" altLang="zh-CN" kern="100" dirty="0" smtClean="0">
                <a:latin typeface="Times New Roman" panose="02020603050405020304" pitchFamily="18" charset="0"/>
                <a:ea typeface="宋体" panose="02010600030101010101" pitchFamily="2" charset="-122"/>
              </a:rPr>
              <a:t>页</a:t>
            </a:r>
            <a:r>
              <a:rPr lang="en-US" altLang="zh-CN" kern="100" dirty="0" smtClean="0">
                <a:latin typeface="Times New Roman" panose="02020603050405020304" pitchFamily="18" charset="0"/>
                <a:ea typeface="宋体" panose="02010600030101010101" pitchFamily="2" charset="-122"/>
              </a:rPr>
              <a:t>PC</a:t>
            </a:r>
            <a:r>
              <a:rPr lang="zh-CN" altLang="en-US" kern="100" dirty="0">
                <a:latin typeface="Times New Roman" panose="02020603050405020304" pitchFamily="18" charset="0"/>
                <a:ea typeface="宋体" panose="02010600030101010101" pitchFamily="2" charset="-122"/>
              </a:rPr>
              <a:t>端</a:t>
            </a:r>
            <a:endParaRPr lang="zh-CN" altLang="zh-CN" kern="100" dirty="0">
              <a:effectLst/>
              <a:latin typeface="Times New Roman" panose="02020603050405020304" pitchFamily="18" charset="0"/>
              <a:ea typeface="宋体" panose="02010600030101010101" pitchFamily="2" charset="-122"/>
            </a:endParaRPr>
          </a:p>
        </p:txBody>
      </p:sp>
      <p:sp>
        <p:nvSpPr>
          <p:cNvPr id="17" name="矩形 16"/>
          <p:cNvSpPr/>
          <p:nvPr/>
        </p:nvSpPr>
        <p:spPr>
          <a:xfrm>
            <a:off x="6026825" y="5022545"/>
            <a:ext cx="2031325" cy="507831"/>
          </a:xfrm>
          <a:prstGeom prst="rect">
            <a:avLst/>
          </a:prstGeom>
        </p:spPr>
        <p:txBody>
          <a:bodyPr wrap="none">
            <a:spAutoFit/>
          </a:bodyPr>
          <a:lstStyle/>
          <a:p>
            <a:pPr algn="ctr">
              <a:lnSpc>
                <a:spcPct val="150000"/>
              </a:lnSpc>
              <a:spcAft>
                <a:spcPts val="0"/>
              </a:spcAft>
            </a:pPr>
            <a:r>
              <a:rPr lang="zh-CN" altLang="zh-CN" kern="100" dirty="0">
                <a:latin typeface="Times New Roman" panose="02020603050405020304" pitchFamily="18" charset="0"/>
                <a:ea typeface="宋体" panose="02010600030101010101" pitchFamily="2" charset="-122"/>
              </a:rPr>
              <a:t>系统登陆</a:t>
            </a:r>
            <a:r>
              <a:rPr lang="zh-CN" altLang="zh-CN" kern="100" dirty="0" smtClean="0">
                <a:latin typeface="Times New Roman" panose="02020603050405020304" pitchFamily="18" charset="0"/>
                <a:ea typeface="宋体" panose="02010600030101010101" pitchFamily="2" charset="-122"/>
              </a:rPr>
              <a:t>页</a:t>
            </a:r>
            <a:r>
              <a:rPr lang="zh-CN" altLang="en-US" kern="100" dirty="0" smtClean="0">
                <a:latin typeface="Times New Roman" panose="02020603050405020304" pitchFamily="18" charset="0"/>
                <a:ea typeface="宋体" panose="02010600030101010101" pitchFamily="2" charset="-122"/>
              </a:rPr>
              <a:t>移动端</a:t>
            </a:r>
            <a:endParaRPr lang="zh-CN" altLang="zh-CN"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3656992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b="1" dirty="0" smtClean="0">
                <a:solidFill>
                  <a:schemeClr val="bg2">
                    <a:lumMod val="75000"/>
                  </a:schemeClr>
                </a:solidFill>
                <a:latin typeface="宋体" panose="02010600030101010101" pitchFamily="2" charset="-122"/>
                <a:ea typeface="宋体" panose="02010600030101010101" pitchFamily="2" charset="-122"/>
              </a:rPr>
              <a:t>系统测试与实现</a:t>
            </a:r>
            <a:endParaRPr lang="zh-CN" altLang="en-US" sz="3200" b="1" dirty="0">
              <a:solidFill>
                <a:schemeClr val="bg2">
                  <a:lumMod val="75000"/>
                </a:schemeClr>
              </a:solidFill>
              <a:latin typeface="宋体" panose="02010600030101010101" pitchFamily="2" charset="-122"/>
              <a:ea typeface="宋体" panose="02010600030101010101" pitchFamily="2" charset="-122"/>
            </a:endParaRPr>
          </a:p>
        </p:txBody>
      </p:sp>
      <p:pic>
        <p:nvPicPr>
          <p:cNvPr id="83971" name="图片 34" descr="C:\Users\ziyi2\AppData\Local\Microsoft\Windows\INetCache\Content.Word\1487939767(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934" y="2084831"/>
            <a:ext cx="4718564" cy="3103200"/>
          </a:xfrm>
          <a:prstGeom prst="rect">
            <a:avLst/>
          </a:prstGeom>
          <a:noFill/>
          <a:extLst>
            <a:ext uri="{909E8E84-426E-40DD-AFC4-6F175D3DCCD1}">
              <a14:hiddenFill xmlns:a14="http://schemas.microsoft.com/office/drawing/2010/main">
                <a:solidFill>
                  <a:srgbClr val="FFFFFF"/>
                </a:solidFill>
              </a14:hiddenFill>
            </a:ext>
          </a:extLst>
        </p:spPr>
      </p:pic>
      <p:pic>
        <p:nvPicPr>
          <p:cNvPr id="83970" name="图片 43" descr="IMG_64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4733" y="2084831"/>
            <a:ext cx="1742893" cy="3103200"/>
          </a:xfrm>
          <a:prstGeom prst="rect">
            <a:avLst/>
          </a:prstGeom>
          <a:noFill/>
          <a:extLst>
            <a:ext uri="{909E8E84-426E-40DD-AFC4-6F175D3DCCD1}">
              <a14:hiddenFill xmlns:a14="http://schemas.microsoft.com/office/drawing/2010/main">
                <a:solidFill>
                  <a:srgbClr val="FFFFFF"/>
                </a:solidFill>
              </a14:hiddenFill>
            </a:ext>
          </a:extLst>
        </p:spPr>
      </p:pic>
      <p:pic>
        <p:nvPicPr>
          <p:cNvPr id="83969" name="图片 42" descr="IMG_64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69861" y="2084831"/>
            <a:ext cx="1742893" cy="310320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1772737" y="5390374"/>
            <a:ext cx="1620957" cy="369332"/>
          </a:xfrm>
          <a:prstGeom prst="rect">
            <a:avLst/>
          </a:prstGeom>
        </p:spPr>
        <p:txBody>
          <a:bodyPr wrap="none">
            <a:spAutoFit/>
          </a:bodyPr>
          <a:lstStyle/>
          <a:p>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系统</a:t>
            </a:r>
            <a:r>
              <a:rPr lang="zh-CN" altLang="zh-CN" kern="100" dirty="0" smtClean="0">
                <a:latin typeface="Times New Roman" panose="02020603050405020304" pitchFamily="18" charset="0"/>
                <a:ea typeface="宋体" panose="02010600030101010101" pitchFamily="2" charset="-122"/>
                <a:cs typeface="Times New Roman" panose="02020603050405020304" pitchFamily="18" charset="0"/>
              </a:rPr>
              <a:t>主页</a:t>
            </a:r>
            <a:r>
              <a:rPr lang="en-US" altLang="zh-CN" kern="100" dirty="0" smtClean="0">
                <a:latin typeface="Times New Roman" panose="02020603050405020304" pitchFamily="18" charset="0"/>
                <a:ea typeface="宋体" panose="02010600030101010101" pitchFamily="2" charset="-122"/>
                <a:cs typeface="Times New Roman" panose="02020603050405020304" pitchFamily="18" charset="0"/>
              </a:rPr>
              <a:t>PC</a:t>
            </a:r>
            <a:r>
              <a:rPr lang="zh-CN" altLang="en-US" kern="100" dirty="0" smtClean="0">
                <a:latin typeface="Times New Roman" panose="02020603050405020304" pitchFamily="18" charset="0"/>
                <a:ea typeface="宋体" panose="02010600030101010101" pitchFamily="2" charset="-122"/>
                <a:cs typeface="Times New Roman" panose="02020603050405020304" pitchFamily="18" charset="0"/>
              </a:rPr>
              <a:t>端</a:t>
            </a:r>
            <a:endParaRPr lang="zh-CN" altLang="en-US" dirty="0"/>
          </a:p>
        </p:txBody>
      </p:sp>
      <p:sp>
        <p:nvSpPr>
          <p:cNvPr id="13" name="矩形 12"/>
          <p:cNvSpPr/>
          <p:nvPr/>
        </p:nvSpPr>
        <p:spPr>
          <a:xfrm>
            <a:off x="6235880" y="5390374"/>
            <a:ext cx="1800493" cy="369332"/>
          </a:xfrm>
          <a:prstGeom prst="rect">
            <a:avLst/>
          </a:prstGeom>
        </p:spPr>
        <p:txBody>
          <a:bodyPr wrap="none">
            <a:spAutoFit/>
          </a:bodyPr>
          <a:lstStyle/>
          <a:p>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系统</a:t>
            </a:r>
            <a:r>
              <a:rPr lang="zh-CN" altLang="zh-CN" kern="100" dirty="0" smtClean="0">
                <a:latin typeface="Times New Roman" panose="02020603050405020304" pitchFamily="18" charset="0"/>
                <a:ea typeface="宋体" panose="02010600030101010101" pitchFamily="2" charset="-122"/>
                <a:cs typeface="Times New Roman" panose="02020603050405020304" pitchFamily="18" charset="0"/>
              </a:rPr>
              <a:t>主页</a:t>
            </a:r>
            <a:r>
              <a:rPr lang="zh-CN" altLang="en-US" kern="100" dirty="0" smtClean="0">
                <a:latin typeface="Times New Roman" panose="02020603050405020304" pitchFamily="18" charset="0"/>
                <a:ea typeface="宋体" panose="02010600030101010101" pitchFamily="2" charset="-122"/>
                <a:cs typeface="Times New Roman" panose="02020603050405020304" pitchFamily="18" charset="0"/>
              </a:rPr>
              <a:t>移动端</a:t>
            </a:r>
            <a:endParaRPr lang="zh-CN" altLang="en-US" dirty="0"/>
          </a:p>
        </p:txBody>
      </p:sp>
    </p:spTree>
    <p:extLst>
      <p:ext uri="{BB962C8B-B14F-4D97-AF65-F5344CB8AC3E}">
        <p14:creationId xmlns:p14="http://schemas.microsoft.com/office/powerpoint/2010/main" val="38973130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b="1" dirty="0" smtClean="0">
                <a:solidFill>
                  <a:schemeClr val="bg2">
                    <a:lumMod val="75000"/>
                  </a:schemeClr>
                </a:solidFill>
                <a:latin typeface="宋体" panose="02010600030101010101" pitchFamily="2" charset="-122"/>
                <a:ea typeface="宋体" panose="02010600030101010101" pitchFamily="2" charset="-122"/>
              </a:rPr>
              <a:t>系统测试与实现</a:t>
            </a:r>
            <a:endParaRPr lang="zh-CN" altLang="en-US" sz="3200" b="1" dirty="0">
              <a:solidFill>
                <a:schemeClr val="bg2">
                  <a:lumMod val="75000"/>
                </a:schemeClr>
              </a:solidFill>
              <a:latin typeface="宋体" panose="02010600030101010101" pitchFamily="2" charset="-122"/>
              <a:ea typeface="宋体" panose="02010600030101010101" pitchFamily="2" charset="-122"/>
            </a:endParaRPr>
          </a:p>
        </p:txBody>
      </p:sp>
      <p:pic>
        <p:nvPicPr>
          <p:cNvPr id="84994" name="图片 25" descr="C:\Users\ziyi2\AppData\Local\Temp\1488009586(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140" y="2085976"/>
            <a:ext cx="5074312" cy="31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4996" name="图片 45" descr="IMG_644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4452" y="2084832"/>
            <a:ext cx="1742251" cy="3102056"/>
          </a:xfrm>
          <a:prstGeom prst="rect">
            <a:avLst/>
          </a:prstGeom>
          <a:noFill/>
          <a:extLst>
            <a:ext uri="{909E8E84-426E-40DD-AFC4-6F175D3DCCD1}">
              <a14:hiddenFill xmlns:a14="http://schemas.microsoft.com/office/drawing/2010/main">
                <a:solidFill>
                  <a:srgbClr val="FFFFFF"/>
                </a:solidFill>
              </a14:hiddenFill>
            </a:ext>
          </a:extLst>
        </p:spPr>
      </p:pic>
      <p:pic>
        <p:nvPicPr>
          <p:cNvPr id="84995" name="图片 44" descr="IMG_64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86703" y="2084832"/>
            <a:ext cx="1742893" cy="3103200"/>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4105624" y="5334392"/>
            <a:ext cx="1338828" cy="369332"/>
          </a:xfrm>
          <a:prstGeom prst="rect">
            <a:avLst/>
          </a:prstGeom>
        </p:spPr>
        <p:txBody>
          <a:bodyPr wrap="none">
            <a:spAutoFit/>
          </a:bodyPr>
          <a:lstStyle/>
          <a:p>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账号</a:t>
            </a:r>
            <a:r>
              <a:rPr lang="zh-CN" altLang="zh-CN" kern="100" dirty="0" smtClean="0">
                <a:latin typeface="Times New Roman" panose="02020603050405020304" pitchFamily="18" charset="0"/>
                <a:ea typeface="宋体" panose="02010600030101010101" pitchFamily="2" charset="-122"/>
                <a:cs typeface="Times New Roman" panose="02020603050405020304" pitchFamily="18" charset="0"/>
              </a:rPr>
              <a:t>管理</a:t>
            </a:r>
            <a:r>
              <a:rPr lang="zh-CN" altLang="en-US" kern="100" dirty="0" smtClean="0">
                <a:latin typeface="Times New Roman" panose="02020603050405020304" pitchFamily="18" charset="0"/>
                <a:ea typeface="宋体" panose="02010600030101010101" pitchFamily="2" charset="-122"/>
                <a:cs typeface="Times New Roman" panose="02020603050405020304" pitchFamily="18" charset="0"/>
              </a:rPr>
              <a:t>页</a:t>
            </a:r>
            <a:endParaRPr lang="zh-CN" altLang="en-US" dirty="0"/>
          </a:p>
        </p:txBody>
      </p:sp>
    </p:spTree>
    <p:extLst>
      <p:ext uri="{BB962C8B-B14F-4D97-AF65-F5344CB8AC3E}">
        <p14:creationId xmlns:p14="http://schemas.microsoft.com/office/powerpoint/2010/main" val="19846101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b="1" dirty="0" smtClean="0">
                <a:solidFill>
                  <a:schemeClr val="bg2">
                    <a:lumMod val="75000"/>
                  </a:schemeClr>
                </a:solidFill>
                <a:latin typeface="宋体" panose="02010600030101010101" pitchFamily="2" charset="-122"/>
                <a:ea typeface="宋体" panose="02010600030101010101" pitchFamily="2" charset="-122"/>
              </a:rPr>
              <a:t>系统测试与实现</a:t>
            </a:r>
            <a:endParaRPr lang="zh-CN" altLang="en-US" sz="3200" b="1" dirty="0">
              <a:solidFill>
                <a:schemeClr val="bg2">
                  <a:lumMod val="75000"/>
                </a:schemeClr>
              </a:solidFill>
              <a:latin typeface="宋体" panose="02010600030101010101" pitchFamily="2" charset="-122"/>
              <a:ea typeface="宋体" panose="02010600030101010101" pitchFamily="2" charset="-122"/>
            </a:endParaRPr>
          </a:p>
        </p:txBody>
      </p:sp>
      <p:pic>
        <p:nvPicPr>
          <p:cNvPr id="86019" name="图片 48" descr="148794365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787" y="2075307"/>
            <a:ext cx="4725327" cy="3103200"/>
          </a:xfrm>
          <a:prstGeom prst="rect">
            <a:avLst/>
          </a:prstGeom>
          <a:noFill/>
          <a:extLst>
            <a:ext uri="{909E8E84-426E-40DD-AFC4-6F175D3DCCD1}">
              <a14:hiddenFill xmlns:a14="http://schemas.microsoft.com/office/drawing/2010/main">
                <a:solidFill>
                  <a:srgbClr val="FFFFFF"/>
                </a:solidFill>
              </a14:hiddenFill>
            </a:ext>
          </a:extLst>
        </p:spPr>
      </p:pic>
      <p:pic>
        <p:nvPicPr>
          <p:cNvPr id="86018" name="图片 47" descr="IMG_64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2427" y="2084832"/>
            <a:ext cx="1737543" cy="3093675"/>
          </a:xfrm>
          <a:prstGeom prst="rect">
            <a:avLst/>
          </a:prstGeom>
          <a:noFill/>
          <a:extLst>
            <a:ext uri="{909E8E84-426E-40DD-AFC4-6F175D3DCCD1}">
              <a14:hiddenFill xmlns:a14="http://schemas.microsoft.com/office/drawing/2010/main">
                <a:solidFill>
                  <a:srgbClr val="FFFFFF"/>
                </a:solidFill>
              </a14:hiddenFill>
            </a:ext>
          </a:extLst>
        </p:spPr>
      </p:pic>
      <p:pic>
        <p:nvPicPr>
          <p:cNvPr id="86017" name="图片 46" descr="IMG_64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89378" y="2075307"/>
            <a:ext cx="1737543" cy="3093675"/>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4413123" y="5371714"/>
            <a:ext cx="1338828" cy="369332"/>
          </a:xfrm>
          <a:prstGeom prst="rect">
            <a:avLst/>
          </a:prstGeom>
        </p:spPr>
        <p:txBody>
          <a:bodyPr wrap="none">
            <a:spAutoFit/>
          </a:bodyPr>
          <a:lstStyle/>
          <a:p>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门锁</a:t>
            </a:r>
            <a:r>
              <a:rPr lang="zh-CN" altLang="zh-CN" kern="100" dirty="0" smtClean="0">
                <a:latin typeface="Times New Roman" panose="02020603050405020304" pitchFamily="18" charset="0"/>
                <a:ea typeface="宋体" panose="02010600030101010101" pitchFamily="2" charset="-122"/>
                <a:cs typeface="Times New Roman" panose="02020603050405020304" pitchFamily="18" charset="0"/>
              </a:rPr>
              <a:t>列</a:t>
            </a:r>
            <a:r>
              <a:rPr lang="zh-CN" altLang="en-US" kern="100" dirty="0" smtClean="0">
                <a:latin typeface="Times New Roman" panose="02020603050405020304" pitchFamily="18" charset="0"/>
                <a:ea typeface="宋体" panose="02010600030101010101" pitchFamily="2" charset="-122"/>
                <a:cs typeface="Times New Roman" panose="02020603050405020304" pitchFamily="18" charset="0"/>
              </a:rPr>
              <a:t>表页</a:t>
            </a:r>
            <a:endParaRPr lang="zh-CN" altLang="en-US" dirty="0"/>
          </a:p>
        </p:txBody>
      </p:sp>
    </p:spTree>
    <p:extLst>
      <p:ext uri="{BB962C8B-B14F-4D97-AF65-F5344CB8AC3E}">
        <p14:creationId xmlns:p14="http://schemas.microsoft.com/office/powerpoint/2010/main" val="33141760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b="1" dirty="0" smtClean="0">
                <a:solidFill>
                  <a:schemeClr val="bg2">
                    <a:lumMod val="75000"/>
                  </a:schemeClr>
                </a:solidFill>
                <a:latin typeface="宋体" panose="02010600030101010101" pitchFamily="2" charset="-122"/>
                <a:ea typeface="宋体" panose="02010600030101010101" pitchFamily="2" charset="-122"/>
              </a:rPr>
              <a:t>系统测试与实现</a:t>
            </a:r>
            <a:endParaRPr lang="zh-CN" altLang="en-US" sz="3200" b="1" dirty="0">
              <a:solidFill>
                <a:schemeClr val="bg2">
                  <a:lumMod val="75000"/>
                </a:schemeClr>
              </a:solidFill>
              <a:latin typeface="宋体" panose="02010600030101010101" pitchFamily="2" charset="-122"/>
              <a:ea typeface="宋体" panose="02010600030101010101" pitchFamily="2" charset="-122"/>
            </a:endParaRPr>
          </a:p>
        </p:txBody>
      </p:sp>
      <p:pic>
        <p:nvPicPr>
          <p:cNvPr id="87043" name="Picture 3" descr="1488031366(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5583" y="2063662"/>
            <a:ext cx="5072811" cy="3103200"/>
          </a:xfrm>
          <a:prstGeom prst="rect">
            <a:avLst/>
          </a:prstGeom>
          <a:noFill/>
          <a:extLst>
            <a:ext uri="{909E8E84-426E-40DD-AFC4-6F175D3DCCD1}">
              <a14:hiddenFill xmlns:a14="http://schemas.microsoft.com/office/drawing/2010/main">
                <a:solidFill>
                  <a:srgbClr val="FFFFFF"/>
                </a:solidFill>
              </a14:hiddenFill>
            </a:ext>
          </a:extLst>
        </p:spPr>
      </p:pic>
      <p:pic>
        <p:nvPicPr>
          <p:cNvPr id="87042" name="Picture 2" descr="IMG_645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43810" y="2063662"/>
            <a:ext cx="1742893" cy="3103200"/>
          </a:xfrm>
          <a:prstGeom prst="rect">
            <a:avLst/>
          </a:prstGeom>
          <a:noFill/>
          <a:extLst>
            <a:ext uri="{909E8E84-426E-40DD-AFC4-6F175D3DCCD1}">
              <a14:hiddenFill xmlns:a14="http://schemas.microsoft.com/office/drawing/2010/main">
                <a:solidFill>
                  <a:srgbClr val="FFFFFF"/>
                </a:solidFill>
              </a14:hiddenFill>
            </a:ext>
          </a:extLst>
        </p:spPr>
      </p:pic>
      <p:pic>
        <p:nvPicPr>
          <p:cNvPr id="87041" name="Picture 1" descr="IMG_645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61966" y="2063662"/>
            <a:ext cx="1742893" cy="3103200"/>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4480464" y="5353052"/>
            <a:ext cx="1172116" cy="369332"/>
          </a:xfrm>
          <a:prstGeom prst="rect">
            <a:avLst/>
          </a:prstGeom>
        </p:spPr>
        <p:txBody>
          <a:bodyPr wrap="none">
            <a:spAutoFit/>
          </a:bodyPr>
          <a:lstStyle/>
          <a:p>
            <a:r>
              <a:rPr lang="zh-CN" altLang="zh-CN" kern="100" dirty="0">
                <a:ea typeface="Times New Roman" panose="02020603050405020304" pitchFamily="18" charset="0"/>
              </a:rPr>
              <a:t> </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租户设置</a:t>
            </a:r>
            <a:endParaRPr lang="zh-CN" altLang="en-US" dirty="0"/>
          </a:p>
        </p:txBody>
      </p:sp>
    </p:spTree>
    <p:extLst>
      <p:ext uri="{BB962C8B-B14F-4D97-AF65-F5344CB8AC3E}">
        <p14:creationId xmlns:p14="http://schemas.microsoft.com/office/powerpoint/2010/main" val="5611635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chemeClr val="accent2"/>
                </a:solidFill>
              </a:rPr>
              <a:t>THANK you!</a:t>
            </a:r>
            <a:endParaRPr lang="zh-CN" altLang="en-US" dirty="0">
              <a:solidFill>
                <a:schemeClr val="accent2"/>
              </a:solidFill>
            </a:endParaRPr>
          </a:p>
        </p:txBody>
      </p:sp>
      <p:sp>
        <p:nvSpPr>
          <p:cNvPr id="3" name="内容占位符 2"/>
          <p:cNvSpPr>
            <a:spLocks noGrp="1"/>
          </p:cNvSpPr>
          <p:nvPr>
            <p:ph idx="1"/>
          </p:nvPr>
        </p:nvSpPr>
        <p:spPr/>
        <p:txBody>
          <a:bodyPr/>
          <a:lstStyle/>
          <a:p>
            <a:pPr marL="0" indent="0">
              <a:buNone/>
            </a:pPr>
            <a:r>
              <a:rPr lang="zh-CN" altLang="en-US" sz="3200" b="1" dirty="0">
                <a:latin typeface="宋体" panose="02010600030101010101" pitchFamily="2" charset="-122"/>
                <a:ea typeface="宋体" panose="02010600030101010101" pitchFamily="2" charset="-122"/>
                <a:cs typeface="Courier New" panose="02070309020205020404" pitchFamily="49" charset="0"/>
              </a:rPr>
              <a:t>基于</a:t>
            </a:r>
            <a:r>
              <a:rPr lang="en-US" altLang="zh-CN" sz="3200" b="1" dirty="0">
                <a:latin typeface="宋体" panose="02010600030101010101" pitchFamily="2" charset="-122"/>
                <a:ea typeface="宋体" panose="02010600030101010101" pitchFamily="2" charset="-122"/>
                <a:cs typeface="Courier New" panose="02070309020205020404" pitchFamily="49" charset="0"/>
              </a:rPr>
              <a:t>ZIGBEE</a:t>
            </a:r>
            <a:r>
              <a:rPr lang="zh-CN" altLang="en-US" sz="3200" b="1" dirty="0">
                <a:latin typeface="宋体" panose="02010600030101010101" pitchFamily="2" charset="-122"/>
                <a:ea typeface="宋体" panose="02010600030101010101" pitchFamily="2" charset="-122"/>
                <a:cs typeface="Courier New" panose="02070309020205020404" pitchFamily="49" charset="0"/>
              </a:rPr>
              <a:t>的无线门锁系统设计与实现</a:t>
            </a:r>
            <a:endParaRPr lang="en-US" altLang="zh-CN" sz="1800" b="1" dirty="0" smtClean="0">
              <a:latin typeface="宋体" panose="02010600030101010101" pitchFamily="2" charset="-122"/>
              <a:ea typeface="宋体" panose="02010600030101010101" pitchFamily="2" charset="-122"/>
              <a:cs typeface="Courier New" panose="02070309020205020404" pitchFamily="49" charset="0"/>
            </a:endParaRPr>
          </a:p>
          <a:p>
            <a:r>
              <a:rPr lang="zh-CN" altLang="en-US" sz="1800" dirty="0" smtClean="0">
                <a:latin typeface="宋体" panose="02010600030101010101" pitchFamily="2" charset="-122"/>
                <a:ea typeface="宋体" panose="02010600030101010101" pitchFamily="2" charset="-122"/>
                <a:cs typeface="Courier New" panose="02070309020205020404" pitchFamily="49" charset="0"/>
              </a:rPr>
              <a:t>导师：应时彦</a:t>
            </a:r>
            <a:endParaRPr lang="en-US" altLang="zh-CN" sz="1800" dirty="0" smtClean="0">
              <a:latin typeface="宋体" panose="02010600030101010101" pitchFamily="2" charset="-122"/>
              <a:ea typeface="宋体" panose="02010600030101010101" pitchFamily="2" charset="-122"/>
              <a:cs typeface="Courier New" panose="02070309020205020404" pitchFamily="49" charset="0"/>
            </a:endParaRPr>
          </a:p>
          <a:p>
            <a:r>
              <a:rPr lang="zh-CN" altLang="en-US" sz="1800" dirty="0" smtClean="0">
                <a:latin typeface="宋体" panose="02010600030101010101" pitchFamily="2" charset="-122"/>
                <a:ea typeface="宋体" panose="02010600030101010101" pitchFamily="2" charset="-122"/>
                <a:cs typeface="Courier New" panose="02070309020205020404" pitchFamily="49" charset="0"/>
              </a:rPr>
              <a:t>姓名：朱献</a:t>
            </a:r>
            <a:r>
              <a:rPr lang="zh-CN" altLang="en-US" sz="1800" dirty="0" smtClean="0">
                <a:latin typeface="宋体" panose="02010600030101010101" pitchFamily="2" charset="-122"/>
                <a:ea typeface="宋体" panose="02010600030101010101" pitchFamily="2" charset="-122"/>
                <a:cs typeface="Courier New" panose="02070309020205020404" pitchFamily="49" charset="0"/>
              </a:rPr>
              <a:t>康</a:t>
            </a:r>
            <a:endParaRPr lang="en-US" altLang="zh-CN" sz="1800" dirty="0" smtClean="0">
              <a:latin typeface="宋体" panose="02010600030101010101" pitchFamily="2" charset="-122"/>
              <a:ea typeface="宋体"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12731802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b="1" dirty="0" smtClean="0">
                <a:solidFill>
                  <a:schemeClr val="bg2">
                    <a:lumMod val="75000"/>
                  </a:schemeClr>
                </a:solidFill>
                <a:latin typeface="宋体" panose="02010600030101010101" pitchFamily="2" charset="-122"/>
                <a:ea typeface="宋体" panose="02010600030101010101" pitchFamily="2" charset="-122"/>
              </a:rPr>
              <a:t>选题背景</a:t>
            </a:r>
            <a:r>
              <a:rPr lang="zh-CN" altLang="en-US" sz="3200" b="1" dirty="0" smtClean="0">
                <a:solidFill>
                  <a:schemeClr val="bg2">
                    <a:lumMod val="75000"/>
                  </a:schemeClr>
                </a:solidFill>
                <a:latin typeface="宋体" panose="02010600030101010101" pitchFamily="2" charset="-122"/>
                <a:ea typeface="宋体" panose="02010600030101010101" pitchFamily="2" charset="-122"/>
              </a:rPr>
              <a:t>和意义</a:t>
            </a:r>
            <a:endParaRPr lang="zh-CN" altLang="en-US" sz="3200" b="1" dirty="0">
              <a:solidFill>
                <a:schemeClr val="bg2">
                  <a:lumMod val="75000"/>
                </a:schemeClr>
              </a:solidFill>
              <a:latin typeface="宋体" panose="02010600030101010101" pitchFamily="2" charset="-122"/>
              <a:ea typeface="宋体" panose="02010600030101010101" pitchFamily="2" charset="-122"/>
            </a:endParaRPr>
          </a:p>
        </p:txBody>
      </p:sp>
      <p:sp>
        <p:nvSpPr>
          <p:cNvPr id="10" name="文本框 9"/>
          <p:cNvSpPr txBox="1"/>
          <p:nvPr/>
        </p:nvSpPr>
        <p:spPr>
          <a:xfrm>
            <a:off x="768096" y="1812666"/>
            <a:ext cx="7592133" cy="38318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indent="304800" algn="just">
              <a:lnSpc>
                <a:spcPct val="150000"/>
              </a:lnSpc>
              <a:spcAft>
                <a:spcPts val="0"/>
              </a:spcAft>
            </a:pPr>
            <a:r>
              <a:rPr lang="zh-CN" altLang="zh-CN" kern="100" dirty="0">
                <a:solidFill>
                  <a:srgbClr val="000000"/>
                </a:solidFill>
                <a:latin typeface="Times New Roman" panose="02020603050405020304" pitchFamily="18" charset="0"/>
                <a:ea typeface="宋体" panose="02010600030101010101" pitchFamily="2" charset="-122"/>
              </a:rPr>
              <a:t>近年来，随着我国城市人口数量增多和房价上涨</a:t>
            </a:r>
            <a:r>
              <a:rPr lang="zh-CN" altLang="zh-CN" kern="100" dirty="0" smtClean="0">
                <a:solidFill>
                  <a:srgbClr val="000000"/>
                </a:solidFill>
                <a:latin typeface="Times New Roman" panose="02020603050405020304" pitchFamily="18" charset="0"/>
                <a:ea typeface="宋体" panose="02010600030101010101" pitchFamily="2" charset="-122"/>
              </a:rPr>
              <a:t>，</a:t>
            </a:r>
            <a:r>
              <a:rPr lang="zh-CN" altLang="en-US" kern="100" dirty="0" smtClean="0">
                <a:solidFill>
                  <a:srgbClr val="000000"/>
                </a:solidFill>
                <a:latin typeface="Times New Roman" panose="02020603050405020304" pitchFamily="18" charset="0"/>
                <a:ea typeface="宋体" panose="02010600030101010101" pitchFamily="2" charset="-122"/>
              </a:rPr>
              <a:t>居民</a:t>
            </a:r>
            <a:r>
              <a:rPr lang="zh-CN" altLang="zh-CN" kern="100" dirty="0" smtClean="0">
                <a:solidFill>
                  <a:srgbClr val="000000"/>
                </a:solidFill>
                <a:latin typeface="Times New Roman" panose="02020603050405020304" pitchFamily="18" charset="0"/>
                <a:ea typeface="宋体" panose="02010600030101010101" pitchFamily="2" charset="-122"/>
              </a:rPr>
              <a:t>的</a:t>
            </a:r>
            <a:r>
              <a:rPr lang="zh-CN" altLang="zh-CN" kern="100" dirty="0">
                <a:solidFill>
                  <a:srgbClr val="000000"/>
                </a:solidFill>
                <a:latin typeface="Times New Roman" panose="02020603050405020304" pitchFamily="18" charset="0"/>
                <a:ea typeface="宋体" panose="02010600030101010101" pitchFamily="2" charset="-122"/>
              </a:rPr>
              <a:t>住房紧张问题日益突出。为了改善这个问题，政府不断地加大了对公租房的发展和培育</a:t>
            </a:r>
            <a:r>
              <a:rPr lang="zh-CN" altLang="zh-CN" kern="100" dirty="0" smtClean="0">
                <a:solidFill>
                  <a:srgbClr val="000000"/>
                </a:solidFill>
                <a:latin typeface="Times New Roman" panose="02020603050405020304" pitchFamily="18" charset="0"/>
                <a:ea typeface="宋体" panose="02010600030101010101" pitchFamily="2" charset="-122"/>
              </a:rPr>
              <a:t>力度</a:t>
            </a:r>
            <a:r>
              <a:rPr lang="zh-CN" altLang="en-US" kern="100" dirty="0" smtClean="0">
                <a:solidFill>
                  <a:srgbClr val="000000"/>
                </a:solidFill>
                <a:latin typeface="Times New Roman" panose="02020603050405020304" pitchFamily="18" charset="0"/>
                <a:ea typeface="宋体" panose="02010600030101010101" pitchFamily="2" charset="-122"/>
              </a:rPr>
              <a:t>，例如</a:t>
            </a:r>
            <a:r>
              <a:rPr lang="en-US" altLang="zh-CN" kern="100" dirty="0" smtClean="0">
                <a:latin typeface="宋体" panose="02010600030101010101" pitchFamily="2" charset="-122"/>
                <a:ea typeface="宋体" panose="02010600030101010101" pitchFamily="2" charset="-122"/>
                <a:cs typeface="Times New Roman" panose="02020603050405020304" pitchFamily="18" charset="0"/>
              </a:rPr>
              <a:t>2016</a:t>
            </a:r>
            <a:r>
              <a:rPr lang="zh-CN" altLang="zh-CN" kern="100" dirty="0">
                <a:latin typeface="宋体" panose="02010600030101010101" pitchFamily="2" charset="-122"/>
                <a:ea typeface="宋体" panose="02010600030101010101" pitchFamily="2" charset="-122"/>
                <a:cs typeface="Times New Roman" panose="02020603050405020304" pitchFamily="18" charset="0"/>
              </a:rPr>
              <a:t>年</a:t>
            </a:r>
            <a:r>
              <a:rPr lang="en-US" altLang="zh-CN" kern="100" dirty="0">
                <a:latin typeface="宋体" panose="02010600030101010101" pitchFamily="2" charset="-122"/>
                <a:ea typeface="宋体" panose="02010600030101010101" pitchFamily="2" charset="-122"/>
                <a:cs typeface="Times New Roman" panose="02020603050405020304" pitchFamily="18" charset="0"/>
              </a:rPr>
              <a:t>5</a:t>
            </a:r>
            <a:r>
              <a:rPr lang="zh-CN" altLang="zh-CN" kern="100" dirty="0">
                <a:latin typeface="宋体" panose="02010600030101010101" pitchFamily="2" charset="-122"/>
                <a:ea typeface="宋体" panose="02010600030101010101" pitchFamily="2" charset="-122"/>
                <a:cs typeface="Times New Roman" panose="02020603050405020304" pitchFamily="18" charset="0"/>
              </a:rPr>
              <a:t>月国务院办公厅</a:t>
            </a:r>
            <a:r>
              <a:rPr lang="zh-CN" altLang="zh-CN" kern="100" dirty="0" smtClean="0">
                <a:latin typeface="宋体" panose="02010600030101010101" pitchFamily="2" charset="-122"/>
                <a:ea typeface="宋体" panose="02010600030101010101" pitchFamily="2" charset="-122"/>
                <a:cs typeface="Times New Roman" panose="02020603050405020304" pitchFamily="18" charset="0"/>
              </a:rPr>
              <a:t>发布</a:t>
            </a:r>
            <a:r>
              <a:rPr lang="zh-CN" altLang="en-US" kern="100" dirty="0" smtClean="0">
                <a:latin typeface="宋体" panose="02010600030101010101" pitchFamily="2" charset="-122"/>
                <a:ea typeface="宋体" panose="02010600030101010101" pitchFamily="2" charset="-122"/>
                <a:cs typeface="Times New Roman" panose="02020603050405020304" pitchFamily="18" charset="0"/>
              </a:rPr>
              <a:t>了</a:t>
            </a:r>
            <a:r>
              <a:rPr lang="zh-CN" altLang="zh-CN" kern="100" dirty="0" smtClean="0">
                <a:latin typeface="Times New Roman" panose="02020603050405020304" pitchFamily="18" charset="0"/>
                <a:ea typeface="宋体" panose="02010600030101010101" pitchFamily="2" charset="-122"/>
                <a:cs typeface="Times New Roman" panose="02020603050405020304" pitchFamily="18" charset="0"/>
              </a:rPr>
              <a:t>《国务院办公厅关于加快培育和发展住房租赁市场的若干意见》</a:t>
            </a:r>
            <a:r>
              <a:rPr lang="zh-CN" altLang="en-US" kern="1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zh-CN" kern="100" dirty="0" smtClean="0">
                <a:solidFill>
                  <a:srgbClr val="000000"/>
                </a:solidFill>
                <a:latin typeface="Times New Roman" panose="02020603050405020304" pitchFamily="18" charset="0"/>
                <a:ea typeface="宋体" panose="02010600030101010101" pitchFamily="2" charset="-122"/>
              </a:rPr>
              <a:t>公</a:t>
            </a:r>
            <a:r>
              <a:rPr lang="zh-CN" altLang="zh-CN" kern="100" dirty="0">
                <a:solidFill>
                  <a:srgbClr val="000000"/>
                </a:solidFill>
                <a:latin typeface="Times New Roman" panose="02020603050405020304" pitchFamily="18" charset="0"/>
                <a:ea typeface="宋体" panose="02010600030101010101" pitchFamily="2" charset="-122"/>
              </a:rPr>
              <a:t>租房在实际的管理过程中存在很多问题，如</a:t>
            </a:r>
            <a:r>
              <a:rPr lang="zh-CN" altLang="zh-CN" b="1" kern="100" dirty="0">
                <a:solidFill>
                  <a:srgbClr val="FF0000"/>
                </a:solidFill>
                <a:latin typeface="Times New Roman" panose="02020603050405020304" pitchFamily="18" charset="0"/>
                <a:ea typeface="宋体" panose="02010600030101010101" pitchFamily="2" charset="-122"/>
              </a:rPr>
              <a:t>租金无法及时收取，租户进出权限控制困难</a:t>
            </a:r>
            <a:r>
              <a:rPr lang="zh-CN" altLang="zh-CN" kern="100" dirty="0">
                <a:solidFill>
                  <a:srgbClr val="000000"/>
                </a:solidFill>
                <a:latin typeface="Times New Roman" panose="02020603050405020304" pitchFamily="18" charset="0"/>
                <a:ea typeface="宋体" panose="02010600030101010101" pitchFamily="2" charset="-122"/>
              </a:rPr>
              <a:t>等</a:t>
            </a:r>
            <a:r>
              <a:rPr lang="zh-CN" altLang="zh-CN" kern="100" dirty="0" smtClean="0">
                <a:solidFill>
                  <a:srgbClr val="000000"/>
                </a:solidFill>
                <a:latin typeface="Times New Roman" panose="02020603050405020304" pitchFamily="18" charset="0"/>
                <a:ea typeface="宋体" panose="02010600030101010101" pitchFamily="2" charset="-122"/>
              </a:rPr>
              <a:t>。伴随</a:t>
            </a:r>
            <a:r>
              <a:rPr lang="zh-CN" altLang="zh-CN" kern="100" dirty="0">
                <a:solidFill>
                  <a:srgbClr val="000000"/>
                </a:solidFill>
                <a:latin typeface="Times New Roman" panose="02020603050405020304" pitchFamily="18" charset="0"/>
                <a:ea typeface="宋体" panose="02010600030101010101" pitchFamily="2" charset="-122"/>
              </a:rPr>
              <a:t>着物联网时代的到来，物联网技术在</a:t>
            </a:r>
            <a:r>
              <a:rPr lang="zh-CN" altLang="zh-CN" b="1" kern="100" dirty="0">
                <a:solidFill>
                  <a:srgbClr val="FF0000"/>
                </a:solidFill>
                <a:latin typeface="Times New Roman" panose="02020603050405020304" pitchFamily="18" charset="0"/>
                <a:ea typeface="宋体" panose="02010600030101010101" pitchFamily="2" charset="-122"/>
              </a:rPr>
              <a:t>智能家居、智能电网</a:t>
            </a:r>
            <a:r>
              <a:rPr lang="zh-CN" altLang="zh-CN" kern="100" dirty="0">
                <a:solidFill>
                  <a:srgbClr val="000000"/>
                </a:solidFill>
                <a:latin typeface="Times New Roman" panose="02020603050405020304" pitchFamily="18" charset="0"/>
                <a:ea typeface="宋体" panose="02010600030101010101" pitchFamily="2" charset="-122"/>
              </a:rPr>
              <a:t>以及</a:t>
            </a:r>
            <a:r>
              <a:rPr lang="zh-CN" altLang="zh-CN" b="1" kern="100" dirty="0">
                <a:solidFill>
                  <a:srgbClr val="FF0000"/>
                </a:solidFill>
                <a:latin typeface="Times New Roman" panose="02020603050405020304" pitchFamily="18" charset="0"/>
                <a:ea typeface="宋体" panose="02010600030101010101" pitchFamily="2" charset="-122"/>
              </a:rPr>
              <a:t>楼宇控制</a:t>
            </a:r>
            <a:r>
              <a:rPr lang="zh-CN" altLang="zh-CN" kern="100" dirty="0">
                <a:solidFill>
                  <a:srgbClr val="000000"/>
                </a:solidFill>
                <a:latin typeface="Times New Roman" panose="02020603050405020304" pitchFamily="18" charset="0"/>
                <a:ea typeface="宋体" panose="02010600030101010101" pitchFamily="2" charset="-122"/>
              </a:rPr>
              <a:t>等领域有很多智能化的解决方案，其中</a:t>
            </a:r>
            <a:r>
              <a:rPr lang="en-US" altLang="zh-CN" b="1" kern="100" dirty="0">
                <a:solidFill>
                  <a:srgbClr val="FF0000"/>
                </a:solidFill>
                <a:latin typeface="Times New Roman" panose="02020603050405020304" pitchFamily="18" charset="0"/>
                <a:ea typeface="宋体" panose="02010600030101010101" pitchFamily="2" charset="-122"/>
              </a:rPr>
              <a:t>ZigBee</a:t>
            </a:r>
            <a:r>
              <a:rPr lang="zh-CN" altLang="zh-CN" kern="100" dirty="0">
                <a:solidFill>
                  <a:srgbClr val="000000"/>
                </a:solidFill>
                <a:latin typeface="Times New Roman" panose="02020603050405020304" pitchFamily="18" charset="0"/>
                <a:ea typeface="宋体" panose="02010600030101010101" pitchFamily="2" charset="-122"/>
              </a:rPr>
              <a:t>和</a:t>
            </a:r>
            <a:r>
              <a:rPr lang="en-US" altLang="zh-CN" b="1" kern="100" dirty="0">
                <a:solidFill>
                  <a:srgbClr val="FF0000"/>
                </a:solidFill>
                <a:latin typeface="Times New Roman" panose="02020603050405020304" pitchFamily="18" charset="0"/>
                <a:ea typeface="宋体" panose="02010600030101010101" pitchFamily="2" charset="-122"/>
              </a:rPr>
              <a:t>RFID</a:t>
            </a:r>
            <a:r>
              <a:rPr lang="zh-CN" altLang="zh-CN" kern="100" dirty="0">
                <a:solidFill>
                  <a:srgbClr val="000000"/>
                </a:solidFill>
                <a:latin typeface="Times New Roman" panose="02020603050405020304" pitchFamily="18" charset="0"/>
                <a:ea typeface="宋体" panose="02010600030101010101" pitchFamily="2" charset="-122"/>
              </a:rPr>
              <a:t>技术在</a:t>
            </a:r>
            <a:r>
              <a:rPr lang="zh-CN" altLang="zh-CN" b="1" kern="100" dirty="0">
                <a:solidFill>
                  <a:srgbClr val="FF0000"/>
                </a:solidFill>
                <a:latin typeface="Times New Roman" panose="02020603050405020304" pitchFamily="18" charset="0"/>
                <a:ea typeface="宋体" panose="02010600030101010101" pitchFamily="2" charset="-122"/>
              </a:rPr>
              <a:t>楼宇控制</a:t>
            </a:r>
            <a:r>
              <a:rPr lang="zh-CN" altLang="zh-CN" kern="100" dirty="0">
                <a:solidFill>
                  <a:srgbClr val="000000"/>
                </a:solidFill>
                <a:latin typeface="Times New Roman" panose="02020603050405020304" pitchFamily="18" charset="0"/>
                <a:ea typeface="宋体" panose="02010600030101010101" pitchFamily="2" charset="-122"/>
              </a:rPr>
              <a:t>领域起到了极大作用</a:t>
            </a:r>
            <a:r>
              <a:rPr lang="zh-CN" altLang="zh-CN" kern="100" dirty="0" smtClean="0">
                <a:solidFill>
                  <a:srgbClr val="000000"/>
                </a:solidFill>
                <a:latin typeface="Times New Roman" panose="02020603050405020304" pitchFamily="18" charset="0"/>
                <a:ea typeface="宋体" panose="02010600030101010101" pitchFamily="2" charset="-122"/>
              </a:rPr>
              <a:t>。</a:t>
            </a:r>
            <a:r>
              <a:rPr lang="zh-CN"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针对公租房实际存在的管理问题，提出了一种</a:t>
            </a:r>
            <a:r>
              <a:rPr lang="zh-CN" altLang="zh-CN"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基于</a:t>
            </a:r>
            <a:r>
              <a:rPr lang="en-US" altLang="zh-CN" b="1" kern="100" dirty="0">
                <a:solidFill>
                  <a:srgbClr val="FF0000"/>
                </a:solidFill>
                <a:latin typeface="Times New Roman" panose="02020603050405020304" pitchFamily="18" charset="0"/>
                <a:ea typeface="宋体" panose="02010600030101010101" pitchFamily="2" charset="-122"/>
              </a:rPr>
              <a:t>ZigBee</a:t>
            </a:r>
            <a:r>
              <a:rPr lang="zh-CN" altLang="zh-CN"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技术的无线门锁系统</a:t>
            </a:r>
            <a:r>
              <a:rPr lang="zh-CN"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解决</a:t>
            </a:r>
            <a:r>
              <a:rPr lang="zh-CN" altLang="zh-CN" kern="1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方案</a:t>
            </a:r>
            <a:r>
              <a:rPr lang="zh-CN" altLang="en-US" kern="1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，用于</a:t>
            </a:r>
            <a:r>
              <a:rPr lang="zh-CN" altLang="zh-CN" kern="1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实现公</a:t>
            </a:r>
            <a:r>
              <a:rPr lang="zh-CN"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租房管理的</a:t>
            </a:r>
            <a:r>
              <a:rPr lang="zh-CN" altLang="zh-CN"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高效化、智能化</a:t>
            </a:r>
            <a:r>
              <a:rPr lang="zh-CN"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和</a:t>
            </a:r>
            <a:r>
              <a:rPr lang="zh-CN" altLang="zh-CN"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移动化</a:t>
            </a:r>
            <a:r>
              <a:rPr lang="zh-CN" altLang="zh-CN" kern="1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zh-CN" kern="1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42599796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b="1" dirty="0" smtClean="0">
                <a:solidFill>
                  <a:schemeClr val="bg2">
                    <a:lumMod val="75000"/>
                  </a:schemeClr>
                </a:solidFill>
                <a:latin typeface="宋体" panose="02010600030101010101" pitchFamily="2" charset="-122"/>
                <a:ea typeface="宋体" panose="02010600030101010101" pitchFamily="2" charset="-122"/>
              </a:rPr>
              <a:t>基于</a:t>
            </a:r>
            <a:r>
              <a:rPr lang="en-US" altLang="zh-CN" sz="3200" b="1" dirty="0" err="1" smtClean="0">
                <a:solidFill>
                  <a:schemeClr val="bg2">
                    <a:lumMod val="75000"/>
                  </a:schemeClr>
                </a:solidFill>
                <a:latin typeface="宋体" panose="02010600030101010101" pitchFamily="2" charset="-122"/>
                <a:ea typeface="宋体" panose="02010600030101010101" pitchFamily="2" charset="-122"/>
              </a:rPr>
              <a:t>Zigbee</a:t>
            </a:r>
            <a:r>
              <a:rPr lang="zh-CN" altLang="en-US" sz="3200" b="1" dirty="0" smtClean="0">
                <a:solidFill>
                  <a:schemeClr val="bg2">
                    <a:lumMod val="75000"/>
                  </a:schemeClr>
                </a:solidFill>
                <a:latin typeface="宋体" panose="02010600030101010101" pitchFamily="2" charset="-122"/>
                <a:ea typeface="宋体" panose="02010600030101010101" pitchFamily="2" charset="-122"/>
              </a:rPr>
              <a:t>的无线门锁系统解决方案</a:t>
            </a:r>
            <a:endParaRPr lang="zh-CN" altLang="en-US" sz="3200" b="1" dirty="0">
              <a:solidFill>
                <a:schemeClr val="bg2">
                  <a:lumMod val="75000"/>
                </a:schemeClr>
              </a:solidFill>
              <a:latin typeface="宋体" panose="02010600030101010101" pitchFamily="2" charset="-122"/>
              <a:ea typeface="宋体" panose="02010600030101010101" pitchFamily="2" charset="-122"/>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420602114"/>
              </p:ext>
            </p:extLst>
          </p:nvPr>
        </p:nvGraphicFramePr>
        <p:xfrm>
          <a:off x="768096" y="1882794"/>
          <a:ext cx="3105096" cy="3377681"/>
        </p:xfrm>
        <a:graphic>
          <a:graphicData uri="http://schemas.openxmlformats.org/presentationml/2006/ole">
            <mc:AlternateContent xmlns:mc="http://schemas.openxmlformats.org/markup-compatibility/2006">
              <mc:Choice xmlns:v="urn:schemas-microsoft-com:vml" Requires="v">
                <p:oleObj spid="_x0000_s63732" name="Visio" r:id="rId4" imgW="2609813" imgH="2838580" progId="Visio.Drawing.15">
                  <p:embed/>
                </p:oleObj>
              </mc:Choice>
              <mc:Fallback>
                <p:oleObj name="Visio" r:id="rId4" imgW="2609813" imgH="2838580" progId="Visio.Drawing.15">
                  <p:embed/>
                  <p:pic>
                    <p:nvPicPr>
                      <p:cNvPr id="0" name="Object 1"/>
                      <p:cNvPicPr>
                        <a:picLocks noChangeAspect="1" noChangeArrowheads="1"/>
                      </p:cNvPicPr>
                      <p:nvPr/>
                    </p:nvPicPr>
                    <p:blipFill>
                      <a:blip r:embed="rId5"/>
                      <a:srcRect/>
                      <a:stretch>
                        <a:fillRect/>
                      </a:stretch>
                    </p:blipFill>
                    <p:spPr bwMode="auto">
                      <a:xfrm>
                        <a:off x="768096" y="1882794"/>
                        <a:ext cx="3105096" cy="3377681"/>
                      </a:xfrm>
                      <a:prstGeom prst="rect">
                        <a:avLst/>
                      </a:prstGeom>
                      <a:noFill/>
                    </p:spPr>
                  </p:pic>
                </p:oleObj>
              </mc:Fallback>
            </mc:AlternateContent>
          </a:graphicData>
        </a:graphic>
      </p:graphicFrame>
      <p:sp>
        <p:nvSpPr>
          <p:cNvPr id="5" name="矩形 4"/>
          <p:cNvSpPr/>
          <p:nvPr/>
        </p:nvSpPr>
        <p:spPr>
          <a:xfrm>
            <a:off x="1651230" y="5514391"/>
            <a:ext cx="1338828" cy="507831"/>
          </a:xfrm>
          <a:prstGeom prst="rect">
            <a:avLst/>
          </a:prstGeom>
        </p:spPr>
        <p:txBody>
          <a:bodyPr wrap="none">
            <a:spAutoFit/>
          </a:bodyPr>
          <a:lstStyle/>
          <a:p>
            <a:pPr algn="ctr">
              <a:lnSpc>
                <a:spcPct val="150000"/>
              </a:lnSpc>
              <a:spcAft>
                <a:spcPts val="0"/>
              </a:spcAft>
            </a:pPr>
            <a:r>
              <a:rPr lang="zh-CN" altLang="zh-CN" kern="100" dirty="0">
                <a:solidFill>
                  <a:srgbClr val="000000"/>
                </a:solidFill>
                <a:latin typeface="Times New Roman" panose="02020603050405020304" pitchFamily="18" charset="0"/>
                <a:ea typeface="宋体" panose="02010600030101010101" pitchFamily="2" charset="-122"/>
              </a:rPr>
              <a:t>系统结构图</a:t>
            </a:r>
            <a:endParaRPr lang="zh-CN" altLang="zh-CN" kern="100" dirty="0">
              <a:latin typeface="Times New Roman" panose="02020603050405020304" pitchFamily="18" charset="0"/>
              <a:ea typeface="宋体" panose="02010600030101010101" pitchFamily="2" charset="-122"/>
            </a:endParaRPr>
          </a:p>
        </p:txBody>
      </p:sp>
      <p:sp>
        <p:nvSpPr>
          <p:cNvPr id="11" name="矩形 10"/>
          <p:cNvSpPr/>
          <p:nvPr/>
        </p:nvSpPr>
        <p:spPr>
          <a:xfrm>
            <a:off x="4271864" y="4228750"/>
            <a:ext cx="2446177" cy="1938992"/>
          </a:xfrm>
          <a:prstGeom prst="rect">
            <a:avLst/>
          </a:prstGeom>
        </p:spPr>
        <p:txBody>
          <a:bodyPr wrap="square">
            <a:spAutoFit/>
          </a:bodyPr>
          <a:lstStyle/>
          <a:p>
            <a:pPr marL="285750" lvl="0" indent="-285750">
              <a:lnSpc>
                <a:spcPct val="150000"/>
              </a:lnSpc>
              <a:buFont typeface="Arial" panose="020B0604020202020204" pitchFamily="34" charset="0"/>
              <a:buChar char="•"/>
              <a:tabLst>
                <a:tab pos="228600" algn="l"/>
              </a:tabLst>
            </a:pPr>
            <a:r>
              <a:rPr lang="en-US" altLang="zh-CN" sz="1600" dirty="0" smtClean="0">
                <a:latin typeface="宋体" panose="02010600030101010101" pitchFamily="2" charset="-122"/>
                <a:ea typeface="宋体" panose="02010600030101010101" pitchFamily="2" charset="-122"/>
              </a:rPr>
              <a:t>ZigBee</a:t>
            </a:r>
            <a:r>
              <a:rPr lang="zh-CN" altLang="en-US" sz="1600" dirty="0" smtClean="0">
                <a:latin typeface="宋体" panose="02010600030101010101" pitchFamily="2" charset="-122"/>
                <a:ea typeface="宋体" panose="02010600030101010101" pitchFamily="2" charset="-122"/>
              </a:rPr>
              <a:t>无线网络通信</a:t>
            </a:r>
            <a:endParaRPr lang="en-US" altLang="zh-CN" sz="1600" dirty="0" smtClean="0">
              <a:latin typeface="宋体" panose="02010600030101010101" pitchFamily="2" charset="-122"/>
              <a:ea typeface="宋体" panose="02010600030101010101" pitchFamily="2" charset="-122"/>
            </a:endParaRPr>
          </a:p>
          <a:p>
            <a:pPr marL="285750" lvl="0" indent="-285750">
              <a:lnSpc>
                <a:spcPct val="150000"/>
              </a:lnSpc>
              <a:buFont typeface="Arial" panose="020B0604020202020204" pitchFamily="34" charset="0"/>
              <a:buChar char="•"/>
              <a:tabLst>
                <a:tab pos="228600" algn="l"/>
              </a:tabLst>
            </a:pPr>
            <a:r>
              <a:rPr lang="zh-CN" altLang="en-US" sz="1600" dirty="0" smtClean="0">
                <a:latin typeface="宋体" panose="02010600030101010101" pitchFamily="2" charset="-122"/>
                <a:ea typeface="宋体" panose="02010600030101010101" pitchFamily="2" charset="-122"/>
              </a:rPr>
              <a:t>以太网通信</a:t>
            </a:r>
            <a:endParaRPr lang="en-US" altLang="zh-CN" sz="1600" dirty="0" smtClean="0">
              <a:latin typeface="宋体" panose="02010600030101010101" pitchFamily="2" charset="-122"/>
              <a:ea typeface="宋体" panose="02010600030101010101" pitchFamily="2" charset="-122"/>
            </a:endParaRPr>
          </a:p>
          <a:p>
            <a:pPr marL="285750" lvl="0" indent="-285750">
              <a:lnSpc>
                <a:spcPct val="150000"/>
              </a:lnSpc>
              <a:buFont typeface="Arial" panose="020B0604020202020204" pitchFamily="34" charset="0"/>
              <a:buChar char="•"/>
              <a:tabLst>
                <a:tab pos="228600" algn="l"/>
              </a:tabLst>
            </a:pPr>
            <a:r>
              <a:rPr lang="en-US" altLang="zh-CN" sz="1600" dirty="0" smtClean="0">
                <a:latin typeface="宋体" panose="02010600030101010101" pitchFamily="2" charset="-122"/>
                <a:ea typeface="宋体" panose="02010600030101010101" pitchFamily="2" charset="-122"/>
              </a:rPr>
              <a:t>RFID</a:t>
            </a:r>
            <a:r>
              <a:rPr lang="zh-CN" altLang="en-US" sz="1600" dirty="0" smtClean="0">
                <a:latin typeface="宋体" panose="02010600030101010101" pitchFamily="2" charset="-122"/>
                <a:ea typeface="宋体" panose="02010600030101010101" pitchFamily="2" charset="-122"/>
              </a:rPr>
              <a:t>射频通信</a:t>
            </a:r>
            <a:endParaRPr lang="en-US" altLang="zh-CN" sz="1600" dirty="0" smtClean="0">
              <a:latin typeface="宋体" panose="02010600030101010101" pitchFamily="2" charset="-122"/>
              <a:ea typeface="宋体" panose="02010600030101010101" pitchFamily="2" charset="-122"/>
            </a:endParaRPr>
          </a:p>
          <a:p>
            <a:pPr marL="285750" lvl="0" indent="-285750">
              <a:lnSpc>
                <a:spcPct val="150000"/>
              </a:lnSpc>
              <a:buFont typeface="Arial" panose="020B0604020202020204" pitchFamily="34" charset="0"/>
              <a:buChar char="•"/>
              <a:tabLst>
                <a:tab pos="228600" algn="l"/>
              </a:tabLst>
            </a:pPr>
            <a:r>
              <a:rPr lang="zh-CN" altLang="en-US" sz="1600" dirty="0" smtClean="0">
                <a:latin typeface="宋体" panose="02010600030101010101" pitchFamily="2" charset="-122"/>
                <a:ea typeface="宋体" panose="02010600030101010101" pitchFamily="2" charset="-122"/>
              </a:rPr>
              <a:t>串口通信</a:t>
            </a:r>
            <a:endParaRPr lang="en-US" altLang="zh-CN" sz="1600" dirty="0" smtClean="0">
              <a:latin typeface="宋体" panose="02010600030101010101" pitchFamily="2" charset="-122"/>
              <a:ea typeface="宋体" panose="02010600030101010101" pitchFamily="2" charset="-122"/>
            </a:endParaRPr>
          </a:p>
          <a:p>
            <a:pPr marL="285750" lvl="0" indent="-285750">
              <a:lnSpc>
                <a:spcPct val="150000"/>
              </a:lnSpc>
              <a:buFont typeface="Arial" panose="020B0604020202020204" pitchFamily="34" charset="0"/>
              <a:buChar char="•"/>
              <a:tabLst>
                <a:tab pos="228600" algn="l"/>
              </a:tabLst>
            </a:pPr>
            <a:r>
              <a:rPr lang="en-US" altLang="zh-CN" sz="1600" dirty="0" smtClean="0">
                <a:latin typeface="宋体" panose="02010600030101010101" pitchFamily="2" charset="-122"/>
                <a:ea typeface="宋体" panose="02010600030101010101" pitchFamily="2" charset="-122"/>
              </a:rPr>
              <a:t>HTTP</a:t>
            </a:r>
            <a:r>
              <a:rPr lang="zh-CN" altLang="en-US" sz="1600" dirty="0" smtClean="0">
                <a:latin typeface="宋体" panose="02010600030101010101" pitchFamily="2" charset="-122"/>
                <a:ea typeface="宋体" panose="02010600030101010101" pitchFamily="2" charset="-122"/>
              </a:rPr>
              <a:t>协议通信</a:t>
            </a:r>
            <a:endParaRPr lang="zh-CN" altLang="zh-CN" sz="1600" dirty="0">
              <a:latin typeface="宋体" panose="02010600030101010101" pitchFamily="2" charset="-122"/>
              <a:ea typeface="宋体" panose="02010600030101010101" pitchFamily="2" charset="-122"/>
            </a:endParaRPr>
          </a:p>
        </p:txBody>
      </p:sp>
      <p:sp>
        <p:nvSpPr>
          <p:cNvPr id="12" name="矩形 11"/>
          <p:cNvSpPr/>
          <p:nvPr/>
        </p:nvSpPr>
        <p:spPr>
          <a:xfrm>
            <a:off x="4271864" y="3720919"/>
            <a:ext cx="1107996" cy="507831"/>
          </a:xfrm>
          <a:prstGeom prst="rect">
            <a:avLst/>
          </a:prstGeom>
        </p:spPr>
        <p:txBody>
          <a:bodyPr wrap="none">
            <a:spAutoFit/>
          </a:bodyPr>
          <a:lstStyle/>
          <a:p>
            <a:pPr algn="ctr">
              <a:lnSpc>
                <a:spcPct val="150000"/>
              </a:lnSpc>
              <a:spcAft>
                <a:spcPts val="0"/>
              </a:spcAft>
            </a:pPr>
            <a:r>
              <a:rPr lang="zh-CN" altLang="en-US" kern="100" dirty="0" smtClean="0">
                <a:solidFill>
                  <a:srgbClr val="000000"/>
                </a:solidFill>
                <a:latin typeface="Times New Roman" panose="02020603050405020304" pitchFamily="18" charset="0"/>
                <a:ea typeface="宋体" panose="02010600030101010101" pitchFamily="2" charset="-122"/>
              </a:rPr>
              <a:t>通信方案</a:t>
            </a:r>
            <a:endParaRPr lang="zh-CN" altLang="zh-CN" kern="100" dirty="0">
              <a:latin typeface="Times New Roman" panose="02020603050405020304" pitchFamily="18" charset="0"/>
              <a:ea typeface="宋体" panose="02010600030101010101" pitchFamily="2" charset="-122"/>
            </a:endParaRPr>
          </a:p>
        </p:txBody>
      </p:sp>
      <p:sp>
        <p:nvSpPr>
          <p:cNvPr id="9" name="矩形 8"/>
          <p:cNvSpPr/>
          <p:nvPr/>
        </p:nvSpPr>
        <p:spPr>
          <a:xfrm>
            <a:off x="4271864" y="1890384"/>
            <a:ext cx="1569660" cy="507831"/>
          </a:xfrm>
          <a:prstGeom prst="rect">
            <a:avLst/>
          </a:prstGeom>
        </p:spPr>
        <p:txBody>
          <a:bodyPr wrap="none">
            <a:spAutoFit/>
          </a:bodyPr>
          <a:lstStyle/>
          <a:p>
            <a:pPr algn="ctr">
              <a:lnSpc>
                <a:spcPct val="150000"/>
              </a:lnSpc>
              <a:spcAft>
                <a:spcPts val="0"/>
              </a:spcAft>
            </a:pPr>
            <a:r>
              <a:rPr lang="zh-CN" altLang="en-US" kern="100" dirty="0" smtClean="0">
                <a:solidFill>
                  <a:srgbClr val="000000"/>
                </a:solidFill>
                <a:latin typeface="Times New Roman" panose="02020603050405020304" pitchFamily="18" charset="0"/>
                <a:ea typeface="宋体" panose="02010600030101010101" pitchFamily="2" charset="-122"/>
              </a:rPr>
              <a:t>硬件设计方案</a:t>
            </a:r>
            <a:endParaRPr lang="zh-CN" altLang="zh-CN" kern="100" dirty="0">
              <a:latin typeface="Times New Roman" panose="02020603050405020304" pitchFamily="18" charset="0"/>
              <a:ea typeface="宋体" panose="02010600030101010101" pitchFamily="2" charset="-122"/>
            </a:endParaRPr>
          </a:p>
        </p:txBody>
      </p:sp>
      <p:sp>
        <p:nvSpPr>
          <p:cNvPr id="13" name="矩形 12"/>
          <p:cNvSpPr/>
          <p:nvPr/>
        </p:nvSpPr>
        <p:spPr>
          <a:xfrm>
            <a:off x="4271864" y="2409535"/>
            <a:ext cx="2446177" cy="1200329"/>
          </a:xfrm>
          <a:prstGeom prst="rect">
            <a:avLst/>
          </a:prstGeom>
        </p:spPr>
        <p:txBody>
          <a:bodyPr wrap="square">
            <a:spAutoFit/>
          </a:bodyPr>
          <a:lstStyle/>
          <a:p>
            <a:pPr marL="285750" lvl="0" indent="-285750">
              <a:lnSpc>
                <a:spcPct val="150000"/>
              </a:lnSpc>
              <a:buFont typeface="Arial" panose="020B0604020202020204" pitchFamily="34" charset="0"/>
              <a:buChar char="•"/>
              <a:tabLst>
                <a:tab pos="228600" algn="l"/>
              </a:tabLst>
            </a:pPr>
            <a:r>
              <a:rPr lang="en-US" altLang="zh-CN" sz="1600" dirty="0" smtClean="0">
                <a:latin typeface="宋体" panose="02010600030101010101" pitchFamily="2" charset="-122"/>
                <a:ea typeface="宋体" panose="02010600030101010101" pitchFamily="2" charset="-122"/>
              </a:rPr>
              <a:t>ZigBee</a:t>
            </a:r>
            <a:r>
              <a:rPr lang="zh-CN" altLang="en-US" sz="1600" dirty="0" smtClean="0">
                <a:latin typeface="宋体" panose="02010600030101010101" pitchFamily="2" charset="-122"/>
                <a:ea typeface="宋体" panose="02010600030101010101" pitchFamily="2" charset="-122"/>
              </a:rPr>
              <a:t>终端设备</a:t>
            </a:r>
            <a:endParaRPr lang="en-US" altLang="zh-CN" sz="1600" dirty="0" smtClean="0">
              <a:latin typeface="宋体" panose="02010600030101010101" pitchFamily="2" charset="-122"/>
              <a:ea typeface="宋体" panose="02010600030101010101" pitchFamily="2" charset="-122"/>
            </a:endParaRPr>
          </a:p>
          <a:p>
            <a:pPr marL="285750" lvl="0" indent="-285750">
              <a:lnSpc>
                <a:spcPct val="150000"/>
              </a:lnSpc>
              <a:buFont typeface="Arial" panose="020B0604020202020204" pitchFamily="34" charset="0"/>
              <a:buChar char="•"/>
              <a:tabLst>
                <a:tab pos="228600" algn="l"/>
              </a:tabLst>
            </a:pPr>
            <a:r>
              <a:rPr lang="en-US" altLang="zh-CN" sz="1600" dirty="0" smtClean="0">
                <a:latin typeface="宋体" panose="02010600030101010101" pitchFamily="2" charset="-122"/>
                <a:ea typeface="宋体" panose="02010600030101010101" pitchFamily="2" charset="-122"/>
              </a:rPr>
              <a:t>ZigBee</a:t>
            </a:r>
            <a:r>
              <a:rPr lang="zh-CN" altLang="en-US" sz="1600" dirty="0" smtClean="0">
                <a:latin typeface="宋体" panose="02010600030101010101" pitchFamily="2" charset="-122"/>
                <a:ea typeface="宋体" panose="02010600030101010101" pitchFamily="2" charset="-122"/>
              </a:rPr>
              <a:t>协调器</a:t>
            </a:r>
            <a:endParaRPr lang="en-US" altLang="zh-CN" sz="1600" dirty="0" smtClean="0">
              <a:latin typeface="宋体" panose="02010600030101010101" pitchFamily="2" charset="-122"/>
              <a:ea typeface="宋体" panose="02010600030101010101" pitchFamily="2" charset="-122"/>
            </a:endParaRPr>
          </a:p>
          <a:p>
            <a:pPr marL="285750" lvl="0" indent="-285750">
              <a:lnSpc>
                <a:spcPct val="150000"/>
              </a:lnSpc>
              <a:buFont typeface="Arial" panose="020B0604020202020204" pitchFamily="34" charset="0"/>
              <a:buChar char="•"/>
              <a:tabLst>
                <a:tab pos="228600" algn="l"/>
              </a:tabLst>
            </a:pPr>
            <a:r>
              <a:rPr lang="en-US" altLang="zh-CN" sz="1600" dirty="0" smtClean="0">
                <a:latin typeface="宋体" panose="02010600030101010101" pitchFamily="2" charset="-122"/>
                <a:ea typeface="宋体" panose="02010600030101010101" pitchFamily="2" charset="-122"/>
              </a:rPr>
              <a:t>RFID</a:t>
            </a:r>
            <a:r>
              <a:rPr lang="zh-CN" altLang="en-US" sz="1600" dirty="0" smtClean="0">
                <a:latin typeface="宋体" panose="02010600030101010101" pitchFamily="2" charset="-122"/>
                <a:ea typeface="宋体" panose="02010600030101010101" pitchFamily="2" charset="-122"/>
              </a:rPr>
              <a:t>读卡器</a:t>
            </a:r>
            <a:endParaRPr lang="en-US" altLang="zh-CN" sz="1600" dirty="0" smtClean="0">
              <a:latin typeface="宋体" panose="02010600030101010101" pitchFamily="2" charset="-122"/>
              <a:ea typeface="宋体" panose="02010600030101010101" pitchFamily="2" charset="-122"/>
            </a:endParaRPr>
          </a:p>
        </p:txBody>
      </p:sp>
      <p:sp>
        <p:nvSpPr>
          <p:cNvPr id="16" name="矩形 15"/>
          <p:cNvSpPr/>
          <p:nvPr/>
        </p:nvSpPr>
        <p:spPr>
          <a:xfrm>
            <a:off x="6718041" y="3720919"/>
            <a:ext cx="1107996" cy="507831"/>
          </a:xfrm>
          <a:prstGeom prst="rect">
            <a:avLst/>
          </a:prstGeom>
        </p:spPr>
        <p:txBody>
          <a:bodyPr wrap="none">
            <a:spAutoFit/>
          </a:bodyPr>
          <a:lstStyle/>
          <a:p>
            <a:pPr algn="ctr">
              <a:lnSpc>
                <a:spcPct val="150000"/>
              </a:lnSpc>
              <a:spcAft>
                <a:spcPts val="0"/>
              </a:spcAft>
            </a:pPr>
            <a:r>
              <a:rPr lang="zh-CN" altLang="en-US" kern="100" dirty="0" smtClean="0">
                <a:solidFill>
                  <a:srgbClr val="000000"/>
                </a:solidFill>
                <a:latin typeface="Times New Roman" panose="02020603050405020304" pitchFamily="18" charset="0"/>
                <a:ea typeface="宋体" panose="02010600030101010101" pitchFamily="2" charset="-122"/>
              </a:rPr>
              <a:t>解决问题</a:t>
            </a:r>
            <a:endParaRPr lang="zh-CN" altLang="zh-CN" kern="100" dirty="0">
              <a:latin typeface="Times New Roman" panose="02020603050405020304" pitchFamily="18" charset="0"/>
              <a:ea typeface="宋体" panose="02010600030101010101" pitchFamily="2" charset="-122"/>
            </a:endParaRPr>
          </a:p>
        </p:txBody>
      </p:sp>
      <p:sp>
        <p:nvSpPr>
          <p:cNvPr id="17" name="矩形 16"/>
          <p:cNvSpPr/>
          <p:nvPr/>
        </p:nvSpPr>
        <p:spPr>
          <a:xfrm>
            <a:off x="6718041" y="4240939"/>
            <a:ext cx="2446177" cy="1569660"/>
          </a:xfrm>
          <a:prstGeom prst="rect">
            <a:avLst/>
          </a:prstGeom>
        </p:spPr>
        <p:txBody>
          <a:bodyPr wrap="square">
            <a:spAutoFit/>
          </a:bodyPr>
          <a:lstStyle/>
          <a:p>
            <a:pPr marL="285750" lvl="0" indent="-285750">
              <a:lnSpc>
                <a:spcPct val="150000"/>
              </a:lnSpc>
              <a:buFont typeface="Arial" panose="020B0604020202020204" pitchFamily="34" charset="0"/>
              <a:buChar char="•"/>
              <a:tabLst>
                <a:tab pos="228600" algn="l"/>
              </a:tabLst>
            </a:pPr>
            <a:r>
              <a:rPr lang="zh-CN" altLang="en-US" sz="1600" dirty="0" smtClean="0">
                <a:latin typeface="宋体" panose="02010600030101010101" pitchFamily="2" charset="-122"/>
                <a:ea typeface="宋体" panose="02010600030101010101" pitchFamily="2" charset="-122"/>
              </a:rPr>
              <a:t>住房安全问题</a:t>
            </a:r>
            <a:endParaRPr lang="en-US" altLang="zh-CN" sz="1600" dirty="0" smtClean="0">
              <a:latin typeface="宋体" panose="02010600030101010101" pitchFamily="2" charset="-122"/>
              <a:ea typeface="宋体" panose="02010600030101010101" pitchFamily="2" charset="-122"/>
            </a:endParaRPr>
          </a:p>
          <a:p>
            <a:pPr marL="285750" lvl="0" indent="-285750">
              <a:lnSpc>
                <a:spcPct val="150000"/>
              </a:lnSpc>
              <a:buFont typeface="Arial" panose="020B0604020202020204" pitchFamily="34" charset="0"/>
              <a:buChar char="•"/>
              <a:tabLst>
                <a:tab pos="228600" algn="l"/>
              </a:tabLst>
            </a:pPr>
            <a:r>
              <a:rPr lang="zh-CN" altLang="en-US" sz="1600" dirty="0" smtClean="0">
                <a:latin typeface="宋体" panose="02010600030101010101" pitchFamily="2" charset="-122"/>
                <a:ea typeface="宋体" panose="02010600030101010101" pitchFamily="2" charset="-122"/>
              </a:rPr>
              <a:t>租金收取困难问题</a:t>
            </a:r>
            <a:endParaRPr lang="en-US" altLang="zh-CN" sz="1600" dirty="0" smtClean="0">
              <a:latin typeface="宋体" panose="02010600030101010101" pitchFamily="2" charset="-122"/>
              <a:ea typeface="宋体" panose="02010600030101010101" pitchFamily="2" charset="-122"/>
            </a:endParaRPr>
          </a:p>
          <a:p>
            <a:pPr marL="285750" lvl="0" indent="-285750">
              <a:lnSpc>
                <a:spcPct val="150000"/>
              </a:lnSpc>
              <a:buFont typeface="Arial" panose="020B0604020202020204" pitchFamily="34" charset="0"/>
              <a:buChar char="•"/>
              <a:tabLst>
                <a:tab pos="228600" algn="l"/>
              </a:tabLst>
            </a:pPr>
            <a:r>
              <a:rPr lang="zh-CN" altLang="en-US" sz="1600" dirty="0" smtClean="0">
                <a:latin typeface="宋体" panose="02010600030101010101" pitchFamily="2" charset="-122"/>
                <a:ea typeface="宋体" panose="02010600030101010101" pitchFamily="2" charset="-122"/>
              </a:rPr>
              <a:t>租户变更换锁问题</a:t>
            </a:r>
            <a:endParaRPr lang="en-US" altLang="zh-CN" sz="1600" dirty="0" smtClean="0">
              <a:latin typeface="宋体" panose="02010600030101010101" pitchFamily="2" charset="-122"/>
              <a:ea typeface="宋体" panose="02010600030101010101" pitchFamily="2" charset="-122"/>
            </a:endParaRPr>
          </a:p>
          <a:p>
            <a:pPr marL="285750" lvl="0" indent="-285750">
              <a:lnSpc>
                <a:spcPct val="150000"/>
              </a:lnSpc>
              <a:buFont typeface="Arial" panose="020B0604020202020204" pitchFamily="34" charset="0"/>
              <a:buChar char="•"/>
              <a:tabLst>
                <a:tab pos="228600" algn="l"/>
              </a:tabLst>
            </a:pPr>
            <a:r>
              <a:rPr lang="zh-CN" altLang="en-US" sz="1600" dirty="0" smtClean="0">
                <a:latin typeface="宋体" panose="02010600030101010101" pitchFamily="2" charset="-122"/>
                <a:ea typeface="宋体" panose="02010600030101010101" pitchFamily="2" charset="-122"/>
              </a:rPr>
              <a:t>固定岗位管理问题</a:t>
            </a:r>
            <a:endParaRPr lang="en-US" altLang="zh-CN" sz="1600" dirty="0" smtClean="0">
              <a:latin typeface="宋体" panose="02010600030101010101" pitchFamily="2" charset="-122"/>
              <a:ea typeface="宋体" panose="02010600030101010101" pitchFamily="2" charset="-122"/>
            </a:endParaRPr>
          </a:p>
        </p:txBody>
      </p:sp>
      <p:sp>
        <p:nvSpPr>
          <p:cNvPr id="18" name="矩形 17"/>
          <p:cNvSpPr/>
          <p:nvPr/>
        </p:nvSpPr>
        <p:spPr>
          <a:xfrm>
            <a:off x="6696836" y="1882794"/>
            <a:ext cx="1569660" cy="507831"/>
          </a:xfrm>
          <a:prstGeom prst="rect">
            <a:avLst/>
          </a:prstGeom>
        </p:spPr>
        <p:txBody>
          <a:bodyPr wrap="none">
            <a:spAutoFit/>
          </a:bodyPr>
          <a:lstStyle/>
          <a:p>
            <a:pPr algn="ctr">
              <a:lnSpc>
                <a:spcPct val="150000"/>
              </a:lnSpc>
              <a:spcAft>
                <a:spcPts val="0"/>
              </a:spcAft>
            </a:pPr>
            <a:r>
              <a:rPr lang="zh-CN" altLang="en-US" kern="100" dirty="0">
                <a:solidFill>
                  <a:srgbClr val="000000"/>
                </a:solidFill>
                <a:latin typeface="Times New Roman" panose="02020603050405020304" pitchFamily="18" charset="0"/>
                <a:ea typeface="宋体" panose="02010600030101010101" pitchFamily="2" charset="-122"/>
              </a:rPr>
              <a:t>软件</a:t>
            </a:r>
            <a:r>
              <a:rPr lang="zh-CN" altLang="en-US" kern="100" dirty="0" smtClean="0">
                <a:solidFill>
                  <a:srgbClr val="000000"/>
                </a:solidFill>
                <a:latin typeface="Times New Roman" panose="02020603050405020304" pitchFamily="18" charset="0"/>
                <a:ea typeface="宋体" panose="02010600030101010101" pitchFamily="2" charset="-122"/>
              </a:rPr>
              <a:t>设计方案</a:t>
            </a:r>
            <a:endParaRPr lang="zh-CN" altLang="zh-CN" kern="100" dirty="0">
              <a:latin typeface="Times New Roman" panose="02020603050405020304" pitchFamily="18" charset="0"/>
              <a:ea typeface="宋体" panose="02010600030101010101" pitchFamily="2" charset="-122"/>
            </a:endParaRPr>
          </a:p>
        </p:txBody>
      </p:sp>
      <p:sp>
        <p:nvSpPr>
          <p:cNvPr id="19" name="矩形 18"/>
          <p:cNvSpPr/>
          <p:nvPr/>
        </p:nvSpPr>
        <p:spPr>
          <a:xfrm>
            <a:off x="6696836" y="2401945"/>
            <a:ext cx="2446177" cy="1200329"/>
          </a:xfrm>
          <a:prstGeom prst="rect">
            <a:avLst/>
          </a:prstGeom>
        </p:spPr>
        <p:txBody>
          <a:bodyPr wrap="square">
            <a:spAutoFit/>
          </a:bodyPr>
          <a:lstStyle/>
          <a:p>
            <a:pPr marL="285750" lvl="0" indent="-285750">
              <a:lnSpc>
                <a:spcPct val="150000"/>
              </a:lnSpc>
              <a:buFont typeface="Arial" panose="020B0604020202020204" pitchFamily="34" charset="0"/>
              <a:buChar char="•"/>
              <a:tabLst>
                <a:tab pos="228600" algn="l"/>
              </a:tabLst>
            </a:pPr>
            <a:r>
              <a:rPr lang="en-US" altLang="zh-CN" sz="1600" dirty="0" smtClean="0">
                <a:latin typeface="宋体" panose="02010600030101010101" pitchFamily="2" charset="-122"/>
                <a:ea typeface="宋体" panose="02010600030101010101" pitchFamily="2" charset="-122"/>
              </a:rPr>
              <a:t>Z-Stack</a:t>
            </a:r>
            <a:r>
              <a:rPr lang="zh-CN" altLang="en-US" sz="1600" dirty="0" smtClean="0">
                <a:latin typeface="宋体" panose="02010600030101010101" pitchFamily="2" charset="-122"/>
                <a:ea typeface="宋体" panose="02010600030101010101" pitchFamily="2" charset="-122"/>
              </a:rPr>
              <a:t>协议栈</a:t>
            </a:r>
            <a:endParaRPr lang="en-US" altLang="zh-CN" sz="1600" dirty="0" smtClean="0">
              <a:latin typeface="宋体" panose="02010600030101010101" pitchFamily="2" charset="-122"/>
              <a:ea typeface="宋体" panose="02010600030101010101" pitchFamily="2" charset="-122"/>
            </a:endParaRPr>
          </a:p>
          <a:p>
            <a:pPr marL="285750" lvl="0" indent="-285750">
              <a:lnSpc>
                <a:spcPct val="150000"/>
              </a:lnSpc>
              <a:buFont typeface="Arial" panose="020B0604020202020204" pitchFamily="34" charset="0"/>
              <a:buChar char="•"/>
              <a:tabLst>
                <a:tab pos="228600" algn="l"/>
              </a:tabLst>
            </a:pPr>
            <a:r>
              <a:rPr lang="zh-CN" altLang="en-US" sz="1600" dirty="0" smtClean="0">
                <a:latin typeface="宋体" panose="02010600030101010101" pitchFamily="2" charset="-122"/>
                <a:ea typeface="宋体" panose="02010600030101010101" pitchFamily="2" charset="-122"/>
              </a:rPr>
              <a:t>通讯软件</a:t>
            </a:r>
            <a:endParaRPr lang="en-US" altLang="zh-CN" sz="1600" dirty="0" smtClean="0">
              <a:latin typeface="宋体" panose="02010600030101010101" pitchFamily="2" charset="-122"/>
              <a:ea typeface="宋体" panose="02010600030101010101" pitchFamily="2" charset="-122"/>
            </a:endParaRPr>
          </a:p>
          <a:p>
            <a:pPr marL="285750" lvl="0" indent="-285750">
              <a:lnSpc>
                <a:spcPct val="150000"/>
              </a:lnSpc>
              <a:buFont typeface="Arial" panose="020B0604020202020204" pitchFamily="34" charset="0"/>
              <a:buChar char="•"/>
              <a:tabLst>
                <a:tab pos="228600" algn="l"/>
              </a:tabLst>
            </a:pPr>
            <a:r>
              <a:rPr lang="zh-CN" altLang="en-US" sz="1600" dirty="0" smtClean="0">
                <a:latin typeface="宋体" panose="02010600030101010101" pitchFamily="2" charset="-122"/>
                <a:ea typeface="宋体" panose="02010600030101010101" pitchFamily="2" charset="-122"/>
              </a:rPr>
              <a:t>管理软件</a:t>
            </a:r>
            <a:endParaRPr lang="en-US" altLang="zh-CN" sz="1600" dirty="0" smtClean="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077512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b="1" dirty="0" smtClean="0">
                <a:solidFill>
                  <a:schemeClr val="bg2">
                    <a:lumMod val="75000"/>
                  </a:schemeClr>
                </a:solidFill>
                <a:latin typeface="宋体" panose="02010600030101010101" pitchFamily="2" charset="-122"/>
                <a:ea typeface="宋体" panose="02010600030101010101" pitchFamily="2" charset="-122"/>
              </a:rPr>
              <a:t>研究内容</a:t>
            </a:r>
            <a:endParaRPr lang="zh-CN" altLang="en-US" sz="3200" b="1" dirty="0">
              <a:solidFill>
                <a:schemeClr val="bg2">
                  <a:lumMod val="75000"/>
                </a:schemeClr>
              </a:solidFill>
              <a:latin typeface="宋体" panose="02010600030101010101" pitchFamily="2" charset="-122"/>
              <a:ea typeface="宋体" panose="02010600030101010101" pitchFamily="2" charset="-122"/>
            </a:endParaRPr>
          </a:p>
        </p:txBody>
      </p:sp>
      <p:graphicFrame>
        <p:nvGraphicFramePr>
          <p:cNvPr id="6" name="图示 5"/>
          <p:cNvGraphicFramePr/>
          <p:nvPr>
            <p:extLst>
              <p:ext uri="{D42A27DB-BD31-4B8C-83A1-F6EECF244321}">
                <p14:modId xmlns:p14="http://schemas.microsoft.com/office/powerpoint/2010/main" val="478562761"/>
              </p:ext>
            </p:extLst>
          </p:nvPr>
        </p:nvGraphicFramePr>
        <p:xfrm>
          <a:off x="1292695" y="181917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757238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b="1" dirty="0" smtClean="0">
                <a:solidFill>
                  <a:schemeClr val="bg2">
                    <a:lumMod val="75000"/>
                  </a:schemeClr>
                </a:solidFill>
                <a:latin typeface="宋体" panose="02010600030101010101" pitchFamily="2" charset="-122"/>
                <a:ea typeface="宋体" panose="02010600030101010101" pitchFamily="2" charset="-122"/>
              </a:rPr>
              <a:t>研究内容</a:t>
            </a:r>
            <a:endParaRPr lang="zh-CN" altLang="en-US" sz="3200" b="1" dirty="0">
              <a:solidFill>
                <a:schemeClr val="bg2">
                  <a:lumMod val="75000"/>
                </a:schemeClr>
              </a:solidFill>
              <a:latin typeface="宋体" panose="02010600030101010101" pitchFamily="2" charset="-122"/>
              <a:ea typeface="宋体" panose="02010600030101010101" pitchFamily="2" charset="-122"/>
            </a:endParaRPr>
          </a:p>
        </p:txBody>
      </p:sp>
      <p:sp>
        <p:nvSpPr>
          <p:cNvPr id="4" name="文本框 3"/>
          <p:cNvSpPr txBox="1"/>
          <p:nvPr/>
        </p:nvSpPr>
        <p:spPr>
          <a:xfrm>
            <a:off x="768096" y="1812666"/>
            <a:ext cx="7592133" cy="38318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indent="304800" algn="just">
              <a:lnSpc>
                <a:spcPct val="150000"/>
              </a:lnSpc>
            </a:pPr>
            <a:r>
              <a:rPr lang="en-US" altLang="zh-CN" kern="1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zh-CN" kern="100" dirty="0" smtClean="0">
                <a:latin typeface="Times New Roman" panose="02020603050405020304" pitchFamily="18" charset="0"/>
                <a:ea typeface="宋体" panose="02010600030101010101" pitchFamily="2" charset="-122"/>
                <a:cs typeface="Times New Roman" panose="02020603050405020304" pitchFamily="18" charset="0"/>
              </a:rPr>
              <a:t>研究</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网络的路径损耗</a:t>
            </a:r>
            <a:r>
              <a:rPr lang="en-US" altLang="zh-CN" kern="100" dirty="0">
                <a:latin typeface="Times New Roman" panose="02020603050405020304" pitchFamily="18" charset="0"/>
                <a:ea typeface="宋体" panose="02010600030101010101" pitchFamily="2" charset="-122"/>
              </a:rPr>
              <a:t>(Path Loss</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latin typeface="Times New Roman" panose="02020603050405020304" pitchFamily="18" charset="0"/>
                <a:ea typeface="宋体" panose="02010600030101010101" pitchFamily="2" charset="-122"/>
              </a:rPr>
              <a:t>PL)</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对节点之间的</a:t>
            </a:r>
            <a:r>
              <a:rPr lang="zh-CN" altLang="zh-CN"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发射功率</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和</a:t>
            </a:r>
            <a:r>
              <a:rPr lang="zh-CN" altLang="zh-CN"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接收灵敏度的设置</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以及</a:t>
            </a:r>
            <a:r>
              <a:rPr lang="zh-CN" altLang="zh-CN"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降低网络功耗</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具有重要的参考意义。路径损耗是指发射节点的功率经过发射天线、无线传播介质、接收天线最后到达接收节点时所损耗的</a:t>
            </a:r>
            <a:r>
              <a:rPr lang="zh-CN" altLang="zh-CN" kern="100" dirty="0" smtClean="0">
                <a:latin typeface="Times New Roman" panose="02020603050405020304" pitchFamily="18" charset="0"/>
                <a:ea typeface="宋体" panose="02010600030101010101" pitchFamily="2" charset="-122"/>
                <a:cs typeface="Times New Roman" panose="02020603050405020304" pitchFamily="18" charset="0"/>
              </a:rPr>
              <a:t>功率</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对</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ZigBee</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无线网络在室内的路径损耗的研究主要包括</a:t>
            </a:r>
            <a:r>
              <a:rPr lang="zh-CN" altLang="en-US"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自由空间模型</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对数正态阴影模型</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和</a:t>
            </a:r>
            <a:r>
              <a:rPr lang="zh-CN" altLang="en-US" b="1"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同楼层分隔损耗模型</a:t>
            </a:r>
            <a:r>
              <a:rPr lang="zh-CN" altLang="en-US" dirty="0" smtClean="0">
                <a:latin typeface="宋体" panose="02010600030101010101" pitchFamily="2" charset="-122"/>
                <a:ea typeface="宋体" panose="02010600030101010101" pitchFamily="2" charset="-122"/>
                <a:cs typeface="Times New Roman" panose="02020603050405020304" pitchFamily="18" charset="0"/>
              </a:rPr>
              <a:t>。</a:t>
            </a:r>
            <a:endParaRPr lang="en-US" altLang="zh-CN" dirty="0" smtClean="0">
              <a:latin typeface="宋体" panose="02010600030101010101" pitchFamily="2" charset="-122"/>
              <a:ea typeface="宋体" panose="02010600030101010101" pitchFamily="2" charset="-122"/>
              <a:cs typeface="Times New Roman" panose="02020603050405020304" pitchFamily="18" charset="0"/>
            </a:endParaRPr>
          </a:p>
          <a:p>
            <a:pPr indent="304800" algn="just">
              <a:lnSpc>
                <a:spcPct val="150000"/>
              </a:lnSpc>
            </a:pPr>
            <a:r>
              <a:rPr lang="en-US" altLang="zh-CN" dirty="0" smtClean="0">
                <a:latin typeface="宋体" panose="02010600030101010101" pitchFamily="2" charset="-122"/>
                <a:ea typeface="宋体" panose="02010600030101010101" pitchFamily="2" charset="-122"/>
                <a:cs typeface="Times New Roman" panose="02020603050405020304" pitchFamily="18" charset="0"/>
              </a:rPr>
              <a:t>  </a:t>
            </a:r>
            <a:r>
              <a:rPr lang="zh-CN" altLang="en-US" dirty="0" smtClean="0">
                <a:latin typeface="宋体" panose="02010600030101010101" pitchFamily="2" charset="-122"/>
                <a:ea typeface="宋体" panose="02010600030101010101" pitchFamily="2" charset="-122"/>
                <a:cs typeface="Times New Roman" panose="02020603050405020304" pitchFamily="18" charset="0"/>
              </a:rPr>
              <a:t>自由空间模型：</a:t>
            </a:r>
            <a:r>
              <a:rPr lang="zh-CN" altLang="zh-CN" dirty="0">
                <a:latin typeface="宋体" panose="02010600030101010101" pitchFamily="2" charset="-122"/>
                <a:ea typeface="宋体" panose="02010600030101010101" pitchFamily="2" charset="-122"/>
              </a:rPr>
              <a:t>自由空间传播模型是用于预测收发网络节点之间完全无阻挡传播时的接收信号强度以及路径损耗衰减度</a:t>
            </a:r>
            <a:r>
              <a:rPr lang="zh-CN" altLang="zh-CN" dirty="0" smtClean="0">
                <a:latin typeface="宋体" panose="02010600030101010101" pitchFamily="2" charset="-122"/>
                <a:ea typeface="宋体" panose="02010600030101010101" pitchFamily="2" charset="-122"/>
              </a:rPr>
              <a:t>，</a:t>
            </a:r>
            <a:r>
              <a:rPr lang="zh-CN" altLang="en-US" dirty="0" smtClean="0">
                <a:latin typeface="宋体" panose="02010600030101010101" pitchFamily="2" charset="-122"/>
                <a:ea typeface="宋体" panose="02010600030101010101" pitchFamily="2" charset="-122"/>
              </a:rPr>
              <a:t>从自由空间模型中可以看出路径损耗主要和</a:t>
            </a:r>
            <a:r>
              <a:rPr lang="zh-CN" altLang="en-US" b="1" dirty="0" smtClean="0">
                <a:solidFill>
                  <a:srgbClr val="FF0000"/>
                </a:solidFill>
                <a:latin typeface="宋体" panose="02010600030101010101" pitchFamily="2" charset="-122"/>
                <a:ea typeface="宋体" panose="02010600030101010101" pitchFamily="2" charset="-122"/>
              </a:rPr>
              <a:t>天线的频率、发射距离、天线的收发增益</a:t>
            </a:r>
            <a:r>
              <a:rPr lang="zh-CN" altLang="en-US" dirty="0" smtClean="0">
                <a:latin typeface="宋体" panose="02010600030101010101" pitchFamily="2" charset="-122"/>
                <a:ea typeface="宋体" panose="02010600030101010101" pitchFamily="2" charset="-122"/>
              </a:rPr>
              <a:t>有关，天线的接收功率随着传播距离和天线频率的增加而衰减。</a:t>
            </a:r>
            <a:endParaRPr lang="en-US" altLang="zh-CN" dirty="0" smtClean="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640454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b="1" dirty="0" smtClean="0">
                <a:solidFill>
                  <a:schemeClr val="bg2">
                    <a:lumMod val="75000"/>
                  </a:schemeClr>
                </a:solidFill>
                <a:latin typeface="宋体" panose="02010600030101010101" pitchFamily="2" charset="-122"/>
                <a:ea typeface="宋体" panose="02010600030101010101" pitchFamily="2" charset="-122"/>
              </a:rPr>
              <a:t>系统设计</a:t>
            </a:r>
            <a:r>
              <a:rPr lang="en-US" altLang="zh-CN" sz="3200" b="1" dirty="0" smtClean="0">
                <a:solidFill>
                  <a:schemeClr val="bg2">
                    <a:lumMod val="75000"/>
                  </a:schemeClr>
                </a:solidFill>
                <a:latin typeface="宋体" panose="02010600030101010101" pitchFamily="2" charset="-122"/>
                <a:ea typeface="宋体" panose="02010600030101010101" pitchFamily="2" charset="-122"/>
              </a:rPr>
              <a:t>-</a:t>
            </a:r>
            <a:r>
              <a:rPr lang="zh-CN" altLang="en-US" sz="3200" b="1" dirty="0" smtClean="0">
                <a:solidFill>
                  <a:schemeClr val="bg2">
                    <a:lumMod val="75000"/>
                  </a:schemeClr>
                </a:solidFill>
                <a:latin typeface="宋体" panose="02010600030101010101" pitchFamily="2" charset="-122"/>
                <a:ea typeface="宋体" panose="02010600030101010101" pitchFamily="2" charset="-122"/>
              </a:rPr>
              <a:t>硬件设计</a:t>
            </a:r>
            <a:endParaRPr lang="zh-CN" altLang="en-US" sz="3200" b="1" dirty="0">
              <a:solidFill>
                <a:schemeClr val="bg2">
                  <a:lumMod val="75000"/>
                </a:schemeClr>
              </a:solidFill>
              <a:latin typeface="宋体" panose="02010600030101010101" pitchFamily="2" charset="-122"/>
              <a:ea typeface="宋体" panose="02010600030101010101" pitchFamily="2" charset="-122"/>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3124120000"/>
              </p:ext>
            </p:extLst>
          </p:nvPr>
        </p:nvGraphicFramePr>
        <p:xfrm>
          <a:off x="768096" y="1778263"/>
          <a:ext cx="3543300" cy="1438275"/>
        </p:xfrm>
        <a:graphic>
          <a:graphicData uri="http://schemas.openxmlformats.org/presentationml/2006/ole">
            <mc:AlternateContent xmlns:mc="http://schemas.openxmlformats.org/markup-compatibility/2006">
              <mc:Choice xmlns:v="urn:schemas-microsoft-com:vml" Requires="v">
                <p:oleObj spid="_x0000_s67963" name="Visio" r:id="rId4" imgW="4553045" imgH="1842532" progId="Visio.Drawing.15">
                  <p:embed/>
                </p:oleObj>
              </mc:Choice>
              <mc:Fallback>
                <p:oleObj name="Visio" r:id="rId4" imgW="4553045" imgH="1842532" progId="Visio.Drawing.15">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8096" y="1778263"/>
                        <a:ext cx="3543300" cy="1438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1308499469"/>
              </p:ext>
            </p:extLst>
          </p:nvPr>
        </p:nvGraphicFramePr>
        <p:xfrm>
          <a:off x="1477708" y="4088424"/>
          <a:ext cx="2124075" cy="1666875"/>
        </p:xfrm>
        <a:graphic>
          <a:graphicData uri="http://schemas.openxmlformats.org/presentationml/2006/ole">
            <mc:AlternateContent xmlns:mc="http://schemas.openxmlformats.org/markup-compatibility/2006">
              <mc:Choice xmlns:v="urn:schemas-microsoft-com:vml" Requires="v">
                <p:oleObj spid="_x0000_s67964" name="Visio" r:id="rId6" imgW="2438517" imgH="1905026" progId="Visio.Drawing.15">
                  <p:embed/>
                </p:oleObj>
              </mc:Choice>
              <mc:Fallback>
                <p:oleObj name="Visio" r:id="rId6" imgW="2438517" imgH="1905026" progId="Visio.Drawing.15">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77708" y="4088424"/>
                        <a:ext cx="2124075" cy="166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矩形 11"/>
          <p:cNvSpPr/>
          <p:nvPr/>
        </p:nvSpPr>
        <p:spPr>
          <a:xfrm>
            <a:off x="1293251" y="3331852"/>
            <a:ext cx="2492990" cy="369332"/>
          </a:xfrm>
          <a:prstGeom prst="rect">
            <a:avLst/>
          </a:prstGeom>
        </p:spPr>
        <p:txBody>
          <a:bodyPr wrap="none">
            <a:spAutoFit/>
          </a:bodyPr>
          <a:lstStyle/>
          <a:p>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门锁控制器硬件结构图</a:t>
            </a:r>
            <a:endParaRPr lang="zh-CN" altLang="en-US" dirty="0"/>
          </a:p>
        </p:txBody>
      </p:sp>
      <p:sp>
        <p:nvSpPr>
          <p:cNvPr id="13" name="矩形 12"/>
          <p:cNvSpPr/>
          <p:nvPr/>
        </p:nvSpPr>
        <p:spPr>
          <a:xfrm>
            <a:off x="1293251" y="5773207"/>
            <a:ext cx="2492990" cy="369332"/>
          </a:xfrm>
          <a:prstGeom prst="rect">
            <a:avLst/>
          </a:prstGeom>
        </p:spPr>
        <p:txBody>
          <a:bodyPr wrap="none">
            <a:spAutoFit/>
          </a:bodyPr>
          <a:lstStyle/>
          <a:p>
            <a:r>
              <a:rPr lang="zh-CN"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基站控制器硬件结构图</a:t>
            </a:r>
            <a:endParaRPr lang="zh-CN" altLang="en-US" dirty="0"/>
          </a:p>
        </p:txBody>
      </p:sp>
      <p:sp>
        <p:nvSpPr>
          <p:cNvPr id="16" name="文本框 15"/>
          <p:cNvSpPr txBox="1"/>
          <p:nvPr/>
        </p:nvSpPr>
        <p:spPr>
          <a:xfrm>
            <a:off x="4563124" y="1669129"/>
            <a:ext cx="4227024" cy="138499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indent="304800" algn="just">
              <a:lnSpc>
                <a:spcPct val="150000"/>
              </a:lnSpc>
              <a:spcAft>
                <a:spcPts val="0"/>
              </a:spcAft>
            </a:pPr>
            <a:r>
              <a:rPr lang="zh-CN" altLang="en-US" sz="1400" kern="100" dirty="0">
                <a:latin typeface="Times New Roman" panose="02020603050405020304" pitchFamily="18" charset="0"/>
                <a:ea typeface="宋体" panose="02010600030101010101" pitchFamily="2" charset="-122"/>
              </a:rPr>
              <a:t>门锁控制器包括电源、</a:t>
            </a:r>
            <a:r>
              <a:rPr lang="en-US" altLang="zh-CN" sz="1400" kern="100" dirty="0">
                <a:latin typeface="Times New Roman" panose="02020603050405020304" pitchFamily="18" charset="0"/>
                <a:ea typeface="宋体" panose="02010600030101010101" pitchFamily="2" charset="-122"/>
              </a:rPr>
              <a:t>CC2530</a:t>
            </a:r>
            <a:r>
              <a:rPr lang="zh-CN" altLang="en-US" sz="1400" kern="100" dirty="0">
                <a:latin typeface="Times New Roman" panose="02020603050405020304" pitchFamily="18" charset="0"/>
                <a:ea typeface="宋体" panose="02010600030101010101" pitchFamily="2" charset="-122"/>
              </a:rPr>
              <a:t>、</a:t>
            </a:r>
            <a:r>
              <a:rPr lang="en-US" altLang="zh-CN" sz="1400" kern="100" dirty="0">
                <a:latin typeface="Times New Roman" panose="02020603050405020304" pitchFamily="18" charset="0"/>
                <a:ea typeface="宋体" panose="02010600030101010101" pitchFamily="2" charset="-122"/>
              </a:rPr>
              <a:t>MFRC523</a:t>
            </a:r>
            <a:r>
              <a:rPr lang="zh-CN" altLang="en-US" sz="1400" kern="100" dirty="0">
                <a:latin typeface="Times New Roman" panose="02020603050405020304" pitchFamily="18" charset="0"/>
                <a:ea typeface="宋体" panose="02010600030101010101" pitchFamily="2" charset="-122"/>
              </a:rPr>
              <a:t>读卡驱动、电机驱动、</a:t>
            </a:r>
            <a:r>
              <a:rPr lang="en-US" altLang="zh-CN" sz="1400" kern="100" dirty="0">
                <a:latin typeface="Times New Roman" panose="02020603050405020304" pitchFamily="18" charset="0"/>
                <a:ea typeface="宋体" panose="02010600030101010101" pitchFamily="2" charset="-122"/>
              </a:rPr>
              <a:t>LED</a:t>
            </a:r>
            <a:r>
              <a:rPr lang="zh-CN" altLang="en-US" sz="1400" kern="100" dirty="0">
                <a:latin typeface="Times New Roman" panose="02020603050405020304" pitchFamily="18" charset="0"/>
                <a:ea typeface="宋体" panose="02010600030101010101" pitchFamily="2" charset="-122"/>
              </a:rPr>
              <a:t>和蜂鸣器、</a:t>
            </a:r>
            <a:r>
              <a:rPr lang="en-US" altLang="zh-CN" sz="1400" kern="100" dirty="0">
                <a:latin typeface="Times New Roman" panose="02020603050405020304" pitchFamily="18" charset="0"/>
                <a:ea typeface="宋体" panose="02010600030101010101" pitchFamily="2" charset="-122"/>
              </a:rPr>
              <a:t>EEPROM</a:t>
            </a:r>
            <a:r>
              <a:rPr lang="zh-CN" altLang="en-US" sz="1400" kern="100" dirty="0">
                <a:latin typeface="Times New Roman" panose="02020603050405020304" pitchFamily="18" charset="0"/>
                <a:ea typeface="宋体" panose="02010600030101010101" pitchFamily="2" charset="-122"/>
              </a:rPr>
              <a:t>和</a:t>
            </a:r>
            <a:r>
              <a:rPr lang="en-US" altLang="zh-CN" sz="1400" kern="100" dirty="0">
                <a:latin typeface="Times New Roman" panose="02020603050405020304" pitchFamily="18" charset="0"/>
                <a:ea typeface="宋体" panose="02010600030101010101" pitchFamily="2" charset="-122"/>
              </a:rPr>
              <a:t>RTC(Real Time Clock</a:t>
            </a:r>
            <a:r>
              <a:rPr lang="zh-CN" altLang="en-US" sz="1400" kern="100" dirty="0">
                <a:latin typeface="Times New Roman" panose="02020603050405020304" pitchFamily="18" charset="0"/>
                <a:ea typeface="宋体" panose="02010600030101010101" pitchFamily="2" charset="-122"/>
              </a:rPr>
              <a:t>，实时时钟</a:t>
            </a:r>
            <a:r>
              <a:rPr lang="en-US" altLang="zh-CN" sz="1400" kern="100" dirty="0">
                <a:latin typeface="Times New Roman" panose="02020603050405020304" pitchFamily="18" charset="0"/>
                <a:ea typeface="宋体" panose="02010600030101010101" pitchFamily="2" charset="-122"/>
              </a:rPr>
              <a:t>)</a:t>
            </a:r>
            <a:r>
              <a:rPr lang="zh-CN" altLang="en-US" sz="1400" kern="100" dirty="0">
                <a:latin typeface="Times New Roman" panose="02020603050405020304" pitchFamily="18" charset="0"/>
                <a:ea typeface="宋体" panose="02010600030101010101" pitchFamily="2" charset="-122"/>
              </a:rPr>
              <a:t>等模块</a:t>
            </a:r>
            <a:r>
              <a:rPr lang="zh-CN" altLang="en-US" sz="1400" kern="100" dirty="0" smtClean="0">
                <a:latin typeface="Times New Roman" panose="02020603050405020304" pitchFamily="18" charset="0"/>
                <a:ea typeface="宋体" panose="02010600030101010101" pitchFamily="2" charset="-122"/>
              </a:rPr>
              <a:t>。其中</a:t>
            </a:r>
            <a:r>
              <a:rPr lang="en-US" altLang="zh-CN" sz="1400" kern="100" dirty="0" smtClean="0">
                <a:latin typeface="Times New Roman" panose="02020603050405020304" pitchFamily="18" charset="0"/>
                <a:ea typeface="宋体" panose="02010600030101010101" pitchFamily="2" charset="-122"/>
              </a:rPr>
              <a:t>MFRC523</a:t>
            </a:r>
            <a:r>
              <a:rPr lang="zh-CN" altLang="en-US" sz="1400" kern="100" dirty="0" smtClean="0">
                <a:latin typeface="Times New Roman" panose="02020603050405020304" pitchFamily="18" charset="0"/>
                <a:ea typeface="宋体" panose="02010600030101010101" pitchFamily="2" charset="-122"/>
              </a:rPr>
              <a:t>读卡器硬件驱动是设计的核心模块。</a:t>
            </a:r>
            <a:endParaRPr lang="zh-CN" altLang="zh-CN" sz="1400" kern="100" dirty="0">
              <a:latin typeface="Times New Roman" panose="02020603050405020304" pitchFamily="18" charset="0"/>
              <a:ea typeface="宋体" panose="02010600030101010101" pitchFamily="2" charset="-122"/>
            </a:endParaRPr>
          </a:p>
        </p:txBody>
      </p:sp>
      <p:sp>
        <p:nvSpPr>
          <p:cNvPr id="17" name="文本框 16"/>
          <p:cNvSpPr txBox="1"/>
          <p:nvPr/>
        </p:nvSpPr>
        <p:spPr>
          <a:xfrm>
            <a:off x="4563124" y="3277239"/>
            <a:ext cx="4227024" cy="332398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indent="304800" algn="just">
              <a:lnSpc>
                <a:spcPct val="150000"/>
              </a:lnSpc>
              <a:spcAft>
                <a:spcPts val="0"/>
              </a:spcAft>
            </a:pPr>
            <a:r>
              <a:rPr lang="zh-CN" altLang="en-US" sz="1400" kern="100" dirty="0">
                <a:latin typeface="Times New Roman" panose="02020603050405020304" pitchFamily="18" charset="0"/>
                <a:ea typeface="宋体" panose="02010600030101010101" pitchFamily="2" charset="-122"/>
              </a:rPr>
              <a:t>在嵌入式系统中主要有两种方式实现以太网的通信功能。第一种是通过微控制器和内置硬件</a:t>
            </a:r>
            <a:r>
              <a:rPr lang="en-US" altLang="zh-CN" sz="1400" kern="100" dirty="0">
                <a:latin typeface="Times New Roman" panose="02020603050405020304" pitchFamily="18" charset="0"/>
                <a:ea typeface="宋体" panose="02010600030101010101" pitchFamily="2" charset="-122"/>
              </a:rPr>
              <a:t>TCP/IP</a:t>
            </a:r>
            <a:r>
              <a:rPr lang="zh-CN" altLang="en-US" sz="1400" kern="100" dirty="0">
                <a:latin typeface="Times New Roman" panose="02020603050405020304" pitchFamily="18" charset="0"/>
                <a:ea typeface="宋体" panose="02010600030101010101" pitchFamily="2" charset="-122"/>
              </a:rPr>
              <a:t>协议栈的以太网芯片组合实现，以太网控制芯片通过</a:t>
            </a:r>
            <a:r>
              <a:rPr lang="en-US" altLang="zh-CN" sz="1400" kern="100" dirty="0">
                <a:latin typeface="Times New Roman" panose="02020603050405020304" pitchFamily="18" charset="0"/>
                <a:ea typeface="宋体" panose="02010600030101010101" pitchFamily="2" charset="-122"/>
              </a:rPr>
              <a:t>SPI</a:t>
            </a:r>
            <a:r>
              <a:rPr lang="zh-CN" altLang="en-US" sz="1400" kern="100" dirty="0">
                <a:latin typeface="Times New Roman" panose="02020603050405020304" pitchFamily="18" charset="0"/>
                <a:ea typeface="宋体" panose="02010600030101010101" pitchFamily="2" charset="-122"/>
              </a:rPr>
              <a:t>接口或者串口等方式与微控制器通信。第二种是微控制器内置以太网</a:t>
            </a:r>
            <a:r>
              <a:rPr lang="en-US" altLang="zh-CN" sz="1400" kern="100" dirty="0">
                <a:latin typeface="Times New Roman" panose="02020603050405020304" pitchFamily="18" charset="0"/>
                <a:ea typeface="宋体" panose="02010600030101010101" pitchFamily="2" charset="-122"/>
              </a:rPr>
              <a:t>MAC</a:t>
            </a:r>
            <a:r>
              <a:rPr lang="zh-CN" altLang="en-US" sz="1400" kern="100" dirty="0">
                <a:latin typeface="Times New Roman" panose="02020603050405020304" pitchFamily="18" charset="0"/>
                <a:ea typeface="宋体" panose="02010600030101010101" pitchFamily="2" charset="-122"/>
              </a:rPr>
              <a:t>接口与外部的以太网物理接口收发器</a:t>
            </a:r>
            <a:r>
              <a:rPr lang="en-US" altLang="zh-CN" sz="1400" kern="100" dirty="0">
                <a:latin typeface="Times New Roman" panose="02020603050405020304" pitchFamily="18" charset="0"/>
                <a:ea typeface="宋体" panose="02010600030101010101" pitchFamily="2" charset="-122"/>
              </a:rPr>
              <a:t>(</a:t>
            </a:r>
            <a:r>
              <a:rPr lang="zh-CN" altLang="en-US" sz="1400" kern="100" dirty="0">
                <a:latin typeface="Times New Roman" panose="02020603050405020304" pitchFamily="18" charset="0"/>
                <a:ea typeface="宋体" panose="02010600030101010101" pitchFamily="2" charset="-122"/>
              </a:rPr>
              <a:t>外部物理</a:t>
            </a:r>
            <a:r>
              <a:rPr lang="en-US" altLang="zh-CN" sz="1400" kern="100" dirty="0">
                <a:latin typeface="Times New Roman" panose="02020603050405020304" pitchFamily="18" charset="0"/>
                <a:ea typeface="宋体" panose="02010600030101010101" pitchFamily="2" charset="-122"/>
              </a:rPr>
              <a:t>PHY</a:t>
            </a:r>
            <a:r>
              <a:rPr lang="zh-CN" altLang="en-US" sz="1400" kern="100" dirty="0">
                <a:latin typeface="Times New Roman" panose="02020603050405020304" pitchFamily="18" charset="0"/>
                <a:ea typeface="宋体" panose="02010600030101010101" pitchFamily="2" charset="-122"/>
              </a:rPr>
              <a:t>芯片</a:t>
            </a:r>
            <a:r>
              <a:rPr lang="en-US" altLang="zh-CN" sz="1400" kern="100" dirty="0">
                <a:latin typeface="Times New Roman" panose="02020603050405020304" pitchFamily="18" charset="0"/>
                <a:ea typeface="宋体" panose="02010600030101010101" pitchFamily="2" charset="-122"/>
              </a:rPr>
              <a:t>)</a:t>
            </a:r>
            <a:r>
              <a:rPr lang="zh-CN" altLang="en-US" sz="1400" kern="100" dirty="0">
                <a:latin typeface="Times New Roman" panose="02020603050405020304" pitchFamily="18" charset="0"/>
                <a:ea typeface="宋体" panose="02010600030101010101" pitchFamily="2" charset="-122"/>
              </a:rPr>
              <a:t>组合</a:t>
            </a:r>
            <a:r>
              <a:rPr lang="zh-CN" altLang="en-US" sz="1400" kern="100" dirty="0" smtClean="0">
                <a:latin typeface="Times New Roman" panose="02020603050405020304" pitchFamily="18" charset="0"/>
                <a:ea typeface="宋体" panose="02010600030101010101" pitchFamily="2" charset="-122"/>
              </a:rPr>
              <a:t>实现。</a:t>
            </a:r>
            <a:r>
              <a:rPr lang="zh-CN" altLang="en-US" sz="1400" kern="100" dirty="0">
                <a:latin typeface="Times New Roman" panose="02020603050405020304" pitchFamily="18" charset="0"/>
                <a:ea typeface="宋体" panose="02010600030101010101" pitchFamily="2" charset="-122"/>
              </a:rPr>
              <a:t>后一种实现方式不仅要求微控制器拥有内置的以太网</a:t>
            </a:r>
            <a:r>
              <a:rPr lang="en-US" altLang="zh-CN" sz="1400" kern="100" dirty="0">
                <a:latin typeface="Times New Roman" panose="02020603050405020304" pitchFamily="18" charset="0"/>
                <a:ea typeface="宋体" panose="02010600030101010101" pitchFamily="2" charset="-122"/>
              </a:rPr>
              <a:t>MAC</a:t>
            </a:r>
            <a:r>
              <a:rPr lang="zh-CN" altLang="en-US" sz="1400" kern="100" dirty="0">
                <a:latin typeface="Times New Roman" panose="02020603050405020304" pitchFamily="18" charset="0"/>
                <a:ea typeface="宋体" panose="02010600030101010101" pitchFamily="2" charset="-122"/>
              </a:rPr>
              <a:t>接口，还需要有较大的内存空间、较高的工作频率，一般还必须在程序中移植</a:t>
            </a:r>
            <a:r>
              <a:rPr lang="en-US" altLang="zh-CN" sz="1400" kern="100" dirty="0">
                <a:latin typeface="Times New Roman" panose="02020603050405020304" pitchFamily="18" charset="0"/>
                <a:ea typeface="宋体" panose="02010600030101010101" pitchFamily="2" charset="-122"/>
              </a:rPr>
              <a:t>TCP/IP</a:t>
            </a:r>
            <a:r>
              <a:rPr lang="zh-CN" altLang="en-US" sz="1400" kern="100" dirty="0">
                <a:latin typeface="Times New Roman" panose="02020603050405020304" pitchFamily="18" charset="0"/>
                <a:ea typeface="宋体" panose="02010600030101010101" pitchFamily="2" charset="-122"/>
              </a:rPr>
              <a:t>协议栈</a:t>
            </a:r>
            <a:r>
              <a:rPr lang="en-US" altLang="zh-CN" sz="1400" kern="100" dirty="0">
                <a:latin typeface="Times New Roman" panose="02020603050405020304" pitchFamily="18" charset="0"/>
                <a:ea typeface="宋体" panose="02010600030101010101" pitchFamily="2" charset="-122"/>
              </a:rPr>
              <a:t>(</a:t>
            </a:r>
            <a:r>
              <a:rPr lang="zh-CN" altLang="en-US" sz="1400" kern="100" dirty="0">
                <a:latin typeface="Times New Roman" panose="02020603050405020304" pitchFamily="18" charset="0"/>
                <a:ea typeface="宋体" panose="02010600030101010101" pitchFamily="2" charset="-122"/>
              </a:rPr>
              <a:t>例如</a:t>
            </a:r>
            <a:r>
              <a:rPr lang="en-US" altLang="zh-CN" sz="1400" kern="100" dirty="0" err="1">
                <a:latin typeface="Times New Roman" panose="02020603050405020304" pitchFamily="18" charset="0"/>
                <a:ea typeface="宋体" panose="02010600030101010101" pitchFamily="2" charset="-122"/>
              </a:rPr>
              <a:t>LwIP</a:t>
            </a:r>
            <a:r>
              <a:rPr lang="zh-CN" altLang="en-US" sz="1400" kern="100" dirty="0">
                <a:latin typeface="Times New Roman" panose="02020603050405020304" pitchFamily="18" charset="0"/>
                <a:ea typeface="宋体" panose="02010600030101010101" pitchFamily="2" charset="-122"/>
              </a:rPr>
              <a:t>协议</a:t>
            </a:r>
            <a:r>
              <a:rPr lang="zh-CN" altLang="en-US" sz="1400" kern="100" dirty="0" smtClean="0">
                <a:latin typeface="Times New Roman" panose="02020603050405020304" pitchFamily="18" charset="0"/>
                <a:ea typeface="宋体" panose="02010600030101010101" pitchFamily="2" charset="-122"/>
              </a:rPr>
              <a:t>栈</a:t>
            </a:r>
            <a:r>
              <a:rPr lang="en-US" altLang="zh-CN" sz="1400" kern="100" dirty="0" smtClean="0">
                <a:latin typeface="Times New Roman" panose="02020603050405020304" pitchFamily="18" charset="0"/>
                <a:ea typeface="宋体" panose="02010600030101010101" pitchFamily="2" charset="-122"/>
              </a:rPr>
              <a:t>)</a:t>
            </a:r>
            <a:r>
              <a:rPr lang="zh-CN" altLang="en-US" sz="1400" kern="100" dirty="0" smtClean="0">
                <a:latin typeface="Times New Roman" panose="02020603050405020304" pitchFamily="18" charset="0"/>
                <a:ea typeface="宋体" panose="02010600030101010101" pitchFamily="2" charset="-122"/>
              </a:rPr>
              <a:t>才能</a:t>
            </a:r>
            <a:r>
              <a:rPr lang="zh-CN" altLang="en-US" sz="1400" kern="100" dirty="0">
                <a:latin typeface="Times New Roman" panose="02020603050405020304" pitchFamily="18" charset="0"/>
                <a:ea typeface="宋体" panose="02010600030101010101" pitchFamily="2" charset="-122"/>
              </a:rPr>
              <a:t>正常进行</a:t>
            </a:r>
            <a:r>
              <a:rPr lang="en-US" altLang="zh-CN" sz="1400" kern="100" dirty="0">
                <a:latin typeface="Times New Roman" panose="02020603050405020304" pitchFamily="18" charset="0"/>
                <a:ea typeface="宋体" panose="02010600030101010101" pitchFamily="2" charset="-122"/>
              </a:rPr>
              <a:t>TCP</a:t>
            </a:r>
            <a:r>
              <a:rPr lang="zh-CN" altLang="en-US" sz="1400" kern="100" dirty="0">
                <a:latin typeface="Times New Roman" panose="02020603050405020304" pitchFamily="18" charset="0"/>
                <a:ea typeface="宋体" panose="02010600030101010101" pitchFamily="2" charset="-122"/>
              </a:rPr>
              <a:t>通信</a:t>
            </a:r>
            <a:r>
              <a:rPr lang="zh-CN" altLang="en-US" sz="1400" kern="100" dirty="0" smtClean="0">
                <a:latin typeface="Times New Roman" panose="02020603050405020304" pitchFamily="18" charset="0"/>
                <a:ea typeface="宋体" panose="02010600030101010101" pitchFamily="2" charset="-122"/>
              </a:rPr>
              <a:t>。</a:t>
            </a:r>
            <a:endParaRPr lang="zh-CN" altLang="zh-CN" sz="1400" kern="1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40201961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b="1" dirty="0" smtClean="0">
                <a:solidFill>
                  <a:schemeClr val="bg2">
                    <a:lumMod val="75000"/>
                  </a:schemeClr>
                </a:solidFill>
                <a:latin typeface="宋体" panose="02010600030101010101" pitchFamily="2" charset="-122"/>
                <a:ea typeface="宋体" panose="02010600030101010101" pitchFamily="2" charset="-122"/>
              </a:rPr>
              <a:t>系统设计</a:t>
            </a:r>
            <a:r>
              <a:rPr lang="en-US" altLang="zh-CN" sz="3200" b="1" dirty="0" smtClean="0">
                <a:solidFill>
                  <a:schemeClr val="bg2">
                    <a:lumMod val="75000"/>
                  </a:schemeClr>
                </a:solidFill>
                <a:latin typeface="宋体" panose="02010600030101010101" pitchFamily="2" charset="-122"/>
                <a:ea typeface="宋体" panose="02010600030101010101" pitchFamily="2" charset="-122"/>
              </a:rPr>
              <a:t>-</a:t>
            </a:r>
            <a:r>
              <a:rPr lang="zh-CN" altLang="en-US" sz="3200" b="1" dirty="0" smtClean="0">
                <a:solidFill>
                  <a:schemeClr val="bg2">
                    <a:lumMod val="75000"/>
                  </a:schemeClr>
                </a:solidFill>
                <a:latin typeface="宋体" panose="02010600030101010101" pitchFamily="2" charset="-122"/>
                <a:ea typeface="宋体" panose="02010600030101010101" pitchFamily="2" charset="-122"/>
              </a:rPr>
              <a:t>软件设计</a:t>
            </a:r>
            <a:endParaRPr lang="zh-CN" altLang="en-US" sz="3200" b="1" dirty="0">
              <a:solidFill>
                <a:schemeClr val="bg2">
                  <a:lumMod val="75000"/>
                </a:schemeClr>
              </a:solidFill>
              <a:latin typeface="宋体" panose="02010600030101010101" pitchFamily="2" charset="-122"/>
              <a:ea typeface="宋体" panose="02010600030101010101" pitchFamily="2" charset="-122"/>
            </a:endParaRPr>
          </a:p>
        </p:txBody>
      </p:sp>
      <p:graphicFrame>
        <p:nvGraphicFramePr>
          <p:cNvPr id="13" name="对象 12"/>
          <p:cNvGraphicFramePr>
            <a:graphicFrameLocks noChangeAspect="1"/>
          </p:cNvGraphicFramePr>
          <p:nvPr>
            <p:extLst>
              <p:ext uri="{D42A27DB-BD31-4B8C-83A1-F6EECF244321}">
                <p14:modId xmlns:p14="http://schemas.microsoft.com/office/powerpoint/2010/main" val="381100438"/>
              </p:ext>
            </p:extLst>
          </p:nvPr>
        </p:nvGraphicFramePr>
        <p:xfrm>
          <a:off x="895594" y="1715713"/>
          <a:ext cx="3723357" cy="4851236"/>
        </p:xfrm>
        <a:graphic>
          <a:graphicData uri="http://schemas.openxmlformats.org/presentationml/2006/ole">
            <mc:AlternateContent xmlns:mc="http://schemas.openxmlformats.org/markup-compatibility/2006">
              <mc:Choice xmlns:v="urn:schemas-microsoft-com:vml" Requires="v">
                <p:oleObj spid="_x0000_s69823" name="Visio" r:id="rId4" imgW="3638645" imgH="4753086" progId="Visio.Drawing.15">
                  <p:embed/>
                </p:oleObj>
              </mc:Choice>
              <mc:Fallback>
                <p:oleObj name="Visio" r:id="rId4" imgW="3638645" imgH="4753086" progId="Visio.Drawing.15">
                  <p:embed/>
                  <p:pic>
                    <p:nvPicPr>
                      <p:cNvPr id="0" name="Object 7"/>
                      <p:cNvPicPr>
                        <a:picLocks noChangeAspect="1" noChangeArrowheads="1"/>
                      </p:cNvPicPr>
                      <p:nvPr/>
                    </p:nvPicPr>
                    <p:blipFill>
                      <a:blip r:embed="rId5"/>
                      <a:srcRect/>
                      <a:stretch>
                        <a:fillRect/>
                      </a:stretch>
                    </p:blipFill>
                    <p:spPr bwMode="auto">
                      <a:xfrm>
                        <a:off x="895594" y="1715713"/>
                        <a:ext cx="3723357" cy="4851236"/>
                      </a:xfrm>
                      <a:prstGeom prst="rect">
                        <a:avLst/>
                      </a:prstGeom>
                      <a:noFill/>
                    </p:spPr>
                  </p:pic>
                </p:oleObj>
              </mc:Fallback>
            </mc:AlternateContent>
          </a:graphicData>
        </a:graphic>
      </p:graphicFrame>
      <p:sp>
        <p:nvSpPr>
          <p:cNvPr id="16" name="文本框 15"/>
          <p:cNvSpPr txBox="1"/>
          <p:nvPr/>
        </p:nvSpPr>
        <p:spPr>
          <a:xfrm>
            <a:off x="4857195" y="1715713"/>
            <a:ext cx="3919114" cy="138499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indent="304800" algn="just">
              <a:lnSpc>
                <a:spcPct val="150000"/>
              </a:lnSpc>
              <a:spcAft>
                <a:spcPts val="0"/>
              </a:spcAft>
            </a:pPr>
            <a:r>
              <a:rPr lang="zh-CN" altLang="en-US" sz="1400" kern="100" dirty="0" smtClean="0">
                <a:latin typeface="Times New Roman" panose="02020603050405020304" pitchFamily="18" charset="0"/>
                <a:ea typeface="宋体" panose="02010600030101010101" pitchFamily="2" charset="-122"/>
              </a:rPr>
              <a:t>应用层</a:t>
            </a:r>
            <a:r>
              <a:rPr lang="zh-CN" altLang="en-US" sz="1400" kern="100" dirty="0" smtClean="0">
                <a:latin typeface="Times New Roman" panose="02020603050405020304" pitchFamily="18" charset="0"/>
                <a:ea typeface="宋体" panose="02010600030101010101" pitchFamily="2" charset="-122"/>
              </a:rPr>
              <a:t>：管理软件客户端。响应式网页客户端的设计，采用</a:t>
            </a:r>
            <a:r>
              <a:rPr lang="en-US" altLang="zh-CN" sz="1400" kern="100" dirty="0" smtClean="0">
                <a:latin typeface="Times New Roman" panose="02020603050405020304" pitchFamily="18" charset="0"/>
                <a:ea typeface="宋体" panose="02010600030101010101" pitchFamily="2" charset="-122"/>
              </a:rPr>
              <a:t>JavaScript</a:t>
            </a:r>
            <a:r>
              <a:rPr lang="zh-CN" altLang="en-US" sz="1400" kern="100" dirty="0" smtClean="0">
                <a:latin typeface="Times New Roman" panose="02020603050405020304" pitchFamily="18" charset="0"/>
                <a:ea typeface="宋体" panose="02010600030101010101" pitchFamily="2" charset="-122"/>
              </a:rPr>
              <a:t>、</a:t>
            </a:r>
            <a:r>
              <a:rPr lang="en-US" altLang="zh-CN" sz="1400" kern="100" dirty="0" err="1" smtClean="0">
                <a:latin typeface="Times New Roman" panose="02020603050405020304" pitchFamily="18" charset="0"/>
                <a:ea typeface="宋体" panose="02010600030101010101" pitchFamily="2" charset="-122"/>
              </a:rPr>
              <a:t>Css</a:t>
            </a:r>
            <a:r>
              <a:rPr lang="zh-CN" altLang="en-US" sz="1400" kern="100" dirty="0" smtClean="0">
                <a:latin typeface="Times New Roman" panose="02020603050405020304" pitchFamily="18" charset="0"/>
                <a:ea typeface="宋体" panose="02010600030101010101" pitchFamily="2" charset="-122"/>
              </a:rPr>
              <a:t>、</a:t>
            </a:r>
            <a:r>
              <a:rPr lang="en-US" altLang="zh-CN" sz="1400" kern="100" dirty="0" smtClean="0">
                <a:latin typeface="Times New Roman" panose="02020603050405020304" pitchFamily="18" charset="0"/>
                <a:ea typeface="宋体" panose="02010600030101010101" pitchFamily="2" charset="-122"/>
              </a:rPr>
              <a:t>HTML</a:t>
            </a:r>
            <a:r>
              <a:rPr lang="zh-CN" altLang="en-US" sz="1400" kern="100" dirty="0" smtClean="0">
                <a:latin typeface="Times New Roman" panose="02020603050405020304" pitchFamily="18" charset="0"/>
                <a:ea typeface="宋体" panose="02010600030101010101" pitchFamily="2" charset="-122"/>
              </a:rPr>
              <a:t>语言设计。主要用到的前端库包括</a:t>
            </a:r>
            <a:r>
              <a:rPr lang="en-US" altLang="zh-CN" sz="1400" kern="100" dirty="0" smtClean="0">
                <a:latin typeface="Times New Roman" panose="02020603050405020304" pitchFamily="18" charset="0"/>
                <a:ea typeface="宋体" panose="02010600030101010101" pitchFamily="2" charset="-122"/>
              </a:rPr>
              <a:t>AngularJS</a:t>
            </a:r>
            <a:r>
              <a:rPr lang="zh-CN" altLang="en-US" sz="1400" kern="100" dirty="0" smtClean="0">
                <a:latin typeface="Times New Roman" panose="02020603050405020304" pitchFamily="18" charset="0"/>
                <a:ea typeface="宋体" panose="02010600030101010101" pitchFamily="2" charset="-122"/>
              </a:rPr>
              <a:t>、</a:t>
            </a:r>
            <a:r>
              <a:rPr lang="en-US" altLang="zh-CN" sz="1400" kern="100" dirty="0" smtClean="0">
                <a:latin typeface="Times New Roman" panose="02020603050405020304" pitchFamily="18" charset="0"/>
                <a:ea typeface="宋体" panose="02010600030101010101" pitchFamily="2" charset="-122"/>
              </a:rPr>
              <a:t>JQuery</a:t>
            </a:r>
            <a:r>
              <a:rPr lang="zh-CN" altLang="en-US" sz="1400" kern="100" dirty="0" smtClean="0">
                <a:latin typeface="Times New Roman" panose="02020603050405020304" pitchFamily="18" charset="0"/>
                <a:ea typeface="宋体" panose="02010600030101010101" pitchFamily="2" charset="-122"/>
              </a:rPr>
              <a:t>、</a:t>
            </a:r>
            <a:r>
              <a:rPr lang="en-US" altLang="zh-CN" sz="1400" kern="100" dirty="0" err="1" smtClean="0">
                <a:latin typeface="Times New Roman" panose="02020603050405020304" pitchFamily="18" charset="0"/>
                <a:ea typeface="宋体" panose="02010600030101010101" pitchFamily="2" charset="-122"/>
              </a:rPr>
              <a:t>BootStrap</a:t>
            </a:r>
            <a:r>
              <a:rPr lang="zh-CN" altLang="en-US" sz="1400" kern="100" dirty="0" smtClean="0">
                <a:latin typeface="Times New Roman" panose="02020603050405020304" pitchFamily="18" charset="0"/>
                <a:ea typeface="宋体" panose="02010600030101010101" pitchFamily="2" charset="-122"/>
              </a:rPr>
              <a:t>等。</a:t>
            </a:r>
            <a:endParaRPr lang="zh-CN" altLang="zh-CN" sz="1400" kern="100" dirty="0">
              <a:latin typeface="Times New Roman" panose="02020603050405020304" pitchFamily="18" charset="0"/>
              <a:ea typeface="宋体" panose="02010600030101010101" pitchFamily="2" charset="-122"/>
            </a:endParaRPr>
          </a:p>
        </p:txBody>
      </p:sp>
      <p:sp>
        <p:nvSpPr>
          <p:cNvPr id="17" name="文本框 16"/>
          <p:cNvSpPr txBox="1"/>
          <p:nvPr/>
        </p:nvSpPr>
        <p:spPr>
          <a:xfrm>
            <a:off x="4857195" y="3177781"/>
            <a:ext cx="3919114" cy="10618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indent="304800" algn="just">
              <a:lnSpc>
                <a:spcPct val="150000"/>
              </a:lnSpc>
              <a:spcAft>
                <a:spcPts val="0"/>
              </a:spcAft>
            </a:pPr>
            <a:r>
              <a:rPr lang="zh-CN" altLang="en-US" sz="1400" kern="100" dirty="0" smtClean="0">
                <a:latin typeface="Times New Roman" panose="02020603050405020304" pitchFamily="18" charset="0"/>
                <a:ea typeface="宋体" panose="02010600030101010101" pitchFamily="2" charset="-122"/>
              </a:rPr>
              <a:t>服务层</a:t>
            </a:r>
            <a:r>
              <a:rPr lang="zh-CN" altLang="en-US" sz="1400" kern="100" dirty="0" smtClean="0">
                <a:latin typeface="Times New Roman" panose="02020603050405020304" pitchFamily="18" charset="0"/>
                <a:ea typeface="宋体" panose="02010600030101010101" pitchFamily="2" charset="-122"/>
              </a:rPr>
              <a:t>：管理软件的服务端和通讯软件。采用</a:t>
            </a:r>
            <a:r>
              <a:rPr lang="en-US" altLang="zh-CN" sz="1400" kern="100" dirty="0" smtClean="0">
                <a:latin typeface="Times New Roman" panose="02020603050405020304" pitchFamily="18" charset="0"/>
                <a:ea typeface="宋体" panose="02010600030101010101" pitchFamily="2" charset="-122"/>
              </a:rPr>
              <a:t>Node.js(</a:t>
            </a:r>
            <a:r>
              <a:rPr lang="zh-CN" altLang="en-US" sz="1400" kern="100" dirty="0" smtClean="0">
                <a:latin typeface="Times New Roman" panose="02020603050405020304" pitchFamily="18" charset="0"/>
                <a:ea typeface="宋体" panose="02010600030101010101" pitchFamily="2" charset="-122"/>
              </a:rPr>
              <a:t>适用于</a:t>
            </a:r>
            <a:r>
              <a:rPr lang="en-US" altLang="zh-CN" sz="1400" kern="100" dirty="0" smtClean="0">
                <a:latin typeface="Times New Roman" panose="02020603050405020304" pitchFamily="18" charset="0"/>
                <a:ea typeface="宋体" panose="02010600030101010101" pitchFamily="2" charset="-122"/>
              </a:rPr>
              <a:t>I/O</a:t>
            </a:r>
            <a:r>
              <a:rPr lang="zh-CN" altLang="en-US" sz="1400" kern="100" dirty="0" smtClean="0">
                <a:latin typeface="Times New Roman" panose="02020603050405020304" pitchFamily="18" charset="0"/>
                <a:ea typeface="宋体" panose="02010600030101010101" pitchFamily="2" charset="-122"/>
              </a:rPr>
              <a:t>密集型应用</a:t>
            </a:r>
            <a:r>
              <a:rPr lang="en-US" altLang="zh-CN" sz="1400" kern="100" dirty="0" smtClean="0">
                <a:latin typeface="Times New Roman" panose="02020603050405020304" pitchFamily="18" charset="0"/>
                <a:ea typeface="宋体" panose="02010600030101010101" pitchFamily="2" charset="-122"/>
              </a:rPr>
              <a:t>)</a:t>
            </a:r>
            <a:r>
              <a:rPr lang="zh-CN" altLang="en-US" sz="1400" kern="100" dirty="0" smtClean="0">
                <a:latin typeface="Times New Roman" panose="02020603050405020304" pitchFamily="18" charset="0"/>
                <a:ea typeface="宋体" panose="02010600030101010101" pitchFamily="2" charset="-122"/>
              </a:rPr>
              <a:t>设计，主要用到</a:t>
            </a:r>
            <a:r>
              <a:rPr lang="en-US" altLang="zh-CN" sz="1400" kern="100" dirty="0" smtClean="0">
                <a:latin typeface="Times New Roman" panose="02020603050405020304" pitchFamily="18" charset="0"/>
                <a:ea typeface="宋体" panose="02010600030101010101" pitchFamily="2" charset="-122"/>
              </a:rPr>
              <a:t>Express</a:t>
            </a:r>
            <a:r>
              <a:rPr lang="zh-CN" altLang="en-US" sz="1400" kern="100" dirty="0" smtClean="0">
                <a:latin typeface="Times New Roman" panose="02020603050405020304" pitchFamily="18" charset="0"/>
                <a:ea typeface="宋体" panose="02010600030101010101" pitchFamily="2" charset="-122"/>
              </a:rPr>
              <a:t>、</a:t>
            </a:r>
            <a:r>
              <a:rPr lang="en-US" altLang="zh-CN" sz="1400" kern="100" dirty="0" err="1" smtClean="0">
                <a:latin typeface="Times New Roman" panose="02020603050405020304" pitchFamily="18" charset="0"/>
                <a:ea typeface="宋体" panose="02010600030101010101" pitchFamily="2" charset="-122"/>
              </a:rPr>
              <a:t>Redis</a:t>
            </a:r>
            <a:r>
              <a:rPr lang="zh-CN" altLang="en-US" sz="1400" kern="100" dirty="0" smtClean="0">
                <a:latin typeface="Times New Roman" panose="02020603050405020304" pitchFamily="18" charset="0"/>
                <a:ea typeface="宋体" panose="02010600030101010101" pitchFamily="2" charset="-122"/>
              </a:rPr>
              <a:t>、</a:t>
            </a:r>
            <a:r>
              <a:rPr lang="en-US" altLang="zh-CN" sz="1400" kern="100" dirty="0" err="1" smtClean="0">
                <a:latin typeface="Times New Roman" panose="02020603050405020304" pitchFamily="18" charset="0"/>
                <a:ea typeface="宋体" panose="02010600030101010101" pitchFamily="2" charset="-122"/>
              </a:rPr>
              <a:t>MongoDb</a:t>
            </a:r>
            <a:r>
              <a:rPr lang="zh-CN" altLang="en-US" sz="1400" kern="100" dirty="0" smtClean="0">
                <a:latin typeface="Times New Roman" panose="02020603050405020304" pitchFamily="18" charset="0"/>
                <a:ea typeface="宋体" panose="02010600030101010101" pitchFamily="2" charset="-122"/>
              </a:rPr>
              <a:t>等。</a:t>
            </a:r>
            <a:endParaRPr lang="zh-CN" altLang="zh-CN" sz="1400" kern="100" dirty="0">
              <a:latin typeface="Times New Roman" panose="02020603050405020304" pitchFamily="18" charset="0"/>
              <a:ea typeface="宋体" panose="02010600030101010101" pitchFamily="2" charset="-122"/>
            </a:endParaRPr>
          </a:p>
        </p:txBody>
      </p:sp>
      <p:sp>
        <p:nvSpPr>
          <p:cNvPr id="18" name="文本框 17"/>
          <p:cNvSpPr txBox="1"/>
          <p:nvPr/>
        </p:nvSpPr>
        <p:spPr>
          <a:xfrm>
            <a:off x="4857195" y="4341450"/>
            <a:ext cx="3919114" cy="138499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indent="304800" algn="just">
              <a:lnSpc>
                <a:spcPct val="150000"/>
              </a:lnSpc>
              <a:spcAft>
                <a:spcPts val="0"/>
              </a:spcAft>
            </a:pPr>
            <a:r>
              <a:rPr lang="zh-CN" altLang="en-US" sz="1400" kern="100" dirty="0" smtClean="0">
                <a:latin typeface="Times New Roman" panose="02020603050405020304" pitchFamily="18" charset="0"/>
                <a:ea typeface="宋体" panose="02010600030101010101" pitchFamily="2" charset="-122"/>
              </a:rPr>
              <a:t>通信层</a:t>
            </a:r>
            <a:r>
              <a:rPr lang="zh-CN" altLang="en-US" sz="1400" kern="100" dirty="0" smtClean="0">
                <a:latin typeface="Times New Roman" panose="02020603050405020304" pitchFamily="18" charset="0"/>
                <a:ea typeface="宋体" panose="02010600030101010101" pitchFamily="2" charset="-122"/>
              </a:rPr>
              <a:t>：基站控制器的应用程序设计。采用</a:t>
            </a:r>
            <a:r>
              <a:rPr lang="en-US" altLang="zh-CN" sz="1400" kern="100" dirty="0" smtClean="0">
                <a:latin typeface="Times New Roman" panose="02020603050405020304" pitchFamily="18" charset="0"/>
                <a:ea typeface="宋体" panose="02010600030101010101" pitchFamily="2" charset="-122"/>
              </a:rPr>
              <a:t>Z-Stack</a:t>
            </a:r>
            <a:r>
              <a:rPr lang="zh-CN" altLang="en-US" sz="1400" kern="100" dirty="0" smtClean="0">
                <a:latin typeface="Times New Roman" panose="02020603050405020304" pitchFamily="18" charset="0"/>
                <a:ea typeface="宋体" panose="02010600030101010101" pitchFamily="2" charset="-122"/>
              </a:rPr>
              <a:t>协议栈实现，自己定义串口通信协议，通过串口中断接收程序接收上位机数据，和上位机使用以太网通信。和门锁使用</a:t>
            </a:r>
            <a:r>
              <a:rPr lang="en-US" altLang="zh-CN" sz="1400" kern="100" dirty="0" smtClean="0">
                <a:latin typeface="Times New Roman" panose="02020603050405020304" pitchFamily="18" charset="0"/>
                <a:ea typeface="宋体" panose="02010600030101010101" pitchFamily="2" charset="-122"/>
              </a:rPr>
              <a:t>ZigBee</a:t>
            </a:r>
            <a:r>
              <a:rPr lang="zh-CN" altLang="en-US" sz="1400" kern="100" dirty="0" smtClean="0">
                <a:latin typeface="Times New Roman" panose="02020603050405020304" pitchFamily="18" charset="0"/>
                <a:ea typeface="宋体" panose="02010600030101010101" pitchFamily="2" charset="-122"/>
              </a:rPr>
              <a:t>协议通信。</a:t>
            </a:r>
            <a:endParaRPr lang="zh-CN" altLang="zh-CN" sz="1400" kern="100" dirty="0">
              <a:latin typeface="Times New Roman" panose="02020603050405020304" pitchFamily="18" charset="0"/>
              <a:ea typeface="宋体" panose="02010600030101010101" pitchFamily="2" charset="-122"/>
            </a:endParaRPr>
          </a:p>
        </p:txBody>
      </p:sp>
      <p:sp>
        <p:nvSpPr>
          <p:cNvPr id="19" name="文本框 18"/>
          <p:cNvSpPr txBox="1"/>
          <p:nvPr/>
        </p:nvSpPr>
        <p:spPr>
          <a:xfrm>
            <a:off x="4857195" y="5828285"/>
            <a:ext cx="3919114" cy="73866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indent="304800" algn="just">
              <a:lnSpc>
                <a:spcPct val="150000"/>
              </a:lnSpc>
              <a:spcAft>
                <a:spcPts val="0"/>
              </a:spcAft>
            </a:pPr>
            <a:r>
              <a:rPr lang="zh-CN" altLang="en-US" sz="1400" kern="100" dirty="0" smtClean="0">
                <a:latin typeface="Times New Roman" panose="02020603050405020304" pitchFamily="18" charset="0"/>
                <a:ea typeface="宋体" panose="02010600030101010101" pitchFamily="2" charset="-122"/>
              </a:rPr>
              <a:t>传感层</a:t>
            </a:r>
            <a:r>
              <a:rPr lang="zh-CN" altLang="en-US" sz="1400" kern="100" dirty="0" smtClean="0">
                <a:latin typeface="Times New Roman" panose="02020603050405020304" pitchFamily="18" charset="0"/>
                <a:ea typeface="宋体" panose="02010600030101010101" pitchFamily="2" charset="-122"/>
              </a:rPr>
              <a:t>：门锁控制器的应用程序设计。采用</a:t>
            </a:r>
            <a:r>
              <a:rPr lang="en-US" altLang="zh-CN" sz="1400" kern="100" dirty="0" smtClean="0">
                <a:latin typeface="Times New Roman" panose="02020603050405020304" pitchFamily="18" charset="0"/>
                <a:ea typeface="宋体" panose="02010600030101010101" pitchFamily="2" charset="-122"/>
              </a:rPr>
              <a:t>Z-Stack</a:t>
            </a:r>
            <a:r>
              <a:rPr lang="zh-CN" altLang="en-US" sz="1400" kern="100" dirty="0" smtClean="0">
                <a:latin typeface="Times New Roman" panose="02020603050405020304" pitchFamily="18" charset="0"/>
                <a:ea typeface="宋体" panose="02010600030101010101" pitchFamily="2" charset="-122"/>
              </a:rPr>
              <a:t>协议栈实现，重点是</a:t>
            </a:r>
            <a:r>
              <a:rPr lang="en-US" altLang="zh-CN" sz="1400" kern="100" dirty="0" smtClean="0">
                <a:latin typeface="Times New Roman" panose="02020603050405020304" pitchFamily="18" charset="0"/>
                <a:ea typeface="宋体" panose="02010600030101010101" pitchFamily="2" charset="-122"/>
              </a:rPr>
              <a:t>RFID</a:t>
            </a:r>
            <a:r>
              <a:rPr lang="zh-CN" altLang="en-US" sz="1400" kern="100" dirty="0" smtClean="0">
                <a:latin typeface="Times New Roman" panose="02020603050405020304" pitchFamily="18" charset="0"/>
                <a:ea typeface="宋体" panose="02010600030101010101" pitchFamily="2" charset="-122"/>
              </a:rPr>
              <a:t>读卡程序设计。</a:t>
            </a:r>
            <a:endParaRPr lang="zh-CN" altLang="zh-CN" sz="1400" kern="1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1594136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b="1" dirty="0" smtClean="0">
                <a:solidFill>
                  <a:schemeClr val="bg2">
                    <a:lumMod val="75000"/>
                  </a:schemeClr>
                </a:solidFill>
                <a:latin typeface="宋体" panose="02010600030101010101" pitchFamily="2" charset="-122"/>
                <a:ea typeface="宋体" panose="02010600030101010101" pitchFamily="2" charset="-122"/>
              </a:rPr>
              <a:t>技术难点</a:t>
            </a:r>
            <a:endParaRPr lang="zh-CN" altLang="en-US" sz="3200" b="1" dirty="0">
              <a:solidFill>
                <a:schemeClr val="bg2">
                  <a:lumMod val="75000"/>
                </a:schemeClr>
              </a:solidFill>
              <a:latin typeface="宋体" panose="02010600030101010101" pitchFamily="2" charset="-122"/>
              <a:ea typeface="宋体" panose="02010600030101010101" pitchFamily="2" charset="-122"/>
            </a:endParaRPr>
          </a:p>
        </p:txBody>
      </p:sp>
      <p:graphicFrame>
        <p:nvGraphicFramePr>
          <p:cNvPr id="14" name="图示 13"/>
          <p:cNvGraphicFramePr/>
          <p:nvPr>
            <p:extLst>
              <p:ext uri="{D42A27DB-BD31-4B8C-83A1-F6EECF244321}">
                <p14:modId xmlns:p14="http://schemas.microsoft.com/office/powerpoint/2010/main" val="322342491"/>
              </p:ext>
            </p:extLst>
          </p:nvPr>
        </p:nvGraphicFramePr>
        <p:xfrm>
          <a:off x="895739" y="1653073"/>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5982796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积分">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积分">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2947</TotalTime>
  <Words>2080</Words>
  <Application>Microsoft Office PowerPoint</Application>
  <PresentationFormat>全屏显示(4:3)</PresentationFormat>
  <Paragraphs>260</Paragraphs>
  <Slides>26</Slides>
  <Notes>23</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3</vt:i4>
      </vt:variant>
      <vt:variant>
        <vt:lpstr>幻灯片标题</vt:lpstr>
      </vt:variant>
      <vt:variant>
        <vt:i4>26</vt:i4>
      </vt:variant>
    </vt:vector>
  </HeadingPairs>
  <TitlesOfParts>
    <vt:vector size="39" baseType="lpstr">
      <vt:lpstr>华文仿宋</vt:lpstr>
      <vt:lpstr>宋体</vt:lpstr>
      <vt:lpstr>Arial</vt:lpstr>
      <vt:lpstr>Calibri</vt:lpstr>
      <vt:lpstr>Courier New</vt:lpstr>
      <vt:lpstr>Times New Roman</vt:lpstr>
      <vt:lpstr>Tw Cen MT</vt:lpstr>
      <vt:lpstr>Tw Cen MT Condensed</vt:lpstr>
      <vt:lpstr>Wingdings 3</vt:lpstr>
      <vt:lpstr>积分</vt:lpstr>
      <vt:lpstr>Microsoft Visio 绘图</vt:lpstr>
      <vt:lpstr>Visio</vt:lpstr>
      <vt:lpstr>Microsoft Excel 图表</vt:lpstr>
      <vt:lpstr>基于ZIGBEE的无线门锁系统设计与实现</vt:lpstr>
      <vt:lpstr> 目录</vt:lpstr>
      <vt:lpstr>选题背景和意义</vt:lpstr>
      <vt:lpstr>基于Zigbee的无线门锁系统解决方案</vt:lpstr>
      <vt:lpstr>研究内容</vt:lpstr>
      <vt:lpstr>研究内容</vt:lpstr>
      <vt:lpstr>系统设计-硬件设计</vt:lpstr>
      <vt:lpstr>系统设计-软件设计</vt:lpstr>
      <vt:lpstr>技术难点</vt:lpstr>
      <vt:lpstr>Z-Stack协议栈低功耗设计</vt:lpstr>
      <vt:lpstr>Z-Stack协议栈低功耗设计</vt:lpstr>
      <vt:lpstr>Z-Stack协议栈低功耗设计</vt:lpstr>
      <vt:lpstr>RFID读卡程序设计</vt:lpstr>
      <vt:lpstr>基站串口通信协议</vt:lpstr>
      <vt:lpstr>基站串口中断接收程序的设计</vt:lpstr>
      <vt:lpstr>基于Node.js的上位机软件设计</vt:lpstr>
      <vt:lpstr>系统实现与总结</vt:lpstr>
      <vt:lpstr>系统测试与实现</vt:lpstr>
      <vt:lpstr>系统测试与实现</vt:lpstr>
      <vt:lpstr>网页客户端</vt:lpstr>
      <vt:lpstr>系统测试与实现</vt:lpstr>
      <vt:lpstr>系统测试与实现</vt:lpstr>
      <vt:lpstr>系统测试与实现</vt:lpstr>
      <vt:lpstr>系统测试与实现</vt:lpstr>
      <vt:lpstr>系统测试与实现</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基于ZigBEE的无限门禁系统设计与实现</dc:title>
  <dc:creator>Victor.Zxk</dc:creator>
  <cp:lastModifiedBy>Windows 用户</cp:lastModifiedBy>
  <cp:revision>264</cp:revision>
  <dcterms:created xsi:type="dcterms:W3CDTF">2016-03-06T05:15:16Z</dcterms:created>
  <dcterms:modified xsi:type="dcterms:W3CDTF">2017-03-15T11:08:55Z</dcterms:modified>
</cp:coreProperties>
</file>