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12" r:id="rId1"/>
  </p:sldMasterIdLst>
  <p:notesMasterIdLst>
    <p:notesMasterId r:id="rId40"/>
  </p:notesMasterIdLst>
  <p:sldIdLst>
    <p:sldId id="256" r:id="rId2"/>
    <p:sldId id="257" r:id="rId3"/>
    <p:sldId id="350" r:id="rId4"/>
    <p:sldId id="351" r:id="rId5"/>
    <p:sldId id="352" r:id="rId6"/>
    <p:sldId id="353" r:id="rId7"/>
    <p:sldId id="354" r:id="rId8"/>
    <p:sldId id="355" r:id="rId9"/>
    <p:sldId id="356" r:id="rId10"/>
    <p:sldId id="357" r:id="rId11"/>
    <p:sldId id="368" r:id="rId12"/>
    <p:sldId id="358" r:id="rId13"/>
    <p:sldId id="359" r:id="rId14"/>
    <p:sldId id="360" r:id="rId15"/>
    <p:sldId id="361" r:id="rId16"/>
    <p:sldId id="382" r:id="rId17"/>
    <p:sldId id="362" r:id="rId18"/>
    <p:sldId id="363" r:id="rId19"/>
    <p:sldId id="364" r:id="rId20"/>
    <p:sldId id="370" r:id="rId21"/>
    <p:sldId id="365" r:id="rId22"/>
    <p:sldId id="366" r:id="rId23"/>
    <p:sldId id="367" r:id="rId24"/>
    <p:sldId id="369" r:id="rId25"/>
    <p:sldId id="371" r:id="rId26"/>
    <p:sldId id="372" r:id="rId27"/>
    <p:sldId id="374" r:id="rId28"/>
    <p:sldId id="375" r:id="rId29"/>
    <p:sldId id="376" r:id="rId30"/>
    <p:sldId id="377" r:id="rId31"/>
    <p:sldId id="378" r:id="rId32"/>
    <p:sldId id="379" r:id="rId33"/>
    <p:sldId id="380" r:id="rId34"/>
    <p:sldId id="381" r:id="rId35"/>
    <p:sldId id="383" r:id="rId36"/>
    <p:sldId id="384" r:id="rId37"/>
    <p:sldId id="385" r:id="rId38"/>
    <p:sldId id="280"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9D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2" autoAdjust="0"/>
    <p:restoredTop sz="89158" autoAdjust="0"/>
  </p:normalViewPr>
  <p:slideViewPr>
    <p:cSldViewPr snapToGrid="0">
      <p:cViewPr varScale="1">
        <p:scale>
          <a:sx n="103" d="100"/>
          <a:sy n="103" d="100"/>
        </p:scale>
        <p:origin x="196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C2F39-CFC0-4A14-B23A-14CBCFDF788F}" type="doc">
      <dgm:prSet loTypeId="urn:microsoft.com/office/officeart/2005/8/layout/process2" loCatId="process" qsTypeId="urn:microsoft.com/office/officeart/2005/8/quickstyle/simple1" qsCatId="simple" csTypeId="urn:microsoft.com/office/officeart/2005/8/colors/accent1_2" csCatId="accent1" phldr="1"/>
      <dgm:spPr/>
    </dgm:pt>
    <dgm:pt modelId="{0B969457-7C45-4CE2-8710-9B6A41E518CF}">
      <dgm:prSet phldrT="[文本]" custT="1"/>
      <dgm:spPr>
        <a:solidFill>
          <a:schemeClr val="bg2"/>
        </a:solidFill>
        <a:ln>
          <a:solidFill>
            <a:schemeClr val="bg2">
              <a:lumMod val="90000"/>
            </a:schemeClr>
          </a:solidFill>
        </a:ln>
      </dgm:spPr>
      <dgm:t>
        <a:bodyPr/>
        <a:lstStyle/>
        <a:p>
          <a:pPr algn="l"/>
          <a:r>
            <a:rPr lang="en-US" altLang="zh-CN" sz="2400" b="1" dirty="0" smtClean="0">
              <a:solidFill>
                <a:schemeClr val="tx1"/>
              </a:solidFill>
              <a:latin typeface="宋体" panose="02010600030101010101" pitchFamily="2" charset="-122"/>
              <a:ea typeface="宋体" panose="02010600030101010101" pitchFamily="2" charset="-122"/>
            </a:rPr>
            <a:t>1.</a:t>
          </a:r>
          <a:r>
            <a:rPr lang="zh-CN" altLang="en-US" sz="2400" b="1" dirty="0" smtClean="0">
              <a:solidFill>
                <a:schemeClr val="tx1"/>
              </a:solidFill>
              <a:latin typeface="宋体" panose="02010600030101010101" pitchFamily="2" charset="-122"/>
              <a:ea typeface="宋体" panose="02010600030101010101" pitchFamily="2" charset="-122"/>
            </a:rPr>
            <a:t>研究背景和意义</a:t>
          </a:r>
          <a:endParaRPr lang="zh-CN" altLang="en-US" sz="2400" b="1" dirty="0">
            <a:solidFill>
              <a:schemeClr val="tx1"/>
            </a:solidFill>
            <a:latin typeface="宋体" panose="02010600030101010101" pitchFamily="2" charset="-122"/>
            <a:ea typeface="宋体" panose="02010600030101010101" pitchFamily="2" charset="-122"/>
          </a:endParaRPr>
        </a:p>
      </dgm:t>
    </dgm:pt>
    <dgm:pt modelId="{860C2BF0-E1D3-49DE-835E-8FE47F145978}" type="parTrans" cxnId="{ACA5BB98-868B-4E1D-8A55-C0957A655ED5}">
      <dgm:prSet/>
      <dgm:spPr/>
      <dgm:t>
        <a:bodyPr/>
        <a:lstStyle/>
        <a:p>
          <a:pPr algn="ctr"/>
          <a:endParaRPr lang="zh-CN" altLang="en-US" sz="1800">
            <a:solidFill>
              <a:schemeClr val="tx1"/>
            </a:solidFill>
            <a:latin typeface="宋体" panose="02010600030101010101" pitchFamily="2" charset="-122"/>
            <a:ea typeface="宋体" panose="02010600030101010101" pitchFamily="2" charset="-122"/>
          </a:endParaRPr>
        </a:p>
      </dgm:t>
    </dgm:pt>
    <dgm:pt modelId="{A81CD783-5A9C-4133-88B1-DD7C6E41F5AB}" type="sibTrans" cxnId="{ACA5BB98-868B-4E1D-8A55-C0957A655ED5}">
      <dgm:prSet custT="1"/>
      <dgm:spPr>
        <a:noFill/>
      </dgm:spPr>
      <dgm:t>
        <a:bodyPr/>
        <a:lstStyle/>
        <a:p>
          <a:pPr algn="ctr"/>
          <a:endParaRPr lang="zh-CN" altLang="en-US" sz="2400" b="1" dirty="0">
            <a:solidFill>
              <a:schemeClr val="tx1"/>
            </a:solidFill>
            <a:latin typeface="宋体" panose="02010600030101010101" pitchFamily="2" charset="-122"/>
            <a:ea typeface="宋体" panose="02010600030101010101" pitchFamily="2" charset="-122"/>
          </a:endParaRPr>
        </a:p>
      </dgm:t>
    </dgm:pt>
    <dgm:pt modelId="{3FF71AB8-E28A-454F-8DA5-EFF318689985}">
      <dgm:prSet phldrT="[文本]" custT="1"/>
      <dgm:spPr>
        <a:solidFill>
          <a:schemeClr val="bg2"/>
        </a:solidFill>
        <a:ln>
          <a:solidFill>
            <a:schemeClr val="bg2">
              <a:lumMod val="90000"/>
            </a:schemeClr>
          </a:solidFill>
        </a:ln>
      </dgm:spPr>
      <dgm:t>
        <a:bodyPr/>
        <a:lstStyle/>
        <a:p>
          <a:pPr algn="l"/>
          <a:r>
            <a:rPr lang="en-US" altLang="zh-CN" sz="2400" b="1" dirty="0" smtClean="0">
              <a:solidFill>
                <a:schemeClr val="tx1"/>
              </a:solidFill>
              <a:latin typeface="宋体" panose="02010600030101010101" pitchFamily="2" charset="-122"/>
              <a:ea typeface="宋体" panose="02010600030101010101" pitchFamily="2" charset="-122"/>
            </a:rPr>
            <a:t>3.</a:t>
          </a:r>
          <a:r>
            <a:rPr lang="zh-CN" altLang="en-US" sz="2400" b="1" dirty="0" smtClean="0">
              <a:solidFill>
                <a:schemeClr val="tx1"/>
              </a:solidFill>
              <a:latin typeface="宋体" panose="02010600030101010101" pitchFamily="2" charset="-122"/>
              <a:ea typeface="宋体" panose="02010600030101010101" pitchFamily="2" charset="-122"/>
            </a:rPr>
            <a:t>系统总体设计</a:t>
          </a:r>
          <a:endParaRPr lang="zh-CN" altLang="en-US" sz="2400" b="1" dirty="0">
            <a:solidFill>
              <a:schemeClr val="tx1"/>
            </a:solidFill>
            <a:latin typeface="宋体" panose="02010600030101010101" pitchFamily="2" charset="-122"/>
            <a:ea typeface="宋体" panose="02010600030101010101" pitchFamily="2" charset="-122"/>
          </a:endParaRPr>
        </a:p>
      </dgm:t>
    </dgm:pt>
    <dgm:pt modelId="{C358CBE3-92FB-4D56-AF0C-1074522171A6}" type="parTrans" cxnId="{DB712AFD-1FEC-45EC-B1DC-50795394BB7E}">
      <dgm:prSet/>
      <dgm:spPr/>
      <dgm:t>
        <a:bodyPr/>
        <a:lstStyle/>
        <a:p>
          <a:pPr algn="ctr"/>
          <a:endParaRPr lang="zh-CN" altLang="en-US" sz="1800">
            <a:solidFill>
              <a:schemeClr val="tx1"/>
            </a:solidFill>
            <a:latin typeface="宋体" panose="02010600030101010101" pitchFamily="2" charset="-122"/>
            <a:ea typeface="宋体" panose="02010600030101010101" pitchFamily="2" charset="-122"/>
          </a:endParaRPr>
        </a:p>
      </dgm:t>
    </dgm:pt>
    <dgm:pt modelId="{64224B37-838E-4FB7-B02E-831501A6CF75}" type="sibTrans" cxnId="{DB712AFD-1FEC-45EC-B1DC-50795394BB7E}">
      <dgm:prSet custT="1"/>
      <dgm:spPr>
        <a:noFill/>
      </dgm:spPr>
      <dgm:t>
        <a:bodyPr/>
        <a:lstStyle/>
        <a:p>
          <a:pPr algn="ctr"/>
          <a:endParaRPr lang="zh-CN" altLang="en-US" sz="2400" b="1">
            <a:solidFill>
              <a:schemeClr val="tx1"/>
            </a:solidFill>
            <a:latin typeface="宋体" panose="02010600030101010101" pitchFamily="2" charset="-122"/>
            <a:ea typeface="宋体" panose="02010600030101010101" pitchFamily="2" charset="-122"/>
          </a:endParaRPr>
        </a:p>
      </dgm:t>
    </dgm:pt>
    <dgm:pt modelId="{EC6ABC31-2D4D-44E8-A8A3-ABE525F57555}">
      <dgm:prSet phldrT="[文本]" custT="1"/>
      <dgm:spPr>
        <a:solidFill>
          <a:schemeClr val="bg2"/>
        </a:solidFill>
        <a:ln>
          <a:solidFill>
            <a:schemeClr val="bg2">
              <a:lumMod val="90000"/>
            </a:schemeClr>
          </a:solidFill>
        </a:ln>
      </dgm:spPr>
      <dgm:t>
        <a:bodyPr/>
        <a:lstStyle/>
        <a:p>
          <a:pPr algn="l"/>
          <a:r>
            <a:rPr lang="en-US" altLang="zh-CN" sz="2400" b="1" dirty="0" smtClean="0">
              <a:solidFill>
                <a:schemeClr val="tx1"/>
              </a:solidFill>
              <a:latin typeface="宋体" panose="02010600030101010101" pitchFamily="2" charset="-122"/>
              <a:ea typeface="宋体" panose="02010600030101010101" pitchFamily="2" charset="-122"/>
            </a:rPr>
            <a:t>4.Z-Stack</a:t>
          </a:r>
          <a:r>
            <a:rPr lang="zh-CN" altLang="en-US" sz="2400" b="1" dirty="0" smtClean="0">
              <a:solidFill>
                <a:schemeClr val="tx1"/>
              </a:solidFill>
              <a:latin typeface="宋体" panose="02010600030101010101" pitchFamily="2" charset="-122"/>
              <a:ea typeface="宋体" panose="02010600030101010101" pitchFamily="2" charset="-122"/>
            </a:rPr>
            <a:t>协议栈</a:t>
          </a:r>
          <a:endParaRPr lang="zh-CN" altLang="en-US" sz="2400" b="1" dirty="0">
            <a:solidFill>
              <a:schemeClr val="tx1"/>
            </a:solidFill>
            <a:latin typeface="宋体" panose="02010600030101010101" pitchFamily="2" charset="-122"/>
            <a:ea typeface="宋体" panose="02010600030101010101" pitchFamily="2" charset="-122"/>
          </a:endParaRPr>
        </a:p>
      </dgm:t>
    </dgm:pt>
    <dgm:pt modelId="{AFA72FB5-F4B8-40A0-978D-A94A95CA4852}" type="parTrans" cxnId="{C192D5B0-5F33-4C88-8418-DFC545D1CFAC}">
      <dgm:prSet/>
      <dgm:spPr/>
      <dgm:t>
        <a:bodyPr/>
        <a:lstStyle/>
        <a:p>
          <a:pPr algn="ctr"/>
          <a:endParaRPr lang="zh-CN" altLang="en-US" sz="1800">
            <a:solidFill>
              <a:schemeClr val="tx1"/>
            </a:solidFill>
            <a:latin typeface="宋体" panose="02010600030101010101" pitchFamily="2" charset="-122"/>
            <a:ea typeface="宋体" panose="02010600030101010101" pitchFamily="2" charset="-122"/>
          </a:endParaRPr>
        </a:p>
      </dgm:t>
    </dgm:pt>
    <dgm:pt modelId="{844B9A49-78F2-476C-9806-4C5DD7493AFB}" type="sibTrans" cxnId="{C192D5B0-5F33-4C88-8418-DFC545D1CFAC}">
      <dgm:prSet custT="1"/>
      <dgm:spPr>
        <a:noFill/>
      </dgm:spPr>
      <dgm:t>
        <a:bodyPr/>
        <a:lstStyle/>
        <a:p>
          <a:pPr algn="ctr"/>
          <a:endParaRPr lang="zh-CN" altLang="en-US" sz="2400" b="1">
            <a:solidFill>
              <a:schemeClr val="tx1"/>
            </a:solidFill>
            <a:latin typeface="宋体" panose="02010600030101010101" pitchFamily="2" charset="-122"/>
            <a:ea typeface="宋体" panose="02010600030101010101" pitchFamily="2" charset="-122"/>
          </a:endParaRPr>
        </a:p>
      </dgm:t>
    </dgm:pt>
    <dgm:pt modelId="{5BF705A4-B968-404D-B7B1-A25F663BF2D5}">
      <dgm:prSet phldrT="[文本]" custT="1"/>
      <dgm:spPr>
        <a:solidFill>
          <a:schemeClr val="bg2"/>
        </a:solidFill>
        <a:ln>
          <a:solidFill>
            <a:schemeClr val="bg2">
              <a:lumMod val="90000"/>
            </a:schemeClr>
          </a:solidFill>
        </a:ln>
      </dgm:spPr>
      <dgm:t>
        <a:bodyPr/>
        <a:lstStyle/>
        <a:p>
          <a:pPr algn="l"/>
          <a:r>
            <a:rPr lang="en-US" altLang="zh-CN" sz="2400" b="1" dirty="0" smtClean="0">
              <a:solidFill>
                <a:schemeClr val="tx1"/>
              </a:solidFill>
              <a:latin typeface="宋体" panose="02010600030101010101" pitchFamily="2" charset="-122"/>
              <a:ea typeface="宋体" panose="02010600030101010101" pitchFamily="2" charset="-122"/>
            </a:rPr>
            <a:t>5.</a:t>
          </a:r>
          <a:r>
            <a:rPr lang="zh-CN" altLang="en-US" sz="2400" b="1" dirty="0" smtClean="0">
              <a:solidFill>
                <a:schemeClr val="tx1"/>
              </a:solidFill>
              <a:latin typeface="宋体" panose="02010600030101010101" pitchFamily="2" charset="-122"/>
              <a:ea typeface="宋体" panose="02010600030101010101" pitchFamily="2" charset="-122"/>
            </a:rPr>
            <a:t>上位机软件设计</a:t>
          </a:r>
          <a:endParaRPr lang="zh-CN" altLang="en-US" sz="2400" b="1" dirty="0">
            <a:solidFill>
              <a:schemeClr val="tx1"/>
            </a:solidFill>
            <a:latin typeface="宋体" panose="02010600030101010101" pitchFamily="2" charset="-122"/>
            <a:ea typeface="宋体" panose="02010600030101010101" pitchFamily="2" charset="-122"/>
          </a:endParaRPr>
        </a:p>
      </dgm:t>
    </dgm:pt>
    <dgm:pt modelId="{FD6E3DD1-921B-404D-BE3E-6D1C9ED6FBA2}" type="parTrans" cxnId="{F119C141-7ED7-498C-9C86-FD47B2938523}">
      <dgm:prSet/>
      <dgm:spPr/>
      <dgm:t>
        <a:bodyPr/>
        <a:lstStyle/>
        <a:p>
          <a:pPr algn="ctr"/>
          <a:endParaRPr lang="zh-CN" altLang="en-US" sz="1800">
            <a:solidFill>
              <a:schemeClr val="tx1"/>
            </a:solidFill>
            <a:latin typeface="宋体" panose="02010600030101010101" pitchFamily="2" charset="-122"/>
            <a:ea typeface="宋体" panose="02010600030101010101" pitchFamily="2" charset="-122"/>
          </a:endParaRPr>
        </a:p>
      </dgm:t>
    </dgm:pt>
    <dgm:pt modelId="{6CB7D7C4-7888-4A0B-B915-4DD4C5086A30}" type="sibTrans" cxnId="{F119C141-7ED7-498C-9C86-FD47B2938523}">
      <dgm:prSet custT="1"/>
      <dgm:spPr>
        <a:solidFill>
          <a:schemeClr val="bg1"/>
        </a:solidFill>
      </dgm:spPr>
      <dgm:t>
        <a:bodyPr/>
        <a:lstStyle/>
        <a:p>
          <a:pPr algn="ctr"/>
          <a:endParaRPr lang="zh-CN" altLang="en-US" sz="2400" dirty="0">
            <a:solidFill>
              <a:schemeClr val="tx1"/>
            </a:solidFill>
            <a:latin typeface="宋体" panose="02010600030101010101" pitchFamily="2" charset="-122"/>
            <a:ea typeface="宋体" panose="02010600030101010101" pitchFamily="2" charset="-122"/>
          </a:endParaRPr>
        </a:p>
      </dgm:t>
    </dgm:pt>
    <dgm:pt modelId="{0773F824-52D6-442A-BA5C-5BA94FF777E7}">
      <dgm:prSet phldrT="[文本]" custT="1"/>
      <dgm:spPr>
        <a:solidFill>
          <a:schemeClr val="bg2"/>
        </a:solidFill>
        <a:ln>
          <a:solidFill>
            <a:schemeClr val="bg2">
              <a:lumMod val="90000"/>
            </a:schemeClr>
          </a:solidFill>
        </a:ln>
      </dgm:spPr>
      <dgm:t>
        <a:bodyPr/>
        <a:lstStyle/>
        <a:p>
          <a:pPr algn="l"/>
          <a:r>
            <a:rPr lang="en-US" altLang="zh-CN" sz="2400" b="1" dirty="0" smtClean="0">
              <a:solidFill>
                <a:schemeClr val="tx1"/>
              </a:solidFill>
              <a:latin typeface="宋体" panose="02010600030101010101" pitchFamily="2" charset="-122"/>
              <a:ea typeface="宋体" panose="02010600030101010101" pitchFamily="2" charset="-122"/>
            </a:rPr>
            <a:t>6.</a:t>
          </a:r>
          <a:r>
            <a:rPr lang="zh-CN" altLang="en-US" sz="2400" b="1" dirty="0" smtClean="0">
              <a:solidFill>
                <a:schemeClr val="tx1"/>
              </a:solidFill>
              <a:latin typeface="宋体" panose="02010600030101010101" pitchFamily="2" charset="-122"/>
              <a:ea typeface="宋体" panose="02010600030101010101" pitchFamily="2" charset="-122"/>
            </a:rPr>
            <a:t>测试</a:t>
          </a:r>
          <a:endParaRPr lang="zh-CN" altLang="en-US" sz="2400" b="1" dirty="0">
            <a:solidFill>
              <a:schemeClr val="tx1"/>
            </a:solidFill>
            <a:latin typeface="宋体" panose="02010600030101010101" pitchFamily="2" charset="-122"/>
            <a:ea typeface="宋体" panose="02010600030101010101" pitchFamily="2" charset="-122"/>
          </a:endParaRPr>
        </a:p>
      </dgm:t>
    </dgm:pt>
    <dgm:pt modelId="{F1D41E67-9FC3-4356-BAEA-55E5B1630B77}" type="parTrans" cxnId="{34C915AB-71A6-474F-82B2-A7126391CC21}">
      <dgm:prSet/>
      <dgm:spPr/>
      <dgm:t>
        <a:bodyPr/>
        <a:lstStyle/>
        <a:p>
          <a:endParaRPr lang="zh-CN" altLang="en-US" sz="1800">
            <a:latin typeface="宋体" panose="02010600030101010101" pitchFamily="2" charset="-122"/>
            <a:ea typeface="宋体" panose="02010600030101010101" pitchFamily="2" charset="-122"/>
          </a:endParaRPr>
        </a:p>
      </dgm:t>
    </dgm:pt>
    <dgm:pt modelId="{6580A4B0-13AE-4635-971B-B54C9B46A73C}" type="sibTrans" cxnId="{34C915AB-71A6-474F-82B2-A7126391CC21}">
      <dgm:prSet/>
      <dgm:spPr/>
      <dgm:t>
        <a:bodyPr/>
        <a:lstStyle/>
        <a:p>
          <a:endParaRPr lang="zh-CN" altLang="en-US" sz="1800">
            <a:latin typeface="宋体" panose="02010600030101010101" pitchFamily="2" charset="-122"/>
            <a:ea typeface="宋体" panose="02010600030101010101" pitchFamily="2" charset="-122"/>
          </a:endParaRPr>
        </a:p>
      </dgm:t>
    </dgm:pt>
    <dgm:pt modelId="{60D669A2-E385-4B48-9A17-7816BE15D443}">
      <dgm:prSet phldrT="[文本]" custT="1"/>
      <dgm:spPr>
        <a:solidFill>
          <a:schemeClr val="bg2"/>
        </a:solidFill>
        <a:ln>
          <a:solidFill>
            <a:schemeClr val="bg2">
              <a:lumMod val="90000"/>
            </a:schemeClr>
          </a:solidFill>
        </a:ln>
      </dgm:spPr>
      <dgm:t>
        <a:bodyPr/>
        <a:lstStyle/>
        <a:p>
          <a:pPr algn="l"/>
          <a:r>
            <a:rPr lang="en-US" altLang="zh-CN" sz="2400" b="1" dirty="0" smtClean="0">
              <a:solidFill>
                <a:schemeClr val="tx1"/>
              </a:solidFill>
              <a:latin typeface="宋体" panose="02010600030101010101" pitchFamily="2" charset="-122"/>
              <a:ea typeface="宋体" panose="02010600030101010101" pitchFamily="2" charset="-122"/>
            </a:rPr>
            <a:t>2.Zigbee</a:t>
          </a:r>
          <a:r>
            <a:rPr lang="zh-CN" altLang="en-US" sz="2400" b="1" dirty="0" smtClean="0">
              <a:solidFill>
                <a:schemeClr val="tx1"/>
              </a:solidFill>
              <a:latin typeface="宋体" panose="02010600030101010101" pitchFamily="2" charset="-122"/>
              <a:ea typeface="宋体" panose="02010600030101010101" pitchFamily="2" charset="-122"/>
            </a:rPr>
            <a:t>概述</a:t>
          </a:r>
          <a:endParaRPr lang="zh-CN" altLang="en-US" sz="2400" b="1" dirty="0">
            <a:solidFill>
              <a:schemeClr val="tx1"/>
            </a:solidFill>
            <a:latin typeface="宋体" panose="02010600030101010101" pitchFamily="2" charset="-122"/>
            <a:ea typeface="宋体" panose="02010600030101010101" pitchFamily="2" charset="-122"/>
          </a:endParaRPr>
        </a:p>
      </dgm:t>
    </dgm:pt>
    <dgm:pt modelId="{84A5AC11-4C2C-44E3-B26F-A45615320FB8}" type="sibTrans" cxnId="{7A6CA811-D584-4365-A5BE-FF7B599113BB}">
      <dgm:prSet custT="1"/>
      <dgm:spPr>
        <a:noFill/>
      </dgm:spPr>
      <dgm:t>
        <a:bodyPr/>
        <a:lstStyle/>
        <a:p>
          <a:pPr algn="ctr"/>
          <a:endParaRPr lang="zh-CN" altLang="en-US" sz="2400" b="1">
            <a:solidFill>
              <a:schemeClr val="tx1"/>
            </a:solidFill>
            <a:latin typeface="宋体" panose="02010600030101010101" pitchFamily="2" charset="-122"/>
            <a:ea typeface="宋体" panose="02010600030101010101" pitchFamily="2" charset="-122"/>
          </a:endParaRPr>
        </a:p>
      </dgm:t>
    </dgm:pt>
    <dgm:pt modelId="{7757831C-7E16-4340-A53C-AD39C40B7AE6}" type="parTrans" cxnId="{7A6CA811-D584-4365-A5BE-FF7B599113BB}">
      <dgm:prSet/>
      <dgm:spPr/>
      <dgm:t>
        <a:bodyPr/>
        <a:lstStyle/>
        <a:p>
          <a:pPr algn="ctr"/>
          <a:endParaRPr lang="zh-CN" altLang="en-US" sz="1800">
            <a:solidFill>
              <a:schemeClr val="tx1"/>
            </a:solidFill>
            <a:latin typeface="宋体" panose="02010600030101010101" pitchFamily="2" charset="-122"/>
            <a:ea typeface="宋体" panose="02010600030101010101" pitchFamily="2" charset="-122"/>
          </a:endParaRPr>
        </a:p>
      </dgm:t>
    </dgm:pt>
    <dgm:pt modelId="{EF9C437C-BC73-4E53-B59F-3D01038170DF}" type="pres">
      <dgm:prSet presAssocID="{BD1C2F39-CFC0-4A14-B23A-14CBCFDF788F}" presName="linearFlow" presStyleCnt="0">
        <dgm:presLayoutVars>
          <dgm:resizeHandles val="exact"/>
        </dgm:presLayoutVars>
      </dgm:prSet>
      <dgm:spPr/>
    </dgm:pt>
    <dgm:pt modelId="{5D9BF71D-AFFA-4D72-B4C0-F24F3E7EDF61}" type="pres">
      <dgm:prSet presAssocID="{0B969457-7C45-4CE2-8710-9B6A41E518CF}" presName="node" presStyleLbl="node1" presStyleIdx="0" presStyleCnt="6" custScaleX="464919">
        <dgm:presLayoutVars>
          <dgm:bulletEnabled val="1"/>
        </dgm:presLayoutVars>
      </dgm:prSet>
      <dgm:spPr/>
      <dgm:t>
        <a:bodyPr/>
        <a:lstStyle/>
        <a:p>
          <a:endParaRPr lang="zh-CN" altLang="en-US"/>
        </a:p>
      </dgm:t>
    </dgm:pt>
    <dgm:pt modelId="{2AEE65A7-B034-4633-A6A4-117FC52BA2A7}" type="pres">
      <dgm:prSet presAssocID="{A81CD783-5A9C-4133-88B1-DD7C6E41F5AB}" presName="sibTrans" presStyleLbl="sibTrans2D1" presStyleIdx="0" presStyleCnt="5"/>
      <dgm:spPr/>
      <dgm:t>
        <a:bodyPr/>
        <a:lstStyle/>
        <a:p>
          <a:endParaRPr lang="zh-CN" altLang="en-US"/>
        </a:p>
      </dgm:t>
    </dgm:pt>
    <dgm:pt modelId="{BC6F648A-510A-40BD-8B83-189D78F3DF8B}" type="pres">
      <dgm:prSet presAssocID="{A81CD783-5A9C-4133-88B1-DD7C6E41F5AB}" presName="connectorText" presStyleLbl="sibTrans2D1" presStyleIdx="0" presStyleCnt="5"/>
      <dgm:spPr/>
      <dgm:t>
        <a:bodyPr/>
        <a:lstStyle/>
        <a:p>
          <a:endParaRPr lang="zh-CN" altLang="en-US"/>
        </a:p>
      </dgm:t>
    </dgm:pt>
    <dgm:pt modelId="{6009E32B-5297-452F-8BDB-F83CA3F3F396}" type="pres">
      <dgm:prSet presAssocID="{60D669A2-E385-4B48-9A17-7816BE15D443}" presName="node" presStyleLbl="node1" presStyleIdx="1" presStyleCnt="6" custScaleX="464919">
        <dgm:presLayoutVars>
          <dgm:bulletEnabled val="1"/>
        </dgm:presLayoutVars>
      </dgm:prSet>
      <dgm:spPr/>
      <dgm:t>
        <a:bodyPr/>
        <a:lstStyle/>
        <a:p>
          <a:endParaRPr lang="zh-CN" altLang="en-US"/>
        </a:p>
      </dgm:t>
    </dgm:pt>
    <dgm:pt modelId="{0B23DEC5-DB59-41BF-A818-2F19D3C1EBE2}" type="pres">
      <dgm:prSet presAssocID="{84A5AC11-4C2C-44E3-B26F-A45615320FB8}" presName="sibTrans" presStyleLbl="sibTrans2D1" presStyleIdx="1" presStyleCnt="5"/>
      <dgm:spPr/>
      <dgm:t>
        <a:bodyPr/>
        <a:lstStyle/>
        <a:p>
          <a:endParaRPr lang="zh-CN" altLang="en-US"/>
        </a:p>
      </dgm:t>
    </dgm:pt>
    <dgm:pt modelId="{CC929B22-2C18-4F6E-8D09-66250CE07D2A}" type="pres">
      <dgm:prSet presAssocID="{84A5AC11-4C2C-44E3-B26F-A45615320FB8}" presName="connectorText" presStyleLbl="sibTrans2D1" presStyleIdx="1" presStyleCnt="5"/>
      <dgm:spPr/>
      <dgm:t>
        <a:bodyPr/>
        <a:lstStyle/>
        <a:p>
          <a:endParaRPr lang="zh-CN" altLang="en-US"/>
        </a:p>
      </dgm:t>
    </dgm:pt>
    <dgm:pt modelId="{4CD5003A-1EFD-4534-B642-52F80BC34B17}" type="pres">
      <dgm:prSet presAssocID="{3FF71AB8-E28A-454F-8DA5-EFF318689985}" presName="node" presStyleLbl="node1" presStyleIdx="2" presStyleCnt="6" custScaleX="464919">
        <dgm:presLayoutVars>
          <dgm:bulletEnabled val="1"/>
        </dgm:presLayoutVars>
      </dgm:prSet>
      <dgm:spPr/>
      <dgm:t>
        <a:bodyPr/>
        <a:lstStyle/>
        <a:p>
          <a:endParaRPr lang="zh-CN" altLang="en-US"/>
        </a:p>
      </dgm:t>
    </dgm:pt>
    <dgm:pt modelId="{BEC8C61E-55D2-44D6-B487-09AEC36E0DBB}" type="pres">
      <dgm:prSet presAssocID="{64224B37-838E-4FB7-B02E-831501A6CF75}" presName="sibTrans" presStyleLbl="sibTrans2D1" presStyleIdx="2" presStyleCnt="5"/>
      <dgm:spPr/>
      <dgm:t>
        <a:bodyPr/>
        <a:lstStyle/>
        <a:p>
          <a:endParaRPr lang="zh-CN" altLang="en-US"/>
        </a:p>
      </dgm:t>
    </dgm:pt>
    <dgm:pt modelId="{9AF3951D-3608-45D3-8587-B2047ACA07B2}" type="pres">
      <dgm:prSet presAssocID="{64224B37-838E-4FB7-B02E-831501A6CF75}" presName="connectorText" presStyleLbl="sibTrans2D1" presStyleIdx="2" presStyleCnt="5"/>
      <dgm:spPr/>
      <dgm:t>
        <a:bodyPr/>
        <a:lstStyle/>
        <a:p>
          <a:endParaRPr lang="zh-CN" altLang="en-US"/>
        </a:p>
      </dgm:t>
    </dgm:pt>
    <dgm:pt modelId="{7A992645-B7F8-4051-89EC-F8573C2408FC}" type="pres">
      <dgm:prSet presAssocID="{EC6ABC31-2D4D-44E8-A8A3-ABE525F57555}" presName="node" presStyleLbl="node1" presStyleIdx="3" presStyleCnt="6" custScaleX="464919">
        <dgm:presLayoutVars>
          <dgm:bulletEnabled val="1"/>
        </dgm:presLayoutVars>
      </dgm:prSet>
      <dgm:spPr/>
      <dgm:t>
        <a:bodyPr/>
        <a:lstStyle/>
        <a:p>
          <a:endParaRPr lang="zh-CN" altLang="en-US"/>
        </a:p>
      </dgm:t>
    </dgm:pt>
    <dgm:pt modelId="{490D885D-0030-49F8-AE0C-6B29504C1256}" type="pres">
      <dgm:prSet presAssocID="{844B9A49-78F2-476C-9806-4C5DD7493AFB}" presName="sibTrans" presStyleLbl="sibTrans2D1" presStyleIdx="3" presStyleCnt="5"/>
      <dgm:spPr/>
      <dgm:t>
        <a:bodyPr/>
        <a:lstStyle/>
        <a:p>
          <a:endParaRPr lang="zh-CN" altLang="en-US"/>
        </a:p>
      </dgm:t>
    </dgm:pt>
    <dgm:pt modelId="{97AA8F7C-DFD5-47FA-80F0-7FA99E0CBA28}" type="pres">
      <dgm:prSet presAssocID="{844B9A49-78F2-476C-9806-4C5DD7493AFB}" presName="connectorText" presStyleLbl="sibTrans2D1" presStyleIdx="3" presStyleCnt="5"/>
      <dgm:spPr/>
      <dgm:t>
        <a:bodyPr/>
        <a:lstStyle/>
        <a:p>
          <a:endParaRPr lang="zh-CN" altLang="en-US"/>
        </a:p>
      </dgm:t>
    </dgm:pt>
    <dgm:pt modelId="{EEEBD2B6-E8A2-49AD-8EF0-B905D11B7226}" type="pres">
      <dgm:prSet presAssocID="{5BF705A4-B968-404D-B7B1-A25F663BF2D5}" presName="node" presStyleLbl="node1" presStyleIdx="4" presStyleCnt="6" custScaleX="464919">
        <dgm:presLayoutVars>
          <dgm:bulletEnabled val="1"/>
        </dgm:presLayoutVars>
      </dgm:prSet>
      <dgm:spPr/>
      <dgm:t>
        <a:bodyPr/>
        <a:lstStyle/>
        <a:p>
          <a:endParaRPr lang="zh-CN" altLang="en-US"/>
        </a:p>
      </dgm:t>
    </dgm:pt>
    <dgm:pt modelId="{295D87E9-704C-482A-B495-7B8BB623F15E}" type="pres">
      <dgm:prSet presAssocID="{6CB7D7C4-7888-4A0B-B915-4DD4C5086A30}" presName="sibTrans" presStyleLbl="sibTrans2D1" presStyleIdx="4" presStyleCnt="5"/>
      <dgm:spPr/>
      <dgm:t>
        <a:bodyPr/>
        <a:lstStyle/>
        <a:p>
          <a:endParaRPr lang="zh-CN" altLang="en-US"/>
        </a:p>
      </dgm:t>
    </dgm:pt>
    <dgm:pt modelId="{E2AC9EAE-C207-4531-B125-ADE779924859}" type="pres">
      <dgm:prSet presAssocID="{6CB7D7C4-7888-4A0B-B915-4DD4C5086A30}" presName="connectorText" presStyleLbl="sibTrans2D1" presStyleIdx="4" presStyleCnt="5"/>
      <dgm:spPr/>
      <dgm:t>
        <a:bodyPr/>
        <a:lstStyle/>
        <a:p>
          <a:endParaRPr lang="zh-CN" altLang="en-US"/>
        </a:p>
      </dgm:t>
    </dgm:pt>
    <dgm:pt modelId="{BBF702B6-0856-412A-90F5-F5C9F255CBE9}" type="pres">
      <dgm:prSet presAssocID="{0773F824-52D6-442A-BA5C-5BA94FF777E7}" presName="node" presStyleLbl="node1" presStyleIdx="5" presStyleCnt="6" custScaleX="464919">
        <dgm:presLayoutVars>
          <dgm:bulletEnabled val="1"/>
        </dgm:presLayoutVars>
      </dgm:prSet>
      <dgm:spPr/>
      <dgm:t>
        <a:bodyPr/>
        <a:lstStyle/>
        <a:p>
          <a:endParaRPr lang="zh-CN" altLang="en-US"/>
        </a:p>
      </dgm:t>
    </dgm:pt>
  </dgm:ptLst>
  <dgm:cxnLst>
    <dgm:cxn modelId="{34C915AB-71A6-474F-82B2-A7126391CC21}" srcId="{BD1C2F39-CFC0-4A14-B23A-14CBCFDF788F}" destId="{0773F824-52D6-442A-BA5C-5BA94FF777E7}" srcOrd="5" destOrd="0" parTransId="{F1D41E67-9FC3-4356-BAEA-55E5B1630B77}" sibTransId="{6580A4B0-13AE-4635-971B-B54C9B46A73C}"/>
    <dgm:cxn modelId="{F119C141-7ED7-498C-9C86-FD47B2938523}" srcId="{BD1C2F39-CFC0-4A14-B23A-14CBCFDF788F}" destId="{5BF705A4-B968-404D-B7B1-A25F663BF2D5}" srcOrd="4" destOrd="0" parTransId="{FD6E3DD1-921B-404D-BE3E-6D1C9ED6FBA2}" sibTransId="{6CB7D7C4-7888-4A0B-B915-4DD4C5086A30}"/>
    <dgm:cxn modelId="{675083FD-7941-48B4-AEBC-44C53EEC740C}" type="presOf" srcId="{84A5AC11-4C2C-44E3-B26F-A45615320FB8}" destId="{CC929B22-2C18-4F6E-8D09-66250CE07D2A}" srcOrd="1" destOrd="0" presId="urn:microsoft.com/office/officeart/2005/8/layout/process2"/>
    <dgm:cxn modelId="{6DFE8FBF-28C0-4BFD-B9BE-76A1F6C30B73}" type="presOf" srcId="{84A5AC11-4C2C-44E3-B26F-A45615320FB8}" destId="{0B23DEC5-DB59-41BF-A818-2F19D3C1EBE2}" srcOrd="0" destOrd="0" presId="urn:microsoft.com/office/officeart/2005/8/layout/process2"/>
    <dgm:cxn modelId="{ACA5BB98-868B-4E1D-8A55-C0957A655ED5}" srcId="{BD1C2F39-CFC0-4A14-B23A-14CBCFDF788F}" destId="{0B969457-7C45-4CE2-8710-9B6A41E518CF}" srcOrd="0" destOrd="0" parTransId="{860C2BF0-E1D3-49DE-835E-8FE47F145978}" sibTransId="{A81CD783-5A9C-4133-88B1-DD7C6E41F5AB}"/>
    <dgm:cxn modelId="{13747649-7945-4AC1-8726-A2E56815B7F3}" type="presOf" srcId="{BD1C2F39-CFC0-4A14-B23A-14CBCFDF788F}" destId="{EF9C437C-BC73-4E53-B59F-3D01038170DF}" srcOrd="0" destOrd="0" presId="urn:microsoft.com/office/officeart/2005/8/layout/process2"/>
    <dgm:cxn modelId="{8027F85F-E8AD-455B-9E6B-64D2201650E4}" type="presOf" srcId="{3FF71AB8-E28A-454F-8DA5-EFF318689985}" destId="{4CD5003A-1EFD-4534-B642-52F80BC34B17}" srcOrd="0" destOrd="0" presId="urn:microsoft.com/office/officeart/2005/8/layout/process2"/>
    <dgm:cxn modelId="{1B4C85C7-5D7C-400C-B765-D8E5B98C74BE}" type="presOf" srcId="{60D669A2-E385-4B48-9A17-7816BE15D443}" destId="{6009E32B-5297-452F-8BDB-F83CA3F3F396}" srcOrd="0" destOrd="0" presId="urn:microsoft.com/office/officeart/2005/8/layout/process2"/>
    <dgm:cxn modelId="{8A8B8871-AAF3-4EB3-8BE2-BAAC2D175E36}" type="presOf" srcId="{64224B37-838E-4FB7-B02E-831501A6CF75}" destId="{9AF3951D-3608-45D3-8587-B2047ACA07B2}" srcOrd="1" destOrd="0" presId="urn:microsoft.com/office/officeart/2005/8/layout/process2"/>
    <dgm:cxn modelId="{5BFB28AE-DE3A-4EEE-95C5-CD01C64F6329}" type="presOf" srcId="{6CB7D7C4-7888-4A0B-B915-4DD4C5086A30}" destId="{295D87E9-704C-482A-B495-7B8BB623F15E}" srcOrd="0" destOrd="0" presId="urn:microsoft.com/office/officeart/2005/8/layout/process2"/>
    <dgm:cxn modelId="{ED6C765C-3D01-4A4E-818C-0B63E813372C}" type="presOf" srcId="{0773F824-52D6-442A-BA5C-5BA94FF777E7}" destId="{BBF702B6-0856-412A-90F5-F5C9F255CBE9}" srcOrd="0" destOrd="0" presId="urn:microsoft.com/office/officeart/2005/8/layout/process2"/>
    <dgm:cxn modelId="{255C5FE7-283E-4213-B499-E0AC15B59E28}" type="presOf" srcId="{0B969457-7C45-4CE2-8710-9B6A41E518CF}" destId="{5D9BF71D-AFFA-4D72-B4C0-F24F3E7EDF61}" srcOrd="0" destOrd="0" presId="urn:microsoft.com/office/officeart/2005/8/layout/process2"/>
    <dgm:cxn modelId="{D0C9AFCF-72EB-4BEA-876D-E639DDBDB25E}" type="presOf" srcId="{64224B37-838E-4FB7-B02E-831501A6CF75}" destId="{BEC8C61E-55D2-44D6-B487-09AEC36E0DBB}" srcOrd="0" destOrd="0" presId="urn:microsoft.com/office/officeart/2005/8/layout/process2"/>
    <dgm:cxn modelId="{2C205800-DF58-4229-A53C-6C9444FE5B7D}" type="presOf" srcId="{844B9A49-78F2-476C-9806-4C5DD7493AFB}" destId="{97AA8F7C-DFD5-47FA-80F0-7FA99E0CBA28}" srcOrd="1" destOrd="0" presId="urn:microsoft.com/office/officeart/2005/8/layout/process2"/>
    <dgm:cxn modelId="{DB712AFD-1FEC-45EC-B1DC-50795394BB7E}" srcId="{BD1C2F39-CFC0-4A14-B23A-14CBCFDF788F}" destId="{3FF71AB8-E28A-454F-8DA5-EFF318689985}" srcOrd="2" destOrd="0" parTransId="{C358CBE3-92FB-4D56-AF0C-1074522171A6}" sibTransId="{64224B37-838E-4FB7-B02E-831501A6CF75}"/>
    <dgm:cxn modelId="{DFF6F0C3-B242-4FC4-954F-210C88C2762D}" type="presOf" srcId="{A81CD783-5A9C-4133-88B1-DD7C6E41F5AB}" destId="{BC6F648A-510A-40BD-8B83-189D78F3DF8B}" srcOrd="1" destOrd="0" presId="urn:microsoft.com/office/officeart/2005/8/layout/process2"/>
    <dgm:cxn modelId="{CDB5FDD0-768E-4FAA-8BA1-70E69170A9E8}" type="presOf" srcId="{EC6ABC31-2D4D-44E8-A8A3-ABE525F57555}" destId="{7A992645-B7F8-4051-89EC-F8573C2408FC}" srcOrd="0" destOrd="0" presId="urn:microsoft.com/office/officeart/2005/8/layout/process2"/>
    <dgm:cxn modelId="{895E5D26-2EB9-436D-B43C-2DEE8C1299DC}" type="presOf" srcId="{844B9A49-78F2-476C-9806-4C5DD7493AFB}" destId="{490D885D-0030-49F8-AE0C-6B29504C1256}" srcOrd="0" destOrd="0" presId="urn:microsoft.com/office/officeart/2005/8/layout/process2"/>
    <dgm:cxn modelId="{C192D5B0-5F33-4C88-8418-DFC545D1CFAC}" srcId="{BD1C2F39-CFC0-4A14-B23A-14CBCFDF788F}" destId="{EC6ABC31-2D4D-44E8-A8A3-ABE525F57555}" srcOrd="3" destOrd="0" parTransId="{AFA72FB5-F4B8-40A0-978D-A94A95CA4852}" sibTransId="{844B9A49-78F2-476C-9806-4C5DD7493AFB}"/>
    <dgm:cxn modelId="{59E3A1F9-D295-43EF-A77C-C8914435C499}" type="presOf" srcId="{6CB7D7C4-7888-4A0B-B915-4DD4C5086A30}" destId="{E2AC9EAE-C207-4531-B125-ADE779924859}" srcOrd="1" destOrd="0" presId="urn:microsoft.com/office/officeart/2005/8/layout/process2"/>
    <dgm:cxn modelId="{7A6CA811-D584-4365-A5BE-FF7B599113BB}" srcId="{BD1C2F39-CFC0-4A14-B23A-14CBCFDF788F}" destId="{60D669A2-E385-4B48-9A17-7816BE15D443}" srcOrd="1" destOrd="0" parTransId="{7757831C-7E16-4340-A53C-AD39C40B7AE6}" sibTransId="{84A5AC11-4C2C-44E3-B26F-A45615320FB8}"/>
    <dgm:cxn modelId="{85375DA7-7300-439E-82C3-BC7C8AA8710F}" type="presOf" srcId="{A81CD783-5A9C-4133-88B1-DD7C6E41F5AB}" destId="{2AEE65A7-B034-4633-A6A4-117FC52BA2A7}" srcOrd="0" destOrd="0" presId="urn:microsoft.com/office/officeart/2005/8/layout/process2"/>
    <dgm:cxn modelId="{7545A72E-EE41-405B-89E1-C712B71D170B}" type="presOf" srcId="{5BF705A4-B968-404D-B7B1-A25F663BF2D5}" destId="{EEEBD2B6-E8A2-49AD-8EF0-B905D11B7226}" srcOrd="0" destOrd="0" presId="urn:microsoft.com/office/officeart/2005/8/layout/process2"/>
    <dgm:cxn modelId="{981D468F-9EB2-4008-AC8B-5EBC3F007E18}" type="presParOf" srcId="{EF9C437C-BC73-4E53-B59F-3D01038170DF}" destId="{5D9BF71D-AFFA-4D72-B4C0-F24F3E7EDF61}" srcOrd="0" destOrd="0" presId="urn:microsoft.com/office/officeart/2005/8/layout/process2"/>
    <dgm:cxn modelId="{ED26B4EE-6A37-4446-B073-35CF7B29CD11}" type="presParOf" srcId="{EF9C437C-BC73-4E53-B59F-3D01038170DF}" destId="{2AEE65A7-B034-4633-A6A4-117FC52BA2A7}" srcOrd="1" destOrd="0" presId="urn:microsoft.com/office/officeart/2005/8/layout/process2"/>
    <dgm:cxn modelId="{221C6C58-633F-4FB1-AD11-9BB6D3DD80BF}" type="presParOf" srcId="{2AEE65A7-B034-4633-A6A4-117FC52BA2A7}" destId="{BC6F648A-510A-40BD-8B83-189D78F3DF8B}" srcOrd="0" destOrd="0" presId="urn:microsoft.com/office/officeart/2005/8/layout/process2"/>
    <dgm:cxn modelId="{FAE41C14-8EE0-4450-9B29-DADED594FA35}" type="presParOf" srcId="{EF9C437C-BC73-4E53-B59F-3D01038170DF}" destId="{6009E32B-5297-452F-8BDB-F83CA3F3F396}" srcOrd="2" destOrd="0" presId="urn:microsoft.com/office/officeart/2005/8/layout/process2"/>
    <dgm:cxn modelId="{E4343305-35A1-45C6-956D-69B5B1242D91}" type="presParOf" srcId="{EF9C437C-BC73-4E53-B59F-3D01038170DF}" destId="{0B23DEC5-DB59-41BF-A818-2F19D3C1EBE2}" srcOrd="3" destOrd="0" presId="urn:microsoft.com/office/officeart/2005/8/layout/process2"/>
    <dgm:cxn modelId="{7A508739-7957-4157-9A25-851AF0A47A9E}" type="presParOf" srcId="{0B23DEC5-DB59-41BF-A818-2F19D3C1EBE2}" destId="{CC929B22-2C18-4F6E-8D09-66250CE07D2A}" srcOrd="0" destOrd="0" presId="urn:microsoft.com/office/officeart/2005/8/layout/process2"/>
    <dgm:cxn modelId="{1112E7BB-B9C9-46DF-8F4B-E01A2EB3B445}" type="presParOf" srcId="{EF9C437C-BC73-4E53-B59F-3D01038170DF}" destId="{4CD5003A-1EFD-4534-B642-52F80BC34B17}" srcOrd="4" destOrd="0" presId="urn:microsoft.com/office/officeart/2005/8/layout/process2"/>
    <dgm:cxn modelId="{5936FF5B-16DC-4F93-80F7-0CE1BEC91B20}" type="presParOf" srcId="{EF9C437C-BC73-4E53-B59F-3D01038170DF}" destId="{BEC8C61E-55D2-44D6-B487-09AEC36E0DBB}" srcOrd="5" destOrd="0" presId="urn:microsoft.com/office/officeart/2005/8/layout/process2"/>
    <dgm:cxn modelId="{4C3D5E47-1729-420A-867C-AEAB925E6E9D}" type="presParOf" srcId="{BEC8C61E-55D2-44D6-B487-09AEC36E0DBB}" destId="{9AF3951D-3608-45D3-8587-B2047ACA07B2}" srcOrd="0" destOrd="0" presId="urn:microsoft.com/office/officeart/2005/8/layout/process2"/>
    <dgm:cxn modelId="{3FB29BF5-48E9-4732-B67A-5521ACC61E2E}" type="presParOf" srcId="{EF9C437C-BC73-4E53-B59F-3D01038170DF}" destId="{7A992645-B7F8-4051-89EC-F8573C2408FC}" srcOrd="6" destOrd="0" presId="urn:microsoft.com/office/officeart/2005/8/layout/process2"/>
    <dgm:cxn modelId="{0EDA5C78-0EE2-4490-A898-0A892AB3E06F}" type="presParOf" srcId="{EF9C437C-BC73-4E53-B59F-3D01038170DF}" destId="{490D885D-0030-49F8-AE0C-6B29504C1256}" srcOrd="7" destOrd="0" presId="urn:microsoft.com/office/officeart/2005/8/layout/process2"/>
    <dgm:cxn modelId="{44153267-3593-4A86-8E16-DB0E78A1AE6C}" type="presParOf" srcId="{490D885D-0030-49F8-AE0C-6B29504C1256}" destId="{97AA8F7C-DFD5-47FA-80F0-7FA99E0CBA28}" srcOrd="0" destOrd="0" presId="urn:microsoft.com/office/officeart/2005/8/layout/process2"/>
    <dgm:cxn modelId="{F65884F7-BE26-4BE5-916C-DE3133691C42}" type="presParOf" srcId="{EF9C437C-BC73-4E53-B59F-3D01038170DF}" destId="{EEEBD2B6-E8A2-49AD-8EF0-B905D11B7226}" srcOrd="8" destOrd="0" presId="urn:microsoft.com/office/officeart/2005/8/layout/process2"/>
    <dgm:cxn modelId="{3636DC16-B477-4DC3-8A45-9E4F398DAE10}" type="presParOf" srcId="{EF9C437C-BC73-4E53-B59F-3D01038170DF}" destId="{295D87E9-704C-482A-B495-7B8BB623F15E}" srcOrd="9" destOrd="0" presId="urn:microsoft.com/office/officeart/2005/8/layout/process2"/>
    <dgm:cxn modelId="{18081B66-4627-4047-81BE-A197EDBE2E54}" type="presParOf" srcId="{295D87E9-704C-482A-B495-7B8BB623F15E}" destId="{E2AC9EAE-C207-4531-B125-ADE779924859}" srcOrd="0" destOrd="0" presId="urn:microsoft.com/office/officeart/2005/8/layout/process2"/>
    <dgm:cxn modelId="{DE7BE2A0-4EA2-44D8-99A0-2B597FF6140E}" type="presParOf" srcId="{EF9C437C-BC73-4E53-B59F-3D01038170DF}" destId="{BBF702B6-0856-412A-90F5-F5C9F255CBE9}"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FB2A2-A1B4-4F81-BEE8-B6EF07A1E1EF}"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56EC8369-462D-426B-A207-538BE5FF72F0}">
      <dgm:prSet phldrT="[文本]"/>
      <dgm:spPr>
        <a:solidFill>
          <a:schemeClr val="bg2"/>
        </a:solidFill>
        <a:ln>
          <a:solidFill>
            <a:schemeClr val="bg2">
              <a:lumMod val="90000"/>
            </a:schemeClr>
          </a:solidFill>
        </a:ln>
      </dgm:spPr>
      <dgm:t>
        <a:bodyPr/>
        <a:lstStyle/>
        <a:p>
          <a:r>
            <a:rPr lang="en-US" altLang="zh-CN" b="1" dirty="0" err="1" smtClean="0">
              <a:solidFill>
                <a:schemeClr val="tx1"/>
              </a:solidFill>
            </a:rPr>
            <a:t>ZIgbee</a:t>
          </a:r>
          <a:endParaRPr lang="zh-CN" altLang="en-US" b="1" dirty="0">
            <a:solidFill>
              <a:schemeClr val="tx1"/>
            </a:solidFill>
          </a:endParaRPr>
        </a:p>
      </dgm:t>
    </dgm:pt>
    <dgm:pt modelId="{43AA4AB6-B8A0-4EF2-9188-AC8D71FD47A8}" type="parTrans" cxnId="{4198FD2C-D74F-4DF1-836C-3FD407F09767}">
      <dgm:prSet/>
      <dgm:spPr/>
      <dgm:t>
        <a:bodyPr/>
        <a:lstStyle/>
        <a:p>
          <a:endParaRPr lang="zh-CN" altLang="en-US">
            <a:solidFill>
              <a:schemeClr val="tx1"/>
            </a:solidFill>
          </a:endParaRPr>
        </a:p>
      </dgm:t>
    </dgm:pt>
    <dgm:pt modelId="{1EA4B0FE-D282-43B2-8E6D-45F4F2181327}" type="sibTrans" cxnId="{4198FD2C-D74F-4DF1-836C-3FD407F09767}">
      <dgm:prSet/>
      <dgm:spPr/>
      <dgm:t>
        <a:bodyPr/>
        <a:lstStyle/>
        <a:p>
          <a:endParaRPr lang="zh-CN" altLang="en-US">
            <a:solidFill>
              <a:schemeClr val="tx1"/>
            </a:solidFill>
          </a:endParaRPr>
        </a:p>
      </dgm:t>
    </dgm:pt>
    <dgm:pt modelId="{C2022AAD-58CC-494A-B27D-CB3D39BBDC16}">
      <dgm:prSet phldrT="[文本]"/>
      <dgm:spPr>
        <a:solidFill>
          <a:schemeClr val="bg2"/>
        </a:solidFill>
        <a:ln>
          <a:solidFill>
            <a:schemeClr val="bg2">
              <a:lumMod val="90000"/>
            </a:schemeClr>
          </a:solidFill>
        </a:ln>
      </dgm:spPr>
      <dgm:t>
        <a:bodyPr/>
        <a:lstStyle/>
        <a:p>
          <a:r>
            <a:rPr lang="zh-CN" altLang="en-US" b="1" dirty="0" smtClean="0">
              <a:solidFill>
                <a:schemeClr val="tx1"/>
              </a:solidFill>
            </a:rPr>
            <a:t>网络</a:t>
          </a:r>
          <a:endParaRPr lang="en-US" altLang="zh-CN" b="1" dirty="0" smtClean="0">
            <a:solidFill>
              <a:schemeClr val="tx1"/>
            </a:solidFill>
          </a:endParaRPr>
        </a:p>
        <a:p>
          <a:r>
            <a:rPr lang="zh-CN" altLang="en-US" b="1" dirty="0" smtClean="0">
              <a:solidFill>
                <a:schemeClr val="tx1"/>
              </a:solidFill>
            </a:rPr>
            <a:t>特点</a:t>
          </a:r>
          <a:endParaRPr lang="zh-CN" altLang="en-US" b="1" dirty="0">
            <a:solidFill>
              <a:schemeClr val="tx1"/>
            </a:solidFill>
          </a:endParaRPr>
        </a:p>
      </dgm:t>
    </dgm:pt>
    <dgm:pt modelId="{755C7752-C7EB-499D-A80B-B102C313582E}" type="parTrans" cxnId="{0A99C4C0-1FA4-42E0-9D11-ADAE4278554E}">
      <dgm:prSet/>
      <dgm:spPr/>
      <dgm:t>
        <a:bodyPr/>
        <a:lstStyle/>
        <a:p>
          <a:endParaRPr lang="zh-CN" altLang="en-US" b="1">
            <a:solidFill>
              <a:schemeClr val="tx1"/>
            </a:solidFill>
          </a:endParaRPr>
        </a:p>
      </dgm:t>
    </dgm:pt>
    <dgm:pt modelId="{65FA26AB-4C3B-4EC6-A3A6-D7A20EE33C9A}" type="sibTrans" cxnId="{0A99C4C0-1FA4-42E0-9D11-ADAE4278554E}">
      <dgm:prSet/>
      <dgm:spPr/>
      <dgm:t>
        <a:bodyPr/>
        <a:lstStyle/>
        <a:p>
          <a:endParaRPr lang="zh-CN" altLang="en-US">
            <a:solidFill>
              <a:schemeClr val="tx1"/>
            </a:solidFill>
          </a:endParaRPr>
        </a:p>
      </dgm:t>
    </dgm:pt>
    <dgm:pt modelId="{19CE86B7-68D2-4356-AE50-06F2B7E325F9}">
      <dgm:prSet phldrT="[文本]"/>
      <dgm:spPr>
        <a:solidFill>
          <a:schemeClr val="bg2">
            <a:lumMod val="90000"/>
          </a:schemeClr>
        </a:solidFill>
        <a:ln>
          <a:solidFill>
            <a:schemeClr val="bg2">
              <a:lumMod val="10000"/>
            </a:schemeClr>
          </a:solidFill>
        </a:ln>
      </dgm:spPr>
      <dgm:t>
        <a:bodyPr/>
        <a:lstStyle/>
        <a:p>
          <a:r>
            <a:rPr lang="zh-CN" altLang="en-US" b="1" dirty="0" smtClean="0">
              <a:solidFill>
                <a:schemeClr val="tx1"/>
              </a:solidFill>
            </a:rPr>
            <a:t>路径</a:t>
          </a:r>
          <a:endParaRPr lang="en-US" altLang="zh-CN" b="1" dirty="0" smtClean="0">
            <a:solidFill>
              <a:schemeClr val="tx1"/>
            </a:solidFill>
          </a:endParaRPr>
        </a:p>
        <a:p>
          <a:r>
            <a:rPr lang="zh-CN" altLang="en-US" b="1" dirty="0" smtClean="0">
              <a:solidFill>
                <a:schemeClr val="tx1"/>
              </a:solidFill>
            </a:rPr>
            <a:t>损耗</a:t>
          </a:r>
          <a:endParaRPr lang="zh-CN" altLang="en-US" b="1" dirty="0">
            <a:solidFill>
              <a:schemeClr val="tx1"/>
            </a:solidFill>
          </a:endParaRPr>
        </a:p>
      </dgm:t>
    </dgm:pt>
    <dgm:pt modelId="{6BC5E519-A911-433A-8045-37F0431BE263}" type="parTrans" cxnId="{07270E17-2BA3-458F-90A2-F4D39CE8E6B1}">
      <dgm:prSet/>
      <dgm:spPr/>
      <dgm:t>
        <a:bodyPr/>
        <a:lstStyle/>
        <a:p>
          <a:endParaRPr lang="zh-CN" altLang="en-US" b="1">
            <a:solidFill>
              <a:schemeClr val="tx1"/>
            </a:solidFill>
          </a:endParaRPr>
        </a:p>
      </dgm:t>
    </dgm:pt>
    <dgm:pt modelId="{7E36EE5B-CCD6-4C03-93DE-3109075429D8}" type="sibTrans" cxnId="{07270E17-2BA3-458F-90A2-F4D39CE8E6B1}">
      <dgm:prSet/>
      <dgm:spPr/>
      <dgm:t>
        <a:bodyPr/>
        <a:lstStyle/>
        <a:p>
          <a:endParaRPr lang="zh-CN" altLang="en-US">
            <a:solidFill>
              <a:schemeClr val="tx1"/>
            </a:solidFill>
          </a:endParaRPr>
        </a:p>
      </dgm:t>
    </dgm:pt>
    <dgm:pt modelId="{9D05BDC0-BF9F-4B7C-9DE8-B70946465FCB}">
      <dgm:prSet phldrT="[文本]"/>
      <dgm:spPr>
        <a:solidFill>
          <a:schemeClr val="bg2">
            <a:lumMod val="90000"/>
          </a:schemeClr>
        </a:solidFill>
      </dgm:spPr>
      <dgm:t>
        <a:bodyPr/>
        <a:lstStyle/>
        <a:p>
          <a:endParaRPr lang="zh-CN" altLang="en-US"/>
        </a:p>
      </dgm:t>
    </dgm:pt>
    <dgm:pt modelId="{6F1466A2-3DC3-4E06-8D3C-F9CD0A759591}" type="parTrans" cxnId="{060540AC-1EA0-4862-8CE5-1F10DA27359C}">
      <dgm:prSet/>
      <dgm:spPr/>
      <dgm:t>
        <a:bodyPr/>
        <a:lstStyle/>
        <a:p>
          <a:endParaRPr lang="zh-CN" altLang="en-US"/>
        </a:p>
      </dgm:t>
    </dgm:pt>
    <dgm:pt modelId="{4E835E66-DC8F-47B0-B908-CF993235ACD3}" type="sibTrans" cxnId="{060540AC-1EA0-4862-8CE5-1F10DA27359C}">
      <dgm:prSet/>
      <dgm:spPr/>
      <dgm:t>
        <a:bodyPr/>
        <a:lstStyle/>
        <a:p>
          <a:endParaRPr lang="zh-CN" altLang="en-US"/>
        </a:p>
      </dgm:t>
    </dgm:pt>
    <dgm:pt modelId="{1E024FFD-E0A9-4B25-A8AE-90B528D1AB29}">
      <dgm:prSet/>
      <dgm:spPr>
        <a:solidFill>
          <a:schemeClr val="bg2"/>
        </a:solidFill>
        <a:ln>
          <a:solidFill>
            <a:schemeClr val="bg2">
              <a:lumMod val="90000"/>
            </a:schemeClr>
          </a:solidFill>
        </a:ln>
      </dgm:spPr>
      <dgm:t>
        <a:bodyPr/>
        <a:lstStyle/>
        <a:p>
          <a:r>
            <a:rPr lang="zh-CN" altLang="en-US" b="1" dirty="0" smtClean="0">
              <a:solidFill>
                <a:schemeClr val="tx1"/>
              </a:solidFill>
            </a:rPr>
            <a:t>设备</a:t>
          </a:r>
          <a:endParaRPr lang="en-US" altLang="zh-CN" b="1" dirty="0" smtClean="0">
            <a:solidFill>
              <a:schemeClr val="tx1"/>
            </a:solidFill>
          </a:endParaRPr>
        </a:p>
        <a:p>
          <a:r>
            <a:rPr lang="zh-CN" altLang="en-US" b="1" dirty="0" smtClean="0">
              <a:solidFill>
                <a:schemeClr val="tx1"/>
              </a:solidFill>
            </a:rPr>
            <a:t>类型</a:t>
          </a:r>
          <a:endParaRPr lang="zh-CN" altLang="en-US" b="1" dirty="0">
            <a:solidFill>
              <a:schemeClr val="tx1"/>
            </a:solidFill>
          </a:endParaRPr>
        </a:p>
      </dgm:t>
    </dgm:pt>
    <dgm:pt modelId="{0A5E218C-AC5B-4A8D-8FF5-903DDC19C4C2}" type="parTrans" cxnId="{D35C43C6-B1A7-42C9-A428-68E328571367}">
      <dgm:prSet/>
      <dgm:spPr/>
      <dgm:t>
        <a:bodyPr/>
        <a:lstStyle/>
        <a:p>
          <a:endParaRPr lang="zh-CN" altLang="en-US" b="1">
            <a:solidFill>
              <a:schemeClr val="tx1"/>
            </a:solidFill>
          </a:endParaRPr>
        </a:p>
      </dgm:t>
    </dgm:pt>
    <dgm:pt modelId="{8E5AEBC6-7971-4349-88FD-38DD2747AA8D}" type="sibTrans" cxnId="{D35C43C6-B1A7-42C9-A428-68E328571367}">
      <dgm:prSet/>
      <dgm:spPr/>
      <dgm:t>
        <a:bodyPr/>
        <a:lstStyle/>
        <a:p>
          <a:endParaRPr lang="zh-CN" altLang="en-US"/>
        </a:p>
      </dgm:t>
    </dgm:pt>
    <dgm:pt modelId="{EC2E9311-1114-475D-A6BD-12E0E93D45A1}">
      <dgm:prSet/>
      <dgm:spPr>
        <a:solidFill>
          <a:schemeClr val="bg2"/>
        </a:solidFill>
        <a:ln>
          <a:solidFill>
            <a:schemeClr val="bg2">
              <a:lumMod val="90000"/>
            </a:schemeClr>
          </a:solidFill>
        </a:ln>
      </dgm:spPr>
      <dgm:t>
        <a:bodyPr/>
        <a:lstStyle/>
        <a:p>
          <a:r>
            <a:rPr lang="zh-CN" altLang="en-US" b="1" dirty="0" smtClean="0">
              <a:solidFill>
                <a:schemeClr val="tx1"/>
              </a:solidFill>
            </a:rPr>
            <a:t>拓扑</a:t>
          </a:r>
          <a:endParaRPr lang="en-US" altLang="zh-CN" b="1" dirty="0" smtClean="0">
            <a:solidFill>
              <a:schemeClr val="tx1"/>
            </a:solidFill>
          </a:endParaRPr>
        </a:p>
        <a:p>
          <a:r>
            <a:rPr lang="zh-CN" altLang="en-US" b="1" dirty="0" smtClean="0">
              <a:solidFill>
                <a:schemeClr val="tx1"/>
              </a:solidFill>
            </a:rPr>
            <a:t>结构</a:t>
          </a:r>
          <a:endParaRPr lang="zh-CN" altLang="en-US" b="1" dirty="0">
            <a:solidFill>
              <a:schemeClr val="tx1"/>
            </a:solidFill>
          </a:endParaRPr>
        </a:p>
      </dgm:t>
    </dgm:pt>
    <dgm:pt modelId="{8ADBC586-1119-488C-BAAD-BE2EADE457B2}" type="parTrans" cxnId="{4818790E-446D-4178-A348-229DB9B9B301}">
      <dgm:prSet/>
      <dgm:spPr/>
      <dgm:t>
        <a:bodyPr/>
        <a:lstStyle/>
        <a:p>
          <a:endParaRPr lang="zh-CN" altLang="en-US" b="1">
            <a:solidFill>
              <a:schemeClr val="tx1"/>
            </a:solidFill>
          </a:endParaRPr>
        </a:p>
      </dgm:t>
    </dgm:pt>
    <dgm:pt modelId="{DC913E88-DC46-4077-B33F-B2BDBC80F21C}" type="sibTrans" cxnId="{4818790E-446D-4178-A348-229DB9B9B301}">
      <dgm:prSet/>
      <dgm:spPr/>
      <dgm:t>
        <a:bodyPr/>
        <a:lstStyle/>
        <a:p>
          <a:endParaRPr lang="zh-CN" altLang="en-US"/>
        </a:p>
      </dgm:t>
    </dgm:pt>
    <dgm:pt modelId="{DE76130F-D78A-487E-8B3A-A9DA899EC5D4}">
      <dgm:prSet/>
      <dgm:spPr>
        <a:solidFill>
          <a:schemeClr val="bg2"/>
        </a:solidFill>
        <a:ln>
          <a:solidFill>
            <a:schemeClr val="bg2">
              <a:lumMod val="90000"/>
            </a:schemeClr>
          </a:solidFill>
        </a:ln>
      </dgm:spPr>
      <dgm:t>
        <a:bodyPr/>
        <a:lstStyle/>
        <a:p>
          <a:r>
            <a:rPr lang="zh-CN" altLang="en-US" b="1" dirty="0" smtClean="0">
              <a:solidFill>
                <a:schemeClr val="tx1"/>
              </a:solidFill>
            </a:rPr>
            <a:t>安全性</a:t>
          </a:r>
          <a:endParaRPr lang="zh-CN" altLang="en-US" b="1" dirty="0">
            <a:solidFill>
              <a:schemeClr val="tx1"/>
            </a:solidFill>
          </a:endParaRPr>
        </a:p>
      </dgm:t>
    </dgm:pt>
    <dgm:pt modelId="{9C68A13A-C237-432D-9DEE-4D670BA5157D}" type="parTrans" cxnId="{EBAF263B-9FCF-4935-93F6-FE6FA2F2C9C7}">
      <dgm:prSet/>
      <dgm:spPr/>
      <dgm:t>
        <a:bodyPr/>
        <a:lstStyle/>
        <a:p>
          <a:endParaRPr lang="zh-CN" altLang="en-US" b="1">
            <a:solidFill>
              <a:schemeClr val="tx1"/>
            </a:solidFill>
          </a:endParaRPr>
        </a:p>
      </dgm:t>
    </dgm:pt>
    <dgm:pt modelId="{3D8DA4D1-149B-4E36-80DE-4E8CC0CE26FF}" type="sibTrans" cxnId="{EBAF263B-9FCF-4935-93F6-FE6FA2F2C9C7}">
      <dgm:prSet/>
      <dgm:spPr/>
      <dgm:t>
        <a:bodyPr/>
        <a:lstStyle/>
        <a:p>
          <a:endParaRPr lang="zh-CN" altLang="en-US"/>
        </a:p>
      </dgm:t>
    </dgm:pt>
    <dgm:pt modelId="{DA9BE0D8-2590-4FF0-A63A-F014C323CB52}" type="pres">
      <dgm:prSet presAssocID="{F61FB2A2-A1B4-4F81-BEE8-B6EF07A1E1EF}" presName="Name0" presStyleCnt="0">
        <dgm:presLayoutVars>
          <dgm:chMax val="1"/>
          <dgm:dir/>
          <dgm:animLvl val="ctr"/>
          <dgm:resizeHandles val="exact"/>
        </dgm:presLayoutVars>
      </dgm:prSet>
      <dgm:spPr/>
      <dgm:t>
        <a:bodyPr/>
        <a:lstStyle/>
        <a:p>
          <a:endParaRPr lang="zh-CN" altLang="en-US"/>
        </a:p>
      </dgm:t>
    </dgm:pt>
    <dgm:pt modelId="{462284B4-CD53-437D-94A0-A5B8D09F58BC}" type="pres">
      <dgm:prSet presAssocID="{56EC8369-462D-426B-A207-538BE5FF72F0}" presName="centerShape" presStyleLbl="node0" presStyleIdx="0" presStyleCnt="1"/>
      <dgm:spPr/>
      <dgm:t>
        <a:bodyPr/>
        <a:lstStyle/>
        <a:p>
          <a:endParaRPr lang="zh-CN" altLang="en-US"/>
        </a:p>
      </dgm:t>
    </dgm:pt>
    <dgm:pt modelId="{852D147A-1ED3-43D6-9DE8-99D842BD272E}" type="pres">
      <dgm:prSet presAssocID="{755C7752-C7EB-499D-A80B-B102C313582E}" presName="parTrans" presStyleLbl="sibTrans2D1" presStyleIdx="0" presStyleCnt="5"/>
      <dgm:spPr/>
      <dgm:t>
        <a:bodyPr/>
        <a:lstStyle/>
        <a:p>
          <a:endParaRPr lang="zh-CN" altLang="en-US"/>
        </a:p>
      </dgm:t>
    </dgm:pt>
    <dgm:pt modelId="{42A0876C-FCD2-4222-9211-119C137CFB17}" type="pres">
      <dgm:prSet presAssocID="{755C7752-C7EB-499D-A80B-B102C313582E}" presName="connectorText" presStyleLbl="sibTrans2D1" presStyleIdx="0" presStyleCnt="5"/>
      <dgm:spPr/>
      <dgm:t>
        <a:bodyPr/>
        <a:lstStyle/>
        <a:p>
          <a:endParaRPr lang="zh-CN" altLang="en-US"/>
        </a:p>
      </dgm:t>
    </dgm:pt>
    <dgm:pt modelId="{1BA30DA1-CC79-4BF0-9103-2C37554E3FB7}" type="pres">
      <dgm:prSet presAssocID="{C2022AAD-58CC-494A-B27D-CB3D39BBDC16}" presName="node" presStyleLbl="node1" presStyleIdx="0" presStyleCnt="5">
        <dgm:presLayoutVars>
          <dgm:bulletEnabled val="1"/>
        </dgm:presLayoutVars>
      </dgm:prSet>
      <dgm:spPr/>
      <dgm:t>
        <a:bodyPr/>
        <a:lstStyle/>
        <a:p>
          <a:endParaRPr lang="zh-CN" altLang="en-US"/>
        </a:p>
      </dgm:t>
    </dgm:pt>
    <dgm:pt modelId="{85F9C8BE-3727-4A6D-ADDC-3DD8F8BB184A}" type="pres">
      <dgm:prSet presAssocID="{0A5E218C-AC5B-4A8D-8FF5-903DDC19C4C2}" presName="parTrans" presStyleLbl="sibTrans2D1" presStyleIdx="1" presStyleCnt="5"/>
      <dgm:spPr/>
      <dgm:t>
        <a:bodyPr/>
        <a:lstStyle/>
        <a:p>
          <a:endParaRPr lang="zh-CN" altLang="en-US"/>
        </a:p>
      </dgm:t>
    </dgm:pt>
    <dgm:pt modelId="{56392DCE-0961-4AFD-BAA1-475059A15AC2}" type="pres">
      <dgm:prSet presAssocID="{0A5E218C-AC5B-4A8D-8FF5-903DDC19C4C2}" presName="connectorText" presStyleLbl="sibTrans2D1" presStyleIdx="1" presStyleCnt="5"/>
      <dgm:spPr/>
      <dgm:t>
        <a:bodyPr/>
        <a:lstStyle/>
        <a:p>
          <a:endParaRPr lang="zh-CN" altLang="en-US"/>
        </a:p>
      </dgm:t>
    </dgm:pt>
    <dgm:pt modelId="{130D67A6-795F-4BFA-8019-2D281CD69B42}" type="pres">
      <dgm:prSet presAssocID="{1E024FFD-E0A9-4B25-A8AE-90B528D1AB29}" presName="node" presStyleLbl="node1" presStyleIdx="1" presStyleCnt="5">
        <dgm:presLayoutVars>
          <dgm:bulletEnabled val="1"/>
        </dgm:presLayoutVars>
      </dgm:prSet>
      <dgm:spPr/>
      <dgm:t>
        <a:bodyPr/>
        <a:lstStyle/>
        <a:p>
          <a:endParaRPr lang="zh-CN" altLang="en-US"/>
        </a:p>
      </dgm:t>
    </dgm:pt>
    <dgm:pt modelId="{7A7F5B2E-DFBC-41E7-9EDF-1531168B8096}" type="pres">
      <dgm:prSet presAssocID="{8ADBC586-1119-488C-BAAD-BE2EADE457B2}" presName="parTrans" presStyleLbl="sibTrans2D1" presStyleIdx="2" presStyleCnt="5"/>
      <dgm:spPr/>
      <dgm:t>
        <a:bodyPr/>
        <a:lstStyle/>
        <a:p>
          <a:endParaRPr lang="zh-CN" altLang="en-US"/>
        </a:p>
      </dgm:t>
    </dgm:pt>
    <dgm:pt modelId="{6DC7B517-4128-4676-AE5E-76EAC49C34BF}" type="pres">
      <dgm:prSet presAssocID="{8ADBC586-1119-488C-BAAD-BE2EADE457B2}" presName="connectorText" presStyleLbl="sibTrans2D1" presStyleIdx="2" presStyleCnt="5"/>
      <dgm:spPr/>
      <dgm:t>
        <a:bodyPr/>
        <a:lstStyle/>
        <a:p>
          <a:endParaRPr lang="zh-CN" altLang="en-US"/>
        </a:p>
      </dgm:t>
    </dgm:pt>
    <dgm:pt modelId="{E4ADC364-D532-4BA5-942A-F98702F1239C}" type="pres">
      <dgm:prSet presAssocID="{EC2E9311-1114-475D-A6BD-12E0E93D45A1}" presName="node" presStyleLbl="node1" presStyleIdx="2" presStyleCnt="5">
        <dgm:presLayoutVars>
          <dgm:bulletEnabled val="1"/>
        </dgm:presLayoutVars>
      </dgm:prSet>
      <dgm:spPr/>
      <dgm:t>
        <a:bodyPr/>
        <a:lstStyle/>
        <a:p>
          <a:endParaRPr lang="zh-CN" altLang="en-US"/>
        </a:p>
      </dgm:t>
    </dgm:pt>
    <dgm:pt modelId="{CB291874-7CA2-4B03-9CA3-28C3F8651740}" type="pres">
      <dgm:prSet presAssocID="{9C68A13A-C237-432D-9DEE-4D670BA5157D}" presName="parTrans" presStyleLbl="sibTrans2D1" presStyleIdx="3" presStyleCnt="5"/>
      <dgm:spPr/>
      <dgm:t>
        <a:bodyPr/>
        <a:lstStyle/>
        <a:p>
          <a:endParaRPr lang="zh-CN" altLang="en-US"/>
        </a:p>
      </dgm:t>
    </dgm:pt>
    <dgm:pt modelId="{8FBD5375-8342-4892-9652-1B5FA42FC092}" type="pres">
      <dgm:prSet presAssocID="{9C68A13A-C237-432D-9DEE-4D670BA5157D}" presName="connectorText" presStyleLbl="sibTrans2D1" presStyleIdx="3" presStyleCnt="5"/>
      <dgm:spPr/>
      <dgm:t>
        <a:bodyPr/>
        <a:lstStyle/>
        <a:p>
          <a:endParaRPr lang="zh-CN" altLang="en-US"/>
        </a:p>
      </dgm:t>
    </dgm:pt>
    <dgm:pt modelId="{906C613E-3B4A-44CF-ACB5-D8F1ED747C91}" type="pres">
      <dgm:prSet presAssocID="{DE76130F-D78A-487E-8B3A-A9DA899EC5D4}" presName="node" presStyleLbl="node1" presStyleIdx="3" presStyleCnt="5">
        <dgm:presLayoutVars>
          <dgm:bulletEnabled val="1"/>
        </dgm:presLayoutVars>
      </dgm:prSet>
      <dgm:spPr/>
      <dgm:t>
        <a:bodyPr/>
        <a:lstStyle/>
        <a:p>
          <a:endParaRPr lang="zh-CN" altLang="en-US"/>
        </a:p>
      </dgm:t>
    </dgm:pt>
    <dgm:pt modelId="{211D4412-693D-4E5D-BE69-6D29AF3BDCAE}" type="pres">
      <dgm:prSet presAssocID="{6BC5E519-A911-433A-8045-37F0431BE263}" presName="parTrans" presStyleLbl="sibTrans2D1" presStyleIdx="4" presStyleCnt="5"/>
      <dgm:spPr/>
      <dgm:t>
        <a:bodyPr/>
        <a:lstStyle/>
        <a:p>
          <a:endParaRPr lang="zh-CN" altLang="en-US"/>
        </a:p>
      </dgm:t>
    </dgm:pt>
    <dgm:pt modelId="{40452E0A-C8A3-49C4-AF86-D6E6B09FCF1C}" type="pres">
      <dgm:prSet presAssocID="{6BC5E519-A911-433A-8045-37F0431BE263}" presName="connectorText" presStyleLbl="sibTrans2D1" presStyleIdx="4" presStyleCnt="5"/>
      <dgm:spPr/>
      <dgm:t>
        <a:bodyPr/>
        <a:lstStyle/>
        <a:p>
          <a:endParaRPr lang="zh-CN" altLang="en-US"/>
        </a:p>
      </dgm:t>
    </dgm:pt>
    <dgm:pt modelId="{8787D20A-F3F5-4279-ACF0-F229958DC7A7}" type="pres">
      <dgm:prSet presAssocID="{19CE86B7-68D2-4356-AE50-06F2B7E325F9}" presName="node" presStyleLbl="node1" presStyleIdx="4" presStyleCnt="5">
        <dgm:presLayoutVars>
          <dgm:bulletEnabled val="1"/>
        </dgm:presLayoutVars>
      </dgm:prSet>
      <dgm:spPr/>
      <dgm:t>
        <a:bodyPr/>
        <a:lstStyle/>
        <a:p>
          <a:endParaRPr lang="zh-CN" altLang="en-US"/>
        </a:p>
      </dgm:t>
    </dgm:pt>
  </dgm:ptLst>
  <dgm:cxnLst>
    <dgm:cxn modelId="{764DF4CA-7C5A-4DE9-BF09-22A5A920D22E}" type="presOf" srcId="{8ADBC586-1119-488C-BAAD-BE2EADE457B2}" destId="{6DC7B517-4128-4676-AE5E-76EAC49C34BF}" srcOrd="1" destOrd="0" presId="urn:microsoft.com/office/officeart/2005/8/layout/radial5"/>
    <dgm:cxn modelId="{D5E9B01F-78E5-4671-80EF-A5E9665D9EE9}" type="presOf" srcId="{F61FB2A2-A1B4-4F81-BEE8-B6EF07A1E1EF}" destId="{DA9BE0D8-2590-4FF0-A63A-F014C323CB52}" srcOrd="0" destOrd="0" presId="urn:microsoft.com/office/officeart/2005/8/layout/radial5"/>
    <dgm:cxn modelId="{3BC3A6FB-3E5A-43FF-A87E-65F0347489EB}" type="presOf" srcId="{6BC5E519-A911-433A-8045-37F0431BE263}" destId="{40452E0A-C8A3-49C4-AF86-D6E6B09FCF1C}" srcOrd="1" destOrd="0" presId="urn:microsoft.com/office/officeart/2005/8/layout/radial5"/>
    <dgm:cxn modelId="{4818790E-446D-4178-A348-229DB9B9B301}" srcId="{56EC8369-462D-426B-A207-538BE5FF72F0}" destId="{EC2E9311-1114-475D-A6BD-12E0E93D45A1}" srcOrd="2" destOrd="0" parTransId="{8ADBC586-1119-488C-BAAD-BE2EADE457B2}" sibTransId="{DC913E88-DC46-4077-B33F-B2BDBC80F21C}"/>
    <dgm:cxn modelId="{78DAEC1D-5682-449E-89D1-99823BF3897B}" type="presOf" srcId="{DE76130F-D78A-487E-8B3A-A9DA899EC5D4}" destId="{906C613E-3B4A-44CF-ACB5-D8F1ED747C91}" srcOrd="0" destOrd="0" presId="urn:microsoft.com/office/officeart/2005/8/layout/radial5"/>
    <dgm:cxn modelId="{75D6A9D5-D4A2-43D8-8971-6A3103D6E501}" type="presOf" srcId="{9C68A13A-C237-432D-9DEE-4D670BA5157D}" destId="{8FBD5375-8342-4892-9652-1B5FA42FC092}" srcOrd="1" destOrd="0" presId="urn:microsoft.com/office/officeart/2005/8/layout/radial5"/>
    <dgm:cxn modelId="{4198FD2C-D74F-4DF1-836C-3FD407F09767}" srcId="{F61FB2A2-A1B4-4F81-BEE8-B6EF07A1E1EF}" destId="{56EC8369-462D-426B-A207-538BE5FF72F0}" srcOrd="0" destOrd="0" parTransId="{43AA4AB6-B8A0-4EF2-9188-AC8D71FD47A8}" sibTransId="{1EA4B0FE-D282-43B2-8E6D-45F4F2181327}"/>
    <dgm:cxn modelId="{108D263E-5988-4A5D-BCEB-62134F2C394B}" type="presOf" srcId="{C2022AAD-58CC-494A-B27D-CB3D39BBDC16}" destId="{1BA30DA1-CC79-4BF0-9103-2C37554E3FB7}" srcOrd="0" destOrd="0" presId="urn:microsoft.com/office/officeart/2005/8/layout/radial5"/>
    <dgm:cxn modelId="{C1FFCBF2-39B9-404B-9CAF-117E3C18C0F9}" type="presOf" srcId="{755C7752-C7EB-499D-A80B-B102C313582E}" destId="{42A0876C-FCD2-4222-9211-119C137CFB17}" srcOrd="1" destOrd="0" presId="urn:microsoft.com/office/officeart/2005/8/layout/radial5"/>
    <dgm:cxn modelId="{34FF5BDC-D912-4A78-B14D-D5E61394931A}" type="presOf" srcId="{19CE86B7-68D2-4356-AE50-06F2B7E325F9}" destId="{8787D20A-F3F5-4279-ACF0-F229958DC7A7}" srcOrd="0" destOrd="0" presId="urn:microsoft.com/office/officeart/2005/8/layout/radial5"/>
    <dgm:cxn modelId="{C5B9BB68-E6B3-4E25-8EBD-6E9F4264BF1C}" type="presOf" srcId="{0A5E218C-AC5B-4A8D-8FF5-903DDC19C4C2}" destId="{85F9C8BE-3727-4A6D-ADDC-3DD8F8BB184A}" srcOrd="0" destOrd="0" presId="urn:microsoft.com/office/officeart/2005/8/layout/radial5"/>
    <dgm:cxn modelId="{D709BBBC-C3F7-4F02-8F1E-9144675DE017}" type="presOf" srcId="{755C7752-C7EB-499D-A80B-B102C313582E}" destId="{852D147A-1ED3-43D6-9DE8-99D842BD272E}" srcOrd="0" destOrd="0" presId="urn:microsoft.com/office/officeart/2005/8/layout/radial5"/>
    <dgm:cxn modelId="{3B586447-1063-4EA4-B4FE-2DB3F8DED4A2}" type="presOf" srcId="{0A5E218C-AC5B-4A8D-8FF5-903DDC19C4C2}" destId="{56392DCE-0961-4AFD-BAA1-475059A15AC2}" srcOrd="1" destOrd="0" presId="urn:microsoft.com/office/officeart/2005/8/layout/radial5"/>
    <dgm:cxn modelId="{FB0AD948-A4F3-4A39-BB21-B53FDDCB0602}" type="presOf" srcId="{8ADBC586-1119-488C-BAAD-BE2EADE457B2}" destId="{7A7F5B2E-DFBC-41E7-9EDF-1531168B8096}" srcOrd="0" destOrd="0" presId="urn:microsoft.com/office/officeart/2005/8/layout/radial5"/>
    <dgm:cxn modelId="{07270E17-2BA3-458F-90A2-F4D39CE8E6B1}" srcId="{56EC8369-462D-426B-A207-538BE5FF72F0}" destId="{19CE86B7-68D2-4356-AE50-06F2B7E325F9}" srcOrd="4" destOrd="0" parTransId="{6BC5E519-A911-433A-8045-37F0431BE263}" sibTransId="{7E36EE5B-CCD6-4C03-93DE-3109075429D8}"/>
    <dgm:cxn modelId="{D2139DBB-993D-40A9-85FD-79DADD5718E6}" type="presOf" srcId="{9C68A13A-C237-432D-9DEE-4D670BA5157D}" destId="{CB291874-7CA2-4B03-9CA3-28C3F8651740}" srcOrd="0" destOrd="0" presId="urn:microsoft.com/office/officeart/2005/8/layout/radial5"/>
    <dgm:cxn modelId="{79F7A7F8-8E47-4ECE-A995-064763F5E0E3}" type="presOf" srcId="{56EC8369-462D-426B-A207-538BE5FF72F0}" destId="{462284B4-CD53-437D-94A0-A5B8D09F58BC}" srcOrd="0" destOrd="0" presId="urn:microsoft.com/office/officeart/2005/8/layout/radial5"/>
    <dgm:cxn modelId="{060540AC-1EA0-4862-8CE5-1F10DA27359C}" srcId="{F61FB2A2-A1B4-4F81-BEE8-B6EF07A1E1EF}" destId="{9D05BDC0-BF9F-4B7C-9DE8-B70946465FCB}" srcOrd="1" destOrd="0" parTransId="{6F1466A2-3DC3-4E06-8D3C-F9CD0A759591}" sibTransId="{4E835E66-DC8F-47B0-B908-CF993235ACD3}"/>
    <dgm:cxn modelId="{0A99C4C0-1FA4-42E0-9D11-ADAE4278554E}" srcId="{56EC8369-462D-426B-A207-538BE5FF72F0}" destId="{C2022AAD-58CC-494A-B27D-CB3D39BBDC16}" srcOrd="0" destOrd="0" parTransId="{755C7752-C7EB-499D-A80B-B102C313582E}" sibTransId="{65FA26AB-4C3B-4EC6-A3A6-D7A20EE33C9A}"/>
    <dgm:cxn modelId="{D35C43C6-B1A7-42C9-A428-68E328571367}" srcId="{56EC8369-462D-426B-A207-538BE5FF72F0}" destId="{1E024FFD-E0A9-4B25-A8AE-90B528D1AB29}" srcOrd="1" destOrd="0" parTransId="{0A5E218C-AC5B-4A8D-8FF5-903DDC19C4C2}" sibTransId="{8E5AEBC6-7971-4349-88FD-38DD2747AA8D}"/>
    <dgm:cxn modelId="{EBAF263B-9FCF-4935-93F6-FE6FA2F2C9C7}" srcId="{56EC8369-462D-426B-A207-538BE5FF72F0}" destId="{DE76130F-D78A-487E-8B3A-A9DA899EC5D4}" srcOrd="3" destOrd="0" parTransId="{9C68A13A-C237-432D-9DEE-4D670BA5157D}" sibTransId="{3D8DA4D1-149B-4E36-80DE-4E8CC0CE26FF}"/>
    <dgm:cxn modelId="{B628AA30-344A-4E0C-9645-663D078270D1}" type="presOf" srcId="{1E024FFD-E0A9-4B25-A8AE-90B528D1AB29}" destId="{130D67A6-795F-4BFA-8019-2D281CD69B42}" srcOrd="0" destOrd="0" presId="urn:microsoft.com/office/officeart/2005/8/layout/radial5"/>
    <dgm:cxn modelId="{9536FAE1-0EC9-4D9D-8862-4F28DCE9E9C0}" type="presOf" srcId="{EC2E9311-1114-475D-A6BD-12E0E93D45A1}" destId="{E4ADC364-D532-4BA5-942A-F98702F1239C}" srcOrd="0" destOrd="0" presId="urn:microsoft.com/office/officeart/2005/8/layout/radial5"/>
    <dgm:cxn modelId="{12CB07B5-0DBA-4EAD-BEE6-32C9765B2023}" type="presOf" srcId="{6BC5E519-A911-433A-8045-37F0431BE263}" destId="{211D4412-693D-4E5D-BE69-6D29AF3BDCAE}" srcOrd="0" destOrd="0" presId="urn:microsoft.com/office/officeart/2005/8/layout/radial5"/>
    <dgm:cxn modelId="{B2F95FFE-C669-4217-AB1F-30DE2D415F57}" type="presParOf" srcId="{DA9BE0D8-2590-4FF0-A63A-F014C323CB52}" destId="{462284B4-CD53-437D-94A0-A5B8D09F58BC}" srcOrd="0" destOrd="0" presId="urn:microsoft.com/office/officeart/2005/8/layout/radial5"/>
    <dgm:cxn modelId="{123AB3CE-76D6-4ABC-B844-B47C0A92BD8F}" type="presParOf" srcId="{DA9BE0D8-2590-4FF0-A63A-F014C323CB52}" destId="{852D147A-1ED3-43D6-9DE8-99D842BD272E}" srcOrd="1" destOrd="0" presId="urn:microsoft.com/office/officeart/2005/8/layout/radial5"/>
    <dgm:cxn modelId="{D106BA23-9B35-437D-885B-37A87E908C15}" type="presParOf" srcId="{852D147A-1ED3-43D6-9DE8-99D842BD272E}" destId="{42A0876C-FCD2-4222-9211-119C137CFB17}" srcOrd="0" destOrd="0" presId="urn:microsoft.com/office/officeart/2005/8/layout/radial5"/>
    <dgm:cxn modelId="{540B8EDB-DBA5-48C7-808D-FDCA42BC313E}" type="presParOf" srcId="{DA9BE0D8-2590-4FF0-A63A-F014C323CB52}" destId="{1BA30DA1-CC79-4BF0-9103-2C37554E3FB7}" srcOrd="2" destOrd="0" presId="urn:microsoft.com/office/officeart/2005/8/layout/radial5"/>
    <dgm:cxn modelId="{9E23956E-D747-4D21-BCE7-1D683907E5C4}" type="presParOf" srcId="{DA9BE0D8-2590-4FF0-A63A-F014C323CB52}" destId="{85F9C8BE-3727-4A6D-ADDC-3DD8F8BB184A}" srcOrd="3" destOrd="0" presId="urn:microsoft.com/office/officeart/2005/8/layout/radial5"/>
    <dgm:cxn modelId="{14323F7F-BBC7-4499-906D-3B4861F0901A}" type="presParOf" srcId="{85F9C8BE-3727-4A6D-ADDC-3DD8F8BB184A}" destId="{56392DCE-0961-4AFD-BAA1-475059A15AC2}" srcOrd="0" destOrd="0" presId="urn:microsoft.com/office/officeart/2005/8/layout/radial5"/>
    <dgm:cxn modelId="{C4E51202-6F4E-42FF-B9B2-1C32957B0D2A}" type="presParOf" srcId="{DA9BE0D8-2590-4FF0-A63A-F014C323CB52}" destId="{130D67A6-795F-4BFA-8019-2D281CD69B42}" srcOrd="4" destOrd="0" presId="urn:microsoft.com/office/officeart/2005/8/layout/radial5"/>
    <dgm:cxn modelId="{7D48BC71-DD0C-44CD-A177-2A7E9A17E7B2}" type="presParOf" srcId="{DA9BE0D8-2590-4FF0-A63A-F014C323CB52}" destId="{7A7F5B2E-DFBC-41E7-9EDF-1531168B8096}" srcOrd="5" destOrd="0" presId="urn:microsoft.com/office/officeart/2005/8/layout/radial5"/>
    <dgm:cxn modelId="{78492AFD-F147-4708-8F0F-2DDC0D5AE06E}" type="presParOf" srcId="{7A7F5B2E-DFBC-41E7-9EDF-1531168B8096}" destId="{6DC7B517-4128-4676-AE5E-76EAC49C34BF}" srcOrd="0" destOrd="0" presId="urn:microsoft.com/office/officeart/2005/8/layout/radial5"/>
    <dgm:cxn modelId="{4AFFEA7C-67CC-4558-8901-A435171B3E5E}" type="presParOf" srcId="{DA9BE0D8-2590-4FF0-A63A-F014C323CB52}" destId="{E4ADC364-D532-4BA5-942A-F98702F1239C}" srcOrd="6" destOrd="0" presId="urn:microsoft.com/office/officeart/2005/8/layout/radial5"/>
    <dgm:cxn modelId="{7DB8F0AD-375D-4B70-AC5A-FA23516EB196}" type="presParOf" srcId="{DA9BE0D8-2590-4FF0-A63A-F014C323CB52}" destId="{CB291874-7CA2-4B03-9CA3-28C3F8651740}" srcOrd="7" destOrd="0" presId="urn:microsoft.com/office/officeart/2005/8/layout/radial5"/>
    <dgm:cxn modelId="{DF1B1A80-E190-41ED-9322-36F7ABAEDDA4}" type="presParOf" srcId="{CB291874-7CA2-4B03-9CA3-28C3F8651740}" destId="{8FBD5375-8342-4892-9652-1B5FA42FC092}" srcOrd="0" destOrd="0" presId="urn:microsoft.com/office/officeart/2005/8/layout/radial5"/>
    <dgm:cxn modelId="{7EFD60D3-8059-4196-B403-03DCC7017695}" type="presParOf" srcId="{DA9BE0D8-2590-4FF0-A63A-F014C323CB52}" destId="{906C613E-3B4A-44CF-ACB5-D8F1ED747C91}" srcOrd="8" destOrd="0" presId="urn:microsoft.com/office/officeart/2005/8/layout/radial5"/>
    <dgm:cxn modelId="{C4BC768C-2A85-40A5-A418-9034EFF118AC}" type="presParOf" srcId="{DA9BE0D8-2590-4FF0-A63A-F014C323CB52}" destId="{211D4412-693D-4E5D-BE69-6D29AF3BDCAE}" srcOrd="9" destOrd="0" presId="urn:microsoft.com/office/officeart/2005/8/layout/radial5"/>
    <dgm:cxn modelId="{320DED51-3027-4761-A02B-F6CB2866138F}" type="presParOf" srcId="{211D4412-693D-4E5D-BE69-6D29AF3BDCAE}" destId="{40452E0A-C8A3-49C4-AF86-D6E6B09FCF1C}" srcOrd="0" destOrd="0" presId="urn:microsoft.com/office/officeart/2005/8/layout/radial5"/>
    <dgm:cxn modelId="{2E6E9079-ED6E-498A-AE6C-06B269F5F4B2}" type="presParOf" srcId="{DA9BE0D8-2590-4FF0-A63A-F014C323CB52}" destId="{8787D20A-F3F5-4279-ACF0-F229958DC7A7}"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BF71D-AFFA-4D72-B4C0-F24F3E7EDF61}">
      <dsp:nvSpPr>
        <dsp:cNvPr id="0" name=""/>
        <dsp:cNvSpPr/>
      </dsp:nvSpPr>
      <dsp:spPr>
        <a:xfrm>
          <a:off x="0" y="3558"/>
          <a:ext cx="3897210" cy="472424"/>
        </a:xfrm>
        <a:prstGeom prst="roundRect">
          <a:avLst>
            <a:gd name="adj" fmla="val 10000"/>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宋体" panose="02010600030101010101" pitchFamily="2" charset="-122"/>
              <a:ea typeface="宋体" panose="02010600030101010101" pitchFamily="2" charset="-122"/>
            </a:rPr>
            <a:t>1.</a:t>
          </a:r>
          <a:r>
            <a:rPr lang="zh-CN" altLang="en-US" sz="2400" b="1" kern="1200" dirty="0" smtClean="0">
              <a:solidFill>
                <a:schemeClr val="tx1"/>
              </a:solidFill>
              <a:latin typeface="宋体" panose="02010600030101010101" pitchFamily="2" charset="-122"/>
              <a:ea typeface="宋体" panose="02010600030101010101" pitchFamily="2" charset="-122"/>
            </a:rPr>
            <a:t>研究背景和意义</a:t>
          </a:r>
          <a:endParaRPr lang="zh-CN" altLang="en-US" sz="2400" b="1" kern="1200" dirty="0">
            <a:solidFill>
              <a:schemeClr val="tx1"/>
            </a:solidFill>
            <a:latin typeface="宋体" panose="02010600030101010101" pitchFamily="2" charset="-122"/>
            <a:ea typeface="宋体" panose="02010600030101010101" pitchFamily="2" charset="-122"/>
          </a:endParaRPr>
        </a:p>
      </dsp:txBody>
      <dsp:txXfrm>
        <a:off x="13837" y="17395"/>
        <a:ext cx="3869536" cy="444750"/>
      </dsp:txXfrm>
    </dsp:sp>
    <dsp:sp modelId="{2AEE65A7-B034-4633-A6A4-117FC52BA2A7}">
      <dsp:nvSpPr>
        <dsp:cNvPr id="0" name=""/>
        <dsp:cNvSpPr/>
      </dsp:nvSpPr>
      <dsp:spPr>
        <a:xfrm rot="5400000">
          <a:off x="1860025" y="487793"/>
          <a:ext cx="177159" cy="21259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b="1" kern="1200" dirty="0">
            <a:solidFill>
              <a:schemeClr val="tx1"/>
            </a:solidFill>
            <a:latin typeface="宋体" panose="02010600030101010101" pitchFamily="2" charset="-122"/>
            <a:ea typeface="宋体" panose="02010600030101010101" pitchFamily="2" charset="-122"/>
          </a:endParaRPr>
        </a:p>
      </dsp:txBody>
      <dsp:txXfrm rot="-5400000">
        <a:off x="1884827" y="505509"/>
        <a:ext cx="127555" cy="124011"/>
      </dsp:txXfrm>
    </dsp:sp>
    <dsp:sp modelId="{6009E32B-5297-452F-8BDB-F83CA3F3F396}">
      <dsp:nvSpPr>
        <dsp:cNvPr id="0" name=""/>
        <dsp:cNvSpPr/>
      </dsp:nvSpPr>
      <dsp:spPr>
        <a:xfrm>
          <a:off x="0" y="712195"/>
          <a:ext cx="3897210" cy="472424"/>
        </a:xfrm>
        <a:prstGeom prst="roundRect">
          <a:avLst>
            <a:gd name="adj" fmla="val 10000"/>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宋体" panose="02010600030101010101" pitchFamily="2" charset="-122"/>
              <a:ea typeface="宋体" panose="02010600030101010101" pitchFamily="2" charset="-122"/>
            </a:rPr>
            <a:t>2.Zigbee</a:t>
          </a:r>
          <a:r>
            <a:rPr lang="zh-CN" altLang="en-US" sz="2400" b="1" kern="1200" dirty="0" smtClean="0">
              <a:solidFill>
                <a:schemeClr val="tx1"/>
              </a:solidFill>
              <a:latin typeface="宋体" panose="02010600030101010101" pitchFamily="2" charset="-122"/>
              <a:ea typeface="宋体" panose="02010600030101010101" pitchFamily="2" charset="-122"/>
            </a:rPr>
            <a:t>概述</a:t>
          </a:r>
          <a:endParaRPr lang="zh-CN" altLang="en-US" sz="2400" b="1" kern="1200" dirty="0">
            <a:solidFill>
              <a:schemeClr val="tx1"/>
            </a:solidFill>
            <a:latin typeface="宋体" panose="02010600030101010101" pitchFamily="2" charset="-122"/>
            <a:ea typeface="宋体" panose="02010600030101010101" pitchFamily="2" charset="-122"/>
          </a:endParaRPr>
        </a:p>
      </dsp:txBody>
      <dsp:txXfrm>
        <a:off x="13837" y="726032"/>
        <a:ext cx="3869536" cy="444750"/>
      </dsp:txXfrm>
    </dsp:sp>
    <dsp:sp modelId="{0B23DEC5-DB59-41BF-A818-2F19D3C1EBE2}">
      <dsp:nvSpPr>
        <dsp:cNvPr id="0" name=""/>
        <dsp:cNvSpPr/>
      </dsp:nvSpPr>
      <dsp:spPr>
        <a:xfrm rot="5400000">
          <a:off x="1860025" y="1196430"/>
          <a:ext cx="177159" cy="21259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b="1" kern="1200">
            <a:solidFill>
              <a:schemeClr val="tx1"/>
            </a:solidFill>
            <a:latin typeface="宋体" panose="02010600030101010101" pitchFamily="2" charset="-122"/>
            <a:ea typeface="宋体" panose="02010600030101010101" pitchFamily="2" charset="-122"/>
          </a:endParaRPr>
        </a:p>
      </dsp:txBody>
      <dsp:txXfrm rot="-5400000">
        <a:off x="1884827" y="1214146"/>
        <a:ext cx="127555" cy="124011"/>
      </dsp:txXfrm>
    </dsp:sp>
    <dsp:sp modelId="{4CD5003A-1EFD-4534-B642-52F80BC34B17}">
      <dsp:nvSpPr>
        <dsp:cNvPr id="0" name=""/>
        <dsp:cNvSpPr/>
      </dsp:nvSpPr>
      <dsp:spPr>
        <a:xfrm>
          <a:off x="0" y="1420831"/>
          <a:ext cx="3897210" cy="472424"/>
        </a:xfrm>
        <a:prstGeom prst="roundRect">
          <a:avLst>
            <a:gd name="adj" fmla="val 10000"/>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宋体" panose="02010600030101010101" pitchFamily="2" charset="-122"/>
              <a:ea typeface="宋体" panose="02010600030101010101" pitchFamily="2" charset="-122"/>
            </a:rPr>
            <a:t>3.</a:t>
          </a:r>
          <a:r>
            <a:rPr lang="zh-CN" altLang="en-US" sz="2400" b="1" kern="1200" dirty="0" smtClean="0">
              <a:solidFill>
                <a:schemeClr val="tx1"/>
              </a:solidFill>
              <a:latin typeface="宋体" panose="02010600030101010101" pitchFamily="2" charset="-122"/>
              <a:ea typeface="宋体" panose="02010600030101010101" pitchFamily="2" charset="-122"/>
            </a:rPr>
            <a:t>系统总体设计</a:t>
          </a:r>
          <a:endParaRPr lang="zh-CN" altLang="en-US" sz="2400" b="1" kern="1200" dirty="0">
            <a:solidFill>
              <a:schemeClr val="tx1"/>
            </a:solidFill>
            <a:latin typeface="宋体" panose="02010600030101010101" pitchFamily="2" charset="-122"/>
            <a:ea typeface="宋体" panose="02010600030101010101" pitchFamily="2" charset="-122"/>
          </a:endParaRPr>
        </a:p>
      </dsp:txBody>
      <dsp:txXfrm>
        <a:off x="13837" y="1434668"/>
        <a:ext cx="3869536" cy="444750"/>
      </dsp:txXfrm>
    </dsp:sp>
    <dsp:sp modelId="{BEC8C61E-55D2-44D6-B487-09AEC36E0DBB}">
      <dsp:nvSpPr>
        <dsp:cNvPr id="0" name=""/>
        <dsp:cNvSpPr/>
      </dsp:nvSpPr>
      <dsp:spPr>
        <a:xfrm rot="5400000">
          <a:off x="1860025" y="1905066"/>
          <a:ext cx="177159" cy="21259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b="1" kern="1200">
            <a:solidFill>
              <a:schemeClr val="tx1"/>
            </a:solidFill>
            <a:latin typeface="宋体" panose="02010600030101010101" pitchFamily="2" charset="-122"/>
            <a:ea typeface="宋体" panose="02010600030101010101" pitchFamily="2" charset="-122"/>
          </a:endParaRPr>
        </a:p>
      </dsp:txBody>
      <dsp:txXfrm rot="-5400000">
        <a:off x="1884827" y="1922782"/>
        <a:ext cx="127555" cy="124011"/>
      </dsp:txXfrm>
    </dsp:sp>
    <dsp:sp modelId="{7A992645-B7F8-4051-89EC-F8573C2408FC}">
      <dsp:nvSpPr>
        <dsp:cNvPr id="0" name=""/>
        <dsp:cNvSpPr/>
      </dsp:nvSpPr>
      <dsp:spPr>
        <a:xfrm>
          <a:off x="0" y="2129468"/>
          <a:ext cx="3897210" cy="472424"/>
        </a:xfrm>
        <a:prstGeom prst="roundRect">
          <a:avLst>
            <a:gd name="adj" fmla="val 10000"/>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宋体" panose="02010600030101010101" pitchFamily="2" charset="-122"/>
              <a:ea typeface="宋体" panose="02010600030101010101" pitchFamily="2" charset="-122"/>
            </a:rPr>
            <a:t>4.Z-Stack</a:t>
          </a:r>
          <a:r>
            <a:rPr lang="zh-CN" altLang="en-US" sz="2400" b="1" kern="1200" dirty="0" smtClean="0">
              <a:solidFill>
                <a:schemeClr val="tx1"/>
              </a:solidFill>
              <a:latin typeface="宋体" panose="02010600030101010101" pitchFamily="2" charset="-122"/>
              <a:ea typeface="宋体" panose="02010600030101010101" pitchFamily="2" charset="-122"/>
            </a:rPr>
            <a:t>协议栈</a:t>
          </a:r>
          <a:endParaRPr lang="zh-CN" altLang="en-US" sz="2400" b="1" kern="1200" dirty="0">
            <a:solidFill>
              <a:schemeClr val="tx1"/>
            </a:solidFill>
            <a:latin typeface="宋体" panose="02010600030101010101" pitchFamily="2" charset="-122"/>
            <a:ea typeface="宋体" panose="02010600030101010101" pitchFamily="2" charset="-122"/>
          </a:endParaRPr>
        </a:p>
      </dsp:txBody>
      <dsp:txXfrm>
        <a:off x="13837" y="2143305"/>
        <a:ext cx="3869536" cy="444750"/>
      </dsp:txXfrm>
    </dsp:sp>
    <dsp:sp modelId="{490D885D-0030-49F8-AE0C-6B29504C1256}">
      <dsp:nvSpPr>
        <dsp:cNvPr id="0" name=""/>
        <dsp:cNvSpPr/>
      </dsp:nvSpPr>
      <dsp:spPr>
        <a:xfrm rot="5400000">
          <a:off x="1860025" y="2613703"/>
          <a:ext cx="177159" cy="21259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b="1" kern="1200">
            <a:solidFill>
              <a:schemeClr val="tx1"/>
            </a:solidFill>
            <a:latin typeface="宋体" panose="02010600030101010101" pitchFamily="2" charset="-122"/>
            <a:ea typeface="宋体" panose="02010600030101010101" pitchFamily="2" charset="-122"/>
          </a:endParaRPr>
        </a:p>
      </dsp:txBody>
      <dsp:txXfrm rot="-5400000">
        <a:off x="1884827" y="2631419"/>
        <a:ext cx="127555" cy="124011"/>
      </dsp:txXfrm>
    </dsp:sp>
    <dsp:sp modelId="{EEEBD2B6-E8A2-49AD-8EF0-B905D11B7226}">
      <dsp:nvSpPr>
        <dsp:cNvPr id="0" name=""/>
        <dsp:cNvSpPr/>
      </dsp:nvSpPr>
      <dsp:spPr>
        <a:xfrm>
          <a:off x="0" y="2838105"/>
          <a:ext cx="3897210" cy="472424"/>
        </a:xfrm>
        <a:prstGeom prst="roundRect">
          <a:avLst>
            <a:gd name="adj" fmla="val 10000"/>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宋体" panose="02010600030101010101" pitchFamily="2" charset="-122"/>
              <a:ea typeface="宋体" panose="02010600030101010101" pitchFamily="2" charset="-122"/>
            </a:rPr>
            <a:t>5.</a:t>
          </a:r>
          <a:r>
            <a:rPr lang="zh-CN" altLang="en-US" sz="2400" b="1" kern="1200" dirty="0" smtClean="0">
              <a:solidFill>
                <a:schemeClr val="tx1"/>
              </a:solidFill>
              <a:latin typeface="宋体" panose="02010600030101010101" pitchFamily="2" charset="-122"/>
              <a:ea typeface="宋体" panose="02010600030101010101" pitchFamily="2" charset="-122"/>
            </a:rPr>
            <a:t>上位机软件设计</a:t>
          </a:r>
          <a:endParaRPr lang="zh-CN" altLang="en-US" sz="2400" b="1" kern="1200" dirty="0">
            <a:solidFill>
              <a:schemeClr val="tx1"/>
            </a:solidFill>
            <a:latin typeface="宋体" panose="02010600030101010101" pitchFamily="2" charset="-122"/>
            <a:ea typeface="宋体" panose="02010600030101010101" pitchFamily="2" charset="-122"/>
          </a:endParaRPr>
        </a:p>
      </dsp:txBody>
      <dsp:txXfrm>
        <a:off x="13837" y="2851942"/>
        <a:ext cx="3869536" cy="444750"/>
      </dsp:txXfrm>
    </dsp:sp>
    <dsp:sp modelId="{295D87E9-704C-482A-B495-7B8BB623F15E}">
      <dsp:nvSpPr>
        <dsp:cNvPr id="0" name=""/>
        <dsp:cNvSpPr/>
      </dsp:nvSpPr>
      <dsp:spPr>
        <a:xfrm rot="5400000">
          <a:off x="1860025" y="3322340"/>
          <a:ext cx="177159" cy="21259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dirty="0">
            <a:solidFill>
              <a:schemeClr val="tx1"/>
            </a:solidFill>
            <a:latin typeface="宋体" panose="02010600030101010101" pitchFamily="2" charset="-122"/>
            <a:ea typeface="宋体" panose="02010600030101010101" pitchFamily="2" charset="-122"/>
          </a:endParaRPr>
        </a:p>
      </dsp:txBody>
      <dsp:txXfrm rot="-5400000">
        <a:off x="1884827" y="3340056"/>
        <a:ext cx="127555" cy="124011"/>
      </dsp:txXfrm>
    </dsp:sp>
    <dsp:sp modelId="{BBF702B6-0856-412A-90F5-F5C9F255CBE9}">
      <dsp:nvSpPr>
        <dsp:cNvPr id="0" name=""/>
        <dsp:cNvSpPr/>
      </dsp:nvSpPr>
      <dsp:spPr>
        <a:xfrm>
          <a:off x="0" y="3546741"/>
          <a:ext cx="3897210" cy="472424"/>
        </a:xfrm>
        <a:prstGeom prst="roundRect">
          <a:avLst>
            <a:gd name="adj" fmla="val 10000"/>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宋体" panose="02010600030101010101" pitchFamily="2" charset="-122"/>
              <a:ea typeface="宋体" panose="02010600030101010101" pitchFamily="2" charset="-122"/>
            </a:rPr>
            <a:t>6.</a:t>
          </a:r>
          <a:r>
            <a:rPr lang="zh-CN" altLang="en-US" sz="2400" b="1" kern="1200" dirty="0" smtClean="0">
              <a:solidFill>
                <a:schemeClr val="tx1"/>
              </a:solidFill>
              <a:latin typeface="宋体" panose="02010600030101010101" pitchFamily="2" charset="-122"/>
              <a:ea typeface="宋体" panose="02010600030101010101" pitchFamily="2" charset="-122"/>
            </a:rPr>
            <a:t>测试</a:t>
          </a:r>
          <a:endParaRPr lang="zh-CN" altLang="en-US" sz="2400" b="1" kern="1200" dirty="0">
            <a:solidFill>
              <a:schemeClr val="tx1"/>
            </a:solidFill>
            <a:latin typeface="宋体" panose="02010600030101010101" pitchFamily="2" charset="-122"/>
            <a:ea typeface="宋体" panose="02010600030101010101" pitchFamily="2" charset="-122"/>
          </a:endParaRPr>
        </a:p>
      </dsp:txBody>
      <dsp:txXfrm>
        <a:off x="13837" y="3560578"/>
        <a:ext cx="3869536" cy="444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284B4-CD53-437D-94A0-A5B8D09F58BC}">
      <dsp:nvSpPr>
        <dsp:cNvPr id="0" name=""/>
        <dsp:cNvSpPr/>
      </dsp:nvSpPr>
      <dsp:spPr>
        <a:xfrm>
          <a:off x="2473523" y="1611147"/>
          <a:ext cx="1148953" cy="1148953"/>
        </a:xfrm>
        <a:prstGeom prst="ellipse">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err="1" smtClean="0">
              <a:solidFill>
                <a:schemeClr val="tx1"/>
              </a:solidFill>
            </a:rPr>
            <a:t>ZIgbee</a:t>
          </a:r>
          <a:endParaRPr lang="zh-CN" altLang="en-US" sz="2000" b="1" kern="1200" dirty="0">
            <a:solidFill>
              <a:schemeClr val="tx1"/>
            </a:solidFill>
          </a:endParaRPr>
        </a:p>
      </dsp:txBody>
      <dsp:txXfrm>
        <a:off x="2641783" y="1779407"/>
        <a:ext cx="812433" cy="812433"/>
      </dsp:txXfrm>
    </dsp:sp>
    <dsp:sp modelId="{852D147A-1ED3-43D6-9DE8-99D842BD272E}">
      <dsp:nvSpPr>
        <dsp:cNvPr id="0" name=""/>
        <dsp:cNvSpPr/>
      </dsp:nvSpPr>
      <dsp:spPr>
        <a:xfrm rot="16200000">
          <a:off x="2926148" y="1192813"/>
          <a:ext cx="243703"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solidFill>
              <a:schemeClr val="tx1"/>
            </a:solidFill>
          </a:endParaRPr>
        </a:p>
      </dsp:txBody>
      <dsp:txXfrm>
        <a:off x="2962704" y="1307498"/>
        <a:ext cx="170592" cy="234386"/>
      </dsp:txXfrm>
    </dsp:sp>
    <dsp:sp modelId="{1BA30DA1-CC79-4BF0-9103-2C37554E3FB7}">
      <dsp:nvSpPr>
        <dsp:cNvPr id="0" name=""/>
        <dsp:cNvSpPr/>
      </dsp:nvSpPr>
      <dsp:spPr>
        <a:xfrm>
          <a:off x="2473523" y="2376"/>
          <a:ext cx="1148953" cy="1148953"/>
        </a:xfrm>
        <a:prstGeom prst="ellipse">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chemeClr val="tx1"/>
              </a:solidFill>
            </a:rPr>
            <a:t>网络</a:t>
          </a:r>
          <a:endParaRPr lang="en-US" altLang="zh-CN" sz="1900" b="1" kern="1200" dirty="0" smtClean="0">
            <a:solidFill>
              <a:schemeClr val="tx1"/>
            </a:solidFill>
          </a:endParaRPr>
        </a:p>
        <a:p>
          <a:pPr lvl="0" algn="ctr" defTabSz="844550">
            <a:lnSpc>
              <a:spcPct val="90000"/>
            </a:lnSpc>
            <a:spcBef>
              <a:spcPct val="0"/>
            </a:spcBef>
            <a:spcAft>
              <a:spcPct val="35000"/>
            </a:spcAft>
          </a:pPr>
          <a:r>
            <a:rPr lang="zh-CN" altLang="en-US" sz="1900" b="1" kern="1200" dirty="0" smtClean="0">
              <a:solidFill>
                <a:schemeClr val="tx1"/>
              </a:solidFill>
            </a:rPr>
            <a:t>特点</a:t>
          </a:r>
          <a:endParaRPr lang="zh-CN" altLang="en-US" sz="1900" b="1" kern="1200" dirty="0">
            <a:solidFill>
              <a:schemeClr val="tx1"/>
            </a:solidFill>
          </a:endParaRPr>
        </a:p>
      </dsp:txBody>
      <dsp:txXfrm>
        <a:off x="2641783" y="170636"/>
        <a:ext cx="812433" cy="812433"/>
      </dsp:txXfrm>
    </dsp:sp>
    <dsp:sp modelId="{85F9C8BE-3727-4A6D-ADDC-3DD8F8BB184A}">
      <dsp:nvSpPr>
        <dsp:cNvPr id="0" name=""/>
        <dsp:cNvSpPr/>
      </dsp:nvSpPr>
      <dsp:spPr>
        <a:xfrm rot="20520000">
          <a:off x="3684604" y="1743864"/>
          <a:ext cx="243703"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solidFill>
              <a:schemeClr val="tx1"/>
            </a:solidFill>
          </a:endParaRPr>
        </a:p>
      </dsp:txBody>
      <dsp:txXfrm>
        <a:off x="3686393" y="1833289"/>
        <a:ext cx="170592" cy="234386"/>
      </dsp:txXfrm>
    </dsp:sp>
    <dsp:sp modelId="{130D67A6-795F-4BFA-8019-2D281CD69B42}">
      <dsp:nvSpPr>
        <dsp:cNvPr id="0" name=""/>
        <dsp:cNvSpPr/>
      </dsp:nvSpPr>
      <dsp:spPr>
        <a:xfrm>
          <a:off x="4003555" y="1114009"/>
          <a:ext cx="1148953" cy="1148953"/>
        </a:xfrm>
        <a:prstGeom prst="ellipse">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chemeClr val="tx1"/>
              </a:solidFill>
            </a:rPr>
            <a:t>设备</a:t>
          </a:r>
          <a:endParaRPr lang="en-US" altLang="zh-CN" sz="1900" b="1" kern="1200" dirty="0" smtClean="0">
            <a:solidFill>
              <a:schemeClr val="tx1"/>
            </a:solidFill>
          </a:endParaRPr>
        </a:p>
        <a:p>
          <a:pPr lvl="0" algn="ctr" defTabSz="844550">
            <a:lnSpc>
              <a:spcPct val="90000"/>
            </a:lnSpc>
            <a:spcBef>
              <a:spcPct val="0"/>
            </a:spcBef>
            <a:spcAft>
              <a:spcPct val="35000"/>
            </a:spcAft>
          </a:pPr>
          <a:r>
            <a:rPr lang="zh-CN" altLang="en-US" sz="1900" b="1" kern="1200" dirty="0" smtClean="0">
              <a:solidFill>
                <a:schemeClr val="tx1"/>
              </a:solidFill>
            </a:rPr>
            <a:t>类型</a:t>
          </a:r>
          <a:endParaRPr lang="zh-CN" altLang="en-US" sz="1900" b="1" kern="1200" dirty="0">
            <a:solidFill>
              <a:schemeClr val="tx1"/>
            </a:solidFill>
          </a:endParaRPr>
        </a:p>
      </dsp:txBody>
      <dsp:txXfrm>
        <a:off x="4171815" y="1282269"/>
        <a:ext cx="812433" cy="812433"/>
      </dsp:txXfrm>
    </dsp:sp>
    <dsp:sp modelId="{7A7F5B2E-DFBC-41E7-9EDF-1531168B8096}">
      <dsp:nvSpPr>
        <dsp:cNvPr id="0" name=""/>
        <dsp:cNvSpPr/>
      </dsp:nvSpPr>
      <dsp:spPr>
        <a:xfrm rot="3240000">
          <a:off x="3394900" y="2635483"/>
          <a:ext cx="243703"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solidFill>
              <a:schemeClr val="tx1"/>
            </a:solidFill>
          </a:endParaRPr>
        </a:p>
      </dsp:txBody>
      <dsp:txXfrm>
        <a:off x="3409969" y="2684038"/>
        <a:ext cx="170592" cy="234386"/>
      </dsp:txXfrm>
    </dsp:sp>
    <dsp:sp modelId="{E4ADC364-D532-4BA5-942A-F98702F1239C}">
      <dsp:nvSpPr>
        <dsp:cNvPr id="0" name=""/>
        <dsp:cNvSpPr/>
      </dsp:nvSpPr>
      <dsp:spPr>
        <a:xfrm>
          <a:off x="3419135" y="2912670"/>
          <a:ext cx="1148953" cy="1148953"/>
        </a:xfrm>
        <a:prstGeom prst="ellipse">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chemeClr val="tx1"/>
              </a:solidFill>
            </a:rPr>
            <a:t>拓扑</a:t>
          </a:r>
          <a:endParaRPr lang="en-US" altLang="zh-CN" sz="1900" b="1" kern="1200" dirty="0" smtClean="0">
            <a:solidFill>
              <a:schemeClr val="tx1"/>
            </a:solidFill>
          </a:endParaRPr>
        </a:p>
        <a:p>
          <a:pPr lvl="0" algn="ctr" defTabSz="844550">
            <a:lnSpc>
              <a:spcPct val="90000"/>
            </a:lnSpc>
            <a:spcBef>
              <a:spcPct val="0"/>
            </a:spcBef>
            <a:spcAft>
              <a:spcPct val="35000"/>
            </a:spcAft>
          </a:pPr>
          <a:r>
            <a:rPr lang="zh-CN" altLang="en-US" sz="1900" b="1" kern="1200" dirty="0" smtClean="0">
              <a:solidFill>
                <a:schemeClr val="tx1"/>
              </a:solidFill>
            </a:rPr>
            <a:t>结构</a:t>
          </a:r>
          <a:endParaRPr lang="zh-CN" altLang="en-US" sz="1900" b="1" kern="1200" dirty="0">
            <a:solidFill>
              <a:schemeClr val="tx1"/>
            </a:solidFill>
          </a:endParaRPr>
        </a:p>
      </dsp:txBody>
      <dsp:txXfrm>
        <a:off x="3587395" y="3080930"/>
        <a:ext cx="812433" cy="812433"/>
      </dsp:txXfrm>
    </dsp:sp>
    <dsp:sp modelId="{CB291874-7CA2-4B03-9CA3-28C3F8651740}">
      <dsp:nvSpPr>
        <dsp:cNvPr id="0" name=""/>
        <dsp:cNvSpPr/>
      </dsp:nvSpPr>
      <dsp:spPr>
        <a:xfrm rot="7560000">
          <a:off x="2457396" y="2635483"/>
          <a:ext cx="243703"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solidFill>
              <a:schemeClr val="tx1"/>
            </a:solidFill>
          </a:endParaRPr>
        </a:p>
      </dsp:txBody>
      <dsp:txXfrm rot="10800000">
        <a:off x="2515438" y="2684038"/>
        <a:ext cx="170592" cy="234386"/>
      </dsp:txXfrm>
    </dsp:sp>
    <dsp:sp modelId="{906C613E-3B4A-44CF-ACB5-D8F1ED747C91}">
      <dsp:nvSpPr>
        <dsp:cNvPr id="0" name=""/>
        <dsp:cNvSpPr/>
      </dsp:nvSpPr>
      <dsp:spPr>
        <a:xfrm>
          <a:off x="1527911" y="2912670"/>
          <a:ext cx="1148953" cy="1148953"/>
        </a:xfrm>
        <a:prstGeom prst="ellipse">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chemeClr val="tx1"/>
              </a:solidFill>
            </a:rPr>
            <a:t>安全性</a:t>
          </a:r>
          <a:endParaRPr lang="zh-CN" altLang="en-US" sz="1900" b="1" kern="1200" dirty="0">
            <a:solidFill>
              <a:schemeClr val="tx1"/>
            </a:solidFill>
          </a:endParaRPr>
        </a:p>
      </dsp:txBody>
      <dsp:txXfrm>
        <a:off x="1696171" y="3080930"/>
        <a:ext cx="812433" cy="812433"/>
      </dsp:txXfrm>
    </dsp:sp>
    <dsp:sp modelId="{211D4412-693D-4E5D-BE69-6D29AF3BDCAE}">
      <dsp:nvSpPr>
        <dsp:cNvPr id="0" name=""/>
        <dsp:cNvSpPr/>
      </dsp:nvSpPr>
      <dsp:spPr>
        <a:xfrm rot="11880000">
          <a:off x="2167692" y="1743864"/>
          <a:ext cx="243703"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solidFill>
              <a:schemeClr val="tx1"/>
            </a:solidFill>
          </a:endParaRPr>
        </a:p>
      </dsp:txBody>
      <dsp:txXfrm rot="10800000">
        <a:off x="2239014" y="1833289"/>
        <a:ext cx="170592" cy="234386"/>
      </dsp:txXfrm>
    </dsp:sp>
    <dsp:sp modelId="{8787D20A-F3F5-4279-ACF0-F229958DC7A7}">
      <dsp:nvSpPr>
        <dsp:cNvPr id="0" name=""/>
        <dsp:cNvSpPr/>
      </dsp:nvSpPr>
      <dsp:spPr>
        <a:xfrm>
          <a:off x="943491" y="1114009"/>
          <a:ext cx="1148953" cy="1148953"/>
        </a:xfrm>
        <a:prstGeom prst="ellipse">
          <a:avLst/>
        </a:prstGeom>
        <a:solidFill>
          <a:schemeClr val="bg2">
            <a:lumMod val="90000"/>
          </a:schemeClr>
        </a:solidFill>
        <a:ln w="15875" cap="flat" cmpd="sng" algn="ctr">
          <a:solidFill>
            <a:schemeClr val="bg2">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chemeClr val="tx1"/>
              </a:solidFill>
            </a:rPr>
            <a:t>路径</a:t>
          </a:r>
          <a:endParaRPr lang="en-US" altLang="zh-CN" sz="1900" b="1" kern="1200" dirty="0" smtClean="0">
            <a:solidFill>
              <a:schemeClr val="tx1"/>
            </a:solidFill>
          </a:endParaRPr>
        </a:p>
        <a:p>
          <a:pPr lvl="0" algn="ctr" defTabSz="844550">
            <a:lnSpc>
              <a:spcPct val="90000"/>
            </a:lnSpc>
            <a:spcBef>
              <a:spcPct val="0"/>
            </a:spcBef>
            <a:spcAft>
              <a:spcPct val="35000"/>
            </a:spcAft>
          </a:pPr>
          <a:r>
            <a:rPr lang="zh-CN" altLang="en-US" sz="1900" b="1" kern="1200" dirty="0" smtClean="0">
              <a:solidFill>
                <a:schemeClr val="tx1"/>
              </a:solidFill>
            </a:rPr>
            <a:t>损耗</a:t>
          </a:r>
          <a:endParaRPr lang="zh-CN" altLang="en-US" sz="1900" b="1" kern="1200" dirty="0">
            <a:solidFill>
              <a:schemeClr val="tx1"/>
            </a:solidFill>
          </a:endParaRPr>
        </a:p>
      </dsp:txBody>
      <dsp:txXfrm>
        <a:off x="1111751" y="1282269"/>
        <a:ext cx="812433" cy="8124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E75CB-3D71-4603-A9D0-477006DF540D}" type="datetimeFigureOut">
              <a:rPr lang="zh-CN" altLang="en-US" smtClean="0"/>
              <a:t>2017/3/10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CCB6C-46F1-4B72-A241-DBBE512ACD37}" type="slidenum">
              <a:rPr lang="zh-CN" altLang="en-US" smtClean="0"/>
              <a:t>‹#›</a:t>
            </a:fld>
            <a:endParaRPr lang="zh-CN" altLang="en-US"/>
          </a:p>
        </p:txBody>
      </p:sp>
    </p:spTree>
    <p:extLst>
      <p:ext uri="{BB962C8B-B14F-4D97-AF65-F5344CB8AC3E}">
        <p14:creationId xmlns:p14="http://schemas.microsoft.com/office/powerpoint/2010/main" val="348221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3</a:t>
            </a:fld>
            <a:endParaRPr lang="zh-CN" altLang="en-US"/>
          </a:p>
        </p:txBody>
      </p:sp>
    </p:spTree>
    <p:extLst>
      <p:ext uri="{BB962C8B-B14F-4D97-AF65-F5344CB8AC3E}">
        <p14:creationId xmlns:p14="http://schemas.microsoft.com/office/powerpoint/2010/main" val="228891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12</a:t>
            </a:fld>
            <a:endParaRPr lang="zh-CN" altLang="en-US"/>
          </a:p>
        </p:txBody>
      </p:sp>
    </p:spTree>
    <p:extLst>
      <p:ext uri="{BB962C8B-B14F-4D97-AF65-F5344CB8AC3E}">
        <p14:creationId xmlns:p14="http://schemas.microsoft.com/office/powerpoint/2010/main" val="366128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13</a:t>
            </a:fld>
            <a:endParaRPr lang="zh-CN" altLang="en-US"/>
          </a:p>
        </p:txBody>
      </p:sp>
    </p:spTree>
    <p:extLst>
      <p:ext uri="{BB962C8B-B14F-4D97-AF65-F5344CB8AC3E}">
        <p14:creationId xmlns:p14="http://schemas.microsoft.com/office/powerpoint/2010/main" val="2023148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14</a:t>
            </a:fld>
            <a:endParaRPr lang="zh-CN" altLang="en-US"/>
          </a:p>
        </p:txBody>
      </p:sp>
    </p:spTree>
    <p:extLst>
      <p:ext uri="{BB962C8B-B14F-4D97-AF65-F5344CB8AC3E}">
        <p14:creationId xmlns:p14="http://schemas.microsoft.com/office/powerpoint/2010/main" val="4158195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15</a:t>
            </a:fld>
            <a:endParaRPr lang="zh-CN" altLang="en-US"/>
          </a:p>
        </p:txBody>
      </p:sp>
    </p:spTree>
    <p:extLst>
      <p:ext uri="{BB962C8B-B14F-4D97-AF65-F5344CB8AC3E}">
        <p14:creationId xmlns:p14="http://schemas.microsoft.com/office/powerpoint/2010/main" val="4107059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16</a:t>
            </a:fld>
            <a:endParaRPr lang="zh-CN" altLang="en-US"/>
          </a:p>
        </p:txBody>
      </p:sp>
    </p:spTree>
    <p:extLst>
      <p:ext uri="{BB962C8B-B14F-4D97-AF65-F5344CB8AC3E}">
        <p14:creationId xmlns:p14="http://schemas.microsoft.com/office/powerpoint/2010/main" val="1692820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17</a:t>
            </a:fld>
            <a:endParaRPr lang="zh-CN" altLang="en-US"/>
          </a:p>
        </p:txBody>
      </p:sp>
    </p:spTree>
    <p:extLst>
      <p:ext uri="{BB962C8B-B14F-4D97-AF65-F5344CB8AC3E}">
        <p14:creationId xmlns:p14="http://schemas.microsoft.com/office/powerpoint/2010/main" val="3059425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18</a:t>
            </a:fld>
            <a:endParaRPr lang="zh-CN" altLang="en-US"/>
          </a:p>
        </p:txBody>
      </p:sp>
    </p:spTree>
    <p:extLst>
      <p:ext uri="{BB962C8B-B14F-4D97-AF65-F5344CB8AC3E}">
        <p14:creationId xmlns:p14="http://schemas.microsoft.com/office/powerpoint/2010/main" val="4123122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19</a:t>
            </a:fld>
            <a:endParaRPr lang="zh-CN" altLang="en-US"/>
          </a:p>
        </p:txBody>
      </p:sp>
    </p:spTree>
    <p:extLst>
      <p:ext uri="{BB962C8B-B14F-4D97-AF65-F5344CB8AC3E}">
        <p14:creationId xmlns:p14="http://schemas.microsoft.com/office/powerpoint/2010/main" val="287456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20</a:t>
            </a:fld>
            <a:endParaRPr lang="zh-CN" altLang="en-US"/>
          </a:p>
        </p:txBody>
      </p:sp>
    </p:spTree>
    <p:extLst>
      <p:ext uri="{BB962C8B-B14F-4D97-AF65-F5344CB8AC3E}">
        <p14:creationId xmlns:p14="http://schemas.microsoft.com/office/powerpoint/2010/main" val="408074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21</a:t>
            </a:fld>
            <a:endParaRPr lang="zh-CN" altLang="en-US"/>
          </a:p>
        </p:txBody>
      </p:sp>
    </p:spTree>
    <p:extLst>
      <p:ext uri="{BB962C8B-B14F-4D97-AF65-F5344CB8AC3E}">
        <p14:creationId xmlns:p14="http://schemas.microsoft.com/office/powerpoint/2010/main" val="216647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4</a:t>
            </a:fld>
            <a:endParaRPr lang="zh-CN" altLang="en-US"/>
          </a:p>
        </p:txBody>
      </p:sp>
    </p:spTree>
    <p:extLst>
      <p:ext uri="{BB962C8B-B14F-4D97-AF65-F5344CB8AC3E}">
        <p14:creationId xmlns:p14="http://schemas.microsoft.com/office/powerpoint/2010/main" val="316361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22</a:t>
            </a:fld>
            <a:endParaRPr lang="zh-CN" altLang="en-US"/>
          </a:p>
        </p:txBody>
      </p:sp>
    </p:spTree>
    <p:extLst>
      <p:ext uri="{BB962C8B-B14F-4D97-AF65-F5344CB8AC3E}">
        <p14:creationId xmlns:p14="http://schemas.microsoft.com/office/powerpoint/2010/main" val="1670683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23</a:t>
            </a:fld>
            <a:endParaRPr lang="zh-CN" altLang="en-US"/>
          </a:p>
        </p:txBody>
      </p:sp>
    </p:spTree>
    <p:extLst>
      <p:ext uri="{BB962C8B-B14F-4D97-AF65-F5344CB8AC3E}">
        <p14:creationId xmlns:p14="http://schemas.microsoft.com/office/powerpoint/2010/main" val="2090122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24</a:t>
            </a:fld>
            <a:endParaRPr lang="zh-CN" altLang="en-US"/>
          </a:p>
        </p:txBody>
      </p:sp>
    </p:spTree>
    <p:extLst>
      <p:ext uri="{BB962C8B-B14F-4D97-AF65-F5344CB8AC3E}">
        <p14:creationId xmlns:p14="http://schemas.microsoft.com/office/powerpoint/2010/main" val="3445547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25</a:t>
            </a:fld>
            <a:endParaRPr lang="zh-CN" altLang="en-US"/>
          </a:p>
        </p:txBody>
      </p:sp>
    </p:spTree>
    <p:extLst>
      <p:ext uri="{BB962C8B-B14F-4D97-AF65-F5344CB8AC3E}">
        <p14:creationId xmlns:p14="http://schemas.microsoft.com/office/powerpoint/2010/main" val="854161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26</a:t>
            </a:fld>
            <a:endParaRPr lang="zh-CN" altLang="en-US"/>
          </a:p>
        </p:txBody>
      </p:sp>
    </p:spTree>
    <p:extLst>
      <p:ext uri="{BB962C8B-B14F-4D97-AF65-F5344CB8AC3E}">
        <p14:creationId xmlns:p14="http://schemas.microsoft.com/office/powerpoint/2010/main" val="53504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27</a:t>
            </a:fld>
            <a:endParaRPr lang="zh-CN" altLang="en-US"/>
          </a:p>
        </p:txBody>
      </p:sp>
    </p:spTree>
    <p:extLst>
      <p:ext uri="{BB962C8B-B14F-4D97-AF65-F5344CB8AC3E}">
        <p14:creationId xmlns:p14="http://schemas.microsoft.com/office/powerpoint/2010/main" val="1139484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28</a:t>
            </a:fld>
            <a:endParaRPr lang="zh-CN" altLang="en-US"/>
          </a:p>
        </p:txBody>
      </p:sp>
    </p:spTree>
    <p:extLst>
      <p:ext uri="{BB962C8B-B14F-4D97-AF65-F5344CB8AC3E}">
        <p14:creationId xmlns:p14="http://schemas.microsoft.com/office/powerpoint/2010/main" val="87939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29</a:t>
            </a:fld>
            <a:endParaRPr lang="zh-CN" altLang="en-US"/>
          </a:p>
        </p:txBody>
      </p:sp>
    </p:spTree>
    <p:extLst>
      <p:ext uri="{BB962C8B-B14F-4D97-AF65-F5344CB8AC3E}">
        <p14:creationId xmlns:p14="http://schemas.microsoft.com/office/powerpoint/2010/main" val="2464792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30</a:t>
            </a:fld>
            <a:endParaRPr lang="zh-CN" altLang="en-US"/>
          </a:p>
        </p:txBody>
      </p:sp>
    </p:spTree>
    <p:extLst>
      <p:ext uri="{BB962C8B-B14F-4D97-AF65-F5344CB8AC3E}">
        <p14:creationId xmlns:p14="http://schemas.microsoft.com/office/powerpoint/2010/main" val="2461757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31</a:t>
            </a:fld>
            <a:endParaRPr lang="zh-CN" altLang="en-US"/>
          </a:p>
        </p:txBody>
      </p:sp>
    </p:spTree>
    <p:extLst>
      <p:ext uri="{BB962C8B-B14F-4D97-AF65-F5344CB8AC3E}">
        <p14:creationId xmlns:p14="http://schemas.microsoft.com/office/powerpoint/2010/main" val="2432032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5</a:t>
            </a:fld>
            <a:endParaRPr lang="zh-CN" altLang="en-US"/>
          </a:p>
        </p:txBody>
      </p:sp>
    </p:spTree>
    <p:extLst>
      <p:ext uri="{BB962C8B-B14F-4D97-AF65-F5344CB8AC3E}">
        <p14:creationId xmlns:p14="http://schemas.microsoft.com/office/powerpoint/2010/main" val="3401782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32</a:t>
            </a:fld>
            <a:endParaRPr lang="zh-CN" altLang="en-US"/>
          </a:p>
        </p:txBody>
      </p:sp>
    </p:spTree>
    <p:extLst>
      <p:ext uri="{BB962C8B-B14F-4D97-AF65-F5344CB8AC3E}">
        <p14:creationId xmlns:p14="http://schemas.microsoft.com/office/powerpoint/2010/main" val="2303366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33</a:t>
            </a:fld>
            <a:endParaRPr lang="zh-CN" altLang="en-US"/>
          </a:p>
        </p:txBody>
      </p:sp>
    </p:spTree>
    <p:extLst>
      <p:ext uri="{BB962C8B-B14F-4D97-AF65-F5344CB8AC3E}">
        <p14:creationId xmlns:p14="http://schemas.microsoft.com/office/powerpoint/2010/main" val="794099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34</a:t>
            </a:fld>
            <a:endParaRPr lang="zh-CN" altLang="en-US"/>
          </a:p>
        </p:txBody>
      </p:sp>
    </p:spTree>
    <p:extLst>
      <p:ext uri="{BB962C8B-B14F-4D97-AF65-F5344CB8AC3E}">
        <p14:creationId xmlns:p14="http://schemas.microsoft.com/office/powerpoint/2010/main" val="1498562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35</a:t>
            </a:fld>
            <a:endParaRPr lang="zh-CN" altLang="en-US"/>
          </a:p>
        </p:txBody>
      </p:sp>
    </p:spTree>
    <p:extLst>
      <p:ext uri="{BB962C8B-B14F-4D97-AF65-F5344CB8AC3E}">
        <p14:creationId xmlns:p14="http://schemas.microsoft.com/office/powerpoint/2010/main" val="4160464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36</a:t>
            </a:fld>
            <a:endParaRPr lang="zh-CN" altLang="en-US"/>
          </a:p>
        </p:txBody>
      </p:sp>
    </p:spTree>
    <p:extLst>
      <p:ext uri="{BB962C8B-B14F-4D97-AF65-F5344CB8AC3E}">
        <p14:creationId xmlns:p14="http://schemas.microsoft.com/office/powerpoint/2010/main" val="2562208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37</a:t>
            </a:fld>
            <a:endParaRPr lang="zh-CN" altLang="en-US"/>
          </a:p>
        </p:txBody>
      </p:sp>
    </p:spTree>
    <p:extLst>
      <p:ext uri="{BB962C8B-B14F-4D97-AF65-F5344CB8AC3E}">
        <p14:creationId xmlns:p14="http://schemas.microsoft.com/office/powerpoint/2010/main" val="171752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6</a:t>
            </a:fld>
            <a:endParaRPr lang="zh-CN" altLang="en-US"/>
          </a:p>
        </p:txBody>
      </p:sp>
    </p:spTree>
    <p:extLst>
      <p:ext uri="{BB962C8B-B14F-4D97-AF65-F5344CB8AC3E}">
        <p14:creationId xmlns:p14="http://schemas.microsoft.com/office/powerpoint/2010/main" val="39234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7</a:t>
            </a:fld>
            <a:endParaRPr lang="zh-CN" altLang="en-US"/>
          </a:p>
        </p:txBody>
      </p:sp>
    </p:spTree>
    <p:extLst>
      <p:ext uri="{BB962C8B-B14F-4D97-AF65-F5344CB8AC3E}">
        <p14:creationId xmlns:p14="http://schemas.microsoft.com/office/powerpoint/2010/main" val="4186633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8</a:t>
            </a:fld>
            <a:endParaRPr lang="zh-CN" altLang="en-US"/>
          </a:p>
        </p:txBody>
      </p:sp>
    </p:spTree>
    <p:extLst>
      <p:ext uri="{BB962C8B-B14F-4D97-AF65-F5344CB8AC3E}">
        <p14:creationId xmlns:p14="http://schemas.microsoft.com/office/powerpoint/2010/main" val="3371426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9</a:t>
            </a:fld>
            <a:endParaRPr lang="zh-CN" altLang="en-US"/>
          </a:p>
        </p:txBody>
      </p:sp>
    </p:spTree>
    <p:extLst>
      <p:ext uri="{BB962C8B-B14F-4D97-AF65-F5344CB8AC3E}">
        <p14:creationId xmlns:p14="http://schemas.microsoft.com/office/powerpoint/2010/main" val="388316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10</a:t>
            </a:fld>
            <a:endParaRPr lang="zh-CN" altLang="en-US"/>
          </a:p>
        </p:txBody>
      </p:sp>
    </p:spTree>
    <p:extLst>
      <p:ext uri="{BB962C8B-B14F-4D97-AF65-F5344CB8AC3E}">
        <p14:creationId xmlns:p14="http://schemas.microsoft.com/office/powerpoint/2010/main" val="397083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11</a:t>
            </a:fld>
            <a:endParaRPr lang="zh-CN" altLang="en-US"/>
          </a:p>
        </p:txBody>
      </p:sp>
    </p:spTree>
    <p:extLst>
      <p:ext uri="{BB962C8B-B14F-4D97-AF65-F5344CB8AC3E}">
        <p14:creationId xmlns:p14="http://schemas.microsoft.com/office/powerpoint/2010/main" val="1715333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23C273CA-CDF4-4A09-942F-594EFA78F21D}" type="datetimeFigureOut">
              <a:rPr lang="zh-CN" altLang="en-US" smtClean="0"/>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6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C273CA-CDF4-4A09-942F-594EFA78F21D}" type="datetimeFigureOut">
              <a:rPr lang="zh-CN" altLang="en-US" smtClean="0"/>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143081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C273CA-CDF4-4A09-942F-594EFA78F21D}" type="datetimeFigureOut">
              <a:rPr lang="zh-CN" altLang="en-US" smtClean="0"/>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C273CA-CDF4-4A09-942F-594EFA78F21D}" type="datetimeFigureOut">
              <a:rPr lang="zh-CN" altLang="en-US" smtClean="0"/>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253352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3C273CA-CDF4-4A09-942F-594EFA78F21D}" type="datetimeFigureOut">
              <a:rPr lang="zh-CN" altLang="en-US" smtClean="0"/>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79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3C273CA-CDF4-4A09-942F-594EFA78F21D}" type="datetimeFigureOut">
              <a:rPr lang="zh-CN" altLang="en-US" smtClean="0"/>
              <a:t>2017/3/10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3484259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3C273CA-CDF4-4A09-942F-594EFA78F21D}" type="datetimeFigureOut">
              <a:rPr lang="zh-CN" altLang="en-US" smtClean="0"/>
              <a:t>2017/3/10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400813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3C273CA-CDF4-4A09-942F-594EFA78F21D}" type="datetimeFigureOut">
              <a:rPr lang="zh-CN" altLang="en-US" smtClean="0"/>
              <a:t>2017/3/10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408228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273CA-CDF4-4A09-942F-594EFA78F21D}" type="datetimeFigureOut">
              <a:rPr lang="zh-CN" altLang="en-US" smtClean="0"/>
              <a:t>2017/3/10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61838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3C273CA-CDF4-4A09-942F-594EFA78F21D}" type="datetimeFigureOut">
              <a:rPr lang="zh-CN" altLang="en-US" smtClean="0"/>
              <a:t>2017/3/10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368392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3C273CA-CDF4-4A09-942F-594EFA78F21D}" type="datetimeFigureOut">
              <a:rPr lang="zh-CN" altLang="en-US" smtClean="0"/>
              <a:t>2017/3/10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67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C273CA-CDF4-4A09-942F-594EFA78F21D}" type="datetimeFigureOut">
              <a:rPr lang="zh-CN" altLang="en-US" smtClean="0"/>
              <a:t>2017/3/10</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955599F-6CA9-4D4A-9C48-4F7E5C895BD7}" type="slidenum">
              <a:rPr lang="zh-CN" altLang="en-US" smtClean="0"/>
              <a:t>‹#›</a:t>
            </a:fld>
            <a:endParaRPr lang="zh-CN"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004798"/>
      </p:ext>
    </p:extLst>
  </p:cSld>
  <p:clrMap bg1="lt1" tx1="dk1" bg2="lt2" tx2="dk2" accent1="accent1" accent2="accent2" accent3="accent3" accent4="accent4" accent5="accent5" accent6="accent6" hlink="hlink" folHlink="folHlink"/>
  <p:sldLayoutIdLst>
    <p:sldLayoutId id="2147484613" r:id="rId1"/>
    <p:sldLayoutId id="2147484614" r:id="rId2"/>
    <p:sldLayoutId id="2147484615" r:id="rId3"/>
    <p:sldLayoutId id="2147484616" r:id="rId4"/>
    <p:sldLayoutId id="2147484617" r:id="rId5"/>
    <p:sldLayoutId id="2147484618" r:id="rId6"/>
    <p:sldLayoutId id="2147484619" r:id="rId7"/>
    <p:sldLayoutId id="2147484620" r:id="rId8"/>
    <p:sldLayoutId id="2147484621" r:id="rId9"/>
    <p:sldLayoutId id="2147484622" r:id="rId10"/>
    <p:sldLayoutId id="214748462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package" Target="../embeddings/Microsoft_Visio___3.vsdx"/></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package" Target="../embeddings/Microsoft_Visio___4.vsd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package" Target="../embeddings/Microsoft_Visio___5.vsdx"/><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package" Target="../embeddings/Microsoft_Visio___7.vsdx"/><Relationship Id="rId5" Type="http://schemas.openxmlformats.org/officeDocument/2006/relationships/image" Target="../media/image15.emf"/><Relationship Id="rId4" Type="http://schemas.openxmlformats.org/officeDocument/2006/relationships/package" Target="../embeddings/Microsoft_Visio___6.vsdx"/></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3.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package" Target="../embeddings/Microsoft_Visio___8.vsdx"/><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emf"/><Relationship Id="rId4" Type="http://schemas.openxmlformats.org/officeDocument/2006/relationships/package" Target="../embeddings/Microsoft_Visio___9.vsdx"/></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package" Target="../embeddings/Microsoft_Visio___11.vsdx"/><Relationship Id="rId5" Type="http://schemas.openxmlformats.org/officeDocument/2006/relationships/image" Target="../media/image24.emf"/><Relationship Id="rId4" Type="http://schemas.openxmlformats.org/officeDocument/2006/relationships/package" Target="../embeddings/Microsoft_Visio___10.vsd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6.emf"/><Relationship Id="rId4" Type="http://schemas.openxmlformats.org/officeDocument/2006/relationships/package" Target="../embeddings/Microsoft_Visio___12.vsdx"/></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package" Target="../embeddings/Microsoft_Visio___14.vsdx"/><Relationship Id="rId5" Type="http://schemas.openxmlformats.org/officeDocument/2006/relationships/image" Target="../media/image30.emf"/><Relationship Id="rId4" Type="http://schemas.openxmlformats.org/officeDocument/2006/relationships/package" Target="../embeddings/Microsoft_Visio___13.vsdx"/></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2.emf"/><Relationship Id="rId5" Type="http://schemas.openxmlformats.org/officeDocument/2006/relationships/package" Target="../embeddings/Microsoft_Visio___15.vsdx"/><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9.emf"/><Relationship Id="rId4" Type="http://schemas.openxmlformats.org/officeDocument/2006/relationships/oleObject" Target="../embeddings/Microsoft_Excel_97-2003____1.xls"/></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10"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emf"/><Relationship Id="rId4" Type="http://schemas.openxmlformats.org/officeDocument/2006/relationships/package" Target="../embeddings/Microsoft_Visio___1.vsdx"/><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package" Target="../embeddings/Microsoft_Visio___2.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algn="ctr"/>
            <a:r>
              <a:rPr lang="zh-CN" altLang="en-US" b="1" dirty="0" smtClean="0">
                <a:latin typeface="宋体" panose="02010600030101010101" pitchFamily="2" charset="-122"/>
                <a:ea typeface="宋体" panose="02010600030101010101" pitchFamily="2" charset="-122"/>
                <a:cs typeface="Courier New" panose="02070309020205020404" pitchFamily="49" charset="0"/>
              </a:rPr>
              <a:t>基于</a:t>
            </a:r>
            <a:r>
              <a:rPr lang="en-US" altLang="zh-CN" b="1" dirty="0" smtClean="0">
                <a:latin typeface="宋体" panose="02010600030101010101" pitchFamily="2" charset="-122"/>
                <a:ea typeface="宋体" panose="02010600030101010101" pitchFamily="2" charset="-122"/>
                <a:cs typeface="Courier New" panose="02070309020205020404" pitchFamily="49" charset="0"/>
              </a:rPr>
              <a:t>ZIGBEE</a:t>
            </a:r>
            <a:r>
              <a:rPr lang="zh-CN" altLang="en-US" b="1" dirty="0" smtClean="0">
                <a:latin typeface="宋体" panose="02010600030101010101" pitchFamily="2" charset="-122"/>
                <a:ea typeface="宋体" panose="02010600030101010101" pitchFamily="2" charset="-122"/>
                <a:cs typeface="Courier New" panose="02070309020205020404" pitchFamily="49" charset="0"/>
              </a:rPr>
              <a:t>的无线门锁系统设计与实现</a:t>
            </a:r>
            <a:endParaRPr lang="zh-CN" altLang="en-US" b="1" dirty="0">
              <a:latin typeface="宋体" panose="02010600030101010101" pitchFamily="2" charset="-122"/>
              <a:ea typeface="宋体" panose="02010600030101010101" pitchFamily="2" charset="-122"/>
              <a:cs typeface="Courier New" panose="02070309020205020404" pitchFamily="49" charset="0"/>
            </a:endParaRPr>
          </a:p>
        </p:txBody>
      </p:sp>
      <p:sp>
        <p:nvSpPr>
          <p:cNvPr id="5" name="副标题 4"/>
          <p:cNvSpPr>
            <a:spLocks noGrp="1"/>
          </p:cNvSpPr>
          <p:nvPr>
            <p:ph type="subTitle" idx="1"/>
          </p:nvPr>
        </p:nvSpPr>
        <p:spPr/>
        <p:txBody>
          <a:bodyPr>
            <a:normAutofit/>
          </a:bodyPr>
          <a:lstStyle/>
          <a:p>
            <a:r>
              <a:rPr lang="zh-CN" altLang="en-US" dirty="0" smtClean="0">
                <a:latin typeface="宋体" panose="02010600030101010101" pitchFamily="2" charset="-122"/>
                <a:ea typeface="宋体" panose="02010600030101010101" pitchFamily="2" charset="-122"/>
                <a:cs typeface="Courier New" panose="02070309020205020404" pitchFamily="49" charset="0"/>
              </a:rPr>
              <a:t>导师：应时彦</a:t>
            </a:r>
            <a:endParaRPr lang="en-US" altLang="zh-CN" dirty="0" smtClean="0">
              <a:latin typeface="宋体" panose="02010600030101010101" pitchFamily="2" charset="-122"/>
              <a:ea typeface="宋体" panose="02010600030101010101" pitchFamily="2" charset="-122"/>
              <a:cs typeface="Courier New" panose="02070309020205020404" pitchFamily="49" charset="0"/>
            </a:endParaRPr>
          </a:p>
          <a:p>
            <a:r>
              <a:rPr lang="zh-CN" altLang="en-US" dirty="0">
                <a:latin typeface="宋体" panose="02010600030101010101" pitchFamily="2" charset="-122"/>
                <a:ea typeface="宋体" panose="02010600030101010101" pitchFamily="2" charset="-122"/>
                <a:cs typeface="Courier New" panose="02070309020205020404" pitchFamily="49" charset="0"/>
              </a:rPr>
              <a:t>姓</a:t>
            </a:r>
            <a:r>
              <a:rPr lang="zh-CN" altLang="en-US" dirty="0" smtClean="0">
                <a:latin typeface="宋体" panose="02010600030101010101" pitchFamily="2" charset="-122"/>
                <a:ea typeface="宋体" panose="02010600030101010101" pitchFamily="2" charset="-122"/>
                <a:cs typeface="Courier New" panose="02070309020205020404" pitchFamily="49" charset="0"/>
              </a:rPr>
              <a:t>名：朱献康</a:t>
            </a:r>
            <a:endParaRPr lang="en-US" altLang="zh-CN" dirty="0" smtClean="0">
              <a:latin typeface="宋体" panose="02010600030101010101" pitchFamily="2" charset="-122"/>
              <a:ea typeface="宋体" panose="02010600030101010101" pitchFamily="2" charset="-122"/>
              <a:cs typeface="Courier New" panose="02070309020205020404" pitchFamily="49" charset="0"/>
            </a:endParaRPr>
          </a:p>
          <a:p>
            <a:r>
              <a:rPr lang="zh-CN" altLang="en-US" dirty="0" smtClean="0">
                <a:latin typeface="宋体" panose="02010600030101010101" pitchFamily="2" charset="-122"/>
                <a:ea typeface="宋体" panose="02010600030101010101" pitchFamily="2" charset="-122"/>
                <a:cs typeface="Courier New" panose="02070309020205020404" pitchFamily="49" charset="0"/>
              </a:rPr>
              <a:t>日期：</a:t>
            </a:r>
            <a:r>
              <a:rPr lang="en-US" altLang="zh-CN" dirty="0" smtClean="0">
                <a:latin typeface="宋体" panose="02010600030101010101" pitchFamily="2" charset="-122"/>
                <a:ea typeface="宋体" panose="02010600030101010101" pitchFamily="2" charset="-122"/>
                <a:cs typeface="Courier New" panose="02070309020205020404" pitchFamily="49" charset="0"/>
              </a:rPr>
              <a:t>2017/03/11</a:t>
            </a:r>
            <a:endParaRPr lang="zh-CN" altLang="en-US" dirty="0">
              <a:latin typeface="宋体" panose="02010600030101010101" pitchFamily="2" charset="-122"/>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35933504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3.</a:t>
            </a:r>
            <a:r>
              <a:rPr lang="zh-CN" altLang="en-US" b="1" dirty="0" smtClean="0">
                <a:solidFill>
                  <a:schemeClr val="bg2">
                    <a:lumMod val="75000"/>
                  </a:schemeClr>
                </a:solidFill>
                <a:latin typeface="宋体" panose="02010600030101010101" pitchFamily="2" charset="-122"/>
                <a:ea typeface="宋体" panose="02010600030101010101" pitchFamily="2" charset="-122"/>
              </a:rPr>
              <a:t>系统硬件总体结构</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89169"/>
            <a:ext cx="9860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24290328"/>
              </p:ext>
            </p:extLst>
          </p:nvPr>
        </p:nvGraphicFramePr>
        <p:xfrm>
          <a:off x="800160" y="2493507"/>
          <a:ext cx="7225926" cy="1937597"/>
        </p:xfrm>
        <a:graphic>
          <a:graphicData uri="http://schemas.openxmlformats.org/presentationml/2006/ole">
            <mc:AlternateContent xmlns:mc="http://schemas.openxmlformats.org/markup-compatibility/2006">
              <mc:Choice xmlns:v="urn:schemas-microsoft-com:vml" Requires="v">
                <p:oleObj spid="_x0000_s44106" name="Visio" r:id="rId4" imgW="4724341" imgH="1276220" progId="Visio.Drawing.15">
                  <p:embed/>
                </p:oleObj>
              </mc:Choice>
              <mc:Fallback>
                <p:oleObj name="Visio" r:id="rId4" imgW="4724341" imgH="127622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60" y="2493507"/>
                        <a:ext cx="7225926" cy="1937597"/>
                      </a:xfrm>
                      <a:prstGeom prst="rect">
                        <a:avLst/>
                      </a:prstGeom>
                      <a:noFill/>
                    </p:spPr>
                  </p:pic>
                </p:oleObj>
              </mc:Fallback>
            </mc:AlternateContent>
          </a:graphicData>
        </a:graphic>
      </p:graphicFrame>
      <p:sp>
        <p:nvSpPr>
          <p:cNvPr id="7" name="矩形 6"/>
          <p:cNvSpPr/>
          <p:nvPr/>
        </p:nvSpPr>
        <p:spPr>
          <a:xfrm>
            <a:off x="3252653" y="4589723"/>
            <a:ext cx="1800493" cy="507831"/>
          </a:xfrm>
          <a:prstGeom prst="rect">
            <a:avLst/>
          </a:prstGeom>
        </p:spPr>
        <p:txBody>
          <a:bodyPr wrap="none">
            <a:spAutoFit/>
          </a:bodyPr>
          <a:lstStyle/>
          <a:p>
            <a:pPr algn="ctr">
              <a:lnSpc>
                <a:spcPct val="150000"/>
              </a:lnSpc>
              <a:spcAft>
                <a:spcPts val="0"/>
              </a:spcAft>
            </a:pPr>
            <a:r>
              <a:rPr lang="zh-CN" altLang="zh-CN" kern="100" dirty="0">
                <a:solidFill>
                  <a:srgbClr val="000000"/>
                </a:solidFill>
                <a:latin typeface="Times New Roman" panose="02020603050405020304" pitchFamily="18" charset="0"/>
                <a:ea typeface="宋体" panose="02010600030101010101" pitchFamily="2" charset="-122"/>
              </a:rPr>
              <a:t>系统硬件拓扑图</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44318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3.</a:t>
            </a:r>
            <a:r>
              <a:rPr lang="zh-CN" altLang="en-US" b="1" dirty="0" smtClean="0">
                <a:solidFill>
                  <a:schemeClr val="bg2">
                    <a:lumMod val="75000"/>
                  </a:schemeClr>
                </a:solidFill>
                <a:latin typeface="宋体" panose="02010600030101010101" pitchFamily="2" charset="-122"/>
                <a:ea typeface="宋体" panose="02010600030101010101" pitchFamily="2" charset="-122"/>
              </a:rPr>
              <a:t>读卡驱动电路设计</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89169"/>
            <a:ext cx="9860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2565918" y="18754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5298" name="图片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096" y="1875453"/>
            <a:ext cx="7154458" cy="241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182186" y="4260376"/>
            <a:ext cx="2326278" cy="369332"/>
          </a:xfrm>
          <a:prstGeom prst="rect">
            <a:avLst/>
          </a:prstGeom>
        </p:spPr>
        <p:txBody>
          <a:bodyPr wrap="none">
            <a:spAutoFit/>
          </a:bodyPr>
          <a:lstStyle/>
          <a:p>
            <a:r>
              <a:rPr lang="en-US" altLang="zh-CN" kern="100" dirty="0">
                <a:latin typeface="Times New Roman" panose="02020603050405020304" pitchFamily="18" charset="0"/>
                <a:ea typeface="宋体" panose="02010600030101010101" pitchFamily="2" charset="-122"/>
              </a:rPr>
              <a:t>MFRC523</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驱动电路图</a:t>
            </a:r>
            <a:endParaRPr lang="zh-CN" altLang="en-US" dirty="0"/>
          </a:p>
        </p:txBody>
      </p:sp>
      <p:sp>
        <p:nvSpPr>
          <p:cNvPr id="10" name="文本框 9"/>
          <p:cNvSpPr txBox="1"/>
          <p:nvPr/>
        </p:nvSpPr>
        <p:spPr>
          <a:xfrm>
            <a:off x="768096" y="4715433"/>
            <a:ext cx="7909179"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en-US" altLang="zh-CN" sz="1400" kern="100" dirty="0" smtClean="0">
                <a:latin typeface="Times New Roman" panose="02020603050405020304" pitchFamily="18" charset="0"/>
                <a:ea typeface="宋体" panose="02010600030101010101" pitchFamily="2" charset="-122"/>
              </a:rPr>
              <a:t>MFRC523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是一个高度集成的低功耗非接触式读</a:t>
            </a:r>
            <a:r>
              <a:rPr lang="en-US" altLang="zh-CN" sz="1400" kern="100" dirty="0">
                <a:latin typeface="Times New Roman" panose="02020603050405020304" pitchFamily="18" charset="0"/>
                <a:ea typeface="宋体" panose="02010600030101010101" pitchFamily="2" charset="-122"/>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写芯片，工作频率为</a:t>
            </a:r>
            <a:r>
              <a:rPr lang="en-US" altLang="zh-CN" sz="1400" kern="100" dirty="0">
                <a:latin typeface="Times New Roman" panose="02020603050405020304" pitchFamily="18" charset="0"/>
                <a:ea typeface="宋体" panose="02010600030101010101" pitchFamily="2" charset="-122"/>
              </a:rPr>
              <a:t>13.56Mhz</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，支持</a:t>
            </a:r>
            <a:r>
              <a:rPr lang="en-US" altLang="zh-CN" sz="1400" kern="100" dirty="0">
                <a:latin typeface="Times New Roman" panose="02020603050405020304" pitchFamily="18" charset="0"/>
                <a:ea typeface="宋体" panose="02010600030101010101" pitchFamily="2" charset="-122"/>
              </a:rPr>
              <a:t>ISO/IEC14443 </a:t>
            </a:r>
            <a:r>
              <a:rPr lang="en-US" altLang="zh-CN" sz="1400" kern="100" dirty="0" err="1">
                <a:latin typeface="Times New Roman" panose="02020603050405020304" pitchFamily="18" charset="0"/>
                <a:ea typeface="宋体" panose="02010600030101010101" pitchFamily="2" charset="-122"/>
              </a:rPr>
              <a:t>TypeA</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通信协议，并支持</a:t>
            </a:r>
            <a:r>
              <a:rPr lang="en-US" altLang="zh-CN" sz="1400" kern="100" dirty="0">
                <a:latin typeface="Times New Roman" panose="02020603050405020304" pitchFamily="18" charset="0"/>
                <a:ea typeface="宋体" panose="02010600030101010101" pitchFamily="2" charset="-122"/>
              </a:rPr>
              <a:t>ISO/IEC14443 </a:t>
            </a:r>
            <a:r>
              <a:rPr lang="en-US" altLang="zh-CN" sz="1400" kern="100" dirty="0" err="1">
                <a:latin typeface="Times New Roman" panose="02020603050405020304" pitchFamily="18" charset="0"/>
                <a:ea typeface="宋体" panose="02010600030101010101" pitchFamily="2" charset="-122"/>
              </a:rPr>
              <a:t>TypeB</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的读写功能，可以对无源电子标签诸如</a:t>
            </a:r>
            <a:r>
              <a:rPr lang="en-US" altLang="zh-CN" sz="1400" kern="100" dirty="0" err="1">
                <a:latin typeface="Times New Roman" panose="02020603050405020304" pitchFamily="18" charset="0"/>
                <a:ea typeface="宋体" panose="02010600030101010101" pitchFamily="2" charset="-122"/>
              </a:rPr>
              <a:t>Mifare</a:t>
            </a:r>
            <a:r>
              <a:rPr lang="en-US" altLang="zh-CN" sz="1400" kern="100" dirty="0">
                <a:latin typeface="Times New Roman" panose="02020603050405020304" pitchFamily="18" charset="0"/>
                <a:ea typeface="宋体" panose="02010600030101010101" pitchFamily="2" charset="-122"/>
              </a:rPr>
              <a:t> One(M1)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进行寻找、防冲撞</a:t>
            </a:r>
            <a:r>
              <a:rPr lang="en-US" altLang="zh-CN" sz="1400" kern="100" baseline="30000" dirty="0">
                <a:latin typeface="Times New Roman" panose="02020603050405020304" pitchFamily="18" charset="0"/>
                <a:ea typeface="宋体" panose="02010600030101010101" pitchFamily="2" charset="-122"/>
              </a:rPr>
              <a:t>[49]</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、密钥验证以及数据读写等操作</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驱动电路的设计包括</a:t>
            </a:r>
            <a:r>
              <a:rPr lang="en-US" altLang="zh-CN" sz="1400" kern="100" dirty="0">
                <a:latin typeface="Times New Roman" panose="02020603050405020304" pitchFamily="18" charset="0"/>
                <a:ea typeface="宋体" panose="02010600030101010101" pitchFamily="2" charset="-122"/>
              </a:rPr>
              <a:t>EMC(Electromagnetic compatibility)</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滤波电路、接收电路、阻抗匹配电路以及</a:t>
            </a:r>
            <a:r>
              <a:rPr lang="en-US" altLang="zh-CN" sz="1400" kern="100" dirty="0">
                <a:latin typeface="Times New Roman" panose="02020603050405020304" pitchFamily="18" charset="0"/>
                <a:ea typeface="宋体" panose="02010600030101010101" pitchFamily="2" charset="-122"/>
              </a:rPr>
              <a:t>PCB</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天线设计四个部分。在设计的过程中，发现电容的特性容易受到频率变化的影响而呈现电感特性，为了保证电路性能的稳定性，设计过程中采用</a:t>
            </a:r>
            <a:r>
              <a:rPr lang="en-US" altLang="zh-CN" sz="1400" kern="100" dirty="0">
                <a:latin typeface="Times New Roman" panose="02020603050405020304" pitchFamily="18" charset="0"/>
                <a:ea typeface="宋体" panose="02010600030101010101" pitchFamily="2" charset="-122"/>
              </a:rPr>
              <a:t>NPO</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材质</a:t>
            </a:r>
            <a:r>
              <a:rPr lang="en-US" altLang="zh-CN" sz="1400" kern="100" dirty="0">
                <a:latin typeface="Times New Roman" panose="02020603050405020304" pitchFamily="18" charset="0"/>
                <a:ea typeface="宋体" panose="02010600030101010101" pitchFamily="2" charset="-122"/>
              </a:rPr>
              <a:t>0805</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封装的高频瓷片贴片电容。</a:t>
            </a:r>
            <a:endParaRPr lang="zh-CN" altLang="zh-CN" sz="1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0143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3.</a:t>
            </a:r>
            <a:r>
              <a:rPr lang="zh-CN" altLang="en-US" b="1" dirty="0" smtClean="0">
                <a:solidFill>
                  <a:schemeClr val="bg2">
                    <a:lumMod val="75000"/>
                  </a:schemeClr>
                </a:solidFill>
                <a:latin typeface="宋体" panose="02010600030101010101" pitchFamily="2" charset="-122"/>
                <a:ea typeface="宋体" panose="02010600030101010101" pitchFamily="2" charset="-122"/>
              </a:rPr>
              <a:t>系统软件总体层级设计</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89169"/>
            <a:ext cx="9860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2565918" y="18754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681002430"/>
              </p:ext>
            </p:extLst>
          </p:nvPr>
        </p:nvGraphicFramePr>
        <p:xfrm>
          <a:off x="2659161" y="1769659"/>
          <a:ext cx="3507921" cy="4582337"/>
        </p:xfrm>
        <a:graphic>
          <a:graphicData uri="http://schemas.openxmlformats.org/presentationml/2006/ole">
            <mc:AlternateContent xmlns:mc="http://schemas.openxmlformats.org/markup-compatibility/2006">
              <mc:Choice xmlns:v="urn:schemas-microsoft-com:vml" Requires="v">
                <p:oleObj spid="_x0000_s45130" name="Visio" r:id="rId4" imgW="3638645" imgH="4753086" progId="Visio.Drawing.15">
                  <p:embed/>
                </p:oleObj>
              </mc:Choice>
              <mc:Fallback>
                <p:oleObj name="Visio" r:id="rId4" imgW="3638645" imgH="47530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9161" y="1769659"/>
                        <a:ext cx="3507921" cy="4582337"/>
                      </a:xfrm>
                      <a:prstGeom prst="rect">
                        <a:avLst/>
                      </a:prstGeom>
                      <a:noFill/>
                    </p:spPr>
                  </p:pic>
                </p:oleObj>
              </mc:Fallback>
            </mc:AlternateContent>
          </a:graphicData>
        </a:graphic>
      </p:graphicFrame>
      <p:sp>
        <p:nvSpPr>
          <p:cNvPr id="8" name="矩形 7"/>
          <p:cNvSpPr/>
          <p:nvPr/>
        </p:nvSpPr>
        <p:spPr>
          <a:xfrm>
            <a:off x="3282042" y="6307457"/>
            <a:ext cx="2262158" cy="507831"/>
          </a:xfrm>
          <a:prstGeom prst="rect">
            <a:avLst/>
          </a:prstGeom>
        </p:spPr>
        <p:txBody>
          <a:bodyPr wrap="none">
            <a:spAutoFit/>
          </a:bodyPr>
          <a:lstStyle/>
          <a:p>
            <a:pPr algn="ctr">
              <a:lnSpc>
                <a:spcPct val="150000"/>
              </a:lnSpc>
              <a:spcAft>
                <a:spcPts val="0"/>
              </a:spcAft>
            </a:pPr>
            <a:r>
              <a:rPr lang="zh-CN" altLang="zh-CN" kern="100" dirty="0">
                <a:solidFill>
                  <a:srgbClr val="000000"/>
                </a:solidFill>
                <a:latin typeface="Times New Roman" panose="02020603050405020304" pitchFamily="18" charset="0"/>
                <a:ea typeface="宋体" panose="02010600030101010101" pitchFamily="2" charset="-122"/>
              </a:rPr>
              <a:t>系统软件层次结构图</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77586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4.</a:t>
            </a:r>
            <a:r>
              <a:rPr lang="zh-CN" altLang="en-US" b="1" dirty="0" smtClean="0">
                <a:solidFill>
                  <a:schemeClr val="bg2">
                    <a:lumMod val="75000"/>
                  </a:schemeClr>
                </a:solidFill>
                <a:latin typeface="宋体" panose="02010600030101010101" pitchFamily="2" charset="-122"/>
                <a:ea typeface="宋体" panose="02010600030101010101" pitchFamily="2" charset="-122"/>
              </a:rPr>
              <a:t>门锁的应用任务程序</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89169"/>
            <a:ext cx="9860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2565918" y="18754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6082" name="图片 7" descr="C:\Users\ziyi2\AppData\Local\Temp\148695440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33" y="2130550"/>
            <a:ext cx="2174033" cy="397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820424657"/>
              </p:ext>
            </p:extLst>
          </p:nvPr>
        </p:nvGraphicFramePr>
        <p:xfrm>
          <a:off x="3443175" y="2067283"/>
          <a:ext cx="5616460" cy="3972097"/>
        </p:xfrm>
        <a:graphic>
          <a:graphicData uri="http://schemas.openxmlformats.org/presentationml/2006/ole">
            <mc:AlternateContent xmlns:mc="http://schemas.openxmlformats.org/markup-compatibility/2006">
              <mc:Choice xmlns:v="urn:schemas-microsoft-com:vml" Requires="v">
                <p:oleObj spid="_x0000_s46156" name="Visio" r:id="rId5" imgW="10325173" imgH="7305525" progId="Visio.Drawing.15">
                  <p:embed/>
                </p:oleObj>
              </mc:Choice>
              <mc:Fallback>
                <p:oleObj name="Visio" r:id="rId5" imgW="10325173" imgH="7305525" progId="Visio.Drawing.15">
                  <p:embed/>
                  <p:pic>
                    <p:nvPicPr>
                      <p:cNvPr id="0" name="Object 3"/>
                      <p:cNvPicPr>
                        <a:picLocks noChangeAspect="1" noChangeArrowheads="1"/>
                      </p:cNvPicPr>
                      <p:nvPr/>
                    </p:nvPicPr>
                    <p:blipFill>
                      <a:blip r:embed="rId6"/>
                      <a:srcRect/>
                      <a:stretch>
                        <a:fillRect/>
                      </a:stretch>
                    </p:blipFill>
                    <p:spPr bwMode="auto">
                      <a:xfrm>
                        <a:off x="3443175" y="2067283"/>
                        <a:ext cx="5616460" cy="3972097"/>
                      </a:xfrm>
                      <a:prstGeom prst="rect">
                        <a:avLst/>
                      </a:prstGeom>
                      <a:noFill/>
                    </p:spPr>
                  </p:pic>
                </p:oleObj>
              </mc:Fallback>
            </mc:AlternateContent>
          </a:graphicData>
        </a:graphic>
      </p:graphicFrame>
      <p:sp>
        <p:nvSpPr>
          <p:cNvPr id="9" name="矩形 8"/>
          <p:cNvSpPr/>
          <p:nvPr/>
        </p:nvSpPr>
        <p:spPr>
          <a:xfrm>
            <a:off x="110651" y="6231209"/>
            <a:ext cx="3416320"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门锁应用任务程序文件目录结构</a:t>
            </a:r>
            <a:endParaRPr lang="zh-CN" altLang="en-US" dirty="0"/>
          </a:p>
        </p:txBody>
      </p:sp>
      <p:sp>
        <p:nvSpPr>
          <p:cNvPr id="10" name="矩形 9"/>
          <p:cNvSpPr/>
          <p:nvPr/>
        </p:nvSpPr>
        <p:spPr>
          <a:xfrm>
            <a:off x="4188787" y="6231209"/>
            <a:ext cx="3416320"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门锁控制器应用任务程序流程图</a:t>
            </a:r>
            <a:endParaRPr lang="zh-CN" altLang="en-US" dirty="0"/>
          </a:p>
        </p:txBody>
      </p:sp>
    </p:spTree>
    <p:extLst>
      <p:ext uri="{BB962C8B-B14F-4D97-AF65-F5344CB8AC3E}">
        <p14:creationId xmlns:p14="http://schemas.microsoft.com/office/powerpoint/2010/main" val="3428631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4.</a:t>
            </a:r>
            <a:r>
              <a:rPr lang="zh-CN" altLang="en-US" b="1" dirty="0" smtClean="0">
                <a:solidFill>
                  <a:schemeClr val="bg2">
                    <a:lumMod val="75000"/>
                  </a:schemeClr>
                </a:solidFill>
                <a:latin typeface="宋体" panose="02010600030101010101" pitchFamily="2" charset="-122"/>
                <a:ea typeface="宋体" panose="02010600030101010101" pitchFamily="2" charset="-122"/>
              </a:rPr>
              <a:t>定时</a:t>
            </a:r>
            <a:r>
              <a:rPr lang="en-US" altLang="zh-CN" b="1" dirty="0" smtClean="0">
                <a:solidFill>
                  <a:schemeClr val="bg2">
                    <a:lumMod val="75000"/>
                  </a:schemeClr>
                </a:solidFill>
                <a:latin typeface="宋体" panose="02010600030101010101" pitchFamily="2" charset="-122"/>
                <a:ea typeface="宋体" panose="02010600030101010101" pitchFamily="2" charset="-122"/>
              </a:rPr>
              <a:t>2s</a:t>
            </a:r>
            <a:r>
              <a:rPr lang="zh-CN" altLang="en-US" b="1" dirty="0" smtClean="0">
                <a:solidFill>
                  <a:schemeClr val="bg2">
                    <a:lumMod val="75000"/>
                  </a:schemeClr>
                </a:solidFill>
                <a:latin typeface="宋体" panose="02010600030101010101" pitchFamily="2" charset="-122"/>
                <a:ea typeface="宋体" panose="02010600030101010101" pitchFamily="2" charset="-122"/>
              </a:rPr>
              <a:t>刷卡程序设计</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89169"/>
            <a:ext cx="9860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2565918" y="18754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764532823"/>
              </p:ext>
            </p:extLst>
          </p:nvPr>
        </p:nvGraphicFramePr>
        <p:xfrm>
          <a:off x="1096716" y="1620609"/>
          <a:ext cx="3395122" cy="4609323"/>
        </p:xfrm>
        <a:graphic>
          <a:graphicData uri="http://schemas.openxmlformats.org/presentationml/2006/ole">
            <mc:AlternateContent xmlns:mc="http://schemas.openxmlformats.org/markup-compatibility/2006">
              <mc:Choice xmlns:v="urn:schemas-microsoft-com:vml" Requires="v">
                <p:oleObj spid="_x0000_s47248" name="Visio" r:id="rId4" imgW="8962875" imgH="12163588" progId="Visio.Drawing.15">
                  <p:embed/>
                </p:oleObj>
              </mc:Choice>
              <mc:Fallback>
                <p:oleObj name="Visio" r:id="rId4" imgW="8962875" imgH="12163588" progId="Visio.Drawing.15">
                  <p:embed/>
                  <p:pic>
                    <p:nvPicPr>
                      <p:cNvPr id="0" name="Object 1"/>
                      <p:cNvPicPr>
                        <a:picLocks noChangeAspect="1" noChangeArrowheads="1"/>
                      </p:cNvPicPr>
                      <p:nvPr/>
                    </p:nvPicPr>
                    <p:blipFill>
                      <a:blip r:embed="rId5"/>
                      <a:srcRect/>
                      <a:stretch>
                        <a:fillRect/>
                      </a:stretch>
                    </p:blipFill>
                    <p:spPr bwMode="auto">
                      <a:xfrm>
                        <a:off x="1096716" y="1620609"/>
                        <a:ext cx="3395122" cy="4609323"/>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40123390"/>
              </p:ext>
            </p:extLst>
          </p:nvPr>
        </p:nvGraphicFramePr>
        <p:xfrm>
          <a:off x="5221430" y="1705557"/>
          <a:ext cx="1812925" cy="4524375"/>
        </p:xfrm>
        <a:graphic>
          <a:graphicData uri="http://schemas.openxmlformats.org/presentationml/2006/ole">
            <mc:AlternateContent xmlns:mc="http://schemas.openxmlformats.org/markup-compatibility/2006">
              <mc:Choice xmlns:v="urn:schemas-microsoft-com:vml" Requires="v">
                <p:oleObj spid="_x0000_s47249" name="Visio" r:id="rId6" imgW="3752726" imgH="9306049" progId="Visio.Drawing.15">
                  <p:embed/>
                </p:oleObj>
              </mc:Choice>
              <mc:Fallback>
                <p:oleObj name="Visio" r:id="rId6" imgW="3752726" imgH="9306049" progId="Visio.Drawing.1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1430" y="1705557"/>
                        <a:ext cx="1812925"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1329773" y="6300110"/>
            <a:ext cx="2929007"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门锁</a:t>
            </a:r>
            <a:r>
              <a:rPr lang="en-US" altLang="zh-CN" kern="100" dirty="0">
                <a:latin typeface="Times New Roman" panose="02020603050405020304" pitchFamily="18" charset="0"/>
                <a:ea typeface="宋体" panose="02010600030101010101" pitchFamily="2" charset="-122"/>
              </a:rPr>
              <a:t>2s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定时刷卡事件流程图</a:t>
            </a:r>
            <a:endParaRPr lang="zh-CN" altLang="en-US" dirty="0"/>
          </a:p>
        </p:txBody>
      </p:sp>
      <p:sp>
        <p:nvSpPr>
          <p:cNvPr id="12" name="矩形 11"/>
          <p:cNvSpPr/>
          <p:nvPr/>
        </p:nvSpPr>
        <p:spPr>
          <a:xfrm>
            <a:off x="5053415" y="6300110"/>
            <a:ext cx="1800493"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读卡程序流程图</a:t>
            </a:r>
            <a:endParaRPr lang="zh-CN" altLang="en-US" dirty="0"/>
          </a:p>
        </p:txBody>
      </p:sp>
    </p:spTree>
    <p:extLst>
      <p:ext uri="{BB962C8B-B14F-4D97-AF65-F5344CB8AC3E}">
        <p14:creationId xmlns:p14="http://schemas.microsoft.com/office/powerpoint/2010/main" val="3051942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4.Z-Stack</a:t>
            </a:r>
            <a:r>
              <a:rPr lang="zh-CN" altLang="en-US" b="1" dirty="0" smtClean="0">
                <a:solidFill>
                  <a:schemeClr val="bg2">
                    <a:lumMod val="75000"/>
                  </a:schemeClr>
                </a:solidFill>
                <a:latin typeface="宋体" panose="02010600030101010101" pitchFamily="2" charset="-122"/>
                <a:ea typeface="宋体" panose="02010600030101010101" pitchFamily="2" charset="-122"/>
              </a:rPr>
              <a:t>低功耗设计</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89169"/>
            <a:ext cx="9860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190426348"/>
              </p:ext>
            </p:extLst>
          </p:nvPr>
        </p:nvGraphicFramePr>
        <p:xfrm>
          <a:off x="545943" y="2165472"/>
          <a:ext cx="3647610" cy="1850682"/>
        </p:xfrm>
        <a:graphic>
          <a:graphicData uri="http://schemas.openxmlformats.org/presentationml/2006/ole">
            <mc:AlternateContent xmlns:mc="http://schemas.openxmlformats.org/markup-compatibility/2006">
              <mc:Choice xmlns:v="urn:schemas-microsoft-com:vml" Requires="v">
                <p:oleObj spid="_x0000_s48212" name="Visio" r:id="rId4" imgW="4505307" imgH="2304920" progId="Visio.Drawing.15">
                  <p:embed/>
                </p:oleObj>
              </mc:Choice>
              <mc:Fallback>
                <p:oleObj name="Visio" r:id="rId4" imgW="4505307" imgH="230492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943" y="2165472"/>
                        <a:ext cx="3647610" cy="1850682"/>
                      </a:xfrm>
                      <a:prstGeom prst="rect">
                        <a:avLst/>
                      </a:prstGeom>
                      <a:noFill/>
                    </p:spPr>
                  </p:pic>
                </p:oleObj>
              </mc:Fallback>
            </mc:AlternateContent>
          </a:graphicData>
        </a:graphic>
      </p:graphicFrame>
      <p:pic>
        <p:nvPicPr>
          <p:cNvPr id="48132" name="图片 27" descr="C:\Users\ziyi2\Desktop\Packet Sniffer\3.终端设备上电搜寻网络.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3123" y="2214525"/>
            <a:ext cx="4171950" cy="600075"/>
          </a:xfrm>
          <a:prstGeom prst="rect">
            <a:avLst/>
          </a:prstGeom>
          <a:noFill/>
          <a:extLst>
            <a:ext uri="{909E8E84-426E-40DD-AFC4-6F175D3DCCD1}">
              <a14:hiddenFill xmlns:a14="http://schemas.microsoft.com/office/drawing/2010/main">
                <a:solidFill>
                  <a:srgbClr val="FFFFFF"/>
                </a:solidFill>
              </a14:hiddenFill>
            </a:ext>
          </a:extLst>
        </p:spPr>
      </p:pic>
      <p:pic>
        <p:nvPicPr>
          <p:cNvPr id="48131" name="图片 21" descr="C:\Users\ziyi2\Desktop\Packet Sniffer\4.终端设备上电搜寻网络时间更改.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3123" y="3220716"/>
            <a:ext cx="4152900" cy="5905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p:cNvSpPr>
            <a:spLocks noChangeArrowheads="1"/>
          </p:cNvSpPr>
          <p:nvPr/>
        </p:nvSpPr>
        <p:spPr bwMode="auto">
          <a:xfrm>
            <a:off x="1440996" y="41905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5528412" y="2868806"/>
            <a:ext cx="194155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周期为</a:t>
            </a:r>
            <a:r>
              <a:rPr kumimoji="0" lang="en-US"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100~355ms</a:t>
            </a:r>
            <a:r>
              <a:rPr kumimoji="0" lang="zh-CN" altLang="en-US"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的信标请求帧</a:t>
            </a:r>
            <a:endParaRPr kumimoji="0" lang="zh-CN" altLang="en-US" sz="600" b="0" i="0" u="none" strike="noStrike" cap="none" normalizeH="0" baseline="0" dirty="0" smtClean="0">
              <a:ln>
                <a:noFill/>
              </a:ln>
              <a:solidFill>
                <a:schemeClr val="tx1"/>
              </a:solidFill>
              <a:effectLst/>
            </a:endParaRPr>
          </a:p>
        </p:txBody>
      </p:sp>
      <p:sp>
        <p:nvSpPr>
          <p:cNvPr id="14" name="Rectangle 7"/>
          <p:cNvSpPr>
            <a:spLocks noChangeArrowheads="1"/>
          </p:cNvSpPr>
          <p:nvPr/>
        </p:nvSpPr>
        <p:spPr bwMode="auto">
          <a:xfrm>
            <a:off x="5586308" y="3860319"/>
            <a:ext cx="1585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zh-CN"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周期</a:t>
            </a:r>
            <a:r>
              <a:rPr kumimoji="0" lang="en-US"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30~34s</a:t>
            </a:r>
            <a:r>
              <a:rPr kumimoji="0" lang="zh-CN" altLang="en-US"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的信标请求帧</a:t>
            </a:r>
            <a:endParaRPr kumimoji="0" lang="zh-CN" altLang="en-US" sz="600" b="0" i="0" u="none" strike="noStrike" cap="none" normalizeH="0" baseline="0" dirty="0" smtClean="0">
              <a:ln>
                <a:noFill/>
              </a:ln>
              <a:solidFill>
                <a:schemeClr val="tx1"/>
              </a:solidFill>
              <a:effectLst/>
            </a:endParaRPr>
          </a:p>
        </p:txBody>
      </p:sp>
      <p:pic>
        <p:nvPicPr>
          <p:cNvPr id="48136" name="图片 30" descr="C:\Users\ziyi2\AppData\Local\Temp\148776551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8998" y="4796545"/>
            <a:ext cx="415607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4334112" y="1657641"/>
            <a:ext cx="4089582" cy="507831"/>
          </a:xfrm>
          <a:prstGeom prst="rect">
            <a:avLst/>
          </a:prstGeom>
        </p:spPr>
        <p:txBody>
          <a:bodyPr wrap="none">
            <a:spAutoFit/>
          </a:bodyPr>
          <a:lstStyle/>
          <a:p>
            <a:pPr algn="ctr">
              <a:lnSpc>
                <a:spcPct val="150000"/>
              </a:lnSpc>
              <a:spcAft>
                <a:spcPts val="0"/>
              </a:spcAft>
            </a:pPr>
            <a:r>
              <a:rPr lang="zh-CN" altLang="zh-CN" kern="100" dirty="0">
                <a:latin typeface="Times New Roman" panose="02020603050405020304" pitchFamily="18" charset="0"/>
                <a:ea typeface="宋体" panose="02010600030101010101" pitchFamily="2" charset="-122"/>
              </a:rPr>
              <a:t> </a:t>
            </a:r>
            <a:r>
              <a:rPr lang="zh-CN" altLang="en-US" kern="100" dirty="0" smtClean="0">
                <a:latin typeface="Times New Roman" panose="02020603050405020304" pitchFamily="18" charset="0"/>
                <a:ea typeface="宋体" panose="02010600030101010101" pitchFamily="2" charset="-122"/>
              </a:rPr>
              <a:t>门锁控制器</a:t>
            </a:r>
            <a:r>
              <a:rPr lang="en-US" altLang="zh-CN" kern="100" dirty="0" smtClean="0">
                <a:latin typeface="Times New Roman" panose="02020603050405020304" pitchFamily="18" charset="0"/>
                <a:ea typeface="宋体" panose="02010600030101010101" pitchFamily="2" charset="-122"/>
              </a:rPr>
              <a:t>(</a:t>
            </a:r>
            <a:r>
              <a:rPr lang="zh-CN" altLang="en-US" kern="100" dirty="0" smtClean="0">
                <a:latin typeface="Times New Roman" panose="02020603050405020304" pitchFamily="18" charset="0"/>
                <a:ea typeface="宋体" panose="02010600030101010101" pitchFamily="2" charset="-122"/>
              </a:rPr>
              <a:t>终端设备</a:t>
            </a:r>
            <a:r>
              <a:rPr lang="en-US" altLang="zh-CN" kern="100" dirty="0" smtClean="0">
                <a:latin typeface="Times New Roman" panose="02020603050405020304" pitchFamily="18" charset="0"/>
                <a:ea typeface="宋体" panose="02010600030101010101" pitchFamily="2" charset="-122"/>
              </a:rPr>
              <a:t>)</a:t>
            </a:r>
            <a:r>
              <a:rPr lang="zh-CN" altLang="zh-CN" kern="100" dirty="0" smtClean="0">
                <a:latin typeface="Times New Roman" panose="02020603050405020304" pitchFamily="18" charset="0"/>
                <a:ea typeface="宋体" panose="02010600030101010101" pitchFamily="2" charset="-122"/>
              </a:rPr>
              <a:t>上</a:t>
            </a:r>
            <a:r>
              <a:rPr lang="zh-CN" altLang="zh-CN" kern="100" dirty="0">
                <a:latin typeface="Times New Roman" panose="02020603050405020304" pitchFamily="18" charset="0"/>
                <a:ea typeface="宋体" panose="02010600030101010101" pitchFamily="2" charset="-122"/>
              </a:rPr>
              <a:t>电后搜索网络</a:t>
            </a:r>
            <a:endParaRPr lang="zh-CN" altLang="zh-CN" kern="100" dirty="0">
              <a:effectLst/>
              <a:latin typeface="Times New Roman" panose="02020603050405020304" pitchFamily="18" charset="0"/>
              <a:ea typeface="宋体" panose="02010600030101010101" pitchFamily="2" charset="-122"/>
            </a:endParaRPr>
          </a:p>
        </p:txBody>
      </p:sp>
      <p:sp>
        <p:nvSpPr>
          <p:cNvPr id="16" name="矩形 15"/>
          <p:cNvSpPr/>
          <p:nvPr/>
        </p:nvSpPr>
        <p:spPr>
          <a:xfrm>
            <a:off x="5137186" y="4344512"/>
            <a:ext cx="2723823"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终端设备的数据请求周期</a:t>
            </a:r>
            <a:endParaRPr lang="zh-CN" altLang="en-US" dirty="0"/>
          </a:p>
        </p:txBody>
      </p:sp>
      <p:sp>
        <p:nvSpPr>
          <p:cNvPr id="22" name="Rectangle 6"/>
          <p:cNvSpPr>
            <a:spLocks noChangeArrowheads="1"/>
          </p:cNvSpPr>
          <p:nvPr/>
        </p:nvSpPr>
        <p:spPr bwMode="auto">
          <a:xfrm>
            <a:off x="5652582" y="5438204"/>
            <a:ext cx="145264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周期为</a:t>
            </a:r>
            <a:r>
              <a:rPr kumimoji="0" lang="en-US"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1s</a:t>
            </a:r>
            <a:r>
              <a:rPr kumimoji="0" lang="zh-CN" altLang="en-US"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的数据请求帧</a:t>
            </a:r>
            <a:endParaRPr kumimoji="0" lang="zh-CN" altLang="en-US" sz="600" b="0" i="0" u="none" strike="noStrike" cap="none" normalizeH="0" baseline="0" dirty="0" smtClean="0">
              <a:ln>
                <a:noFill/>
              </a:ln>
              <a:solidFill>
                <a:schemeClr val="tx1"/>
              </a:solidFill>
              <a:effectLst/>
            </a:endParaRPr>
          </a:p>
        </p:txBody>
      </p:sp>
      <p:pic>
        <p:nvPicPr>
          <p:cNvPr id="48138" name="图片 24" descr="C:\Users\ziyi2\Desktop\Packet Sniffer\7.终端设备数据请求周期更改 (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8998" y="5808941"/>
            <a:ext cx="415925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6"/>
          <p:cNvSpPr>
            <a:spLocks noChangeArrowheads="1"/>
          </p:cNvSpPr>
          <p:nvPr/>
        </p:nvSpPr>
        <p:spPr bwMode="auto">
          <a:xfrm>
            <a:off x="5652582" y="6490669"/>
            <a:ext cx="145264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周期为</a:t>
            </a:r>
            <a:r>
              <a:rPr lang="en-US" altLang="zh-CN" sz="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的数据请求帧</a:t>
            </a:r>
            <a:endParaRPr kumimoji="0" lang="zh-CN" altLang="en-US" sz="600" b="0" i="0" u="none" strike="noStrike" cap="none" normalizeH="0" baseline="0" dirty="0" smtClean="0">
              <a:ln>
                <a:noFill/>
              </a:ln>
              <a:solidFill>
                <a:schemeClr val="tx1"/>
              </a:solidFill>
              <a:effectLst/>
            </a:endParaRPr>
          </a:p>
        </p:txBody>
      </p:sp>
      <p:sp>
        <p:nvSpPr>
          <p:cNvPr id="26" name="文本框 25"/>
          <p:cNvSpPr txBox="1"/>
          <p:nvPr/>
        </p:nvSpPr>
        <p:spPr>
          <a:xfrm>
            <a:off x="545943" y="4684884"/>
            <a:ext cx="3647610" cy="13388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Z-Stack</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默认的休眠模式只能设置成</a:t>
            </a:r>
            <a:r>
              <a:rPr lang="en-US" altLang="zh-CN" dirty="0" smtClean="0">
                <a:latin typeface="宋体" panose="02010600030101010101" pitchFamily="2" charset="-122"/>
                <a:ea typeface="宋体" panose="02010600030101010101" pitchFamily="2" charset="-122"/>
                <a:cs typeface="Times New Roman" panose="02020603050405020304" pitchFamily="18" charset="0"/>
              </a:rPr>
              <a:t>PM2</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模式，但是也可以改成</a:t>
            </a:r>
            <a:r>
              <a:rPr lang="en-US" altLang="zh-CN" dirty="0" smtClean="0">
                <a:latin typeface="宋体" panose="02010600030101010101" pitchFamily="2" charset="-122"/>
                <a:ea typeface="宋体" panose="02010600030101010101" pitchFamily="2" charset="-122"/>
                <a:cs typeface="Times New Roman" panose="02020603050405020304" pitchFamily="18" charset="0"/>
              </a:rPr>
              <a:t>PM3</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模式，具体需要再深入研究。</a:t>
            </a: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19" name="矩形 18"/>
          <p:cNvSpPr/>
          <p:nvPr/>
        </p:nvSpPr>
        <p:spPr>
          <a:xfrm>
            <a:off x="1700334" y="3990106"/>
            <a:ext cx="1338828"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非信标网络</a:t>
            </a:r>
            <a:endParaRPr lang="zh-CN" altLang="en-US" dirty="0"/>
          </a:p>
        </p:txBody>
      </p:sp>
    </p:spTree>
    <p:extLst>
      <p:ext uri="{BB962C8B-B14F-4D97-AF65-F5344CB8AC3E}">
        <p14:creationId xmlns:p14="http://schemas.microsoft.com/office/powerpoint/2010/main" val="3945473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4.Z-Stack</a:t>
            </a:r>
            <a:r>
              <a:rPr lang="zh-CN" altLang="en-US" b="1" dirty="0" smtClean="0">
                <a:solidFill>
                  <a:schemeClr val="bg2">
                    <a:lumMod val="75000"/>
                  </a:schemeClr>
                </a:solidFill>
                <a:latin typeface="宋体" panose="02010600030101010101" pitchFamily="2" charset="-122"/>
                <a:ea typeface="宋体" panose="02010600030101010101" pitchFamily="2" charset="-122"/>
              </a:rPr>
              <a:t>低功耗设计</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89169"/>
            <a:ext cx="9860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5"/>
          <p:cNvSpPr>
            <a:spLocks noChangeArrowheads="1"/>
          </p:cNvSpPr>
          <p:nvPr/>
        </p:nvSpPr>
        <p:spPr bwMode="auto">
          <a:xfrm>
            <a:off x="1440996" y="41905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文本框 22"/>
          <p:cNvSpPr txBox="1"/>
          <p:nvPr/>
        </p:nvSpPr>
        <p:spPr>
          <a:xfrm>
            <a:off x="768095" y="1923894"/>
            <a:ext cx="7447485" cy="36471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深入源码可以看出为了让所有的定时任务可以及时的执行，</a:t>
            </a:r>
            <a:r>
              <a:rPr lang="en-US" altLang="zh-CN" sz="1400" dirty="0" smtClean="0">
                <a:latin typeface="宋体" panose="02010600030101010101" pitchFamily="2" charset="-122"/>
                <a:ea typeface="宋体" panose="02010600030101010101" pitchFamily="2" charset="-122"/>
                <a:cs typeface="Times New Roman" panose="02020603050405020304" pitchFamily="18" charset="0"/>
              </a:rPr>
              <a:t>Z-Stack</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的休眠时间</a:t>
            </a:r>
            <a:r>
              <a:rPr lang="zh-CN" altLang="zh-CN" sz="1400" dirty="0">
                <a:latin typeface="宋体" panose="02010600030101010101" pitchFamily="2" charset="-122"/>
                <a:ea typeface="宋体" panose="02010600030101010101" pitchFamily="2" charset="-122"/>
              </a:rPr>
              <a:t>是所有任务的定时事件中最近一个需要执行的定时事件的时间间隔</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，从而可以使</a:t>
            </a:r>
            <a:r>
              <a:rPr lang="en-US" altLang="zh-CN" sz="1400" dirty="0" smtClean="0">
                <a:latin typeface="宋体" panose="02010600030101010101" pitchFamily="2" charset="-122"/>
                <a:ea typeface="宋体" panose="02010600030101010101" pitchFamily="2" charset="-122"/>
                <a:cs typeface="Times New Roman" panose="02020603050405020304" pitchFamily="18" charset="0"/>
              </a:rPr>
              <a:t>Z-Stack</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及时唤醒并处理定时任务。主要的定时事件包括</a:t>
            </a:r>
            <a:r>
              <a:rPr lang="en-US" altLang="zh-CN" sz="1400" dirty="0" smtClean="0">
                <a:latin typeface="宋体" panose="02010600030101010101" pitchFamily="2" charset="-122"/>
                <a:ea typeface="宋体" panose="02010600030101010101" pitchFamily="2" charset="-122"/>
                <a:cs typeface="Times New Roman" panose="02020603050405020304" pitchFamily="18" charset="0"/>
              </a:rPr>
              <a:t>MAC</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层的数据请求帧和信标请求帧周期事件、</a:t>
            </a:r>
            <a:r>
              <a:rPr lang="en-US" altLang="zh-CN" sz="1400" dirty="0" smtClean="0">
                <a:latin typeface="宋体" panose="02010600030101010101" pitchFamily="2" charset="-122"/>
                <a:ea typeface="宋体" panose="02010600030101010101" pitchFamily="2" charset="-122"/>
                <a:cs typeface="Times New Roman" panose="02020603050405020304" pitchFamily="18" charset="0"/>
              </a:rPr>
              <a:t>HAL</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层的按键轮询定时事件、应用层的</a:t>
            </a:r>
            <a:r>
              <a:rPr lang="en-US" altLang="zh-CN" sz="1400" dirty="0" smtClean="0">
                <a:latin typeface="宋体" panose="02010600030101010101" pitchFamily="2" charset="-122"/>
                <a:ea typeface="宋体" panose="02010600030101010101" pitchFamily="2" charset="-122"/>
                <a:cs typeface="Times New Roman" panose="02020603050405020304" pitchFamily="18" charset="0"/>
              </a:rPr>
              <a:t>2s</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定时刷卡事件。</a:t>
            </a:r>
            <a:r>
              <a:rPr lang="zh-CN" altLang="zh-CN" sz="1400" dirty="0">
                <a:latin typeface="宋体" panose="02010600030101010101" pitchFamily="2" charset="-122"/>
                <a:ea typeface="宋体" panose="02010600030101010101" pitchFamily="2" charset="-122"/>
              </a:rPr>
              <a:t>将</a:t>
            </a:r>
            <a:r>
              <a:rPr lang="en-US" altLang="zh-CN" sz="1400" dirty="0">
                <a:latin typeface="宋体" panose="02010600030101010101" pitchFamily="2" charset="-122"/>
                <a:ea typeface="宋体" panose="02010600030101010101" pitchFamily="2" charset="-122"/>
              </a:rPr>
              <a:t>Z-Stack</a:t>
            </a:r>
            <a:r>
              <a:rPr lang="zh-CN" altLang="zh-CN" sz="1400" dirty="0">
                <a:latin typeface="宋体" panose="02010600030101010101" pitchFamily="2" charset="-122"/>
                <a:ea typeface="宋体" panose="02010600030101010101" pitchFamily="2" charset="-122"/>
              </a:rPr>
              <a:t>默认的按键事件采用</a:t>
            </a:r>
            <a:r>
              <a:rPr lang="en-US" altLang="zh-CN" sz="1400" dirty="0">
                <a:latin typeface="宋体" panose="02010600030101010101" pitchFamily="2" charset="-122"/>
                <a:ea typeface="宋体" panose="02010600030101010101" pitchFamily="2" charset="-122"/>
              </a:rPr>
              <a:t>100ms</a:t>
            </a:r>
            <a:r>
              <a:rPr lang="zh-CN" altLang="zh-CN" sz="1400" dirty="0">
                <a:latin typeface="宋体" panose="02010600030101010101" pitchFamily="2" charset="-122"/>
                <a:ea typeface="宋体" panose="02010600030101010101" pitchFamily="2" charset="-122"/>
              </a:rPr>
              <a:t>定时扫描按键情况采用中断的方式处理，大大提高了</a:t>
            </a:r>
            <a:r>
              <a:rPr lang="en-US" altLang="zh-CN" sz="1400" dirty="0">
                <a:latin typeface="宋体" panose="02010600030101010101" pitchFamily="2" charset="-122"/>
                <a:ea typeface="宋体" panose="02010600030101010101" pitchFamily="2" charset="-122"/>
              </a:rPr>
              <a:t>Z-Stack</a:t>
            </a:r>
            <a:r>
              <a:rPr lang="zh-CN" altLang="zh-CN" sz="1400" dirty="0">
                <a:latin typeface="宋体" panose="02010600030101010101" pitchFamily="2" charset="-122"/>
                <a:ea typeface="宋体" panose="02010600030101010101" pitchFamily="2" charset="-122"/>
              </a:rPr>
              <a:t>的休眠时间。在应用任务中，采用</a:t>
            </a:r>
            <a:r>
              <a:rPr lang="en-US" altLang="zh-CN" sz="1400" dirty="0">
                <a:latin typeface="宋体" panose="02010600030101010101" pitchFamily="2" charset="-122"/>
                <a:ea typeface="宋体" panose="02010600030101010101" pitchFamily="2" charset="-122"/>
              </a:rPr>
              <a:t>2s</a:t>
            </a:r>
            <a:r>
              <a:rPr lang="zh-CN" altLang="zh-CN" sz="1400" dirty="0">
                <a:latin typeface="宋体" panose="02010600030101010101" pitchFamily="2" charset="-122"/>
                <a:ea typeface="宋体" panose="02010600030101010101" pitchFamily="2" charset="-122"/>
              </a:rPr>
              <a:t>定时门锁刷卡事件，门锁刷卡开门的实时性能较好</a:t>
            </a:r>
            <a:r>
              <a:rPr lang="zh-CN" altLang="zh-CN" sz="1400" dirty="0" smtClean="0">
                <a:latin typeface="宋体" panose="02010600030101010101" pitchFamily="2" charset="-122"/>
                <a:ea typeface="宋体" panose="02010600030101010101" pitchFamily="2" charset="-122"/>
              </a:rPr>
              <a:t>。</a:t>
            </a:r>
            <a:r>
              <a:rPr lang="en-US" altLang="zh-CN" sz="1400" dirty="0" smtClean="0">
                <a:latin typeface="宋体" panose="02010600030101010101" pitchFamily="2" charset="-122"/>
                <a:ea typeface="宋体" panose="02010600030101010101" pitchFamily="2" charset="-122"/>
                <a:cs typeface="Times New Roman" panose="02020603050405020304" pitchFamily="18" charset="0"/>
              </a:rPr>
              <a:t>MAC</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层的数据请求帧和信标请求帧周期分别设置为</a:t>
            </a:r>
            <a:r>
              <a:rPr lang="en-US" altLang="zh-CN" sz="1400" dirty="0" smtClean="0">
                <a:latin typeface="宋体" panose="02010600030101010101" pitchFamily="2" charset="-122"/>
                <a:ea typeface="宋体" panose="02010600030101010101" pitchFamily="2" charset="-122"/>
                <a:cs typeface="Times New Roman" panose="02020603050405020304" pitchFamily="18" charset="0"/>
              </a:rPr>
              <a:t>3s</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和</a:t>
            </a:r>
            <a:r>
              <a:rPr lang="en-US" altLang="zh-CN" sz="1400" dirty="0" smtClean="0">
                <a:latin typeface="宋体" panose="02010600030101010101" pitchFamily="2" charset="-122"/>
                <a:ea typeface="宋体" panose="02010600030101010101" pitchFamily="2" charset="-122"/>
                <a:cs typeface="Times New Roman" panose="02020603050405020304" pitchFamily="18" charset="0"/>
              </a:rPr>
              <a:t>30~34s</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都大大提高了系统的休眠时间。需要注意的是信标请求帧默认的</a:t>
            </a:r>
            <a:r>
              <a:rPr lang="en-US" altLang="zh-CN" sz="1400" dirty="0" smtClean="0">
                <a:latin typeface="宋体" panose="02010600030101010101" pitchFamily="2" charset="-122"/>
                <a:ea typeface="宋体" panose="02010600030101010101" pitchFamily="2" charset="-122"/>
                <a:cs typeface="Times New Roman" panose="02020603050405020304" pitchFamily="18" charset="0"/>
              </a:rPr>
              <a:t>100~355ms</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周期在设备未入网时对门锁控制器的功耗损耗非常的大，唤醒时间大大缩短。</a:t>
            </a:r>
            <a:endParaRPr lang="en-US" altLang="zh-CN" sz="1400"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zh-CN" altLang="zh-CN" sz="1400" kern="100" dirty="0">
                <a:latin typeface="宋体" panose="02010600030101010101" pitchFamily="2" charset="-122"/>
                <a:ea typeface="宋体" panose="02010600030101010101" pitchFamily="2" charset="-122"/>
                <a:cs typeface="Times New Roman" panose="02020603050405020304" pitchFamily="18" charset="0"/>
              </a:rPr>
              <a:t>在</a:t>
            </a:r>
            <a:r>
              <a:rPr lang="en-US" altLang="zh-CN" sz="1400" kern="100" dirty="0">
                <a:latin typeface="宋体" panose="02010600030101010101" pitchFamily="2" charset="-122"/>
                <a:ea typeface="宋体" panose="02010600030101010101" pitchFamily="2" charset="-122"/>
              </a:rPr>
              <a:t>Z-Stack</a:t>
            </a:r>
            <a:r>
              <a:rPr lang="zh-CN" altLang="zh-CN" sz="1400" kern="100" dirty="0">
                <a:latin typeface="宋体" panose="02010600030101010101" pitchFamily="2" charset="-122"/>
                <a:ea typeface="宋体" panose="02010600030101010101" pitchFamily="2" charset="-122"/>
                <a:cs typeface="Times New Roman" panose="02020603050405020304" pitchFamily="18" charset="0"/>
              </a:rPr>
              <a:t>中最低发射功率为</a:t>
            </a:r>
            <a:r>
              <a:rPr lang="en-US" altLang="zh-CN" sz="1400" kern="100" dirty="0">
                <a:latin typeface="宋体" panose="02010600030101010101" pitchFamily="2" charset="-122"/>
                <a:ea typeface="宋体" panose="02010600030101010101" pitchFamily="2" charset="-122"/>
              </a:rPr>
              <a:t>-22dBm</a:t>
            </a:r>
            <a:r>
              <a:rPr lang="zh-CN" altLang="zh-CN" sz="1400" kern="100" dirty="0">
                <a:latin typeface="宋体" panose="02010600030101010101" pitchFamily="2" charset="-122"/>
                <a:ea typeface="宋体" panose="02010600030101010101" pitchFamily="2" charset="-122"/>
                <a:cs typeface="Times New Roman" panose="02020603050405020304" pitchFamily="18" charset="0"/>
              </a:rPr>
              <a:t>，最高发射功率为</a:t>
            </a:r>
            <a:r>
              <a:rPr lang="en-US" altLang="zh-CN" sz="1400" kern="100" dirty="0">
                <a:latin typeface="宋体" panose="02010600030101010101" pitchFamily="2" charset="-122"/>
                <a:ea typeface="宋体" panose="02010600030101010101" pitchFamily="2" charset="-122"/>
              </a:rPr>
              <a:t>4.5dBm</a:t>
            </a:r>
            <a:r>
              <a:rPr lang="zh-CN" altLang="zh-CN" sz="1400" kern="100" dirty="0">
                <a:latin typeface="宋体" panose="02010600030101010101" pitchFamily="2" charset="-122"/>
                <a:ea typeface="宋体" panose="02010600030101010101" pitchFamily="2" charset="-122"/>
                <a:cs typeface="Times New Roman" panose="02020603050405020304" pitchFamily="18" charset="0"/>
              </a:rPr>
              <a:t>，设计时采用</a:t>
            </a:r>
            <a:r>
              <a:rPr lang="en-US" altLang="zh-CN" sz="1400" kern="100" dirty="0">
                <a:latin typeface="宋体" panose="02010600030101010101" pitchFamily="2" charset="-122"/>
                <a:ea typeface="宋体" panose="02010600030101010101" pitchFamily="2" charset="-122"/>
              </a:rPr>
              <a:t>-16dBm(</a:t>
            </a:r>
            <a:r>
              <a:rPr lang="zh-CN" altLang="zh-CN" sz="1400" kern="100" dirty="0">
                <a:latin typeface="宋体" panose="02010600030101010101" pitchFamily="2" charset="-122"/>
                <a:ea typeface="宋体" panose="02010600030101010101" pitchFamily="2" charset="-122"/>
                <a:cs typeface="Times New Roman" panose="02020603050405020304" pitchFamily="18" charset="0"/>
              </a:rPr>
              <a:t>该发射功率满足理论计算要求且在</a:t>
            </a:r>
            <a:r>
              <a:rPr lang="en-US" altLang="zh-CN" sz="1400" kern="100" dirty="0">
                <a:latin typeface="宋体" panose="02010600030101010101" pitchFamily="2" charset="-122"/>
                <a:ea typeface="宋体" panose="02010600030101010101" pitchFamily="2" charset="-122"/>
              </a:rPr>
              <a:t>Z-Stack</a:t>
            </a:r>
            <a:r>
              <a:rPr lang="zh-CN" altLang="zh-CN" sz="1400" kern="100" dirty="0">
                <a:latin typeface="宋体" panose="02010600030101010101" pitchFamily="2" charset="-122"/>
                <a:ea typeface="宋体" panose="02010600030101010101" pitchFamily="2" charset="-122"/>
                <a:cs typeface="Times New Roman" panose="02020603050405020304" pitchFamily="18" charset="0"/>
              </a:rPr>
              <a:t>中的发射功率偏低，可以降低功耗</a:t>
            </a:r>
            <a:r>
              <a:rPr lang="en-US" altLang="zh-CN" sz="1400" kern="100" dirty="0">
                <a:latin typeface="宋体" panose="02010600030101010101" pitchFamily="2" charset="-122"/>
                <a:ea typeface="宋体" panose="02010600030101010101" pitchFamily="2" charset="-122"/>
              </a:rPr>
              <a:t>)</a:t>
            </a:r>
            <a:r>
              <a:rPr lang="zh-CN" altLang="zh-CN" sz="1400" kern="100" dirty="0">
                <a:latin typeface="宋体" panose="02010600030101010101" pitchFamily="2" charset="-122"/>
                <a:ea typeface="宋体" panose="02010600030101010101" pitchFamily="2" charset="-122"/>
                <a:cs typeface="Times New Roman" panose="02020603050405020304" pitchFamily="18" charset="0"/>
              </a:rPr>
              <a:t>，通过丢包率测试后符合设计要求</a:t>
            </a:r>
            <a:r>
              <a:rPr lang="zh-CN" altLang="en-US" sz="1400" kern="1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1400" dirty="0" smtClean="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9409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4.</a:t>
            </a:r>
            <a:r>
              <a:rPr lang="zh-CN" altLang="en-US" b="1" dirty="0" smtClean="0">
                <a:solidFill>
                  <a:schemeClr val="bg2">
                    <a:lumMod val="75000"/>
                  </a:schemeClr>
                </a:solidFill>
                <a:latin typeface="宋体" panose="02010600030101010101" pitchFamily="2" charset="-122"/>
                <a:ea typeface="宋体" panose="02010600030101010101" pitchFamily="2" charset="-122"/>
              </a:rPr>
              <a:t>基站的串口通信协议</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1347014773"/>
              </p:ext>
            </p:extLst>
          </p:nvPr>
        </p:nvGraphicFramePr>
        <p:xfrm>
          <a:off x="927506" y="2213592"/>
          <a:ext cx="5933440" cy="720090"/>
        </p:xfrm>
        <a:graphic>
          <a:graphicData uri="http://schemas.openxmlformats.org/drawingml/2006/table">
            <a:tbl>
              <a:tblPr firstRow="1" firstCol="1" bandRow="1"/>
              <a:tblGrid>
                <a:gridCol w="897255"/>
                <a:gridCol w="680085"/>
                <a:gridCol w="784225"/>
                <a:gridCol w="798830"/>
                <a:gridCol w="1048385"/>
                <a:gridCol w="610235"/>
                <a:gridCol w="570865"/>
                <a:gridCol w="543560"/>
              </a:tblGrid>
              <a:tr h="0">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帧类型</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帧头</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帧长度</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命令字</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门锁地址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数据</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校验</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帧尾</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值</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0xAA</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0x0E</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字节大小</a:t>
                      </a:r>
                      <a:r>
                        <a:rPr lang="en-US" sz="1050" kern="100" dirty="0">
                          <a:solidFill>
                            <a:srgbClr val="000000"/>
                          </a:solidFill>
                          <a:effectLst/>
                          <a:latin typeface="Times New Roman" panose="02020603050405020304" pitchFamily="18" charset="0"/>
                          <a:ea typeface="宋体" panose="02010600030101010101" pitchFamily="2" charset="-122"/>
                        </a:rPr>
                        <a:t>(B)</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N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矩形 9"/>
          <p:cNvSpPr/>
          <p:nvPr/>
        </p:nvSpPr>
        <p:spPr>
          <a:xfrm>
            <a:off x="2411145" y="1798541"/>
            <a:ext cx="2723823" cy="369332"/>
          </a:xfrm>
          <a:prstGeom prst="rect">
            <a:avLst/>
          </a:prstGeom>
        </p:spPr>
        <p:txBody>
          <a:bodyPr wrap="none">
            <a:spAutoFit/>
          </a:bodyPr>
          <a:lstStyle/>
          <a:p>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上位机发送的数据帧格式</a:t>
            </a:r>
            <a:endParaRPr lang="zh-CN" altLang="en-US" dirty="0"/>
          </a:p>
        </p:txBody>
      </p:sp>
      <p:sp>
        <p:nvSpPr>
          <p:cNvPr id="17" name="矩形 16"/>
          <p:cNvSpPr/>
          <p:nvPr/>
        </p:nvSpPr>
        <p:spPr>
          <a:xfrm>
            <a:off x="2411145" y="3130869"/>
            <a:ext cx="2723823" cy="507831"/>
          </a:xfrm>
          <a:prstGeom prst="rect">
            <a:avLst/>
          </a:prstGeom>
        </p:spPr>
        <p:txBody>
          <a:bodyPr wrap="none">
            <a:spAutoFit/>
          </a:bodyPr>
          <a:lstStyle/>
          <a:p>
            <a:pPr algn="ctr">
              <a:lnSpc>
                <a:spcPct val="150000"/>
              </a:lnSpc>
              <a:spcAft>
                <a:spcPts val="0"/>
              </a:spcAft>
              <a:tabLst>
                <a:tab pos="1645920" algn="l"/>
                <a:tab pos="2865755" algn="ctr"/>
                <a:tab pos="1200150" algn="l"/>
                <a:tab pos="1645920" algn="l"/>
                <a:tab pos="2865755" algn="ctr"/>
                <a:tab pos="2969895" algn="ctr"/>
              </a:tabLst>
            </a:pPr>
            <a:r>
              <a:rPr lang="zh-CN" altLang="zh-CN" kern="100" dirty="0">
                <a:solidFill>
                  <a:srgbClr val="000000"/>
                </a:solidFill>
                <a:latin typeface="Times New Roman" panose="02020603050405020304" pitchFamily="18" charset="0"/>
                <a:ea typeface="宋体" panose="02010600030101010101" pitchFamily="2" charset="-122"/>
              </a:rPr>
              <a:t>上位机接收的反馈帧格式</a:t>
            </a:r>
            <a:endParaRPr lang="zh-CN" altLang="zh-CN" kern="100" dirty="0">
              <a:effectLst/>
              <a:latin typeface="Times New Roman" panose="02020603050405020304" pitchFamily="18" charset="0"/>
              <a:ea typeface="宋体" panose="02010600030101010101" pitchFamily="2"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2857009133"/>
              </p:ext>
            </p:extLst>
          </p:nvPr>
        </p:nvGraphicFramePr>
        <p:xfrm>
          <a:off x="927506" y="3666734"/>
          <a:ext cx="5937250" cy="720090"/>
        </p:xfrm>
        <a:graphic>
          <a:graphicData uri="http://schemas.openxmlformats.org/drawingml/2006/table">
            <a:tbl>
              <a:tblPr firstRow="1" firstCol="1" bandRow="1"/>
              <a:tblGrid>
                <a:gridCol w="897255"/>
                <a:gridCol w="539750"/>
                <a:gridCol w="611505"/>
                <a:gridCol w="906780"/>
                <a:gridCol w="732155"/>
                <a:gridCol w="723900"/>
                <a:gridCol w="524510"/>
                <a:gridCol w="507365"/>
                <a:gridCol w="494030"/>
              </a:tblGrid>
              <a:tr h="0">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帧类型</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帧头</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帧长度</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反馈命令字</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门锁地址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命令状态</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数据</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校验</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帧尾</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值</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0xAA</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0x0E</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字节大小</a:t>
                      </a:r>
                      <a:r>
                        <a:rPr lang="en-US" sz="1050" kern="100" dirty="0">
                          <a:solidFill>
                            <a:srgbClr val="000000"/>
                          </a:solidFill>
                          <a:effectLst/>
                          <a:latin typeface="Times New Roman" panose="02020603050405020304" pitchFamily="18" charset="0"/>
                          <a:ea typeface="宋体" panose="02010600030101010101" pitchFamily="2" charset="-122"/>
                        </a:rPr>
                        <a:t>(B)</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N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6" name="矩形 25"/>
          <p:cNvSpPr/>
          <p:nvPr/>
        </p:nvSpPr>
        <p:spPr>
          <a:xfrm>
            <a:off x="768095" y="4748346"/>
            <a:ext cx="7750753" cy="1169551"/>
          </a:xfrm>
          <a:prstGeom prst="rect">
            <a:avLst/>
          </a:prstGeom>
        </p:spPr>
        <p:txBody>
          <a:bodyPr wrap="square">
            <a:spAutoFit/>
          </a:bodyPr>
          <a:lstStyle/>
          <a:p>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为了对应</a:t>
            </a:r>
            <a:r>
              <a:rPr lang="en-US" altLang="zh-CN" sz="1400" kern="100" dirty="0">
                <a:latin typeface="Times New Roman" panose="02020603050405020304" pitchFamily="18" charset="0"/>
                <a:ea typeface="宋体" panose="02010600030101010101" pitchFamily="2" charset="-122"/>
              </a:rPr>
              <a:t>ZigBee</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通信，一帧数据的最大长度限定为</a:t>
            </a:r>
            <a:r>
              <a:rPr lang="en-US" altLang="zh-CN" sz="1400" kern="100" dirty="0">
                <a:latin typeface="Times New Roman" panose="02020603050405020304" pitchFamily="18" charset="0"/>
                <a:ea typeface="宋体" panose="02010600030101010101" pitchFamily="2" charset="-122"/>
              </a:rPr>
              <a:t>256</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字节。一帧数据的起始标识符采用两个连续的</a:t>
            </a:r>
            <a:r>
              <a:rPr lang="en-US" altLang="zh-CN" sz="1400" kern="100" dirty="0">
                <a:latin typeface="Times New Roman" panose="02020603050405020304" pitchFamily="18" charset="0"/>
                <a:ea typeface="宋体" panose="02010600030101010101" pitchFamily="2" charset="-122"/>
              </a:rPr>
              <a:t>0xAA</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。命令字是上位机发起的命令类型，包括远程开门、基站关联列表查看、门锁授权卡列表查看、远程授权以及门锁时间校准等。门锁地址使用</a:t>
            </a:r>
            <a:r>
              <a:rPr lang="en-US" altLang="zh-CN" sz="1400" kern="100" dirty="0">
                <a:latin typeface="Times New Roman" panose="02020603050405020304" pitchFamily="18" charset="0"/>
                <a:ea typeface="宋体" panose="02010600030101010101" pitchFamily="2" charset="-122"/>
              </a:rPr>
              <a:t>ZigBee</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组网后的</a:t>
            </a:r>
            <a:r>
              <a:rPr lang="en-US" altLang="zh-CN" sz="1400" kern="100" dirty="0">
                <a:latin typeface="Times New Roman" panose="02020603050405020304" pitchFamily="18" charset="0"/>
                <a:ea typeface="宋体" panose="02010600030101010101" pitchFamily="2" charset="-122"/>
              </a:rPr>
              <a:t>16</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位网络地址</a:t>
            </a:r>
            <a:r>
              <a:rPr lang="en-US" altLang="zh-CN" sz="1400" kern="100" dirty="0">
                <a:latin typeface="Times New Roman" panose="02020603050405020304" pitchFamily="18" charset="0"/>
                <a:ea typeface="宋体" panose="02010600030101010101" pitchFamily="2" charset="-122"/>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该网络地址通过查看基站控制器的关联设备列表</a:t>
            </a:r>
            <a:r>
              <a:rPr lang="en-US" altLang="zh-CN" sz="1400" kern="100" dirty="0" err="1">
                <a:latin typeface="Times New Roman" panose="02020603050405020304" pitchFamily="18" charset="0"/>
                <a:ea typeface="宋体" panose="02010600030101010101" pitchFamily="2" charset="-122"/>
              </a:rPr>
              <a:t>AssociatedDevList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获取</a:t>
            </a:r>
            <a:r>
              <a:rPr lang="en-US" altLang="zh-CN" sz="1400" kern="100" dirty="0">
                <a:latin typeface="Times New Roman" panose="02020603050405020304" pitchFamily="18" charset="0"/>
                <a:ea typeface="宋体" panose="02010600030101010101" pitchFamily="2" charset="-122"/>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1400" kern="100" dirty="0">
                <a:latin typeface="Times New Roman" panose="02020603050405020304" pitchFamily="18" charset="0"/>
                <a:ea typeface="宋体" panose="02010600030101010101" pitchFamily="2" charset="-122"/>
              </a:rPr>
              <a:t>CC2530</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性能比较简单，因此采用简单的异或校验而不是</a:t>
            </a:r>
            <a:r>
              <a:rPr lang="en-US" altLang="zh-CN" sz="1400" kern="100" dirty="0">
                <a:latin typeface="Times New Roman" panose="02020603050405020304" pitchFamily="18" charset="0"/>
                <a:ea typeface="宋体" panose="02010600030101010101" pitchFamily="2" charset="-122"/>
              </a:rPr>
              <a:t>CRC</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校验。串口的中断接收程序设计成状态机接收</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方式</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400" dirty="0"/>
          </a:p>
        </p:txBody>
      </p:sp>
    </p:spTree>
    <p:extLst>
      <p:ext uri="{BB962C8B-B14F-4D97-AF65-F5344CB8AC3E}">
        <p14:creationId xmlns:p14="http://schemas.microsoft.com/office/powerpoint/2010/main" val="1184945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4.</a:t>
            </a:r>
            <a:r>
              <a:rPr lang="zh-CN" altLang="en-US" b="1" dirty="0" smtClean="0">
                <a:solidFill>
                  <a:schemeClr val="bg2">
                    <a:lumMod val="75000"/>
                  </a:schemeClr>
                </a:solidFill>
                <a:latin typeface="宋体" panose="02010600030101010101" pitchFamily="2" charset="-122"/>
                <a:ea typeface="宋体" panose="02010600030101010101" pitchFamily="2" charset="-122"/>
              </a:rPr>
              <a:t>基站的串口中断接收程序</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84728495"/>
              </p:ext>
            </p:extLst>
          </p:nvPr>
        </p:nvGraphicFramePr>
        <p:xfrm>
          <a:off x="768096" y="2107690"/>
          <a:ext cx="6842067" cy="3599381"/>
        </p:xfrm>
        <a:graphic>
          <a:graphicData uri="http://schemas.openxmlformats.org/presentationml/2006/ole">
            <mc:AlternateContent xmlns:mc="http://schemas.openxmlformats.org/markup-compatibility/2006">
              <mc:Choice xmlns:v="urn:schemas-microsoft-com:vml" Requires="v">
                <p:oleObj spid="_x0000_s50249" name="Visio" r:id="rId4" imgW="9201216" imgH="4838752" progId="Visio.Drawing.15">
                  <p:embed/>
                </p:oleObj>
              </mc:Choice>
              <mc:Fallback>
                <p:oleObj name="Visio" r:id="rId4" imgW="9201216" imgH="483875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96" y="2107690"/>
                        <a:ext cx="6842067" cy="3599381"/>
                      </a:xfrm>
                      <a:prstGeom prst="rect">
                        <a:avLst/>
                      </a:prstGeom>
                      <a:noFill/>
                    </p:spPr>
                  </p:pic>
                </p:oleObj>
              </mc:Fallback>
            </mc:AlternateContent>
          </a:graphicData>
        </a:graphic>
      </p:graphicFrame>
      <p:sp>
        <p:nvSpPr>
          <p:cNvPr id="13" name="矩形 12"/>
          <p:cNvSpPr/>
          <p:nvPr/>
        </p:nvSpPr>
        <p:spPr>
          <a:xfrm>
            <a:off x="3173466" y="5832560"/>
            <a:ext cx="2031325" cy="507831"/>
          </a:xfrm>
          <a:prstGeom prst="rect">
            <a:avLst/>
          </a:prstGeom>
        </p:spPr>
        <p:txBody>
          <a:bodyPr wrap="none">
            <a:spAutoFit/>
          </a:bodyPr>
          <a:lstStyle/>
          <a:p>
            <a:pPr algn="ctr">
              <a:lnSpc>
                <a:spcPct val="150000"/>
              </a:lnSpc>
              <a:spcAft>
                <a:spcPts val="0"/>
              </a:spcAft>
            </a:pPr>
            <a:r>
              <a:rPr lang="zh-CN" altLang="zh-CN" kern="100" dirty="0">
                <a:latin typeface="Times New Roman" panose="02020603050405020304" pitchFamily="18" charset="0"/>
                <a:ea typeface="宋体" panose="02010600030101010101" pitchFamily="2" charset="-122"/>
              </a:rPr>
              <a:t>串口中断接收程序</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22304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4.ZIGBEE</a:t>
            </a:r>
            <a:r>
              <a:rPr lang="zh-CN" altLang="en-US" b="1" dirty="0" smtClean="0">
                <a:solidFill>
                  <a:schemeClr val="bg2">
                    <a:lumMod val="75000"/>
                  </a:schemeClr>
                </a:solidFill>
                <a:latin typeface="宋体" panose="02010600030101010101" pitchFamily="2" charset="-122"/>
                <a:ea typeface="宋体" panose="02010600030101010101" pitchFamily="2" charset="-122"/>
              </a:rPr>
              <a:t>组网过程</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02" name="图片 23" descr="C:\Users\ziyi2\AppData\Local\Temp\148776175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21" y="1880216"/>
            <a:ext cx="5448300"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6522911" y="1881783"/>
            <a:ext cx="2228990"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zh-CN" altLang="en-US" dirty="0" smtClean="0">
                <a:latin typeface="宋体" panose="02010600030101010101" pitchFamily="2" charset="-122"/>
                <a:ea typeface="宋体" panose="02010600030101010101" pitchFamily="2" charset="-122"/>
                <a:cs typeface="Times New Roman" panose="02020603050405020304" pitchFamily="18" charset="0"/>
              </a:rPr>
              <a:t>情况：</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1.</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基站先上电</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门锁先上电</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3.</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基站掉电</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4.</a:t>
            </a:r>
            <a:r>
              <a:rPr lang="zh-CN" altLang="en-US" dirty="0">
                <a:latin typeface="宋体" panose="02010600030101010101" pitchFamily="2" charset="-122"/>
                <a:ea typeface="宋体" panose="02010600030101010101" pitchFamily="2" charset="-122"/>
                <a:cs typeface="Times New Roman" panose="02020603050405020304" pitchFamily="18" charset="0"/>
              </a:rPr>
              <a:t>基</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站重新上电</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5.</a:t>
            </a:r>
            <a:r>
              <a:rPr lang="zh-CN" altLang="en-US" dirty="0">
                <a:latin typeface="宋体" panose="02010600030101010101" pitchFamily="2" charset="-122"/>
                <a:ea typeface="宋体" panose="02010600030101010101" pitchFamily="2" charset="-122"/>
                <a:cs typeface="Times New Roman" panose="02020603050405020304" pitchFamily="18" charset="0"/>
              </a:rPr>
              <a:t>基</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站故障</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6.</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不同基站设置</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7.</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门锁组网设置</a:t>
            </a: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768095" y="5771516"/>
            <a:ext cx="798380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zh-CN" altLang="en-US" dirty="0" smtClean="0">
                <a:latin typeface="宋体" panose="02010600030101010101" pitchFamily="2" charset="-122"/>
                <a:ea typeface="宋体" panose="02010600030101010101" pitchFamily="2" charset="-122"/>
                <a:cs typeface="Times New Roman" panose="02020603050405020304" pitchFamily="18" charset="0"/>
              </a:rPr>
              <a:t>信道可能会产生冲突问题，解决的方法一是一个楼层一个网络</a:t>
            </a:r>
            <a:r>
              <a:rPr lang="en-US" altLang="zh-CN" dirty="0" smtClean="0">
                <a:latin typeface="宋体" panose="02010600030101010101" pitchFamily="2" charset="-122"/>
                <a:ea typeface="宋体" panose="02010600030101010101" pitchFamily="2" charset="-122"/>
                <a:cs typeface="Times New Roman" panose="02020603050405020304" pitchFamily="18" charset="0"/>
              </a:rPr>
              <a:t>(PAN ID</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不同</a:t>
            </a:r>
            <a:r>
              <a:rPr lang="en-US" altLang="zh-CN"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，解决的方法二是一个楼层一个网络且信道设置为不同的信道。</a:t>
            </a: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矩形 3"/>
          <p:cNvSpPr/>
          <p:nvPr/>
        </p:nvSpPr>
        <p:spPr>
          <a:xfrm>
            <a:off x="2539395" y="5343821"/>
            <a:ext cx="1569660"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网络关联过程</a:t>
            </a:r>
            <a:endParaRPr lang="zh-CN" altLang="en-US" dirty="0"/>
          </a:p>
        </p:txBody>
      </p:sp>
    </p:spTree>
    <p:extLst>
      <p:ext uri="{BB962C8B-B14F-4D97-AF65-F5344CB8AC3E}">
        <p14:creationId xmlns:p14="http://schemas.microsoft.com/office/powerpoint/2010/main" val="2197773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 </a:t>
            </a:r>
            <a:r>
              <a:rPr lang="zh-CN" altLang="en-US" b="1" dirty="0" smtClean="0">
                <a:solidFill>
                  <a:schemeClr val="bg2">
                    <a:lumMod val="75000"/>
                  </a:schemeClr>
                </a:solidFill>
                <a:latin typeface="宋体" panose="02010600030101010101" pitchFamily="2" charset="-122"/>
                <a:ea typeface="宋体" panose="02010600030101010101" pitchFamily="2" charset="-122"/>
              </a:rPr>
              <a:t>目录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2805494181"/>
              </p:ext>
            </p:extLst>
          </p:nvPr>
        </p:nvGraphicFramePr>
        <p:xfrm>
          <a:off x="2464518" y="1854206"/>
          <a:ext cx="389721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1888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85216"/>
            <a:ext cx="7983806" cy="1499616"/>
          </a:xfrm>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4.MAC</a:t>
            </a:r>
            <a:r>
              <a:rPr lang="zh-CN" altLang="en-US" b="1" dirty="0" smtClean="0">
                <a:solidFill>
                  <a:schemeClr val="bg2">
                    <a:lumMod val="75000"/>
                  </a:schemeClr>
                </a:solidFill>
                <a:latin typeface="宋体" panose="02010600030101010101" pitchFamily="2" charset="-122"/>
                <a:ea typeface="宋体" panose="02010600030101010101" pitchFamily="2" charset="-122"/>
              </a:rPr>
              <a:t>层解决信道冲突问题</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768096" y="1927304"/>
            <a:ext cx="7983806" cy="429348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zh-CN" altLang="en-US" sz="1400" dirty="0">
                <a:latin typeface="宋体" panose="02010600030101010101" pitchFamily="2" charset="-122"/>
                <a:ea typeface="宋体" panose="02010600030101010101" pitchFamily="2" charset="-122"/>
                <a:cs typeface="Times New Roman" panose="02020603050405020304" pitchFamily="18" charset="0"/>
              </a:rPr>
              <a:t>物理层</a:t>
            </a:r>
            <a:r>
              <a:rPr lang="en-US" altLang="zh-CN" sz="1400" dirty="0">
                <a:latin typeface="宋体" panose="02010600030101010101" pitchFamily="2" charset="-122"/>
                <a:ea typeface="宋体" panose="02010600030101010101" pitchFamily="2" charset="-122"/>
                <a:cs typeface="Times New Roman" panose="02020603050405020304" pitchFamily="18" charset="0"/>
              </a:rPr>
              <a:t>(PHY)</a:t>
            </a:r>
            <a:r>
              <a:rPr lang="zh-CN" altLang="en-US" sz="1400" dirty="0">
                <a:latin typeface="宋体" panose="02010600030101010101" pitchFamily="2" charset="-122"/>
                <a:ea typeface="宋体" panose="02010600030101010101" pitchFamily="2" charset="-122"/>
                <a:cs typeface="Times New Roman" panose="02020603050405020304" pitchFamily="18" charset="0"/>
              </a:rPr>
              <a:t>是</a:t>
            </a:r>
            <a:r>
              <a:rPr lang="en-US" altLang="zh-CN" sz="1400" dirty="0">
                <a:latin typeface="宋体" panose="02010600030101010101" pitchFamily="2" charset="-122"/>
                <a:ea typeface="宋体" panose="02010600030101010101" pitchFamily="2" charset="-122"/>
                <a:cs typeface="Times New Roman" panose="02020603050405020304" pitchFamily="18" charset="0"/>
              </a:rPr>
              <a:t>ZigBee</a:t>
            </a:r>
            <a:r>
              <a:rPr lang="zh-CN" altLang="en-US" sz="1400" dirty="0">
                <a:latin typeface="宋体" panose="02010600030101010101" pitchFamily="2" charset="-122"/>
                <a:ea typeface="宋体" panose="02010600030101010101" pitchFamily="2" charset="-122"/>
                <a:cs typeface="Times New Roman" panose="02020603050405020304" pitchFamily="18" charset="0"/>
              </a:rPr>
              <a:t>无线网络协议层的最底层，距离硬件最近。</a:t>
            </a:r>
            <a:r>
              <a:rPr lang="en-US" altLang="zh-CN" sz="1400" dirty="0">
                <a:latin typeface="宋体" panose="02010600030101010101" pitchFamily="2" charset="-122"/>
                <a:ea typeface="宋体" panose="02010600030101010101" pitchFamily="2" charset="-122"/>
                <a:cs typeface="Times New Roman" panose="02020603050405020304" pitchFamily="18" charset="0"/>
              </a:rPr>
              <a:t>PHY</a:t>
            </a:r>
            <a:r>
              <a:rPr lang="zh-CN" altLang="en-US" sz="1400" dirty="0">
                <a:latin typeface="宋体" panose="02010600030101010101" pitchFamily="2" charset="-122"/>
                <a:ea typeface="宋体" panose="02010600030101010101" pitchFamily="2" charset="-122"/>
                <a:cs typeface="Times New Roman" panose="02020603050405020304" pitchFamily="18" charset="0"/>
              </a:rPr>
              <a:t>层的主要功能包括信道分配、能量检测、载波检测、链路质量指标、空闲信道评估、数据的发送和</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接收。</a:t>
            </a:r>
            <a:endParaRPr lang="en-US" altLang="zh-CN" sz="1400"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zh-CN" altLang="en-US" sz="1400" dirty="0">
                <a:latin typeface="宋体" panose="02010600030101010101" pitchFamily="2" charset="-122"/>
                <a:ea typeface="宋体" panose="02010600030101010101" pitchFamily="2" charset="-122"/>
                <a:cs typeface="Times New Roman" panose="02020603050405020304" pitchFamily="18" charset="0"/>
              </a:rPr>
              <a:t>需要注意的是</a:t>
            </a:r>
            <a:r>
              <a:rPr lang="en-US" altLang="zh-CN" sz="1400" dirty="0" err="1">
                <a:latin typeface="宋体" panose="02010600030101010101" pitchFamily="2" charset="-122"/>
                <a:ea typeface="宋体" panose="02010600030101010101" pitchFamily="2" charset="-122"/>
                <a:cs typeface="Times New Roman" panose="02020603050405020304" pitchFamily="18" charset="0"/>
              </a:rPr>
              <a:t>Zibgee</a:t>
            </a:r>
            <a:r>
              <a:rPr lang="zh-CN" altLang="en-US" sz="1400" dirty="0">
                <a:latin typeface="宋体" panose="02010600030101010101" pitchFamily="2" charset="-122"/>
                <a:ea typeface="宋体" panose="02010600030101010101" pitchFamily="2" charset="-122"/>
                <a:cs typeface="Times New Roman" panose="02020603050405020304" pitchFamily="18" charset="0"/>
              </a:rPr>
              <a:t>与其他短距离无线网络可能会有冲突，其中在</a:t>
            </a:r>
            <a:r>
              <a:rPr lang="en-US" altLang="zh-CN" sz="1400" dirty="0">
                <a:latin typeface="宋体" panose="02010600030101010101" pitchFamily="2" charset="-122"/>
                <a:ea typeface="宋体" panose="02010600030101010101" pitchFamily="2" charset="-122"/>
                <a:cs typeface="Times New Roman" panose="02020603050405020304" pitchFamily="18" charset="0"/>
              </a:rPr>
              <a:t>2.4GHz</a:t>
            </a:r>
            <a:r>
              <a:rPr lang="zh-CN" altLang="en-US" sz="1400" dirty="0">
                <a:latin typeface="宋体" panose="02010600030101010101" pitchFamily="2" charset="-122"/>
                <a:ea typeface="宋体" panose="02010600030101010101" pitchFamily="2" charset="-122"/>
                <a:cs typeface="Times New Roman" panose="02020603050405020304" pitchFamily="18" charset="0"/>
              </a:rPr>
              <a:t>的</a:t>
            </a:r>
            <a:r>
              <a:rPr lang="en-US" altLang="zh-CN" sz="1400" dirty="0">
                <a:latin typeface="宋体" panose="02010600030101010101" pitchFamily="2" charset="-122"/>
                <a:ea typeface="宋体" panose="02010600030101010101" pitchFamily="2" charset="-122"/>
                <a:cs typeface="Times New Roman" panose="02020603050405020304" pitchFamily="18" charset="0"/>
              </a:rPr>
              <a:t>11</a:t>
            </a:r>
            <a:r>
              <a:rPr lang="zh-CN" altLang="en-US" sz="1400" dirty="0">
                <a:latin typeface="宋体" panose="02010600030101010101" pitchFamily="2" charset="-122"/>
                <a:ea typeface="宋体" panose="02010600030101010101" pitchFamily="2" charset="-122"/>
                <a:cs typeface="Times New Roman" panose="02020603050405020304" pitchFamily="18" charset="0"/>
              </a:rPr>
              <a:t>、</a:t>
            </a:r>
            <a:r>
              <a:rPr lang="en-US" altLang="zh-CN" sz="1400" dirty="0">
                <a:latin typeface="宋体" panose="02010600030101010101" pitchFamily="2" charset="-122"/>
                <a:ea typeface="宋体" panose="02010600030101010101" pitchFamily="2" charset="-122"/>
                <a:cs typeface="Times New Roman" panose="02020603050405020304" pitchFamily="18" charset="0"/>
              </a:rPr>
              <a:t>15</a:t>
            </a:r>
            <a:r>
              <a:rPr lang="zh-CN" altLang="en-US" sz="1400" dirty="0">
                <a:latin typeface="宋体" panose="02010600030101010101" pitchFamily="2" charset="-122"/>
                <a:ea typeface="宋体" panose="02010600030101010101" pitchFamily="2" charset="-122"/>
                <a:cs typeface="Times New Roman" panose="02020603050405020304" pitchFamily="18" charset="0"/>
              </a:rPr>
              <a:t>、</a:t>
            </a:r>
            <a:r>
              <a:rPr lang="en-US" altLang="zh-CN" sz="1400" dirty="0">
                <a:latin typeface="宋体" panose="02010600030101010101" pitchFamily="2" charset="-122"/>
                <a:ea typeface="宋体" panose="02010600030101010101" pitchFamily="2" charset="-122"/>
                <a:cs typeface="Times New Roman" panose="02020603050405020304" pitchFamily="18" charset="0"/>
              </a:rPr>
              <a:t>20</a:t>
            </a:r>
            <a:r>
              <a:rPr lang="zh-CN" altLang="en-US" sz="1400" dirty="0">
                <a:latin typeface="宋体" panose="02010600030101010101" pitchFamily="2" charset="-122"/>
                <a:ea typeface="宋体" panose="02010600030101010101" pitchFamily="2" charset="-122"/>
                <a:cs typeface="Times New Roman" panose="02020603050405020304" pitchFamily="18" charset="0"/>
              </a:rPr>
              <a:t>、</a:t>
            </a:r>
            <a:r>
              <a:rPr lang="en-US" altLang="zh-CN" sz="1400" dirty="0">
                <a:latin typeface="宋体" panose="02010600030101010101" pitchFamily="2" charset="-122"/>
                <a:ea typeface="宋体" panose="02010600030101010101" pitchFamily="2" charset="-122"/>
                <a:cs typeface="Times New Roman" panose="02020603050405020304" pitchFamily="18" charset="0"/>
              </a:rPr>
              <a:t>25</a:t>
            </a:r>
            <a:r>
              <a:rPr lang="zh-CN" altLang="en-US" sz="1400" dirty="0">
                <a:latin typeface="宋体" panose="02010600030101010101" pitchFamily="2" charset="-122"/>
                <a:ea typeface="宋体" panose="02010600030101010101" pitchFamily="2" charset="-122"/>
                <a:cs typeface="Times New Roman" panose="02020603050405020304" pitchFamily="18" charset="0"/>
              </a:rPr>
              <a:t>和</a:t>
            </a:r>
            <a:r>
              <a:rPr lang="en-US" altLang="zh-CN" sz="1400" dirty="0">
                <a:latin typeface="宋体" panose="02010600030101010101" pitchFamily="2" charset="-122"/>
                <a:ea typeface="宋体" panose="02010600030101010101" pitchFamily="2" charset="-122"/>
                <a:cs typeface="Times New Roman" panose="02020603050405020304" pitchFamily="18" charset="0"/>
              </a:rPr>
              <a:t>26</a:t>
            </a:r>
            <a:r>
              <a:rPr lang="zh-CN" altLang="en-US" sz="1400" dirty="0">
                <a:latin typeface="宋体" panose="02010600030101010101" pitchFamily="2" charset="-122"/>
                <a:ea typeface="宋体" panose="02010600030101010101" pitchFamily="2" charset="-122"/>
                <a:cs typeface="Times New Roman" panose="02020603050405020304" pitchFamily="18" charset="0"/>
              </a:rPr>
              <a:t>信道与</a:t>
            </a:r>
            <a:r>
              <a:rPr lang="en-US" altLang="zh-CN" sz="1400" dirty="0">
                <a:latin typeface="宋体" panose="02010600030101010101" pitchFamily="2" charset="-122"/>
                <a:ea typeface="宋体" panose="02010600030101010101" pitchFamily="2" charset="-122"/>
                <a:cs typeface="Times New Roman" panose="02020603050405020304" pitchFamily="18" charset="0"/>
              </a:rPr>
              <a:t>Wi-Fi</a:t>
            </a:r>
            <a:r>
              <a:rPr lang="zh-CN" altLang="en-US" sz="1400" dirty="0">
                <a:latin typeface="宋体" panose="02010600030101010101" pitchFamily="2" charset="-122"/>
                <a:ea typeface="宋体" panose="02010600030101010101" pitchFamily="2" charset="-122"/>
                <a:cs typeface="Times New Roman" panose="02020603050405020304" pitchFamily="18" charset="0"/>
              </a:rPr>
              <a:t>冲突</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较小。</a:t>
            </a:r>
            <a:endParaRPr lang="en-US" altLang="zh-CN" sz="1400"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zh-CN" altLang="en-US" sz="1400" dirty="0">
                <a:latin typeface="宋体" panose="02010600030101010101" pitchFamily="2" charset="-122"/>
                <a:ea typeface="宋体" panose="02010600030101010101" pitchFamily="2" charset="-122"/>
                <a:cs typeface="Times New Roman" panose="02020603050405020304" pitchFamily="18" charset="0"/>
              </a:rPr>
              <a:t>能量检测：当设备要发送消息时，首先会进入接收模式来检测和评估信道的能量水平。能量检测不包括检测信号类型，只是评估信号能量水平。</a:t>
            </a:r>
            <a:r>
              <a:rPr lang="en-US" altLang="zh-CN" sz="1400" dirty="0">
                <a:latin typeface="宋体" panose="02010600030101010101" pitchFamily="2" charset="-122"/>
                <a:ea typeface="宋体" panose="02010600030101010101" pitchFamily="2" charset="-122"/>
                <a:cs typeface="Times New Roman" panose="02020603050405020304" pitchFamily="18" charset="0"/>
              </a:rPr>
              <a:t>MAC</a:t>
            </a:r>
            <a:r>
              <a:rPr lang="zh-CN" altLang="en-US" sz="1400" dirty="0">
                <a:latin typeface="宋体" panose="02010600030101010101" pitchFamily="2" charset="-122"/>
                <a:ea typeface="宋体" panose="02010600030101010101" pitchFamily="2" charset="-122"/>
                <a:cs typeface="Times New Roman" panose="02020603050405020304" pitchFamily="18" charset="0"/>
              </a:rPr>
              <a:t>层会请求</a:t>
            </a:r>
            <a:r>
              <a:rPr lang="en-US" altLang="zh-CN" sz="1400" dirty="0">
                <a:latin typeface="宋体" panose="02010600030101010101" pitchFamily="2" charset="-122"/>
                <a:ea typeface="宋体" panose="02010600030101010101" pitchFamily="2" charset="-122"/>
                <a:cs typeface="Times New Roman" panose="02020603050405020304" pitchFamily="18" charset="0"/>
              </a:rPr>
              <a:t>PHY</a:t>
            </a:r>
            <a:r>
              <a:rPr lang="zh-CN" altLang="en-US" sz="1400" dirty="0">
                <a:latin typeface="宋体" panose="02010600030101010101" pitchFamily="2" charset="-122"/>
                <a:ea typeface="宋体" panose="02010600030101010101" pitchFamily="2" charset="-122"/>
                <a:cs typeface="Times New Roman" panose="02020603050405020304" pitchFamily="18" charset="0"/>
              </a:rPr>
              <a:t>层执行能量检测，</a:t>
            </a:r>
            <a:r>
              <a:rPr lang="en-US" altLang="zh-CN" sz="1400" dirty="0">
                <a:latin typeface="宋体" panose="02010600030101010101" pitchFamily="2" charset="-122"/>
                <a:ea typeface="宋体" panose="02010600030101010101" pitchFamily="2" charset="-122"/>
                <a:cs typeface="Times New Roman" panose="02020603050405020304" pitchFamily="18" charset="0"/>
              </a:rPr>
              <a:t>PHY</a:t>
            </a:r>
            <a:r>
              <a:rPr lang="zh-CN" altLang="en-US" sz="1400" dirty="0">
                <a:latin typeface="宋体" panose="02010600030101010101" pitchFamily="2" charset="-122"/>
                <a:ea typeface="宋体" panose="02010600030101010101" pitchFamily="2" charset="-122"/>
                <a:cs typeface="Times New Roman" panose="02020603050405020304" pitchFamily="18" charset="0"/>
              </a:rPr>
              <a:t>层会返回一个</a:t>
            </a:r>
            <a:r>
              <a:rPr lang="en-US" altLang="zh-CN" sz="1400" dirty="0">
                <a:latin typeface="宋体" panose="02010600030101010101" pitchFamily="2" charset="-122"/>
                <a:ea typeface="宋体" panose="02010600030101010101" pitchFamily="2" charset="-122"/>
                <a:cs typeface="Times New Roman" panose="02020603050405020304" pitchFamily="18" charset="0"/>
              </a:rPr>
              <a:t>8</a:t>
            </a:r>
            <a:r>
              <a:rPr lang="zh-CN" altLang="en-US" sz="1400" dirty="0">
                <a:latin typeface="宋体" panose="02010600030101010101" pitchFamily="2" charset="-122"/>
                <a:ea typeface="宋体" panose="02010600030101010101" pitchFamily="2" charset="-122"/>
                <a:cs typeface="Times New Roman" panose="02020603050405020304" pitchFamily="18" charset="0"/>
              </a:rPr>
              <a:t>位整数表示能量的水平</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1400"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zh-CN" altLang="en-US" sz="1400" dirty="0">
                <a:latin typeface="宋体" panose="02010600030101010101" pitchFamily="2" charset="-122"/>
                <a:ea typeface="宋体" panose="02010600030101010101" pitchFamily="2" charset="-122"/>
                <a:cs typeface="Times New Roman" panose="02020603050405020304" pitchFamily="18" charset="0"/>
              </a:rPr>
              <a:t>载波检测：和能量检测类似，主要用于验证某个频率信道是否空闲。在发送消息之前先进入接收模式，在载波检测中，设备会解调信号，验证信号的调制和传播是否符合当前设备的</a:t>
            </a:r>
            <a:r>
              <a:rPr lang="en-US" altLang="zh-CN" sz="1400" dirty="0">
                <a:latin typeface="宋体" panose="02010600030101010101" pitchFamily="2" charset="-122"/>
                <a:ea typeface="宋体" panose="02010600030101010101" pitchFamily="2" charset="-122"/>
                <a:cs typeface="Times New Roman" panose="02020603050405020304" pitchFamily="18" charset="0"/>
              </a:rPr>
              <a:t>PHY</a:t>
            </a:r>
            <a:r>
              <a:rPr lang="zh-CN" altLang="en-US" sz="1400" dirty="0">
                <a:latin typeface="宋体" panose="02010600030101010101" pitchFamily="2" charset="-122"/>
                <a:ea typeface="宋体" panose="02010600030101010101" pitchFamily="2" charset="-122"/>
                <a:cs typeface="Times New Roman" panose="02020603050405020304" pitchFamily="18" charset="0"/>
              </a:rPr>
              <a:t>特性。如果信号和</a:t>
            </a:r>
            <a:r>
              <a:rPr lang="en-US" altLang="zh-CN" sz="1400" dirty="0">
                <a:latin typeface="宋体" panose="02010600030101010101" pitchFamily="2" charset="-122"/>
                <a:ea typeface="宋体" panose="02010600030101010101" pitchFamily="2" charset="-122"/>
                <a:cs typeface="Times New Roman" panose="02020603050405020304" pitchFamily="18" charset="0"/>
              </a:rPr>
              <a:t>PHY</a:t>
            </a:r>
            <a:r>
              <a:rPr lang="zh-CN" altLang="en-US" sz="1400" dirty="0">
                <a:latin typeface="宋体" panose="02010600030101010101" pitchFamily="2" charset="-122"/>
                <a:ea typeface="宋体" panose="02010600030101010101" pitchFamily="2" charset="-122"/>
                <a:cs typeface="Times New Roman" panose="02020603050405020304" pitchFamily="18" charset="0"/>
              </a:rPr>
              <a:t>兼容，那么不管信号能量水平如何，都认为信道处于忙碌状态</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1400"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zh-CN" altLang="en-US" sz="1400" dirty="0">
                <a:latin typeface="宋体" panose="02010600030101010101" pitchFamily="2" charset="-122"/>
                <a:ea typeface="宋体" panose="02010600030101010101" pitchFamily="2" charset="-122"/>
                <a:cs typeface="Times New Roman" panose="02020603050405020304" pitchFamily="18" charset="0"/>
              </a:rPr>
              <a:t>空闲信道评估</a:t>
            </a:r>
            <a:r>
              <a:rPr lang="en-US" altLang="zh-CN" sz="1400" dirty="0">
                <a:latin typeface="宋体" panose="02010600030101010101" pitchFamily="2" charset="-122"/>
                <a:ea typeface="宋体" panose="02010600030101010101" pitchFamily="2" charset="-122"/>
                <a:cs typeface="Times New Roman" panose="02020603050405020304" pitchFamily="18" charset="0"/>
              </a:rPr>
              <a:t>(CCA)</a:t>
            </a:r>
            <a:r>
              <a:rPr lang="zh-CN" altLang="en-US" sz="1400" dirty="0">
                <a:latin typeface="宋体" panose="02010600030101010101" pitchFamily="2" charset="-122"/>
                <a:ea typeface="宋体" panose="02010600030101010101" pitchFamily="2" charset="-122"/>
                <a:cs typeface="Times New Roman" panose="02020603050405020304" pitchFamily="18" charset="0"/>
              </a:rPr>
              <a:t>：在</a:t>
            </a:r>
            <a:r>
              <a:rPr lang="en-US" altLang="zh-CN" sz="1400" dirty="0">
                <a:latin typeface="宋体" panose="02010600030101010101" pitchFamily="2" charset="-122"/>
                <a:ea typeface="宋体" panose="02010600030101010101" pitchFamily="2" charset="-122"/>
                <a:cs typeface="Times New Roman" panose="02020603050405020304" pitchFamily="18" charset="0"/>
              </a:rPr>
              <a:t>CSMA/CA</a:t>
            </a:r>
            <a:r>
              <a:rPr lang="zh-CN" altLang="en-US" sz="1400" dirty="0">
                <a:latin typeface="宋体" panose="02010600030101010101" pitchFamily="2" charset="-122"/>
                <a:ea typeface="宋体" panose="02010600030101010101" pitchFamily="2" charset="-122"/>
                <a:cs typeface="Times New Roman" panose="02020603050405020304" pitchFamily="18" charset="0"/>
              </a:rPr>
              <a:t>访问机制中，第一步</a:t>
            </a:r>
            <a:r>
              <a:rPr lang="en-US" altLang="zh-CN" sz="1400" dirty="0">
                <a:latin typeface="宋体" panose="02010600030101010101" pitchFamily="2" charset="-122"/>
                <a:ea typeface="宋体" panose="02010600030101010101" pitchFamily="2" charset="-122"/>
                <a:cs typeface="Times New Roman" panose="02020603050405020304" pitchFamily="18" charset="0"/>
              </a:rPr>
              <a:t>MAC</a:t>
            </a:r>
            <a:r>
              <a:rPr lang="zh-CN" altLang="en-US" sz="1400" dirty="0">
                <a:latin typeface="宋体" panose="02010600030101010101" pitchFamily="2" charset="-122"/>
                <a:ea typeface="宋体" panose="02010600030101010101" pitchFamily="2" charset="-122"/>
                <a:cs typeface="Times New Roman" panose="02020603050405020304" pitchFamily="18" charset="0"/>
              </a:rPr>
              <a:t>层将会请求</a:t>
            </a:r>
            <a:r>
              <a:rPr lang="en-US" altLang="zh-CN" sz="1400" dirty="0">
                <a:latin typeface="宋体" panose="02010600030101010101" pitchFamily="2" charset="-122"/>
                <a:ea typeface="宋体" panose="02010600030101010101" pitchFamily="2" charset="-122"/>
                <a:cs typeface="Times New Roman" panose="02020603050405020304" pitchFamily="18" charset="0"/>
              </a:rPr>
              <a:t>PHY</a:t>
            </a:r>
            <a:r>
              <a:rPr lang="zh-CN" altLang="en-US" sz="1400" dirty="0">
                <a:latin typeface="宋体" panose="02010600030101010101" pitchFamily="2" charset="-122"/>
                <a:ea typeface="宋体" panose="02010600030101010101" pitchFamily="2" charset="-122"/>
                <a:cs typeface="Times New Roman" panose="02020603050405020304" pitchFamily="18" charset="0"/>
              </a:rPr>
              <a:t>层执行一次</a:t>
            </a:r>
            <a:r>
              <a:rPr lang="en-US" altLang="zh-CN" sz="1400" dirty="0">
                <a:latin typeface="宋体" panose="02010600030101010101" pitchFamily="2" charset="-122"/>
                <a:ea typeface="宋体" panose="02010600030101010101" pitchFamily="2" charset="-122"/>
                <a:cs typeface="Times New Roman" panose="02020603050405020304" pitchFamily="18" charset="0"/>
              </a:rPr>
              <a:t>CCA,</a:t>
            </a:r>
            <a:r>
              <a:rPr lang="zh-CN" altLang="en-US" sz="1400" dirty="0">
                <a:latin typeface="宋体" panose="02010600030101010101" pitchFamily="2" charset="-122"/>
                <a:ea typeface="宋体" panose="02010600030101010101" pitchFamily="2" charset="-122"/>
                <a:cs typeface="Times New Roman" panose="02020603050405020304" pitchFamily="18" charset="0"/>
              </a:rPr>
              <a:t>以确保信道没有被其他设备所使用。在一次</a:t>
            </a:r>
            <a:r>
              <a:rPr lang="en-US" altLang="zh-CN" sz="1400" dirty="0">
                <a:latin typeface="宋体" panose="02010600030101010101" pitchFamily="2" charset="-122"/>
                <a:ea typeface="宋体" panose="02010600030101010101" pitchFamily="2" charset="-122"/>
                <a:cs typeface="Times New Roman" panose="02020603050405020304" pitchFamily="18" charset="0"/>
              </a:rPr>
              <a:t>CCA</a:t>
            </a:r>
            <a:r>
              <a:rPr lang="zh-CN" altLang="en-US" sz="1400" dirty="0">
                <a:latin typeface="宋体" panose="02010600030101010101" pitchFamily="2" charset="-122"/>
                <a:ea typeface="宋体" panose="02010600030101010101" pitchFamily="2" charset="-122"/>
                <a:cs typeface="Times New Roman" panose="02020603050405020304" pitchFamily="18" charset="0"/>
              </a:rPr>
              <a:t>中，可以使用能量检测或载波检测的结果来决定一个频率信道是否可用。</a:t>
            </a:r>
            <a:endParaRPr lang="zh-CN" altLang="zh-CN" sz="1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65992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5.Node.js</a:t>
            </a:r>
            <a:r>
              <a:rPr lang="zh-CN" altLang="en-US" b="1" dirty="0">
                <a:solidFill>
                  <a:schemeClr val="bg2">
                    <a:lumMod val="75000"/>
                  </a:schemeClr>
                </a:solidFill>
                <a:latin typeface="宋体" panose="02010600030101010101" pitchFamily="2" charset="-122"/>
                <a:ea typeface="宋体" panose="02010600030101010101" pitchFamily="2" charset="-122"/>
              </a:rPr>
              <a:t>简介</a:t>
            </a: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15053075"/>
              </p:ext>
            </p:extLst>
          </p:nvPr>
        </p:nvGraphicFramePr>
        <p:xfrm>
          <a:off x="515396" y="1874694"/>
          <a:ext cx="2486025" cy="2238375"/>
        </p:xfrm>
        <a:graphic>
          <a:graphicData uri="http://schemas.openxmlformats.org/presentationml/2006/ole">
            <mc:AlternateContent xmlns:mc="http://schemas.openxmlformats.org/markup-compatibility/2006">
              <mc:Choice xmlns:v="urn:schemas-microsoft-com:vml" Requires="v">
                <p:oleObj spid="_x0000_s52367" name="Visio" r:id="rId4" imgW="2495382" imgH="2228733" progId="Visio.Drawing.15">
                  <p:embed/>
                </p:oleObj>
              </mc:Choice>
              <mc:Fallback>
                <p:oleObj name="Visio" r:id="rId4" imgW="2495382" imgH="2228733" progId="Visio.Drawing.15">
                  <p:embed/>
                  <p:pic>
                    <p:nvPicPr>
                      <p:cNvPr id="0" name="Object 1"/>
                      <p:cNvPicPr>
                        <a:picLocks noChangeAspect="1" noChangeArrowheads="1"/>
                      </p:cNvPicPr>
                      <p:nvPr/>
                    </p:nvPicPr>
                    <p:blipFill>
                      <a:blip r:embed="rId5"/>
                      <a:srcRect/>
                      <a:stretch>
                        <a:fillRect/>
                      </a:stretch>
                    </p:blipFill>
                    <p:spPr bwMode="auto">
                      <a:xfrm>
                        <a:off x="515396" y="1874694"/>
                        <a:ext cx="2486025" cy="223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4"/>
          <p:cNvSpPr>
            <a:spLocks noChangeArrowheads="1"/>
          </p:cNvSpPr>
          <p:nvPr/>
        </p:nvSpPr>
        <p:spPr bwMode="auto">
          <a:xfrm>
            <a:off x="4057650"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353846651"/>
              </p:ext>
            </p:extLst>
          </p:nvPr>
        </p:nvGraphicFramePr>
        <p:xfrm>
          <a:off x="3119960" y="1874693"/>
          <a:ext cx="3181350" cy="2238375"/>
        </p:xfrm>
        <a:graphic>
          <a:graphicData uri="http://schemas.openxmlformats.org/presentationml/2006/ole">
            <mc:AlternateContent xmlns:mc="http://schemas.openxmlformats.org/markup-compatibility/2006">
              <mc:Choice xmlns:v="urn:schemas-microsoft-com:vml" Requires="v">
                <p:oleObj spid="_x0000_s52368" name="Visio" r:id="rId6" imgW="3171792" imgH="2238212" progId="Visio.Drawing.15">
                  <p:embed/>
                </p:oleObj>
              </mc:Choice>
              <mc:Fallback>
                <p:oleObj name="Visio" r:id="rId6" imgW="3171792" imgH="2238212" progId="Visio.Drawing.1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9960" y="1874693"/>
                        <a:ext cx="3181350" cy="223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文本框 13"/>
          <p:cNvSpPr txBox="1"/>
          <p:nvPr/>
        </p:nvSpPr>
        <p:spPr>
          <a:xfrm>
            <a:off x="515396" y="4654847"/>
            <a:ext cx="5594604" cy="1980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en-US" altLang="zh-CN" sz="1400" dirty="0">
                <a:latin typeface="宋体" panose="02010600030101010101" pitchFamily="2" charset="-122"/>
                <a:ea typeface="宋体" panose="02010600030101010101" pitchFamily="2" charset="-122"/>
                <a:cs typeface="Times New Roman" panose="02020603050405020304" pitchFamily="18" charset="0"/>
              </a:rPr>
              <a:t>Node.js</a:t>
            </a:r>
            <a:r>
              <a:rPr lang="zh-CN" altLang="en-US" sz="1400" dirty="0">
                <a:latin typeface="宋体" panose="02010600030101010101" pitchFamily="2" charset="-122"/>
                <a:ea typeface="宋体" panose="02010600030101010101" pitchFamily="2" charset="-122"/>
                <a:cs typeface="Times New Roman" panose="02020603050405020304" pitchFamily="18" charset="0"/>
              </a:rPr>
              <a:t>最大的特点</a:t>
            </a:r>
            <a:r>
              <a:rPr lang="zh-CN" altLang="en-US" sz="1400" b="1" dirty="0">
                <a:latin typeface="宋体" panose="02010600030101010101" pitchFamily="2" charset="-122"/>
                <a:ea typeface="宋体" panose="02010600030101010101" pitchFamily="2" charset="-122"/>
                <a:cs typeface="Times New Roman" panose="02020603050405020304" pitchFamily="18" charset="0"/>
              </a:rPr>
              <a:t>是非阻塞</a:t>
            </a:r>
            <a:r>
              <a:rPr lang="en-US" altLang="zh-CN" sz="1400" b="1" dirty="0">
                <a:latin typeface="宋体" panose="02010600030101010101" pitchFamily="2" charset="-122"/>
                <a:ea typeface="宋体" panose="02010600030101010101" pitchFamily="2" charset="-122"/>
                <a:cs typeface="Times New Roman" panose="02020603050405020304" pitchFamily="18" charset="0"/>
              </a:rPr>
              <a:t>I/O(</a:t>
            </a:r>
            <a:r>
              <a:rPr lang="zh-CN" altLang="en-US" sz="1400" b="1" dirty="0">
                <a:latin typeface="宋体" panose="02010600030101010101" pitchFamily="2" charset="-122"/>
                <a:ea typeface="宋体" panose="02010600030101010101" pitchFamily="2" charset="-122"/>
                <a:cs typeface="Times New Roman" panose="02020603050405020304" pitchFamily="18" charset="0"/>
              </a:rPr>
              <a:t>异步</a:t>
            </a:r>
            <a:r>
              <a:rPr lang="en-US" altLang="zh-CN" sz="1400" b="1" dirty="0">
                <a:latin typeface="宋体" panose="02010600030101010101" pitchFamily="2" charset="-122"/>
                <a:ea typeface="宋体" panose="02010600030101010101" pitchFamily="2" charset="-122"/>
                <a:cs typeface="Times New Roman" panose="02020603050405020304" pitchFamily="18" charset="0"/>
              </a:rPr>
              <a:t>I/O)</a:t>
            </a:r>
            <a:r>
              <a:rPr lang="zh-CN" altLang="en-US" sz="1400" dirty="0">
                <a:latin typeface="宋体" panose="02010600030101010101" pitchFamily="2" charset="-122"/>
                <a:ea typeface="宋体" panose="02010600030101010101" pitchFamily="2" charset="-122"/>
                <a:cs typeface="Times New Roman" panose="02020603050405020304" pitchFamily="18" charset="0"/>
              </a:rPr>
              <a:t>，这也是</a:t>
            </a:r>
            <a:r>
              <a:rPr lang="en-US" altLang="zh-CN" sz="1400" dirty="0">
                <a:latin typeface="宋体" panose="02010600030101010101" pitchFamily="2" charset="-122"/>
                <a:ea typeface="宋体" panose="02010600030101010101" pitchFamily="2" charset="-122"/>
                <a:cs typeface="Times New Roman" panose="02020603050405020304" pitchFamily="18" charset="0"/>
              </a:rPr>
              <a:t>Node.js</a:t>
            </a:r>
            <a:r>
              <a:rPr lang="zh-CN" altLang="en-US" sz="1400" dirty="0">
                <a:latin typeface="宋体" panose="02010600030101010101" pitchFamily="2" charset="-122"/>
                <a:ea typeface="宋体" panose="02010600030101010101" pitchFamily="2" charset="-122"/>
                <a:cs typeface="Times New Roman" panose="02020603050405020304" pitchFamily="18" charset="0"/>
              </a:rPr>
              <a:t>用于处理</a:t>
            </a:r>
            <a:r>
              <a:rPr lang="zh-CN" altLang="en-US" sz="1400" b="1" dirty="0">
                <a:latin typeface="宋体" panose="02010600030101010101" pitchFamily="2" charset="-122"/>
                <a:ea typeface="宋体" panose="02010600030101010101" pitchFamily="2" charset="-122"/>
                <a:cs typeface="Times New Roman" panose="02020603050405020304" pitchFamily="18" charset="0"/>
              </a:rPr>
              <a:t>高并发请求数据</a:t>
            </a:r>
            <a:r>
              <a:rPr lang="zh-CN" altLang="en-US" sz="1400" dirty="0">
                <a:latin typeface="宋体" panose="02010600030101010101" pitchFamily="2" charset="-122"/>
                <a:ea typeface="宋体" panose="02010600030101010101" pitchFamily="2" charset="-122"/>
                <a:cs typeface="Times New Roman" panose="02020603050405020304" pitchFamily="18" charset="0"/>
              </a:rPr>
              <a:t>的核心技术，通过事件和回调支持并发，所以性能非常高。异步</a:t>
            </a:r>
            <a:r>
              <a:rPr lang="en-US" altLang="zh-CN" sz="1400" dirty="0">
                <a:latin typeface="宋体" panose="02010600030101010101" pitchFamily="2" charset="-122"/>
                <a:ea typeface="宋体" panose="02010600030101010101" pitchFamily="2" charset="-122"/>
                <a:cs typeface="Times New Roman" panose="02020603050405020304" pitchFamily="18" charset="0"/>
              </a:rPr>
              <a:t>I/O</a:t>
            </a:r>
            <a:r>
              <a:rPr lang="zh-CN" altLang="en-US" sz="1400" dirty="0">
                <a:latin typeface="宋体" panose="02010600030101010101" pitchFamily="2" charset="-122"/>
                <a:ea typeface="宋体" panose="02010600030101010101" pitchFamily="2" charset="-122"/>
                <a:cs typeface="Times New Roman" panose="02020603050405020304" pitchFamily="18" charset="0"/>
              </a:rPr>
              <a:t>就是先分发相应的</a:t>
            </a:r>
            <a:r>
              <a:rPr lang="en-US" altLang="zh-CN" sz="1400" dirty="0">
                <a:latin typeface="宋体" panose="02010600030101010101" pitchFamily="2" charset="-122"/>
                <a:ea typeface="宋体" panose="02010600030101010101" pitchFamily="2" charset="-122"/>
                <a:cs typeface="Times New Roman" panose="02020603050405020304" pitchFamily="18" charset="0"/>
              </a:rPr>
              <a:t>I/O</a:t>
            </a:r>
            <a:r>
              <a:rPr lang="zh-CN" altLang="en-US" sz="1400" dirty="0">
                <a:latin typeface="宋体" panose="02010600030101010101" pitchFamily="2" charset="-122"/>
                <a:ea typeface="宋体" panose="02010600030101010101" pitchFamily="2" charset="-122"/>
                <a:cs typeface="Times New Roman" panose="02020603050405020304" pitchFamily="18" charset="0"/>
              </a:rPr>
              <a:t>事件，然后在操作完成时发送一个事件到事件队列执行相应的回调函数。当事件未完成时不执行相应的回调函数，可以执行其他代码</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。在</a:t>
            </a:r>
            <a:r>
              <a:rPr lang="zh-CN" altLang="en-US" sz="1400" dirty="0">
                <a:latin typeface="宋体" panose="02010600030101010101" pitchFamily="2" charset="-122"/>
                <a:ea typeface="宋体" panose="02010600030101010101" pitchFamily="2" charset="-122"/>
                <a:cs typeface="Times New Roman" panose="02020603050405020304" pitchFamily="18" charset="0"/>
              </a:rPr>
              <a:t>传统的同步单线程处理机制中，执行</a:t>
            </a:r>
            <a:r>
              <a:rPr lang="en-US" altLang="zh-CN" sz="1400" dirty="0">
                <a:latin typeface="宋体" panose="02010600030101010101" pitchFamily="2" charset="-122"/>
                <a:ea typeface="宋体" panose="02010600030101010101" pitchFamily="2" charset="-122"/>
                <a:cs typeface="Times New Roman" panose="02020603050405020304" pitchFamily="18" charset="0"/>
              </a:rPr>
              <a:t>I/O</a:t>
            </a:r>
            <a:r>
              <a:rPr lang="zh-CN" altLang="en-US" sz="1400" dirty="0">
                <a:latin typeface="宋体" panose="02010600030101010101" pitchFamily="2" charset="-122"/>
                <a:ea typeface="宋体" panose="02010600030101010101" pitchFamily="2" charset="-122"/>
                <a:cs typeface="Times New Roman" panose="02020603050405020304" pitchFamily="18" charset="0"/>
              </a:rPr>
              <a:t>操作会阻塞代码的执行，从而降低了程序的执行效率。</a:t>
            </a:r>
            <a:endParaRPr lang="zh-CN" altLang="zh-CN" sz="1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p:cNvSpPr txBox="1"/>
          <p:nvPr/>
        </p:nvSpPr>
        <p:spPr>
          <a:xfrm>
            <a:off x="6362700" y="1139220"/>
            <a:ext cx="2484430" cy="52629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en-US" altLang="zh-CN" sz="1400" kern="100" dirty="0">
                <a:latin typeface="Times New Roman" panose="02020603050405020304" pitchFamily="18" charset="0"/>
                <a:ea typeface="宋体" panose="02010600030101010101" pitchFamily="2" charset="-122"/>
              </a:rPr>
              <a:t>Node.js</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继承了</a:t>
            </a:r>
            <a:r>
              <a:rPr lang="en-US" altLang="zh-CN" sz="1400" kern="100" dirty="0">
                <a:latin typeface="Times New Roman" panose="02020603050405020304" pitchFamily="18" charset="0"/>
                <a:ea typeface="宋体" panose="02010600030101010101" pitchFamily="2" charset="-122"/>
              </a:rPr>
              <a:t>JavaScript</a:t>
            </a:r>
            <a:r>
              <a:rPr lang="zh-CN" altLang="zh-CN" sz="1400" b="1" kern="100" dirty="0">
                <a:latin typeface="Times New Roman" panose="02020603050405020304" pitchFamily="18" charset="0"/>
                <a:ea typeface="宋体" panose="02010600030101010101" pitchFamily="2" charset="-122"/>
                <a:cs typeface="Times New Roman" panose="02020603050405020304" pitchFamily="18" charset="0"/>
              </a:rPr>
              <a:t>单线程</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的特点</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，编程</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的复杂度大大降低，不用考虑多线程之间的</a:t>
            </a:r>
            <a:r>
              <a:rPr lang="zh-CN" altLang="zh-CN" sz="1400" b="1" kern="100" dirty="0">
                <a:latin typeface="Times New Roman" panose="02020603050405020304" pitchFamily="18" charset="0"/>
                <a:ea typeface="宋体" panose="02010600030101010101" pitchFamily="2" charset="-122"/>
                <a:cs typeface="Times New Roman" panose="02020603050405020304" pitchFamily="18" charset="0"/>
              </a:rPr>
              <a:t>状态同步</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b="1" kern="100" dirty="0">
                <a:latin typeface="Times New Roman" panose="02020603050405020304" pitchFamily="18" charset="0"/>
                <a:ea typeface="宋体" panose="02010600030101010101" pitchFamily="2" charset="-122"/>
                <a:cs typeface="Times New Roman" panose="02020603050405020304" pitchFamily="18" charset="0"/>
              </a:rPr>
              <a:t>上下文切换</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b="1" kern="100" dirty="0">
                <a:latin typeface="Times New Roman" panose="02020603050405020304" pitchFamily="18" charset="0"/>
                <a:ea typeface="宋体" panose="02010600030101010101" pitchFamily="2" charset="-122"/>
                <a:cs typeface="Times New Roman" panose="02020603050405020304" pitchFamily="18" charset="0"/>
              </a:rPr>
              <a:t>死锁</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及</a:t>
            </a:r>
            <a:r>
              <a:rPr lang="zh-CN" altLang="zh-CN" sz="1400" b="1" kern="100" dirty="0">
                <a:latin typeface="Times New Roman" panose="02020603050405020304" pitchFamily="18" charset="0"/>
                <a:ea typeface="宋体" panose="02010600030101010101" pitchFamily="2" charset="-122"/>
                <a:cs typeface="Times New Roman" panose="02020603050405020304" pitchFamily="18" charset="0"/>
              </a:rPr>
              <a:t>线程安全</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等问题</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，但是在单线程的情况下，一旦发生异常错误会导致线程停止运行，使服务器的稳定性能下降，而多线程在多核</a:t>
            </a:r>
            <a:r>
              <a:rPr lang="en-US" altLang="zh-CN" sz="1400" kern="100" dirty="0">
                <a:latin typeface="Times New Roman" panose="02020603050405020304" pitchFamily="18" charset="0"/>
                <a:ea typeface="宋体" panose="02010600030101010101" pitchFamily="2" charset="-122"/>
              </a:rPr>
              <a:t>CPU</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上能够有效提升</a:t>
            </a:r>
            <a:r>
              <a:rPr lang="en-US" altLang="zh-CN" sz="1400" kern="100" dirty="0">
                <a:latin typeface="Times New Roman" panose="02020603050405020304" pitchFamily="18" charset="0"/>
                <a:ea typeface="宋体" panose="02010600030101010101" pitchFamily="2" charset="-122"/>
              </a:rPr>
              <a:t>CPU</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的利用率。</a:t>
            </a:r>
            <a:r>
              <a:rPr lang="en-US" altLang="zh-CN" sz="1400" kern="100" dirty="0">
                <a:latin typeface="Times New Roman" panose="02020603050405020304" pitchFamily="18" charset="0"/>
                <a:ea typeface="宋体" panose="02010600030101010101" pitchFamily="2" charset="-122"/>
              </a:rPr>
              <a:t>Node.js</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为了弥补单线程无法利用多核</a:t>
            </a:r>
            <a:r>
              <a:rPr lang="en-US" altLang="zh-CN" sz="1400" kern="100" dirty="0">
                <a:latin typeface="Times New Roman" panose="02020603050405020304" pitchFamily="18" charset="0"/>
                <a:ea typeface="宋体" panose="02010600030101010101" pitchFamily="2" charset="-122"/>
              </a:rPr>
              <a:t>CPU</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的缺点，提供了类似前端浏览器中</a:t>
            </a:r>
            <a:r>
              <a:rPr lang="en-US" altLang="zh-CN" sz="1400" kern="100" dirty="0">
                <a:latin typeface="Times New Roman" panose="02020603050405020304" pitchFamily="18" charset="0"/>
                <a:ea typeface="宋体" panose="02010600030101010101" pitchFamily="2" charset="-122"/>
              </a:rPr>
              <a:t>Web Workers</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的子进程，可以通过该子进程高效的利用</a:t>
            </a:r>
            <a:r>
              <a:rPr lang="en-US" altLang="zh-CN" sz="1400" kern="100" dirty="0">
                <a:latin typeface="Times New Roman" panose="02020603050405020304" pitchFamily="18" charset="0"/>
                <a:ea typeface="宋体" panose="02010600030101010101" pitchFamily="2" charset="-122"/>
              </a:rPr>
              <a:t>CPU</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kern="100" dirty="0" smtClean="0">
                <a:latin typeface="Times New Roman" panose="02020603050405020304" pitchFamily="18" charset="0"/>
                <a:ea typeface="宋体" panose="02010600030101010101" pitchFamily="2" charset="-122"/>
              </a:rPr>
              <a:t>I/O</a:t>
            </a:r>
            <a:r>
              <a:rPr lang="zh-CN" altLang="en-US" sz="1400" kern="100" dirty="0" smtClean="0">
                <a:latin typeface="Times New Roman" panose="02020603050405020304" pitchFamily="18" charset="0"/>
                <a:ea typeface="宋体" panose="02010600030101010101" pitchFamily="2" charset="-122"/>
              </a:rPr>
              <a:t>。</a:t>
            </a:r>
            <a:endParaRPr lang="zh-CN" altLang="zh-CN" sz="1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矩形 12"/>
          <p:cNvSpPr/>
          <p:nvPr/>
        </p:nvSpPr>
        <p:spPr>
          <a:xfrm>
            <a:off x="3512510" y="4199291"/>
            <a:ext cx="2339102"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异步</a:t>
            </a:r>
            <a:r>
              <a:rPr lang="en-US" altLang="zh-CN" kern="100" dirty="0">
                <a:latin typeface="Times New Roman" panose="02020603050405020304" pitchFamily="18" charset="0"/>
                <a:ea typeface="宋体" panose="02010600030101010101" pitchFamily="2" charset="-122"/>
              </a:rPr>
              <a:t>I/O</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的调用示意图</a:t>
            </a:r>
            <a:endParaRPr lang="zh-CN" altLang="en-US" dirty="0"/>
          </a:p>
        </p:txBody>
      </p:sp>
      <p:sp>
        <p:nvSpPr>
          <p:cNvPr id="16" name="矩形 15"/>
          <p:cNvSpPr/>
          <p:nvPr/>
        </p:nvSpPr>
        <p:spPr>
          <a:xfrm>
            <a:off x="768096" y="4113068"/>
            <a:ext cx="2050561" cy="507831"/>
          </a:xfrm>
          <a:prstGeom prst="rect">
            <a:avLst/>
          </a:prstGeom>
        </p:spPr>
        <p:txBody>
          <a:bodyPr wrap="none">
            <a:spAutoFit/>
          </a:bodyPr>
          <a:lstStyle/>
          <a:p>
            <a:pPr algn="ctr">
              <a:lnSpc>
                <a:spcPct val="150000"/>
              </a:lnSpc>
              <a:spcAft>
                <a:spcPts val="0"/>
              </a:spcAft>
            </a:pPr>
            <a:r>
              <a:rPr lang="en-US" altLang="zh-CN" kern="100" dirty="0">
                <a:latin typeface="Times New Roman" panose="02020603050405020304" pitchFamily="18" charset="0"/>
                <a:ea typeface="宋体" panose="02010600030101010101" pitchFamily="2" charset="-122"/>
              </a:rPr>
              <a:t>Node.js</a:t>
            </a:r>
            <a:r>
              <a:rPr lang="zh-CN" altLang="zh-CN" kern="100" dirty="0">
                <a:latin typeface="Times New Roman" panose="02020603050405020304" pitchFamily="18" charset="0"/>
                <a:ea typeface="宋体" panose="02010600030101010101" pitchFamily="2" charset="-122"/>
              </a:rPr>
              <a:t>的组件构成</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77669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5.</a:t>
            </a:r>
            <a:r>
              <a:rPr lang="zh-CN" altLang="en-US" b="1" dirty="0" smtClean="0">
                <a:solidFill>
                  <a:schemeClr val="bg2">
                    <a:lumMod val="75000"/>
                  </a:schemeClr>
                </a:solidFill>
                <a:latin typeface="宋体" panose="02010600030101010101" pitchFamily="2" charset="-122"/>
                <a:ea typeface="宋体" panose="02010600030101010101" pitchFamily="2" charset="-122"/>
              </a:rPr>
              <a:t>软件整体架构设计</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4057650"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1174296" y="21857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25909505"/>
              </p:ext>
            </p:extLst>
          </p:nvPr>
        </p:nvGraphicFramePr>
        <p:xfrm>
          <a:off x="930020" y="2130550"/>
          <a:ext cx="6110685" cy="3525395"/>
        </p:xfrm>
        <a:graphic>
          <a:graphicData uri="http://schemas.openxmlformats.org/presentationml/2006/ole">
            <mc:AlternateContent xmlns:mc="http://schemas.openxmlformats.org/markup-compatibility/2006">
              <mc:Choice xmlns:v="urn:schemas-microsoft-com:vml" Requires="v">
                <p:oleObj spid="_x0000_s53319" name="Visio" r:id="rId4" imgW="5800560" imgH="3352930" progId="Visio.Drawing.15">
                  <p:embed/>
                </p:oleObj>
              </mc:Choice>
              <mc:Fallback>
                <p:oleObj name="Visio" r:id="rId4" imgW="5800560" imgH="335293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020" y="2130550"/>
                        <a:ext cx="6110685" cy="3525395"/>
                      </a:xfrm>
                      <a:prstGeom prst="rect">
                        <a:avLst/>
                      </a:prstGeom>
                      <a:noFill/>
                    </p:spPr>
                  </p:pic>
                </p:oleObj>
              </mc:Fallback>
            </mc:AlternateContent>
          </a:graphicData>
        </a:graphic>
      </p:graphicFrame>
      <p:sp>
        <p:nvSpPr>
          <p:cNvPr id="13" name="矩形 12"/>
          <p:cNvSpPr/>
          <p:nvPr/>
        </p:nvSpPr>
        <p:spPr>
          <a:xfrm>
            <a:off x="2969699" y="5799585"/>
            <a:ext cx="2031325"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软件的整体架构图</a:t>
            </a:r>
            <a:endParaRPr lang="zh-CN" altLang="en-US" dirty="0"/>
          </a:p>
        </p:txBody>
      </p:sp>
    </p:spTree>
    <p:extLst>
      <p:ext uri="{BB962C8B-B14F-4D97-AF65-F5344CB8AC3E}">
        <p14:creationId xmlns:p14="http://schemas.microsoft.com/office/powerpoint/2010/main" val="2587242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5.TCP</a:t>
            </a:r>
            <a:r>
              <a:rPr lang="zh-CN" altLang="en-US" b="1" dirty="0" smtClean="0">
                <a:solidFill>
                  <a:schemeClr val="bg2">
                    <a:lumMod val="75000"/>
                  </a:schemeClr>
                </a:solidFill>
                <a:latin typeface="宋体" panose="02010600030101010101" pitchFamily="2" charset="-122"/>
                <a:ea typeface="宋体" panose="02010600030101010101" pitchFamily="2" charset="-122"/>
              </a:rPr>
              <a:t>通讯软件</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4057650"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1174296" y="21857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4274" name="图片 41" descr="C:\Users\ziyi2\AppData\Local\Temp\14879405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2362589"/>
            <a:ext cx="2282812" cy="262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064142" y="5080275"/>
            <a:ext cx="1992853" cy="507831"/>
          </a:xfrm>
          <a:prstGeom prst="rect">
            <a:avLst/>
          </a:prstGeom>
        </p:spPr>
        <p:txBody>
          <a:bodyPr wrap="none">
            <a:spAutoFit/>
          </a:bodyPr>
          <a:lstStyle/>
          <a:p>
            <a:pPr algn="ctr">
              <a:lnSpc>
                <a:spcPct val="150000"/>
              </a:lnSpc>
              <a:spcAft>
                <a:spcPts val="0"/>
              </a:spcAft>
            </a:pPr>
            <a:r>
              <a:rPr lang="en-US" altLang="zh-CN" kern="100" dirty="0">
                <a:latin typeface="Times New Roman" panose="02020603050405020304" pitchFamily="18" charset="0"/>
                <a:ea typeface="宋体" panose="02010600030101010101" pitchFamily="2" charset="-122"/>
              </a:rPr>
              <a:t>TCP</a:t>
            </a:r>
            <a:r>
              <a:rPr lang="zh-CN" altLang="zh-CN" kern="100" dirty="0">
                <a:latin typeface="Times New Roman" panose="02020603050405020304" pitchFamily="18" charset="0"/>
                <a:ea typeface="宋体" panose="02010600030101010101" pitchFamily="2" charset="-122"/>
              </a:rPr>
              <a:t>服务目录结构</a:t>
            </a:r>
            <a:endParaRPr lang="zh-CN" altLang="zh-CN" kern="100" dirty="0">
              <a:effectLst/>
              <a:latin typeface="Times New Roman" panose="02020603050405020304" pitchFamily="18" charset="0"/>
              <a:ea typeface="宋体" panose="02010600030101010101" pitchFamily="2" charset="-122"/>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7539" y="2084830"/>
            <a:ext cx="1851445" cy="392330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4507" y="2084830"/>
            <a:ext cx="1851445" cy="3923300"/>
          </a:xfrm>
          <a:prstGeom prst="rect">
            <a:avLst/>
          </a:prstGeom>
        </p:spPr>
      </p:pic>
      <p:sp>
        <p:nvSpPr>
          <p:cNvPr id="15" name="矩形 14"/>
          <p:cNvSpPr/>
          <p:nvPr/>
        </p:nvSpPr>
        <p:spPr>
          <a:xfrm>
            <a:off x="3885852" y="6130653"/>
            <a:ext cx="1454244" cy="507831"/>
          </a:xfrm>
          <a:prstGeom prst="rect">
            <a:avLst/>
          </a:prstGeom>
        </p:spPr>
        <p:txBody>
          <a:bodyPr wrap="none">
            <a:spAutoFit/>
          </a:bodyPr>
          <a:lstStyle/>
          <a:p>
            <a:pPr algn="ctr">
              <a:lnSpc>
                <a:spcPct val="150000"/>
              </a:lnSpc>
              <a:spcAft>
                <a:spcPts val="0"/>
              </a:spcAft>
            </a:pPr>
            <a:r>
              <a:rPr lang="zh-CN" altLang="en-US" kern="100" dirty="0" smtClean="0">
                <a:latin typeface="Times New Roman" panose="02020603050405020304" pitchFamily="18" charset="0"/>
                <a:ea typeface="宋体" panose="02010600030101010101" pitchFamily="2" charset="-122"/>
              </a:rPr>
              <a:t>基站的配置</a:t>
            </a:r>
            <a:r>
              <a:rPr lang="en-US" altLang="zh-CN" kern="100" dirty="0" smtClean="0">
                <a:latin typeface="Times New Roman" panose="02020603050405020304" pitchFamily="18" charset="0"/>
                <a:ea typeface="宋体" panose="02010600030101010101" pitchFamily="2" charset="-122"/>
              </a:rPr>
              <a:t>1</a:t>
            </a:r>
            <a:endParaRPr lang="zh-CN" altLang="zh-CN" kern="100" dirty="0">
              <a:latin typeface="Times New Roman" panose="02020603050405020304" pitchFamily="18" charset="0"/>
              <a:ea typeface="宋体" panose="02010600030101010101" pitchFamily="2" charset="-122"/>
            </a:endParaRPr>
          </a:p>
        </p:txBody>
      </p:sp>
      <p:sp>
        <p:nvSpPr>
          <p:cNvPr id="17" name="矩形 16"/>
          <p:cNvSpPr/>
          <p:nvPr/>
        </p:nvSpPr>
        <p:spPr>
          <a:xfrm>
            <a:off x="6653107" y="6151770"/>
            <a:ext cx="1454244" cy="507831"/>
          </a:xfrm>
          <a:prstGeom prst="rect">
            <a:avLst/>
          </a:prstGeom>
        </p:spPr>
        <p:txBody>
          <a:bodyPr wrap="none">
            <a:spAutoFit/>
          </a:bodyPr>
          <a:lstStyle/>
          <a:p>
            <a:pPr algn="ctr">
              <a:lnSpc>
                <a:spcPct val="150000"/>
              </a:lnSpc>
              <a:spcAft>
                <a:spcPts val="0"/>
              </a:spcAft>
            </a:pPr>
            <a:r>
              <a:rPr lang="zh-CN" altLang="en-US" kern="100" dirty="0" smtClean="0">
                <a:latin typeface="Times New Roman" panose="02020603050405020304" pitchFamily="18" charset="0"/>
                <a:ea typeface="宋体" panose="02010600030101010101" pitchFamily="2" charset="-122"/>
              </a:rPr>
              <a:t>基站的配置</a:t>
            </a:r>
            <a:r>
              <a:rPr lang="en-US" altLang="zh-CN" kern="100" dirty="0" smtClean="0">
                <a:latin typeface="Times New Roman" panose="02020603050405020304" pitchFamily="18" charset="0"/>
                <a:ea typeface="宋体" panose="02010600030101010101" pitchFamily="2" charset="-122"/>
              </a:rPr>
              <a:t>2</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73040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5.TCP</a:t>
            </a:r>
            <a:r>
              <a:rPr lang="zh-CN" altLang="en-US" b="1" dirty="0" smtClean="0">
                <a:solidFill>
                  <a:schemeClr val="bg2">
                    <a:lumMod val="75000"/>
                  </a:schemeClr>
                </a:solidFill>
                <a:latin typeface="宋体" panose="02010600030101010101" pitchFamily="2" charset="-122"/>
                <a:ea typeface="宋体" panose="02010600030101010101" pitchFamily="2" charset="-122"/>
              </a:rPr>
              <a:t>通讯软件</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4057650"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1174296" y="21857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1495071" y="1950097"/>
            <a:ext cx="118843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457609692"/>
              </p:ext>
            </p:extLst>
          </p:nvPr>
        </p:nvGraphicFramePr>
        <p:xfrm>
          <a:off x="2108640" y="1725228"/>
          <a:ext cx="1604945" cy="4416528"/>
        </p:xfrm>
        <a:graphic>
          <a:graphicData uri="http://schemas.openxmlformats.org/presentationml/2006/ole">
            <mc:AlternateContent xmlns:mc="http://schemas.openxmlformats.org/markup-compatibility/2006">
              <mc:Choice xmlns:v="urn:schemas-microsoft-com:vml" Requires="v">
                <p:oleObj spid="_x0000_s57451" name="Visio" r:id="rId4" imgW="2638597" imgH="7315356" progId="Visio.Drawing.15">
                  <p:embed/>
                </p:oleObj>
              </mc:Choice>
              <mc:Fallback>
                <p:oleObj name="Visio" r:id="rId4" imgW="2638597" imgH="7315356" progId="Visio.Drawing.15">
                  <p:embed/>
                  <p:pic>
                    <p:nvPicPr>
                      <p:cNvPr id="0" name="Object 1"/>
                      <p:cNvPicPr>
                        <a:picLocks noChangeAspect="1" noChangeArrowheads="1"/>
                      </p:cNvPicPr>
                      <p:nvPr/>
                    </p:nvPicPr>
                    <p:blipFill>
                      <a:blip r:embed="rId5"/>
                      <a:srcRect/>
                      <a:stretch>
                        <a:fillRect/>
                      </a:stretch>
                    </p:blipFill>
                    <p:spPr bwMode="auto">
                      <a:xfrm>
                        <a:off x="2108640" y="1725228"/>
                        <a:ext cx="1604945" cy="4416528"/>
                      </a:xfrm>
                      <a:prstGeom prst="rect">
                        <a:avLst/>
                      </a:prstGeom>
                      <a:noFill/>
                    </p:spPr>
                  </p:pic>
                </p:oleObj>
              </mc:Fallback>
            </mc:AlternateContent>
          </a:graphicData>
        </a:graphic>
      </p:graphicFrame>
      <p:sp>
        <p:nvSpPr>
          <p:cNvPr id="16" name="矩形 15"/>
          <p:cNvSpPr/>
          <p:nvPr/>
        </p:nvSpPr>
        <p:spPr>
          <a:xfrm>
            <a:off x="2145518" y="6188055"/>
            <a:ext cx="1531188" cy="507831"/>
          </a:xfrm>
          <a:prstGeom prst="rect">
            <a:avLst/>
          </a:prstGeom>
        </p:spPr>
        <p:txBody>
          <a:bodyPr wrap="none">
            <a:spAutoFit/>
          </a:bodyPr>
          <a:lstStyle/>
          <a:p>
            <a:pPr algn="ctr">
              <a:lnSpc>
                <a:spcPct val="150000"/>
              </a:lnSpc>
              <a:spcAft>
                <a:spcPts val="0"/>
              </a:spcAft>
            </a:pPr>
            <a:r>
              <a:rPr lang="en-US" altLang="zh-CN" kern="100" dirty="0">
                <a:latin typeface="Times New Roman" panose="02020603050405020304" pitchFamily="18" charset="0"/>
                <a:ea typeface="宋体" panose="02010600030101010101" pitchFamily="2" charset="-122"/>
              </a:rPr>
              <a:t>TCP</a:t>
            </a:r>
            <a:r>
              <a:rPr lang="zh-CN" altLang="zh-CN" kern="100" dirty="0">
                <a:latin typeface="Times New Roman" panose="02020603050405020304" pitchFamily="18" charset="0"/>
                <a:ea typeface="宋体" panose="02010600030101010101" pitchFamily="2" charset="-122"/>
              </a:rPr>
              <a:t>服务流程</a:t>
            </a:r>
            <a:endParaRPr lang="zh-CN" altLang="zh-CN" kern="100" dirty="0">
              <a:effectLst/>
              <a:latin typeface="Times New Roman" panose="02020603050405020304" pitchFamily="18" charset="0"/>
              <a:ea typeface="宋体" panose="02010600030101010101" pitchFamily="2" charset="-122"/>
            </a:endParaRPr>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380418595"/>
              </p:ext>
            </p:extLst>
          </p:nvPr>
        </p:nvGraphicFramePr>
        <p:xfrm>
          <a:off x="4602848" y="1725228"/>
          <a:ext cx="1908720" cy="4416528"/>
        </p:xfrm>
        <a:graphic>
          <a:graphicData uri="http://schemas.openxmlformats.org/presentationml/2006/ole">
            <mc:AlternateContent xmlns:mc="http://schemas.openxmlformats.org/markup-compatibility/2006">
              <mc:Choice xmlns:v="urn:schemas-microsoft-com:vml" Requires="v">
                <p:oleObj spid="_x0000_s57452" name="Visio" r:id="rId6" imgW="2638597" imgH="6067575" progId="Visio.Drawing.15">
                  <p:embed/>
                </p:oleObj>
              </mc:Choice>
              <mc:Fallback>
                <p:oleObj name="Visio" r:id="rId6" imgW="2638597" imgH="6067575" progId="Visio.Drawing.1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848" y="1725228"/>
                        <a:ext cx="1908720" cy="4416528"/>
                      </a:xfrm>
                      <a:prstGeom prst="rect">
                        <a:avLst/>
                      </a:prstGeom>
                      <a:noFill/>
                    </p:spPr>
                  </p:pic>
                </p:oleObj>
              </mc:Fallback>
            </mc:AlternateContent>
          </a:graphicData>
        </a:graphic>
      </p:graphicFrame>
      <p:sp>
        <p:nvSpPr>
          <p:cNvPr id="21" name="矩形 20"/>
          <p:cNvSpPr/>
          <p:nvPr/>
        </p:nvSpPr>
        <p:spPr>
          <a:xfrm>
            <a:off x="4679403" y="6158427"/>
            <a:ext cx="1755609" cy="507831"/>
          </a:xfrm>
          <a:prstGeom prst="rect">
            <a:avLst/>
          </a:prstGeom>
        </p:spPr>
        <p:txBody>
          <a:bodyPr wrap="none">
            <a:spAutoFit/>
          </a:bodyPr>
          <a:lstStyle/>
          <a:p>
            <a:pPr algn="ctr">
              <a:lnSpc>
                <a:spcPct val="150000"/>
              </a:lnSpc>
              <a:spcAft>
                <a:spcPts val="0"/>
              </a:spcAft>
            </a:pPr>
            <a:r>
              <a:rPr lang="en-US" altLang="zh-CN" kern="100" dirty="0">
                <a:latin typeface="Times New Roman" panose="02020603050405020304" pitchFamily="18" charset="0"/>
                <a:ea typeface="宋体" panose="02010600030101010101" pitchFamily="2" charset="-122"/>
              </a:rPr>
              <a:t> socket</a:t>
            </a:r>
            <a:r>
              <a:rPr lang="zh-CN" altLang="zh-CN" kern="100" dirty="0">
                <a:latin typeface="Times New Roman" panose="02020603050405020304" pitchFamily="18" charset="0"/>
                <a:ea typeface="宋体" panose="02010600030101010101" pitchFamily="2" charset="-122"/>
              </a:rPr>
              <a:t>通信流程</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15260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5.HTTP</a:t>
            </a:r>
            <a:r>
              <a:rPr lang="zh-CN" altLang="en-US" b="1" dirty="0" smtClean="0">
                <a:solidFill>
                  <a:schemeClr val="bg2">
                    <a:lumMod val="75000"/>
                  </a:schemeClr>
                </a:solidFill>
                <a:latin typeface="宋体" panose="02010600030101010101" pitchFamily="2" charset="-122"/>
                <a:ea typeface="宋体" panose="02010600030101010101" pitchFamily="2" charset="-122"/>
              </a:rPr>
              <a:t>管理软件</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4057650"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1174296" y="21857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1495071" y="1950097"/>
            <a:ext cx="118843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8370" name="图片 38" descr="C:\Users\ziyi2\AppData\Local\Temp\148794045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848" y="1939831"/>
            <a:ext cx="2209700" cy="398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855826" y="5966551"/>
            <a:ext cx="1838965" cy="369332"/>
          </a:xfrm>
          <a:prstGeom prst="rect">
            <a:avLst/>
          </a:prstGeom>
        </p:spPr>
        <p:txBody>
          <a:bodyPr wrap="none">
            <a:spAutoFit/>
          </a:bodyPr>
          <a:lstStyle/>
          <a:p>
            <a:r>
              <a:rPr lang="en-US" altLang="zh-CN" kern="100" dirty="0">
                <a:latin typeface="Times New Roman" panose="02020603050405020304" pitchFamily="18" charset="0"/>
                <a:ea typeface="宋体" panose="02010600030101010101" pitchFamily="2" charset="-122"/>
              </a:rPr>
              <a:t>Express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目录结构</a:t>
            </a:r>
            <a:endParaRPr lang="zh-CN" altLang="en-US" dirty="0"/>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634068364"/>
              </p:ext>
            </p:extLst>
          </p:nvPr>
        </p:nvGraphicFramePr>
        <p:xfrm>
          <a:off x="5344032" y="1950097"/>
          <a:ext cx="1579678" cy="3938071"/>
        </p:xfrm>
        <a:graphic>
          <a:graphicData uri="http://schemas.openxmlformats.org/presentationml/2006/ole">
            <mc:AlternateContent xmlns:mc="http://schemas.openxmlformats.org/markup-compatibility/2006">
              <mc:Choice xmlns:v="urn:schemas-microsoft-com:vml" Requires="v">
                <p:oleObj spid="_x0000_s58424" name="Visio" r:id="rId5" imgW="2638597" imgH="6686550" progId="Visio.Drawing.15">
                  <p:embed/>
                </p:oleObj>
              </mc:Choice>
              <mc:Fallback>
                <p:oleObj name="Visio" r:id="rId5" imgW="2638597" imgH="6686550" progId="Visio.Drawing.15">
                  <p:embed/>
                  <p:pic>
                    <p:nvPicPr>
                      <p:cNvPr id="0" name="Object 3"/>
                      <p:cNvPicPr>
                        <a:picLocks noChangeAspect="1" noChangeArrowheads="1"/>
                      </p:cNvPicPr>
                      <p:nvPr/>
                    </p:nvPicPr>
                    <p:blipFill>
                      <a:blip r:embed="rId6"/>
                      <a:srcRect/>
                      <a:stretch>
                        <a:fillRect/>
                      </a:stretch>
                    </p:blipFill>
                    <p:spPr bwMode="auto">
                      <a:xfrm>
                        <a:off x="5344032" y="1950097"/>
                        <a:ext cx="1579678" cy="3938071"/>
                      </a:xfrm>
                      <a:prstGeom prst="rect">
                        <a:avLst/>
                      </a:prstGeom>
                      <a:noFill/>
                    </p:spPr>
                  </p:pic>
                </p:oleObj>
              </mc:Fallback>
            </mc:AlternateContent>
          </a:graphicData>
        </a:graphic>
      </p:graphicFrame>
      <p:sp>
        <p:nvSpPr>
          <p:cNvPr id="15" name="矩形 14"/>
          <p:cNvSpPr/>
          <p:nvPr/>
        </p:nvSpPr>
        <p:spPr>
          <a:xfrm>
            <a:off x="5214388" y="5866909"/>
            <a:ext cx="1838965" cy="507831"/>
          </a:xfrm>
          <a:prstGeom prst="rect">
            <a:avLst/>
          </a:prstGeom>
        </p:spPr>
        <p:txBody>
          <a:bodyPr wrap="none">
            <a:spAutoFit/>
          </a:bodyPr>
          <a:lstStyle/>
          <a:p>
            <a:pPr algn="ctr">
              <a:lnSpc>
                <a:spcPct val="150000"/>
              </a:lnSpc>
              <a:spcAft>
                <a:spcPts val="0"/>
              </a:spcAft>
            </a:pPr>
            <a:r>
              <a:rPr lang="en-US" altLang="zh-CN" kern="100" dirty="0">
                <a:latin typeface="Times New Roman" panose="02020603050405020304" pitchFamily="18" charset="0"/>
                <a:ea typeface="宋体" panose="02010600030101010101" pitchFamily="2" charset="-122"/>
              </a:rPr>
              <a:t>Express</a:t>
            </a:r>
            <a:r>
              <a:rPr lang="zh-CN" altLang="zh-CN" kern="100" dirty="0">
                <a:latin typeface="Times New Roman" panose="02020603050405020304" pitchFamily="18" charset="0"/>
                <a:ea typeface="宋体" panose="02010600030101010101" pitchFamily="2" charset="-122"/>
              </a:rPr>
              <a:t>执行流程</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36419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6.</a:t>
            </a:r>
            <a:r>
              <a:rPr lang="zh-CN" altLang="en-US" b="1" dirty="0" smtClean="0">
                <a:solidFill>
                  <a:schemeClr val="bg2">
                    <a:lumMod val="75000"/>
                  </a:schemeClr>
                </a:solidFill>
                <a:latin typeface="宋体" panose="02010600030101010101" pitchFamily="2" charset="-122"/>
                <a:ea typeface="宋体" panose="02010600030101010101" pitchFamily="2" charset="-122"/>
              </a:rPr>
              <a:t>丢包率测试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4057650"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1174296" y="21857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1495071" y="1950097"/>
            <a:ext cx="118843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9394" name="图片 35" descr="C:\Users\ziyi2\AppData\Local\Temp\148776985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724" y="2018674"/>
            <a:ext cx="7262115" cy="280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2243297" y="4966631"/>
            <a:ext cx="4339651" cy="507831"/>
          </a:xfrm>
          <a:prstGeom prst="rect">
            <a:avLst/>
          </a:prstGeom>
        </p:spPr>
        <p:txBody>
          <a:bodyPr wrap="none">
            <a:spAutoFit/>
          </a:bodyPr>
          <a:lstStyle/>
          <a:p>
            <a:pPr algn="ctr">
              <a:lnSpc>
                <a:spcPct val="150000"/>
              </a:lnSpc>
              <a:spcAft>
                <a:spcPts val="0"/>
              </a:spcAft>
            </a:pPr>
            <a:r>
              <a:rPr lang="zh-CN" altLang="en-US" kern="100" dirty="0" smtClean="0">
                <a:latin typeface="Times New Roman" panose="02020603050405020304" pitchFamily="18" charset="0"/>
                <a:ea typeface="宋体" panose="02010600030101010101" pitchFamily="2" charset="-122"/>
              </a:rPr>
              <a:t>丢包率测试，</a:t>
            </a:r>
            <a:r>
              <a:rPr lang="zh-CN" altLang="zh-CN" kern="100" dirty="0" smtClean="0">
                <a:latin typeface="Times New Roman" panose="02020603050405020304" pitchFamily="18" charset="0"/>
                <a:ea typeface="宋体" panose="02010600030101010101" pitchFamily="2" charset="-122"/>
              </a:rPr>
              <a:t>串口</a:t>
            </a:r>
            <a:r>
              <a:rPr lang="zh-CN" altLang="zh-CN" kern="100" dirty="0">
                <a:latin typeface="Times New Roman" panose="02020603050405020304" pitchFamily="18" charset="0"/>
                <a:ea typeface="宋体" panose="02010600030101010101" pitchFamily="2" charset="-122"/>
              </a:rPr>
              <a:t>工具显示</a:t>
            </a:r>
            <a:r>
              <a:rPr lang="en-US" altLang="zh-CN" kern="100" dirty="0">
                <a:latin typeface="Times New Roman" panose="02020603050405020304" pitchFamily="18" charset="0"/>
                <a:ea typeface="宋体" panose="02010600030101010101" pitchFamily="2" charset="-122"/>
              </a:rPr>
              <a:t>50</a:t>
            </a:r>
            <a:r>
              <a:rPr lang="zh-CN" altLang="zh-CN" kern="100" dirty="0">
                <a:latin typeface="Times New Roman" panose="02020603050405020304" pitchFamily="18" charset="0"/>
                <a:ea typeface="宋体" panose="02010600030101010101" pitchFamily="2" charset="-122"/>
              </a:rPr>
              <a:t>米接收情况</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28326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6.</a:t>
            </a:r>
            <a:r>
              <a:rPr lang="zh-CN" altLang="en-US" b="1" dirty="0" smtClean="0">
                <a:solidFill>
                  <a:schemeClr val="bg2">
                    <a:lumMod val="75000"/>
                  </a:schemeClr>
                </a:solidFill>
                <a:latin typeface="宋体" panose="02010600030101010101" pitchFamily="2" charset="-122"/>
                <a:ea typeface="宋体" panose="02010600030101010101" pitchFamily="2" charset="-122"/>
              </a:rPr>
              <a:t>低功耗测试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4057650" y="22741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1174296" y="21857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1495071" y="1950097"/>
            <a:ext cx="118843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61442" name="Picture 2" descr="1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838" y="1811894"/>
            <a:ext cx="2581483" cy="193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3" descr="2_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3123" y="1811894"/>
            <a:ext cx="2554181" cy="191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descr="3_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19838" y="4334168"/>
            <a:ext cx="2580150" cy="193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5" descr="4_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3123" y="4334168"/>
            <a:ext cx="2554181" cy="191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958135" y="3721164"/>
            <a:ext cx="2698175" cy="455253"/>
          </a:xfrm>
          <a:prstGeom prst="rect">
            <a:avLst/>
          </a:prstGeom>
        </p:spPr>
        <p:txBody>
          <a:bodyPr wrap="none">
            <a:spAutoFit/>
          </a:bodyPr>
          <a:lstStyle/>
          <a:p>
            <a:pPr lvl="0" algn="ctr">
              <a:lnSpc>
                <a:spcPct val="150000"/>
              </a:lnSpc>
              <a:spcAft>
                <a:spcPts val="0"/>
              </a:spcAft>
              <a:buSzPts val="1050"/>
            </a:pPr>
            <a:r>
              <a:rPr lang="en-US" altLang="zh-CN" kern="100" dirty="0">
                <a:solidFill>
                  <a:srgbClr val="000000"/>
                </a:solidFill>
                <a:latin typeface="Times New Roman" panose="02020603050405020304" pitchFamily="18" charset="0"/>
                <a:ea typeface="宋体" panose="02010600030101010101" pitchFamily="2" charset="-122"/>
              </a:rPr>
              <a:t>2s</a:t>
            </a:r>
            <a:r>
              <a:rPr lang="zh-CN" altLang="zh-CN" kern="100" dirty="0">
                <a:solidFill>
                  <a:srgbClr val="000000"/>
                </a:solidFill>
                <a:latin typeface="Times New Roman" panose="02020603050405020304" pitchFamily="18" charset="0"/>
                <a:ea typeface="宋体" panose="02010600030101010101" pitchFamily="2" charset="-122"/>
              </a:rPr>
              <a:t>定时刷卡事件功耗测试</a:t>
            </a:r>
            <a:endParaRPr lang="zh-CN" altLang="zh-CN" sz="2400" kern="100" dirty="0">
              <a:effectLst/>
              <a:latin typeface="Times New Roman" panose="02020603050405020304" pitchFamily="18" charset="0"/>
              <a:ea typeface="宋体" panose="02010600030101010101" pitchFamily="2" charset="-122"/>
            </a:endParaRPr>
          </a:p>
        </p:txBody>
      </p:sp>
      <p:sp>
        <p:nvSpPr>
          <p:cNvPr id="13" name="矩形 12"/>
          <p:cNvSpPr/>
          <p:nvPr/>
        </p:nvSpPr>
        <p:spPr>
          <a:xfrm>
            <a:off x="2913250" y="6267458"/>
            <a:ext cx="2787943" cy="455253"/>
          </a:xfrm>
          <a:prstGeom prst="rect">
            <a:avLst/>
          </a:prstGeom>
        </p:spPr>
        <p:txBody>
          <a:bodyPr wrap="none">
            <a:spAutoFit/>
          </a:bodyPr>
          <a:lstStyle/>
          <a:p>
            <a:pPr lvl="0" algn="ctr">
              <a:lnSpc>
                <a:spcPct val="150000"/>
              </a:lnSpc>
              <a:spcAft>
                <a:spcPts val="0"/>
              </a:spcAft>
              <a:buSzPts val="1050"/>
            </a:pPr>
            <a:r>
              <a:rPr lang="en-US" altLang="zh-CN" kern="100" dirty="0">
                <a:solidFill>
                  <a:srgbClr val="000000"/>
                </a:solidFill>
                <a:latin typeface="Times New Roman" panose="02020603050405020304" pitchFamily="18" charset="0"/>
                <a:ea typeface="宋体" panose="02010600030101010101" pitchFamily="2" charset="-122"/>
              </a:rPr>
              <a:t>RFID</a:t>
            </a:r>
            <a:r>
              <a:rPr lang="zh-CN" altLang="zh-CN" kern="100" dirty="0">
                <a:solidFill>
                  <a:srgbClr val="000000"/>
                </a:solidFill>
                <a:latin typeface="Times New Roman" panose="02020603050405020304" pitchFamily="18" charset="0"/>
                <a:ea typeface="宋体" panose="02010600030101010101" pitchFamily="2" charset="-122"/>
              </a:rPr>
              <a:t>刷卡开关门功耗测试</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51322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6.</a:t>
            </a:r>
            <a:r>
              <a:rPr lang="zh-CN" altLang="en-US" b="1" dirty="0" smtClean="0">
                <a:solidFill>
                  <a:schemeClr val="bg2">
                    <a:lumMod val="75000"/>
                  </a:schemeClr>
                </a:solidFill>
                <a:latin typeface="宋体" panose="02010600030101010101" pitchFamily="2" charset="-122"/>
                <a:ea typeface="宋体" panose="02010600030101010101" pitchFamily="2" charset="-122"/>
              </a:rPr>
              <a:t>低功耗测试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6" name="Rectangle 4"/>
          <p:cNvSpPr>
            <a:spLocks noChangeArrowheads="1"/>
          </p:cNvSpPr>
          <p:nvPr/>
        </p:nvSpPr>
        <p:spPr bwMode="auto">
          <a:xfrm>
            <a:off x="3526971" y="20848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1495071" y="1950097"/>
            <a:ext cx="118843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表格 13"/>
          <p:cNvGraphicFramePr>
            <a:graphicFrameLocks noGrp="1"/>
          </p:cNvGraphicFramePr>
          <p:nvPr>
            <p:extLst>
              <p:ext uri="{D42A27DB-BD31-4B8C-83A1-F6EECF244321}">
                <p14:modId xmlns:p14="http://schemas.microsoft.com/office/powerpoint/2010/main" val="1482152775"/>
              </p:ext>
            </p:extLst>
          </p:nvPr>
        </p:nvGraphicFramePr>
        <p:xfrm>
          <a:off x="1015189" y="2415509"/>
          <a:ext cx="3080951" cy="3349644"/>
        </p:xfrm>
        <a:graphic>
          <a:graphicData uri="http://schemas.openxmlformats.org/drawingml/2006/table">
            <a:tbl>
              <a:tblPr firstRow="1" firstCol="1" bandRow="1"/>
              <a:tblGrid>
                <a:gridCol w="850933"/>
                <a:gridCol w="727788"/>
                <a:gridCol w="671804"/>
                <a:gridCol w="830426"/>
              </a:tblGrid>
              <a:tr h="398254">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功耗类型</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每次损耗</a:t>
                      </a:r>
                      <a:r>
                        <a:rPr lang="en-US" sz="1050" kern="100">
                          <a:solidFill>
                            <a:srgbClr val="000000"/>
                          </a:solidFill>
                          <a:effectLst/>
                          <a:latin typeface="Times New Roman" panose="02020603050405020304" pitchFamily="18" charset="0"/>
                          <a:ea typeface="宋体" panose="02010600030101010101" pitchFamily="2" charset="-122"/>
                        </a:rPr>
                        <a:t>(mA.ms)</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工作次数</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总</a:t>
                      </a:r>
                      <a:r>
                        <a:rPr lang="zh-CN" sz="1050" kern="100" dirty="0" smtClean="0">
                          <a:solidFill>
                            <a:srgbClr val="000000"/>
                          </a:solidFill>
                          <a:effectLst/>
                          <a:latin typeface="Times New Roman" panose="02020603050405020304" pitchFamily="18" charset="0"/>
                          <a:ea typeface="宋体" panose="02010600030101010101" pitchFamily="2" charset="-122"/>
                        </a:rPr>
                        <a:t>损耗</a:t>
                      </a:r>
                      <a:endParaRPr lang="en-US" altLang="zh-CN" sz="1050" kern="100" dirty="0" smtClean="0">
                        <a:solidFill>
                          <a:srgbClr val="000000"/>
                        </a:solidFill>
                        <a:effectLst/>
                        <a:latin typeface="Times New Roman" panose="02020603050405020304" pitchFamily="18" charset="0"/>
                        <a:ea typeface="宋体" panose="02010600030101010101" pitchFamily="2" charset="-122"/>
                      </a:endParaRPr>
                    </a:p>
                    <a:p>
                      <a:pPr algn="ctr">
                        <a:lnSpc>
                          <a:spcPct val="150000"/>
                        </a:lnSpc>
                        <a:spcAft>
                          <a:spcPts val="0"/>
                        </a:spcAft>
                      </a:pPr>
                      <a:r>
                        <a:rPr lang="en-US" sz="1050" kern="100" dirty="0" smtClean="0">
                          <a:solidFill>
                            <a:srgbClr val="000000"/>
                          </a:solidFill>
                          <a:effectLst/>
                          <a:latin typeface="Times New Roman" panose="02020603050405020304" pitchFamily="18" charset="0"/>
                          <a:ea typeface="宋体" panose="02010600030101010101" pitchFamily="2" charset="-122"/>
                        </a:rPr>
                        <a:t>(</a:t>
                      </a:r>
                      <a:r>
                        <a:rPr lang="en-US" sz="1050" kern="100" dirty="0" err="1">
                          <a:solidFill>
                            <a:srgbClr val="000000"/>
                          </a:solidFill>
                          <a:effectLst/>
                          <a:latin typeface="Times New Roman" panose="02020603050405020304" pitchFamily="18" charset="0"/>
                          <a:ea typeface="宋体" panose="02010600030101010101" pitchFamily="2" charset="-122"/>
                        </a:rPr>
                        <a:t>mAh</a:t>
                      </a:r>
                      <a:r>
                        <a:rPr lang="en-US" sz="1050" kern="100" dirty="0">
                          <a:solidFill>
                            <a:srgbClr val="000000"/>
                          </a:solidFill>
                          <a:effectLst/>
                          <a:latin typeface="Times New Roman" panose="02020603050405020304" pitchFamily="18" charset="0"/>
                          <a:ea typeface="宋体" panose="02010600030101010101" pitchFamily="2" charset="-122"/>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54">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休眠</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0.2400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54">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普通唤醒</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161.4</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43200</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1.9368</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54">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RFID</a:t>
                      </a:r>
                      <a:r>
                        <a:rPr lang="zh-CN" sz="1050" kern="100">
                          <a:solidFill>
                            <a:srgbClr val="000000"/>
                          </a:solidFill>
                          <a:effectLst/>
                          <a:latin typeface="Times New Roman" panose="02020603050405020304" pitchFamily="18" charset="0"/>
                          <a:ea typeface="宋体" panose="02010600030101010101" pitchFamily="2" charset="-122"/>
                        </a:rPr>
                        <a:t>刷卡开关门</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effectLst/>
                          <a:latin typeface="Times New Roman" panose="02020603050405020304" pitchFamily="18" charset="0"/>
                          <a:ea typeface="宋体" panose="02010600030101010101" pitchFamily="2" charset="-122"/>
                        </a:rPr>
                        <a:t>156938</a:t>
                      </a:r>
                      <a:r>
                        <a:rPr lang="en-US" sz="1050" kern="100" dirty="0">
                          <a:solidFill>
                            <a:srgbClr val="000000"/>
                          </a:solidFill>
                          <a:effectLst/>
                          <a:latin typeface="Times New Roman" panose="02020603050405020304" pitchFamily="18" charset="0"/>
                          <a:ea typeface="宋体" panose="02010600030101010101" pitchFamily="2" charset="-122"/>
                        </a:rPr>
                        <a:t>.0</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10</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0.4359</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54">
                <a:tc>
                  <a:txBody>
                    <a:bodyPr/>
                    <a:lstStyle/>
                    <a:p>
                      <a:pPr algn="ctr">
                        <a:lnSpc>
                          <a:spcPct val="150000"/>
                        </a:lnSpc>
                        <a:spcAft>
                          <a:spcPts val="0"/>
                        </a:spcAft>
                      </a:pPr>
                      <a:r>
                        <a:rPr lang="zh-CN" altLang="en-US" sz="1050" kern="100" dirty="0" smtClean="0">
                          <a:solidFill>
                            <a:srgbClr val="000000"/>
                          </a:solidFill>
                          <a:effectLst/>
                          <a:latin typeface="Times New Roman" panose="02020603050405020304" pitchFamily="18" charset="0"/>
                          <a:ea typeface="宋体" panose="02010600030101010101" pitchFamily="2" charset="-122"/>
                        </a:rPr>
                        <a:t>蜂鸣器</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12060.0</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10</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0.0335</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54">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请求数据</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100</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28800</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0.8000</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54">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上位机操作</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370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500</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0.0514</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54">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总计</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3.4976</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 name="矩形 14"/>
          <p:cNvSpPr/>
          <p:nvPr/>
        </p:nvSpPr>
        <p:spPr>
          <a:xfrm>
            <a:off x="1055109" y="1939891"/>
            <a:ext cx="2954655" cy="369332"/>
          </a:xfrm>
          <a:prstGeom prst="rect">
            <a:avLst/>
          </a:prstGeom>
        </p:spPr>
        <p:txBody>
          <a:bodyPr wrap="none">
            <a:spAutoFit/>
          </a:bodyPr>
          <a:lstStyle/>
          <a:p>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门锁控制器一天的损耗预计</a:t>
            </a:r>
            <a:endParaRPr lang="zh-CN" altLang="en-US" dirty="0"/>
          </a:p>
        </p:txBody>
      </p:sp>
      <p:sp>
        <p:nvSpPr>
          <p:cNvPr id="16" name="Rectangle 2"/>
          <p:cNvSpPr>
            <a:spLocks noChangeArrowheads="1"/>
          </p:cNvSpPr>
          <p:nvPr/>
        </p:nvSpPr>
        <p:spPr bwMode="auto">
          <a:xfrm>
            <a:off x="4373252" y="28074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p:cNvGraphicFramePr>
          <p:nvPr>
            <p:extLst>
              <p:ext uri="{D42A27DB-BD31-4B8C-83A1-F6EECF244321}">
                <p14:modId xmlns:p14="http://schemas.microsoft.com/office/powerpoint/2010/main" val="1361259869"/>
              </p:ext>
            </p:extLst>
          </p:nvPr>
        </p:nvGraphicFramePr>
        <p:xfrm>
          <a:off x="4270615" y="2352520"/>
          <a:ext cx="4572000" cy="2743200"/>
        </p:xfrm>
        <a:graphic>
          <a:graphicData uri="http://schemas.openxmlformats.org/presentationml/2006/ole">
            <mc:AlternateContent xmlns:mc="http://schemas.openxmlformats.org/markup-compatibility/2006">
              <mc:Choice xmlns:v="urn:schemas-microsoft-com:vml" Requires="v">
                <p:oleObj spid="_x0000_s62516" name="图表" r:id="rId4" imgW="4572000" imgH="2743083" progId="Excel.Chart.8">
                  <p:embed/>
                </p:oleObj>
              </mc:Choice>
              <mc:Fallback>
                <p:oleObj name="图表" r:id="rId4" imgW="4572000" imgH="2743083" progId="Excel.Chart.8">
                  <p:embed/>
                  <p:pic>
                    <p:nvPicPr>
                      <p:cNvPr id="0" name="Object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615" y="2352520"/>
                        <a:ext cx="45720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矩形 17"/>
          <p:cNvSpPr/>
          <p:nvPr/>
        </p:nvSpPr>
        <p:spPr>
          <a:xfrm>
            <a:off x="5119714" y="1939891"/>
            <a:ext cx="2723823"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南孚电池的恒流放电曲线</a:t>
            </a:r>
            <a:endParaRPr lang="zh-CN" altLang="en-US" dirty="0"/>
          </a:p>
        </p:txBody>
      </p:sp>
    </p:spTree>
    <p:extLst>
      <p:ext uri="{BB962C8B-B14F-4D97-AF65-F5344CB8AC3E}">
        <p14:creationId xmlns:p14="http://schemas.microsoft.com/office/powerpoint/2010/main" val="1416834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6.</a:t>
            </a:r>
            <a:r>
              <a:rPr lang="zh-CN" altLang="en-US" b="1" dirty="0" smtClean="0">
                <a:solidFill>
                  <a:schemeClr val="bg2">
                    <a:lumMod val="75000"/>
                  </a:schemeClr>
                </a:solidFill>
                <a:latin typeface="宋体" panose="02010600030101010101" pitchFamily="2" charset="-122"/>
                <a:ea typeface="宋体" panose="02010600030101010101" pitchFamily="2" charset="-122"/>
              </a:rPr>
              <a:t>网页测试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2"/>
          <p:cNvSpPr>
            <a:spLocks noChangeArrowheads="1"/>
          </p:cNvSpPr>
          <p:nvPr/>
        </p:nvSpPr>
        <p:spPr bwMode="auto">
          <a:xfrm>
            <a:off x="4373252" y="28074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3490" name="图片 40" descr="C:\Users\ziyi2\AppData\Local\Temp\148791693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39" y="2312121"/>
            <a:ext cx="4637325" cy="282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图片 39" descr="C:\Users\ziyi2\Desktop\网页\mobile_log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4558" y="2312121"/>
            <a:ext cx="1594941" cy="282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743709" y="5322737"/>
            <a:ext cx="1338828"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系统登陆页</a:t>
            </a:r>
            <a:endParaRPr lang="zh-CN" altLang="en-US" dirty="0"/>
          </a:p>
        </p:txBody>
      </p:sp>
    </p:spTree>
    <p:extLst>
      <p:ext uri="{BB962C8B-B14F-4D97-AF65-F5344CB8AC3E}">
        <p14:creationId xmlns:p14="http://schemas.microsoft.com/office/powerpoint/2010/main" val="1435739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1.</a:t>
            </a:r>
            <a:r>
              <a:rPr lang="zh-CN" altLang="en-US" b="1" dirty="0" smtClean="0">
                <a:solidFill>
                  <a:schemeClr val="bg2">
                    <a:lumMod val="75000"/>
                  </a:schemeClr>
                </a:solidFill>
                <a:latin typeface="宋体" panose="02010600030101010101" pitchFamily="2" charset="-122"/>
                <a:ea typeface="宋体" panose="02010600030101010101" pitchFamily="2" charset="-122"/>
              </a:rPr>
              <a:t>研究背景和意义</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10" name="文本框 9"/>
          <p:cNvSpPr txBox="1"/>
          <p:nvPr/>
        </p:nvSpPr>
        <p:spPr>
          <a:xfrm>
            <a:off x="768096" y="1812666"/>
            <a:ext cx="7592133" cy="46628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zh-CN" kern="100" dirty="0">
                <a:solidFill>
                  <a:srgbClr val="000000"/>
                </a:solidFill>
                <a:latin typeface="Times New Roman" panose="02020603050405020304" pitchFamily="18" charset="0"/>
                <a:ea typeface="宋体" panose="02010600030101010101" pitchFamily="2" charset="-122"/>
              </a:rPr>
              <a:t>近年来，随着我国城市人口数量增多和房价上涨</a:t>
            </a:r>
            <a:r>
              <a:rPr lang="zh-CN" altLang="zh-CN" kern="100" dirty="0" smtClean="0">
                <a:solidFill>
                  <a:srgbClr val="000000"/>
                </a:solidFill>
                <a:latin typeface="Times New Roman" panose="02020603050405020304" pitchFamily="18" charset="0"/>
                <a:ea typeface="宋体" panose="02010600030101010101" pitchFamily="2" charset="-122"/>
              </a:rPr>
              <a:t>，</a:t>
            </a:r>
            <a:r>
              <a:rPr lang="zh-CN" altLang="en-US" kern="100" dirty="0" smtClean="0">
                <a:solidFill>
                  <a:srgbClr val="000000"/>
                </a:solidFill>
                <a:latin typeface="Times New Roman" panose="02020603050405020304" pitchFamily="18" charset="0"/>
                <a:ea typeface="宋体" panose="02010600030101010101" pitchFamily="2" charset="-122"/>
              </a:rPr>
              <a:t>居民</a:t>
            </a:r>
            <a:r>
              <a:rPr lang="zh-CN" altLang="zh-CN" kern="100" dirty="0" smtClean="0">
                <a:solidFill>
                  <a:srgbClr val="000000"/>
                </a:solidFill>
                <a:latin typeface="Times New Roman" panose="02020603050405020304" pitchFamily="18" charset="0"/>
                <a:ea typeface="宋体" panose="02010600030101010101" pitchFamily="2" charset="-122"/>
              </a:rPr>
              <a:t>的</a:t>
            </a:r>
            <a:r>
              <a:rPr lang="zh-CN" altLang="zh-CN" kern="100" dirty="0">
                <a:solidFill>
                  <a:srgbClr val="000000"/>
                </a:solidFill>
                <a:latin typeface="Times New Roman" panose="02020603050405020304" pitchFamily="18" charset="0"/>
                <a:ea typeface="宋体" panose="02010600030101010101" pitchFamily="2" charset="-122"/>
              </a:rPr>
              <a:t>住房紧张问题日益突出。为了改善这个问题，政府不断地加大了对公租房的发展和培育</a:t>
            </a:r>
            <a:r>
              <a:rPr lang="zh-CN" altLang="zh-CN" kern="100" dirty="0" smtClean="0">
                <a:solidFill>
                  <a:srgbClr val="000000"/>
                </a:solidFill>
                <a:latin typeface="Times New Roman" panose="02020603050405020304" pitchFamily="18" charset="0"/>
                <a:ea typeface="宋体" panose="02010600030101010101" pitchFamily="2" charset="-122"/>
              </a:rPr>
              <a:t>力度</a:t>
            </a:r>
            <a:r>
              <a:rPr lang="zh-CN" altLang="en-US" kern="100" dirty="0" smtClean="0">
                <a:solidFill>
                  <a:srgbClr val="000000"/>
                </a:solidFill>
                <a:latin typeface="Times New Roman" panose="02020603050405020304" pitchFamily="18" charset="0"/>
                <a:ea typeface="宋体" panose="02010600030101010101" pitchFamily="2" charset="-122"/>
              </a:rPr>
              <a:t>，例如</a:t>
            </a:r>
            <a:r>
              <a:rPr lang="en-US" altLang="zh-CN" kern="100" dirty="0" smtClean="0">
                <a:latin typeface="宋体" panose="02010600030101010101" pitchFamily="2" charset="-122"/>
                <a:ea typeface="宋体" panose="02010600030101010101" pitchFamily="2" charset="-122"/>
                <a:cs typeface="Times New Roman" panose="02020603050405020304" pitchFamily="18" charset="0"/>
              </a:rPr>
              <a:t>2016</a:t>
            </a:r>
            <a:r>
              <a:rPr lang="zh-CN" altLang="zh-CN" kern="100" dirty="0">
                <a:latin typeface="宋体" panose="02010600030101010101" pitchFamily="2" charset="-122"/>
                <a:ea typeface="宋体" panose="02010600030101010101" pitchFamily="2" charset="-122"/>
                <a:cs typeface="Times New Roman" panose="02020603050405020304" pitchFamily="18" charset="0"/>
              </a:rPr>
              <a:t>年</a:t>
            </a:r>
            <a:r>
              <a:rPr lang="en-US" altLang="zh-CN" kern="100" dirty="0">
                <a:latin typeface="宋体" panose="02010600030101010101" pitchFamily="2" charset="-122"/>
                <a:ea typeface="宋体" panose="02010600030101010101" pitchFamily="2" charset="-122"/>
                <a:cs typeface="Times New Roman" panose="02020603050405020304" pitchFamily="18" charset="0"/>
              </a:rPr>
              <a:t>5</a:t>
            </a:r>
            <a:r>
              <a:rPr lang="zh-CN" altLang="zh-CN" kern="100" dirty="0">
                <a:latin typeface="宋体" panose="02010600030101010101" pitchFamily="2" charset="-122"/>
                <a:ea typeface="宋体" panose="02010600030101010101" pitchFamily="2" charset="-122"/>
                <a:cs typeface="Times New Roman" panose="02020603050405020304" pitchFamily="18" charset="0"/>
              </a:rPr>
              <a:t>月国务院办公厅</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发布</a:t>
            </a:r>
            <a:r>
              <a:rPr lang="zh-CN" altLang="en-US" kern="100" dirty="0" smtClean="0">
                <a:latin typeface="宋体" panose="02010600030101010101" pitchFamily="2" charset="-122"/>
                <a:ea typeface="宋体" panose="02010600030101010101" pitchFamily="2" charset="-122"/>
                <a:cs typeface="Times New Roman" panose="02020603050405020304" pitchFamily="18" charset="0"/>
              </a:rPr>
              <a:t>了</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《国务院办公厅关于加快培育和发展住房租赁市场的若干意见》</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solidFill>
                  <a:srgbClr val="000000"/>
                </a:solidFill>
                <a:latin typeface="Times New Roman" panose="02020603050405020304" pitchFamily="18" charset="0"/>
                <a:ea typeface="宋体" panose="02010600030101010101" pitchFamily="2" charset="-122"/>
              </a:rPr>
              <a:t>但是</a:t>
            </a:r>
            <a:r>
              <a:rPr lang="zh-CN" altLang="zh-CN" kern="100" dirty="0">
                <a:solidFill>
                  <a:srgbClr val="000000"/>
                </a:solidFill>
                <a:latin typeface="Times New Roman" panose="02020603050405020304" pitchFamily="18" charset="0"/>
                <a:ea typeface="宋体" panose="02010600030101010101" pitchFamily="2" charset="-122"/>
              </a:rPr>
              <a:t>公租房在实际的管理过程中存在很多问题，如租金无法及时收取，租户进出权限控制困难等。如何高效地实现公租房的智能化管理已经成为研究热点。伴随着物联网时代的到来，物联网技术在</a:t>
            </a:r>
            <a:r>
              <a:rPr lang="zh-CN" altLang="zh-CN" b="1" kern="100" dirty="0">
                <a:solidFill>
                  <a:srgbClr val="000000"/>
                </a:solidFill>
                <a:latin typeface="Times New Roman" panose="02020603050405020304" pitchFamily="18" charset="0"/>
                <a:ea typeface="宋体" panose="02010600030101010101" pitchFamily="2" charset="-122"/>
              </a:rPr>
              <a:t>智能家居、智能电网</a:t>
            </a:r>
            <a:r>
              <a:rPr lang="zh-CN" altLang="zh-CN" kern="100" dirty="0">
                <a:solidFill>
                  <a:srgbClr val="000000"/>
                </a:solidFill>
                <a:latin typeface="Times New Roman" panose="02020603050405020304" pitchFamily="18" charset="0"/>
                <a:ea typeface="宋体" panose="02010600030101010101" pitchFamily="2" charset="-122"/>
              </a:rPr>
              <a:t>以及</a:t>
            </a:r>
            <a:r>
              <a:rPr lang="zh-CN" altLang="zh-CN" b="1" kern="100" dirty="0">
                <a:solidFill>
                  <a:srgbClr val="000000"/>
                </a:solidFill>
                <a:latin typeface="Times New Roman" panose="02020603050405020304" pitchFamily="18" charset="0"/>
                <a:ea typeface="宋体" panose="02010600030101010101" pitchFamily="2" charset="-122"/>
              </a:rPr>
              <a:t>楼宇控制</a:t>
            </a:r>
            <a:r>
              <a:rPr lang="zh-CN" altLang="zh-CN" kern="100" dirty="0">
                <a:solidFill>
                  <a:srgbClr val="000000"/>
                </a:solidFill>
                <a:latin typeface="Times New Roman" panose="02020603050405020304" pitchFamily="18" charset="0"/>
                <a:ea typeface="宋体" panose="02010600030101010101" pitchFamily="2" charset="-122"/>
              </a:rPr>
              <a:t>等领域有很多智能化的解决方案，其中</a:t>
            </a:r>
            <a:r>
              <a:rPr lang="en-US" altLang="zh-CN" b="1" kern="100" dirty="0">
                <a:solidFill>
                  <a:srgbClr val="000000"/>
                </a:solidFill>
                <a:latin typeface="Times New Roman" panose="02020603050405020304" pitchFamily="18" charset="0"/>
                <a:ea typeface="宋体" panose="02010600030101010101" pitchFamily="2" charset="-122"/>
              </a:rPr>
              <a:t>ZigBee</a:t>
            </a:r>
            <a:r>
              <a:rPr lang="zh-CN" altLang="zh-CN" kern="100" dirty="0">
                <a:solidFill>
                  <a:srgbClr val="000000"/>
                </a:solidFill>
                <a:latin typeface="Times New Roman" panose="02020603050405020304" pitchFamily="18" charset="0"/>
                <a:ea typeface="宋体" panose="02010600030101010101" pitchFamily="2" charset="-122"/>
              </a:rPr>
              <a:t>和</a:t>
            </a:r>
            <a:r>
              <a:rPr lang="en-US" altLang="zh-CN" b="1" kern="100" dirty="0">
                <a:solidFill>
                  <a:srgbClr val="000000"/>
                </a:solidFill>
                <a:latin typeface="Times New Roman" panose="02020603050405020304" pitchFamily="18" charset="0"/>
                <a:ea typeface="宋体" panose="02010600030101010101" pitchFamily="2" charset="-122"/>
              </a:rPr>
              <a:t>RFID</a:t>
            </a:r>
            <a:r>
              <a:rPr lang="zh-CN" altLang="zh-CN" kern="100" dirty="0">
                <a:solidFill>
                  <a:srgbClr val="000000"/>
                </a:solidFill>
                <a:latin typeface="Times New Roman" panose="02020603050405020304" pitchFamily="18" charset="0"/>
                <a:ea typeface="宋体" panose="02010600030101010101" pitchFamily="2" charset="-122"/>
              </a:rPr>
              <a:t>技术在楼宇控制领域起到了极大作用</a:t>
            </a:r>
            <a:r>
              <a:rPr lang="zh-CN" altLang="zh-CN" kern="100" dirty="0" smtClean="0">
                <a:solidFill>
                  <a:srgbClr val="000000"/>
                </a:solidFill>
                <a:latin typeface="Times New Roman" panose="02020603050405020304" pitchFamily="18" charset="0"/>
                <a:ea typeface="宋体" panose="02010600030101010101" pitchFamily="2" charset="-122"/>
              </a:rPr>
              <a:t>。</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针对公租房实际存在的管理问题，提出了一种基于</a:t>
            </a:r>
            <a:r>
              <a:rPr lang="en-US" altLang="zh-CN" b="1" kern="100" dirty="0">
                <a:solidFill>
                  <a:srgbClr val="000000"/>
                </a:solidFill>
                <a:latin typeface="Times New Roman" panose="02020603050405020304" pitchFamily="18" charset="0"/>
                <a:ea typeface="宋体" panose="02010600030101010101" pitchFamily="2" charset="-122"/>
              </a:rPr>
              <a:t>ZigBee</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技术的无线门锁系统解决方案，该解决方案包括下位机硬件设计和上位机软件设计。该方案结合了</a:t>
            </a:r>
            <a:r>
              <a:rPr lang="en-US" altLang="zh-CN" b="1" kern="100" dirty="0">
                <a:solidFill>
                  <a:srgbClr val="000000"/>
                </a:solidFill>
                <a:latin typeface="Times New Roman" panose="02020603050405020304" pitchFamily="18" charset="0"/>
                <a:ea typeface="宋体" panose="02010600030101010101" pitchFamily="2" charset="-122"/>
              </a:rPr>
              <a:t>RFID</a:t>
            </a:r>
            <a:r>
              <a:rPr lang="zh-CN"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技术</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b="1" kern="100" dirty="0">
                <a:solidFill>
                  <a:srgbClr val="000000"/>
                </a:solidFill>
                <a:latin typeface="Times New Roman" panose="02020603050405020304" pitchFamily="18" charset="0"/>
                <a:ea typeface="宋体" panose="02010600030101010101" pitchFamily="2" charset="-122"/>
              </a:rPr>
              <a:t>Node.js</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高并发特性实现了高效的智能化管理。</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59979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6.</a:t>
            </a:r>
            <a:r>
              <a:rPr lang="zh-CN" altLang="en-US" b="1" dirty="0" smtClean="0">
                <a:solidFill>
                  <a:schemeClr val="bg2">
                    <a:lumMod val="75000"/>
                  </a:schemeClr>
                </a:solidFill>
                <a:latin typeface="宋体" panose="02010600030101010101" pitchFamily="2" charset="-122"/>
                <a:ea typeface="宋体" panose="02010600030101010101" pitchFamily="2" charset="-122"/>
              </a:rPr>
              <a:t>网页测试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2"/>
          <p:cNvSpPr>
            <a:spLocks noChangeArrowheads="1"/>
          </p:cNvSpPr>
          <p:nvPr/>
        </p:nvSpPr>
        <p:spPr bwMode="auto">
          <a:xfrm>
            <a:off x="4373252" y="28074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4515" name="图片 34" descr="C:\Users\ziyi2\AppData\Local\Microsoft\Windows\INetCache\Content.Word\148793976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40" y="2219567"/>
            <a:ext cx="4204011" cy="2764800"/>
          </a:xfrm>
          <a:prstGeom prst="rect">
            <a:avLst/>
          </a:prstGeom>
          <a:noFill/>
          <a:extLst>
            <a:ext uri="{909E8E84-426E-40DD-AFC4-6F175D3DCCD1}">
              <a14:hiddenFill xmlns:a14="http://schemas.microsoft.com/office/drawing/2010/main">
                <a:solidFill>
                  <a:srgbClr val="FFFFFF"/>
                </a:solidFill>
              </a14:hiddenFill>
            </a:ext>
          </a:extLst>
        </p:spPr>
      </p:pic>
      <p:pic>
        <p:nvPicPr>
          <p:cNvPr id="64514" name="图片 43" descr="IMG_64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0078" y="2127803"/>
            <a:ext cx="1602828" cy="2853816"/>
          </a:xfrm>
          <a:prstGeom prst="rect">
            <a:avLst/>
          </a:prstGeom>
          <a:noFill/>
          <a:extLst>
            <a:ext uri="{909E8E84-426E-40DD-AFC4-6F175D3DCCD1}">
              <a14:hiddenFill xmlns:a14="http://schemas.microsoft.com/office/drawing/2010/main">
                <a:solidFill>
                  <a:srgbClr val="FFFFFF"/>
                </a:solidFill>
              </a14:hiddenFill>
            </a:ext>
          </a:extLst>
        </p:spPr>
      </p:pic>
      <p:pic>
        <p:nvPicPr>
          <p:cNvPr id="64513" name="图片 42" descr="IMG_64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9534" y="2129709"/>
            <a:ext cx="1601758" cy="28519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矩形 5"/>
          <p:cNvSpPr/>
          <p:nvPr/>
        </p:nvSpPr>
        <p:spPr>
          <a:xfrm>
            <a:off x="4384054" y="5121340"/>
            <a:ext cx="1107996"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系统主页</a:t>
            </a:r>
            <a:endParaRPr lang="zh-CN" altLang="en-US" dirty="0"/>
          </a:p>
        </p:txBody>
      </p:sp>
    </p:spTree>
    <p:extLst>
      <p:ext uri="{BB962C8B-B14F-4D97-AF65-F5344CB8AC3E}">
        <p14:creationId xmlns:p14="http://schemas.microsoft.com/office/powerpoint/2010/main" val="4222169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6.</a:t>
            </a:r>
            <a:r>
              <a:rPr lang="zh-CN" altLang="en-US" b="1" dirty="0" smtClean="0">
                <a:solidFill>
                  <a:schemeClr val="bg2">
                    <a:lumMod val="75000"/>
                  </a:schemeClr>
                </a:solidFill>
                <a:latin typeface="宋体" panose="02010600030101010101" pitchFamily="2" charset="-122"/>
                <a:ea typeface="宋体" panose="02010600030101010101" pitchFamily="2" charset="-122"/>
              </a:rPr>
              <a:t>网页测试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2"/>
          <p:cNvSpPr>
            <a:spLocks noChangeArrowheads="1"/>
          </p:cNvSpPr>
          <p:nvPr/>
        </p:nvSpPr>
        <p:spPr bwMode="auto">
          <a:xfrm>
            <a:off x="4373252" y="28074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矩形 5"/>
          <p:cNvSpPr/>
          <p:nvPr/>
        </p:nvSpPr>
        <p:spPr>
          <a:xfrm>
            <a:off x="4232100" y="4992012"/>
            <a:ext cx="1107996" cy="369332"/>
          </a:xfrm>
          <a:prstGeom prst="rect">
            <a:avLst/>
          </a:prstGeom>
        </p:spPr>
        <p:txBody>
          <a:bodyPr wrap="none">
            <a:spAutoFit/>
          </a:bodyPr>
          <a:lstStyle/>
          <a:p>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账号列表</a:t>
            </a:r>
            <a:endParaRPr lang="zh-CN" altLang="en-US" dirty="0"/>
          </a:p>
        </p:txBody>
      </p:sp>
      <p:pic>
        <p:nvPicPr>
          <p:cNvPr id="65539" name="图片 25" descr="C:\Users\ziyi2\AppData\Local\Temp\148800958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69" y="1995815"/>
            <a:ext cx="4519627" cy="2764800"/>
          </a:xfrm>
          <a:prstGeom prst="rect">
            <a:avLst/>
          </a:prstGeom>
          <a:noFill/>
          <a:extLst>
            <a:ext uri="{909E8E84-426E-40DD-AFC4-6F175D3DCCD1}">
              <a14:hiddenFill xmlns:a14="http://schemas.microsoft.com/office/drawing/2010/main">
                <a:solidFill>
                  <a:srgbClr val="FFFFFF"/>
                </a:solidFill>
              </a14:hiddenFill>
            </a:ext>
          </a:extLst>
        </p:spPr>
      </p:pic>
      <p:pic>
        <p:nvPicPr>
          <p:cNvPr id="65538" name="图片 45" descr="IMG_64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776" y="2005989"/>
            <a:ext cx="1574843" cy="2803989"/>
          </a:xfrm>
          <a:prstGeom prst="rect">
            <a:avLst/>
          </a:prstGeom>
          <a:noFill/>
          <a:extLst>
            <a:ext uri="{909E8E84-426E-40DD-AFC4-6F175D3DCCD1}">
              <a14:hiddenFill xmlns:a14="http://schemas.microsoft.com/office/drawing/2010/main">
                <a:solidFill>
                  <a:srgbClr val="FFFFFF"/>
                </a:solidFill>
              </a14:hiddenFill>
            </a:ext>
          </a:extLst>
        </p:spPr>
      </p:pic>
      <p:pic>
        <p:nvPicPr>
          <p:cNvPr id="65537" name="图片 44" descr="IMG_64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0022" y="2003373"/>
            <a:ext cx="1646230" cy="29310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474439" y="130721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474439" y="38503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93128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6.</a:t>
            </a:r>
            <a:r>
              <a:rPr lang="zh-CN" altLang="en-US" b="1" dirty="0" smtClean="0">
                <a:solidFill>
                  <a:schemeClr val="bg2">
                    <a:lumMod val="75000"/>
                  </a:schemeClr>
                </a:solidFill>
                <a:latin typeface="宋体" panose="02010600030101010101" pitchFamily="2" charset="-122"/>
                <a:ea typeface="宋体" panose="02010600030101010101" pitchFamily="2" charset="-122"/>
              </a:rPr>
              <a:t>网页测试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2"/>
          <p:cNvSpPr>
            <a:spLocks noChangeArrowheads="1"/>
          </p:cNvSpPr>
          <p:nvPr/>
        </p:nvSpPr>
        <p:spPr bwMode="auto">
          <a:xfrm>
            <a:off x="4373252" y="28074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矩形 5"/>
          <p:cNvSpPr/>
          <p:nvPr/>
        </p:nvSpPr>
        <p:spPr>
          <a:xfrm>
            <a:off x="4232100" y="4992012"/>
            <a:ext cx="1107996" cy="369332"/>
          </a:xfrm>
          <a:prstGeom prst="rect">
            <a:avLst/>
          </a:prstGeom>
        </p:spPr>
        <p:txBody>
          <a:bodyPr wrap="none">
            <a:spAutoFit/>
          </a:bodyPr>
          <a:lstStyle/>
          <a:p>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门锁列表</a:t>
            </a:r>
            <a:endParaRPr lang="zh-CN" altLang="en-US" dirty="0"/>
          </a:p>
        </p:txBody>
      </p:sp>
      <p:sp>
        <p:nvSpPr>
          <p:cNvPr id="3" name="Rectangle 4"/>
          <p:cNvSpPr>
            <a:spLocks noChangeArrowheads="1"/>
          </p:cNvSpPr>
          <p:nvPr/>
        </p:nvSpPr>
        <p:spPr bwMode="auto">
          <a:xfrm>
            <a:off x="474439" y="130721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474439" y="38503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66562" name="图片 48" descr="14879436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78" y="1995815"/>
            <a:ext cx="4212132" cy="276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图片 47" descr="IMG_64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1353" y="2041534"/>
            <a:ext cx="1524177" cy="271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图片 46" descr="IMG_64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0681" y="1995815"/>
            <a:ext cx="1551910" cy="276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504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6.</a:t>
            </a:r>
            <a:r>
              <a:rPr lang="zh-CN" altLang="en-US" b="1" dirty="0" smtClean="0">
                <a:solidFill>
                  <a:schemeClr val="bg2">
                    <a:lumMod val="75000"/>
                  </a:schemeClr>
                </a:solidFill>
                <a:latin typeface="宋体" panose="02010600030101010101" pitchFamily="2" charset="-122"/>
                <a:ea typeface="宋体" panose="02010600030101010101" pitchFamily="2" charset="-122"/>
              </a:rPr>
              <a:t>网页测试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2"/>
          <p:cNvSpPr>
            <a:spLocks noChangeArrowheads="1"/>
          </p:cNvSpPr>
          <p:nvPr/>
        </p:nvSpPr>
        <p:spPr bwMode="auto">
          <a:xfrm>
            <a:off x="4373252" y="28074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474439" y="130721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474439" y="38503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63491" name="Picture 3" descr="148803136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800" y="1976220"/>
            <a:ext cx="4583691" cy="2803990"/>
          </a:xfrm>
          <a:prstGeom prst="rect">
            <a:avLst/>
          </a:prstGeom>
          <a:noFill/>
          <a:extLst>
            <a:ext uri="{909E8E84-426E-40DD-AFC4-6F175D3DCCD1}">
              <a14:hiddenFill xmlns:a14="http://schemas.microsoft.com/office/drawing/2010/main">
                <a:solidFill>
                  <a:srgbClr val="FFFFFF"/>
                </a:solidFill>
              </a14:hiddenFill>
            </a:ext>
          </a:extLst>
        </p:spPr>
      </p:pic>
      <p:pic>
        <p:nvPicPr>
          <p:cNvPr id="63490" name="Picture 2" descr="IMG_64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1556" y="1995815"/>
            <a:ext cx="1563838" cy="2784395"/>
          </a:xfrm>
          <a:prstGeom prst="rect">
            <a:avLst/>
          </a:prstGeom>
          <a:noFill/>
          <a:extLst>
            <a:ext uri="{909E8E84-426E-40DD-AFC4-6F175D3DCCD1}">
              <a14:hiddenFill xmlns:a14="http://schemas.microsoft.com/office/drawing/2010/main">
                <a:solidFill>
                  <a:srgbClr val="FFFFFF"/>
                </a:solidFill>
              </a14:hiddenFill>
            </a:ext>
          </a:extLst>
        </p:spPr>
      </p:pic>
      <p:pic>
        <p:nvPicPr>
          <p:cNvPr id="63489" name="Picture 1" descr="IMG_645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8462" y="2015409"/>
            <a:ext cx="1541827" cy="27452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7620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7620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矩形 13"/>
          <p:cNvSpPr/>
          <p:nvPr/>
        </p:nvSpPr>
        <p:spPr>
          <a:xfrm>
            <a:off x="4373252" y="4978480"/>
            <a:ext cx="1107996"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租户设置</a:t>
            </a:r>
            <a:endParaRPr lang="zh-CN" altLang="en-US" dirty="0"/>
          </a:p>
        </p:txBody>
      </p:sp>
    </p:spTree>
    <p:extLst>
      <p:ext uri="{BB962C8B-B14F-4D97-AF65-F5344CB8AC3E}">
        <p14:creationId xmlns:p14="http://schemas.microsoft.com/office/powerpoint/2010/main" val="1434976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7.</a:t>
            </a:r>
            <a:r>
              <a:rPr lang="zh-CN" altLang="en-US" b="1" dirty="0" smtClean="0">
                <a:solidFill>
                  <a:schemeClr val="bg2">
                    <a:lumMod val="75000"/>
                  </a:schemeClr>
                </a:solidFill>
                <a:latin typeface="宋体" panose="02010600030101010101" pitchFamily="2" charset="-122"/>
                <a:ea typeface="宋体" panose="02010600030101010101" pitchFamily="2" charset="-122"/>
              </a:rPr>
              <a:t>问题和解决方法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474439" y="130721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474439" y="38503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7620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7620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134365692"/>
              </p:ext>
            </p:extLst>
          </p:nvPr>
        </p:nvGraphicFramePr>
        <p:xfrm>
          <a:off x="889394" y="1765350"/>
          <a:ext cx="7168756" cy="4081829"/>
        </p:xfrm>
        <a:graphic>
          <a:graphicData uri="http://schemas.openxmlformats.org/drawingml/2006/table">
            <a:tbl>
              <a:tblPr/>
              <a:tblGrid>
                <a:gridCol w="1606521"/>
                <a:gridCol w="5562235"/>
              </a:tblGrid>
              <a:tr h="175350">
                <a:tc>
                  <a:txBody>
                    <a:bodyPr/>
                    <a:lstStyle/>
                    <a:p>
                      <a:pPr algn="l"/>
                      <a:r>
                        <a:rPr lang="zh-CN" altLang="en-US" sz="1200" b="1" dirty="0" smtClean="0">
                          <a:effectLst/>
                          <a:latin typeface="宋体" panose="02010600030101010101" pitchFamily="2" charset="-122"/>
                          <a:ea typeface="宋体" panose="02010600030101010101" pitchFamily="2" charset="-122"/>
                        </a:rPr>
                        <a:t>问题类型 </a:t>
                      </a:r>
                      <a:r>
                        <a:rPr lang="zh-CN" altLang="en-US" sz="1200" b="1" dirty="0">
                          <a:effectLst/>
                          <a:latin typeface="宋体" panose="02010600030101010101" pitchFamily="2" charset="-122"/>
                          <a:ea typeface="宋体" panose="02010600030101010101" pitchFamily="2" charset="-122"/>
                        </a:rPr>
                        <a:t>     </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200" b="1" dirty="0">
                          <a:effectLst/>
                          <a:latin typeface="宋体" panose="02010600030101010101" pitchFamily="2" charset="-122"/>
                          <a:ea typeface="宋体" panose="02010600030101010101" pitchFamily="2" charset="-122"/>
                        </a:rPr>
                        <a:t>    说明</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422902">
                <a:tc>
                  <a:txBody>
                    <a:bodyPr/>
                    <a:lstStyle/>
                    <a:p>
                      <a:pPr algn="l"/>
                      <a:r>
                        <a:rPr lang="en-US" sz="1200">
                          <a:effectLst/>
                          <a:latin typeface="宋体" panose="02010600030101010101" pitchFamily="2" charset="-122"/>
                          <a:ea typeface="宋体" panose="02010600030101010101" pitchFamily="2" charset="-122"/>
                        </a:rPr>
                        <a:t>Flash        </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a:effectLst/>
                          <a:latin typeface="宋体" panose="02010600030101010101" pitchFamily="2" charset="-122"/>
                          <a:ea typeface="宋体" panose="02010600030101010101" pitchFamily="2" charset="-122"/>
                        </a:rPr>
                        <a:t>Z-Stack</a:t>
                      </a:r>
                      <a:r>
                        <a:rPr lang="zh-CN" altLang="en-US" sz="1200" dirty="0">
                          <a:effectLst/>
                          <a:latin typeface="宋体" panose="02010600030101010101" pitchFamily="2" charset="-122"/>
                          <a:ea typeface="宋体" panose="02010600030101010101" pitchFamily="2" charset="-122"/>
                        </a:rPr>
                        <a:t>配置的</a:t>
                      </a:r>
                      <a:r>
                        <a:rPr lang="en-US" sz="1200" dirty="0" err="1">
                          <a:effectLst/>
                          <a:latin typeface="宋体" panose="02010600030101010101" pitchFamily="2" charset="-122"/>
                          <a:ea typeface="宋体" panose="02010600030101010101" pitchFamily="2" charset="-122"/>
                        </a:rPr>
                        <a:t>spi_flash.c</a:t>
                      </a:r>
                      <a:r>
                        <a:rPr lang="zh-CN" altLang="en-US" sz="1200" dirty="0">
                          <a:effectLst/>
                          <a:latin typeface="宋体" panose="02010600030101010101" pitchFamily="2" charset="-122"/>
                          <a:ea typeface="宋体" panose="02010600030101010101" pitchFamily="2" charset="-122"/>
                        </a:rPr>
                        <a:t>经常阻塞程序运行等待什么东西，</a:t>
                      </a:r>
                      <a:r>
                        <a:rPr lang="en-US" sz="1200" dirty="0" err="1">
                          <a:effectLst/>
                          <a:latin typeface="宋体" panose="02010600030101010101" pitchFamily="2" charset="-122"/>
                          <a:ea typeface="宋体" panose="02010600030101010101" pitchFamily="2" charset="-122"/>
                        </a:rPr>
                        <a:t>HalFlashWriteTrigger</a:t>
                      </a:r>
                      <a:r>
                        <a:rPr lang="en-US" sz="1200" dirty="0">
                          <a:effectLst/>
                          <a:latin typeface="宋体" panose="02010600030101010101" pitchFamily="2" charset="-122"/>
                          <a:ea typeface="宋体" panose="02010600030101010101" pitchFamily="2" charset="-122"/>
                        </a:rPr>
                        <a:t>()</a:t>
                      </a:r>
                      <a:r>
                        <a:rPr lang="zh-CN" altLang="en-US" sz="1200" dirty="0">
                          <a:effectLst/>
                          <a:latin typeface="宋体" panose="02010600030101010101" pitchFamily="2" charset="-122"/>
                          <a:ea typeface="宋体" panose="02010600030101010101" pitchFamily="2" charset="-122"/>
                        </a:rPr>
                        <a:t>被我注释。</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794230">
                <a:tc>
                  <a:txBody>
                    <a:bodyPr/>
                    <a:lstStyle/>
                    <a:p>
                      <a:pPr algn="l"/>
                      <a:r>
                        <a:rPr lang="en-US" sz="1200">
                          <a:effectLst/>
                          <a:latin typeface="宋体" panose="02010600030101010101" pitchFamily="2" charset="-122"/>
                          <a:ea typeface="宋体" panose="02010600030101010101" pitchFamily="2" charset="-122"/>
                        </a:rPr>
                        <a:t>EEPROM        </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en-US" altLang="zh-CN" sz="1200" dirty="0">
                          <a:effectLst/>
                          <a:latin typeface="宋体" panose="02010600030101010101" pitchFamily="2" charset="-122"/>
                          <a:ea typeface="宋体" panose="02010600030101010101" pitchFamily="2" charset="-122"/>
                        </a:rPr>
                        <a:t>EEPROM</a:t>
                      </a:r>
                      <a:r>
                        <a:rPr lang="zh-CN" altLang="en-US" sz="1200" dirty="0">
                          <a:effectLst/>
                          <a:latin typeface="宋体" panose="02010600030101010101" pitchFamily="2" charset="-122"/>
                          <a:ea typeface="宋体" panose="02010600030101010101" pitchFamily="2" charset="-122"/>
                        </a:rPr>
                        <a:t>在存储和读取数据的时，需要注意在</a:t>
                      </a:r>
                      <a:r>
                        <a:rPr lang="en-US" altLang="zh-CN" sz="1200" dirty="0">
                          <a:effectLst/>
                          <a:latin typeface="宋体" panose="02010600030101010101" pitchFamily="2" charset="-122"/>
                          <a:ea typeface="宋体" panose="02010600030101010101" pitchFamily="2" charset="-122"/>
                        </a:rPr>
                        <a:t>Z-Stack</a:t>
                      </a:r>
                      <a:r>
                        <a:rPr lang="zh-CN" altLang="en-US" sz="1200" dirty="0">
                          <a:effectLst/>
                          <a:latin typeface="宋体" panose="02010600030101010101" pitchFamily="2" charset="-122"/>
                          <a:ea typeface="宋体" panose="02010600030101010101" pitchFamily="2" charset="-122"/>
                        </a:rPr>
                        <a:t>中不能存储后立马读取，需要一定的延时，具体原因未知。追加：进行</a:t>
                      </a:r>
                      <a:r>
                        <a:rPr lang="en-US" altLang="zh-CN" sz="1200" dirty="0">
                          <a:effectLst/>
                          <a:latin typeface="宋体" panose="02010600030101010101" pitchFamily="2" charset="-122"/>
                          <a:ea typeface="宋体" panose="02010600030101010101" pitchFamily="2" charset="-122"/>
                        </a:rPr>
                        <a:t>for</a:t>
                      </a:r>
                      <a:r>
                        <a:rPr lang="zh-CN" altLang="en-US" sz="1200" dirty="0">
                          <a:effectLst/>
                          <a:latin typeface="宋体" panose="02010600030101010101" pitchFamily="2" charset="-122"/>
                          <a:ea typeface="宋体" panose="02010600030101010101" pitchFamily="2" charset="-122"/>
                        </a:rPr>
                        <a:t>循环轮询读取连续地址的数据或写入连续地址的数据时候要在每一条操作后面跟一个</a:t>
                      </a:r>
                      <a:r>
                        <a:rPr lang="en-US" altLang="zh-CN" sz="1200" dirty="0">
                          <a:effectLst/>
                          <a:latin typeface="宋体" panose="02010600030101010101" pitchFamily="2" charset="-122"/>
                          <a:ea typeface="宋体" panose="02010600030101010101" pitchFamily="2" charset="-122"/>
                        </a:rPr>
                        <a:t>5ms</a:t>
                      </a:r>
                      <a:r>
                        <a:rPr lang="zh-CN" altLang="en-US" sz="1200" dirty="0">
                          <a:effectLst/>
                          <a:latin typeface="宋体" panose="02010600030101010101" pitchFamily="2" charset="-122"/>
                          <a:ea typeface="宋体" panose="02010600030101010101" pitchFamily="2" charset="-122"/>
                        </a:rPr>
                        <a:t>的延时</a:t>
                      </a:r>
                      <a:r>
                        <a:rPr lang="en-US" altLang="zh-CN" sz="1200" dirty="0">
                          <a:effectLst/>
                          <a:latin typeface="宋体" panose="02010600030101010101" pitchFamily="2" charset="-122"/>
                          <a:ea typeface="宋体" panose="02010600030101010101" pitchFamily="2" charset="-122"/>
                        </a:rPr>
                        <a:t>!</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1041783">
                <a:tc>
                  <a:txBody>
                    <a:bodyPr/>
                    <a:lstStyle/>
                    <a:p>
                      <a:pPr algn="l"/>
                      <a:r>
                        <a:rPr lang="en-US" sz="1200" dirty="0">
                          <a:effectLst/>
                          <a:latin typeface="宋体" panose="02010600030101010101" pitchFamily="2" charset="-122"/>
                          <a:ea typeface="宋体" panose="02010600030101010101" pitchFamily="2" charset="-122"/>
                        </a:rPr>
                        <a:t>RFID       </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200" dirty="0">
                          <a:effectLst/>
                          <a:latin typeface="宋体" panose="02010600030101010101" pitchFamily="2" charset="-122"/>
                          <a:ea typeface="宋体" panose="02010600030101010101" pitchFamily="2" charset="-122"/>
                        </a:rPr>
                        <a:t>需要注意在</a:t>
                      </a:r>
                      <a:r>
                        <a:rPr lang="en-US" altLang="zh-CN" sz="1200" dirty="0">
                          <a:effectLst/>
                          <a:latin typeface="宋体" panose="02010600030101010101" pitchFamily="2" charset="-122"/>
                          <a:ea typeface="宋体" panose="02010600030101010101" pitchFamily="2" charset="-122"/>
                        </a:rPr>
                        <a:t>Z-Stack</a:t>
                      </a:r>
                      <a:r>
                        <a:rPr lang="zh-CN" altLang="en-US" sz="1200" dirty="0">
                          <a:effectLst/>
                          <a:latin typeface="宋体" panose="02010600030101010101" pitchFamily="2" charset="-122"/>
                          <a:ea typeface="宋体" panose="02010600030101010101" pitchFamily="2" charset="-122"/>
                        </a:rPr>
                        <a:t>里有些端口被用作外设功能，如果要覆盖掉</a:t>
                      </a:r>
                      <a:r>
                        <a:rPr lang="en-US" altLang="zh-CN" sz="1200" dirty="0">
                          <a:effectLst/>
                          <a:latin typeface="宋体" panose="02010600030101010101" pitchFamily="2" charset="-122"/>
                          <a:ea typeface="宋体" panose="02010600030101010101" pitchFamily="2" charset="-122"/>
                        </a:rPr>
                        <a:t>Z-Stack</a:t>
                      </a:r>
                      <a:r>
                        <a:rPr lang="zh-CN" altLang="en-US" sz="1200" dirty="0">
                          <a:effectLst/>
                          <a:latin typeface="宋体" panose="02010600030101010101" pitchFamily="2" charset="-122"/>
                          <a:ea typeface="宋体" panose="02010600030101010101" pitchFamily="2" charset="-122"/>
                        </a:rPr>
                        <a:t>的配置，应该将端口用作普通</a:t>
                      </a:r>
                      <a:r>
                        <a:rPr lang="en-US" altLang="zh-CN" sz="1200" dirty="0">
                          <a:effectLst/>
                          <a:latin typeface="宋体" panose="02010600030101010101" pitchFamily="2" charset="-122"/>
                          <a:ea typeface="宋体" panose="02010600030101010101" pitchFamily="2" charset="-122"/>
                        </a:rPr>
                        <a:t>IO</a:t>
                      </a:r>
                      <a:r>
                        <a:rPr lang="zh-CN" altLang="en-US" sz="1200" dirty="0">
                          <a:effectLst/>
                          <a:latin typeface="宋体" panose="02010600030101010101" pitchFamily="2" charset="-122"/>
                          <a:ea typeface="宋体" panose="02010600030101010101" pitchFamily="2" charset="-122"/>
                        </a:rPr>
                        <a:t>或者外设功能的端口设置一下，这里模拟</a:t>
                      </a:r>
                      <a:r>
                        <a:rPr lang="en-US" altLang="zh-CN" sz="1200" dirty="0">
                          <a:effectLst/>
                          <a:latin typeface="宋体" panose="02010600030101010101" pitchFamily="2" charset="-122"/>
                          <a:ea typeface="宋体" panose="02010600030101010101" pitchFamily="2" charset="-122"/>
                        </a:rPr>
                        <a:t>SPI</a:t>
                      </a:r>
                      <a:r>
                        <a:rPr lang="zh-CN" altLang="en-US" sz="1200" dirty="0">
                          <a:effectLst/>
                          <a:latin typeface="宋体" panose="02010600030101010101" pitchFamily="2" charset="-122"/>
                          <a:ea typeface="宋体" panose="02010600030101010101" pitchFamily="2" charset="-122"/>
                        </a:rPr>
                        <a:t>时序一直出不来，就是因为有端口被用作外设而不是普通</a:t>
                      </a:r>
                      <a:r>
                        <a:rPr lang="en-US" altLang="zh-CN" sz="1200" dirty="0">
                          <a:effectLst/>
                          <a:latin typeface="宋体" panose="02010600030101010101" pitchFamily="2" charset="-122"/>
                          <a:ea typeface="宋体" panose="02010600030101010101" pitchFamily="2" charset="-122"/>
                        </a:rPr>
                        <a:t>IO</a:t>
                      </a:r>
                      <a:r>
                        <a:rPr lang="zh-CN" altLang="en-US" sz="1200" dirty="0">
                          <a:effectLst/>
                          <a:latin typeface="宋体" panose="02010600030101010101" pitchFamily="2" charset="-122"/>
                          <a:ea typeface="宋体" panose="02010600030101010101" pitchFamily="2" charset="-122"/>
                        </a:rPr>
                        <a:t>口，所以一直出问题，对于问题，可以先裸机跑，然后用排除法看是哪里出了问题。</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918006">
                <a:tc>
                  <a:txBody>
                    <a:bodyPr/>
                    <a:lstStyle/>
                    <a:p>
                      <a:pPr algn="l"/>
                      <a:r>
                        <a:rPr lang="en-US" sz="1200" dirty="0">
                          <a:effectLst/>
                          <a:latin typeface="宋体" panose="02010600030101010101" pitchFamily="2" charset="-122"/>
                          <a:ea typeface="宋体" panose="02010600030101010101" pitchFamily="2" charset="-122"/>
                        </a:rPr>
                        <a:t>LED（</a:t>
                      </a:r>
                      <a:r>
                        <a:rPr lang="zh-CN" altLang="en-US" sz="1200" dirty="0">
                          <a:effectLst/>
                          <a:latin typeface="宋体" panose="02010600030101010101" pitchFamily="2" charset="-122"/>
                          <a:ea typeface="宋体" panose="02010600030101010101" pitchFamily="2" charset="-122"/>
                        </a:rPr>
                        <a:t>门锁）     </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zh-CN" altLang="en-US" sz="1200" dirty="0">
                          <a:effectLst/>
                          <a:latin typeface="宋体" panose="02010600030101010101" pitchFamily="2" charset="-122"/>
                          <a:ea typeface="宋体" panose="02010600030101010101" pitchFamily="2" charset="-122"/>
                        </a:rPr>
                        <a:t>门锁作为终端节点，在加入网络并离开网络成为孤儿设备后，会不停的闪烁</a:t>
                      </a:r>
                      <a:r>
                        <a:rPr lang="en-US" altLang="zh-CN" sz="1200" dirty="0">
                          <a:effectLst/>
                          <a:latin typeface="宋体" panose="02010600030101010101" pitchFamily="2" charset="-122"/>
                          <a:ea typeface="宋体" panose="02010600030101010101" pitchFamily="2" charset="-122"/>
                        </a:rPr>
                        <a:t>LED</a:t>
                      </a:r>
                      <a:r>
                        <a:rPr lang="zh-CN" altLang="en-US" sz="1200" dirty="0">
                          <a:effectLst/>
                          <a:latin typeface="宋体" panose="02010600030101010101" pitchFamily="2" charset="-122"/>
                          <a:ea typeface="宋体" panose="02010600030101010101" pitchFamily="2" charset="-122"/>
                        </a:rPr>
                        <a:t>灯，这里将</a:t>
                      </a:r>
                      <a:r>
                        <a:rPr lang="en-US" altLang="zh-CN" sz="1200" dirty="0">
                          <a:effectLst/>
                          <a:latin typeface="宋体" panose="02010600030101010101" pitchFamily="2" charset="-122"/>
                          <a:ea typeface="宋体" panose="02010600030101010101" pitchFamily="2" charset="-122"/>
                        </a:rPr>
                        <a:t>LED</a:t>
                      </a:r>
                      <a:r>
                        <a:rPr lang="zh-CN" altLang="en-US" sz="1200" dirty="0">
                          <a:effectLst/>
                          <a:latin typeface="宋体" panose="02010600030101010101" pitchFamily="2" charset="-122"/>
                          <a:ea typeface="宋体" panose="02010600030101010101" pitchFamily="2" charset="-122"/>
                        </a:rPr>
                        <a:t>灯闪烁去掉，在</a:t>
                      </a:r>
                      <a:r>
                        <a:rPr lang="en-US" altLang="zh-CN" sz="1200" dirty="0" err="1">
                          <a:effectLst/>
                          <a:latin typeface="宋体" panose="02010600030101010101" pitchFamily="2" charset="-122"/>
                          <a:ea typeface="宋体" panose="02010600030101010101" pitchFamily="2" charset="-122"/>
                        </a:rPr>
                        <a:t>HalLedSet</a:t>
                      </a:r>
                      <a:r>
                        <a:rPr lang="zh-CN" altLang="en-US" sz="1200" dirty="0">
                          <a:effectLst/>
                          <a:latin typeface="宋体" panose="02010600030101010101" pitchFamily="2" charset="-122"/>
                          <a:ea typeface="宋体" panose="02010600030101010101" pitchFamily="2" charset="-122"/>
                        </a:rPr>
                        <a:t>设置，需要注意的是后期如果还有不明的闪烁</a:t>
                      </a:r>
                      <a:r>
                        <a:rPr lang="en-US" altLang="zh-CN" sz="1200" dirty="0">
                          <a:effectLst/>
                          <a:latin typeface="宋体" panose="02010600030101010101" pitchFamily="2" charset="-122"/>
                          <a:ea typeface="宋体" panose="02010600030101010101" pitchFamily="2" charset="-122"/>
                        </a:rPr>
                        <a:t>LED</a:t>
                      </a:r>
                      <a:r>
                        <a:rPr lang="zh-CN" altLang="en-US" sz="1200" dirty="0">
                          <a:effectLst/>
                          <a:latin typeface="宋体" panose="02010600030101010101" pitchFamily="2" charset="-122"/>
                          <a:ea typeface="宋体" panose="02010600030101010101" pitchFamily="2" charset="-122"/>
                        </a:rPr>
                        <a:t>情况，可以注释掉这个函数查看报错的地方，这样可以知道所有调用这个函数的地方。</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670454">
                <a:tc>
                  <a:txBody>
                    <a:bodyPr/>
                    <a:lstStyle/>
                    <a:p>
                      <a:pPr algn="l"/>
                      <a:r>
                        <a:rPr lang="en-US" sz="1200">
                          <a:effectLst/>
                          <a:latin typeface="宋体" panose="02010600030101010101" pitchFamily="2" charset="-122"/>
                          <a:ea typeface="宋体" panose="02010600030101010101" pitchFamily="2" charset="-122"/>
                        </a:rPr>
                        <a:t>LED（</a:t>
                      </a:r>
                      <a:r>
                        <a:rPr lang="zh-CN" altLang="en-US" sz="1200">
                          <a:effectLst/>
                          <a:latin typeface="宋体" panose="02010600030101010101" pitchFamily="2" charset="-122"/>
                          <a:ea typeface="宋体" panose="02010600030101010101" pitchFamily="2" charset="-122"/>
                        </a:rPr>
                        <a:t>基站）     </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200" dirty="0">
                          <a:effectLst/>
                          <a:latin typeface="宋体" panose="02010600030101010101" pitchFamily="2" charset="-122"/>
                          <a:ea typeface="宋体" panose="02010600030101010101" pitchFamily="2" charset="-122"/>
                        </a:rPr>
                        <a:t>基站在启动的时候</a:t>
                      </a:r>
                      <a:r>
                        <a:rPr lang="en-US" altLang="zh-CN" sz="1200" dirty="0">
                          <a:effectLst/>
                          <a:latin typeface="宋体" panose="02010600030101010101" pitchFamily="2" charset="-122"/>
                          <a:ea typeface="宋体" panose="02010600030101010101" pitchFamily="2" charset="-122"/>
                        </a:rPr>
                        <a:t>LED3</a:t>
                      </a:r>
                      <a:r>
                        <a:rPr lang="zh-CN" altLang="en-US" sz="1200" dirty="0">
                          <a:effectLst/>
                          <a:latin typeface="宋体" panose="02010600030101010101" pitchFamily="2" charset="-122"/>
                          <a:ea typeface="宋体" panose="02010600030101010101" pitchFamily="2" charset="-122"/>
                        </a:rPr>
                        <a:t>灯亮，表明协调器启动，这里注释不用，如果以后在遇到灯的问题可以注释</a:t>
                      </a:r>
                      <a:r>
                        <a:rPr lang="en-US" altLang="zh-CN" sz="1200" dirty="0">
                          <a:effectLst/>
                          <a:latin typeface="宋体" panose="02010600030101010101" pitchFamily="2" charset="-122"/>
                          <a:ea typeface="宋体" panose="02010600030101010101" pitchFamily="2" charset="-122"/>
                        </a:rPr>
                        <a:t>HAL_LED_3</a:t>
                      </a:r>
                      <a:r>
                        <a:rPr lang="zh-CN" altLang="en-US" sz="1200" dirty="0">
                          <a:effectLst/>
                          <a:latin typeface="宋体" panose="02010600030101010101" pitchFamily="2" charset="-122"/>
                          <a:ea typeface="宋体" panose="02010600030101010101" pitchFamily="2" charset="-122"/>
                        </a:rPr>
                        <a:t>查看哪里对灯做了操作（报错的地方都是使用了</a:t>
                      </a:r>
                      <a:r>
                        <a:rPr lang="en-US" altLang="zh-CN" sz="1200" dirty="0">
                          <a:effectLst/>
                          <a:latin typeface="宋体" panose="02010600030101010101" pitchFamily="2" charset="-122"/>
                          <a:ea typeface="宋体" panose="02010600030101010101" pitchFamily="2" charset="-122"/>
                        </a:rPr>
                        <a:t>HAL_LED_3</a:t>
                      </a:r>
                      <a:r>
                        <a:rPr lang="zh-CN" altLang="en-US" sz="1200" dirty="0">
                          <a:effectLst/>
                          <a:latin typeface="宋体" panose="02010600030101010101" pitchFamily="2" charset="-122"/>
                          <a:ea typeface="宋体" panose="02010600030101010101" pitchFamily="2" charset="-122"/>
                        </a:rPr>
                        <a:t>的地方）</a:t>
                      </a:r>
                    </a:p>
                  </a:txBody>
                  <a:tcPr marL="55871" marR="55871" marT="25787" marB="2578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168763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7.</a:t>
            </a:r>
            <a:r>
              <a:rPr lang="zh-CN" altLang="en-US" b="1" dirty="0" smtClean="0">
                <a:solidFill>
                  <a:schemeClr val="bg2">
                    <a:lumMod val="75000"/>
                  </a:schemeClr>
                </a:solidFill>
                <a:latin typeface="宋体" panose="02010600030101010101" pitchFamily="2" charset="-122"/>
                <a:ea typeface="宋体" panose="02010600030101010101" pitchFamily="2" charset="-122"/>
              </a:rPr>
              <a:t>问题和解决方法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474439" y="130721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474439" y="38503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7620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7620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2844353006"/>
              </p:ext>
            </p:extLst>
          </p:nvPr>
        </p:nvGraphicFramePr>
        <p:xfrm>
          <a:off x="606490" y="1764418"/>
          <a:ext cx="8005665" cy="4635896"/>
        </p:xfrm>
        <a:graphic>
          <a:graphicData uri="http://schemas.openxmlformats.org/drawingml/2006/table">
            <a:tbl>
              <a:tblPr/>
              <a:tblGrid>
                <a:gridCol w="1315616"/>
                <a:gridCol w="6690049"/>
              </a:tblGrid>
              <a:tr h="105698">
                <a:tc>
                  <a:txBody>
                    <a:bodyPr/>
                    <a:lstStyle/>
                    <a:p>
                      <a:pPr algn="l"/>
                      <a:r>
                        <a:rPr lang="zh-CN" altLang="en-US" sz="1200" b="1" dirty="0">
                          <a:effectLst/>
                          <a:latin typeface="宋体" panose="02010600030101010101" pitchFamily="2" charset="-122"/>
                          <a:ea typeface="宋体" panose="02010600030101010101" pitchFamily="2" charset="-122"/>
                        </a:rPr>
                        <a:t>类型</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200" b="1">
                          <a:effectLst/>
                          <a:latin typeface="宋体" panose="02010600030101010101" pitchFamily="2" charset="-122"/>
                          <a:ea typeface="宋体" panose="02010600030101010101" pitchFamily="2" charset="-122"/>
                        </a:rPr>
                        <a:t>说明</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478748">
                <a:tc>
                  <a:txBody>
                    <a:bodyPr/>
                    <a:lstStyle/>
                    <a:p>
                      <a:pPr algn="l"/>
                      <a:r>
                        <a:rPr lang="en-US" sz="1200">
                          <a:effectLst/>
                          <a:latin typeface="宋体" panose="02010600030101010101" pitchFamily="2" charset="-122"/>
                          <a:ea typeface="宋体" panose="02010600030101010101" pitchFamily="2" charset="-122"/>
                        </a:rPr>
                        <a:t>redis</a:t>
                      </a:r>
                      <a:r>
                        <a:rPr lang="zh-CN" altLang="en-US" sz="1200">
                          <a:effectLst/>
                          <a:latin typeface="宋体" panose="02010600030101010101" pitchFamily="2" charset="-122"/>
                          <a:ea typeface="宋体" panose="02010600030101010101" pitchFamily="2" charset="-122"/>
                        </a:rPr>
                        <a:t>发布订阅</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200" dirty="0">
                          <a:effectLst/>
                          <a:latin typeface="宋体" panose="02010600030101010101" pitchFamily="2" charset="-122"/>
                          <a:ea typeface="宋体" panose="02010600030101010101" pitchFamily="2" charset="-122"/>
                        </a:rPr>
                        <a:t>在</a:t>
                      </a:r>
                      <a:r>
                        <a:rPr lang="en-US" sz="1200" dirty="0" err="1">
                          <a:effectLst/>
                          <a:latin typeface="宋体" panose="02010600030101010101" pitchFamily="2" charset="-122"/>
                          <a:ea typeface="宋体" panose="02010600030101010101" pitchFamily="2" charset="-122"/>
                        </a:rPr>
                        <a:t>Redis</a:t>
                      </a:r>
                      <a:r>
                        <a:rPr lang="zh-CN" altLang="en-US" sz="1200" dirty="0">
                          <a:effectLst/>
                          <a:latin typeface="宋体" panose="02010600030101010101" pitchFamily="2" charset="-122"/>
                          <a:ea typeface="宋体" panose="02010600030101010101" pitchFamily="2" charset="-122"/>
                        </a:rPr>
                        <a:t>中，一旦一个</a:t>
                      </a:r>
                      <a:r>
                        <a:rPr lang="en-US" sz="1200" dirty="0">
                          <a:effectLst/>
                          <a:latin typeface="宋体" panose="02010600030101010101" pitchFamily="2" charset="-122"/>
                          <a:ea typeface="宋体" panose="02010600030101010101" pitchFamily="2" charset="-122"/>
                        </a:rPr>
                        <a:t>client</a:t>
                      </a:r>
                      <a:r>
                        <a:rPr lang="zh-CN" altLang="en-US" sz="1200" dirty="0">
                          <a:effectLst/>
                          <a:latin typeface="宋体" panose="02010600030101010101" pitchFamily="2" charset="-122"/>
                          <a:ea typeface="宋体" panose="02010600030101010101" pitchFamily="2" charset="-122"/>
                        </a:rPr>
                        <a:t>发出了</a:t>
                      </a:r>
                      <a:r>
                        <a:rPr lang="en-US" sz="1200" dirty="0">
                          <a:effectLst/>
                          <a:latin typeface="宋体" panose="02010600030101010101" pitchFamily="2" charset="-122"/>
                          <a:ea typeface="宋体" panose="02010600030101010101" pitchFamily="2" charset="-122"/>
                        </a:rPr>
                        <a:t>SUBSCRIBE</a:t>
                      </a:r>
                      <a:r>
                        <a:rPr lang="zh-CN" altLang="en-US" sz="1200" dirty="0">
                          <a:effectLst/>
                          <a:latin typeface="宋体" panose="02010600030101010101" pitchFamily="2" charset="-122"/>
                          <a:ea typeface="宋体" panose="02010600030101010101" pitchFamily="2" charset="-122"/>
                        </a:rPr>
                        <a:t>命令，它就处于监听的模式，此时除了</a:t>
                      </a:r>
                      <a:r>
                        <a:rPr lang="en-US" sz="1200" dirty="0">
                          <a:effectLst/>
                          <a:latin typeface="宋体" panose="02010600030101010101" pitchFamily="2" charset="-122"/>
                          <a:ea typeface="宋体" panose="02010600030101010101" pitchFamily="2" charset="-122"/>
                        </a:rPr>
                        <a:t>SUBSCRIBE， PSUBSCRIBE，UNSUBSCRIBE，PUNSUBSCRIBE</a:t>
                      </a:r>
                      <a:r>
                        <a:rPr lang="zh-CN" altLang="en-US" sz="1200" dirty="0">
                          <a:effectLst/>
                          <a:latin typeface="宋体" panose="02010600030101010101" pitchFamily="2" charset="-122"/>
                          <a:ea typeface="宋体" panose="02010600030101010101" pitchFamily="2" charset="-122"/>
                        </a:rPr>
                        <a:t>这</a:t>
                      </a:r>
                      <a:r>
                        <a:rPr lang="en-US" altLang="zh-CN" sz="1200" dirty="0">
                          <a:effectLst/>
                          <a:latin typeface="宋体" panose="02010600030101010101" pitchFamily="2" charset="-122"/>
                          <a:ea typeface="宋体" panose="02010600030101010101" pitchFamily="2" charset="-122"/>
                        </a:rPr>
                        <a:t>4</a:t>
                      </a:r>
                      <a:r>
                        <a:rPr lang="zh-CN" altLang="en-US" sz="1200" dirty="0">
                          <a:effectLst/>
                          <a:latin typeface="宋体" panose="02010600030101010101" pitchFamily="2" charset="-122"/>
                          <a:ea typeface="宋体" panose="02010600030101010101" pitchFamily="2" charset="-122"/>
                        </a:rPr>
                        <a:t>条命令之外的所有其它命令都不能用，所以需要使用两个</a:t>
                      </a:r>
                      <a:r>
                        <a:rPr lang="en-US" sz="1200" dirty="0">
                          <a:effectLst/>
                          <a:latin typeface="宋体" panose="02010600030101010101" pitchFamily="2" charset="-122"/>
                          <a:ea typeface="宋体" panose="02010600030101010101" pitchFamily="2" charset="-122"/>
                        </a:rPr>
                        <a:t>client.</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702578">
                <a:tc>
                  <a:txBody>
                    <a:bodyPr/>
                    <a:lstStyle/>
                    <a:p>
                      <a:pPr algn="l"/>
                      <a:r>
                        <a:rPr lang="en-US" sz="1200">
                          <a:effectLst/>
                          <a:latin typeface="宋体" panose="02010600030101010101" pitchFamily="2" charset="-122"/>
                          <a:ea typeface="宋体" panose="02010600030101010101" pitchFamily="2" charset="-122"/>
                        </a:rPr>
                        <a:t>event</a:t>
                      </a:r>
                      <a:r>
                        <a:rPr lang="zh-CN" altLang="en-US" sz="1200">
                          <a:effectLst/>
                          <a:latin typeface="宋体" panose="02010600030101010101" pitchFamily="2" charset="-122"/>
                          <a:ea typeface="宋体" panose="02010600030101010101" pitchFamily="2" charset="-122"/>
                        </a:rPr>
                        <a:t>事件</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zh-CN" altLang="en-US" sz="1200" dirty="0">
                          <a:effectLst/>
                          <a:latin typeface="宋体" panose="02010600030101010101" pitchFamily="2" charset="-122"/>
                          <a:ea typeface="宋体" panose="02010600030101010101" pitchFamily="2" charset="-122"/>
                        </a:rPr>
                        <a:t>不知什么原因导致了监听器建立了多个，所以</a:t>
                      </a:r>
                      <a:r>
                        <a:rPr lang="en-US" altLang="zh-CN" sz="1200" dirty="0">
                          <a:effectLst/>
                          <a:latin typeface="宋体" panose="02010600030101010101" pitchFamily="2" charset="-122"/>
                          <a:ea typeface="宋体" panose="02010600030101010101" pitchFamily="2" charset="-122"/>
                        </a:rPr>
                        <a:t>socket</a:t>
                      </a:r>
                      <a:r>
                        <a:rPr lang="zh-CN" altLang="en-US" sz="1200" dirty="0">
                          <a:effectLst/>
                          <a:latin typeface="宋体" panose="02010600030101010101" pitchFamily="2" charset="-122"/>
                          <a:ea typeface="宋体" panose="02010600030101010101" pitchFamily="2" charset="-122"/>
                        </a:rPr>
                        <a:t>发送给客户端的</a:t>
                      </a:r>
                      <a:r>
                        <a:rPr lang="en-US" altLang="zh-CN" sz="1200" dirty="0" err="1">
                          <a:effectLst/>
                          <a:latin typeface="宋体" panose="02010600030101010101" pitchFamily="2" charset="-122"/>
                          <a:ea typeface="宋体" panose="02010600030101010101" pitchFamily="2" charset="-122"/>
                        </a:rPr>
                        <a:t>redis</a:t>
                      </a:r>
                      <a:r>
                        <a:rPr lang="zh-CN" altLang="en-US" sz="1200" dirty="0">
                          <a:effectLst/>
                          <a:latin typeface="宋体" panose="02010600030101010101" pitchFamily="2" charset="-122"/>
                          <a:ea typeface="宋体" panose="02010600030101010101" pitchFamily="2" charset="-122"/>
                        </a:rPr>
                        <a:t>数据（来自于</a:t>
                      </a:r>
                      <a:r>
                        <a:rPr lang="en-US" altLang="zh-CN" sz="1200" dirty="0" err="1">
                          <a:effectLst/>
                          <a:latin typeface="宋体" panose="02010600030101010101" pitchFamily="2" charset="-122"/>
                          <a:ea typeface="宋体" panose="02010600030101010101" pitchFamily="2" charset="-122"/>
                        </a:rPr>
                        <a:t>tcp</a:t>
                      </a:r>
                      <a:r>
                        <a:rPr lang="zh-CN" altLang="en-US" sz="1200" dirty="0">
                          <a:effectLst/>
                          <a:latin typeface="宋体" panose="02010600030101010101" pitchFamily="2" charset="-122"/>
                          <a:ea typeface="宋体" panose="02010600030101010101" pitchFamily="2" charset="-122"/>
                        </a:rPr>
                        <a:t>服务端）重复了好多次，所以去掉了事件触发，采用全局变量</a:t>
                      </a:r>
                      <a:r>
                        <a:rPr lang="en-US" altLang="zh-CN" sz="1200" dirty="0">
                          <a:effectLst/>
                          <a:latin typeface="宋体" panose="02010600030101010101" pitchFamily="2" charset="-122"/>
                          <a:ea typeface="宋体" panose="02010600030101010101" pitchFamily="2" charset="-122"/>
                        </a:rPr>
                        <a:t>socket</a:t>
                      </a:r>
                      <a:r>
                        <a:rPr lang="zh-CN" altLang="en-US" sz="1200" dirty="0">
                          <a:effectLst/>
                          <a:latin typeface="宋体" panose="02010600030101010101" pitchFamily="2" charset="-122"/>
                          <a:ea typeface="宋体" panose="02010600030101010101" pitchFamily="2" charset="-122"/>
                        </a:rPr>
                        <a:t>通信对象的方式，追加原因：每次页面刷新会导致执行</a:t>
                      </a:r>
                      <a:r>
                        <a:rPr lang="en-US" altLang="zh-CN" sz="1200" dirty="0">
                          <a:effectLst/>
                          <a:latin typeface="宋体" panose="02010600030101010101" pitchFamily="2" charset="-122"/>
                          <a:ea typeface="宋体" panose="02010600030101010101" pitchFamily="2" charset="-122"/>
                        </a:rPr>
                        <a:t>sockets-&gt; index.js</a:t>
                      </a:r>
                      <a:r>
                        <a:rPr lang="zh-CN" altLang="en-US" sz="1200" dirty="0">
                          <a:effectLst/>
                          <a:latin typeface="宋体" panose="02010600030101010101" pitchFamily="2" charset="-122"/>
                          <a:ea typeface="宋体" panose="02010600030101010101" pitchFamily="2" charset="-122"/>
                        </a:rPr>
                        <a:t>触发页面的</a:t>
                      </a:r>
                      <a:r>
                        <a:rPr lang="en-US" altLang="zh-CN" sz="1200" dirty="0">
                          <a:effectLst/>
                          <a:latin typeface="宋体" panose="02010600030101010101" pitchFamily="2" charset="-122"/>
                          <a:ea typeface="宋体" panose="02010600030101010101" pitchFamily="2" charset="-122"/>
                        </a:rPr>
                        <a:t>socket</a:t>
                      </a:r>
                      <a:r>
                        <a:rPr lang="zh-CN" altLang="en-US" sz="1200" dirty="0">
                          <a:effectLst/>
                          <a:latin typeface="宋体" panose="02010600030101010101" pitchFamily="2" charset="-122"/>
                          <a:ea typeface="宋体" panose="02010600030101010101" pitchFamily="2" charset="-122"/>
                        </a:rPr>
                        <a:t>的</a:t>
                      </a:r>
                      <a:r>
                        <a:rPr lang="en-US" altLang="zh-CN" sz="1200" dirty="0">
                          <a:effectLst/>
                          <a:latin typeface="宋体" panose="02010600030101010101" pitchFamily="2" charset="-122"/>
                          <a:ea typeface="宋体" panose="02010600030101010101" pitchFamily="2" charset="-122"/>
                        </a:rPr>
                        <a:t>connection</a:t>
                      </a:r>
                      <a:r>
                        <a:rPr lang="zh-CN" altLang="en-US" sz="1200" dirty="0">
                          <a:effectLst/>
                          <a:latin typeface="宋体" panose="02010600030101010101" pitchFamily="2" charset="-122"/>
                          <a:ea typeface="宋体" panose="02010600030101010101" pitchFamily="2" charset="-122"/>
                        </a:rPr>
                        <a:t>事件，在事件里添加了监听函数</a:t>
                      </a:r>
                      <a:r>
                        <a:rPr lang="en-US" altLang="zh-CN" sz="1200" dirty="0">
                          <a:effectLst/>
                          <a:latin typeface="宋体" panose="02010600030101010101" pitchFamily="2" charset="-122"/>
                          <a:ea typeface="宋体" panose="02010600030101010101" pitchFamily="2" charset="-122"/>
                        </a:rPr>
                        <a:t>....socket</a:t>
                      </a:r>
                      <a:r>
                        <a:rPr lang="zh-CN" altLang="en-US" sz="1200" dirty="0">
                          <a:effectLst/>
                          <a:latin typeface="宋体" panose="02010600030101010101" pitchFamily="2" charset="-122"/>
                          <a:ea typeface="宋体" panose="02010600030101010101" pitchFamily="2" charset="-122"/>
                        </a:rPr>
                        <a:t>并不是一直长连着的，</a:t>
                      </a:r>
                      <a:r>
                        <a:rPr lang="en-US" altLang="zh-CN" sz="1200" dirty="0">
                          <a:effectLst/>
                          <a:latin typeface="宋体" panose="02010600030101010101" pitchFamily="2" charset="-122"/>
                          <a:ea typeface="宋体" panose="02010600030101010101" pitchFamily="2" charset="-122"/>
                        </a:rPr>
                        <a:t>socket</a:t>
                      </a:r>
                      <a:r>
                        <a:rPr lang="zh-CN" altLang="en-US" sz="1200" dirty="0">
                          <a:effectLst/>
                          <a:latin typeface="宋体" panose="02010600030101010101" pitchFamily="2" charset="-122"/>
                          <a:ea typeface="宋体" panose="02010600030101010101" pitchFamily="2" charset="-122"/>
                        </a:rPr>
                        <a:t>可能断开重</a:t>
                      </a:r>
                      <a:r>
                        <a:rPr lang="zh-CN" altLang="en-US" sz="1200" dirty="0" smtClean="0">
                          <a:effectLst/>
                          <a:latin typeface="宋体" panose="02010600030101010101" pitchFamily="2" charset="-122"/>
                          <a:ea typeface="宋体" panose="02010600030101010101" pitchFamily="2" charset="-122"/>
                        </a:rPr>
                        <a:t>连。</a:t>
                      </a:r>
                      <a:endParaRPr lang="zh-CN" altLang="en-US" sz="1200" dirty="0">
                        <a:effectLst/>
                        <a:latin typeface="宋体" panose="02010600030101010101" pitchFamily="2" charset="-122"/>
                        <a:ea typeface="宋体" panose="02010600030101010101" pitchFamily="2" charset="-122"/>
                      </a:endParaRP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329528">
                <a:tc>
                  <a:txBody>
                    <a:bodyPr/>
                    <a:lstStyle/>
                    <a:p>
                      <a:pPr algn="l"/>
                      <a:r>
                        <a:rPr lang="en-US" sz="1200">
                          <a:effectLst/>
                          <a:latin typeface="宋体" panose="02010600030101010101" pitchFamily="2" charset="-122"/>
                          <a:ea typeface="宋体" panose="02010600030101010101" pitchFamily="2" charset="-122"/>
                        </a:rPr>
                        <a:t>mongodb</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200" dirty="0">
                          <a:effectLst/>
                          <a:latin typeface="宋体" panose="02010600030101010101" pitchFamily="2" charset="-122"/>
                          <a:ea typeface="宋体" panose="02010600030101010101" pitchFamily="2" charset="-122"/>
                        </a:rPr>
                        <a:t>数据库操作时，尽量给字段赋值默认值，这很重要</a:t>
                      </a:r>
                      <a:r>
                        <a:rPr lang="en-US" altLang="zh-CN" sz="1200" dirty="0">
                          <a:effectLst/>
                          <a:latin typeface="宋体" panose="02010600030101010101" pitchFamily="2" charset="-122"/>
                          <a:ea typeface="宋体" panose="02010600030101010101" pitchFamily="2" charset="-122"/>
                        </a:rPr>
                        <a:t>,</a:t>
                      </a:r>
                      <a:r>
                        <a:rPr lang="zh-CN" altLang="en-US" sz="1200" dirty="0">
                          <a:effectLst/>
                          <a:latin typeface="宋体" panose="02010600030101010101" pitchFamily="2" charset="-122"/>
                          <a:ea typeface="宋体" panose="02010600030101010101" pitchFamily="2" charset="-122"/>
                        </a:rPr>
                        <a:t>追加：去掉</a:t>
                      </a:r>
                      <a:r>
                        <a:rPr lang="en-US" sz="1200" dirty="0" err="1">
                          <a:effectLst/>
                          <a:latin typeface="宋体" panose="02010600030101010101" pitchFamily="2" charset="-122"/>
                          <a:ea typeface="宋体" panose="02010600030101010101" pitchFamily="2" charset="-122"/>
                        </a:rPr>
                        <a:t>tcp</a:t>
                      </a:r>
                      <a:r>
                        <a:rPr lang="zh-CN" altLang="en-US" sz="1200" dirty="0">
                          <a:effectLst/>
                          <a:latin typeface="宋体" panose="02010600030101010101" pitchFamily="2" charset="-122"/>
                          <a:ea typeface="宋体" panose="02010600030101010101" pitchFamily="2" charset="-122"/>
                        </a:rPr>
                        <a:t>服务器的数据库操作，统一放在</a:t>
                      </a:r>
                      <a:r>
                        <a:rPr lang="en-US" sz="1200" dirty="0">
                          <a:effectLst/>
                          <a:latin typeface="宋体" panose="02010600030101010101" pitchFamily="2" charset="-122"/>
                          <a:ea typeface="宋体" panose="02010600030101010101" pitchFamily="2" charset="-122"/>
                        </a:rPr>
                        <a:t>http</a:t>
                      </a:r>
                      <a:r>
                        <a:rPr lang="zh-CN" altLang="en-US" sz="1200" dirty="0">
                          <a:effectLst/>
                          <a:latin typeface="宋体" panose="02010600030101010101" pitchFamily="2" charset="-122"/>
                          <a:ea typeface="宋体" panose="02010600030101010101" pitchFamily="2" charset="-122"/>
                        </a:rPr>
                        <a:t>服务里处理，数据操作的统一性</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523288">
                <a:tc>
                  <a:txBody>
                    <a:bodyPr/>
                    <a:lstStyle/>
                    <a:p>
                      <a:pPr algn="l"/>
                      <a:r>
                        <a:rPr lang="en-US" sz="1200">
                          <a:effectLst/>
                          <a:latin typeface="宋体" panose="02010600030101010101" pitchFamily="2" charset="-122"/>
                          <a:ea typeface="宋体" panose="02010600030101010101" pitchFamily="2" charset="-122"/>
                        </a:rPr>
                        <a:t>redis</a:t>
                      </a:r>
                      <a:r>
                        <a:rPr lang="zh-CN" altLang="en-US" sz="1200">
                          <a:effectLst/>
                          <a:latin typeface="宋体" panose="02010600030101010101" pitchFamily="2" charset="-122"/>
                          <a:ea typeface="宋体" panose="02010600030101010101" pitchFamily="2" charset="-122"/>
                        </a:rPr>
                        <a:t>发布订阅</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en-US" sz="1200" dirty="0" err="1">
                          <a:effectLst/>
                          <a:latin typeface="宋体" panose="02010600030101010101" pitchFamily="2" charset="-122"/>
                          <a:ea typeface="宋体" panose="02010600030101010101" pitchFamily="2" charset="-122"/>
                        </a:rPr>
                        <a:t>redis</a:t>
                      </a:r>
                      <a:r>
                        <a:rPr lang="zh-CN" altLang="en-US" sz="1200" dirty="0">
                          <a:effectLst/>
                          <a:latin typeface="宋体" panose="02010600030101010101" pitchFamily="2" charset="-122"/>
                          <a:ea typeface="宋体" panose="02010600030101010101" pitchFamily="2" charset="-122"/>
                        </a:rPr>
                        <a:t>发布和订阅是无状态的，没有办法检测发布成功和发布失败，例如</a:t>
                      </a:r>
                      <a:r>
                        <a:rPr lang="en-US" sz="1200" dirty="0" err="1">
                          <a:effectLst/>
                          <a:latin typeface="宋体" panose="02010600030101010101" pitchFamily="2" charset="-122"/>
                          <a:ea typeface="宋体" panose="02010600030101010101" pitchFamily="2" charset="-122"/>
                        </a:rPr>
                        <a:t>tcp</a:t>
                      </a:r>
                      <a:r>
                        <a:rPr lang="zh-CN" altLang="en-US" sz="1200" dirty="0">
                          <a:effectLst/>
                          <a:latin typeface="宋体" panose="02010600030101010101" pitchFamily="2" charset="-122"/>
                          <a:ea typeface="宋体" panose="02010600030101010101" pitchFamily="2" charset="-122"/>
                        </a:rPr>
                        <a:t>服务进程如果挂了，那么</a:t>
                      </a:r>
                      <a:r>
                        <a:rPr lang="en-US" sz="1200" dirty="0">
                          <a:effectLst/>
                          <a:latin typeface="宋体" panose="02010600030101010101" pitchFamily="2" charset="-122"/>
                          <a:ea typeface="宋体" panose="02010600030101010101" pitchFamily="2" charset="-122"/>
                        </a:rPr>
                        <a:t>http</a:t>
                      </a:r>
                      <a:r>
                        <a:rPr lang="zh-CN" altLang="en-US" sz="1200" dirty="0">
                          <a:effectLst/>
                          <a:latin typeface="宋体" panose="02010600030101010101" pitchFamily="2" charset="-122"/>
                          <a:ea typeface="宋体" panose="02010600030101010101" pitchFamily="2" charset="-122"/>
                        </a:rPr>
                        <a:t>的发布消息仍然是可以发布的，只是</a:t>
                      </a:r>
                      <a:r>
                        <a:rPr lang="en-US" sz="1200" dirty="0" err="1">
                          <a:effectLst/>
                          <a:latin typeface="宋体" panose="02010600030101010101" pitchFamily="2" charset="-122"/>
                          <a:ea typeface="宋体" panose="02010600030101010101" pitchFamily="2" charset="-122"/>
                        </a:rPr>
                        <a:t>tcp</a:t>
                      </a:r>
                      <a:r>
                        <a:rPr lang="zh-CN" altLang="en-US" sz="1200" dirty="0">
                          <a:effectLst/>
                          <a:latin typeface="宋体" panose="02010600030101010101" pitchFamily="2" charset="-122"/>
                          <a:ea typeface="宋体" panose="02010600030101010101" pitchFamily="2" charset="-122"/>
                        </a:rPr>
                        <a:t>服务程序挂了之后没有在订阅而已，那么客户端如何检测</a:t>
                      </a:r>
                      <a:r>
                        <a:rPr lang="en-US" sz="1200" dirty="0" err="1">
                          <a:effectLst/>
                          <a:latin typeface="宋体" panose="02010600030101010101" pitchFamily="2" charset="-122"/>
                          <a:ea typeface="宋体" panose="02010600030101010101" pitchFamily="2" charset="-122"/>
                        </a:rPr>
                        <a:t>tcp</a:t>
                      </a:r>
                      <a:r>
                        <a:rPr lang="zh-CN" altLang="en-US" sz="1200" dirty="0">
                          <a:effectLst/>
                          <a:latin typeface="宋体" panose="02010600030101010101" pitchFamily="2" charset="-122"/>
                          <a:ea typeface="宋体" panose="02010600030101010101" pitchFamily="2" charset="-122"/>
                        </a:rPr>
                        <a:t>服务进程挂了呢（最终程序做了守护进程，如果再加上</a:t>
                      </a:r>
                      <a:r>
                        <a:rPr lang="en-US" sz="1200" dirty="0">
                          <a:effectLst/>
                          <a:latin typeface="宋体" panose="02010600030101010101" pitchFamily="2" charset="-122"/>
                          <a:ea typeface="宋体" panose="02010600030101010101" pitchFamily="2" charset="-122"/>
                        </a:rPr>
                        <a:t>pm2，</a:t>
                      </a:r>
                      <a:r>
                        <a:rPr lang="zh-CN" altLang="en-US" sz="1200" dirty="0">
                          <a:effectLst/>
                          <a:latin typeface="宋体" panose="02010600030101010101" pitchFamily="2" charset="-122"/>
                          <a:ea typeface="宋体" panose="02010600030101010101" pitchFamily="2" charset="-122"/>
                        </a:rPr>
                        <a:t>按道理来说是不会挂进程的，但是如果本身人为就没有开启</a:t>
                      </a:r>
                      <a:r>
                        <a:rPr lang="en-US" sz="1200" dirty="0" err="1">
                          <a:effectLst/>
                          <a:latin typeface="宋体" panose="02010600030101010101" pitchFamily="2" charset="-122"/>
                          <a:ea typeface="宋体" panose="02010600030101010101" pitchFamily="2" charset="-122"/>
                        </a:rPr>
                        <a:t>tcp</a:t>
                      </a:r>
                      <a:r>
                        <a:rPr lang="zh-CN" altLang="en-US" sz="1200" dirty="0">
                          <a:effectLst/>
                          <a:latin typeface="宋体" panose="02010600030101010101" pitchFamily="2" charset="-122"/>
                          <a:ea typeface="宋体" panose="02010600030101010101" pitchFamily="2" charset="-122"/>
                        </a:rPr>
                        <a:t>进程时，客户端如何检测</a:t>
                      </a:r>
                      <a:r>
                        <a:rPr lang="en-US" sz="1200" dirty="0" err="1">
                          <a:effectLst/>
                          <a:latin typeface="宋体" panose="02010600030101010101" pitchFamily="2" charset="-122"/>
                          <a:ea typeface="宋体" panose="02010600030101010101" pitchFamily="2" charset="-122"/>
                        </a:rPr>
                        <a:t>tcp</a:t>
                      </a:r>
                      <a:r>
                        <a:rPr lang="zh-CN" altLang="en-US" sz="1200" dirty="0">
                          <a:effectLst/>
                          <a:latin typeface="宋体" panose="02010600030101010101" pitchFamily="2" charset="-122"/>
                          <a:ea typeface="宋体" panose="02010600030101010101" pitchFamily="2" charset="-122"/>
                        </a:rPr>
                        <a:t>进程没有开启呢）？追加：先尝试采用心跳机制，</a:t>
                      </a:r>
                      <a:r>
                        <a:rPr lang="en-US" sz="1200" dirty="0" err="1">
                          <a:effectLst/>
                          <a:latin typeface="宋体" panose="02010600030101010101" pitchFamily="2" charset="-122"/>
                          <a:ea typeface="宋体" panose="02010600030101010101" pitchFamily="2" charset="-122"/>
                        </a:rPr>
                        <a:t>tcp</a:t>
                      </a:r>
                      <a:r>
                        <a:rPr lang="zh-CN" altLang="en-US" sz="1200" dirty="0">
                          <a:effectLst/>
                          <a:latin typeface="宋体" panose="02010600030101010101" pitchFamily="2" charset="-122"/>
                          <a:ea typeface="宋体" panose="02010600030101010101" pitchFamily="2" charset="-122"/>
                        </a:rPr>
                        <a:t>服务器使用定时器定时</a:t>
                      </a:r>
                      <a:r>
                        <a:rPr lang="en-US" altLang="zh-CN" sz="1200" dirty="0">
                          <a:effectLst/>
                          <a:latin typeface="宋体" panose="02010600030101010101" pitchFamily="2" charset="-122"/>
                          <a:ea typeface="宋体" panose="02010600030101010101" pitchFamily="2" charset="-122"/>
                        </a:rPr>
                        <a:t>1</a:t>
                      </a:r>
                      <a:r>
                        <a:rPr lang="en-US" sz="1200" dirty="0">
                          <a:effectLst/>
                          <a:latin typeface="宋体" panose="02010600030101010101" pitchFamily="2" charset="-122"/>
                          <a:ea typeface="宋体" panose="02010600030101010101" pitchFamily="2" charset="-122"/>
                        </a:rPr>
                        <a:t>s</a:t>
                      </a:r>
                      <a:r>
                        <a:rPr lang="zh-CN" altLang="en-US" sz="1200" dirty="0">
                          <a:effectLst/>
                          <a:latin typeface="宋体" panose="02010600030101010101" pitchFamily="2" charset="-122"/>
                          <a:ea typeface="宋体" panose="02010600030101010101" pitchFamily="2" charset="-122"/>
                        </a:rPr>
                        <a:t>产生一个心跳时间存入</a:t>
                      </a:r>
                      <a:r>
                        <a:rPr lang="en-US" sz="1200" dirty="0" err="1">
                          <a:effectLst/>
                          <a:latin typeface="宋体" panose="02010600030101010101" pitchFamily="2" charset="-122"/>
                          <a:ea typeface="宋体" panose="02010600030101010101" pitchFamily="2" charset="-122"/>
                        </a:rPr>
                        <a:t>redis</a:t>
                      </a:r>
                      <a:r>
                        <a:rPr lang="en-US" sz="1200" dirty="0">
                          <a:effectLst/>
                          <a:latin typeface="宋体" panose="02010600030101010101" pitchFamily="2" charset="-122"/>
                          <a:ea typeface="宋体" panose="02010600030101010101" pitchFamily="2" charset="-122"/>
                        </a:rPr>
                        <a:t>，</a:t>
                      </a:r>
                      <a:r>
                        <a:rPr lang="zh-CN" altLang="en-US" sz="1200" dirty="0">
                          <a:effectLst/>
                          <a:latin typeface="宋体" panose="02010600030101010101" pitchFamily="2" charset="-122"/>
                          <a:ea typeface="宋体" panose="02010600030101010101" pitchFamily="2" charset="-122"/>
                        </a:rPr>
                        <a:t>用于表明</a:t>
                      </a:r>
                      <a:r>
                        <a:rPr lang="en-US" sz="1200" dirty="0" err="1">
                          <a:effectLst/>
                          <a:latin typeface="宋体" panose="02010600030101010101" pitchFamily="2" charset="-122"/>
                          <a:ea typeface="宋体" panose="02010600030101010101" pitchFamily="2" charset="-122"/>
                        </a:rPr>
                        <a:t>tcp</a:t>
                      </a:r>
                      <a:r>
                        <a:rPr lang="zh-CN" altLang="en-US" sz="1200" dirty="0">
                          <a:effectLst/>
                          <a:latin typeface="宋体" panose="02010600030101010101" pitchFamily="2" charset="-122"/>
                          <a:ea typeface="宋体" panose="02010600030101010101" pitchFamily="2" charset="-122"/>
                        </a:rPr>
                        <a:t>服务进程的存活时间，</a:t>
                      </a:r>
                      <a:r>
                        <a:rPr lang="en-US" sz="1200" dirty="0">
                          <a:effectLst/>
                          <a:latin typeface="宋体" panose="02010600030101010101" pitchFamily="2" charset="-122"/>
                          <a:ea typeface="宋体" panose="02010600030101010101" pitchFamily="2" charset="-122"/>
                        </a:rPr>
                        <a:t>http</a:t>
                      </a:r>
                      <a:r>
                        <a:rPr lang="zh-CN" altLang="en-US" sz="1200" dirty="0">
                          <a:effectLst/>
                          <a:latin typeface="宋体" panose="02010600030101010101" pitchFamily="2" charset="-122"/>
                          <a:ea typeface="宋体" panose="02010600030101010101" pitchFamily="2" charset="-122"/>
                        </a:rPr>
                        <a:t>去读取这个存活时间，如果当前时间</a:t>
                      </a:r>
                      <a:r>
                        <a:rPr lang="en-US" altLang="zh-CN" sz="1200" dirty="0">
                          <a:effectLst/>
                          <a:latin typeface="宋体" panose="02010600030101010101" pitchFamily="2" charset="-122"/>
                          <a:ea typeface="宋体" panose="02010600030101010101" pitchFamily="2" charset="-122"/>
                        </a:rPr>
                        <a:t>-</a:t>
                      </a:r>
                      <a:r>
                        <a:rPr lang="zh-CN" altLang="en-US" sz="1200" dirty="0">
                          <a:effectLst/>
                          <a:latin typeface="宋体" panose="02010600030101010101" pitchFamily="2" charset="-122"/>
                          <a:ea typeface="宋体" panose="02010600030101010101" pitchFamily="2" charset="-122"/>
                        </a:rPr>
                        <a:t>存活时间</a:t>
                      </a:r>
                      <a:r>
                        <a:rPr lang="en-US" altLang="zh-CN" sz="1200" dirty="0">
                          <a:effectLst/>
                          <a:latin typeface="宋体" panose="02010600030101010101" pitchFamily="2" charset="-122"/>
                          <a:ea typeface="宋体" panose="02010600030101010101" pitchFamily="2" charset="-122"/>
                        </a:rPr>
                        <a:t>&gt;</a:t>
                      </a:r>
                      <a:r>
                        <a:rPr lang="en-US" sz="1200" dirty="0" err="1">
                          <a:effectLst/>
                          <a:latin typeface="宋体" panose="02010600030101010101" pitchFamily="2" charset="-122"/>
                          <a:ea typeface="宋体" panose="02010600030101010101" pitchFamily="2" charset="-122"/>
                        </a:rPr>
                        <a:t>tcp</a:t>
                      </a:r>
                      <a:r>
                        <a:rPr lang="zh-CN" altLang="en-US" sz="1200" dirty="0">
                          <a:effectLst/>
                          <a:latin typeface="宋体" panose="02010600030101010101" pitchFamily="2" charset="-122"/>
                          <a:ea typeface="宋体" panose="02010600030101010101" pitchFamily="2" charset="-122"/>
                        </a:rPr>
                        <a:t>定时器定时时间，则判断</a:t>
                      </a:r>
                      <a:r>
                        <a:rPr lang="en-US" sz="1200" dirty="0" err="1">
                          <a:effectLst/>
                          <a:latin typeface="宋体" panose="02010600030101010101" pitchFamily="2" charset="-122"/>
                          <a:ea typeface="宋体" panose="02010600030101010101" pitchFamily="2" charset="-122"/>
                        </a:rPr>
                        <a:t>tcp</a:t>
                      </a:r>
                      <a:r>
                        <a:rPr lang="zh-CN" altLang="en-US" sz="1200" dirty="0">
                          <a:effectLst/>
                          <a:latin typeface="宋体" panose="02010600030101010101" pitchFamily="2" charset="-122"/>
                          <a:ea typeface="宋体" panose="02010600030101010101" pitchFamily="2" charset="-122"/>
                        </a:rPr>
                        <a:t>进程挂了！需要注意的是最后采用多进程，那么多进程会每一个进程去定时记录存活时间，所以真正在存活时记录的存活时间肯定小于定时器的定时时间，不过这个应该不影响存活</a:t>
                      </a:r>
                      <a:r>
                        <a:rPr lang="zh-CN" altLang="en-US" sz="1200" dirty="0" smtClean="0">
                          <a:effectLst/>
                          <a:latin typeface="宋体" panose="02010600030101010101" pitchFamily="2" charset="-122"/>
                          <a:ea typeface="宋体" panose="02010600030101010101" pitchFamily="2" charset="-122"/>
                        </a:rPr>
                        <a:t>判断。</a:t>
                      </a:r>
                      <a:endParaRPr lang="zh-CN" altLang="en-US" sz="1200" dirty="0">
                        <a:effectLst/>
                        <a:latin typeface="宋体" panose="02010600030101010101" pitchFamily="2" charset="-122"/>
                        <a:ea typeface="宋体" panose="02010600030101010101" pitchFamily="2" charset="-122"/>
                      </a:endParaRP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329528">
                <a:tc>
                  <a:txBody>
                    <a:bodyPr/>
                    <a:lstStyle/>
                    <a:p>
                      <a:pPr algn="l"/>
                      <a:r>
                        <a:rPr lang="zh-CN" altLang="en-US" sz="1200">
                          <a:effectLst/>
                          <a:latin typeface="宋体" panose="02010600030101010101" pitchFamily="2" charset="-122"/>
                          <a:ea typeface="宋体" panose="02010600030101010101" pitchFamily="2" charset="-122"/>
                        </a:rPr>
                        <a:t>定时器</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err="1">
                          <a:effectLst/>
                          <a:latin typeface="宋体" panose="02010600030101010101" pitchFamily="2" charset="-122"/>
                          <a:ea typeface="宋体" panose="02010600030101010101" pitchFamily="2" charset="-122"/>
                        </a:rPr>
                        <a:t>angularjs</a:t>
                      </a:r>
                      <a:r>
                        <a:rPr lang="zh-CN" altLang="en-US" sz="1200" dirty="0">
                          <a:effectLst/>
                          <a:latin typeface="宋体" panose="02010600030101010101" pitchFamily="2" charset="-122"/>
                          <a:ea typeface="宋体" panose="02010600030101010101" pitchFamily="2" charset="-122"/>
                        </a:rPr>
                        <a:t>的</a:t>
                      </a:r>
                      <a:r>
                        <a:rPr lang="en-US" altLang="zh-CN" sz="1200" dirty="0">
                          <a:effectLst/>
                          <a:latin typeface="宋体" panose="02010600030101010101" pitchFamily="2" charset="-122"/>
                          <a:ea typeface="宋体" panose="02010600030101010101" pitchFamily="2" charset="-122"/>
                        </a:rPr>
                        <a:t>$</a:t>
                      </a:r>
                      <a:r>
                        <a:rPr lang="en-US" sz="1200" dirty="0">
                          <a:effectLst/>
                          <a:latin typeface="宋体" panose="02010600030101010101" pitchFamily="2" charset="-122"/>
                          <a:ea typeface="宋体" panose="02010600030101010101" pitchFamily="2" charset="-122"/>
                        </a:rPr>
                        <a:t>timeout</a:t>
                      </a:r>
                      <a:r>
                        <a:rPr lang="zh-CN" altLang="en-US" sz="1200" dirty="0">
                          <a:effectLst/>
                          <a:latin typeface="宋体" panose="02010600030101010101" pitchFamily="2" charset="-122"/>
                          <a:ea typeface="宋体" panose="02010600030101010101" pitchFamily="2" charset="-122"/>
                        </a:rPr>
                        <a:t>总是会返回一个</a:t>
                      </a:r>
                      <a:r>
                        <a:rPr lang="en-US" sz="1200" dirty="0">
                          <a:effectLst/>
                          <a:latin typeface="宋体" panose="02010600030101010101" pitchFamily="2" charset="-122"/>
                          <a:ea typeface="宋体" panose="02010600030101010101" pitchFamily="2" charset="-122"/>
                        </a:rPr>
                        <a:t>promise</a:t>
                      </a:r>
                      <a:r>
                        <a:rPr lang="zh-CN" altLang="en-US" sz="1200" dirty="0">
                          <a:effectLst/>
                          <a:latin typeface="宋体" panose="02010600030101010101" pitchFamily="2" charset="-122"/>
                          <a:ea typeface="宋体" panose="02010600030101010101" pitchFamily="2" charset="-122"/>
                        </a:rPr>
                        <a:t>对象，一般情况下最好使用</a:t>
                      </a:r>
                      <a:r>
                        <a:rPr lang="en-US" altLang="zh-CN" sz="1200" dirty="0">
                          <a:effectLst/>
                          <a:latin typeface="宋体" panose="02010600030101010101" pitchFamily="2" charset="-122"/>
                          <a:ea typeface="宋体" panose="02010600030101010101" pitchFamily="2" charset="-122"/>
                        </a:rPr>
                        <a:t>$</a:t>
                      </a:r>
                      <a:r>
                        <a:rPr lang="en-US" sz="1200" dirty="0" err="1">
                          <a:effectLst/>
                          <a:latin typeface="宋体" panose="02010600030101010101" pitchFamily="2" charset="-122"/>
                          <a:ea typeface="宋体" panose="02010600030101010101" pitchFamily="2" charset="-122"/>
                        </a:rPr>
                        <a:t>timeOut.cancel</a:t>
                      </a:r>
                      <a:r>
                        <a:rPr lang="en-US" sz="1200" dirty="0">
                          <a:effectLst/>
                          <a:latin typeface="宋体" panose="02010600030101010101" pitchFamily="2" charset="-122"/>
                          <a:ea typeface="宋体" panose="02010600030101010101" pitchFamily="2" charset="-122"/>
                        </a:rPr>
                        <a:t>(promise)</a:t>
                      </a:r>
                      <a:r>
                        <a:rPr lang="zh-CN" altLang="en-US" sz="1200" dirty="0">
                          <a:effectLst/>
                          <a:latin typeface="宋体" panose="02010600030101010101" pitchFamily="2" charset="-122"/>
                          <a:ea typeface="宋体" panose="02010600030101010101" pitchFamily="2" charset="-122"/>
                        </a:rPr>
                        <a:t>在合适的情况下取消定时器</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553358">
                <a:tc>
                  <a:txBody>
                    <a:bodyPr/>
                    <a:lstStyle/>
                    <a:p>
                      <a:pPr algn="l"/>
                      <a:r>
                        <a:rPr lang="en-US" sz="1200">
                          <a:effectLst/>
                          <a:latin typeface="宋体" panose="02010600030101010101" pitchFamily="2" charset="-122"/>
                          <a:ea typeface="宋体" panose="02010600030101010101" pitchFamily="2" charset="-122"/>
                        </a:rPr>
                        <a:t>global.global.socket_index</a:t>
                      </a:r>
                      <a:r>
                        <a:rPr lang="zh-CN" altLang="en-US" sz="1200">
                          <a:effectLst/>
                          <a:latin typeface="宋体" panose="02010600030101010101" pitchFamily="2" charset="-122"/>
                          <a:ea typeface="宋体" panose="02010600030101010101" pitchFamily="2" charset="-122"/>
                        </a:rPr>
                        <a:t>和</a:t>
                      </a:r>
                      <a:r>
                        <a:rPr lang="en-US" sz="1200">
                          <a:effectLst/>
                          <a:latin typeface="宋体" panose="02010600030101010101" pitchFamily="2" charset="-122"/>
                          <a:ea typeface="宋体" panose="02010600030101010101" pitchFamily="2" charset="-122"/>
                        </a:rPr>
                        <a:t>global.global.socket_doorList</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zh-CN" altLang="en-US" sz="1200" dirty="0">
                          <a:effectLst/>
                          <a:latin typeface="宋体" panose="02010600030101010101" pitchFamily="2" charset="-122"/>
                          <a:ea typeface="宋体" panose="02010600030101010101" pitchFamily="2" charset="-122"/>
                        </a:rPr>
                        <a:t>在使用时，需要确保</a:t>
                      </a:r>
                      <a:r>
                        <a:rPr lang="en-US" sz="1200" dirty="0">
                          <a:effectLst/>
                          <a:latin typeface="宋体" panose="02010600030101010101" pitchFamily="2" charset="-122"/>
                          <a:ea typeface="宋体" panose="02010600030101010101" pitchFamily="2" charset="-122"/>
                        </a:rPr>
                        <a:t>sockets/index.js</a:t>
                      </a:r>
                      <a:r>
                        <a:rPr lang="zh-CN" altLang="en-US" sz="1200" dirty="0">
                          <a:effectLst/>
                          <a:latin typeface="宋体" panose="02010600030101010101" pitchFamily="2" charset="-122"/>
                          <a:ea typeface="宋体" panose="02010600030101010101" pitchFamily="2" charset="-122"/>
                        </a:rPr>
                        <a:t>中的</a:t>
                      </a:r>
                      <a:r>
                        <a:rPr lang="en-US" sz="1200" dirty="0">
                          <a:effectLst/>
                          <a:latin typeface="宋体" panose="02010600030101010101" pitchFamily="2" charset="-122"/>
                          <a:ea typeface="宋体" panose="02010600030101010101" pitchFamily="2" charset="-122"/>
                        </a:rPr>
                        <a:t>connection</a:t>
                      </a:r>
                      <a:r>
                        <a:rPr lang="zh-CN" altLang="en-US" sz="1200" dirty="0">
                          <a:effectLst/>
                          <a:latin typeface="宋体" panose="02010600030101010101" pitchFamily="2" charset="-122"/>
                          <a:ea typeface="宋体" panose="02010600030101010101" pitchFamily="2" charset="-122"/>
                        </a:rPr>
                        <a:t>事件先触发，才会成功，例如刚刷新页面的时候如果想使用</a:t>
                      </a:r>
                      <a:r>
                        <a:rPr lang="en-US" sz="1200" dirty="0">
                          <a:effectLst/>
                          <a:latin typeface="宋体" panose="02010600030101010101" pitchFamily="2" charset="-122"/>
                          <a:ea typeface="宋体" panose="02010600030101010101" pitchFamily="2" charset="-122"/>
                        </a:rPr>
                        <a:t>socket.io</a:t>
                      </a:r>
                      <a:r>
                        <a:rPr lang="zh-CN" altLang="en-US" sz="1200" dirty="0">
                          <a:effectLst/>
                          <a:latin typeface="宋体" panose="02010600030101010101" pitchFamily="2" charset="-122"/>
                          <a:ea typeface="宋体" panose="02010600030101010101" pitchFamily="2" charset="-122"/>
                        </a:rPr>
                        <a:t>通信，那么需要注意可能</a:t>
                      </a:r>
                      <a:r>
                        <a:rPr lang="en-US" sz="1200" dirty="0">
                          <a:effectLst/>
                          <a:latin typeface="宋体" panose="02010600030101010101" pitchFamily="2" charset="-122"/>
                          <a:ea typeface="宋体" panose="02010600030101010101" pitchFamily="2" charset="-122"/>
                        </a:rPr>
                        <a:t>connection</a:t>
                      </a:r>
                      <a:r>
                        <a:rPr lang="zh-CN" altLang="en-US" sz="1200" dirty="0">
                          <a:effectLst/>
                          <a:latin typeface="宋体" panose="02010600030101010101" pitchFamily="2" charset="-122"/>
                          <a:ea typeface="宋体" panose="02010600030101010101" pitchFamily="2" charset="-122"/>
                        </a:rPr>
                        <a:t>事件的触发时间在页面刷新请求之后，在刷新请求的时候想要发送</a:t>
                      </a:r>
                      <a:r>
                        <a:rPr lang="en-US" sz="1200" dirty="0">
                          <a:effectLst/>
                          <a:latin typeface="宋体" panose="02010600030101010101" pitchFamily="2" charset="-122"/>
                          <a:ea typeface="宋体" panose="02010600030101010101" pitchFamily="2" charset="-122"/>
                        </a:rPr>
                        <a:t>socket</a:t>
                      </a:r>
                      <a:r>
                        <a:rPr lang="zh-CN" altLang="en-US" sz="1200" dirty="0">
                          <a:effectLst/>
                          <a:latin typeface="宋体" panose="02010600030101010101" pitchFamily="2" charset="-122"/>
                          <a:ea typeface="宋体" panose="02010600030101010101" pitchFamily="2" charset="-122"/>
                        </a:rPr>
                        <a:t>通信数据可能会失败！（也有成功的概率，比较少）</a:t>
                      </a:r>
                    </a:p>
                  </a:txBody>
                  <a:tcPr marL="33678" marR="33678" marT="15544" marB="155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bl>
          </a:graphicData>
        </a:graphic>
      </p:graphicFrame>
    </p:spTree>
    <p:extLst>
      <p:ext uri="{BB962C8B-B14F-4D97-AF65-F5344CB8AC3E}">
        <p14:creationId xmlns:p14="http://schemas.microsoft.com/office/powerpoint/2010/main" val="10104553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7.</a:t>
            </a:r>
            <a:r>
              <a:rPr lang="zh-CN" altLang="en-US" b="1" dirty="0" smtClean="0">
                <a:solidFill>
                  <a:schemeClr val="bg2">
                    <a:lumMod val="75000"/>
                  </a:schemeClr>
                </a:solidFill>
                <a:latin typeface="宋体" panose="02010600030101010101" pitchFamily="2" charset="-122"/>
                <a:ea typeface="宋体" panose="02010600030101010101" pitchFamily="2" charset="-122"/>
              </a:rPr>
              <a:t>问题和解决方法</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474439" y="130721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474439" y="38503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7620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7620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860336139"/>
              </p:ext>
            </p:extLst>
          </p:nvPr>
        </p:nvGraphicFramePr>
        <p:xfrm>
          <a:off x="691896" y="1995815"/>
          <a:ext cx="7289800" cy="3704007"/>
        </p:xfrm>
        <a:graphic>
          <a:graphicData uri="http://schemas.openxmlformats.org/drawingml/2006/table">
            <a:tbl>
              <a:tblPr/>
              <a:tblGrid>
                <a:gridCol w="2079296"/>
                <a:gridCol w="5210504"/>
              </a:tblGrid>
              <a:tr h="334937">
                <a:tc>
                  <a:txBody>
                    <a:bodyPr/>
                    <a:lstStyle/>
                    <a:p>
                      <a:pPr algn="l"/>
                      <a:r>
                        <a:rPr lang="zh-CN" altLang="en-US" sz="1400" b="1">
                          <a:effectLst/>
                          <a:latin typeface="宋体" panose="02010600030101010101" pitchFamily="2" charset="-122"/>
                          <a:ea typeface="宋体" panose="02010600030101010101" pitchFamily="2" charset="-122"/>
                        </a:rPr>
                        <a:t>类型</a:t>
                      </a: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400" b="1">
                          <a:effectLst/>
                          <a:latin typeface="宋体" panose="02010600030101010101" pitchFamily="2" charset="-122"/>
                          <a:ea typeface="宋体" panose="02010600030101010101" pitchFamily="2" charset="-122"/>
                        </a:rPr>
                        <a:t>说明</a:t>
                      </a: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989918">
                <a:tc>
                  <a:txBody>
                    <a:bodyPr/>
                    <a:lstStyle/>
                    <a:p>
                      <a:pPr algn="l"/>
                      <a:r>
                        <a:rPr lang="en-US" sz="1400">
                          <a:effectLst/>
                          <a:latin typeface="宋体" panose="02010600030101010101" pitchFamily="2" charset="-122"/>
                          <a:ea typeface="宋体" panose="02010600030101010101" pitchFamily="2" charset="-122"/>
                        </a:rPr>
                        <a:t>redis</a:t>
                      </a:r>
                      <a:r>
                        <a:rPr lang="zh-CN" altLang="en-US" sz="1400">
                          <a:effectLst/>
                          <a:latin typeface="宋体" panose="02010600030101010101" pitchFamily="2" charset="-122"/>
                          <a:ea typeface="宋体" panose="02010600030101010101" pitchFamily="2" charset="-122"/>
                        </a:rPr>
                        <a:t>发布和订阅</a:t>
                      </a: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sz="1400" dirty="0" err="1">
                          <a:effectLst/>
                          <a:latin typeface="宋体" panose="02010600030101010101" pitchFamily="2" charset="-122"/>
                          <a:ea typeface="宋体" panose="02010600030101010101" pitchFamily="2" charset="-122"/>
                        </a:rPr>
                        <a:t>redis</a:t>
                      </a:r>
                      <a:r>
                        <a:rPr lang="zh-CN" altLang="en-US" sz="1400" dirty="0">
                          <a:effectLst/>
                          <a:latin typeface="宋体" panose="02010600030101010101" pitchFamily="2" charset="-122"/>
                          <a:ea typeface="宋体" panose="02010600030101010101" pitchFamily="2" charset="-122"/>
                        </a:rPr>
                        <a:t>发布和订阅必须开启两个客户端，同一个客户端不能同时发布和订阅，追加：发布和订阅需要注意的是如果两个进程订阅了同一个频道，那么两个进程都能收到来自这个频道发布的消息，所以要避免</a:t>
                      </a:r>
                      <a:r>
                        <a:rPr lang="en-US" sz="1400" dirty="0" err="1">
                          <a:effectLst/>
                          <a:latin typeface="宋体" panose="02010600030101010101" pitchFamily="2" charset="-122"/>
                          <a:ea typeface="宋体" panose="02010600030101010101" pitchFamily="2" charset="-122"/>
                        </a:rPr>
                        <a:t>tcp</a:t>
                      </a:r>
                      <a:r>
                        <a:rPr lang="zh-CN" altLang="en-US" sz="1400" dirty="0">
                          <a:effectLst/>
                          <a:latin typeface="宋体" panose="02010600030101010101" pitchFamily="2" charset="-122"/>
                          <a:ea typeface="宋体" panose="02010600030101010101" pitchFamily="2" charset="-122"/>
                        </a:rPr>
                        <a:t>发布给</a:t>
                      </a:r>
                      <a:r>
                        <a:rPr lang="en-US" sz="1400" dirty="0">
                          <a:effectLst/>
                          <a:latin typeface="宋体" panose="02010600030101010101" pitchFamily="2" charset="-122"/>
                          <a:ea typeface="宋体" panose="02010600030101010101" pitchFamily="2" charset="-122"/>
                        </a:rPr>
                        <a:t>http</a:t>
                      </a:r>
                      <a:r>
                        <a:rPr lang="zh-CN" altLang="en-US" sz="1400" dirty="0">
                          <a:effectLst/>
                          <a:latin typeface="宋体" panose="02010600030101010101" pitchFamily="2" charset="-122"/>
                          <a:ea typeface="宋体" panose="02010600030101010101" pitchFamily="2" charset="-122"/>
                        </a:rPr>
                        <a:t>的消息</a:t>
                      </a:r>
                      <a:r>
                        <a:rPr lang="en-US" sz="1400" dirty="0" err="1">
                          <a:effectLst/>
                          <a:latin typeface="宋体" panose="02010600030101010101" pitchFamily="2" charset="-122"/>
                          <a:ea typeface="宋体" panose="02010600030101010101" pitchFamily="2" charset="-122"/>
                        </a:rPr>
                        <a:t>tcp</a:t>
                      </a:r>
                      <a:r>
                        <a:rPr lang="zh-CN" altLang="en-US" sz="1400" dirty="0">
                          <a:effectLst/>
                          <a:latin typeface="宋体" panose="02010600030101010101" pitchFamily="2" charset="-122"/>
                          <a:ea typeface="宋体" panose="02010600030101010101" pitchFamily="2" charset="-122"/>
                        </a:rPr>
                        <a:t>自己也能接收，所以</a:t>
                      </a:r>
                      <a:r>
                        <a:rPr lang="en-US" sz="1400" dirty="0" err="1">
                          <a:effectLst/>
                          <a:latin typeface="宋体" panose="02010600030101010101" pitchFamily="2" charset="-122"/>
                          <a:ea typeface="宋体" panose="02010600030101010101" pitchFamily="2" charset="-122"/>
                        </a:rPr>
                        <a:t>tcp</a:t>
                      </a:r>
                      <a:r>
                        <a:rPr lang="zh-CN" altLang="en-US" sz="1400" dirty="0">
                          <a:effectLst/>
                          <a:latin typeface="宋体" panose="02010600030101010101" pitchFamily="2" charset="-122"/>
                          <a:ea typeface="宋体" panose="02010600030101010101" pitchFamily="2" charset="-122"/>
                        </a:rPr>
                        <a:t>发布和订阅同一逻辑的频道最好不要一样！</a:t>
                      </a: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571363">
                <a:tc>
                  <a:txBody>
                    <a:bodyPr/>
                    <a:lstStyle/>
                    <a:p>
                      <a:pPr algn="l"/>
                      <a:r>
                        <a:rPr lang="en-US" sz="1400">
                          <a:effectLst/>
                          <a:latin typeface="宋体" panose="02010600030101010101" pitchFamily="2" charset="-122"/>
                          <a:ea typeface="宋体" panose="02010600030101010101" pitchFamily="2" charset="-122"/>
                        </a:rPr>
                        <a:t>redis</a:t>
                      </a:r>
                      <a:r>
                        <a:rPr lang="zh-CN" altLang="en-US" sz="1400">
                          <a:effectLst/>
                          <a:latin typeface="宋体" panose="02010600030101010101" pitchFamily="2" charset="-122"/>
                          <a:ea typeface="宋体" panose="02010600030101010101" pitchFamily="2" charset="-122"/>
                        </a:rPr>
                        <a:t>数据发送</a:t>
                      </a: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zh-CN" altLang="en-US" sz="1400">
                          <a:effectLst/>
                          <a:latin typeface="宋体" panose="02010600030101010101" pitchFamily="2" charset="-122"/>
                          <a:ea typeface="宋体" panose="02010600030101010101" pitchFamily="2" charset="-122"/>
                        </a:rPr>
                        <a:t>发送时需要</a:t>
                      </a:r>
                      <a:r>
                        <a:rPr lang="en-US" sz="1400">
                          <a:effectLst/>
                          <a:latin typeface="宋体" panose="02010600030101010101" pitchFamily="2" charset="-122"/>
                          <a:ea typeface="宋体" panose="02010600030101010101" pitchFamily="2" charset="-122"/>
                        </a:rPr>
                        <a:t>JSON.stringif()</a:t>
                      </a:r>
                      <a:r>
                        <a:rPr lang="zh-CN" altLang="en-US" sz="1400">
                          <a:effectLst/>
                          <a:latin typeface="宋体" panose="02010600030101010101" pitchFamily="2" charset="-122"/>
                          <a:ea typeface="宋体" panose="02010600030101010101" pitchFamily="2" charset="-122"/>
                        </a:rPr>
                        <a:t>封装，接收使用</a:t>
                      </a:r>
                      <a:r>
                        <a:rPr lang="en-US" sz="1400">
                          <a:effectLst/>
                          <a:latin typeface="宋体" panose="02010600030101010101" pitchFamily="2" charset="-122"/>
                          <a:ea typeface="宋体" panose="02010600030101010101" pitchFamily="2" charset="-122"/>
                        </a:rPr>
                        <a:t>JSON.parse()</a:t>
                      </a:r>
                      <a:r>
                        <a:rPr lang="zh-CN" altLang="en-US" sz="1400">
                          <a:effectLst/>
                          <a:latin typeface="宋体" panose="02010600030101010101" pitchFamily="2" charset="-122"/>
                          <a:ea typeface="宋体" panose="02010600030101010101" pitchFamily="2" charset="-122"/>
                        </a:rPr>
                        <a:t>解封对象</a:t>
                      </a: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807789">
                <a:tc>
                  <a:txBody>
                    <a:bodyPr/>
                    <a:lstStyle/>
                    <a:p>
                      <a:pPr algn="l"/>
                      <a:r>
                        <a:rPr lang="zh-CN" altLang="en-US" sz="1400">
                          <a:effectLst/>
                          <a:latin typeface="宋体" panose="02010600030101010101" pitchFamily="2" charset="-122"/>
                          <a:ea typeface="宋体" panose="02010600030101010101" pitchFamily="2" charset="-122"/>
                        </a:rPr>
                        <a:t>多进程和程序异常捕获</a:t>
                      </a: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400" dirty="0">
                          <a:effectLst/>
                          <a:latin typeface="宋体" panose="02010600030101010101" pitchFamily="2" charset="-122"/>
                          <a:ea typeface="宋体" panose="02010600030101010101" pitchFamily="2" charset="-122"/>
                        </a:rPr>
                        <a:t>最终版本开启，目前开启虽然会产生异常日志，但是日志的说明不是很清楚，还是让程序异常中断查看</a:t>
                      </a:r>
                      <a:r>
                        <a:rPr lang="en-US" altLang="zh-CN" sz="1400" dirty="0">
                          <a:effectLst/>
                          <a:latin typeface="宋体" panose="02010600030101010101" pitchFamily="2" charset="-122"/>
                          <a:ea typeface="宋体" panose="02010600030101010101" pitchFamily="2" charset="-122"/>
                        </a:rPr>
                        <a:t>error</a:t>
                      </a:r>
                      <a:r>
                        <a:rPr lang="zh-CN" altLang="en-US" sz="1400" dirty="0">
                          <a:effectLst/>
                          <a:latin typeface="宋体" panose="02010600030101010101" pitchFamily="2" charset="-122"/>
                          <a:ea typeface="宋体" panose="02010600030101010101" pitchFamily="2" charset="-122"/>
                        </a:rPr>
                        <a:t>，不然</a:t>
                      </a:r>
                      <a:r>
                        <a:rPr lang="zh-CN" altLang="en-US" sz="1400" dirty="0" smtClean="0">
                          <a:effectLst/>
                          <a:latin typeface="宋体" panose="02010600030101010101" pitchFamily="2" charset="-122"/>
                          <a:ea typeface="宋体" panose="02010600030101010101" pitchFamily="2" charset="-122"/>
                        </a:rPr>
                        <a:t>不</a:t>
                      </a:r>
                      <a:r>
                        <a:rPr lang="zh-CN" altLang="en-US" sz="1400" b="0" i="0" kern="1200" dirty="0" smtClean="0">
                          <a:solidFill>
                            <a:schemeClr val="tx1"/>
                          </a:solidFill>
                          <a:effectLst/>
                          <a:latin typeface="宋体" panose="02010600030101010101" pitchFamily="2" charset="-122"/>
                          <a:ea typeface="宋体" panose="02010600030101010101" pitchFamily="2" charset="-122"/>
                          <a:cs typeface="+mn-cs"/>
                        </a:rPr>
                        <a:t>利于编程</a:t>
                      </a:r>
                      <a:endParaRPr lang="zh-CN" altLang="en-US" sz="1400" dirty="0">
                        <a:effectLst/>
                        <a:latin typeface="宋体" panose="02010600030101010101" pitchFamily="2" charset="-122"/>
                        <a:ea typeface="宋体" panose="02010600030101010101" pitchFamily="2" charset="-122"/>
                      </a:endParaRP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70886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8.</a:t>
            </a:r>
            <a:r>
              <a:rPr lang="zh-CN" altLang="en-US" b="1" dirty="0" smtClean="0">
                <a:solidFill>
                  <a:schemeClr val="bg2">
                    <a:lumMod val="75000"/>
                  </a:schemeClr>
                </a:solidFill>
                <a:latin typeface="宋体" panose="02010600030101010101" pitchFamily="2" charset="-122"/>
                <a:ea typeface="宋体" panose="02010600030101010101" pitchFamily="2" charset="-122"/>
              </a:rPr>
              <a:t>后续的研究方向</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2"/>
          <p:cNvSpPr>
            <a:spLocks noChangeArrowheads="1"/>
          </p:cNvSpPr>
          <p:nvPr/>
        </p:nvSpPr>
        <p:spPr bwMode="auto">
          <a:xfrm flipV="1">
            <a:off x="768096" y="822200"/>
            <a:ext cx="74474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68096" y="2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3884389" y="1679509"/>
            <a:ext cx="108334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4373252" y="1995815"/>
            <a:ext cx="106795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474439" y="130721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474439" y="38503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7620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76200" y="4629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011316061"/>
              </p:ext>
            </p:extLst>
          </p:nvPr>
        </p:nvGraphicFramePr>
        <p:xfrm>
          <a:off x="691896" y="1764418"/>
          <a:ext cx="7289800" cy="4123516"/>
        </p:xfrm>
        <a:graphic>
          <a:graphicData uri="http://schemas.openxmlformats.org/drawingml/2006/table">
            <a:tbl>
              <a:tblPr/>
              <a:tblGrid>
                <a:gridCol w="2079296"/>
                <a:gridCol w="5210504"/>
              </a:tblGrid>
              <a:tr h="334937">
                <a:tc>
                  <a:txBody>
                    <a:bodyPr/>
                    <a:lstStyle/>
                    <a:p>
                      <a:pPr algn="l"/>
                      <a:r>
                        <a:rPr lang="zh-CN" altLang="en-US" sz="1400" b="1" dirty="0" smtClean="0">
                          <a:effectLst/>
                          <a:latin typeface="宋体" panose="02010600030101010101" pitchFamily="2" charset="-122"/>
                          <a:ea typeface="宋体" panose="02010600030101010101" pitchFamily="2" charset="-122"/>
                        </a:rPr>
                        <a:t>方向</a:t>
                      </a:r>
                      <a:endParaRPr lang="zh-CN" altLang="en-US" sz="1400" b="1" dirty="0">
                        <a:effectLst/>
                        <a:latin typeface="宋体" panose="02010600030101010101" pitchFamily="2" charset="-122"/>
                        <a:ea typeface="宋体" panose="02010600030101010101" pitchFamily="2" charset="-122"/>
                      </a:endParaRP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400" b="1">
                          <a:effectLst/>
                          <a:latin typeface="宋体" panose="02010600030101010101" pitchFamily="2" charset="-122"/>
                          <a:ea typeface="宋体" panose="02010600030101010101" pitchFamily="2" charset="-122"/>
                        </a:rPr>
                        <a:t>说明</a:t>
                      </a: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457477">
                <a:tc>
                  <a:txBody>
                    <a:bodyPr/>
                    <a:lstStyle/>
                    <a:p>
                      <a:pPr algn="l"/>
                      <a:r>
                        <a:rPr lang="en-US" altLang="zh-CN" sz="1400" kern="1200" dirty="0" smtClean="0">
                          <a:solidFill>
                            <a:schemeClr val="tx1"/>
                          </a:solidFill>
                          <a:effectLst/>
                          <a:latin typeface="宋体" panose="02010600030101010101" pitchFamily="2" charset="-122"/>
                          <a:ea typeface="宋体" panose="02010600030101010101" pitchFamily="2" charset="-122"/>
                          <a:cs typeface="+mn-cs"/>
                        </a:rPr>
                        <a:t>ZigBee</a:t>
                      </a:r>
                      <a:r>
                        <a:rPr lang="zh-CN" altLang="zh-CN" sz="1400" kern="1200" dirty="0" smtClean="0">
                          <a:solidFill>
                            <a:schemeClr val="tx1"/>
                          </a:solidFill>
                          <a:effectLst/>
                          <a:latin typeface="宋体" panose="02010600030101010101" pitchFamily="2" charset="-122"/>
                          <a:ea typeface="宋体" panose="02010600030101010101" pitchFamily="2" charset="-122"/>
                          <a:cs typeface="+mn-cs"/>
                        </a:rPr>
                        <a:t>组网模式有待深入研究</a:t>
                      </a:r>
                      <a:endParaRPr lang="zh-CN" altLang="en-US" sz="1400" dirty="0">
                        <a:effectLst/>
                        <a:latin typeface="宋体" panose="02010600030101010101" pitchFamily="2" charset="-122"/>
                        <a:ea typeface="宋体" panose="02010600030101010101" pitchFamily="2" charset="-122"/>
                      </a:endParaRP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400" dirty="0" smtClean="0">
                          <a:effectLst/>
                          <a:latin typeface="宋体" panose="02010600030101010101" pitchFamily="2" charset="-122"/>
                          <a:ea typeface="宋体" panose="02010600030101010101" pitchFamily="2" charset="-122"/>
                        </a:rPr>
                        <a:t>如果楼层较多、面积较广、楼层过道具有折角等容易阻碍通信的地理设计，则该系统星型的组网模式适应性产生了限制。为了减少系统的功耗，门锁控制器的设计没有使用功率放大器从而限制了通信距离约为</a:t>
                      </a:r>
                      <a:r>
                        <a:rPr lang="en-US" altLang="zh-CN" sz="1400" dirty="0" smtClean="0">
                          <a:effectLst/>
                          <a:latin typeface="宋体" panose="02010600030101010101" pitchFamily="2" charset="-122"/>
                          <a:ea typeface="宋体" panose="02010600030101010101" pitchFamily="2" charset="-122"/>
                        </a:rPr>
                        <a:t>50m</a:t>
                      </a:r>
                      <a:r>
                        <a:rPr lang="zh-CN" altLang="en-US" sz="1400" dirty="0" smtClean="0">
                          <a:effectLst/>
                          <a:latin typeface="宋体" panose="02010600030101010101" pitchFamily="2" charset="-122"/>
                          <a:ea typeface="宋体" panose="02010600030101010101" pitchFamily="2" charset="-122"/>
                        </a:rPr>
                        <a:t>。另一方面基站控制器的布置需要采用有线供电的布置方式</a:t>
                      </a:r>
                      <a:r>
                        <a:rPr lang="en-US" altLang="zh-CN" sz="1400" dirty="0" smtClean="0">
                          <a:effectLst/>
                          <a:latin typeface="宋体" panose="02010600030101010101" pitchFamily="2" charset="-122"/>
                          <a:ea typeface="宋体" panose="02010600030101010101" pitchFamily="2" charset="-122"/>
                        </a:rPr>
                        <a:t>(</a:t>
                      </a:r>
                      <a:r>
                        <a:rPr lang="zh-CN" altLang="en-US" sz="1400" dirty="0" smtClean="0">
                          <a:effectLst/>
                          <a:latin typeface="宋体" panose="02010600030101010101" pitchFamily="2" charset="-122"/>
                          <a:ea typeface="宋体" panose="02010600030101010101" pitchFamily="2" charset="-122"/>
                        </a:rPr>
                        <a:t>采用</a:t>
                      </a:r>
                      <a:r>
                        <a:rPr lang="en-US" altLang="zh-CN" sz="1400" dirty="0" smtClean="0">
                          <a:effectLst/>
                          <a:latin typeface="宋体" panose="02010600030101010101" pitchFamily="2" charset="-122"/>
                          <a:ea typeface="宋体" panose="02010600030101010101" pitchFamily="2" charset="-122"/>
                        </a:rPr>
                        <a:t>POE</a:t>
                      </a:r>
                      <a:r>
                        <a:rPr lang="zh-CN" altLang="en-US" sz="1400" dirty="0" smtClean="0">
                          <a:effectLst/>
                          <a:latin typeface="宋体" panose="02010600030101010101" pitchFamily="2" charset="-122"/>
                          <a:ea typeface="宋体" panose="02010600030101010101" pitchFamily="2" charset="-122"/>
                        </a:rPr>
                        <a:t>分离器供电</a:t>
                      </a:r>
                      <a:r>
                        <a:rPr lang="en-US" altLang="zh-CN" sz="1400" dirty="0" smtClean="0">
                          <a:effectLst/>
                          <a:latin typeface="宋体" panose="02010600030101010101" pitchFamily="2" charset="-122"/>
                          <a:ea typeface="宋体" panose="02010600030101010101" pitchFamily="2" charset="-122"/>
                        </a:rPr>
                        <a:t>)</a:t>
                      </a:r>
                      <a:r>
                        <a:rPr lang="zh-CN" altLang="en-US" sz="1400" dirty="0" smtClean="0">
                          <a:effectLst/>
                          <a:latin typeface="宋体" panose="02010600030101010101" pitchFamily="2" charset="-122"/>
                          <a:ea typeface="宋体" panose="02010600030101010101" pitchFamily="2" charset="-122"/>
                        </a:rPr>
                        <a:t>，因此还存在布线问题，如何在系统中增加</a:t>
                      </a:r>
                      <a:r>
                        <a:rPr lang="en-US" altLang="zh-CN" sz="1400" dirty="0" smtClean="0">
                          <a:effectLst/>
                          <a:latin typeface="宋体" panose="02010600030101010101" pitchFamily="2" charset="-122"/>
                          <a:ea typeface="宋体" panose="02010600030101010101" pitchFamily="2" charset="-122"/>
                        </a:rPr>
                        <a:t>ZigBee</a:t>
                      </a:r>
                      <a:r>
                        <a:rPr lang="zh-CN" altLang="en-US" sz="1400" dirty="0" smtClean="0">
                          <a:effectLst/>
                          <a:latin typeface="宋体" panose="02010600030101010101" pitchFamily="2" charset="-122"/>
                          <a:ea typeface="宋体" panose="02010600030101010101" pitchFamily="2" charset="-122"/>
                        </a:rPr>
                        <a:t>路由器解决以上问题有待深入研究。</a:t>
                      </a:r>
                      <a:endParaRPr lang="zh-CN" altLang="en-US" sz="1400" dirty="0">
                        <a:effectLst/>
                        <a:latin typeface="宋体" panose="02010600030101010101" pitchFamily="2" charset="-122"/>
                        <a:ea typeface="宋体" panose="02010600030101010101" pitchFamily="2" charset="-122"/>
                      </a:endParaRP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571363">
                <a:tc>
                  <a:txBody>
                    <a:bodyPr/>
                    <a:lstStyle/>
                    <a:p>
                      <a:pPr algn="l"/>
                      <a:r>
                        <a:rPr lang="zh-CN" altLang="en-US" sz="1400" dirty="0" smtClean="0">
                          <a:effectLst/>
                          <a:latin typeface="宋体" panose="02010600030101010101" pitchFamily="2" charset="-122"/>
                          <a:ea typeface="宋体" panose="02010600030101010101" pitchFamily="2" charset="-122"/>
                        </a:rPr>
                        <a:t>低功耗有待深入研究</a:t>
                      </a:r>
                      <a:endParaRPr lang="zh-CN" altLang="en-US" sz="1400" dirty="0">
                        <a:effectLst/>
                        <a:latin typeface="宋体" panose="02010600030101010101" pitchFamily="2" charset="-122"/>
                        <a:ea typeface="宋体" panose="02010600030101010101" pitchFamily="2" charset="-122"/>
                      </a:endParaRP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en-US" altLang="zh-CN" sz="1400" dirty="0" smtClean="0">
                          <a:effectLst/>
                          <a:latin typeface="宋体" panose="02010600030101010101" pitchFamily="2" charset="-122"/>
                          <a:ea typeface="宋体" panose="02010600030101010101" pitchFamily="2" charset="-122"/>
                        </a:rPr>
                        <a:t>Z-Stack</a:t>
                      </a:r>
                      <a:r>
                        <a:rPr lang="zh-CN" altLang="en-US" sz="1400" dirty="0" smtClean="0">
                          <a:effectLst/>
                          <a:latin typeface="宋体" panose="02010600030101010101" pitchFamily="2" charset="-122"/>
                          <a:ea typeface="宋体" panose="02010600030101010101" pitchFamily="2" charset="-122"/>
                        </a:rPr>
                        <a:t>可以实现</a:t>
                      </a:r>
                      <a:r>
                        <a:rPr lang="en-US" altLang="zh-CN" sz="1400" dirty="0" smtClean="0">
                          <a:effectLst/>
                          <a:latin typeface="宋体" panose="02010600030101010101" pitchFamily="2" charset="-122"/>
                          <a:ea typeface="宋体" panose="02010600030101010101" pitchFamily="2" charset="-122"/>
                        </a:rPr>
                        <a:t>PM3</a:t>
                      </a:r>
                      <a:r>
                        <a:rPr lang="zh-CN" altLang="en-US" sz="1400" dirty="0" smtClean="0">
                          <a:effectLst/>
                          <a:latin typeface="宋体" panose="02010600030101010101" pitchFamily="2" charset="-122"/>
                          <a:ea typeface="宋体" panose="02010600030101010101" pitchFamily="2" charset="-122"/>
                        </a:rPr>
                        <a:t>，但是不知道有没有什么限制性条件，以及是否适合使用在门禁场景。</a:t>
                      </a:r>
                      <a:endParaRPr lang="zh-CN" altLang="en-US" sz="1400" dirty="0">
                        <a:effectLst/>
                        <a:latin typeface="宋体" panose="02010600030101010101" pitchFamily="2" charset="-122"/>
                        <a:ea typeface="宋体" panose="02010600030101010101" pitchFamily="2" charset="-122"/>
                      </a:endParaRP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807789">
                <a:tc>
                  <a:txBody>
                    <a:bodyPr/>
                    <a:lstStyle/>
                    <a:p>
                      <a:pPr algn="l"/>
                      <a:r>
                        <a:rPr lang="zh-CN" altLang="en-US" sz="1400" dirty="0" smtClean="0">
                          <a:effectLst/>
                          <a:latin typeface="宋体" panose="02010600030101010101" pitchFamily="2" charset="-122"/>
                          <a:ea typeface="宋体" panose="02010600030101010101" pitchFamily="2" charset="-122"/>
                        </a:rPr>
                        <a:t>基站控制器的关联列表</a:t>
                      </a:r>
                      <a:endParaRPr lang="zh-CN" altLang="en-US" sz="1400" dirty="0">
                        <a:effectLst/>
                        <a:latin typeface="宋体" panose="02010600030101010101" pitchFamily="2" charset="-122"/>
                        <a:ea typeface="宋体" panose="02010600030101010101" pitchFamily="2" charset="-122"/>
                      </a:endParaRP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400" dirty="0" smtClean="0">
                          <a:effectLst/>
                          <a:latin typeface="宋体" panose="02010600030101010101" pitchFamily="2" charset="-122"/>
                          <a:ea typeface="宋体" panose="02010600030101010101" pitchFamily="2" charset="-122"/>
                        </a:rPr>
                        <a:t>基站控制器的关联列表并不是动态的，如果门锁脱离网络，如何维护这个关联列表的动态性。</a:t>
                      </a:r>
                      <a:endParaRPr lang="zh-CN" altLang="en-US" sz="1400" dirty="0">
                        <a:effectLst/>
                        <a:latin typeface="宋体" panose="02010600030101010101" pitchFamily="2" charset="-122"/>
                        <a:ea typeface="宋体" panose="02010600030101010101" pitchFamily="2" charset="-122"/>
                      </a:endParaRP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807789">
                <a:tc>
                  <a:txBody>
                    <a:bodyPr/>
                    <a:lstStyle/>
                    <a:p>
                      <a:pPr algn="l"/>
                      <a:r>
                        <a:rPr lang="zh-CN" altLang="en-US" sz="1400" dirty="0" smtClean="0">
                          <a:effectLst/>
                          <a:latin typeface="宋体" panose="02010600030101010101" pitchFamily="2" charset="-122"/>
                          <a:ea typeface="宋体" panose="02010600030101010101" pitchFamily="2" charset="-122"/>
                        </a:rPr>
                        <a:t>移动式管理</a:t>
                      </a:r>
                      <a:endParaRPr lang="zh-CN" altLang="en-US" sz="1400" dirty="0">
                        <a:effectLst/>
                        <a:latin typeface="宋体" panose="02010600030101010101" pitchFamily="2" charset="-122"/>
                        <a:ea typeface="宋体" panose="02010600030101010101" pitchFamily="2" charset="-122"/>
                      </a:endParaRP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400" dirty="0" smtClean="0">
                          <a:effectLst/>
                          <a:latin typeface="宋体" panose="02010600030101010101" pitchFamily="2" charset="-122"/>
                          <a:ea typeface="宋体" panose="02010600030101010101" pitchFamily="2" charset="-122"/>
                        </a:rPr>
                        <a:t>既然有办法可以避免</a:t>
                      </a:r>
                      <a:r>
                        <a:rPr lang="en-US" altLang="zh-CN" sz="1400" dirty="0" smtClean="0">
                          <a:effectLst/>
                          <a:latin typeface="宋体" panose="02010600030101010101" pitchFamily="2" charset="-122"/>
                          <a:ea typeface="宋体" panose="02010600030101010101" pitchFamily="2" charset="-122"/>
                        </a:rPr>
                        <a:t>Wi-Fi</a:t>
                      </a:r>
                      <a:r>
                        <a:rPr lang="zh-CN" altLang="en-US" sz="1400" dirty="0" smtClean="0">
                          <a:effectLst/>
                          <a:latin typeface="宋体" panose="02010600030101010101" pitchFamily="2" charset="-122"/>
                          <a:ea typeface="宋体" panose="02010600030101010101" pitchFamily="2" charset="-122"/>
                        </a:rPr>
                        <a:t>冲突，如果大楼布置了</a:t>
                      </a:r>
                      <a:r>
                        <a:rPr lang="en-US" altLang="zh-CN" sz="1400" dirty="0" smtClean="0">
                          <a:effectLst/>
                          <a:latin typeface="宋体" panose="02010600030101010101" pitchFamily="2" charset="-122"/>
                          <a:ea typeface="宋体" panose="02010600030101010101" pitchFamily="2" charset="-122"/>
                        </a:rPr>
                        <a:t>Wi-Fi,</a:t>
                      </a:r>
                      <a:r>
                        <a:rPr lang="zh-CN" altLang="en-US" sz="1400" dirty="0" smtClean="0">
                          <a:effectLst/>
                          <a:latin typeface="宋体" panose="02010600030101010101" pitchFamily="2" charset="-122"/>
                          <a:ea typeface="宋体" panose="02010600030101010101" pitchFamily="2" charset="-122"/>
                        </a:rPr>
                        <a:t>可以使用局域网构建移动式管理，设计响应式的网页进行手机等移动式管理方式，但是</a:t>
                      </a:r>
                      <a:r>
                        <a:rPr lang="en-US" altLang="zh-CN" sz="1400" dirty="0" err="1" smtClean="0">
                          <a:effectLst/>
                          <a:latin typeface="宋体" panose="02010600030101010101" pitchFamily="2" charset="-122"/>
                          <a:ea typeface="宋体" panose="02010600030101010101" pitchFamily="2" charset="-122"/>
                        </a:rPr>
                        <a:t>WebSocket</a:t>
                      </a:r>
                      <a:r>
                        <a:rPr lang="zh-CN" altLang="en-US" sz="1400" dirty="0" smtClean="0">
                          <a:effectLst/>
                          <a:latin typeface="宋体" panose="02010600030101010101" pitchFamily="2" charset="-122"/>
                          <a:ea typeface="宋体" panose="02010600030101010101" pitchFamily="2" charset="-122"/>
                        </a:rPr>
                        <a:t>技术还不能适用于手机</a:t>
                      </a:r>
                      <a:r>
                        <a:rPr lang="en-US" altLang="zh-CN" sz="1400" dirty="0" smtClean="0">
                          <a:effectLst/>
                          <a:latin typeface="宋体" panose="02010600030101010101" pitchFamily="2" charset="-122"/>
                          <a:ea typeface="宋体" panose="02010600030101010101" pitchFamily="2" charset="-122"/>
                        </a:rPr>
                        <a:t>(</a:t>
                      </a:r>
                      <a:r>
                        <a:rPr lang="zh-CN" altLang="en-US" sz="1400" dirty="0" smtClean="0">
                          <a:effectLst/>
                          <a:latin typeface="宋体" panose="02010600030101010101" pitchFamily="2" charset="-122"/>
                          <a:ea typeface="宋体" panose="02010600030101010101" pitchFamily="2" charset="-122"/>
                        </a:rPr>
                        <a:t>平板电脑未知</a:t>
                      </a:r>
                      <a:r>
                        <a:rPr lang="en-US" altLang="zh-CN" sz="1400" dirty="0" smtClean="0">
                          <a:effectLst/>
                          <a:latin typeface="宋体" panose="02010600030101010101" pitchFamily="2" charset="-122"/>
                          <a:ea typeface="宋体" panose="02010600030101010101" pitchFamily="2" charset="-122"/>
                        </a:rPr>
                        <a:t>)</a:t>
                      </a:r>
                      <a:r>
                        <a:rPr lang="zh-CN" altLang="en-US" sz="1400" dirty="0" smtClean="0">
                          <a:effectLst/>
                          <a:latin typeface="宋体" panose="02010600030101010101" pitchFamily="2" charset="-122"/>
                          <a:ea typeface="宋体" panose="02010600030101010101" pitchFamily="2" charset="-122"/>
                        </a:rPr>
                        <a:t>，可以使用传统的</a:t>
                      </a:r>
                      <a:r>
                        <a:rPr lang="en-US" altLang="zh-CN" sz="1400" dirty="0" smtClean="0">
                          <a:effectLst/>
                          <a:latin typeface="宋体" panose="02010600030101010101" pitchFamily="2" charset="-122"/>
                          <a:ea typeface="宋体" panose="02010600030101010101" pitchFamily="2" charset="-122"/>
                        </a:rPr>
                        <a:t>Ajax</a:t>
                      </a:r>
                      <a:r>
                        <a:rPr lang="zh-CN" altLang="en-US" sz="1400" dirty="0" smtClean="0">
                          <a:effectLst/>
                          <a:latin typeface="宋体" panose="02010600030101010101" pitchFamily="2" charset="-122"/>
                          <a:ea typeface="宋体" panose="02010600030101010101" pitchFamily="2" charset="-122"/>
                        </a:rPr>
                        <a:t>进行处理。</a:t>
                      </a:r>
                      <a:endParaRPr lang="zh-CN" altLang="en-US" sz="1400" dirty="0">
                        <a:effectLst/>
                        <a:latin typeface="宋体" panose="02010600030101010101" pitchFamily="2" charset="-122"/>
                        <a:ea typeface="宋体" panose="02010600030101010101" pitchFamily="2" charset="-122"/>
                      </a:endParaRPr>
                    </a:p>
                  </a:txBody>
                  <a:tcPr marL="106720" marR="106720" marT="49255" marB="4925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017656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rPr>
              <a:t>THANK you!</a:t>
            </a:r>
            <a:endParaRPr lang="zh-CN" altLang="en-US" dirty="0">
              <a:solidFill>
                <a:schemeClr val="accent2"/>
              </a:solidFill>
            </a:endParaRPr>
          </a:p>
        </p:txBody>
      </p:sp>
      <p:sp>
        <p:nvSpPr>
          <p:cNvPr id="3" name="内容占位符 2"/>
          <p:cNvSpPr>
            <a:spLocks noGrp="1"/>
          </p:cNvSpPr>
          <p:nvPr>
            <p:ph idx="1"/>
          </p:nvPr>
        </p:nvSpPr>
        <p:spPr/>
        <p:txBody>
          <a:bodyPr/>
          <a:lstStyle/>
          <a:p>
            <a:pPr marL="0" indent="0">
              <a:buNone/>
            </a:pPr>
            <a:r>
              <a:rPr lang="zh-CN" altLang="en-US" sz="3200" b="1" dirty="0">
                <a:latin typeface="宋体" panose="02010600030101010101" pitchFamily="2" charset="-122"/>
                <a:ea typeface="宋体" panose="02010600030101010101" pitchFamily="2" charset="-122"/>
                <a:cs typeface="Courier New" panose="02070309020205020404" pitchFamily="49" charset="0"/>
              </a:rPr>
              <a:t>基于</a:t>
            </a:r>
            <a:r>
              <a:rPr lang="en-US" altLang="zh-CN" sz="3200" b="1" dirty="0">
                <a:latin typeface="宋体" panose="02010600030101010101" pitchFamily="2" charset="-122"/>
                <a:ea typeface="宋体" panose="02010600030101010101" pitchFamily="2" charset="-122"/>
                <a:cs typeface="Courier New" panose="02070309020205020404" pitchFamily="49" charset="0"/>
              </a:rPr>
              <a:t>ZIGBEE</a:t>
            </a:r>
            <a:r>
              <a:rPr lang="zh-CN" altLang="en-US" sz="3200" b="1" dirty="0">
                <a:latin typeface="宋体" panose="02010600030101010101" pitchFamily="2" charset="-122"/>
                <a:ea typeface="宋体" panose="02010600030101010101" pitchFamily="2" charset="-122"/>
                <a:cs typeface="Courier New" panose="02070309020205020404" pitchFamily="49" charset="0"/>
              </a:rPr>
              <a:t>的无线门锁系统设计与实现</a:t>
            </a:r>
            <a:endParaRPr lang="en-US" altLang="zh-CN" sz="1800" b="1" dirty="0" smtClean="0">
              <a:latin typeface="宋体" panose="02010600030101010101" pitchFamily="2" charset="-122"/>
              <a:ea typeface="宋体" panose="02010600030101010101" pitchFamily="2" charset="-122"/>
              <a:cs typeface="Courier New" panose="02070309020205020404" pitchFamily="49" charset="0"/>
            </a:endParaRPr>
          </a:p>
          <a:p>
            <a:r>
              <a:rPr lang="zh-CN" altLang="en-US" sz="1800" dirty="0" smtClean="0">
                <a:latin typeface="宋体" panose="02010600030101010101" pitchFamily="2" charset="-122"/>
                <a:ea typeface="宋体" panose="02010600030101010101" pitchFamily="2" charset="-122"/>
                <a:cs typeface="Courier New" panose="02070309020205020404" pitchFamily="49" charset="0"/>
              </a:rPr>
              <a:t>导师：应时彦</a:t>
            </a:r>
            <a:endParaRPr lang="en-US" altLang="zh-CN" sz="1800" dirty="0" smtClean="0">
              <a:latin typeface="宋体" panose="02010600030101010101" pitchFamily="2" charset="-122"/>
              <a:ea typeface="宋体" panose="02010600030101010101" pitchFamily="2" charset="-122"/>
              <a:cs typeface="Courier New" panose="02070309020205020404" pitchFamily="49" charset="0"/>
            </a:endParaRPr>
          </a:p>
          <a:p>
            <a:r>
              <a:rPr lang="zh-CN" altLang="en-US" sz="1800" dirty="0" smtClean="0">
                <a:latin typeface="宋体" panose="02010600030101010101" pitchFamily="2" charset="-122"/>
                <a:ea typeface="宋体" panose="02010600030101010101" pitchFamily="2" charset="-122"/>
                <a:cs typeface="Courier New" panose="02070309020205020404" pitchFamily="49" charset="0"/>
              </a:rPr>
              <a:t>姓名：朱献康</a:t>
            </a:r>
            <a:endParaRPr lang="en-US" altLang="zh-CN" sz="1800" dirty="0" smtClean="0">
              <a:latin typeface="宋体" panose="02010600030101010101" pitchFamily="2" charset="-122"/>
              <a:ea typeface="宋体" panose="02010600030101010101" pitchFamily="2" charset="-122"/>
              <a:cs typeface="Courier New" panose="02070309020205020404" pitchFamily="49" charset="0"/>
            </a:endParaRPr>
          </a:p>
          <a:p>
            <a:r>
              <a:rPr lang="zh-CN" altLang="en-US" sz="1800" dirty="0" smtClean="0">
                <a:latin typeface="宋体" panose="02010600030101010101" pitchFamily="2" charset="-122"/>
                <a:ea typeface="宋体" panose="02010600030101010101" pitchFamily="2" charset="-122"/>
                <a:cs typeface="Courier New" panose="02070309020205020404" pitchFamily="49" charset="0"/>
              </a:rPr>
              <a:t>日期：</a:t>
            </a:r>
            <a:r>
              <a:rPr lang="en-US" altLang="zh-CN" sz="1800" dirty="0" smtClean="0">
                <a:latin typeface="宋体" panose="02010600030101010101" pitchFamily="2" charset="-122"/>
                <a:ea typeface="宋体" panose="02010600030101010101" pitchFamily="2" charset="-122"/>
                <a:cs typeface="Courier New" panose="02070309020205020404" pitchFamily="49" charset="0"/>
              </a:rPr>
              <a:t>2017/03/11</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73180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2.Zigbee</a:t>
            </a:r>
            <a:r>
              <a:rPr lang="zh-CN" altLang="en-US" b="1" dirty="0" smtClean="0">
                <a:solidFill>
                  <a:schemeClr val="bg2">
                    <a:lumMod val="75000"/>
                  </a:schemeClr>
                </a:solidFill>
                <a:latin typeface="宋体" panose="02010600030101010101" pitchFamily="2" charset="-122"/>
                <a:ea typeface="宋体" panose="02010600030101010101" pitchFamily="2" charset="-122"/>
              </a:rPr>
              <a:t>概述</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4" name="图示 3"/>
          <p:cNvGraphicFramePr/>
          <p:nvPr>
            <p:extLst>
              <p:ext uri="{D42A27DB-BD31-4B8C-83A1-F6EECF244321}">
                <p14:modId xmlns:p14="http://schemas.microsoft.com/office/powerpoint/2010/main" val="2069715507"/>
              </p:ext>
            </p:extLst>
          </p:nvPr>
        </p:nvGraphicFramePr>
        <p:xfrm>
          <a:off x="1292695" y="181917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3519288" y="5997059"/>
            <a:ext cx="1787669" cy="369332"/>
          </a:xfrm>
          <a:prstGeom prst="rect">
            <a:avLst/>
          </a:prstGeom>
        </p:spPr>
        <p:txBody>
          <a:bodyPr wrap="none">
            <a:spAutoFit/>
          </a:bodyPr>
          <a:lstStyle/>
          <a:p>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ZigBee</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理论部分</a:t>
            </a:r>
            <a:endParaRPr lang="zh-CN" altLang="en-US" dirty="0"/>
          </a:p>
        </p:txBody>
      </p:sp>
    </p:spTree>
    <p:extLst>
      <p:ext uri="{BB962C8B-B14F-4D97-AF65-F5344CB8AC3E}">
        <p14:creationId xmlns:p14="http://schemas.microsoft.com/office/powerpoint/2010/main" val="875723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2</a:t>
            </a:r>
            <a:r>
              <a:rPr lang="en-US" altLang="zh-CN" b="1" dirty="0">
                <a:solidFill>
                  <a:schemeClr val="bg2">
                    <a:lumMod val="75000"/>
                  </a:schemeClr>
                </a:solidFill>
                <a:latin typeface="宋体" panose="02010600030101010101" pitchFamily="2" charset="-122"/>
                <a:ea typeface="宋体" panose="02010600030101010101" pitchFamily="2" charset="-122"/>
              </a:rPr>
              <a:t>.</a:t>
            </a:r>
            <a:r>
              <a:rPr lang="zh-CN" altLang="en-US" b="1" dirty="0" smtClean="0">
                <a:solidFill>
                  <a:schemeClr val="bg2">
                    <a:lumMod val="75000"/>
                  </a:schemeClr>
                </a:solidFill>
                <a:latin typeface="宋体" panose="02010600030101010101" pitchFamily="2" charset="-122"/>
                <a:ea typeface="宋体" panose="02010600030101010101" pitchFamily="2" charset="-122"/>
              </a:rPr>
              <a:t>自由空间模型</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4"/>
          <p:cNvSpPr>
            <a:spLocks noChangeArrowheads="1"/>
          </p:cNvSpPr>
          <p:nvPr/>
        </p:nvSpPr>
        <p:spPr bwMode="auto">
          <a:xfrm>
            <a:off x="1091682" y="2084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725786545"/>
              </p:ext>
            </p:extLst>
          </p:nvPr>
        </p:nvGraphicFramePr>
        <p:xfrm>
          <a:off x="1091682" y="2084832"/>
          <a:ext cx="1366597" cy="611715"/>
        </p:xfrm>
        <a:graphic>
          <a:graphicData uri="http://schemas.openxmlformats.org/presentationml/2006/ole">
            <mc:AlternateContent xmlns:mc="http://schemas.openxmlformats.org/markup-compatibility/2006">
              <mc:Choice xmlns:v="urn:schemas-microsoft-com:vml" Requires="v">
                <p:oleObj spid="_x0000_s39201" name="公式" r:id="rId4" imgW="1002865" imgH="444307" progId="Equation.3">
                  <p:embed/>
                </p:oleObj>
              </mc:Choice>
              <mc:Fallback>
                <p:oleObj name="公式" r:id="rId4" imgW="1002865" imgH="444307"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682" y="2084832"/>
                        <a:ext cx="1366597" cy="611715"/>
                      </a:xfrm>
                      <a:prstGeom prst="rect">
                        <a:avLst/>
                      </a:prstGeom>
                      <a:noFill/>
                    </p:spPr>
                  </p:pic>
                </p:oleObj>
              </mc:Fallback>
            </mc:AlternateContent>
          </a:graphicData>
        </a:graphic>
      </p:graphicFrame>
      <p:sp>
        <p:nvSpPr>
          <p:cNvPr id="9" name="Rectangle 6"/>
          <p:cNvSpPr>
            <a:spLocks noChangeArrowheads="1"/>
          </p:cNvSpPr>
          <p:nvPr/>
        </p:nvSpPr>
        <p:spPr bwMode="auto">
          <a:xfrm>
            <a:off x="1091681" y="2920481"/>
            <a:ext cx="100246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558390683"/>
              </p:ext>
            </p:extLst>
          </p:nvPr>
        </p:nvGraphicFramePr>
        <p:xfrm>
          <a:off x="1091682" y="2920482"/>
          <a:ext cx="3250667" cy="663966"/>
        </p:xfrm>
        <a:graphic>
          <a:graphicData uri="http://schemas.openxmlformats.org/presentationml/2006/ole">
            <mc:AlternateContent xmlns:mc="http://schemas.openxmlformats.org/markup-compatibility/2006">
              <mc:Choice xmlns:v="urn:schemas-microsoft-com:vml" Requires="v">
                <p:oleObj spid="_x0000_s39202" name="公式" r:id="rId6" imgW="2235200" imgH="457200" progId="Equation.3">
                  <p:embed/>
                </p:oleObj>
              </mc:Choice>
              <mc:Fallback>
                <p:oleObj name="公式" r:id="rId6" imgW="2235200" imgH="457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1682" y="2920482"/>
                        <a:ext cx="3250667" cy="663966"/>
                      </a:xfrm>
                      <a:prstGeom prst="rect">
                        <a:avLst/>
                      </a:prstGeom>
                      <a:noFill/>
                    </p:spPr>
                  </p:pic>
                </p:oleObj>
              </mc:Fallback>
            </mc:AlternateContent>
          </a:graphicData>
        </a:graphic>
      </p:graphicFrame>
      <p:sp>
        <p:nvSpPr>
          <p:cNvPr id="11" name="Rectangle 8"/>
          <p:cNvSpPr>
            <a:spLocks noChangeArrowheads="1"/>
          </p:cNvSpPr>
          <p:nvPr/>
        </p:nvSpPr>
        <p:spPr bwMode="auto">
          <a:xfrm>
            <a:off x="1091681" y="3909525"/>
            <a:ext cx="91647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505539746"/>
              </p:ext>
            </p:extLst>
          </p:nvPr>
        </p:nvGraphicFramePr>
        <p:xfrm>
          <a:off x="1091681" y="3909525"/>
          <a:ext cx="5710338" cy="317241"/>
        </p:xfrm>
        <a:graphic>
          <a:graphicData uri="http://schemas.openxmlformats.org/presentationml/2006/ole">
            <mc:AlternateContent xmlns:mc="http://schemas.openxmlformats.org/markup-compatibility/2006">
              <mc:Choice xmlns:v="urn:schemas-microsoft-com:vml" Requires="v">
                <p:oleObj spid="_x0000_s39203" name="公式" r:id="rId8" imgW="4114800" imgH="228600" progId="Equation.3">
                  <p:embed/>
                </p:oleObj>
              </mc:Choice>
              <mc:Fallback>
                <p:oleObj name="公式" r:id="rId8" imgW="411480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1681" y="3909525"/>
                        <a:ext cx="5710338" cy="317241"/>
                      </a:xfrm>
                      <a:prstGeom prst="rect">
                        <a:avLst/>
                      </a:prstGeom>
                      <a:noFill/>
                    </p:spPr>
                  </p:pic>
                </p:oleObj>
              </mc:Fallback>
            </mc:AlternateContent>
          </a:graphicData>
        </a:graphic>
      </p:graphicFrame>
      <p:pic>
        <p:nvPicPr>
          <p:cNvPr id="38" name="图片 37"/>
          <p:cNvPicPr>
            <a:picLocks noChangeAspect="1"/>
          </p:cNvPicPr>
          <p:nvPr/>
        </p:nvPicPr>
        <p:blipFill>
          <a:blip r:embed="rId10"/>
          <a:stretch>
            <a:fillRect/>
          </a:stretch>
        </p:blipFill>
        <p:spPr>
          <a:xfrm>
            <a:off x="656129" y="4645538"/>
            <a:ext cx="9476916" cy="495065"/>
          </a:xfrm>
          <a:prstGeom prst="rect">
            <a:avLst/>
          </a:prstGeom>
        </p:spPr>
      </p:pic>
    </p:spTree>
    <p:extLst>
      <p:ext uri="{BB962C8B-B14F-4D97-AF65-F5344CB8AC3E}">
        <p14:creationId xmlns:p14="http://schemas.microsoft.com/office/powerpoint/2010/main" val="2439475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2.</a:t>
            </a:r>
            <a:r>
              <a:rPr lang="zh-CN" altLang="en-US" b="1" dirty="0" smtClean="0">
                <a:solidFill>
                  <a:schemeClr val="bg2">
                    <a:lumMod val="75000"/>
                  </a:schemeClr>
                </a:solidFill>
                <a:latin typeface="宋体" panose="02010600030101010101" pitchFamily="2" charset="-122"/>
                <a:ea typeface="宋体" panose="02010600030101010101" pitchFamily="2" charset="-122"/>
              </a:rPr>
              <a:t>双线地面反射模型</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4"/>
          <p:cNvSpPr>
            <a:spLocks noChangeArrowheads="1"/>
          </p:cNvSpPr>
          <p:nvPr/>
        </p:nvSpPr>
        <p:spPr bwMode="auto">
          <a:xfrm>
            <a:off x="1091682" y="2084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091681" y="2920481"/>
            <a:ext cx="100246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1091681" y="3909525"/>
            <a:ext cx="91647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53095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768095" y="1956549"/>
            <a:ext cx="115189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329175627"/>
              </p:ext>
            </p:extLst>
          </p:nvPr>
        </p:nvGraphicFramePr>
        <p:xfrm>
          <a:off x="768094" y="1956549"/>
          <a:ext cx="5317666" cy="2671434"/>
        </p:xfrm>
        <a:graphic>
          <a:graphicData uri="http://schemas.openxmlformats.org/presentationml/2006/ole">
            <mc:AlternateContent xmlns:mc="http://schemas.openxmlformats.org/markup-compatibility/2006">
              <mc:Choice xmlns:v="urn:schemas-microsoft-com:vml" Requires="v">
                <p:oleObj spid="_x0000_s40203" name="Visio" r:id="rId4" imgW="7170581" imgH="3592024" progId="Visio.Drawing.15">
                  <p:embed/>
                </p:oleObj>
              </mc:Choice>
              <mc:Fallback>
                <p:oleObj name="Visio" r:id="rId4" imgW="7170581" imgH="3592024"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94" y="1956549"/>
                        <a:ext cx="5317666" cy="2671434"/>
                      </a:xfrm>
                      <a:prstGeom prst="rect">
                        <a:avLst/>
                      </a:prstGeom>
                      <a:noFill/>
                    </p:spPr>
                  </p:pic>
                </p:oleObj>
              </mc:Fallback>
            </mc:AlternateContent>
          </a:graphicData>
        </a:graphic>
      </p:graphicFrame>
      <p:sp>
        <p:nvSpPr>
          <p:cNvPr id="14" name="Rectangle 6"/>
          <p:cNvSpPr>
            <a:spLocks noChangeArrowheads="1"/>
          </p:cNvSpPr>
          <p:nvPr/>
        </p:nvSpPr>
        <p:spPr bwMode="auto">
          <a:xfrm>
            <a:off x="768093" y="5114107"/>
            <a:ext cx="93517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551714807"/>
              </p:ext>
            </p:extLst>
          </p:nvPr>
        </p:nvGraphicFramePr>
        <p:xfrm>
          <a:off x="768093" y="5333934"/>
          <a:ext cx="3521376" cy="586896"/>
        </p:xfrm>
        <a:graphic>
          <a:graphicData uri="http://schemas.openxmlformats.org/presentationml/2006/ole">
            <mc:AlternateContent xmlns:mc="http://schemas.openxmlformats.org/markup-compatibility/2006">
              <mc:Choice xmlns:v="urn:schemas-microsoft-com:vml" Requires="v">
                <p:oleObj spid="_x0000_s40204" name="公式" r:id="rId6" imgW="2743200" imgH="457200" progId="Equation.3">
                  <p:embed/>
                </p:oleObj>
              </mc:Choice>
              <mc:Fallback>
                <p:oleObj name="公式" r:id="rId6" imgW="2743200" imgH="457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093" y="5333934"/>
                        <a:ext cx="3521376" cy="586896"/>
                      </a:xfrm>
                      <a:prstGeom prst="rect">
                        <a:avLst/>
                      </a:prstGeom>
                      <a:noFill/>
                    </p:spPr>
                  </p:pic>
                </p:oleObj>
              </mc:Fallback>
            </mc:AlternateContent>
          </a:graphicData>
        </a:graphic>
      </p:graphicFrame>
      <p:sp>
        <p:nvSpPr>
          <p:cNvPr id="16" name="Rectangle 8"/>
          <p:cNvSpPr>
            <a:spLocks noChangeArrowheads="1"/>
          </p:cNvSpPr>
          <p:nvPr/>
        </p:nvSpPr>
        <p:spPr bwMode="auto">
          <a:xfrm>
            <a:off x="768093" y="5995474"/>
            <a:ext cx="93096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570658456"/>
              </p:ext>
            </p:extLst>
          </p:nvPr>
        </p:nvGraphicFramePr>
        <p:xfrm>
          <a:off x="768093" y="6019824"/>
          <a:ext cx="5988305" cy="302567"/>
        </p:xfrm>
        <a:graphic>
          <a:graphicData uri="http://schemas.openxmlformats.org/presentationml/2006/ole">
            <mc:AlternateContent xmlns:mc="http://schemas.openxmlformats.org/markup-compatibility/2006">
              <mc:Choice xmlns:v="urn:schemas-microsoft-com:vml" Requires="v">
                <p:oleObj spid="_x0000_s40205" name="公式" r:id="rId8" imgW="4521200" imgH="228600" progId="Equation.3">
                  <p:embed/>
                </p:oleObj>
              </mc:Choice>
              <mc:Fallback>
                <p:oleObj name="公式" r:id="rId8" imgW="452120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093" y="6019824"/>
                        <a:ext cx="5988305" cy="302567"/>
                      </a:xfrm>
                      <a:prstGeom prst="rect">
                        <a:avLst/>
                      </a:prstGeom>
                      <a:noFill/>
                    </p:spPr>
                  </p:pic>
                </p:oleObj>
              </mc:Fallback>
            </mc:AlternateContent>
          </a:graphicData>
        </a:graphic>
      </p:graphicFrame>
      <p:sp>
        <p:nvSpPr>
          <p:cNvPr id="18" name="矩形 17"/>
          <p:cNvSpPr/>
          <p:nvPr/>
        </p:nvSpPr>
        <p:spPr>
          <a:xfrm>
            <a:off x="1762288" y="4608350"/>
            <a:ext cx="2723823"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双路径地面发射模型简图</a:t>
            </a:r>
            <a:endParaRPr lang="zh-CN" altLang="en-US" dirty="0"/>
          </a:p>
        </p:txBody>
      </p:sp>
    </p:spTree>
    <p:extLst>
      <p:ext uri="{BB962C8B-B14F-4D97-AF65-F5344CB8AC3E}">
        <p14:creationId xmlns:p14="http://schemas.microsoft.com/office/powerpoint/2010/main" val="4257792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2.</a:t>
            </a:r>
            <a:r>
              <a:rPr lang="zh-CN" altLang="en-US" b="1" dirty="0" smtClean="0">
                <a:solidFill>
                  <a:schemeClr val="bg2">
                    <a:lumMod val="75000"/>
                  </a:schemeClr>
                </a:solidFill>
                <a:latin typeface="宋体" panose="02010600030101010101" pitchFamily="2" charset="-122"/>
                <a:ea typeface="宋体" panose="02010600030101010101" pitchFamily="2" charset="-122"/>
              </a:rPr>
              <a:t>双线地面反射模型</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4"/>
          <p:cNvSpPr>
            <a:spLocks noChangeArrowheads="1"/>
          </p:cNvSpPr>
          <p:nvPr/>
        </p:nvSpPr>
        <p:spPr bwMode="auto">
          <a:xfrm>
            <a:off x="1091682" y="2084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091681" y="2920481"/>
            <a:ext cx="100246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1091681" y="3909525"/>
            <a:ext cx="91647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53095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768095" y="1956549"/>
            <a:ext cx="115189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6"/>
          <p:cNvSpPr>
            <a:spLocks noChangeArrowheads="1"/>
          </p:cNvSpPr>
          <p:nvPr/>
        </p:nvSpPr>
        <p:spPr bwMode="auto">
          <a:xfrm>
            <a:off x="768093" y="5114107"/>
            <a:ext cx="93517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8"/>
          <p:cNvSpPr>
            <a:spLocks noChangeArrowheads="1"/>
          </p:cNvSpPr>
          <p:nvPr/>
        </p:nvSpPr>
        <p:spPr bwMode="auto">
          <a:xfrm>
            <a:off x="768093" y="5995474"/>
            <a:ext cx="93096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8" name="文本框 17"/>
          <p:cNvSpPr txBox="1"/>
          <p:nvPr/>
        </p:nvSpPr>
        <p:spPr>
          <a:xfrm>
            <a:off x="768096" y="1812666"/>
            <a:ext cx="7592133" cy="38318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zh-CN" altLang="zh-CN" dirty="0">
                <a:latin typeface="Times New Roman" panose="02020603050405020304" pitchFamily="18" charset="0"/>
                <a:ea typeface="宋体" panose="02010600030101010101" pitchFamily="2" charset="-122"/>
                <a:cs typeface="Times New Roman" panose="02020603050405020304" pitchFamily="18" charset="0"/>
              </a:rPr>
              <a:t>路径损耗随着</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zh-CN" dirty="0">
                <a:latin typeface="Times New Roman" panose="02020603050405020304" pitchFamily="18" charset="0"/>
                <a:ea typeface="宋体" panose="02010600030101010101" pitchFamily="2" charset="-122"/>
                <a:cs typeface="Times New Roman" panose="02020603050405020304" pitchFamily="18" charset="0"/>
              </a:rPr>
              <a:t>衰减的关系为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40dB/10</a:t>
            </a:r>
            <a:r>
              <a:rPr lang="zh-CN" altLang="zh-CN" dirty="0">
                <a:latin typeface="Times New Roman" panose="02020603050405020304" pitchFamily="18" charset="0"/>
                <a:ea typeface="宋体" panose="02010600030101010101" pitchFamily="2" charset="-122"/>
                <a:cs typeface="Times New Roman" panose="02020603050405020304" pitchFamily="18" charset="0"/>
              </a:rPr>
              <a:t>倍程，比自由空间损耗要快得多</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smtClean="0">
                <a:latin typeface="宋体" panose="02010600030101010101" pitchFamily="2" charset="-122"/>
                <a:ea typeface="宋体" panose="02010600030101010101" pitchFamily="2" charset="-122"/>
                <a:cs typeface="Times New Roman" panose="02020603050405020304" pitchFamily="18" charset="0"/>
              </a:rPr>
              <a:t>假设</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无线</a:t>
            </a:r>
            <a:r>
              <a:rPr lang="zh-CN" altLang="zh-CN" kern="100" dirty="0">
                <a:latin typeface="宋体" panose="02010600030101010101" pitchFamily="2" charset="-122"/>
                <a:ea typeface="宋体" panose="02010600030101010101" pitchFamily="2" charset="-122"/>
                <a:cs typeface="Times New Roman" panose="02020603050405020304" pitchFamily="18" charset="0"/>
              </a:rPr>
              <a:t>门锁系统</a:t>
            </a:r>
            <a:r>
              <a:rPr lang="en-US" altLang="zh-CN" kern="100" dirty="0">
                <a:latin typeface="宋体" panose="02010600030101010101" pitchFamily="2" charset="-122"/>
                <a:ea typeface="宋体" panose="02010600030101010101" pitchFamily="2" charset="-122"/>
                <a:cs typeface="Times New Roman" panose="02020603050405020304" pitchFamily="18" charset="0"/>
              </a:rPr>
              <a:t>ZigBee</a:t>
            </a:r>
            <a:r>
              <a:rPr lang="zh-CN" altLang="zh-CN" kern="100" dirty="0">
                <a:latin typeface="宋体" panose="02010600030101010101" pitchFamily="2" charset="-122"/>
                <a:ea typeface="宋体" panose="02010600030101010101" pitchFamily="2" charset="-122"/>
                <a:cs typeface="Times New Roman" panose="02020603050405020304" pitchFamily="18" charset="0"/>
              </a:rPr>
              <a:t>网络的通信距离最大约为</a:t>
            </a:r>
            <a:r>
              <a:rPr lang="en-US" altLang="zh-CN" kern="100" dirty="0">
                <a:latin typeface="宋体" panose="02010600030101010101" pitchFamily="2" charset="-122"/>
                <a:ea typeface="宋体" panose="02010600030101010101" pitchFamily="2" charset="-122"/>
                <a:cs typeface="Times New Roman" panose="02020603050405020304" pitchFamily="18" charset="0"/>
              </a:rPr>
              <a:t>50m</a:t>
            </a:r>
            <a:r>
              <a:rPr lang="zh-CN" altLang="zh-CN" kern="100" dirty="0">
                <a:latin typeface="宋体" panose="02010600030101010101" pitchFamily="2" charset="-122"/>
                <a:ea typeface="宋体" panose="02010600030101010101" pitchFamily="2" charset="-122"/>
                <a:cs typeface="Times New Roman" panose="02020603050405020304" pitchFamily="18" charset="0"/>
              </a:rPr>
              <a:t>。在</a:t>
            </a:r>
            <a:r>
              <a:rPr lang="en-US" altLang="zh-CN" kern="100" dirty="0">
                <a:latin typeface="宋体" panose="02010600030101010101" pitchFamily="2" charset="-122"/>
                <a:ea typeface="宋体" panose="02010600030101010101" pitchFamily="2" charset="-122"/>
              </a:rPr>
              <a:t>Z-Stack</a:t>
            </a:r>
            <a:r>
              <a:rPr lang="zh-CN" altLang="zh-CN" kern="100" dirty="0">
                <a:latin typeface="宋体" panose="02010600030101010101" pitchFamily="2" charset="-122"/>
                <a:ea typeface="宋体" panose="02010600030101010101" pitchFamily="2" charset="-122"/>
                <a:cs typeface="Times New Roman" panose="02020603050405020304" pitchFamily="18" charset="0"/>
              </a:rPr>
              <a:t>协议中，信号频率设置为</a:t>
            </a:r>
            <a:r>
              <a:rPr lang="en-US" altLang="zh-CN" kern="100" dirty="0" smtClean="0">
                <a:latin typeface="宋体" panose="02010600030101010101" pitchFamily="2" charset="-122"/>
                <a:ea typeface="宋体" panose="02010600030101010101" pitchFamily="2" charset="-122"/>
              </a:rPr>
              <a:t>2425MHz(15</a:t>
            </a:r>
            <a:r>
              <a:rPr lang="zh-CN" altLang="en-US" kern="100" dirty="0" smtClean="0">
                <a:latin typeface="宋体" panose="02010600030101010101" pitchFamily="2" charset="-122"/>
                <a:ea typeface="宋体" panose="02010600030101010101" pitchFamily="2" charset="-122"/>
              </a:rPr>
              <a:t>信道可以防止</a:t>
            </a:r>
            <a:r>
              <a:rPr lang="en-US" altLang="zh-CN" kern="100" dirty="0" smtClean="0">
                <a:latin typeface="宋体" panose="02010600030101010101" pitchFamily="2" charset="-122"/>
                <a:ea typeface="宋体" panose="02010600030101010101" pitchFamily="2" charset="-122"/>
              </a:rPr>
              <a:t>Wi-Fi</a:t>
            </a:r>
            <a:r>
              <a:rPr lang="zh-CN" altLang="en-US" kern="100" dirty="0" smtClean="0">
                <a:latin typeface="宋体" panose="02010600030101010101" pitchFamily="2" charset="-122"/>
                <a:ea typeface="宋体" panose="02010600030101010101" pitchFamily="2" charset="-122"/>
              </a:rPr>
              <a:t>信号的冲突</a:t>
            </a:r>
            <a:r>
              <a:rPr lang="en-US" altLang="zh-CN" kern="100" dirty="0" smtClean="0">
                <a:latin typeface="宋体" panose="02010600030101010101" pitchFamily="2" charset="-122"/>
                <a:ea typeface="宋体" panose="02010600030101010101" pitchFamily="2" charset="-122"/>
              </a:rPr>
              <a:t>)</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latin typeface="宋体" panose="02010600030101010101" pitchFamily="2" charset="-122"/>
                <a:ea typeface="宋体" panose="02010600030101010101" pitchFamily="2" charset="-122"/>
                <a:cs typeface="Times New Roman" panose="02020603050405020304" pitchFamily="18" charset="0"/>
              </a:rPr>
              <a:t>接收灵敏度为</a:t>
            </a:r>
            <a:r>
              <a:rPr lang="en-US" altLang="zh-CN" kern="100" dirty="0">
                <a:latin typeface="宋体" panose="02010600030101010101" pitchFamily="2" charset="-122"/>
                <a:ea typeface="宋体" panose="02010600030101010101" pitchFamily="2" charset="-122"/>
              </a:rPr>
              <a:t>-91dBm</a:t>
            </a:r>
            <a:r>
              <a:rPr lang="zh-CN" altLang="zh-CN" kern="100" dirty="0">
                <a:latin typeface="宋体" panose="02010600030101010101" pitchFamily="2" charset="-122"/>
                <a:ea typeface="宋体" panose="02010600030101010101" pitchFamily="2" charset="-122"/>
                <a:cs typeface="Times New Roman" panose="02020603050405020304" pitchFamily="18" charset="0"/>
              </a:rPr>
              <a:t>，收发天线增益</a:t>
            </a:r>
            <a:r>
              <a:rPr lang="en-US" altLang="zh-CN" kern="100" dirty="0">
                <a:latin typeface="宋体" panose="02010600030101010101" pitchFamily="2" charset="-122"/>
                <a:ea typeface="宋体" panose="02010600030101010101" pitchFamily="2" charset="-122"/>
              </a:rPr>
              <a:t>2dB</a:t>
            </a:r>
            <a:r>
              <a:rPr lang="zh-CN" altLang="zh-CN" kern="100" dirty="0">
                <a:latin typeface="宋体" panose="02010600030101010101" pitchFamily="2" charset="-122"/>
                <a:ea typeface="宋体" panose="02010600030101010101" pitchFamily="2" charset="-122"/>
                <a:cs typeface="Times New Roman" panose="02020603050405020304" pitchFamily="18" charset="0"/>
              </a:rPr>
              <a:t>，门锁控制器的高度约为</a:t>
            </a:r>
            <a:r>
              <a:rPr lang="en-US" altLang="zh-CN" kern="100" dirty="0">
                <a:latin typeface="宋体" panose="02010600030101010101" pitchFamily="2" charset="-122"/>
                <a:ea typeface="宋体" panose="02010600030101010101" pitchFamily="2" charset="-122"/>
              </a:rPr>
              <a:t>1m</a:t>
            </a:r>
            <a:r>
              <a:rPr lang="zh-CN" altLang="zh-CN" kern="100" dirty="0">
                <a:latin typeface="宋体" panose="02010600030101010101" pitchFamily="2" charset="-122"/>
                <a:ea typeface="宋体" panose="02010600030101010101" pitchFamily="2" charset="-122"/>
                <a:cs typeface="Times New Roman" panose="02020603050405020304" pitchFamily="18" charset="0"/>
              </a:rPr>
              <a:t>，基站控制器的放置高度约为</a:t>
            </a:r>
            <a:r>
              <a:rPr lang="en-US" altLang="zh-CN" kern="100" dirty="0">
                <a:latin typeface="宋体" panose="02010600030101010101" pitchFamily="2" charset="-122"/>
                <a:ea typeface="宋体" panose="02010600030101010101" pitchFamily="2" charset="-122"/>
              </a:rPr>
              <a:t>3m</a:t>
            </a:r>
            <a:r>
              <a:rPr lang="zh-CN" altLang="zh-CN" kern="100" dirty="0">
                <a:latin typeface="宋体" panose="02010600030101010101" pitchFamily="2" charset="-122"/>
                <a:ea typeface="宋体" panose="02010600030101010101" pitchFamily="2" charset="-122"/>
                <a:cs typeface="Times New Roman" panose="02020603050405020304" pitchFamily="18" charset="0"/>
              </a:rPr>
              <a:t>。</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根据</a:t>
            </a:r>
            <a:r>
              <a:rPr lang="zh-CN" altLang="en-US" kern="100" dirty="0" smtClean="0">
                <a:latin typeface="宋体" panose="02010600030101010101" pitchFamily="2" charset="-122"/>
                <a:ea typeface="宋体" panose="02010600030101010101" pitchFamily="2" charset="-122"/>
                <a:cs typeface="Times New Roman" panose="02020603050405020304" pitchFamily="18" charset="0"/>
              </a:rPr>
              <a:t>双线地面反射模型推导的公式</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可以</a:t>
            </a:r>
            <a:r>
              <a:rPr lang="zh-CN" altLang="zh-CN" kern="100" dirty="0">
                <a:latin typeface="宋体" panose="02010600030101010101" pitchFamily="2" charset="-122"/>
                <a:ea typeface="宋体" panose="02010600030101010101" pitchFamily="2" charset="-122"/>
                <a:cs typeface="Times New Roman" panose="02020603050405020304" pitchFamily="18" charset="0"/>
              </a:rPr>
              <a:t>得出，门锁控制器的发射功率为</a:t>
            </a:r>
            <a:r>
              <a:rPr lang="en-US" altLang="zh-CN" kern="100" dirty="0">
                <a:latin typeface="宋体" panose="02010600030101010101" pitchFamily="2" charset="-122"/>
                <a:ea typeface="宋体" panose="02010600030101010101" pitchFamily="2" charset="-122"/>
              </a:rPr>
              <a:t>-38dBm</a:t>
            </a:r>
            <a:r>
              <a:rPr lang="zh-CN" altLang="zh-CN" kern="100" dirty="0">
                <a:latin typeface="宋体" panose="02010600030101010101" pitchFamily="2" charset="-122"/>
                <a:ea typeface="宋体" panose="02010600030101010101" pitchFamily="2" charset="-122"/>
                <a:cs typeface="Times New Roman" panose="02020603050405020304" pitchFamily="18" charset="0"/>
              </a:rPr>
              <a:t>时可以满足</a:t>
            </a:r>
            <a:r>
              <a:rPr lang="en-US" altLang="zh-CN" kern="100" dirty="0">
                <a:latin typeface="宋体" panose="02010600030101010101" pitchFamily="2" charset="-122"/>
                <a:ea typeface="宋体" panose="02010600030101010101" pitchFamily="2" charset="-122"/>
              </a:rPr>
              <a:t>50m</a:t>
            </a:r>
            <a:r>
              <a:rPr lang="zh-CN" altLang="zh-CN" kern="100" dirty="0">
                <a:latin typeface="宋体" panose="02010600030101010101" pitchFamily="2" charset="-122"/>
                <a:ea typeface="宋体" panose="02010600030101010101" pitchFamily="2" charset="-122"/>
                <a:cs typeface="Times New Roman" panose="02020603050405020304" pitchFamily="18" charset="0"/>
              </a:rPr>
              <a:t>发射距离的要求。在</a:t>
            </a:r>
            <a:r>
              <a:rPr lang="en-US" altLang="zh-CN" kern="100" dirty="0">
                <a:latin typeface="宋体" panose="02010600030101010101" pitchFamily="2" charset="-122"/>
                <a:ea typeface="宋体" panose="02010600030101010101" pitchFamily="2" charset="-122"/>
              </a:rPr>
              <a:t>Z-Stack</a:t>
            </a:r>
            <a:r>
              <a:rPr lang="zh-CN" altLang="zh-CN" kern="100" dirty="0">
                <a:latin typeface="宋体" panose="02010600030101010101" pitchFamily="2" charset="-122"/>
                <a:ea typeface="宋体" panose="02010600030101010101" pitchFamily="2" charset="-122"/>
                <a:cs typeface="Times New Roman" panose="02020603050405020304" pitchFamily="18" charset="0"/>
              </a:rPr>
              <a:t>中最低发射功率为</a:t>
            </a:r>
            <a:r>
              <a:rPr lang="en-US" altLang="zh-CN" kern="100" dirty="0">
                <a:latin typeface="宋体" panose="02010600030101010101" pitchFamily="2" charset="-122"/>
                <a:ea typeface="宋体" panose="02010600030101010101" pitchFamily="2" charset="-122"/>
              </a:rPr>
              <a:t>-22dBm</a:t>
            </a:r>
            <a:r>
              <a:rPr lang="zh-CN" altLang="zh-CN" kern="100" dirty="0">
                <a:latin typeface="宋体" panose="02010600030101010101" pitchFamily="2" charset="-122"/>
                <a:ea typeface="宋体" panose="02010600030101010101" pitchFamily="2" charset="-122"/>
                <a:cs typeface="Times New Roman" panose="02020603050405020304" pitchFamily="18" charset="0"/>
              </a:rPr>
              <a:t>，最高发射功率为</a:t>
            </a:r>
            <a:r>
              <a:rPr lang="en-US" altLang="zh-CN" kern="100" dirty="0">
                <a:latin typeface="宋体" panose="02010600030101010101" pitchFamily="2" charset="-122"/>
                <a:ea typeface="宋体" panose="02010600030101010101" pitchFamily="2" charset="-122"/>
              </a:rPr>
              <a:t>4.5dBm</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，设计</a:t>
            </a:r>
            <a:r>
              <a:rPr lang="zh-CN" altLang="zh-CN" kern="100" dirty="0">
                <a:latin typeface="宋体" panose="02010600030101010101" pitchFamily="2" charset="-122"/>
                <a:ea typeface="宋体" panose="02010600030101010101" pitchFamily="2" charset="-122"/>
                <a:cs typeface="Times New Roman" panose="02020603050405020304" pitchFamily="18" charset="0"/>
              </a:rPr>
              <a:t>时采用</a:t>
            </a:r>
            <a:r>
              <a:rPr lang="en-US" altLang="zh-CN" kern="100" dirty="0">
                <a:latin typeface="宋体" panose="02010600030101010101" pitchFamily="2" charset="-122"/>
                <a:ea typeface="宋体" panose="02010600030101010101" pitchFamily="2" charset="-122"/>
              </a:rPr>
              <a:t>-16dBm(</a:t>
            </a:r>
            <a:r>
              <a:rPr lang="zh-CN" altLang="zh-CN" kern="100" dirty="0">
                <a:latin typeface="宋体" panose="02010600030101010101" pitchFamily="2" charset="-122"/>
                <a:ea typeface="宋体" panose="02010600030101010101" pitchFamily="2" charset="-122"/>
                <a:cs typeface="Times New Roman" panose="02020603050405020304" pitchFamily="18" charset="0"/>
              </a:rPr>
              <a:t>该发射功率满足理论计算要求且在</a:t>
            </a:r>
            <a:r>
              <a:rPr lang="en-US" altLang="zh-CN" kern="100" dirty="0">
                <a:latin typeface="宋体" panose="02010600030101010101" pitchFamily="2" charset="-122"/>
                <a:ea typeface="宋体" panose="02010600030101010101" pitchFamily="2" charset="-122"/>
              </a:rPr>
              <a:t>Z-Stack</a:t>
            </a:r>
            <a:r>
              <a:rPr lang="zh-CN" altLang="zh-CN" kern="100" dirty="0">
                <a:latin typeface="宋体" panose="02010600030101010101" pitchFamily="2" charset="-122"/>
                <a:ea typeface="宋体" panose="02010600030101010101" pitchFamily="2" charset="-122"/>
                <a:cs typeface="Times New Roman" panose="02020603050405020304" pitchFamily="18" charset="0"/>
              </a:rPr>
              <a:t>中的发射功率偏低，可以降低功耗</a:t>
            </a:r>
            <a:r>
              <a:rPr lang="en-US" altLang="zh-CN" kern="100" dirty="0">
                <a:latin typeface="宋体" panose="02010600030101010101" pitchFamily="2" charset="-122"/>
                <a:ea typeface="宋体" panose="02010600030101010101" pitchFamily="2" charset="-122"/>
              </a:rPr>
              <a:t>)</a:t>
            </a:r>
            <a:r>
              <a:rPr lang="zh-CN" altLang="zh-CN" kern="100" dirty="0">
                <a:latin typeface="宋体" panose="02010600030101010101" pitchFamily="2" charset="-122"/>
                <a:ea typeface="宋体" panose="02010600030101010101" pitchFamily="2" charset="-122"/>
                <a:cs typeface="Times New Roman" panose="02020603050405020304" pitchFamily="18" charset="0"/>
              </a:rPr>
              <a:t>，通过丢包率测试后符合设计</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要求</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44945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2.</a:t>
            </a:r>
            <a:r>
              <a:rPr lang="zh-CN" altLang="en-US" b="1" dirty="0" smtClean="0">
                <a:solidFill>
                  <a:schemeClr val="bg2">
                    <a:lumMod val="75000"/>
                  </a:schemeClr>
                </a:solidFill>
                <a:latin typeface="宋体" panose="02010600030101010101" pitchFamily="2" charset="-122"/>
                <a:ea typeface="宋体" panose="02010600030101010101" pitchFamily="2" charset="-122"/>
              </a:rPr>
              <a:t>其他模型</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7" name="Rectangle 4"/>
          <p:cNvSpPr>
            <a:spLocks noChangeArrowheads="1"/>
          </p:cNvSpPr>
          <p:nvPr/>
        </p:nvSpPr>
        <p:spPr bwMode="auto">
          <a:xfrm>
            <a:off x="1091682" y="2084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091681" y="2920481"/>
            <a:ext cx="100246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1091681" y="3909525"/>
            <a:ext cx="91647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68096" y="53095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768095" y="1956549"/>
            <a:ext cx="115189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6"/>
          <p:cNvSpPr>
            <a:spLocks noChangeArrowheads="1"/>
          </p:cNvSpPr>
          <p:nvPr/>
        </p:nvSpPr>
        <p:spPr bwMode="auto">
          <a:xfrm>
            <a:off x="768093" y="5114107"/>
            <a:ext cx="93517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8"/>
          <p:cNvSpPr>
            <a:spLocks noChangeArrowheads="1"/>
          </p:cNvSpPr>
          <p:nvPr/>
        </p:nvSpPr>
        <p:spPr bwMode="auto">
          <a:xfrm>
            <a:off x="768093" y="5995474"/>
            <a:ext cx="93096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8" name="文本框 17"/>
          <p:cNvSpPr txBox="1"/>
          <p:nvPr/>
        </p:nvSpPr>
        <p:spPr>
          <a:xfrm>
            <a:off x="768096" y="1812666"/>
            <a:ext cx="7592133" cy="38318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从自由空间模型和双线地面反射模型可以看出，无论室内或室外，接收节点平均接收功率随着距离的变化而成对数衰减</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室内除了需要考虑信号的反射、衍射和散射情况，还需要考虑信号的透射，而透射模型极为少见，往往也都基于经验值，所以室内路径损耗的研究难度很大。与室外相比，环境因素对信号的传播会有更大的影响，天线的</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放置位置</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物品的摆放</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情况以及</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人流量</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都会对信号的传播产生影响。室内路径损耗预测的随机性和不可预测性远远要高于室外。除了对数</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正态阴影路径损耗模型</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，常见的室内路径损耗模型有</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分段</a:t>
            </a:r>
            <a:r>
              <a:rPr lang="en-US" altLang="zh-CN" b="1"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多斜率</a:t>
            </a:r>
            <a:r>
              <a:rPr lang="en-US" altLang="zh-CN" b="1"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模型</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同楼层分隔模型</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多楼层衰减因子模型</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以及</a:t>
            </a:r>
            <a:r>
              <a:rPr lang="en-US" altLang="zh-CN" b="1" kern="100" dirty="0">
                <a:latin typeface="Times New Roman" panose="02020603050405020304" pitchFamily="18" charset="0"/>
                <a:ea typeface="宋体" panose="02010600030101010101" pitchFamily="2" charset="-122"/>
              </a:rPr>
              <a:t>Keenan-Motley</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优化模型</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等</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92204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3.</a:t>
            </a:r>
            <a:r>
              <a:rPr lang="zh-CN" altLang="en-US" b="1" dirty="0" smtClean="0">
                <a:solidFill>
                  <a:schemeClr val="bg2">
                    <a:lumMod val="75000"/>
                  </a:schemeClr>
                </a:solidFill>
                <a:latin typeface="宋体" panose="02010600030101010101" pitchFamily="2" charset="-122"/>
                <a:ea typeface="宋体" panose="02010600030101010101" pitchFamily="2" charset="-122"/>
              </a:rPr>
              <a:t>系统总体框架</a:t>
            </a:r>
            <a:endParaRPr lang="zh-CN" altLang="en-US" b="1" dirty="0">
              <a:solidFill>
                <a:schemeClr val="bg2">
                  <a:lumMod val="75000"/>
                </a:schemeClr>
              </a:solidFill>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768096" y="2084831"/>
            <a:ext cx="12171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48218001"/>
              </p:ext>
            </p:extLst>
          </p:nvPr>
        </p:nvGraphicFramePr>
        <p:xfrm>
          <a:off x="2399008" y="1913380"/>
          <a:ext cx="3486663" cy="3816311"/>
        </p:xfrm>
        <a:graphic>
          <a:graphicData uri="http://schemas.openxmlformats.org/presentationml/2006/ole">
            <mc:AlternateContent xmlns:mc="http://schemas.openxmlformats.org/markup-compatibility/2006">
              <mc:Choice xmlns:v="urn:schemas-microsoft-com:vml" Requires="v">
                <p:oleObj spid="_x0000_s42058" name="Visio" r:id="rId4" imgW="2621748" imgH="2856486" progId="Visio.Drawing.15">
                  <p:embed/>
                </p:oleObj>
              </mc:Choice>
              <mc:Fallback>
                <p:oleObj name="Visio" r:id="rId4" imgW="2621748" imgH="28564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9008" y="1913380"/>
                        <a:ext cx="3486663" cy="3816311"/>
                      </a:xfrm>
                      <a:prstGeom prst="rect">
                        <a:avLst/>
                      </a:prstGeom>
                      <a:noFill/>
                    </p:spPr>
                  </p:pic>
                </p:oleObj>
              </mc:Fallback>
            </mc:AlternateContent>
          </a:graphicData>
        </a:graphic>
      </p:graphicFrame>
      <p:sp>
        <p:nvSpPr>
          <p:cNvPr id="6" name="矩形 5"/>
          <p:cNvSpPr/>
          <p:nvPr/>
        </p:nvSpPr>
        <p:spPr>
          <a:xfrm>
            <a:off x="3472925" y="5729691"/>
            <a:ext cx="1338828" cy="507831"/>
          </a:xfrm>
          <a:prstGeom prst="rect">
            <a:avLst/>
          </a:prstGeom>
        </p:spPr>
        <p:txBody>
          <a:bodyPr wrap="none">
            <a:spAutoFit/>
          </a:bodyPr>
          <a:lstStyle/>
          <a:p>
            <a:pPr algn="ctr">
              <a:lnSpc>
                <a:spcPct val="150000"/>
              </a:lnSpc>
              <a:spcAft>
                <a:spcPts val="0"/>
              </a:spcAft>
            </a:pPr>
            <a:r>
              <a:rPr lang="zh-CN" altLang="zh-CN" kern="100" dirty="0">
                <a:solidFill>
                  <a:srgbClr val="000000"/>
                </a:solidFill>
                <a:latin typeface="Times New Roman" panose="02020603050405020304" pitchFamily="18" charset="0"/>
                <a:ea typeface="宋体" panose="02010600030101010101" pitchFamily="2" charset="-122"/>
              </a:rPr>
              <a:t>系统结构图</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466106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2573</TotalTime>
  <Words>3354</Words>
  <Application>Microsoft Office PowerPoint</Application>
  <PresentationFormat>全屏显示(4:3)</PresentationFormat>
  <Paragraphs>309</Paragraphs>
  <Slides>38</Slides>
  <Notes>35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51" baseType="lpstr">
      <vt:lpstr>华文仿宋</vt:lpstr>
      <vt:lpstr>宋体</vt:lpstr>
      <vt:lpstr>Arial</vt:lpstr>
      <vt:lpstr>Calibri</vt:lpstr>
      <vt:lpstr>Courier New</vt:lpstr>
      <vt:lpstr>Times New Roman</vt:lpstr>
      <vt:lpstr>Tw Cen MT</vt:lpstr>
      <vt:lpstr>Tw Cen MT Condensed</vt:lpstr>
      <vt:lpstr>Wingdings 3</vt:lpstr>
      <vt:lpstr>积分</vt:lpstr>
      <vt:lpstr>公式</vt:lpstr>
      <vt:lpstr>Visio</vt:lpstr>
      <vt:lpstr>图表</vt:lpstr>
      <vt:lpstr>基于ZIGBEE的无线门锁系统设计与实现</vt:lpstr>
      <vt:lpstr> 目录</vt:lpstr>
      <vt:lpstr>1.研究背景和意义</vt:lpstr>
      <vt:lpstr>2.Zigbee概述</vt:lpstr>
      <vt:lpstr>2.自由空间模型</vt:lpstr>
      <vt:lpstr>2.双线地面反射模型</vt:lpstr>
      <vt:lpstr>2.双线地面反射模型</vt:lpstr>
      <vt:lpstr>2.其他模型</vt:lpstr>
      <vt:lpstr>3.系统总体框架</vt:lpstr>
      <vt:lpstr>3.系统硬件总体结构</vt:lpstr>
      <vt:lpstr>3.读卡驱动电路设计</vt:lpstr>
      <vt:lpstr>3.系统软件总体层级设计</vt:lpstr>
      <vt:lpstr>4.门锁的应用任务程序</vt:lpstr>
      <vt:lpstr>4.定时2s刷卡程序设计</vt:lpstr>
      <vt:lpstr>4.Z-Stack低功耗设计</vt:lpstr>
      <vt:lpstr>4.Z-Stack低功耗设计</vt:lpstr>
      <vt:lpstr>4.基站的串口通信协议</vt:lpstr>
      <vt:lpstr>4.基站的串口中断接收程序</vt:lpstr>
      <vt:lpstr>4.ZIGBEE组网过程</vt:lpstr>
      <vt:lpstr>4.MAC层解决信道冲突问题</vt:lpstr>
      <vt:lpstr>5.Node.js简介</vt:lpstr>
      <vt:lpstr>5.软件整体架构设计</vt:lpstr>
      <vt:lpstr>5.TCP通讯软件</vt:lpstr>
      <vt:lpstr>5.TCP通讯软件</vt:lpstr>
      <vt:lpstr>5.HTTP管理软件</vt:lpstr>
      <vt:lpstr>6.丢包率测试</vt:lpstr>
      <vt:lpstr>6.低功耗测试</vt:lpstr>
      <vt:lpstr>6.低功耗测试</vt:lpstr>
      <vt:lpstr>6.网页测试</vt:lpstr>
      <vt:lpstr>6.网页测试</vt:lpstr>
      <vt:lpstr>6.网页测试</vt:lpstr>
      <vt:lpstr>6.网页测试</vt:lpstr>
      <vt:lpstr>6.网页测试</vt:lpstr>
      <vt:lpstr>7.问题和解决方法</vt:lpstr>
      <vt:lpstr>7.问题和解决方法</vt:lpstr>
      <vt:lpstr>7.问题和解决方法</vt:lpstr>
      <vt:lpstr>8.后续的研究方向</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基于ZigBEE的无限门禁系统设计与实现</dc:title>
  <dc:creator>Victor.Zxk</dc:creator>
  <cp:lastModifiedBy>Windows 用户</cp:lastModifiedBy>
  <cp:revision>208</cp:revision>
  <dcterms:created xsi:type="dcterms:W3CDTF">2016-03-06T05:15:16Z</dcterms:created>
  <dcterms:modified xsi:type="dcterms:W3CDTF">2017-03-10T14:06:17Z</dcterms:modified>
</cp:coreProperties>
</file>