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2" r:id="rId1"/>
  </p:sldMasterIdLst>
  <p:notesMasterIdLst>
    <p:notesMasterId r:id="rId36"/>
  </p:notesMasterIdLst>
  <p:sldIdLst>
    <p:sldId id="256" r:id="rId2"/>
    <p:sldId id="257" r:id="rId3"/>
    <p:sldId id="284" r:id="rId4"/>
    <p:sldId id="261" r:id="rId5"/>
    <p:sldId id="282" r:id="rId6"/>
    <p:sldId id="285" r:id="rId7"/>
    <p:sldId id="262" r:id="rId8"/>
    <p:sldId id="290" r:id="rId9"/>
    <p:sldId id="289" r:id="rId10"/>
    <p:sldId id="288" r:id="rId11"/>
    <p:sldId id="291" r:id="rId12"/>
    <p:sldId id="299" r:id="rId13"/>
    <p:sldId id="300" r:id="rId14"/>
    <p:sldId id="301" r:id="rId15"/>
    <p:sldId id="292" r:id="rId16"/>
    <p:sldId id="298" r:id="rId17"/>
    <p:sldId id="295" r:id="rId18"/>
    <p:sldId id="296" r:id="rId19"/>
    <p:sldId id="297" r:id="rId20"/>
    <p:sldId id="293" r:id="rId21"/>
    <p:sldId id="294" r:id="rId22"/>
    <p:sldId id="302" r:id="rId23"/>
    <p:sldId id="303" r:id="rId24"/>
    <p:sldId id="304" r:id="rId25"/>
    <p:sldId id="305" r:id="rId26"/>
    <p:sldId id="306" r:id="rId27"/>
    <p:sldId id="307" r:id="rId28"/>
    <p:sldId id="313" r:id="rId29"/>
    <p:sldId id="314" r:id="rId30"/>
    <p:sldId id="308" r:id="rId31"/>
    <p:sldId id="310" r:id="rId32"/>
    <p:sldId id="311" r:id="rId33"/>
    <p:sldId id="312" r:id="rId34"/>
    <p:sldId id="28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94" autoAdjust="0"/>
  </p:normalViewPr>
  <p:slideViewPr>
    <p:cSldViewPr snapToGrid="0">
      <p:cViewPr varScale="1">
        <p:scale>
          <a:sx n="110" d="100"/>
          <a:sy n="110" d="100"/>
        </p:scale>
        <p:origin x="180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5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801331-1F3F-43A4-893E-845C61567F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FDCCB09-F42D-4ECF-AD06-B34658C208E2}">
      <dgm:prSet phldrT="[文本]"/>
      <dgm:spPr>
        <a:solidFill>
          <a:schemeClr val="bg1"/>
        </a:solidFill>
        <a:ln>
          <a:solidFill>
            <a:schemeClr val="tx1"/>
          </a:solidFill>
        </a:ln>
      </dgm:spPr>
      <dgm:t>
        <a:bodyPr/>
        <a:lstStyle/>
        <a:p>
          <a:r>
            <a:rPr lang="en-US" altLang="zh-CN" dirty="0" smtClean="0">
              <a:solidFill>
                <a:schemeClr val="tx1"/>
              </a:solidFill>
              <a:latin typeface="Microsoft JhengHei" panose="020B0604030504040204" pitchFamily="34" charset="-120"/>
              <a:ea typeface="Microsoft JhengHei" panose="020B0604030504040204" pitchFamily="34" charset="-120"/>
            </a:rPr>
            <a:t>1.  </a:t>
          </a:r>
          <a:r>
            <a:rPr lang="zh-CN" altLang="en-US" dirty="0" smtClean="0">
              <a:solidFill>
                <a:schemeClr val="tx1"/>
              </a:solidFill>
              <a:latin typeface="Microsoft JhengHei" panose="020B0604030504040204" pitchFamily="34" charset="-120"/>
              <a:ea typeface="Microsoft JhengHei" panose="020B0604030504040204" pitchFamily="34" charset="-120"/>
            </a:rPr>
            <a:t>总体设计</a:t>
          </a:r>
          <a:endParaRPr lang="zh-CN" altLang="en-US" dirty="0">
            <a:solidFill>
              <a:schemeClr val="tx1"/>
            </a:solidFill>
            <a:latin typeface="Microsoft JhengHei" panose="020B0604030504040204" pitchFamily="34" charset="-120"/>
            <a:ea typeface="Microsoft JhengHei" panose="020B0604030504040204" pitchFamily="34" charset="-120"/>
          </a:endParaRPr>
        </a:p>
      </dgm:t>
    </dgm:pt>
    <dgm:pt modelId="{FF807D70-9367-4744-A9E7-4AFDE069CC23}" type="parTrans" cxnId="{7F88D445-036F-4756-BBCA-38C8BDECCC3B}">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5671E9A1-E115-4A4A-835E-A05677A351A9}" type="sibTrans" cxnId="{7F88D445-036F-4756-BBCA-38C8BDECCC3B}">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97AE6A5C-1D96-433A-A366-1078CF5B19D7}">
      <dgm:prSet phldrT="[文本]"/>
      <dgm:spPr>
        <a:solidFill>
          <a:schemeClr val="bg1"/>
        </a:solidFill>
        <a:ln>
          <a:solidFill>
            <a:schemeClr val="tx1"/>
          </a:solidFill>
        </a:ln>
      </dgm:spPr>
      <dgm:t>
        <a:bodyPr/>
        <a:lstStyle/>
        <a:p>
          <a:r>
            <a:rPr lang="en-US" altLang="zh-CN" dirty="0" smtClean="0">
              <a:solidFill>
                <a:schemeClr val="tx1"/>
              </a:solidFill>
              <a:latin typeface="Microsoft JhengHei" panose="020B0604030504040204" pitchFamily="34" charset="-120"/>
              <a:ea typeface="Microsoft JhengHei" panose="020B0604030504040204" pitchFamily="34" charset="-120"/>
            </a:rPr>
            <a:t>2.</a:t>
          </a:r>
          <a:r>
            <a:rPr lang="zh-CN" altLang="en-US" dirty="0" smtClean="0">
              <a:solidFill>
                <a:schemeClr val="tx1"/>
              </a:solidFill>
              <a:latin typeface="Microsoft JhengHei" panose="020B0604030504040204" pitchFamily="34" charset="-120"/>
              <a:ea typeface="Microsoft JhengHei" panose="020B0604030504040204" pitchFamily="34" charset="-120"/>
            </a:rPr>
            <a:t>  上位机软件介绍和进度说明</a:t>
          </a:r>
          <a:endParaRPr lang="zh-CN" altLang="en-US" dirty="0">
            <a:solidFill>
              <a:schemeClr val="tx1"/>
            </a:solidFill>
            <a:latin typeface="Microsoft JhengHei" panose="020B0604030504040204" pitchFamily="34" charset="-120"/>
            <a:ea typeface="Microsoft JhengHei" panose="020B0604030504040204" pitchFamily="34" charset="-120"/>
          </a:endParaRPr>
        </a:p>
      </dgm:t>
    </dgm:pt>
    <dgm:pt modelId="{1BFB52B7-90D6-49C2-9EE8-2C00A53CB3CC}" type="parTrans" cxnId="{DC46F599-1D15-4420-86B5-CE37F23BBBA4}">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72F9332F-7599-486A-BB65-800BE4E09F9E}" type="sibTrans" cxnId="{DC46F599-1D15-4420-86B5-CE37F23BBBA4}">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7E978EEE-96AF-4434-A141-209128E1280B}">
      <dgm:prSet phldrT="[文本]"/>
      <dgm:spPr>
        <a:solidFill>
          <a:schemeClr val="bg1"/>
        </a:solidFill>
        <a:ln>
          <a:solidFill>
            <a:schemeClr val="tx1"/>
          </a:solidFill>
        </a:ln>
      </dgm:spPr>
      <dgm:t>
        <a:bodyPr/>
        <a:lstStyle/>
        <a:p>
          <a:r>
            <a:rPr lang="en-US" altLang="zh-CN" dirty="0" smtClean="0">
              <a:solidFill>
                <a:schemeClr val="tx1"/>
              </a:solidFill>
              <a:latin typeface="Microsoft JhengHei" panose="020B0604030504040204" pitchFamily="34" charset="-120"/>
              <a:ea typeface="Microsoft JhengHei" panose="020B0604030504040204" pitchFamily="34" charset="-120"/>
            </a:rPr>
            <a:t>3.  </a:t>
          </a:r>
          <a:r>
            <a:rPr lang="en-US" altLang="zh-CN" dirty="0" err="1" smtClean="0">
              <a:solidFill>
                <a:schemeClr val="tx1"/>
              </a:solidFill>
              <a:latin typeface="Microsoft JhengHei" panose="020B0604030504040204" pitchFamily="34" charset="-120"/>
              <a:ea typeface="Microsoft JhengHei" panose="020B0604030504040204" pitchFamily="34" charset="-120"/>
            </a:rPr>
            <a:t>Zigbee</a:t>
          </a:r>
          <a:r>
            <a:rPr lang="zh-CN" altLang="en-US" dirty="0" smtClean="0">
              <a:solidFill>
                <a:schemeClr val="tx1"/>
              </a:solidFill>
              <a:latin typeface="Microsoft JhengHei" panose="020B0604030504040204" pitchFamily="34" charset="-120"/>
              <a:ea typeface="Microsoft JhengHei" panose="020B0604030504040204" pitchFamily="34" charset="-120"/>
            </a:rPr>
            <a:t>概述</a:t>
          </a:r>
          <a:endParaRPr lang="zh-CN" altLang="en-US" dirty="0">
            <a:solidFill>
              <a:schemeClr val="tx1"/>
            </a:solidFill>
            <a:latin typeface="Microsoft JhengHei" panose="020B0604030504040204" pitchFamily="34" charset="-120"/>
            <a:ea typeface="Microsoft JhengHei" panose="020B0604030504040204" pitchFamily="34" charset="-120"/>
          </a:endParaRPr>
        </a:p>
      </dgm:t>
    </dgm:pt>
    <dgm:pt modelId="{13BF5B7A-8BBB-48B4-8B8F-1A8EEAE213E8}" type="parTrans" cxnId="{B27FB2DD-5A53-4FB2-94DD-662DB6BC3391}">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517E7D25-12E7-40F5-871E-9BB1875486FF}" type="sibTrans" cxnId="{B27FB2DD-5A53-4FB2-94DD-662DB6BC3391}">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23A75713-EFD1-4221-BBD5-DA1A0D83222F}">
      <dgm:prSet/>
      <dgm:spPr>
        <a:solidFill>
          <a:schemeClr val="bg1"/>
        </a:solidFill>
        <a:ln>
          <a:solidFill>
            <a:schemeClr val="tx1"/>
          </a:solidFill>
        </a:ln>
      </dgm:spPr>
      <dgm:t>
        <a:bodyPr/>
        <a:lstStyle/>
        <a:p>
          <a:r>
            <a:rPr lang="en-US" altLang="zh-CN" dirty="0" smtClean="0">
              <a:solidFill>
                <a:schemeClr val="tx1"/>
              </a:solidFill>
              <a:latin typeface="Microsoft JhengHei" panose="020B0604030504040204" pitchFamily="34" charset="-120"/>
              <a:ea typeface="Microsoft JhengHei" panose="020B0604030504040204" pitchFamily="34" charset="-120"/>
            </a:rPr>
            <a:t>5.  </a:t>
          </a:r>
          <a:r>
            <a:rPr lang="zh-CN" altLang="en-US" dirty="0" smtClean="0">
              <a:solidFill>
                <a:schemeClr val="tx1"/>
              </a:solidFill>
              <a:latin typeface="Microsoft JhengHei" panose="020B0604030504040204" pitchFamily="34" charset="-120"/>
              <a:ea typeface="Microsoft JhengHei" panose="020B0604030504040204" pitchFamily="34" charset="-120"/>
            </a:rPr>
            <a:t>后续工作</a:t>
          </a:r>
          <a:endParaRPr lang="zh-CN" altLang="en-US" dirty="0">
            <a:solidFill>
              <a:schemeClr val="tx1"/>
            </a:solidFill>
            <a:latin typeface="Microsoft JhengHei" panose="020B0604030504040204" pitchFamily="34" charset="-120"/>
            <a:ea typeface="Microsoft JhengHei" panose="020B0604030504040204" pitchFamily="34" charset="-120"/>
          </a:endParaRPr>
        </a:p>
      </dgm:t>
    </dgm:pt>
    <dgm:pt modelId="{1446274F-DC46-40D6-916F-DC587A3F0D14}" type="parTrans" cxnId="{41EB5768-6808-40CF-9428-47B009A2D100}">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87C0A8C7-7CA5-4D29-90D4-4FAD6A0832B6}" type="sibTrans" cxnId="{41EB5768-6808-40CF-9428-47B009A2D100}">
      <dgm:prSet/>
      <dgm:spPr/>
      <dgm:t>
        <a:bodyPr/>
        <a:lstStyle/>
        <a:p>
          <a:endParaRPr lang="zh-CN" altLang="en-US">
            <a:solidFill>
              <a:schemeClr val="tx1"/>
            </a:solidFill>
            <a:latin typeface="Microsoft JhengHei" panose="020B0604030504040204" pitchFamily="34" charset="-120"/>
            <a:ea typeface="Microsoft JhengHei" panose="020B0604030504040204" pitchFamily="34" charset="-120"/>
          </a:endParaRPr>
        </a:p>
      </dgm:t>
    </dgm:pt>
    <dgm:pt modelId="{0EF37C9E-DB54-4F19-8DFD-4786283AB238}">
      <dgm:prSet phldrT="[文本]"/>
      <dgm:spPr>
        <a:solidFill>
          <a:schemeClr val="bg1"/>
        </a:solidFill>
        <a:ln>
          <a:solidFill>
            <a:schemeClr val="tx1"/>
          </a:solidFill>
        </a:ln>
      </dgm:spPr>
      <dgm:t>
        <a:bodyPr/>
        <a:lstStyle/>
        <a:p>
          <a:r>
            <a:rPr lang="en-US" altLang="zh-CN" dirty="0" smtClean="0">
              <a:solidFill>
                <a:schemeClr val="tx1"/>
              </a:solidFill>
              <a:latin typeface="Microsoft JhengHei" panose="020B0604030504040204" pitchFamily="34" charset="-120"/>
              <a:ea typeface="Microsoft JhengHei" panose="020B0604030504040204" pitchFamily="34" charset="-120"/>
            </a:rPr>
            <a:t>4.  Z-Stack</a:t>
          </a:r>
          <a:r>
            <a:rPr lang="zh-CN" altLang="en-US" dirty="0" smtClean="0">
              <a:solidFill>
                <a:schemeClr val="tx1"/>
              </a:solidFill>
              <a:latin typeface="Microsoft JhengHei" panose="020B0604030504040204" pitchFamily="34" charset="-120"/>
              <a:ea typeface="Microsoft JhengHei" panose="020B0604030504040204" pitchFamily="34" charset="-120"/>
            </a:rPr>
            <a:t>介绍</a:t>
          </a:r>
          <a:endParaRPr lang="zh-CN" altLang="en-US" dirty="0">
            <a:solidFill>
              <a:schemeClr val="tx1"/>
            </a:solidFill>
            <a:latin typeface="Microsoft JhengHei" panose="020B0604030504040204" pitchFamily="34" charset="-120"/>
            <a:ea typeface="Microsoft JhengHei" panose="020B0604030504040204" pitchFamily="34" charset="-120"/>
          </a:endParaRPr>
        </a:p>
      </dgm:t>
    </dgm:pt>
    <dgm:pt modelId="{789C43A7-5130-41F4-9316-16A8D849D478}" type="parTrans" cxnId="{7FF366E6-3911-4D9D-8A8D-E62DFED22235}">
      <dgm:prSet/>
      <dgm:spPr/>
      <dgm:t>
        <a:bodyPr/>
        <a:lstStyle/>
        <a:p>
          <a:endParaRPr lang="zh-CN" altLang="en-US">
            <a:solidFill>
              <a:schemeClr val="tx1"/>
            </a:solidFill>
          </a:endParaRPr>
        </a:p>
      </dgm:t>
    </dgm:pt>
    <dgm:pt modelId="{CF9B3494-449D-481E-AD0D-27384EE4BC24}" type="sibTrans" cxnId="{7FF366E6-3911-4D9D-8A8D-E62DFED22235}">
      <dgm:prSet/>
      <dgm:spPr/>
      <dgm:t>
        <a:bodyPr/>
        <a:lstStyle/>
        <a:p>
          <a:endParaRPr lang="zh-CN" altLang="en-US">
            <a:solidFill>
              <a:schemeClr val="tx1"/>
            </a:solidFill>
          </a:endParaRPr>
        </a:p>
      </dgm:t>
    </dgm:pt>
    <dgm:pt modelId="{CB0850E9-FF6B-41E8-97A7-57693966C671}" type="pres">
      <dgm:prSet presAssocID="{EB801331-1F3F-43A4-893E-845C61567F9E}" presName="linear" presStyleCnt="0">
        <dgm:presLayoutVars>
          <dgm:dir/>
          <dgm:animLvl val="lvl"/>
          <dgm:resizeHandles val="exact"/>
        </dgm:presLayoutVars>
      </dgm:prSet>
      <dgm:spPr/>
      <dgm:t>
        <a:bodyPr/>
        <a:lstStyle/>
        <a:p>
          <a:endParaRPr lang="zh-CN" altLang="en-US"/>
        </a:p>
      </dgm:t>
    </dgm:pt>
    <dgm:pt modelId="{6FE72466-1007-473F-B89D-35371093B3D0}" type="pres">
      <dgm:prSet presAssocID="{BFDCCB09-F42D-4ECF-AD06-B34658C208E2}" presName="parentLin" presStyleCnt="0"/>
      <dgm:spPr/>
    </dgm:pt>
    <dgm:pt modelId="{A1792A50-0791-4530-9A9A-84B7400FA558}" type="pres">
      <dgm:prSet presAssocID="{BFDCCB09-F42D-4ECF-AD06-B34658C208E2}" presName="parentLeftMargin" presStyleLbl="node1" presStyleIdx="0" presStyleCnt="5"/>
      <dgm:spPr/>
      <dgm:t>
        <a:bodyPr/>
        <a:lstStyle/>
        <a:p>
          <a:endParaRPr lang="zh-CN" altLang="en-US"/>
        </a:p>
      </dgm:t>
    </dgm:pt>
    <dgm:pt modelId="{892537CB-7509-447F-8BD3-21C2D74A6849}" type="pres">
      <dgm:prSet presAssocID="{BFDCCB09-F42D-4ECF-AD06-B34658C208E2}" presName="parentText" presStyleLbl="node1" presStyleIdx="0" presStyleCnt="5">
        <dgm:presLayoutVars>
          <dgm:chMax val="0"/>
          <dgm:bulletEnabled val="1"/>
        </dgm:presLayoutVars>
      </dgm:prSet>
      <dgm:spPr/>
      <dgm:t>
        <a:bodyPr/>
        <a:lstStyle/>
        <a:p>
          <a:endParaRPr lang="zh-CN" altLang="en-US"/>
        </a:p>
      </dgm:t>
    </dgm:pt>
    <dgm:pt modelId="{45F0560A-58AD-42BA-9B11-3FD75AB048C2}" type="pres">
      <dgm:prSet presAssocID="{BFDCCB09-F42D-4ECF-AD06-B34658C208E2}" presName="negativeSpace" presStyleCnt="0"/>
      <dgm:spPr/>
    </dgm:pt>
    <dgm:pt modelId="{11A58B84-E0F3-4E9F-B19A-CB279278D225}" type="pres">
      <dgm:prSet presAssocID="{BFDCCB09-F42D-4ECF-AD06-B34658C208E2}" presName="childText" presStyleLbl="conFgAcc1" presStyleIdx="0" presStyleCnt="5">
        <dgm:presLayoutVars>
          <dgm:bulletEnabled val="1"/>
        </dgm:presLayoutVars>
      </dgm:prSet>
      <dgm:spPr>
        <a:solidFill>
          <a:schemeClr val="bg1"/>
        </a:solidFill>
        <a:ln>
          <a:solidFill>
            <a:schemeClr val="tx1"/>
          </a:solidFill>
        </a:ln>
      </dgm:spPr>
      <dgm:t>
        <a:bodyPr/>
        <a:lstStyle/>
        <a:p>
          <a:endParaRPr lang="zh-CN" altLang="en-US"/>
        </a:p>
      </dgm:t>
    </dgm:pt>
    <dgm:pt modelId="{5CE4CBA0-9149-48F0-AC17-3E845B7E76AD}" type="pres">
      <dgm:prSet presAssocID="{5671E9A1-E115-4A4A-835E-A05677A351A9}" presName="spaceBetweenRectangles" presStyleCnt="0"/>
      <dgm:spPr/>
    </dgm:pt>
    <dgm:pt modelId="{509B352C-6B9C-47EF-B703-ED96ADDCB637}" type="pres">
      <dgm:prSet presAssocID="{97AE6A5C-1D96-433A-A366-1078CF5B19D7}" presName="parentLin" presStyleCnt="0"/>
      <dgm:spPr/>
    </dgm:pt>
    <dgm:pt modelId="{DA66AE1B-D940-4D52-ABF0-4FC1A09EEFBF}" type="pres">
      <dgm:prSet presAssocID="{97AE6A5C-1D96-433A-A366-1078CF5B19D7}" presName="parentLeftMargin" presStyleLbl="node1" presStyleIdx="0" presStyleCnt="5"/>
      <dgm:spPr/>
      <dgm:t>
        <a:bodyPr/>
        <a:lstStyle/>
        <a:p>
          <a:endParaRPr lang="zh-CN" altLang="en-US"/>
        </a:p>
      </dgm:t>
    </dgm:pt>
    <dgm:pt modelId="{DE6BAE6E-BF41-447B-B1BD-731E03D7710F}" type="pres">
      <dgm:prSet presAssocID="{97AE6A5C-1D96-433A-A366-1078CF5B19D7}" presName="parentText" presStyleLbl="node1" presStyleIdx="1" presStyleCnt="5">
        <dgm:presLayoutVars>
          <dgm:chMax val="0"/>
          <dgm:bulletEnabled val="1"/>
        </dgm:presLayoutVars>
      </dgm:prSet>
      <dgm:spPr/>
      <dgm:t>
        <a:bodyPr/>
        <a:lstStyle/>
        <a:p>
          <a:endParaRPr lang="zh-CN" altLang="en-US"/>
        </a:p>
      </dgm:t>
    </dgm:pt>
    <dgm:pt modelId="{F3F8B0BA-CD31-4101-B225-F880EDD3A64D}" type="pres">
      <dgm:prSet presAssocID="{97AE6A5C-1D96-433A-A366-1078CF5B19D7}" presName="negativeSpace" presStyleCnt="0"/>
      <dgm:spPr/>
    </dgm:pt>
    <dgm:pt modelId="{F47A2908-0DD2-4BF6-87E5-AF6A54E3AB67}" type="pres">
      <dgm:prSet presAssocID="{97AE6A5C-1D96-433A-A366-1078CF5B19D7}" presName="childText" presStyleLbl="conFgAcc1" presStyleIdx="1" presStyleCnt="5">
        <dgm:presLayoutVars>
          <dgm:bulletEnabled val="1"/>
        </dgm:presLayoutVars>
      </dgm:prSet>
      <dgm:spPr>
        <a:solidFill>
          <a:schemeClr val="bg1"/>
        </a:solidFill>
        <a:ln>
          <a:solidFill>
            <a:schemeClr val="tx1"/>
          </a:solidFill>
        </a:ln>
      </dgm:spPr>
      <dgm:t>
        <a:bodyPr/>
        <a:lstStyle/>
        <a:p>
          <a:endParaRPr lang="zh-CN" altLang="en-US"/>
        </a:p>
      </dgm:t>
    </dgm:pt>
    <dgm:pt modelId="{B35AA2ED-D9C1-451E-83BA-86D5C9896D4C}" type="pres">
      <dgm:prSet presAssocID="{72F9332F-7599-486A-BB65-800BE4E09F9E}" presName="spaceBetweenRectangles" presStyleCnt="0"/>
      <dgm:spPr/>
    </dgm:pt>
    <dgm:pt modelId="{17990D1C-2B89-4354-8DA4-72F68A7CBEE0}" type="pres">
      <dgm:prSet presAssocID="{7E978EEE-96AF-4434-A141-209128E1280B}" presName="parentLin" presStyleCnt="0"/>
      <dgm:spPr/>
    </dgm:pt>
    <dgm:pt modelId="{998FF352-5E2E-40A7-8006-13CDC6360602}" type="pres">
      <dgm:prSet presAssocID="{7E978EEE-96AF-4434-A141-209128E1280B}" presName="parentLeftMargin" presStyleLbl="node1" presStyleIdx="1" presStyleCnt="5"/>
      <dgm:spPr/>
      <dgm:t>
        <a:bodyPr/>
        <a:lstStyle/>
        <a:p>
          <a:endParaRPr lang="zh-CN" altLang="en-US"/>
        </a:p>
      </dgm:t>
    </dgm:pt>
    <dgm:pt modelId="{C6D364D0-BE67-4CEB-B7CA-EE6E276F00CA}" type="pres">
      <dgm:prSet presAssocID="{7E978EEE-96AF-4434-A141-209128E1280B}" presName="parentText" presStyleLbl="node1" presStyleIdx="2" presStyleCnt="5">
        <dgm:presLayoutVars>
          <dgm:chMax val="0"/>
          <dgm:bulletEnabled val="1"/>
        </dgm:presLayoutVars>
      </dgm:prSet>
      <dgm:spPr/>
      <dgm:t>
        <a:bodyPr/>
        <a:lstStyle/>
        <a:p>
          <a:endParaRPr lang="zh-CN" altLang="en-US"/>
        </a:p>
      </dgm:t>
    </dgm:pt>
    <dgm:pt modelId="{8C1A958D-52B2-4BF4-A23B-E23F94A1D903}" type="pres">
      <dgm:prSet presAssocID="{7E978EEE-96AF-4434-A141-209128E1280B}" presName="negativeSpace" presStyleCnt="0"/>
      <dgm:spPr/>
    </dgm:pt>
    <dgm:pt modelId="{8D4D481D-656B-4FBD-B92C-A78279786595}" type="pres">
      <dgm:prSet presAssocID="{7E978EEE-96AF-4434-A141-209128E1280B}" presName="childText" presStyleLbl="conFgAcc1" presStyleIdx="2" presStyleCnt="5">
        <dgm:presLayoutVars>
          <dgm:bulletEnabled val="1"/>
        </dgm:presLayoutVars>
      </dgm:prSet>
      <dgm:spPr>
        <a:solidFill>
          <a:schemeClr val="bg1"/>
        </a:solidFill>
        <a:ln>
          <a:solidFill>
            <a:schemeClr val="tx1"/>
          </a:solidFill>
        </a:ln>
      </dgm:spPr>
      <dgm:t>
        <a:bodyPr/>
        <a:lstStyle/>
        <a:p>
          <a:endParaRPr lang="zh-CN" altLang="en-US"/>
        </a:p>
      </dgm:t>
    </dgm:pt>
    <dgm:pt modelId="{DB00CC5D-9493-44A5-B1C6-719AC07BEEB0}" type="pres">
      <dgm:prSet presAssocID="{517E7D25-12E7-40F5-871E-9BB1875486FF}" presName="spaceBetweenRectangles" presStyleCnt="0"/>
      <dgm:spPr/>
    </dgm:pt>
    <dgm:pt modelId="{CAC232A2-459B-46A1-A706-9F14329E57E5}" type="pres">
      <dgm:prSet presAssocID="{0EF37C9E-DB54-4F19-8DFD-4786283AB238}" presName="parentLin" presStyleCnt="0"/>
      <dgm:spPr/>
    </dgm:pt>
    <dgm:pt modelId="{C012E9F6-BB8A-499D-BF24-9DAA0700C836}" type="pres">
      <dgm:prSet presAssocID="{0EF37C9E-DB54-4F19-8DFD-4786283AB238}" presName="parentLeftMargin" presStyleLbl="node1" presStyleIdx="2" presStyleCnt="5"/>
      <dgm:spPr/>
      <dgm:t>
        <a:bodyPr/>
        <a:lstStyle/>
        <a:p>
          <a:endParaRPr lang="zh-CN" altLang="en-US"/>
        </a:p>
      </dgm:t>
    </dgm:pt>
    <dgm:pt modelId="{7317259E-6798-451D-B03C-3FF7773753D8}" type="pres">
      <dgm:prSet presAssocID="{0EF37C9E-DB54-4F19-8DFD-4786283AB238}" presName="parentText" presStyleLbl="node1" presStyleIdx="3" presStyleCnt="5">
        <dgm:presLayoutVars>
          <dgm:chMax val="0"/>
          <dgm:bulletEnabled val="1"/>
        </dgm:presLayoutVars>
      </dgm:prSet>
      <dgm:spPr/>
      <dgm:t>
        <a:bodyPr/>
        <a:lstStyle/>
        <a:p>
          <a:endParaRPr lang="zh-CN" altLang="en-US"/>
        </a:p>
      </dgm:t>
    </dgm:pt>
    <dgm:pt modelId="{2386A8AC-32D5-426D-8B97-E8F41496415F}" type="pres">
      <dgm:prSet presAssocID="{0EF37C9E-DB54-4F19-8DFD-4786283AB238}" presName="negativeSpace" presStyleCnt="0"/>
      <dgm:spPr/>
    </dgm:pt>
    <dgm:pt modelId="{4BD8F1D4-8A6E-4353-B27E-019E2E44445B}" type="pres">
      <dgm:prSet presAssocID="{0EF37C9E-DB54-4F19-8DFD-4786283AB238}" presName="childText" presStyleLbl="conFgAcc1" presStyleIdx="3" presStyleCnt="5">
        <dgm:presLayoutVars>
          <dgm:bulletEnabled val="1"/>
        </dgm:presLayoutVars>
      </dgm:prSet>
      <dgm:spPr>
        <a:solidFill>
          <a:schemeClr val="bg1"/>
        </a:solidFill>
        <a:ln>
          <a:solidFill>
            <a:schemeClr val="tx1"/>
          </a:solidFill>
        </a:ln>
      </dgm:spPr>
      <dgm:t>
        <a:bodyPr/>
        <a:lstStyle/>
        <a:p>
          <a:endParaRPr lang="zh-CN" altLang="en-US"/>
        </a:p>
      </dgm:t>
    </dgm:pt>
    <dgm:pt modelId="{7C751614-1CEF-47C6-9667-4FBF8360B9B6}" type="pres">
      <dgm:prSet presAssocID="{CF9B3494-449D-481E-AD0D-27384EE4BC24}" presName="spaceBetweenRectangles" presStyleCnt="0"/>
      <dgm:spPr/>
    </dgm:pt>
    <dgm:pt modelId="{7F44BA05-A254-4428-906C-505D58768161}" type="pres">
      <dgm:prSet presAssocID="{23A75713-EFD1-4221-BBD5-DA1A0D83222F}" presName="parentLin" presStyleCnt="0"/>
      <dgm:spPr/>
    </dgm:pt>
    <dgm:pt modelId="{0C86FB9B-E372-49E3-AF5C-F95EF61E1493}" type="pres">
      <dgm:prSet presAssocID="{23A75713-EFD1-4221-BBD5-DA1A0D83222F}" presName="parentLeftMargin" presStyleLbl="node1" presStyleIdx="3" presStyleCnt="5"/>
      <dgm:spPr/>
      <dgm:t>
        <a:bodyPr/>
        <a:lstStyle/>
        <a:p>
          <a:endParaRPr lang="zh-CN" altLang="en-US"/>
        </a:p>
      </dgm:t>
    </dgm:pt>
    <dgm:pt modelId="{ACD884FC-F6A3-420B-B844-34C20E3ABC2E}" type="pres">
      <dgm:prSet presAssocID="{23A75713-EFD1-4221-BBD5-DA1A0D83222F}" presName="parentText" presStyleLbl="node1" presStyleIdx="4" presStyleCnt="5">
        <dgm:presLayoutVars>
          <dgm:chMax val="0"/>
          <dgm:bulletEnabled val="1"/>
        </dgm:presLayoutVars>
      </dgm:prSet>
      <dgm:spPr/>
      <dgm:t>
        <a:bodyPr/>
        <a:lstStyle/>
        <a:p>
          <a:endParaRPr lang="zh-CN" altLang="en-US"/>
        </a:p>
      </dgm:t>
    </dgm:pt>
    <dgm:pt modelId="{8E2D96C7-1580-4050-A529-E50E1552E506}" type="pres">
      <dgm:prSet presAssocID="{23A75713-EFD1-4221-BBD5-DA1A0D83222F}" presName="negativeSpace" presStyleCnt="0"/>
      <dgm:spPr/>
    </dgm:pt>
    <dgm:pt modelId="{B6FE04B1-1521-4A51-ABE0-8B77C173BCEA}" type="pres">
      <dgm:prSet presAssocID="{23A75713-EFD1-4221-BBD5-DA1A0D83222F}" presName="childText" presStyleLbl="conFgAcc1" presStyleIdx="4" presStyleCnt="5">
        <dgm:presLayoutVars>
          <dgm:bulletEnabled val="1"/>
        </dgm:presLayoutVars>
      </dgm:prSet>
      <dgm:spPr>
        <a:solidFill>
          <a:schemeClr val="bg1"/>
        </a:solidFill>
        <a:ln>
          <a:solidFill>
            <a:schemeClr val="tx1"/>
          </a:solidFill>
        </a:ln>
      </dgm:spPr>
      <dgm:t>
        <a:bodyPr/>
        <a:lstStyle/>
        <a:p>
          <a:endParaRPr lang="zh-CN" altLang="en-US"/>
        </a:p>
      </dgm:t>
    </dgm:pt>
  </dgm:ptLst>
  <dgm:cxnLst>
    <dgm:cxn modelId="{7FF366E6-3911-4D9D-8A8D-E62DFED22235}" srcId="{EB801331-1F3F-43A4-893E-845C61567F9E}" destId="{0EF37C9E-DB54-4F19-8DFD-4786283AB238}" srcOrd="3" destOrd="0" parTransId="{789C43A7-5130-41F4-9316-16A8D849D478}" sibTransId="{CF9B3494-449D-481E-AD0D-27384EE4BC24}"/>
    <dgm:cxn modelId="{3EE74D4A-C553-433D-A63A-09CADD61EFE2}" type="presOf" srcId="{BFDCCB09-F42D-4ECF-AD06-B34658C208E2}" destId="{892537CB-7509-447F-8BD3-21C2D74A6849}" srcOrd="1" destOrd="0" presId="urn:microsoft.com/office/officeart/2005/8/layout/list1"/>
    <dgm:cxn modelId="{41EB5768-6808-40CF-9428-47B009A2D100}" srcId="{EB801331-1F3F-43A4-893E-845C61567F9E}" destId="{23A75713-EFD1-4221-BBD5-DA1A0D83222F}" srcOrd="4" destOrd="0" parTransId="{1446274F-DC46-40D6-916F-DC587A3F0D14}" sibTransId="{87C0A8C7-7CA5-4D29-90D4-4FAD6A0832B6}"/>
    <dgm:cxn modelId="{FD657210-C821-49A5-AC4C-DA95B2E8B581}" type="presOf" srcId="{23A75713-EFD1-4221-BBD5-DA1A0D83222F}" destId="{0C86FB9B-E372-49E3-AF5C-F95EF61E1493}" srcOrd="0" destOrd="0" presId="urn:microsoft.com/office/officeart/2005/8/layout/list1"/>
    <dgm:cxn modelId="{DC46F599-1D15-4420-86B5-CE37F23BBBA4}" srcId="{EB801331-1F3F-43A4-893E-845C61567F9E}" destId="{97AE6A5C-1D96-433A-A366-1078CF5B19D7}" srcOrd="1" destOrd="0" parTransId="{1BFB52B7-90D6-49C2-9EE8-2C00A53CB3CC}" sibTransId="{72F9332F-7599-486A-BB65-800BE4E09F9E}"/>
    <dgm:cxn modelId="{CD70E0F0-CD96-41E2-AD63-3E11F9B4D658}" type="presOf" srcId="{23A75713-EFD1-4221-BBD5-DA1A0D83222F}" destId="{ACD884FC-F6A3-420B-B844-34C20E3ABC2E}" srcOrd="1" destOrd="0" presId="urn:microsoft.com/office/officeart/2005/8/layout/list1"/>
    <dgm:cxn modelId="{DD5C817D-BFB9-44C9-BB69-F38A648C748E}" type="presOf" srcId="{7E978EEE-96AF-4434-A141-209128E1280B}" destId="{998FF352-5E2E-40A7-8006-13CDC6360602}" srcOrd="0" destOrd="0" presId="urn:microsoft.com/office/officeart/2005/8/layout/list1"/>
    <dgm:cxn modelId="{77AA4984-A0B0-4969-AF15-968CE727FFC9}" type="presOf" srcId="{7E978EEE-96AF-4434-A141-209128E1280B}" destId="{C6D364D0-BE67-4CEB-B7CA-EE6E276F00CA}" srcOrd="1" destOrd="0" presId="urn:microsoft.com/office/officeart/2005/8/layout/list1"/>
    <dgm:cxn modelId="{CF9C6AFE-D1A4-4D76-A323-F67B42B73ACB}" type="presOf" srcId="{BFDCCB09-F42D-4ECF-AD06-B34658C208E2}" destId="{A1792A50-0791-4530-9A9A-84B7400FA558}" srcOrd="0" destOrd="0" presId="urn:microsoft.com/office/officeart/2005/8/layout/list1"/>
    <dgm:cxn modelId="{B27FB2DD-5A53-4FB2-94DD-662DB6BC3391}" srcId="{EB801331-1F3F-43A4-893E-845C61567F9E}" destId="{7E978EEE-96AF-4434-A141-209128E1280B}" srcOrd="2" destOrd="0" parTransId="{13BF5B7A-8BBB-48B4-8B8F-1A8EEAE213E8}" sibTransId="{517E7D25-12E7-40F5-871E-9BB1875486FF}"/>
    <dgm:cxn modelId="{23614EC5-FF8D-4D49-A0FC-E012F07C108D}" type="presOf" srcId="{EB801331-1F3F-43A4-893E-845C61567F9E}" destId="{CB0850E9-FF6B-41E8-97A7-57693966C671}" srcOrd="0" destOrd="0" presId="urn:microsoft.com/office/officeart/2005/8/layout/list1"/>
    <dgm:cxn modelId="{B9902816-CBB6-4876-8742-AFAE61A86799}" type="presOf" srcId="{97AE6A5C-1D96-433A-A366-1078CF5B19D7}" destId="{DA66AE1B-D940-4D52-ABF0-4FC1A09EEFBF}" srcOrd="0" destOrd="0" presId="urn:microsoft.com/office/officeart/2005/8/layout/list1"/>
    <dgm:cxn modelId="{5932EF58-F2EC-46D9-945D-61846BDF1326}" type="presOf" srcId="{0EF37C9E-DB54-4F19-8DFD-4786283AB238}" destId="{C012E9F6-BB8A-499D-BF24-9DAA0700C836}" srcOrd="0" destOrd="0" presId="urn:microsoft.com/office/officeart/2005/8/layout/list1"/>
    <dgm:cxn modelId="{67D00A3A-6DA1-4037-A959-3E45DBAFA136}" type="presOf" srcId="{0EF37C9E-DB54-4F19-8DFD-4786283AB238}" destId="{7317259E-6798-451D-B03C-3FF7773753D8}" srcOrd="1" destOrd="0" presId="urn:microsoft.com/office/officeart/2005/8/layout/list1"/>
    <dgm:cxn modelId="{7F88D445-036F-4756-BBCA-38C8BDECCC3B}" srcId="{EB801331-1F3F-43A4-893E-845C61567F9E}" destId="{BFDCCB09-F42D-4ECF-AD06-B34658C208E2}" srcOrd="0" destOrd="0" parTransId="{FF807D70-9367-4744-A9E7-4AFDE069CC23}" sibTransId="{5671E9A1-E115-4A4A-835E-A05677A351A9}"/>
    <dgm:cxn modelId="{B45E008A-6387-4415-8001-EDA39B444044}" type="presOf" srcId="{97AE6A5C-1D96-433A-A366-1078CF5B19D7}" destId="{DE6BAE6E-BF41-447B-B1BD-731E03D7710F}" srcOrd="1" destOrd="0" presId="urn:microsoft.com/office/officeart/2005/8/layout/list1"/>
    <dgm:cxn modelId="{633ADFB4-5AAC-487F-AFFC-6B2D8A8F53A0}" type="presParOf" srcId="{CB0850E9-FF6B-41E8-97A7-57693966C671}" destId="{6FE72466-1007-473F-B89D-35371093B3D0}" srcOrd="0" destOrd="0" presId="urn:microsoft.com/office/officeart/2005/8/layout/list1"/>
    <dgm:cxn modelId="{3AC08ACF-3A29-47ED-AD38-DBFA9959D76A}" type="presParOf" srcId="{6FE72466-1007-473F-B89D-35371093B3D0}" destId="{A1792A50-0791-4530-9A9A-84B7400FA558}" srcOrd="0" destOrd="0" presId="urn:microsoft.com/office/officeart/2005/8/layout/list1"/>
    <dgm:cxn modelId="{A61C06B8-F35A-4C0C-B6AD-E0A916428603}" type="presParOf" srcId="{6FE72466-1007-473F-B89D-35371093B3D0}" destId="{892537CB-7509-447F-8BD3-21C2D74A6849}" srcOrd="1" destOrd="0" presId="urn:microsoft.com/office/officeart/2005/8/layout/list1"/>
    <dgm:cxn modelId="{2A25AE93-DA0A-4293-B359-9B609F3C3C5F}" type="presParOf" srcId="{CB0850E9-FF6B-41E8-97A7-57693966C671}" destId="{45F0560A-58AD-42BA-9B11-3FD75AB048C2}" srcOrd="1" destOrd="0" presId="urn:microsoft.com/office/officeart/2005/8/layout/list1"/>
    <dgm:cxn modelId="{124EA141-79D3-4746-9232-4E7586B0B093}" type="presParOf" srcId="{CB0850E9-FF6B-41E8-97A7-57693966C671}" destId="{11A58B84-E0F3-4E9F-B19A-CB279278D225}" srcOrd="2" destOrd="0" presId="urn:microsoft.com/office/officeart/2005/8/layout/list1"/>
    <dgm:cxn modelId="{AE086ADC-6D90-45EF-B74E-062CF6771C0F}" type="presParOf" srcId="{CB0850E9-FF6B-41E8-97A7-57693966C671}" destId="{5CE4CBA0-9149-48F0-AC17-3E845B7E76AD}" srcOrd="3" destOrd="0" presId="urn:microsoft.com/office/officeart/2005/8/layout/list1"/>
    <dgm:cxn modelId="{F9B883BA-F446-4D8E-8814-19587EBC289C}" type="presParOf" srcId="{CB0850E9-FF6B-41E8-97A7-57693966C671}" destId="{509B352C-6B9C-47EF-B703-ED96ADDCB637}" srcOrd="4" destOrd="0" presId="urn:microsoft.com/office/officeart/2005/8/layout/list1"/>
    <dgm:cxn modelId="{F0F59E00-0624-43C5-94EA-D3CCA8A71D0F}" type="presParOf" srcId="{509B352C-6B9C-47EF-B703-ED96ADDCB637}" destId="{DA66AE1B-D940-4D52-ABF0-4FC1A09EEFBF}" srcOrd="0" destOrd="0" presId="urn:microsoft.com/office/officeart/2005/8/layout/list1"/>
    <dgm:cxn modelId="{4D642F7E-520A-4E5B-9A59-EF08BA6FB13F}" type="presParOf" srcId="{509B352C-6B9C-47EF-B703-ED96ADDCB637}" destId="{DE6BAE6E-BF41-447B-B1BD-731E03D7710F}" srcOrd="1" destOrd="0" presId="urn:microsoft.com/office/officeart/2005/8/layout/list1"/>
    <dgm:cxn modelId="{63512174-40FD-4033-8657-972D9A769CF4}" type="presParOf" srcId="{CB0850E9-FF6B-41E8-97A7-57693966C671}" destId="{F3F8B0BA-CD31-4101-B225-F880EDD3A64D}" srcOrd="5" destOrd="0" presId="urn:microsoft.com/office/officeart/2005/8/layout/list1"/>
    <dgm:cxn modelId="{986D48EE-AB7A-4BBD-BC97-860F5F9B4B2D}" type="presParOf" srcId="{CB0850E9-FF6B-41E8-97A7-57693966C671}" destId="{F47A2908-0DD2-4BF6-87E5-AF6A54E3AB67}" srcOrd="6" destOrd="0" presId="urn:microsoft.com/office/officeart/2005/8/layout/list1"/>
    <dgm:cxn modelId="{C47F8344-68B1-44D0-8F7E-61129142A20D}" type="presParOf" srcId="{CB0850E9-FF6B-41E8-97A7-57693966C671}" destId="{B35AA2ED-D9C1-451E-83BA-86D5C9896D4C}" srcOrd="7" destOrd="0" presId="urn:microsoft.com/office/officeart/2005/8/layout/list1"/>
    <dgm:cxn modelId="{101F654E-E94D-48D5-BF61-FB79BADBC214}" type="presParOf" srcId="{CB0850E9-FF6B-41E8-97A7-57693966C671}" destId="{17990D1C-2B89-4354-8DA4-72F68A7CBEE0}" srcOrd="8" destOrd="0" presId="urn:microsoft.com/office/officeart/2005/8/layout/list1"/>
    <dgm:cxn modelId="{CE4C4D94-04E8-487F-9CB4-72E67730A9F9}" type="presParOf" srcId="{17990D1C-2B89-4354-8DA4-72F68A7CBEE0}" destId="{998FF352-5E2E-40A7-8006-13CDC6360602}" srcOrd="0" destOrd="0" presId="urn:microsoft.com/office/officeart/2005/8/layout/list1"/>
    <dgm:cxn modelId="{602F7D2A-C0F3-4628-93E9-5322C02F1EF5}" type="presParOf" srcId="{17990D1C-2B89-4354-8DA4-72F68A7CBEE0}" destId="{C6D364D0-BE67-4CEB-B7CA-EE6E276F00CA}" srcOrd="1" destOrd="0" presId="urn:microsoft.com/office/officeart/2005/8/layout/list1"/>
    <dgm:cxn modelId="{E5FA9B33-E64C-4EA3-BF02-875996D8EAD8}" type="presParOf" srcId="{CB0850E9-FF6B-41E8-97A7-57693966C671}" destId="{8C1A958D-52B2-4BF4-A23B-E23F94A1D903}" srcOrd="9" destOrd="0" presId="urn:microsoft.com/office/officeart/2005/8/layout/list1"/>
    <dgm:cxn modelId="{5E498368-D9C5-4576-B798-5200A6AB9513}" type="presParOf" srcId="{CB0850E9-FF6B-41E8-97A7-57693966C671}" destId="{8D4D481D-656B-4FBD-B92C-A78279786595}" srcOrd="10" destOrd="0" presId="urn:microsoft.com/office/officeart/2005/8/layout/list1"/>
    <dgm:cxn modelId="{260EE7E6-5CBC-4A87-92AD-5B87EDCAE815}" type="presParOf" srcId="{CB0850E9-FF6B-41E8-97A7-57693966C671}" destId="{DB00CC5D-9493-44A5-B1C6-719AC07BEEB0}" srcOrd="11" destOrd="0" presId="urn:microsoft.com/office/officeart/2005/8/layout/list1"/>
    <dgm:cxn modelId="{840341FB-A5F3-42A3-A271-71A630C924B1}" type="presParOf" srcId="{CB0850E9-FF6B-41E8-97A7-57693966C671}" destId="{CAC232A2-459B-46A1-A706-9F14329E57E5}" srcOrd="12" destOrd="0" presId="urn:microsoft.com/office/officeart/2005/8/layout/list1"/>
    <dgm:cxn modelId="{2A347F07-37AA-4617-BED1-322A14D3746F}" type="presParOf" srcId="{CAC232A2-459B-46A1-A706-9F14329E57E5}" destId="{C012E9F6-BB8A-499D-BF24-9DAA0700C836}" srcOrd="0" destOrd="0" presId="urn:microsoft.com/office/officeart/2005/8/layout/list1"/>
    <dgm:cxn modelId="{A396E5E5-21C1-493A-A29D-6F3CC1D94AB7}" type="presParOf" srcId="{CAC232A2-459B-46A1-A706-9F14329E57E5}" destId="{7317259E-6798-451D-B03C-3FF7773753D8}" srcOrd="1" destOrd="0" presId="urn:microsoft.com/office/officeart/2005/8/layout/list1"/>
    <dgm:cxn modelId="{85801324-396E-47C0-8B39-0BC7ADB3FA0F}" type="presParOf" srcId="{CB0850E9-FF6B-41E8-97A7-57693966C671}" destId="{2386A8AC-32D5-426D-8B97-E8F41496415F}" srcOrd="13" destOrd="0" presId="urn:microsoft.com/office/officeart/2005/8/layout/list1"/>
    <dgm:cxn modelId="{A73EABC3-8068-43E2-878B-638A53EDF5AE}" type="presParOf" srcId="{CB0850E9-FF6B-41E8-97A7-57693966C671}" destId="{4BD8F1D4-8A6E-4353-B27E-019E2E44445B}" srcOrd="14" destOrd="0" presId="urn:microsoft.com/office/officeart/2005/8/layout/list1"/>
    <dgm:cxn modelId="{EAE1E9EB-68DA-490D-BC12-3DBC978F0C90}" type="presParOf" srcId="{CB0850E9-FF6B-41E8-97A7-57693966C671}" destId="{7C751614-1CEF-47C6-9667-4FBF8360B9B6}" srcOrd="15" destOrd="0" presId="urn:microsoft.com/office/officeart/2005/8/layout/list1"/>
    <dgm:cxn modelId="{5AB4A912-6361-4992-AFCC-3B2FF8CA0A3E}" type="presParOf" srcId="{CB0850E9-FF6B-41E8-97A7-57693966C671}" destId="{7F44BA05-A254-4428-906C-505D58768161}" srcOrd="16" destOrd="0" presId="urn:microsoft.com/office/officeart/2005/8/layout/list1"/>
    <dgm:cxn modelId="{6E160466-EF6B-4EB7-B1B5-FB68B513D922}" type="presParOf" srcId="{7F44BA05-A254-4428-906C-505D58768161}" destId="{0C86FB9B-E372-49E3-AF5C-F95EF61E1493}" srcOrd="0" destOrd="0" presId="urn:microsoft.com/office/officeart/2005/8/layout/list1"/>
    <dgm:cxn modelId="{12519963-56B8-4634-8EE2-2F5037D29743}" type="presParOf" srcId="{7F44BA05-A254-4428-906C-505D58768161}" destId="{ACD884FC-F6A3-420B-B844-34C20E3ABC2E}" srcOrd="1" destOrd="0" presId="urn:microsoft.com/office/officeart/2005/8/layout/list1"/>
    <dgm:cxn modelId="{050FA39A-BC49-4C79-AA29-35B77360AC1E}" type="presParOf" srcId="{CB0850E9-FF6B-41E8-97A7-57693966C671}" destId="{8E2D96C7-1580-4050-A529-E50E1552E506}" srcOrd="17" destOrd="0" presId="urn:microsoft.com/office/officeart/2005/8/layout/list1"/>
    <dgm:cxn modelId="{0AB2C2C4-A38E-4BE1-ADFB-5BB825F15819}" type="presParOf" srcId="{CB0850E9-FF6B-41E8-97A7-57693966C671}" destId="{B6FE04B1-1521-4A51-ABE0-8B77C173BCEA}" srcOrd="18"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58B84-E0F3-4E9F-B19A-CB279278D225}">
      <dsp:nvSpPr>
        <dsp:cNvPr id="0" name=""/>
        <dsp:cNvSpPr/>
      </dsp:nvSpPr>
      <dsp:spPr>
        <a:xfrm>
          <a:off x="0" y="284442"/>
          <a:ext cx="7289800" cy="453600"/>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892537CB-7509-447F-8BD3-21C2D74A6849}">
      <dsp:nvSpPr>
        <dsp:cNvPr id="0" name=""/>
        <dsp:cNvSpPr/>
      </dsp:nvSpPr>
      <dsp:spPr>
        <a:xfrm>
          <a:off x="364490" y="18762"/>
          <a:ext cx="5102860" cy="531360"/>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76" tIns="0" rIns="192876"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Microsoft JhengHei" panose="020B0604030504040204" pitchFamily="34" charset="-120"/>
              <a:ea typeface="Microsoft JhengHei" panose="020B0604030504040204" pitchFamily="34" charset="-120"/>
            </a:rPr>
            <a:t>1.  </a:t>
          </a:r>
          <a:r>
            <a:rPr lang="zh-CN" altLang="en-US" sz="1800" kern="1200" dirty="0" smtClean="0">
              <a:solidFill>
                <a:schemeClr val="tx1"/>
              </a:solidFill>
              <a:latin typeface="Microsoft JhengHei" panose="020B0604030504040204" pitchFamily="34" charset="-120"/>
              <a:ea typeface="Microsoft JhengHei" panose="020B0604030504040204" pitchFamily="34" charset="-120"/>
            </a:rPr>
            <a:t>总体设计</a:t>
          </a:r>
          <a:endParaRPr lang="zh-CN" altLang="en-US" sz="1800" kern="1200" dirty="0">
            <a:solidFill>
              <a:schemeClr val="tx1"/>
            </a:solidFill>
            <a:latin typeface="Microsoft JhengHei" panose="020B0604030504040204" pitchFamily="34" charset="-120"/>
            <a:ea typeface="Microsoft JhengHei" panose="020B0604030504040204" pitchFamily="34" charset="-120"/>
          </a:endParaRPr>
        </a:p>
      </dsp:txBody>
      <dsp:txXfrm>
        <a:off x="390429" y="44701"/>
        <a:ext cx="5050982" cy="479482"/>
      </dsp:txXfrm>
    </dsp:sp>
    <dsp:sp modelId="{F47A2908-0DD2-4BF6-87E5-AF6A54E3AB67}">
      <dsp:nvSpPr>
        <dsp:cNvPr id="0" name=""/>
        <dsp:cNvSpPr/>
      </dsp:nvSpPr>
      <dsp:spPr>
        <a:xfrm>
          <a:off x="0" y="1100922"/>
          <a:ext cx="7289800" cy="453600"/>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DE6BAE6E-BF41-447B-B1BD-731E03D7710F}">
      <dsp:nvSpPr>
        <dsp:cNvPr id="0" name=""/>
        <dsp:cNvSpPr/>
      </dsp:nvSpPr>
      <dsp:spPr>
        <a:xfrm>
          <a:off x="364490" y="835242"/>
          <a:ext cx="5102860" cy="531360"/>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76" tIns="0" rIns="192876"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Microsoft JhengHei" panose="020B0604030504040204" pitchFamily="34" charset="-120"/>
              <a:ea typeface="Microsoft JhengHei" panose="020B0604030504040204" pitchFamily="34" charset="-120"/>
            </a:rPr>
            <a:t>2.</a:t>
          </a:r>
          <a:r>
            <a:rPr lang="zh-CN" altLang="en-US" sz="1800" kern="1200" dirty="0" smtClean="0">
              <a:solidFill>
                <a:schemeClr val="tx1"/>
              </a:solidFill>
              <a:latin typeface="Microsoft JhengHei" panose="020B0604030504040204" pitchFamily="34" charset="-120"/>
              <a:ea typeface="Microsoft JhengHei" panose="020B0604030504040204" pitchFamily="34" charset="-120"/>
            </a:rPr>
            <a:t>  上位机软件介绍和进度说明</a:t>
          </a:r>
          <a:endParaRPr lang="zh-CN" altLang="en-US" sz="1800" kern="1200" dirty="0">
            <a:solidFill>
              <a:schemeClr val="tx1"/>
            </a:solidFill>
            <a:latin typeface="Microsoft JhengHei" panose="020B0604030504040204" pitchFamily="34" charset="-120"/>
            <a:ea typeface="Microsoft JhengHei" panose="020B0604030504040204" pitchFamily="34" charset="-120"/>
          </a:endParaRPr>
        </a:p>
      </dsp:txBody>
      <dsp:txXfrm>
        <a:off x="390429" y="861181"/>
        <a:ext cx="5050982" cy="479482"/>
      </dsp:txXfrm>
    </dsp:sp>
    <dsp:sp modelId="{8D4D481D-656B-4FBD-B92C-A78279786595}">
      <dsp:nvSpPr>
        <dsp:cNvPr id="0" name=""/>
        <dsp:cNvSpPr/>
      </dsp:nvSpPr>
      <dsp:spPr>
        <a:xfrm>
          <a:off x="0" y="1917402"/>
          <a:ext cx="7289800" cy="453600"/>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C6D364D0-BE67-4CEB-B7CA-EE6E276F00CA}">
      <dsp:nvSpPr>
        <dsp:cNvPr id="0" name=""/>
        <dsp:cNvSpPr/>
      </dsp:nvSpPr>
      <dsp:spPr>
        <a:xfrm>
          <a:off x="364490" y="1651722"/>
          <a:ext cx="5102860" cy="531360"/>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76" tIns="0" rIns="192876"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Microsoft JhengHei" panose="020B0604030504040204" pitchFamily="34" charset="-120"/>
              <a:ea typeface="Microsoft JhengHei" panose="020B0604030504040204" pitchFamily="34" charset="-120"/>
            </a:rPr>
            <a:t>3.  </a:t>
          </a:r>
          <a:r>
            <a:rPr lang="en-US" altLang="zh-CN" sz="1800" kern="1200" dirty="0" err="1" smtClean="0">
              <a:solidFill>
                <a:schemeClr val="tx1"/>
              </a:solidFill>
              <a:latin typeface="Microsoft JhengHei" panose="020B0604030504040204" pitchFamily="34" charset="-120"/>
              <a:ea typeface="Microsoft JhengHei" panose="020B0604030504040204" pitchFamily="34" charset="-120"/>
            </a:rPr>
            <a:t>Zigbee</a:t>
          </a:r>
          <a:r>
            <a:rPr lang="zh-CN" altLang="en-US" sz="1800" kern="1200" dirty="0" smtClean="0">
              <a:solidFill>
                <a:schemeClr val="tx1"/>
              </a:solidFill>
              <a:latin typeface="Microsoft JhengHei" panose="020B0604030504040204" pitchFamily="34" charset="-120"/>
              <a:ea typeface="Microsoft JhengHei" panose="020B0604030504040204" pitchFamily="34" charset="-120"/>
            </a:rPr>
            <a:t>概述</a:t>
          </a:r>
          <a:endParaRPr lang="zh-CN" altLang="en-US" sz="1800" kern="1200" dirty="0">
            <a:solidFill>
              <a:schemeClr val="tx1"/>
            </a:solidFill>
            <a:latin typeface="Microsoft JhengHei" panose="020B0604030504040204" pitchFamily="34" charset="-120"/>
            <a:ea typeface="Microsoft JhengHei" panose="020B0604030504040204" pitchFamily="34" charset="-120"/>
          </a:endParaRPr>
        </a:p>
      </dsp:txBody>
      <dsp:txXfrm>
        <a:off x="390429" y="1677661"/>
        <a:ext cx="5050982" cy="479482"/>
      </dsp:txXfrm>
    </dsp:sp>
    <dsp:sp modelId="{4BD8F1D4-8A6E-4353-B27E-019E2E44445B}">
      <dsp:nvSpPr>
        <dsp:cNvPr id="0" name=""/>
        <dsp:cNvSpPr/>
      </dsp:nvSpPr>
      <dsp:spPr>
        <a:xfrm>
          <a:off x="0" y="2733882"/>
          <a:ext cx="7289800" cy="453600"/>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7317259E-6798-451D-B03C-3FF7773753D8}">
      <dsp:nvSpPr>
        <dsp:cNvPr id="0" name=""/>
        <dsp:cNvSpPr/>
      </dsp:nvSpPr>
      <dsp:spPr>
        <a:xfrm>
          <a:off x="364490" y="2468202"/>
          <a:ext cx="5102860" cy="531360"/>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76" tIns="0" rIns="192876"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Microsoft JhengHei" panose="020B0604030504040204" pitchFamily="34" charset="-120"/>
              <a:ea typeface="Microsoft JhengHei" panose="020B0604030504040204" pitchFamily="34" charset="-120"/>
            </a:rPr>
            <a:t>4.  Z-Stack</a:t>
          </a:r>
          <a:r>
            <a:rPr lang="zh-CN" altLang="en-US" sz="1800" kern="1200" dirty="0" smtClean="0">
              <a:solidFill>
                <a:schemeClr val="tx1"/>
              </a:solidFill>
              <a:latin typeface="Microsoft JhengHei" panose="020B0604030504040204" pitchFamily="34" charset="-120"/>
              <a:ea typeface="Microsoft JhengHei" panose="020B0604030504040204" pitchFamily="34" charset="-120"/>
            </a:rPr>
            <a:t>介绍</a:t>
          </a:r>
          <a:endParaRPr lang="zh-CN" altLang="en-US" sz="1800" kern="1200" dirty="0">
            <a:solidFill>
              <a:schemeClr val="tx1"/>
            </a:solidFill>
            <a:latin typeface="Microsoft JhengHei" panose="020B0604030504040204" pitchFamily="34" charset="-120"/>
            <a:ea typeface="Microsoft JhengHei" panose="020B0604030504040204" pitchFamily="34" charset="-120"/>
          </a:endParaRPr>
        </a:p>
      </dsp:txBody>
      <dsp:txXfrm>
        <a:off x="390429" y="2494141"/>
        <a:ext cx="5050982" cy="479482"/>
      </dsp:txXfrm>
    </dsp:sp>
    <dsp:sp modelId="{B6FE04B1-1521-4A51-ABE0-8B77C173BCEA}">
      <dsp:nvSpPr>
        <dsp:cNvPr id="0" name=""/>
        <dsp:cNvSpPr/>
      </dsp:nvSpPr>
      <dsp:spPr>
        <a:xfrm>
          <a:off x="0" y="3550362"/>
          <a:ext cx="7289800" cy="453600"/>
        </a:xfrm>
        <a:prstGeom prst="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ACD884FC-F6A3-420B-B844-34C20E3ABC2E}">
      <dsp:nvSpPr>
        <dsp:cNvPr id="0" name=""/>
        <dsp:cNvSpPr/>
      </dsp:nvSpPr>
      <dsp:spPr>
        <a:xfrm>
          <a:off x="364490" y="3284682"/>
          <a:ext cx="5102860" cy="531360"/>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76" tIns="0" rIns="192876"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Microsoft JhengHei" panose="020B0604030504040204" pitchFamily="34" charset="-120"/>
              <a:ea typeface="Microsoft JhengHei" panose="020B0604030504040204" pitchFamily="34" charset="-120"/>
            </a:rPr>
            <a:t>5.  </a:t>
          </a:r>
          <a:r>
            <a:rPr lang="zh-CN" altLang="en-US" sz="1800" kern="1200" dirty="0" smtClean="0">
              <a:solidFill>
                <a:schemeClr val="tx1"/>
              </a:solidFill>
              <a:latin typeface="Microsoft JhengHei" panose="020B0604030504040204" pitchFamily="34" charset="-120"/>
              <a:ea typeface="Microsoft JhengHei" panose="020B0604030504040204" pitchFamily="34" charset="-120"/>
            </a:rPr>
            <a:t>后续工作</a:t>
          </a:r>
          <a:endParaRPr lang="zh-CN" altLang="en-US" sz="1800" kern="1200" dirty="0">
            <a:solidFill>
              <a:schemeClr val="tx1"/>
            </a:solidFill>
            <a:latin typeface="Microsoft JhengHei" panose="020B0604030504040204" pitchFamily="34" charset="-120"/>
            <a:ea typeface="Microsoft JhengHei" panose="020B0604030504040204" pitchFamily="34" charset="-120"/>
          </a:endParaRPr>
        </a:p>
      </dsp:txBody>
      <dsp:txXfrm>
        <a:off x="390429" y="3310621"/>
        <a:ext cx="505098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E75CB-3D71-4603-A9D0-477006DF540D}" type="datetimeFigureOut">
              <a:rPr lang="zh-CN" altLang="en-US" smtClean="0"/>
              <a:t>2016/12/9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CCB6C-46F1-4B72-A241-DBBE512ACD37}" type="slidenum">
              <a:rPr lang="zh-CN" altLang="en-US" smtClean="0"/>
              <a:t>‹#›</a:t>
            </a:fld>
            <a:endParaRPr lang="zh-CN" altLang="en-US"/>
          </a:p>
        </p:txBody>
      </p:sp>
    </p:spTree>
    <p:extLst>
      <p:ext uri="{BB962C8B-B14F-4D97-AF65-F5344CB8AC3E}">
        <p14:creationId xmlns:p14="http://schemas.microsoft.com/office/powerpoint/2010/main" val="348221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7CCB6C-46F1-4B72-A241-DBBE512ACD37}" type="slidenum">
              <a:rPr lang="zh-CN" altLang="en-US" smtClean="0"/>
              <a:t>5</a:t>
            </a:fld>
            <a:endParaRPr lang="zh-CN" altLang="en-US"/>
          </a:p>
        </p:txBody>
      </p:sp>
    </p:spTree>
    <p:extLst>
      <p:ext uri="{BB962C8B-B14F-4D97-AF65-F5344CB8AC3E}">
        <p14:creationId xmlns:p14="http://schemas.microsoft.com/office/powerpoint/2010/main" val="367467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6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143081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253352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9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48425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0813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40822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61838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spTree>
    <p:extLst>
      <p:ext uri="{BB962C8B-B14F-4D97-AF65-F5344CB8AC3E}">
        <p14:creationId xmlns:p14="http://schemas.microsoft.com/office/powerpoint/2010/main" val="368392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3C273CA-CDF4-4A09-942F-594EFA78F21D}" type="datetimeFigureOut">
              <a:rPr lang="zh-CN" altLang="en-US" smtClean="0"/>
              <a:t>2016/12/9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55599F-6CA9-4D4A-9C48-4F7E5C895BD7}" type="slidenum">
              <a:rPr lang="zh-CN" altLang="en-US" smtClean="0"/>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7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C273CA-CDF4-4A09-942F-594EFA78F21D}" type="datetimeFigureOut">
              <a:rPr lang="zh-CN" altLang="en-US" smtClean="0"/>
              <a:t>2016/12/9</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955599F-6CA9-4D4A-9C48-4F7E5C895BD7}" type="slidenum">
              <a:rPr lang="zh-CN" altLang="en-US" smtClean="0"/>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004798"/>
      </p:ext>
    </p:extLst>
  </p:cSld>
  <p:clrMap bg1="lt1" tx1="dk1" bg2="lt2" tx2="dk2" accent1="accent1" accent2="accent2" accent3="accent3" accent4="accent4" accent5="accent5" accent6="accent6" hlink="hlink" folHlink="folHlink"/>
  <p:sldLayoutIdLst>
    <p:sldLayoutId id="2147484613" r:id="rId1"/>
    <p:sldLayoutId id="2147484614" r:id="rId2"/>
    <p:sldLayoutId id="2147484615" r:id="rId3"/>
    <p:sldLayoutId id="2147484616" r:id="rId4"/>
    <p:sldLayoutId id="2147484617" r:id="rId5"/>
    <p:sldLayoutId id="2147484618" r:id="rId6"/>
    <p:sldLayoutId id="2147484619" r:id="rId7"/>
    <p:sldLayoutId id="2147484620" r:id="rId8"/>
    <p:sldLayoutId id="2147484621" r:id="rId9"/>
    <p:sldLayoutId id="2147484622" r:id="rId10"/>
    <p:sldLayoutId id="214748462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emf"/><Relationship Id="rId5" Type="http://schemas.openxmlformats.org/officeDocument/2006/relationships/package" Target="../embeddings/Microsoft_Visio___6.vsdx"/><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__7.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Visio___2.vsdx"/></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algn="ctr"/>
            <a:r>
              <a:rPr lang="zh-CN" altLang="en-US" dirty="0" smtClean="0">
                <a:latin typeface="Microsoft JhengHei" panose="020B0604030504040204" pitchFamily="34" charset="-120"/>
                <a:ea typeface="Microsoft JhengHei" panose="020B0604030504040204" pitchFamily="34" charset="-120"/>
                <a:cs typeface="Courier New" panose="02070309020205020404" pitchFamily="49" charset="0"/>
              </a:rPr>
              <a:t>研究报告</a:t>
            </a:r>
            <a:endParaRPr lang="zh-CN" altLang="en-US" dirty="0">
              <a:latin typeface="Microsoft JhengHei" panose="020B0604030504040204" pitchFamily="34" charset="-120"/>
              <a:ea typeface="Microsoft JhengHei" panose="020B0604030504040204" pitchFamily="34" charset="-120"/>
              <a:cs typeface="Courier New" panose="02070309020205020404" pitchFamily="49" charset="0"/>
            </a:endParaRPr>
          </a:p>
        </p:txBody>
      </p:sp>
      <p:sp>
        <p:nvSpPr>
          <p:cNvPr id="5" name="副标题 4"/>
          <p:cNvSpPr>
            <a:spLocks noGrp="1"/>
          </p:cNvSpPr>
          <p:nvPr>
            <p:ph type="subTitle" idx="1"/>
          </p:nvPr>
        </p:nvSpPr>
        <p:spPr/>
        <p:txBody>
          <a:bodyPr>
            <a:normAutofit/>
          </a:bodyPr>
          <a:lstStyle/>
          <a:p>
            <a:r>
              <a:rPr lang="zh-CN" altLang="en-US" dirty="0" smtClean="0">
                <a:latin typeface="Microsoft JhengHei" panose="020B0604030504040204" pitchFamily="34" charset="-120"/>
                <a:ea typeface="Microsoft JhengHei" panose="020B0604030504040204" pitchFamily="34" charset="-120"/>
                <a:cs typeface="Courier New" panose="02070309020205020404" pitchFamily="49" charset="0"/>
              </a:rPr>
              <a:t>导师：应时彦</a:t>
            </a:r>
            <a:endParaRPr lang="en-US" altLang="zh-CN"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r>
              <a:rPr lang="zh-CN" altLang="en-US" dirty="0">
                <a:latin typeface="Microsoft JhengHei" panose="020B0604030504040204" pitchFamily="34" charset="-120"/>
                <a:ea typeface="Microsoft JhengHei" panose="020B0604030504040204" pitchFamily="34" charset="-120"/>
                <a:cs typeface="Courier New" panose="02070309020205020404" pitchFamily="49" charset="0"/>
              </a:rPr>
              <a:t>姓</a:t>
            </a:r>
            <a:r>
              <a:rPr lang="zh-CN" altLang="en-US" dirty="0" smtClean="0">
                <a:latin typeface="Microsoft JhengHei" panose="020B0604030504040204" pitchFamily="34" charset="-120"/>
                <a:ea typeface="Microsoft JhengHei" panose="020B0604030504040204" pitchFamily="34" charset="-120"/>
                <a:cs typeface="Courier New" panose="02070309020205020404" pitchFamily="49" charset="0"/>
              </a:rPr>
              <a:t>名：朱献康</a:t>
            </a:r>
            <a:endParaRPr lang="en-US" altLang="zh-CN"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r>
              <a:rPr lang="zh-CN" altLang="en-US" dirty="0" smtClean="0">
                <a:latin typeface="Microsoft JhengHei" panose="020B0604030504040204" pitchFamily="34" charset="-120"/>
                <a:ea typeface="Microsoft JhengHei" panose="020B0604030504040204" pitchFamily="34" charset="-120"/>
                <a:cs typeface="Courier New" panose="02070309020205020404" pitchFamily="49" charset="0"/>
              </a:rPr>
              <a:t>日期：</a:t>
            </a:r>
            <a:r>
              <a:rPr lang="en-US" altLang="zh-CN" dirty="0" smtClean="0">
                <a:latin typeface="Microsoft JhengHei" panose="020B0604030504040204" pitchFamily="34" charset="-120"/>
                <a:ea typeface="Microsoft JhengHei" panose="020B0604030504040204" pitchFamily="34" charset="-120"/>
                <a:cs typeface="Courier New" panose="02070309020205020404" pitchFamily="49" charset="0"/>
              </a:rPr>
              <a:t>2016/12/10</a:t>
            </a:r>
            <a:endParaRPr lang="zh-CN" altLang="en-US" dirty="0">
              <a:latin typeface="Microsoft JhengHei" panose="020B0604030504040204" pitchFamily="34" charset="-120"/>
              <a:ea typeface="Microsoft JhengHei" panose="020B0604030504040204" pitchFamily="34" charset="-120"/>
              <a:cs typeface="Courier New" panose="02070309020205020404" pitchFamily="49" charset="0"/>
            </a:endParaRPr>
          </a:p>
        </p:txBody>
      </p:sp>
    </p:spTree>
    <p:extLst>
      <p:ext uri="{BB962C8B-B14F-4D97-AF65-F5344CB8AC3E}">
        <p14:creationId xmlns:p14="http://schemas.microsoft.com/office/powerpoint/2010/main" val="235933504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Nodejs</a:t>
            </a:r>
            <a:r>
              <a:rPr lang="zh-CN" altLang="en-US" sz="3600" dirty="0" smtClean="0">
                <a:latin typeface="Microsoft JhengHei" panose="020B0604030504040204" pitchFamily="34" charset="-120"/>
                <a:ea typeface="Microsoft JhengHei" panose="020B0604030504040204" pitchFamily="34" charset="-120"/>
              </a:rPr>
              <a:t>概述</a:t>
            </a:r>
            <a:endParaRPr lang="zh-CN" altLang="en-US" sz="3600" dirty="0"/>
          </a:p>
        </p:txBody>
      </p:sp>
      <p:sp>
        <p:nvSpPr>
          <p:cNvPr id="4" name="文本框 3"/>
          <p:cNvSpPr txBox="1"/>
          <p:nvPr/>
        </p:nvSpPr>
        <p:spPr>
          <a:xfrm>
            <a:off x="768096" y="2190750"/>
            <a:ext cx="7290054" cy="30008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altLang="zh-CN" b="1" dirty="0" smtClean="0">
                <a:solidFill>
                  <a:srgbClr val="FF0000"/>
                </a:solidFill>
              </a:rPr>
              <a:t>2</a:t>
            </a:r>
            <a:r>
              <a:rPr lang="zh-CN" altLang="en-US" b="1" dirty="0" smtClean="0">
                <a:solidFill>
                  <a:srgbClr val="FF0000"/>
                </a:solidFill>
              </a:rPr>
              <a:t>）非阻塞</a:t>
            </a:r>
            <a:r>
              <a:rPr lang="en-US" altLang="zh-CN" b="1" dirty="0" smtClean="0">
                <a:solidFill>
                  <a:srgbClr val="FF0000"/>
                </a:solidFill>
              </a:rPr>
              <a:t>I/O</a:t>
            </a:r>
          </a:p>
          <a:p>
            <a:pPr algn="just">
              <a:lnSpc>
                <a:spcPct val="150000"/>
              </a:lnSpc>
            </a:pPr>
            <a:r>
              <a:rPr lang="zh-CN" altLang="zh-CN" dirty="0"/>
              <a:t>异步非阻塞</a:t>
            </a:r>
            <a:r>
              <a:rPr lang="en-US" altLang="zh-CN" dirty="0"/>
              <a:t>I/O</a:t>
            </a:r>
            <a:r>
              <a:rPr lang="zh-CN" altLang="zh-CN" dirty="0"/>
              <a:t>是</a:t>
            </a:r>
            <a:r>
              <a:rPr lang="en-US" altLang="zh-CN" dirty="0" err="1"/>
              <a:t>NodeJS</a:t>
            </a:r>
            <a:r>
              <a:rPr lang="zh-CN" altLang="zh-CN" dirty="0"/>
              <a:t>用于处理</a:t>
            </a:r>
            <a:r>
              <a:rPr lang="zh-CN" altLang="zh-CN" b="1" dirty="0">
                <a:solidFill>
                  <a:srgbClr val="FF0000"/>
                </a:solidFill>
              </a:rPr>
              <a:t>高并发请求</a:t>
            </a:r>
            <a:r>
              <a:rPr lang="zh-CN" altLang="zh-CN" dirty="0"/>
              <a:t>数据的核心</a:t>
            </a:r>
            <a:r>
              <a:rPr lang="zh-CN" altLang="zh-CN" dirty="0" smtClean="0"/>
              <a:t>所在。</a:t>
            </a:r>
            <a:r>
              <a:rPr lang="en-US" altLang="zh-CN" dirty="0" err="1" smtClean="0"/>
              <a:t>NodeJS</a:t>
            </a:r>
            <a:r>
              <a:rPr lang="zh-CN" altLang="zh-CN" dirty="0"/>
              <a:t>在底层的设计中封装了很多异步</a:t>
            </a:r>
            <a:r>
              <a:rPr lang="en-US" altLang="zh-CN" dirty="0"/>
              <a:t>I/O</a:t>
            </a:r>
            <a:r>
              <a:rPr lang="zh-CN" altLang="zh-CN" dirty="0"/>
              <a:t>的</a:t>
            </a:r>
            <a:r>
              <a:rPr lang="en-US" altLang="zh-CN" dirty="0"/>
              <a:t>API</a:t>
            </a:r>
            <a:r>
              <a:rPr lang="zh-CN" altLang="zh-CN" dirty="0"/>
              <a:t>接口，通过调用这些</a:t>
            </a:r>
            <a:r>
              <a:rPr lang="en-US" altLang="zh-CN" dirty="0"/>
              <a:t>API</a:t>
            </a:r>
            <a:r>
              <a:rPr lang="zh-CN" altLang="zh-CN" dirty="0"/>
              <a:t>应用接口，可以方便的执行一些异步操作，这样程序的调用之间不必进行等待，等操作结束后通过回调函数来处理和分析数据。显而易见，相对于同步</a:t>
            </a:r>
            <a:r>
              <a:rPr lang="en-US" altLang="zh-CN" dirty="0"/>
              <a:t>I/O</a:t>
            </a:r>
            <a:r>
              <a:rPr lang="zh-CN" altLang="zh-CN" dirty="0"/>
              <a:t>，无需等待执行使得</a:t>
            </a:r>
            <a:r>
              <a:rPr lang="en-US" altLang="zh-CN" dirty="0" err="1"/>
              <a:t>NodeJS</a:t>
            </a:r>
            <a:r>
              <a:rPr lang="zh-CN" altLang="zh-CN" dirty="0"/>
              <a:t>的编程模式大大的提升了处理效率</a:t>
            </a:r>
            <a:r>
              <a:rPr lang="zh-CN" altLang="zh-CN" dirty="0" smtClean="0"/>
              <a:t>。</a:t>
            </a:r>
            <a:endParaRPr lang="en-US" altLang="zh-CN" b="1" dirty="0" smtClean="0">
              <a:solidFill>
                <a:srgbClr val="FF0000"/>
              </a:solidFill>
            </a:endParaRPr>
          </a:p>
        </p:txBody>
      </p:sp>
    </p:spTree>
    <p:extLst>
      <p:ext uri="{BB962C8B-B14F-4D97-AF65-F5344CB8AC3E}">
        <p14:creationId xmlns:p14="http://schemas.microsoft.com/office/powerpoint/2010/main" val="601396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Nodejs</a:t>
            </a:r>
            <a:r>
              <a:rPr lang="zh-CN" altLang="en-US" sz="3600" dirty="0" smtClean="0">
                <a:latin typeface="Microsoft JhengHei" panose="020B0604030504040204" pitchFamily="34" charset="-120"/>
                <a:ea typeface="Microsoft JhengHei" panose="020B0604030504040204" pitchFamily="34" charset="-120"/>
              </a:rPr>
              <a:t>概述</a:t>
            </a:r>
            <a:endParaRPr lang="zh-CN" altLang="en-US" sz="3600" dirty="0"/>
          </a:p>
        </p:txBody>
      </p:sp>
      <p:sp>
        <p:nvSpPr>
          <p:cNvPr id="4" name="文本框 3"/>
          <p:cNvSpPr txBox="1"/>
          <p:nvPr/>
        </p:nvSpPr>
        <p:spPr>
          <a:xfrm>
            <a:off x="768096" y="2190750"/>
            <a:ext cx="7290054" cy="38318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altLang="zh-CN" b="1" dirty="0">
                <a:solidFill>
                  <a:schemeClr val="tx1"/>
                </a:solidFill>
              </a:rPr>
              <a:t>3</a:t>
            </a:r>
            <a:r>
              <a:rPr lang="zh-CN" altLang="en-US" b="1" dirty="0" smtClean="0">
                <a:solidFill>
                  <a:schemeClr val="tx1"/>
                </a:solidFill>
              </a:rPr>
              <a:t>）事件机制</a:t>
            </a:r>
            <a:endParaRPr lang="en-US" altLang="zh-CN" b="1" dirty="0" smtClean="0">
              <a:solidFill>
                <a:schemeClr val="tx1"/>
              </a:solidFill>
            </a:endParaRPr>
          </a:p>
          <a:p>
            <a:pPr>
              <a:lnSpc>
                <a:spcPct val="150000"/>
              </a:lnSpc>
            </a:pPr>
            <a:r>
              <a:rPr lang="en-US" altLang="zh-CN" dirty="0" smtClean="0">
                <a:solidFill>
                  <a:schemeClr val="tx1"/>
                </a:solidFill>
              </a:rPr>
              <a:t>Node.js</a:t>
            </a:r>
            <a:r>
              <a:rPr lang="zh-CN" altLang="en-US" dirty="0" smtClean="0">
                <a:solidFill>
                  <a:schemeClr val="tx1"/>
                </a:solidFill>
              </a:rPr>
              <a:t>虽然是单进程单线程应用，但是通过事件和回调支持并发，所以性能非常高。例如异步</a:t>
            </a:r>
            <a:r>
              <a:rPr lang="en-US" altLang="zh-CN" dirty="0" smtClean="0">
                <a:solidFill>
                  <a:schemeClr val="tx1"/>
                </a:solidFill>
              </a:rPr>
              <a:t>I/O</a:t>
            </a:r>
            <a:r>
              <a:rPr lang="zh-CN" altLang="en-US" dirty="0" smtClean="0">
                <a:solidFill>
                  <a:schemeClr val="tx1"/>
                </a:solidFill>
              </a:rPr>
              <a:t>就是先分发相应的</a:t>
            </a:r>
            <a:r>
              <a:rPr lang="en-US" altLang="zh-CN" dirty="0" smtClean="0">
                <a:solidFill>
                  <a:schemeClr val="tx1"/>
                </a:solidFill>
              </a:rPr>
              <a:t>I/O</a:t>
            </a:r>
            <a:r>
              <a:rPr lang="zh-CN" altLang="en-US" dirty="0" smtClean="0">
                <a:solidFill>
                  <a:schemeClr val="tx1"/>
                </a:solidFill>
              </a:rPr>
              <a:t>事件，然后在操作完成时发送一个事件到事件队列，执行相应的回调函数。在事件未完成时不执行相应的回调函数，可以执行其他代码，包括触发新的事件、声明该事件的回调函数等，所以在</a:t>
            </a:r>
            <a:r>
              <a:rPr lang="en-US" altLang="zh-CN" dirty="0" smtClean="0">
                <a:solidFill>
                  <a:schemeClr val="tx1"/>
                </a:solidFill>
              </a:rPr>
              <a:t>Node.js</a:t>
            </a:r>
            <a:r>
              <a:rPr lang="zh-CN" altLang="en-US" dirty="0" smtClean="0">
                <a:solidFill>
                  <a:schemeClr val="tx1"/>
                </a:solidFill>
              </a:rPr>
              <a:t>中可以分发很多事件并通过回调函数来监听这些事件到来时的执行。（这种方式唯一的劣势就是程序的代码不像</a:t>
            </a:r>
            <a:r>
              <a:rPr lang="en-US" altLang="zh-CN" dirty="0" smtClean="0">
                <a:solidFill>
                  <a:schemeClr val="tx1"/>
                </a:solidFill>
              </a:rPr>
              <a:t>C</a:t>
            </a:r>
            <a:r>
              <a:rPr lang="zh-CN" altLang="en-US" dirty="0" smtClean="0">
                <a:solidFill>
                  <a:schemeClr val="tx1"/>
                </a:solidFill>
              </a:rPr>
              <a:t>语言一样按顺序执行，程序的可读性变差，不过这种问题也有解决的方案）。</a:t>
            </a:r>
            <a:endParaRPr lang="en-US" altLang="zh-CN" dirty="0" smtClean="0">
              <a:solidFill>
                <a:schemeClr val="tx1"/>
              </a:solidFill>
            </a:endParaRPr>
          </a:p>
        </p:txBody>
      </p:sp>
    </p:spTree>
    <p:extLst>
      <p:ext uri="{BB962C8B-B14F-4D97-AF65-F5344CB8AC3E}">
        <p14:creationId xmlns:p14="http://schemas.microsoft.com/office/powerpoint/2010/main" val="1595466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Mongodb</a:t>
            </a:r>
            <a:r>
              <a:rPr lang="zh-CN" altLang="en-US" sz="3600" dirty="0" smtClean="0">
                <a:latin typeface="Microsoft JhengHei" panose="020B0604030504040204" pitchFamily="34" charset="-120"/>
                <a:ea typeface="Microsoft JhengHei" panose="020B0604030504040204" pitchFamily="34" charset="-120"/>
              </a:rPr>
              <a:t>数据库</a:t>
            </a:r>
            <a:endParaRPr lang="zh-CN" altLang="en-US" sz="3600" dirty="0"/>
          </a:p>
        </p:txBody>
      </p:sp>
      <p:sp>
        <p:nvSpPr>
          <p:cNvPr id="4" name="文本框 3"/>
          <p:cNvSpPr txBox="1"/>
          <p:nvPr/>
        </p:nvSpPr>
        <p:spPr>
          <a:xfrm>
            <a:off x="768096" y="2190750"/>
            <a:ext cx="7290054" cy="21698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en-US" altLang="zh-CN" dirty="0"/>
              <a:t>MongoDB </a:t>
            </a:r>
            <a:r>
              <a:rPr lang="zh-CN" altLang="en-US" dirty="0"/>
              <a:t>是一个基于分布式文件存储的数据库。由 </a:t>
            </a:r>
            <a:r>
              <a:rPr lang="en-US" altLang="zh-CN" dirty="0"/>
              <a:t>C++ </a:t>
            </a:r>
            <a:r>
              <a:rPr lang="zh-CN" altLang="en-US" dirty="0"/>
              <a:t>语言编写。旨在为 </a:t>
            </a:r>
            <a:r>
              <a:rPr lang="en-US" altLang="zh-CN" dirty="0"/>
              <a:t>WEB </a:t>
            </a:r>
            <a:r>
              <a:rPr lang="zh-CN" altLang="en-US" dirty="0"/>
              <a:t>应用提供可扩展的高性能数据存储解决方案</a:t>
            </a:r>
            <a:r>
              <a:rPr lang="zh-CN" altLang="en-US" dirty="0" smtClean="0"/>
              <a:t>。</a:t>
            </a:r>
            <a:r>
              <a:rPr lang="en-US" altLang="zh-CN" dirty="0" smtClean="0"/>
              <a:t>MongoDB </a:t>
            </a:r>
            <a:r>
              <a:rPr lang="zh-CN" altLang="en-US" dirty="0"/>
              <a:t>是一个介于关系数据库和非关系数据库之间的产品，是非关系数据库当中功能最丰富，最像关系数据库的</a:t>
            </a:r>
            <a:r>
              <a:rPr lang="zh-CN" altLang="en-US" dirty="0" smtClean="0"/>
              <a:t>。</a:t>
            </a:r>
            <a:r>
              <a:rPr lang="en-US" altLang="zh-CN" dirty="0" smtClean="0"/>
              <a:t>MongoDB</a:t>
            </a:r>
            <a:r>
              <a:rPr lang="zh-CN" altLang="en-US" dirty="0" smtClean="0"/>
              <a:t>数据库和</a:t>
            </a:r>
            <a:r>
              <a:rPr lang="en-US" altLang="zh-CN" dirty="0" smtClean="0"/>
              <a:t>Node.js</a:t>
            </a:r>
            <a:r>
              <a:rPr lang="zh-CN" altLang="en-US" dirty="0" smtClean="0"/>
              <a:t>配合非常实用，直接可以对</a:t>
            </a:r>
            <a:r>
              <a:rPr lang="en-US" altLang="zh-CN" dirty="0" smtClean="0"/>
              <a:t>Node.js</a:t>
            </a:r>
            <a:r>
              <a:rPr lang="zh-CN" altLang="en-US" dirty="0" smtClean="0"/>
              <a:t>的</a:t>
            </a:r>
            <a:r>
              <a:rPr lang="en-US" altLang="zh-CN" dirty="0" smtClean="0"/>
              <a:t>JSON</a:t>
            </a:r>
            <a:r>
              <a:rPr lang="zh-CN" altLang="en-US" dirty="0" smtClean="0"/>
              <a:t>格式数据存入</a:t>
            </a:r>
            <a:r>
              <a:rPr lang="en-US" altLang="zh-CN" dirty="0" smtClean="0"/>
              <a:t>MongoDB</a:t>
            </a:r>
            <a:r>
              <a:rPr lang="zh-CN" altLang="en-US" dirty="0" smtClean="0"/>
              <a:t>。</a:t>
            </a:r>
            <a:endParaRPr lang="zh-CN" altLang="en-US" dirty="0"/>
          </a:p>
        </p:txBody>
      </p:sp>
    </p:spTree>
    <p:extLst>
      <p:ext uri="{BB962C8B-B14F-4D97-AF65-F5344CB8AC3E}">
        <p14:creationId xmlns:p14="http://schemas.microsoft.com/office/powerpoint/2010/main" val="833364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-REDIS</a:t>
            </a:r>
            <a:r>
              <a:rPr lang="zh-CN" altLang="en-US" sz="3600" dirty="0" smtClean="0">
                <a:latin typeface="Microsoft JhengHei" panose="020B0604030504040204" pitchFamily="34" charset="-120"/>
                <a:ea typeface="Microsoft JhengHei" panose="020B0604030504040204" pitchFamily="34" charset="-120"/>
              </a:rPr>
              <a:t>缓存</a:t>
            </a:r>
            <a:endParaRPr lang="zh-CN" altLang="en-US" sz="3600" dirty="0"/>
          </a:p>
        </p:txBody>
      </p:sp>
      <p:sp>
        <p:nvSpPr>
          <p:cNvPr id="4" name="文本框 3"/>
          <p:cNvSpPr txBox="1"/>
          <p:nvPr/>
        </p:nvSpPr>
        <p:spPr>
          <a:xfrm>
            <a:off x="768096" y="2190750"/>
            <a:ext cx="729005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altLang="zh-CN" dirty="0" err="1"/>
              <a:t>REmote</a:t>
            </a:r>
            <a:r>
              <a:rPr lang="en-US" altLang="zh-CN" dirty="0"/>
              <a:t> </a:t>
            </a:r>
            <a:r>
              <a:rPr lang="en-US" altLang="zh-CN" dirty="0" err="1"/>
              <a:t>DIctionary</a:t>
            </a:r>
            <a:r>
              <a:rPr lang="en-US" altLang="zh-CN" dirty="0"/>
              <a:t> Server(</a:t>
            </a:r>
            <a:r>
              <a:rPr lang="en-US" altLang="zh-CN" dirty="0" err="1"/>
              <a:t>Redis</a:t>
            </a:r>
            <a:r>
              <a:rPr lang="en-US" altLang="zh-CN" dirty="0"/>
              <a:t>) </a:t>
            </a:r>
            <a:r>
              <a:rPr lang="zh-CN" altLang="en-US" dirty="0"/>
              <a:t>是一个由</a:t>
            </a:r>
            <a:r>
              <a:rPr lang="en-US" altLang="zh-CN" dirty="0"/>
              <a:t>Salvatore </a:t>
            </a:r>
            <a:r>
              <a:rPr lang="en-US" altLang="zh-CN" dirty="0" err="1"/>
              <a:t>Sanfilippo</a:t>
            </a:r>
            <a:r>
              <a:rPr lang="zh-CN" altLang="en-US" dirty="0"/>
              <a:t>写的</a:t>
            </a:r>
            <a:r>
              <a:rPr lang="en-US" altLang="zh-CN" dirty="0"/>
              <a:t>key-value</a:t>
            </a:r>
            <a:r>
              <a:rPr lang="zh-CN" altLang="en-US" dirty="0"/>
              <a:t>存储系统</a:t>
            </a:r>
            <a:r>
              <a:rPr lang="zh-CN" altLang="en-US" dirty="0" smtClean="0"/>
              <a:t>。</a:t>
            </a:r>
            <a:r>
              <a:rPr lang="en-US" altLang="zh-CN" dirty="0" err="1" smtClean="0"/>
              <a:t>Redis</a:t>
            </a:r>
            <a:r>
              <a:rPr lang="zh-CN" altLang="en-US" dirty="0"/>
              <a:t>是一个开源的使用</a:t>
            </a:r>
            <a:r>
              <a:rPr lang="en-US" altLang="zh-CN" dirty="0"/>
              <a:t>ANSI C</a:t>
            </a:r>
            <a:r>
              <a:rPr lang="zh-CN" altLang="en-US" dirty="0"/>
              <a:t>语言编写、遵守</a:t>
            </a:r>
            <a:r>
              <a:rPr lang="en-US" altLang="zh-CN" dirty="0"/>
              <a:t>BSD</a:t>
            </a:r>
            <a:r>
              <a:rPr lang="zh-CN" altLang="en-US" dirty="0"/>
              <a:t>协议、支持网络、可基于内存亦可持久化的日志型、</a:t>
            </a:r>
            <a:r>
              <a:rPr lang="en-US" altLang="zh-CN" dirty="0"/>
              <a:t>Key-Value</a:t>
            </a:r>
            <a:r>
              <a:rPr lang="zh-CN" altLang="en-US" dirty="0"/>
              <a:t>数据库，并提供多种语言的</a:t>
            </a:r>
            <a:r>
              <a:rPr lang="en-US" altLang="zh-CN" dirty="0"/>
              <a:t>API</a:t>
            </a:r>
            <a:r>
              <a:rPr lang="zh-CN" altLang="en-US" dirty="0" smtClean="0"/>
              <a:t>。它</a:t>
            </a:r>
            <a:r>
              <a:rPr lang="zh-CN" altLang="en-US" dirty="0"/>
              <a:t>通常被称为数据结构服务器，因为值（</a:t>
            </a:r>
            <a:r>
              <a:rPr lang="en-US" altLang="zh-CN" dirty="0"/>
              <a:t>value</a:t>
            </a:r>
            <a:r>
              <a:rPr lang="zh-CN" altLang="en-US" dirty="0"/>
              <a:t>）可以是 字符串</a:t>
            </a:r>
            <a:r>
              <a:rPr lang="en-US" altLang="zh-CN" dirty="0"/>
              <a:t>(String), </a:t>
            </a:r>
            <a:r>
              <a:rPr lang="zh-CN" altLang="en-US" dirty="0"/>
              <a:t>哈希</a:t>
            </a:r>
            <a:r>
              <a:rPr lang="en-US" altLang="zh-CN" dirty="0"/>
              <a:t>(Map), </a:t>
            </a:r>
            <a:r>
              <a:rPr lang="zh-CN" altLang="en-US" dirty="0"/>
              <a:t>列表</a:t>
            </a:r>
            <a:r>
              <a:rPr lang="en-US" altLang="zh-CN" dirty="0"/>
              <a:t>(list), </a:t>
            </a:r>
            <a:r>
              <a:rPr lang="zh-CN" altLang="en-US" dirty="0"/>
              <a:t>集合</a:t>
            </a:r>
            <a:r>
              <a:rPr lang="en-US" altLang="zh-CN" dirty="0"/>
              <a:t>(sets) </a:t>
            </a:r>
            <a:r>
              <a:rPr lang="zh-CN" altLang="en-US" dirty="0"/>
              <a:t>和 有序集合</a:t>
            </a:r>
            <a:r>
              <a:rPr lang="en-US" altLang="zh-CN" dirty="0"/>
              <a:t>(sorted sets)</a:t>
            </a:r>
            <a:r>
              <a:rPr lang="zh-CN" altLang="en-US" dirty="0"/>
              <a:t>等类型</a:t>
            </a:r>
            <a:r>
              <a:rPr lang="zh-CN" altLang="en-US" dirty="0" smtClean="0"/>
              <a:t>。</a:t>
            </a:r>
            <a:r>
              <a:rPr lang="en-US" altLang="zh-CN" b="1" dirty="0" err="1" smtClean="0">
                <a:solidFill>
                  <a:srgbClr val="FF0000"/>
                </a:solidFill>
              </a:rPr>
              <a:t>Redis</a:t>
            </a:r>
            <a:r>
              <a:rPr lang="zh-CN" altLang="en-US" b="1" dirty="0" smtClean="0">
                <a:solidFill>
                  <a:srgbClr val="FF0000"/>
                </a:solidFill>
              </a:rPr>
              <a:t>主要用于缓存和进程间通信。</a:t>
            </a:r>
            <a:r>
              <a:rPr lang="en-US" altLang="zh-CN" b="1" dirty="0" err="1" smtClean="0">
                <a:solidFill>
                  <a:srgbClr val="FF0000"/>
                </a:solidFill>
              </a:rPr>
              <a:t>Redis</a:t>
            </a:r>
            <a:r>
              <a:rPr lang="zh-CN" altLang="en-US" b="1" dirty="0" smtClean="0">
                <a:solidFill>
                  <a:srgbClr val="FF0000"/>
                </a:solidFill>
              </a:rPr>
              <a:t>主要运行在内存中，而</a:t>
            </a:r>
            <a:r>
              <a:rPr lang="en-US" altLang="zh-CN" b="1" dirty="0" err="1" smtClean="0">
                <a:solidFill>
                  <a:srgbClr val="FF0000"/>
                </a:solidFill>
              </a:rPr>
              <a:t>Mongodb</a:t>
            </a:r>
            <a:r>
              <a:rPr lang="zh-CN" altLang="en-US" b="1" dirty="0" smtClean="0">
                <a:solidFill>
                  <a:srgbClr val="FF0000"/>
                </a:solidFill>
              </a:rPr>
              <a:t>和</a:t>
            </a:r>
            <a:r>
              <a:rPr lang="en-US" altLang="zh-CN" b="1" dirty="0" smtClean="0">
                <a:solidFill>
                  <a:srgbClr val="FF0000"/>
                </a:solidFill>
              </a:rPr>
              <a:t>MySQL</a:t>
            </a:r>
            <a:r>
              <a:rPr lang="zh-CN" altLang="en-US" b="1" dirty="0" smtClean="0">
                <a:solidFill>
                  <a:srgbClr val="FF0000"/>
                </a:solidFill>
              </a:rPr>
              <a:t>等数据库主要存放在磁盘里，所以</a:t>
            </a:r>
            <a:r>
              <a:rPr lang="en-US" altLang="zh-CN" b="1" dirty="0" err="1" smtClean="0">
                <a:solidFill>
                  <a:srgbClr val="FF0000"/>
                </a:solidFill>
              </a:rPr>
              <a:t>Redis</a:t>
            </a:r>
            <a:r>
              <a:rPr lang="zh-CN" altLang="en-US" b="1" dirty="0" smtClean="0">
                <a:solidFill>
                  <a:srgbClr val="FF0000"/>
                </a:solidFill>
              </a:rPr>
              <a:t>作为缓存的速度要快很多</a:t>
            </a:r>
            <a:endParaRPr lang="zh-CN" altLang="en-US" b="1" dirty="0">
              <a:solidFill>
                <a:srgbClr val="FF0000"/>
              </a:solidFill>
            </a:endParaRPr>
          </a:p>
        </p:txBody>
      </p:sp>
    </p:spTree>
    <p:extLst>
      <p:ext uri="{BB962C8B-B14F-4D97-AF65-F5344CB8AC3E}">
        <p14:creationId xmlns:p14="http://schemas.microsoft.com/office/powerpoint/2010/main" val="44667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涉及内容</a:t>
            </a:r>
            <a:endParaRPr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val="3351458993"/>
              </p:ext>
            </p:extLst>
          </p:nvPr>
        </p:nvGraphicFramePr>
        <p:xfrm>
          <a:off x="768096" y="1907540"/>
          <a:ext cx="7290054" cy="1706035"/>
        </p:xfrm>
        <a:graphic>
          <a:graphicData uri="http://schemas.openxmlformats.org/drawingml/2006/table">
            <a:tbl>
              <a:tblPr firstRow="1" bandRow="1">
                <a:tableStyleId>{5202B0CA-FC54-4496-8BCA-5EF66A818D29}</a:tableStyleId>
              </a:tblPr>
              <a:tblGrid>
                <a:gridCol w="3049524"/>
                <a:gridCol w="4240530"/>
              </a:tblGrid>
              <a:tr h="341207">
                <a:tc>
                  <a:txBody>
                    <a:bodyPr/>
                    <a:lstStyle/>
                    <a:p>
                      <a:pPr algn="l"/>
                      <a:r>
                        <a:rPr lang="zh-CN" altLang="en-US" sz="1200" dirty="0" smtClean="0"/>
                        <a:t>名称</a:t>
                      </a:r>
                      <a:endParaRPr lang="zh-CN" altLang="en-US" sz="1200" dirty="0"/>
                    </a:p>
                  </a:txBody>
                  <a:tcPr/>
                </a:tc>
                <a:tc>
                  <a:txBody>
                    <a:bodyPr/>
                    <a:lstStyle/>
                    <a:p>
                      <a:pPr algn="l"/>
                      <a:r>
                        <a:rPr lang="zh-CN" altLang="en-US" sz="1200" dirty="0" smtClean="0"/>
                        <a:t>描述</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Node.js</a:t>
                      </a:r>
                    </a:p>
                  </a:txBody>
                  <a:tcPr/>
                </a:tc>
                <a:tc>
                  <a:txBody>
                    <a:bodyPr/>
                    <a:lstStyle/>
                    <a:p>
                      <a:pPr algn="l"/>
                      <a:r>
                        <a:rPr lang="en-US" altLang="zh-CN" sz="1200" dirty="0" err="1" smtClean="0"/>
                        <a:t>Tcp</a:t>
                      </a:r>
                      <a:r>
                        <a:rPr lang="zh-CN" altLang="en-US" sz="1200" dirty="0" smtClean="0"/>
                        <a:t>服务器和</a:t>
                      </a:r>
                      <a:r>
                        <a:rPr lang="en-US" altLang="zh-CN" sz="1200" dirty="0" smtClean="0"/>
                        <a:t>Http</a:t>
                      </a:r>
                      <a:r>
                        <a:rPr lang="zh-CN" altLang="en-US" sz="1200" dirty="0" smtClean="0"/>
                        <a:t>服务器的编程语言</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Html/</a:t>
                      </a:r>
                      <a:r>
                        <a:rPr lang="en-US" altLang="zh-CN" sz="1200" b="1" dirty="0" err="1" smtClean="0"/>
                        <a:t>Css</a:t>
                      </a:r>
                      <a:r>
                        <a:rPr lang="en-US" altLang="zh-CN" sz="1200" b="1" dirty="0" smtClean="0"/>
                        <a:t>/JavaScript</a:t>
                      </a:r>
                    </a:p>
                  </a:txBody>
                  <a:tcPr/>
                </a:tc>
                <a:tc>
                  <a:txBody>
                    <a:bodyPr/>
                    <a:lstStyle/>
                    <a:p>
                      <a:pPr algn="l"/>
                      <a:r>
                        <a:rPr lang="en-US" altLang="zh-CN" sz="1200" dirty="0" smtClean="0"/>
                        <a:t>Http</a:t>
                      </a:r>
                      <a:r>
                        <a:rPr lang="zh-CN" altLang="en-US" sz="1200" dirty="0" smtClean="0"/>
                        <a:t>客户端编程语言</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t>Mongodb</a:t>
                      </a:r>
                      <a:endParaRPr lang="en-US" altLang="zh-CN" sz="1200" b="1" dirty="0" smtClean="0"/>
                    </a:p>
                  </a:txBody>
                  <a:tcPr/>
                </a:tc>
                <a:tc>
                  <a:txBody>
                    <a:bodyPr/>
                    <a:lstStyle/>
                    <a:p>
                      <a:pPr algn="l"/>
                      <a:r>
                        <a:rPr lang="zh-CN" altLang="en-US" sz="1200" dirty="0" smtClean="0"/>
                        <a:t>非关系型数据库</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t>Redis</a:t>
                      </a:r>
                      <a:endParaRPr lang="en-US" altLang="zh-CN" sz="1200" b="1" dirty="0" smtClean="0"/>
                    </a:p>
                  </a:txBody>
                  <a:tcPr/>
                </a:tc>
                <a:tc>
                  <a:txBody>
                    <a:bodyPr/>
                    <a:lstStyle/>
                    <a:p>
                      <a:pPr algn="l"/>
                      <a:r>
                        <a:rPr lang="zh-CN" altLang="en-US" sz="1200" dirty="0" smtClean="0"/>
                        <a:t>缓存和进程间通信</a:t>
                      </a:r>
                      <a:endParaRPr lang="zh-CN" altLang="en-US" sz="120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9395020"/>
              </p:ext>
            </p:extLst>
          </p:nvPr>
        </p:nvGraphicFramePr>
        <p:xfrm>
          <a:off x="768096" y="3789680"/>
          <a:ext cx="7290054" cy="2504442"/>
        </p:xfrm>
        <a:graphic>
          <a:graphicData uri="http://schemas.openxmlformats.org/drawingml/2006/table">
            <a:tbl>
              <a:tblPr firstRow="1" bandRow="1">
                <a:tableStyleId>{5202B0CA-FC54-4496-8BCA-5EF66A818D29}</a:tableStyleId>
              </a:tblPr>
              <a:tblGrid>
                <a:gridCol w="3049524"/>
                <a:gridCol w="4240530"/>
              </a:tblGrid>
              <a:tr h="341207">
                <a:tc>
                  <a:txBody>
                    <a:bodyPr/>
                    <a:lstStyle/>
                    <a:p>
                      <a:pPr algn="l"/>
                      <a:r>
                        <a:rPr lang="zh-CN" altLang="en-US" sz="1200" dirty="0" smtClean="0"/>
                        <a:t>名称</a:t>
                      </a:r>
                      <a:endParaRPr lang="zh-CN" altLang="en-US" sz="1200" dirty="0"/>
                    </a:p>
                  </a:txBody>
                  <a:tcPr/>
                </a:tc>
                <a:tc>
                  <a:txBody>
                    <a:bodyPr/>
                    <a:lstStyle/>
                    <a:p>
                      <a:pPr algn="l"/>
                      <a:r>
                        <a:rPr lang="zh-CN" altLang="en-US" sz="1200" dirty="0" smtClean="0"/>
                        <a:t>描述</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Express</a:t>
                      </a:r>
                    </a:p>
                  </a:txBody>
                  <a:tcPr/>
                </a:tc>
                <a:tc>
                  <a:txBody>
                    <a:bodyPr/>
                    <a:lstStyle/>
                    <a:p>
                      <a:pPr algn="l"/>
                      <a:r>
                        <a:rPr lang="en-US" altLang="zh-CN" sz="1200" dirty="0" smtClean="0"/>
                        <a:t>Express </a:t>
                      </a:r>
                      <a:r>
                        <a:rPr lang="zh-CN" altLang="en-US" sz="1200" dirty="0" smtClean="0"/>
                        <a:t>是一个基于 </a:t>
                      </a:r>
                      <a:r>
                        <a:rPr lang="en-US" altLang="zh-CN" sz="1200" dirty="0" smtClean="0"/>
                        <a:t>Node.js </a:t>
                      </a:r>
                      <a:r>
                        <a:rPr lang="zh-CN" altLang="en-US" sz="1200" dirty="0" smtClean="0"/>
                        <a:t>平台的极简、灵活的 </a:t>
                      </a:r>
                      <a:r>
                        <a:rPr lang="en-US" altLang="zh-CN" sz="1200" dirty="0" smtClean="0"/>
                        <a:t>web </a:t>
                      </a:r>
                      <a:r>
                        <a:rPr lang="zh-CN" altLang="en-US" sz="1200" dirty="0" smtClean="0"/>
                        <a:t>应用开发框架，用于涉及</a:t>
                      </a:r>
                      <a:r>
                        <a:rPr lang="en-US" altLang="zh-CN" sz="1200" dirty="0" smtClean="0"/>
                        <a:t>Http</a:t>
                      </a:r>
                      <a:r>
                        <a:rPr lang="zh-CN" altLang="en-US" sz="1200" dirty="0" smtClean="0"/>
                        <a:t>服务器</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Bootstrap</a:t>
                      </a:r>
                    </a:p>
                  </a:txBody>
                  <a:tcPr/>
                </a:tc>
                <a:tc>
                  <a:txBody>
                    <a:bodyPr/>
                    <a:lstStyle/>
                    <a:p>
                      <a:pPr algn="l"/>
                      <a:r>
                        <a:rPr lang="zh-CN" altLang="en-US" sz="1200" dirty="0" smtClean="0"/>
                        <a:t>前端开发框架，丰富的视图组件</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Bootstrap-table</a:t>
                      </a:r>
                    </a:p>
                  </a:txBody>
                  <a:tcPr/>
                </a:tc>
                <a:tc>
                  <a:txBody>
                    <a:bodyPr/>
                    <a:lstStyle/>
                    <a:p>
                      <a:pPr algn="l"/>
                      <a:r>
                        <a:rPr lang="zh-CN" altLang="en-US" sz="1200" dirty="0" smtClean="0"/>
                        <a:t>基于</a:t>
                      </a:r>
                      <a:r>
                        <a:rPr lang="en-US" altLang="zh-CN" sz="1200" dirty="0" smtClean="0"/>
                        <a:t>Bootstrap</a:t>
                      </a:r>
                      <a:r>
                        <a:rPr lang="zh-CN" altLang="en-US" sz="1200" dirty="0" smtClean="0"/>
                        <a:t>的表格</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AngularJS</a:t>
                      </a:r>
                    </a:p>
                  </a:txBody>
                  <a:tcPr/>
                </a:tc>
                <a:tc>
                  <a:txBody>
                    <a:bodyPr/>
                    <a:lstStyle/>
                    <a:p>
                      <a:pPr algn="l"/>
                      <a:r>
                        <a:rPr lang="zh-CN" altLang="en-US" sz="1200" dirty="0" smtClean="0"/>
                        <a:t>前端</a:t>
                      </a:r>
                      <a:r>
                        <a:rPr lang="en-US" altLang="zh-CN" sz="1200" dirty="0" smtClean="0"/>
                        <a:t>JavaScript</a:t>
                      </a:r>
                      <a:r>
                        <a:rPr lang="zh-CN" altLang="en-US" sz="1200" dirty="0" smtClean="0"/>
                        <a:t>开发框架</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AngularJS-Chart</a:t>
                      </a:r>
                    </a:p>
                  </a:txBody>
                  <a:tcPr/>
                </a:tc>
                <a:tc>
                  <a:txBody>
                    <a:bodyPr/>
                    <a:lstStyle/>
                    <a:p>
                      <a:pPr algn="l"/>
                      <a:r>
                        <a:rPr lang="zh-CN" altLang="en-US" sz="1200" dirty="0" smtClean="0"/>
                        <a:t>基于</a:t>
                      </a:r>
                      <a:r>
                        <a:rPr lang="en-US" altLang="zh-CN" sz="1200" dirty="0" smtClean="0"/>
                        <a:t>AngularJS</a:t>
                      </a:r>
                      <a:r>
                        <a:rPr lang="zh-CN" altLang="en-US" sz="1200" dirty="0" smtClean="0"/>
                        <a:t>的图表绘制库</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JQuery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前端</a:t>
                      </a:r>
                      <a:r>
                        <a:rPr lang="en-US" altLang="zh-CN" sz="1200" dirty="0" smtClean="0"/>
                        <a:t>JavaScript</a:t>
                      </a:r>
                      <a:r>
                        <a:rPr lang="zh-CN" altLang="en-US" sz="1200" dirty="0" smtClean="0"/>
                        <a:t>开发框架</a:t>
                      </a:r>
                    </a:p>
                  </a:txBody>
                  <a:tcPr/>
                </a:tc>
              </a:tr>
            </a:tbl>
          </a:graphicData>
        </a:graphic>
      </p:graphicFrame>
    </p:spTree>
    <p:extLst>
      <p:ext uri="{BB962C8B-B14F-4D97-AF65-F5344CB8AC3E}">
        <p14:creationId xmlns:p14="http://schemas.microsoft.com/office/powerpoint/2010/main" val="2522479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软件架构</a:t>
            </a:r>
            <a:endParaRPr lang="zh-CN" altLang="en-US" sz="3600" dirty="0"/>
          </a:p>
        </p:txBody>
      </p:sp>
      <p:pic>
        <p:nvPicPr>
          <p:cNvPr id="5" name="图片 4"/>
          <p:cNvPicPr>
            <a:picLocks noChangeAspect="1"/>
          </p:cNvPicPr>
          <p:nvPr/>
        </p:nvPicPr>
        <p:blipFill>
          <a:blip r:embed="rId2"/>
          <a:stretch>
            <a:fillRect/>
          </a:stretch>
        </p:blipFill>
        <p:spPr>
          <a:xfrm>
            <a:off x="835732" y="1963807"/>
            <a:ext cx="7222418" cy="4023399"/>
          </a:xfrm>
          <a:prstGeom prst="rect">
            <a:avLst/>
          </a:prstGeom>
        </p:spPr>
      </p:pic>
    </p:spTree>
    <p:extLst>
      <p:ext uri="{BB962C8B-B14F-4D97-AF65-F5344CB8AC3E}">
        <p14:creationId xmlns:p14="http://schemas.microsoft.com/office/powerpoint/2010/main" val="370471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工具</a:t>
            </a:r>
            <a:endParaRPr lang="zh-CN" altLang="en-US" sz="3600" dirty="0"/>
          </a:p>
        </p:txBody>
      </p:sp>
      <p:graphicFrame>
        <p:nvGraphicFramePr>
          <p:cNvPr id="3" name="表格 2"/>
          <p:cNvGraphicFramePr>
            <a:graphicFrameLocks noGrp="1"/>
          </p:cNvGraphicFramePr>
          <p:nvPr>
            <p:extLst>
              <p:ext uri="{D42A27DB-BD31-4B8C-83A1-F6EECF244321}">
                <p14:modId xmlns:p14="http://schemas.microsoft.com/office/powerpoint/2010/main" val="3985695625"/>
              </p:ext>
            </p:extLst>
          </p:nvPr>
        </p:nvGraphicFramePr>
        <p:xfrm>
          <a:off x="768096" y="1922780"/>
          <a:ext cx="7290054" cy="2344419"/>
        </p:xfrm>
        <a:graphic>
          <a:graphicData uri="http://schemas.openxmlformats.org/drawingml/2006/table">
            <a:tbl>
              <a:tblPr firstRow="1" bandRow="1">
                <a:tableStyleId>{5202B0CA-FC54-4496-8BCA-5EF66A818D29}</a:tableStyleId>
              </a:tblPr>
              <a:tblGrid>
                <a:gridCol w="3049524"/>
                <a:gridCol w="4240530"/>
              </a:tblGrid>
              <a:tr h="568113">
                <a:tc>
                  <a:txBody>
                    <a:bodyPr/>
                    <a:lstStyle/>
                    <a:p>
                      <a:pPr algn="l"/>
                      <a:r>
                        <a:rPr lang="zh-CN" altLang="en-US" dirty="0" smtClean="0"/>
                        <a:t>工具名称</a:t>
                      </a:r>
                      <a:endParaRPr lang="zh-CN" altLang="en-US" dirty="0"/>
                    </a:p>
                  </a:txBody>
                  <a:tcPr/>
                </a:tc>
                <a:tc>
                  <a:txBody>
                    <a:bodyPr/>
                    <a:lstStyle/>
                    <a:p>
                      <a:pPr algn="l"/>
                      <a:r>
                        <a:rPr lang="zh-CN" altLang="en-US" dirty="0" smtClean="0"/>
                        <a:t>描述</a:t>
                      </a:r>
                      <a:endParaRPr lang="zh-CN" altLang="en-US" dirty="0"/>
                    </a:p>
                  </a:txBody>
                  <a:tcPr/>
                </a:tc>
              </a:tr>
              <a:tr h="5681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t>IntelliJ IDEA 2016</a:t>
                      </a:r>
                    </a:p>
                  </a:txBody>
                  <a:tcPr/>
                </a:tc>
                <a:tc>
                  <a:txBody>
                    <a:bodyPr/>
                    <a:lstStyle/>
                    <a:p>
                      <a:pPr algn="l"/>
                      <a:r>
                        <a:rPr lang="en-US" altLang="zh-CN" dirty="0" err="1" smtClean="0"/>
                        <a:t>Tcp</a:t>
                      </a:r>
                      <a:r>
                        <a:rPr lang="zh-CN" altLang="en-US" dirty="0" smtClean="0"/>
                        <a:t>通信程序、</a:t>
                      </a:r>
                      <a:r>
                        <a:rPr lang="en-US" altLang="zh-CN" dirty="0" smtClean="0"/>
                        <a:t>Http</a:t>
                      </a:r>
                      <a:r>
                        <a:rPr lang="zh-CN" altLang="en-US" dirty="0" smtClean="0"/>
                        <a:t>服务程序、前端页面设计的编辑器。</a:t>
                      </a:r>
                      <a:endParaRPr lang="zh-CN" altLang="en-US" dirty="0"/>
                    </a:p>
                  </a:txBody>
                  <a:tcPr/>
                </a:tc>
              </a:tr>
              <a:tr h="5681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err="1" smtClean="0"/>
                        <a:t>Redis</a:t>
                      </a:r>
                      <a:r>
                        <a:rPr lang="en-US" altLang="zh-CN" sz="1800" b="1" dirty="0" smtClean="0"/>
                        <a:t> </a:t>
                      </a:r>
                      <a:r>
                        <a:rPr lang="en-US" altLang="zh-CN" sz="1800" b="1" dirty="0" err="1" smtClean="0"/>
                        <a:t>DeskTop</a:t>
                      </a:r>
                      <a:r>
                        <a:rPr lang="en-US" altLang="zh-CN" sz="1800" b="1" dirty="0" smtClean="0"/>
                        <a:t> Manager</a:t>
                      </a:r>
                    </a:p>
                  </a:txBody>
                  <a:tcPr/>
                </a:tc>
                <a:tc>
                  <a:txBody>
                    <a:bodyPr/>
                    <a:lstStyle/>
                    <a:p>
                      <a:pPr algn="l"/>
                      <a:r>
                        <a:rPr lang="en-US" altLang="zh-CN" dirty="0" err="1" smtClean="0"/>
                        <a:t>Redis</a:t>
                      </a:r>
                      <a:r>
                        <a:rPr lang="zh-CN" altLang="en-US" dirty="0" smtClean="0"/>
                        <a:t>缓存的可视化工具。</a:t>
                      </a:r>
                      <a:endParaRPr lang="zh-CN" altLang="en-US" dirty="0"/>
                    </a:p>
                  </a:txBody>
                  <a:tcPr/>
                </a:tc>
              </a:tr>
              <a:tr h="5681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err="1" smtClean="0"/>
                        <a:t>MongoChef</a:t>
                      </a:r>
                      <a:r>
                        <a:rPr lang="en-US" altLang="zh-CN" sz="1800" b="1" dirty="0" smtClean="0"/>
                        <a:t> Core</a:t>
                      </a:r>
                    </a:p>
                  </a:txBody>
                  <a:tcPr/>
                </a:tc>
                <a:tc>
                  <a:txBody>
                    <a:bodyPr/>
                    <a:lstStyle/>
                    <a:p>
                      <a:pPr algn="l"/>
                      <a:r>
                        <a:rPr lang="en-US" altLang="zh-CN" dirty="0" err="1" smtClean="0"/>
                        <a:t>Mongodb</a:t>
                      </a:r>
                      <a:r>
                        <a:rPr lang="zh-CN" altLang="en-US" dirty="0" smtClean="0"/>
                        <a:t>非关系型数据库的可视化工具。</a:t>
                      </a:r>
                      <a:endParaRPr lang="zh-CN" altLang="en-US" dirty="0"/>
                    </a:p>
                  </a:txBody>
                  <a:tcPr/>
                </a:tc>
              </a:tr>
            </a:tbl>
          </a:graphicData>
        </a:graphic>
      </p:graphicFrame>
    </p:spTree>
    <p:extLst>
      <p:ext uri="{BB962C8B-B14F-4D97-AF65-F5344CB8AC3E}">
        <p14:creationId xmlns:p14="http://schemas.microsoft.com/office/powerpoint/2010/main" val="869260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工具</a:t>
            </a:r>
            <a:endParaRPr lang="zh-CN" altLang="en-US" sz="3600" dirty="0"/>
          </a:p>
        </p:txBody>
      </p:sp>
      <p:pic>
        <p:nvPicPr>
          <p:cNvPr id="3" name="图片 2"/>
          <p:cNvPicPr>
            <a:picLocks noChangeAspect="1"/>
          </p:cNvPicPr>
          <p:nvPr/>
        </p:nvPicPr>
        <p:blipFill>
          <a:blip r:embed="rId2"/>
          <a:stretch>
            <a:fillRect/>
          </a:stretch>
        </p:blipFill>
        <p:spPr>
          <a:xfrm>
            <a:off x="768096" y="2511552"/>
            <a:ext cx="6292509" cy="3928831"/>
          </a:xfrm>
          <a:prstGeom prst="rect">
            <a:avLst/>
          </a:prstGeom>
        </p:spPr>
      </p:pic>
      <p:sp>
        <p:nvSpPr>
          <p:cNvPr id="6" name="文本框 5"/>
          <p:cNvSpPr txBox="1"/>
          <p:nvPr/>
        </p:nvSpPr>
        <p:spPr>
          <a:xfrm>
            <a:off x="768096" y="1831085"/>
            <a:ext cx="6292509" cy="47320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altLang="zh-CN" b="1" dirty="0" smtClean="0"/>
              <a:t>IDE: IntelliJ IDEA 2016</a:t>
            </a:r>
            <a:endParaRPr lang="en-US" altLang="zh-CN" b="1" dirty="0"/>
          </a:p>
        </p:txBody>
      </p:sp>
    </p:spTree>
    <p:extLst>
      <p:ext uri="{BB962C8B-B14F-4D97-AF65-F5344CB8AC3E}">
        <p14:creationId xmlns:p14="http://schemas.microsoft.com/office/powerpoint/2010/main" val="664487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工具</a:t>
            </a:r>
            <a:endParaRPr lang="zh-CN" altLang="en-US" sz="3600" dirty="0"/>
          </a:p>
        </p:txBody>
      </p:sp>
      <p:sp>
        <p:nvSpPr>
          <p:cNvPr id="6" name="文本框 5"/>
          <p:cNvSpPr txBox="1"/>
          <p:nvPr/>
        </p:nvSpPr>
        <p:spPr>
          <a:xfrm>
            <a:off x="768096" y="1831085"/>
            <a:ext cx="6292509" cy="43088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altLang="zh-CN" sz="1600" b="1" dirty="0" err="1" smtClean="0"/>
              <a:t>Redis</a:t>
            </a:r>
            <a:r>
              <a:rPr lang="zh-CN" altLang="en-US" sz="1600" b="1" dirty="0" smtClean="0"/>
              <a:t>可视化</a:t>
            </a:r>
            <a:r>
              <a:rPr lang="en-US" altLang="zh-CN" sz="1600" b="1" dirty="0" smtClean="0"/>
              <a:t>: </a:t>
            </a:r>
            <a:r>
              <a:rPr lang="en-US" altLang="zh-CN" sz="1600" b="1" dirty="0" err="1" smtClean="0"/>
              <a:t>Redis</a:t>
            </a:r>
            <a:r>
              <a:rPr lang="en-US" altLang="zh-CN" sz="1600" b="1" dirty="0" smtClean="0"/>
              <a:t> </a:t>
            </a:r>
            <a:r>
              <a:rPr lang="en-US" altLang="zh-CN" sz="1600" b="1" dirty="0" err="1" smtClean="0"/>
              <a:t>DeskTop</a:t>
            </a:r>
            <a:r>
              <a:rPr lang="en-US" altLang="zh-CN" sz="1600" b="1" dirty="0" smtClean="0"/>
              <a:t> Manager</a:t>
            </a:r>
            <a:endParaRPr lang="en-US" altLang="zh-CN" sz="1600" b="1" dirty="0"/>
          </a:p>
        </p:txBody>
      </p:sp>
      <p:pic>
        <p:nvPicPr>
          <p:cNvPr id="4" name="图片 3"/>
          <p:cNvPicPr>
            <a:picLocks noChangeAspect="1"/>
          </p:cNvPicPr>
          <p:nvPr/>
        </p:nvPicPr>
        <p:blipFill>
          <a:blip r:embed="rId2"/>
          <a:stretch>
            <a:fillRect/>
          </a:stretch>
        </p:blipFill>
        <p:spPr>
          <a:xfrm>
            <a:off x="768095" y="2397416"/>
            <a:ext cx="6292509" cy="3926635"/>
          </a:xfrm>
          <a:prstGeom prst="rect">
            <a:avLst/>
          </a:prstGeom>
        </p:spPr>
      </p:pic>
    </p:spTree>
    <p:extLst>
      <p:ext uri="{BB962C8B-B14F-4D97-AF65-F5344CB8AC3E}">
        <p14:creationId xmlns:p14="http://schemas.microsoft.com/office/powerpoint/2010/main" val="3609141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工具</a:t>
            </a:r>
            <a:endParaRPr lang="zh-CN" altLang="en-US" sz="3600" dirty="0"/>
          </a:p>
        </p:txBody>
      </p:sp>
      <p:sp>
        <p:nvSpPr>
          <p:cNvPr id="6" name="文本框 5"/>
          <p:cNvSpPr txBox="1"/>
          <p:nvPr/>
        </p:nvSpPr>
        <p:spPr>
          <a:xfrm>
            <a:off x="768096" y="1831085"/>
            <a:ext cx="6292509" cy="46166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altLang="zh-CN" sz="1600" b="1" dirty="0" err="1" smtClean="0"/>
              <a:t>Mongodb</a:t>
            </a:r>
            <a:r>
              <a:rPr lang="zh-CN" altLang="en-US" sz="1600" b="1" dirty="0" smtClean="0"/>
              <a:t>可视化</a:t>
            </a:r>
            <a:r>
              <a:rPr lang="en-US" altLang="zh-CN" sz="1600" b="1" dirty="0" smtClean="0"/>
              <a:t>: </a:t>
            </a:r>
            <a:r>
              <a:rPr lang="en-US" altLang="zh-CN" sz="1600" b="1" dirty="0" err="1" smtClean="0"/>
              <a:t>MongoChef</a:t>
            </a:r>
            <a:r>
              <a:rPr lang="en-US" altLang="zh-CN" sz="1600" b="1" dirty="0" smtClean="0"/>
              <a:t> Core</a:t>
            </a:r>
            <a:endParaRPr lang="en-US" altLang="zh-CN" sz="1600" b="1" dirty="0"/>
          </a:p>
        </p:txBody>
      </p:sp>
      <p:pic>
        <p:nvPicPr>
          <p:cNvPr id="3" name="图片 2"/>
          <p:cNvPicPr>
            <a:picLocks noChangeAspect="1"/>
          </p:cNvPicPr>
          <p:nvPr/>
        </p:nvPicPr>
        <p:blipFill>
          <a:blip r:embed="rId2"/>
          <a:stretch>
            <a:fillRect/>
          </a:stretch>
        </p:blipFill>
        <p:spPr>
          <a:xfrm>
            <a:off x="768096" y="2537847"/>
            <a:ext cx="6292509" cy="3926979"/>
          </a:xfrm>
          <a:prstGeom prst="rect">
            <a:avLst/>
          </a:prstGeom>
        </p:spPr>
      </p:pic>
    </p:spTree>
    <p:extLst>
      <p:ext uri="{BB962C8B-B14F-4D97-AF65-F5344CB8AC3E}">
        <p14:creationId xmlns:p14="http://schemas.microsoft.com/office/powerpoint/2010/main" val="3248224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icrosoft JhengHei" panose="020B0604030504040204" pitchFamily="34" charset="-120"/>
                <a:ea typeface="Microsoft JhengHei" panose="020B0604030504040204" pitchFamily="34" charset="-120"/>
              </a:rPr>
              <a:t> </a:t>
            </a:r>
            <a:r>
              <a:rPr lang="zh-CN" altLang="en-US" dirty="0" smtClean="0">
                <a:latin typeface="Microsoft JhengHei" panose="020B0604030504040204" pitchFamily="34" charset="-120"/>
                <a:ea typeface="Microsoft JhengHei" panose="020B0604030504040204" pitchFamily="34" charset="-120"/>
              </a:rPr>
              <a:t>目录</a:t>
            </a:r>
            <a:endParaRPr lang="zh-CN" altLang="en-US" dirty="0">
              <a:latin typeface="Microsoft JhengHei" panose="020B0604030504040204" pitchFamily="34" charset="-120"/>
              <a:ea typeface="Microsoft JhengHei" panose="020B0604030504040204" pitchFamily="34" charset="-120"/>
            </a:endParaRPr>
          </a:p>
        </p:txBody>
      </p:sp>
      <p:graphicFrame>
        <p:nvGraphicFramePr>
          <p:cNvPr id="61" name="内容占位符 60"/>
          <p:cNvGraphicFramePr>
            <a:graphicFrameLocks noGrp="1"/>
          </p:cNvGraphicFramePr>
          <p:nvPr>
            <p:ph idx="1"/>
            <p:extLst>
              <p:ext uri="{D42A27DB-BD31-4B8C-83A1-F6EECF244321}">
                <p14:modId xmlns:p14="http://schemas.microsoft.com/office/powerpoint/2010/main" val="1366106411"/>
              </p:ext>
            </p:extLst>
          </p:nvPr>
        </p:nvGraphicFramePr>
        <p:xfrm>
          <a:off x="768350" y="2001328"/>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888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-TCP</a:t>
            </a:r>
            <a:r>
              <a:rPr lang="zh-CN" altLang="en-US" sz="3600" dirty="0" smtClean="0">
                <a:latin typeface="Microsoft JhengHei" panose="020B0604030504040204" pitchFamily="34" charset="-120"/>
                <a:ea typeface="Microsoft JhengHei" panose="020B0604030504040204" pitchFamily="34" charset="-120"/>
              </a:rPr>
              <a:t>服务简介</a:t>
            </a:r>
            <a:endParaRPr lang="zh-CN" altLang="en-US" sz="3600" dirty="0"/>
          </a:p>
        </p:txBody>
      </p:sp>
      <p:pic>
        <p:nvPicPr>
          <p:cNvPr id="4" name="图片 3"/>
          <p:cNvPicPr>
            <a:picLocks noChangeAspect="1"/>
          </p:cNvPicPr>
          <p:nvPr/>
        </p:nvPicPr>
        <p:blipFill>
          <a:blip r:embed="rId2"/>
          <a:stretch>
            <a:fillRect/>
          </a:stretch>
        </p:blipFill>
        <p:spPr>
          <a:xfrm>
            <a:off x="768096" y="1890712"/>
            <a:ext cx="4476750" cy="1876425"/>
          </a:xfrm>
          <a:prstGeom prst="rect">
            <a:avLst/>
          </a:prstGeom>
        </p:spPr>
      </p:pic>
      <p:pic>
        <p:nvPicPr>
          <p:cNvPr id="6" name="图片 5"/>
          <p:cNvPicPr>
            <a:picLocks noChangeAspect="1"/>
          </p:cNvPicPr>
          <p:nvPr/>
        </p:nvPicPr>
        <p:blipFill>
          <a:blip r:embed="rId3"/>
          <a:stretch>
            <a:fillRect/>
          </a:stretch>
        </p:blipFill>
        <p:spPr>
          <a:xfrm>
            <a:off x="768096" y="3948683"/>
            <a:ext cx="4362450" cy="2209800"/>
          </a:xfrm>
          <a:prstGeom prst="rect">
            <a:avLst/>
          </a:prstGeom>
        </p:spPr>
      </p:pic>
    </p:spTree>
    <p:extLst>
      <p:ext uri="{BB962C8B-B14F-4D97-AF65-F5344CB8AC3E}">
        <p14:creationId xmlns:p14="http://schemas.microsoft.com/office/powerpoint/2010/main" val="3190561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-TCP</a:t>
            </a:r>
            <a:r>
              <a:rPr lang="zh-CN" altLang="en-US" sz="3600" dirty="0" smtClean="0">
                <a:latin typeface="Microsoft JhengHei" panose="020B0604030504040204" pitchFamily="34" charset="-120"/>
                <a:ea typeface="Microsoft JhengHei" panose="020B0604030504040204" pitchFamily="34" charset="-120"/>
              </a:rPr>
              <a:t>服务简介</a:t>
            </a:r>
            <a:endParaRPr lang="zh-CN" altLang="en-US" sz="3600" dirty="0"/>
          </a:p>
        </p:txBody>
      </p:sp>
      <p:pic>
        <p:nvPicPr>
          <p:cNvPr id="7" name="图片 6"/>
          <p:cNvPicPr>
            <a:picLocks noChangeAspect="1"/>
          </p:cNvPicPr>
          <p:nvPr/>
        </p:nvPicPr>
        <p:blipFill>
          <a:blip r:embed="rId2"/>
          <a:stretch>
            <a:fillRect/>
          </a:stretch>
        </p:blipFill>
        <p:spPr>
          <a:xfrm>
            <a:off x="768096" y="1952625"/>
            <a:ext cx="6038850" cy="3429000"/>
          </a:xfrm>
          <a:prstGeom prst="rect">
            <a:avLst/>
          </a:prstGeom>
        </p:spPr>
      </p:pic>
    </p:spTree>
    <p:extLst>
      <p:ext uri="{BB962C8B-B14F-4D97-AF65-F5344CB8AC3E}">
        <p14:creationId xmlns:p14="http://schemas.microsoft.com/office/powerpoint/2010/main" val="2866543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-TCP</a:t>
            </a:r>
            <a:r>
              <a:rPr lang="zh-CN" altLang="en-US" sz="3600" dirty="0" smtClean="0">
                <a:latin typeface="Microsoft JhengHei" panose="020B0604030504040204" pitchFamily="34" charset="-120"/>
                <a:ea typeface="Microsoft JhengHei" panose="020B0604030504040204" pitchFamily="34" charset="-120"/>
              </a:rPr>
              <a:t>程序流程图</a:t>
            </a:r>
            <a:endParaRPr lang="zh-CN" altLang="en-US" sz="3600" dirty="0"/>
          </a:p>
        </p:txBody>
      </p:sp>
      <p:pic>
        <p:nvPicPr>
          <p:cNvPr id="4" name="图片 3"/>
          <p:cNvPicPr>
            <a:picLocks noChangeAspect="1"/>
          </p:cNvPicPr>
          <p:nvPr/>
        </p:nvPicPr>
        <p:blipFill>
          <a:blip r:embed="rId2"/>
          <a:stretch>
            <a:fillRect/>
          </a:stretch>
        </p:blipFill>
        <p:spPr>
          <a:xfrm>
            <a:off x="768096" y="1751466"/>
            <a:ext cx="7743444" cy="4838620"/>
          </a:xfrm>
          <a:prstGeom prst="rect">
            <a:avLst/>
          </a:prstGeom>
        </p:spPr>
      </p:pic>
    </p:spTree>
    <p:extLst>
      <p:ext uri="{BB962C8B-B14F-4D97-AF65-F5344CB8AC3E}">
        <p14:creationId xmlns:p14="http://schemas.microsoft.com/office/powerpoint/2010/main" val="741655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-HTTP</a:t>
            </a:r>
            <a:r>
              <a:rPr lang="zh-CN" altLang="en-US" sz="3600" dirty="0" smtClean="0">
                <a:latin typeface="Microsoft JhengHei" panose="020B0604030504040204" pitchFamily="34" charset="-120"/>
                <a:ea typeface="Microsoft JhengHei" panose="020B0604030504040204" pitchFamily="34" charset="-120"/>
              </a:rPr>
              <a:t>服务简介</a:t>
            </a:r>
            <a:endParaRPr lang="zh-CN" altLang="en-US" sz="36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1794167"/>
            <a:ext cx="5960132" cy="4489676"/>
          </a:xfrm>
          <a:prstGeom prst="rect">
            <a:avLst/>
          </a:prstGeom>
        </p:spPr>
      </p:pic>
    </p:spTree>
    <p:extLst>
      <p:ext uri="{BB962C8B-B14F-4D97-AF65-F5344CB8AC3E}">
        <p14:creationId xmlns:p14="http://schemas.microsoft.com/office/powerpoint/2010/main" val="1823986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-HTTP</a:t>
            </a:r>
            <a:r>
              <a:rPr lang="zh-CN" altLang="en-US" sz="3600" dirty="0" smtClean="0">
                <a:latin typeface="Microsoft JhengHei" panose="020B0604030504040204" pitchFamily="34" charset="-120"/>
                <a:ea typeface="Microsoft JhengHei" panose="020B0604030504040204" pitchFamily="34" charset="-120"/>
              </a:rPr>
              <a:t>程序流程图</a:t>
            </a:r>
            <a:endParaRPr lang="zh-CN" altLang="en-US" sz="3600" dirty="0"/>
          </a:p>
        </p:txBody>
      </p:sp>
      <p:pic>
        <p:nvPicPr>
          <p:cNvPr id="3" name="图片 2"/>
          <p:cNvPicPr>
            <a:picLocks noChangeAspect="1"/>
          </p:cNvPicPr>
          <p:nvPr/>
        </p:nvPicPr>
        <p:blipFill>
          <a:blip r:embed="rId2"/>
          <a:stretch>
            <a:fillRect/>
          </a:stretch>
        </p:blipFill>
        <p:spPr>
          <a:xfrm>
            <a:off x="3486531" y="1672892"/>
            <a:ext cx="1853184" cy="5113433"/>
          </a:xfrm>
          <a:prstGeom prst="rect">
            <a:avLst/>
          </a:prstGeom>
        </p:spPr>
      </p:pic>
    </p:spTree>
    <p:extLst>
      <p:ext uri="{BB962C8B-B14F-4D97-AF65-F5344CB8AC3E}">
        <p14:creationId xmlns:p14="http://schemas.microsoft.com/office/powerpoint/2010/main" val="22426763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客户端登陆页面</a:t>
            </a:r>
            <a:endParaRPr lang="zh-CN" altLang="en-US" sz="3600" dirty="0"/>
          </a:p>
        </p:txBody>
      </p:sp>
      <p:pic>
        <p:nvPicPr>
          <p:cNvPr id="4" name="图片 3"/>
          <p:cNvPicPr>
            <a:picLocks noChangeAspect="1"/>
          </p:cNvPicPr>
          <p:nvPr/>
        </p:nvPicPr>
        <p:blipFill>
          <a:blip r:embed="rId2"/>
          <a:stretch>
            <a:fillRect/>
          </a:stretch>
        </p:blipFill>
        <p:spPr>
          <a:xfrm>
            <a:off x="768096" y="1754632"/>
            <a:ext cx="6267704" cy="3936108"/>
          </a:xfrm>
          <a:prstGeom prst="rect">
            <a:avLst/>
          </a:prstGeom>
        </p:spPr>
      </p:pic>
    </p:spTree>
    <p:extLst>
      <p:ext uri="{BB962C8B-B14F-4D97-AF65-F5344CB8AC3E}">
        <p14:creationId xmlns:p14="http://schemas.microsoft.com/office/powerpoint/2010/main" val="3541525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基站状态页面</a:t>
            </a:r>
            <a:endParaRPr lang="zh-CN" altLang="en-US" sz="3600" dirty="0"/>
          </a:p>
        </p:txBody>
      </p:sp>
      <p:pic>
        <p:nvPicPr>
          <p:cNvPr id="3" name="图片 2"/>
          <p:cNvPicPr>
            <a:picLocks noChangeAspect="1"/>
          </p:cNvPicPr>
          <p:nvPr/>
        </p:nvPicPr>
        <p:blipFill>
          <a:blip r:embed="rId2"/>
          <a:stretch>
            <a:fillRect/>
          </a:stretch>
        </p:blipFill>
        <p:spPr>
          <a:xfrm>
            <a:off x="768095" y="1901951"/>
            <a:ext cx="6686441" cy="4185907"/>
          </a:xfrm>
          <a:prstGeom prst="rect">
            <a:avLst/>
          </a:prstGeom>
        </p:spPr>
      </p:pic>
    </p:spTree>
    <p:extLst>
      <p:ext uri="{BB962C8B-B14F-4D97-AF65-F5344CB8AC3E}">
        <p14:creationId xmlns:p14="http://schemas.microsoft.com/office/powerpoint/2010/main" val="3716159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err="1" smtClean="0">
                <a:latin typeface="Microsoft JhengHei" panose="020B0604030504040204" pitchFamily="34" charset="-120"/>
                <a:ea typeface="Microsoft JhengHei" panose="020B0604030504040204" pitchFamily="34" charset="-120"/>
              </a:rPr>
              <a:t>Zigbee</a:t>
            </a:r>
            <a:r>
              <a:rPr lang="zh-CN" altLang="en-US" sz="3600" dirty="0" smtClean="0">
                <a:latin typeface="Microsoft JhengHei" panose="020B0604030504040204" pitchFamily="34" charset="-120"/>
                <a:ea typeface="Microsoft JhengHei" panose="020B0604030504040204" pitchFamily="34" charset="-120"/>
              </a:rPr>
              <a:t>概述</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Zigbee</a:t>
            </a:r>
            <a:r>
              <a:rPr lang="zh-CN" altLang="en-US" sz="3600" dirty="0" smtClean="0">
                <a:latin typeface="Microsoft JhengHei" panose="020B0604030504040204" pitchFamily="34" charset="-120"/>
                <a:ea typeface="Microsoft JhengHei" panose="020B0604030504040204" pitchFamily="34" charset="-120"/>
              </a:rPr>
              <a:t>协议层</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01021612"/>
              </p:ext>
            </p:extLst>
          </p:nvPr>
        </p:nvGraphicFramePr>
        <p:xfrm>
          <a:off x="1919716" y="1776547"/>
          <a:ext cx="4986813" cy="4779029"/>
        </p:xfrm>
        <a:graphic>
          <a:graphicData uri="http://schemas.openxmlformats.org/presentationml/2006/ole">
            <mc:AlternateContent xmlns:mc="http://schemas.openxmlformats.org/markup-compatibility/2006">
              <mc:Choice xmlns:v="urn:schemas-microsoft-com:vml" Requires="v">
                <p:oleObj spid="_x0000_s9222" name="Visio" r:id="rId3" imgW="6334809" imgH="6072139" progId="Visio.Drawing.15">
                  <p:embed/>
                </p:oleObj>
              </mc:Choice>
              <mc:Fallback>
                <p:oleObj name="Visio" r:id="rId3" imgW="6334809" imgH="607213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716" y="1776547"/>
                        <a:ext cx="4986813" cy="4779029"/>
                      </a:xfrm>
                      <a:prstGeom prst="rect">
                        <a:avLst/>
                      </a:prstGeom>
                      <a:noFill/>
                    </p:spPr>
                  </p:pic>
                </p:oleObj>
              </mc:Fallback>
            </mc:AlternateContent>
          </a:graphicData>
        </a:graphic>
      </p:graphicFrame>
    </p:spTree>
    <p:extLst>
      <p:ext uri="{BB962C8B-B14F-4D97-AF65-F5344CB8AC3E}">
        <p14:creationId xmlns:p14="http://schemas.microsoft.com/office/powerpoint/2010/main" val="1253063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err="1" smtClean="0">
                <a:latin typeface="Microsoft JhengHei" panose="020B0604030504040204" pitchFamily="34" charset="-120"/>
                <a:ea typeface="Microsoft JhengHei" panose="020B0604030504040204" pitchFamily="34" charset="-120"/>
              </a:rPr>
              <a:t>Zigbee</a:t>
            </a:r>
            <a:r>
              <a:rPr lang="zh-CN" altLang="en-US" sz="3600" dirty="0" smtClean="0">
                <a:latin typeface="Microsoft JhengHei" panose="020B0604030504040204" pitchFamily="34" charset="-120"/>
                <a:ea typeface="Microsoft JhengHei" panose="020B0604030504040204" pitchFamily="34" charset="-120"/>
              </a:rPr>
              <a:t>概述</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数据帧协议</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58903151"/>
              </p:ext>
            </p:extLst>
          </p:nvPr>
        </p:nvGraphicFramePr>
        <p:xfrm>
          <a:off x="768096" y="1872342"/>
          <a:ext cx="5934075" cy="1524000"/>
        </p:xfrm>
        <a:graphic>
          <a:graphicData uri="http://schemas.openxmlformats.org/presentationml/2006/ole">
            <mc:AlternateContent xmlns:mc="http://schemas.openxmlformats.org/markup-compatibility/2006">
              <mc:Choice xmlns:v="urn:schemas-microsoft-com:vml" Requires="v">
                <p:oleObj spid="_x0000_s13317" name="Visio" r:id="rId3" imgW="7325028" imgH="1881854" progId="Visio.Drawing.15">
                  <p:embed/>
                </p:oleObj>
              </mc:Choice>
              <mc:Fallback>
                <p:oleObj name="Visio" r:id="rId3" imgW="7325028" imgH="188185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96" y="1872342"/>
                        <a:ext cx="59340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p:cNvPicPr>
            <a:picLocks noChangeAspect="1"/>
          </p:cNvPicPr>
          <p:nvPr/>
        </p:nvPicPr>
        <p:blipFill>
          <a:blip r:embed="rId5"/>
          <a:stretch>
            <a:fillRect/>
          </a:stretch>
        </p:blipFill>
        <p:spPr>
          <a:xfrm>
            <a:off x="1236618" y="3593630"/>
            <a:ext cx="3692433" cy="921401"/>
          </a:xfrm>
          <a:prstGeom prst="rect">
            <a:avLst/>
          </a:prstGeom>
        </p:spPr>
      </p:pic>
      <p:pic>
        <p:nvPicPr>
          <p:cNvPr id="8" name="图片 7"/>
          <p:cNvPicPr>
            <a:picLocks noChangeAspect="1"/>
          </p:cNvPicPr>
          <p:nvPr/>
        </p:nvPicPr>
        <p:blipFill>
          <a:blip r:embed="rId6"/>
          <a:stretch>
            <a:fillRect/>
          </a:stretch>
        </p:blipFill>
        <p:spPr>
          <a:xfrm>
            <a:off x="1209648" y="4683468"/>
            <a:ext cx="5942857" cy="2028571"/>
          </a:xfrm>
          <a:prstGeom prst="rect">
            <a:avLst/>
          </a:prstGeom>
        </p:spPr>
      </p:pic>
    </p:spTree>
    <p:extLst>
      <p:ext uri="{BB962C8B-B14F-4D97-AF65-F5344CB8AC3E}">
        <p14:creationId xmlns:p14="http://schemas.microsoft.com/office/powerpoint/2010/main" val="3060906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err="1" smtClean="0">
                <a:latin typeface="Microsoft JhengHei" panose="020B0604030504040204" pitchFamily="34" charset="-120"/>
                <a:ea typeface="Microsoft JhengHei" panose="020B0604030504040204" pitchFamily="34" charset="-120"/>
              </a:rPr>
              <a:t>Zigbee</a:t>
            </a:r>
            <a:r>
              <a:rPr lang="zh-CN" altLang="en-US" sz="3600" dirty="0" smtClean="0">
                <a:latin typeface="Microsoft JhengHei" panose="020B0604030504040204" pitchFamily="34" charset="-120"/>
                <a:ea typeface="Microsoft JhengHei" panose="020B0604030504040204" pitchFamily="34" charset="-120"/>
              </a:rPr>
              <a:t>概述</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数据帧协议</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92310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591708356"/>
              </p:ext>
            </p:extLst>
          </p:nvPr>
        </p:nvGraphicFramePr>
        <p:xfrm>
          <a:off x="923108" y="1698171"/>
          <a:ext cx="5934075" cy="2324100"/>
        </p:xfrm>
        <a:graphic>
          <a:graphicData uri="http://schemas.openxmlformats.org/presentationml/2006/ole">
            <mc:AlternateContent xmlns:mc="http://schemas.openxmlformats.org/markup-compatibility/2006">
              <mc:Choice xmlns:v="urn:schemas-microsoft-com:vml" Requires="v">
                <p:oleObj spid="_x0000_s17417" name="Visio" r:id="rId3" imgW="8964630" imgH="3505655" progId="Visio.Drawing.15">
                  <p:embed/>
                </p:oleObj>
              </mc:Choice>
              <mc:Fallback>
                <p:oleObj name="Visio" r:id="rId3" imgW="8964630" imgH="350565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08" y="1698171"/>
                        <a:ext cx="5934075"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13510" y="146282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66025018"/>
              </p:ext>
            </p:extLst>
          </p:nvPr>
        </p:nvGraphicFramePr>
        <p:xfrm>
          <a:off x="923108" y="4022271"/>
          <a:ext cx="5943600" cy="2362200"/>
        </p:xfrm>
        <a:graphic>
          <a:graphicData uri="http://schemas.openxmlformats.org/presentationml/2006/ole">
            <mc:AlternateContent xmlns:mc="http://schemas.openxmlformats.org/markup-compatibility/2006">
              <mc:Choice xmlns:v="urn:schemas-microsoft-com:vml" Requires="v">
                <p:oleObj spid="_x0000_s17418" name="Visio" r:id="rId5" imgW="9108898" imgH="3604312" progId="Visio.Drawing.15">
                  <p:embed/>
                </p:oleObj>
              </mc:Choice>
              <mc:Fallback>
                <p:oleObj name="Visio" r:id="rId5" imgW="9108898" imgH="360431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108" y="4022271"/>
                        <a:ext cx="59436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72600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a:t>
            </a:r>
            <a:r>
              <a:rPr lang="zh-CN" altLang="en-US" sz="3600" dirty="0" smtClean="0">
                <a:latin typeface="Microsoft JhengHei" panose="020B0604030504040204" pitchFamily="34" charset="-120"/>
                <a:ea typeface="Microsoft JhengHei" panose="020B0604030504040204" pitchFamily="34" charset="-120"/>
              </a:rPr>
              <a:t>总体设计</a:t>
            </a:r>
            <a:r>
              <a:rPr lang="en-US" altLang="zh-CN" sz="3600" dirty="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规划</a:t>
            </a:r>
            <a:endParaRPr lang="zh-CN" altLang="en-US" sz="3600" dirty="0"/>
          </a:p>
        </p:txBody>
      </p:sp>
      <p:graphicFrame>
        <p:nvGraphicFramePr>
          <p:cNvPr id="4" name="对象 3"/>
          <p:cNvGraphicFramePr>
            <a:graphicFrameLocks noChangeAspect="1"/>
          </p:cNvGraphicFramePr>
          <p:nvPr>
            <p:extLst>
              <p:ext uri="{D42A27DB-BD31-4B8C-83A1-F6EECF244321}">
                <p14:modId xmlns:p14="http://schemas.microsoft.com/office/powerpoint/2010/main" val="1167174930"/>
              </p:ext>
            </p:extLst>
          </p:nvPr>
        </p:nvGraphicFramePr>
        <p:xfrm>
          <a:off x="1794494" y="1843228"/>
          <a:ext cx="5237258" cy="4181473"/>
        </p:xfrm>
        <a:graphic>
          <a:graphicData uri="http://schemas.openxmlformats.org/presentationml/2006/ole">
            <mc:AlternateContent xmlns:mc="http://schemas.openxmlformats.org/markup-compatibility/2006">
              <mc:Choice xmlns:v="urn:schemas-microsoft-com:vml" Requires="v">
                <p:oleObj spid="_x0000_s8205" name="Visio" r:id="rId3" imgW="3593715" imgH="2863508" progId="Visio.Drawing.15">
                  <p:embed/>
                </p:oleObj>
              </mc:Choice>
              <mc:Fallback>
                <p:oleObj name="Visio" r:id="rId3" imgW="3593715" imgH="2863508"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4494" y="1843228"/>
                        <a:ext cx="5237258" cy="4181473"/>
                      </a:xfrm>
                      <a:prstGeom prst="rect">
                        <a:avLst/>
                      </a:prstGeom>
                      <a:noFill/>
                    </p:spPr>
                  </p:pic>
                </p:oleObj>
              </mc:Fallback>
            </mc:AlternateContent>
          </a:graphicData>
        </a:graphic>
      </p:graphicFrame>
    </p:spTree>
    <p:extLst>
      <p:ext uri="{BB962C8B-B14F-4D97-AF65-F5344CB8AC3E}">
        <p14:creationId xmlns:p14="http://schemas.microsoft.com/office/powerpoint/2010/main" val="519925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err="1" smtClean="0">
                <a:latin typeface="Microsoft JhengHei" panose="020B0604030504040204" pitchFamily="34" charset="-120"/>
                <a:ea typeface="Microsoft JhengHei" panose="020B0604030504040204" pitchFamily="34" charset="-120"/>
              </a:rPr>
              <a:t>Zigbee</a:t>
            </a:r>
            <a:r>
              <a:rPr lang="zh-CN" altLang="en-US" sz="3600" dirty="0" smtClean="0">
                <a:latin typeface="Microsoft JhengHei" panose="020B0604030504040204" pitchFamily="34" charset="-120"/>
                <a:ea typeface="Microsoft JhengHei" panose="020B0604030504040204" pitchFamily="34" charset="-120"/>
              </a:rPr>
              <a:t>概述</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网络拓扑结构</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1645920" y="22468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718741228"/>
              </p:ext>
            </p:extLst>
          </p:nvPr>
        </p:nvGraphicFramePr>
        <p:xfrm>
          <a:off x="1441323" y="2246811"/>
          <a:ext cx="5943600" cy="2562225"/>
        </p:xfrm>
        <a:graphic>
          <a:graphicData uri="http://schemas.openxmlformats.org/presentationml/2006/ole">
            <mc:AlternateContent xmlns:mc="http://schemas.openxmlformats.org/markup-compatibility/2006">
              <mc:Choice xmlns:v="urn:schemas-microsoft-com:vml" Requires="v">
                <p:oleObj spid="_x0000_s11270" name="Visio" r:id="rId3" imgW="8824574" imgH="3814967" progId="Visio.Drawing.15">
                  <p:embed/>
                </p:oleObj>
              </mc:Choice>
              <mc:Fallback>
                <p:oleObj name="Visio" r:id="rId3" imgW="8824574" imgH="381496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323" y="2246811"/>
                        <a:ext cx="5943600" cy="256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5428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smtClean="0">
                <a:latin typeface="Microsoft JhengHei" panose="020B0604030504040204" pitchFamily="34" charset="-120"/>
                <a:ea typeface="Microsoft JhengHei" panose="020B0604030504040204" pitchFamily="34" charset="-120"/>
              </a:rPr>
              <a:t>Z-Stack</a:t>
            </a:r>
            <a:r>
              <a:rPr lang="zh-CN" altLang="en-US" sz="3600" dirty="0" smtClean="0">
                <a:latin typeface="Microsoft JhengHei" panose="020B0604030504040204" pitchFamily="34" charset="-120"/>
                <a:ea typeface="Microsoft JhengHei" panose="020B0604030504040204" pitchFamily="34" charset="-120"/>
              </a:rPr>
              <a:t>介绍</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程序流程</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1645920" y="22468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stretch>
            <a:fillRect/>
          </a:stretch>
        </p:blipFill>
        <p:spPr>
          <a:xfrm>
            <a:off x="1883094" y="1698170"/>
            <a:ext cx="5401971" cy="4859383"/>
          </a:xfrm>
          <a:prstGeom prst="rect">
            <a:avLst/>
          </a:prstGeom>
        </p:spPr>
      </p:pic>
    </p:spTree>
    <p:extLst>
      <p:ext uri="{BB962C8B-B14F-4D97-AF65-F5344CB8AC3E}">
        <p14:creationId xmlns:p14="http://schemas.microsoft.com/office/powerpoint/2010/main" val="371527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3.</a:t>
            </a:r>
            <a:r>
              <a:rPr lang="zh-CN" altLang="en-US" sz="3600" dirty="0" smtClean="0">
                <a:latin typeface="Microsoft JhengHei" panose="020B0604030504040204" pitchFamily="34" charset="-120"/>
                <a:ea typeface="Microsoft JhengHei" panose="020B0604030504040204" pitchFamily="34" charset="-120"/>
              </a:rPr>
              <a:t> </a:t>
            </a:r>
            <a:r>
              <a:rPr lang="en-US" altLang="zh-CN" sz="3600" dirty="0" smtClean="0">
                <a:latin typeface="Microsoft JhengHei" panose="020B0604030504040204" pitchFamily="34" charset="-120"/>
                <a:ea typeface="Microsoft JhengHei" panose="020B0604030504040204" pitchFamily="34" charset="-120"/>
              </a:rPr>
              <a:t>Z-Stack</a:t>
            </a:r>
            <a:r>
              <a:rPr lang="zh-CN" altLang="en-US" sz="3600" dirty="0" smtClean="0">
                <a:latin typeface="Microsoft JhengHei" panose="020B0604030504040204" pitchFamily="34" charset="-120"/>
                <a:ea typeface="Microsoft JhengHei" panose="020B0604030504040204" pitchFamily="34" charset="-120"/>
              </a:rPr>
              <a:t>介绍</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采用模式</a:t>
            </a:r>
            <a:endParaRPr lang="zh-CN" altLang="en-US" sz="3600" dirty="0"/>
          </a:p>
        </p:txBody>
      </p:sp>
      <p:sp>
        <p:nvSpPr>
          <p:cNvPr id="3" name="Rectangle 2"/>
          <p:cNvSpPr>
            <a:spLocks noChangeArrowheads="1"/>
          </p:cNvSpPr>
          <p:nvPr/>
        </p:nvSpPr>
        <p:spPr bwMode="auto">
          <a:xfrm>
            <a:off x="1236618" y="16981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1645920" y="22468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862803287"/>
              </p:ext>
            </p:extLst>
          </p:nvPr>
        </p:nvGraphicFramePr>
        <p:xfrm>
          <a:off x="768096" y="1924957"/>
          <a:ext cx="7290054" cy="1364828"/>
        </p:xfrm>
        <a:graphic>
          <a:graphicData uri="http://schemas.openxmlformats.org/drawingml/2006/table">
            <a:tbl>
              <a:tblPr firstRow="1" bandRow="1">
                <a:tableStyleId>{5202B0CA-FC54-4496-8BCA-5EF66A818D29}</a:tableStyleId>
              </a:tblPr>
              <a:tblGrid>
                <a:gridCol w="3049524"/>
                <a:gridCol w="4240530"/>
              </a:tblGrid>
              <a:tr h="341207">
                <a:tc>
                  <a:txBody>
                    <a:bodyPr/>
                    <a:lstStyle/>
                    <a:p>
                      <a:pPr algn="l"/>
                      <a:r>
                        <a:rPr lang="zh-CN" altLang="en-US" sz="1200" dirty="0" smtClean="0"/>
                        <a:t>通信方式</a:t>
                      </a:r>
                      <a:endParaRPr lang="zh-CN" altLang="en-US" sz="1200" dirty="0"/>
                    </a:p>
                  </a:txBody>
                  <a:tcPr/>
                </a:tc>
                <a:tc>
                  <a:txBody>
                    <a:bodyPr/>
                    <a:lstStyle/>
                    <a:p>
                      <a:pPr algn="l"/>
                      <a:r>
                        <a:rPr lang="zh-CN" altLang="en-US" sz="1200" dirty="0" smtClean="0"/>
                        <a:t>描述</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广播</a:t>
                      </a:r>
                      <a:endParaRPr lang="en-US" altLang="zh-CN" sz="1200" b="1" dirty="0" smtClean="0"/>
                    </a:p>
                  </a:txBody>
                  <a:tcPr/>
                </a:tc>
                <a:tc>
                  <a:txBody>
                    <a:bodyPr/>
                    <a:lstStyle/>
                    <a:p>
                      <a:pPr algn="l"/>
                      <a:r>
                        <a:rPr lang="zh-CN" altLang="en-US" sz="1200" dirty="0" smtClean="0"/>
                        <a:t>广播至网络中的所有</a:t>
                      </a:r>
                      <a:r>
                        <a:rPr lang="zh-CN" altLang="en-US" sz="1200" dirty="0" smtClean="0"/>
                        <a:t>设备（打算使用这个）</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组播</a:t>
                      </a:r>
                      <a:endParaRPr lang="en-US" altLang="zh-CN" sz="1200" b="1" dirty="0" smtClean="0"/>
                    </a:p>
                  </a:txBody>
                  <a:tcPr/>
                </a:tc>
                <a:tc>
                  <a:txBody>
                    <a:bodyPr/>
                    <a:lstStyle/>
                    <a:p>
                      <a:pPr algn="l"/>
                      <a:r>
                        <a:rPr lang="zh-CN" altLang="en-US" sz="1200" dirty="0" smtClean="0"/>
                        <a:t>组播至网络中的一组设备</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单播</a:t>
                      </a:r>
                      <a:endParaRPr lang="en-US" altLang="zh-CN" sz="1200" b="1" dirty="0" smtClean="0"/>
                    </a:p>
                  </a:txBody>
                  <a:tcPr/>
                </a:tc>
                <a:tc>
                  <a:txBody>
                    <a:bodyPr/>
                    <a:lstStyle/>
                    <a:p>
                      <a:pPr algn="l"/>
                      <a:r>
                        <a:rPr lang="zh-CN" altLang="en-US" sz="1200" dirty="0" smtClean="0"/>
                        <a:t>点对点通信</a:t>
                      </a:r>
                      <a:endParaRPr lang="zh-CN" altLang="en-US" sz="120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85032343"/>
              </p:ext>
            </p:extLst>
          </p:nvPr>
        </p:nvGraphicFramePr>
        <p:xfrm>
          <a:off x="768096" y="3611639"/>
          <a:ext cx="7290054" cy="1364828"/>
        </p:xfrm>
        <a:graphic>
          <a:graphicData uri="http://schemas.openxmlformats.org/drawingml/2006/table">
            <a:tbl>
              <a:tblPr firstRow="1" bandRow="1">
                <a:tableStyleId>{5202B0CA-FC54-4496-8BCA-5EF66A818D29}</a:tableStyleId>
              </a:tblPr>
              <a:tblGrid>
                <a:gridCol w="3049524"/>
                <a:gridCol w="4240530"/>
              </a:tblGrid>
              <a:tr h="341207">
                <a:tc>
                  <a:txBody>
                    <a:bodyPr/>
                    <a:lstStyle/>
                    <a:p>
                      <a:pPr algn="l"/>
                      <a:r>
                        <a:rPr lang="zh-CN" altLang="en-US" sz="1200" dirty="0" smtClean="0"/>
                        <a:t>网络拓扑结构</a:t>
                      </a:r>
                      <a:endParaRPr lang="zh-CN" altLang="en-US" sz="1200" dirty="0"/>
                    </a:p>
                  </a:txBody>
                  <a:tcPr/>
                </a:tc>
                <a:tc>
                  <a:txBody>
                    <a:bodyPr/>
                    <a:lstStyle/>
                    <a:p>
                      <a:pPr algn="l"/>
                      <a:r>
                        <a:rPr lang="zh-CN" altLang="en-US" sz="1200" dirty="0" smtClean="0"/>
                        <a:t>描述</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星型</a:t>
                      </a:r>
                      <a:endParaRPr lang="en-US" altLang="zh-CN" sz="1200" b="1" dirty="0" smtClean="0"/>
                    </a:p>
                  </a:txBody>
                  <a:tcPr/>
                </a:tc>
                <a:tc>
                  <a:txBody>
                    <a:bodyPr/>
                    <a:lstStyle/>
                    <a:p>
                      <a:pPr algn="l"/>
                      <a:r>
                        <a:rPr lang="zh-CN" altLang="en-US" sz="1200" dirty="0" smtClean="0"/>
                        <a:t>打算采用的结构</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树型</a:t>
                      </a:r>
                      <a:endParaRPr lang="en-US" altLang="zh-CN" sz="1200" b="1" dirty="0" smtClean="0"/>
                    </a:p>
                  </a:txBody>
                  <a:tcPr/>
                </a:tc>
                <a:tc>
                  <a:txBody>
                    <a:bodyPr/>
                    <a:lstStyle/>
                    <a:p>
                      <a:pPr algn="l"/>
                      <a:r>
                        <a:rPr lang="zh-CN" altLang="en-US" sz="1200" dirty="0" smtClean="0"/>
                        <a:t>比骄麻烦</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网状</a:t>
                      </a:r>
                      <a:endParaRPr lang="en-US" altLang="zh-CN" sz="1200" b="1" dirty="0" smtClean="0"/>
                    </a:p>
                  </a:txBody>
                  <a:tcPr/>
                </a:tc>
                <a:tc>
                  <a:txBody>
                    <a:bodyPr/>
                    <a:lstStyle/>
                    <a:p>
                      <a:pPr algn="l"/>
                      <a:r>
                        <a:rPr lang="en-US" altLang="zh-CN" sz="1200" dirty="0" smtClean="0"/>
                        <a:t>Z-Stack</a:t>
                      </a:r>
                      <a:r>
                        <a:rPr lang="zh-CN" altLang="en-US" sz="1200" dirty="0" smtClean="0"/>
                        <a:t>默认的结构</a:t>
                      </a:r>
                      <a:endParaRPr lang="zh-CN" altLang="en-US" sz="1200" dirty="0"/>
                    </a:p>
                  </a:txBody>
                  <a:tcPr/>
                </a:tc>
              </a:tr>
            </a:tbl>
          </a:graphicData>
        </a:graphic>
      </p:graphicFrame>
    </p:spTree>
    <p:extLst>
      <p:ext uri="{BB962C8B-B14F-4D97-AF65-F5344CB8AC3E}">
        <p14:creationId xmlns:p14="http://schemas.microsoft.com/office/powerpoint/2010/main" val="1084687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icrosoft JhengHei" panose="020B0604030504040204" pitchFamily="34" charset="-120"/>
                <a:ea typeface="Microsoft JhengHei" panose="020B0604030504040204" pitchFamily="34" charset="-120"/>
              </a:rPr>
              <a:t> </a:t>
            </a:r>
            <a:r>
              <a:rPr lang="zh-CN" altLang="en-US" dirty="0" smtClean="0">
                <a:latin typeface="Microsoft JhengHei" panose="020B0604030504040204" pitchFamily="34" charset="-120"/>
                <a:ea typeface="Microsoft JhengHei" panose="020B0604030504040204" pitchFamily="34" charset="-120"/>
              </a:rPr>
              <a:t>后续工作</a:t>
            </a:r>
            <a:endParaRPr lang="zh-CN" altLang="en-US" dirty="0">
              <a:latin typeface="Microsoft JhengHei" panose="020B0604030504040204" pitchFamily="34" charset="-120"/>
              <a:ea typeface="Microsoft JhengHei" panose="020B0604030504040204" pitchFamily="34"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3828975925"/>
              </p:ext>
            </p:extLst>
          </p:nvPr>
        </p:nvGraphicFramePr>
        <p:xfrm>
          <a:off x="768096" y="1924957"/>
          <a:ext cx="7290054" cy="3699934"/>
        </p:xfrm>
        <a:graphic>
          <a:graphicData uri="http://schemas.openxmlformats.org/drawingml/2006/table">
            <a:tbl>
              <a:tblPr firstRow="1" bandRow="1">
                <a:tableStyleId>{5202B0CA-FC54-4496-8BCA-5EF66A818D29}</a:tableStyleId>
              </a:tblPr>
              <a:tblGrid>
                <a:gridCol w="3049524"/>
                <a:gridCol w="4240530"/>
              </a:tblGrid>
              <a:tr h="341207">
                <a:tc>
                  <a:txBody>
                    <a:bodyPr/>
                    <a:lstStyle/>
                    <a:p>
                      <a:pPr algn="l"/>
                      <a:r>
                        <a:rPr lang="zh-CN" altLang="en-US" sz="1200" dirty="0" smtClean="0"/>
                        <a:t>类型</a:t>
                      </a:r>
                      <a:endParaRPr lang="zh-CN" altLang="en-US" sz="1200" dirty="0"/>
                    </a:p>
                  </a:txBody>
                  <a:tcPr/>
                </a:tc>
                <a:tc>
                  <a:txBody>
                    <a:bodyPr/>
                    <a:lstStyle/>
                    <a:p>
                      <a:pPr algn="l"/>
                      <a:r>
                        <a:rPr lang="zh-CN" altLang="en-US" sz="1200" dirty="0" smtClean="0"/>
                        <a:t>描述</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smtClean="0"/>
                        <a:t>Tcp</a:t>
                      </a:r>
                      <a:r>
                        <a:rPr lang="zh-CN" altLang="en-US" sz="1200" b="1" dirty="0" smtClean="0"/>
                        <a:t>通信</a:t>
                      </a:r>
                      <a:endParaRPr lang="en-US" altLang="zh-CN" sz="1200" b="1" dirty="0" smtClean="0"/>
                    </a:p>
                  </a:txBody>
                  <a:tcPr/>
                </a:tc>
                <a:tc>
                  <a:txBody>
                    <a:bodyPr/>
                    <a:lstStyle/>
                    <a:p>
                      <a:pPr algn="l"/>
                      <a:r>
                        <a:rPr lang="zh-CN" altLang="en-US" sz="1200" dirty="0" smtClean="0"/>
                        <a:t>使用</a:t>
                      </a:r>
                      <a:r>
                        <a:rPr lang="en-US" altLang="zh-CN" sz="1200" dirty="0" smtClean="0"/>
                        <a:t>Z-Stack</a:t>
                      </a:r>
                      <a:r>
                        <a:rPr lang="zh-CN" altLang="en-US" sz="1200" dirty="0" smtClean="0"/>
                        <a:t>的串口驱动实现基站和计算机服务器数据的收发（需要深入了解</a:t>
                      </a:r>
                      <a:r>
                        <a:rPr lang="en-US" altLang="zh-CN" sz="1200" dirty="0" smtClean="0"/>
                        <a:t>Z-Stack</a:t>
                      </a:r>
                      <a:r>
                        <a:rPr lang="zh-CN" altLang="en-US" sz="1200" dirty="0" smtClean="0"/>
                        <a:t>的串口驱动）</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Http</a:t>
                      </a:r>
                      <a:r>
                        <a:rPr lang="zh-CN" altLang="en-US" sz="1200" b="1" dirty="0" smtClean="0"/>
                        <a:t>服务器和网页客户端</a:t>
                      </a:r>
                      <a:endParaRPr lang="en-US" altLang="zh-CN" sz="1200" b="1" dirty="0" smtClean="0"/>
                    </a:p>
                  </a:txBody>
                  <a:tcPr/>
                </a:tc>
                <a:tc>
                  <a:txBody>
                    <a:bodyPr/>
                    <a:lstStyle/>
                    <a:p>
                      <a:pPr algn="l"/>
                      <a:r>
                        <a:rPr lang="zh-CN" altLang="en-US" sz="1200" dirty="0" smtClean="0"/>
                        <a:t>设计网页，提供需要的功能</a:t>
                      </a:r>
                      <a:endParaRPr lang="zh-CN" altLang="en-US" sz="1200" dirty="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Z-Stack</a:t>
                      </a:r>
                      <a:endParaRPr lang="en-US" altLang="zh-CN" sz="1200" b="1" dirty="0" smtClean="0"/>
                    </a:p>
                  </a:txBody>
                  <a:tcPr/>
                </a:tc>
                <a:tc>
                  <a:txBody>
                    <a:bodyPr/>
                    <a:lstStyle/>
                    <a:p>
                      <a:pPr algn="l"/>
                      <a:r>
                        <a:rPr lang="zh-CN" altLang="en-US" sz="1200" dirty="0" smtClean="0"/>
                        <a:t>虽然大致已经弄清楚了应用层的结构和部分驱动层以及网络层的设置，仍然需要深入尝试和了解，需要解决的问题有</a:t>
                      </a:r>
                      <a:endParaRPr lang="en-US" altLang="zh-CN" sz="1200" dirty="0" smtClean="0"/>
                    </a:p>
                    <a:p>
                      <a:pPr algn="l"/>
                      <a:r>
                        <a:rPr lang="en-US" altLang="zh-CN" sz="1200" dirty="0" smtClean="0"/>
                        <a:t>1.Z-Stack</a:t>
                      </a:r>
                      <a:r>
                        <a:rPr lang="zh-CN" altLang="en-US" sz="1200" baseline="0" dirty="0" smtClean="0"/>
                        <a:t> </a:t>
                      </a:r>
                      <a:r>
                        <a:rPr lang="en-US" altLang="zh-CN" sz="1200" baseline="0" dirty="0" smtClean="0"/>
                        <a:t>PM2</a:t>
                      </a:r>
                      <a:r>
                        <a:rPr lang="zh-CN" altLang="en-US" sz="1200" baseline="0" dirty="0" smtClean="0"/>
                        <a:t>休眠设置</a:t>
                      </a:r>
                      <a:endParaRPr lang="en-US" altLang="zh-CN" sz="1200" baseline="0" dirty="0" smtClean="0"/>
                    </a:p>
                    <a:p>
                      <a:pPr algn="l"/>
                      <a:r>
                        <a:rPr lang="en-US" altLang="zh-CN" sz="1200" baseline="0" dirty="0" smtClean="0"/>
                        <a:t>2.Z-Stack </a:t>
                      </a:r>
                      <a:r>
                        <a:rPr lang="zh-CN" altLang="en-US" sz="1200" baseline="0" dirty="0" smtClean="0"/>
                        <a:t>串口驱动实现</a:t>
                      </a:r>
                      <a:r>
                        <a:rPr lang="en-US" altLang="zh-CN" sz="1200" baseline="0" dirty="0" err="1" smtClean="0"/>
                        <a:t>Tcp</a:t>
                      </a:r>
                      <a:r>
                        <a:rPr lang="zh-CN" altLang="en-US" sz="1200" baseline="0" dirty="0" smtClean="0"/>
                        <a:t>通信</a:t>
                      </a:r>
                      <a:endParaRPr lang="en-US" altLang="zh-CN" sz="1200" baseline="0" dirty="0" smtClean="0"/>
                    </a:p>
                    <a:p>
                      <a:pPr algn="l"/>
                      <a:r>
                        <a:rPr lang="en-US" altLang="zh-CN" sz="1200" baseline="0" dirty="0" smtClean="0"/>
                        <a:t>3.Z-Stack </a:t>
                      </a:r>
                      <a:r>
                        <a:rPr lang="zh-CN" altLang="en-US" sz="1200" baseline="0" dirty="0" smtClean="0"/>
                        <a:t>驱动层如何修改和添加</a:t>
                      </a:r>
                      <a:endParaRPr lang="en-US" altLang="zh-CN" sz="1200" baseline="0" dirty="0" smtClean="0"/>
                    </a:p>
                    <a:p>
                      <a:pPr algn="l"/>
                      <a:r>
                        <a:rPr lang="en-US" altLang="zh-CN" sz="1200" baseline="0" dirty="0" smtClean="0"/>
                        <a:t>4.Z-Stack </a:t>
                      </a:r>
                      <a:r>
                        <a:rPr lang="zh-CN" altLang="en-US" sz="1200" baseline="0" dirty="0" smtClean="0"/>
                        <a:t>离线程序任务的添加</a:t>
                      </a:r>
                      <a:endParaRPr lang="en-US" altLang="zh-CN" sz="1200" baseline="0" dirty="0" smtClean="0"/>
                    </a:p>
                    <a:p>
                      <a:pPr algn="l"/>
                      <a:r>
                        <a:rPr lang="en-US" altLang="zh-CN" sz="1200" baseline="0" dirty="0" smtClean="0"/>
                        <a:t>5.Z-Stack</a:t>
                      </a:r>
                      <a:r>
                        <a:rPr lang="zh-CN" altLang="en-US" sz="1200" baseline="0" dirty="0" smtClean="0"/>
                        <a:t>协调器的广播、点对点通信，终端设备的点对点通信。</a:t>
                      </a:r>
                      <a:endParaRPr lang="en-US" altLang="zh-CN" sz="1200" baseline="0" dirty="0" smtClean="0"/>
                    </a:p>
                    <a:p>
                      <a:pPr algn="l"/>
                      <a:r>
                        <a:rPr lang="en-US" altLang="zh-CN" sz="1200" baseline="0" dirty="0" smtClean="0"/>
                        <a:t>6.</a:t>
                      </a:r>
                      <a:r>
                        <a:rPr lang="zh-CN" altLang="en-US" sz="1200" baseline="0" dirty="0" smtClean="0"/>
                        <a:t>学会解析</a:t>
                      </a:r>
                      <a:r>
                        <a:rPr lang="en-US" altLang="zh-CN" sz="1200" baseline="0" dirty="0" smtClean="0"/>
                        <a:t>Packet Sniffer </a:t>
                      </a:r>
                      <a:r>
                        <a:rPr lang="zh-CN" altLang="en-US" sz="1200" baseline="0" dirty="0" smtClean="0"/>
                        <a:t>抓包工具抓取的数据，并解析数据帧格式。</a:t>
                      </a:r>
                      <a:endParaRPr lang="en-US" altLang="zh-CN" sz="1200" baseline="0" dirty="0" smtClean="0"/>
                    </a:p>
                  </a:txBody>
                  <a:tcPr/>
                </a:tc>
              </a:tr>
              <a:tr h="3412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通信机制</a:t>
                      </a:r>
                      <a:endParaRPr lang="en-US" altLang="zh-CN" sz="1200" b="1" dirty="0" smtClean="0"/>
                    </a:p>
                  </a:txBody>
                  <a:tcPr/>
                </a:tc>
                <a:tc>
                  <a:txBody>
                    <a:bodyPr/>
                    <a:lstStyle/>
                    <a:p>
                      <a:pPr algn="l"/>
                      <a:r>
                        <a:rPr lang="zh-CN" altLang="en-US" sz="1200" baseline="0" dirty="0" smtClean="0"/>
                        <a:t>仍然由终端设备间隔一定时间发起命令请求，查看上位机是否有命令需要下发。由于使用了</a:t>
                      </a:r>
                      <a:r>
                        <a:rPr lang="en-US" altLang="zh-CN" sz="1200" baseline="0" dirty="0" smtClean="0"/>
                        <a:t>Z-Stack</a:t>
                      </a:r>
                      <a:r>
                        <a:rPr lang="zh-CN" altLang="en-US" sz="1200" baseline="0" dirty="0" smtClean="0"/>
                        <a:t>协议栈，需要考虑简化之前的协议。</a:t>
                      </a:r>
                      <a:endParaRPr lang="en-US" altLang="zh-CN" sz="1200" baseline="0" dirty="0" smtClean="0"/>
                    </a:p>
                  </a:txBody>
                  <a:tcPr/>
                </a:tc>
              </a:tr>
            </a:tbl>
          </a:graphicData>
        </a:graphic>
      </p:graphicFrame>
    </p:spTree>
    <p:extLst>
      <p:ext uri="{BB962C8B-B14F-4D97-AF65-F5344CB8AC3E}">
        <p14:creationId xmlns:p14="http://schemas.microsoft.com/office/powerpoint/2010/main" val="110829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accent2"/>
                </a:solidFill>
              </a:rPr>
              <a:t>THANK you!</a:t>
            </a:r>
            <a:endParaRPr lang="zh-CN" altLang="en-US" dirty="0">
              <a:solidFill>
                <a:schemeClr val="accent2"/>
              </a:solidFill>
            </a:endParaRPr>
          </a:p>
        </p:txBody>
      </p:sp>
      <p:sp>
        <p:nvSpPr>
          <p:cNvPr id="3" name="内容占位符 2"/>
          <p:cNvSpPr>
            <a:spLocks noGrp="1"/>
          </p:cNvSpPr>
          <p:nvPr>
            <p:ph idx="1"/>
          </p:nvPr>
        </p:nvSpPr>
        <p:spPr/>
        <p:txBody>
          <a:bodyPr/>
          <a:lstStyle/>
          <a:p>
            <a:r>
              <a:rPr lang="zh-CN" altLang="en-US" sz="3200" dirty="0" smtClean="0">
                <a:latin typeface="Microsoft JhengHei" panose="020B0604030504040204" pitchFamily="34" charset="-120"/>
                <a:ea typeface="Microsoft JhengHei" panose="020B0604030504040204" pitchFamily="34" charset="-120"/>
                <a:cs typeface="Courier New" panose="02070309020205020404" pitchFamily="49" charset="0"/>
              </a:rPr>
              <a:t>研究报告</a:t>
            </a:r>
            <a:endParaRPr lang="en-US" altLang="zh-CN" sz="3200"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endParaRPr lang="en-US" altLang="zh-CN" sz="1800"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r>
              <a:rPr lang="zh-CN" altLang="en-US" sz="1800" dirty="0" smtClean="0">
                <a:latin typeface="Microsoft JhengHei" panose="020B0604030504040204" pitchFamily="34" charset="-120"/>
                <a:ea typeface="Microsoft JhengHei" panose="020B0604030504040204" pitchFamily="34" charset="-120"/>
                <a:cs typeface="Courier New" panose="02070309020205020404" pitchFamily="49" charset="0"/>
              </a:rPr>
              <a:t>导师：应时彦</a:t>
            </a:r>
            <a:endParaRPr lang="en-US" altLang="zh-CN" sz="1800"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r>
              <a:rPr lang="zh-CN" altLang="en-US" sz="1800" dirty="0" smtClean="0">
                <a:latin typeface="Microsoft JhengHei" panose="020B0604030504040204" pitchFamily="34" charset="-120"/>
                <a:ea typeface="Microsoft JhengHei" panose="020B0604030504040204" pitchFamily="34" charset="-120"/>
                <a:cs typeface="Courier New" panose="02070309020205020404" pitchFamily="49" charset="0"/>
              </a:rPr>
              <a:t>姓名：朱献康</a:t>
            </a:r>
            <a:endParaRPr lang="en-US" altLang="zh-CN" sz="1800"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r>
              <a:rPr lang="zh-CN" altLang="en-US" sz="1800" dirty="0" smtClean="0">
                <a:latin typeface="Microsoft JhengHei" panose="020B0604030504040204" pitchFamily="34" charset="-120"/>
                <a:ea typeface="Microsoft JhengHei" panose="020B0604030504040204" pitchFamily="34" charset="-120"/>
                <a:cs typeface="Courier New" panose="02070309020205020404" pitchFamily="49" charset="0"/>
              </a:rPr>
              <a:t>日期</a:t>
            </a:r>
            <a:r>
              <a:rPr lang="zh-CN" altLang="en-US" sz="1800" dirty="0" smtClean="0">
                <a:latin typeface="Microsoft JhengHei" panose="020B0604030504040204" pitchFamily="34" charset="-120"/>
                <a:ea typeface="Microsoft JhengHei" panose="020B0604030504040204" pitchFamily="34" charset="-120"/>
                <a:cs typeface="Courier New" panose="02070309020205020404" pitchFamily="49" charset="0"/>
              </a:rPr>
              <a:t>：</a:t>
            </a:r>
            <a:r>
              <a:rPr lang="en-US" altLang="zh-CN" sz="1800" dirty="0" smtClean="0">
                <a:latin typeface="Microsoft JhengHei" panose="020B0604030504040204" pitchFamily="34" charset="-120"/>
                <a:ea typeface="Microsoft JhengHei" panose="020B0604030504040204" pitchFamily="34" charset="-120"/>
                <a:cs typeface="Courier New" panose="02070309020205020404" pitchFamily="49" charset="0"/>
              </a:rPr>
              <a:t>2016/12/09</a:t>
            </a:r>
            <a:endParaRPr lang="zh-CN" altLang="en-US" sz="1800" dirty="0" smtClean="0">
              <a:latin typeface="Microsoft JhengHei" panose="020B0604030504040204" pitchFamily="34" charset="-120"/>
              <a:ea typeface="Microsoft JhengHei" panose="020B0604030504040204" pitchFamily="34" charset="-120"/>
              <a:cs typeface="Courier New" panose="02070309020205020404" pitchFamily="49" charset="0"/>
            </a:endParaRPr>
          </a:p>
          <a:p>
            <a:endParaRPr lang="zh-CN" altLang="en-US" dirty="0"/>
          </a:p>
        </p:txBody>
      </p:sp>
    </p:spTree>
    <p:extLst>
      <p:ext uri="{BB962C8B-B14F-4D97-AF65-F5344CB8AC3E}">
        <p14:creationId xmlns:p14="http://schemas.microsoft.com/office/powerpoint/2010/main" val="1273180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a:t>
            </a:r>
            <a:r>
              <a:rPr lang="zh-CN" altLang="en-US" sz="3600" dirty="0" smtClean="0">
                <a:latin typeface="Microsoft JhengHei" panose="020B0604030504040204" pitchFamily="34" charset="-120"/>
                <a:ea typeface="Microsoft JhengHei" panose="020B0604030504040204" pitchFamily="34" charset="-120"/>
              </a:rPr>
              <a:t>总体设计</a:t>
            </a:r>
            <a:r>
              <a:rPr lang="en-US" altLang="zh-CN" sz="3600" dirty="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规划说明</a:t>
            </a:r>
            <a:endParaRPr lang="zh-CN" altLang="en-US" sz="3600" dirty="0"/>
          </a:p>
        </p:txBody>
      </p:sp>
      <p:sp>
        <p:nvSpPr>
          <p:cNvPr id="5" name="文本框 4"/>
          <p:cNvSpPr txBox="1"/>
          <p:nvPr/>
        </p:nvSpPr>
        <p:spPr>
          <a:xfrm>
            <a:off x="888273" y="1942011"/>
            <a:ext cx="7628709" cy="13042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lnSpc>
                <a:spcPct val="150000"/>
              </a:lnSpc>
            </a:pPr>
            <a:r>
              <a:rPr lang="zh-CN" altLang="en-US" dirty="0" smtClean="0"/>
              <a:t>无线门锁和基站：采用</a:t>
            </a:r>
            <a:r>
              <a:rPr lang="en-US" altLang="zh-CN" b="1" dirty="0" err="1" smtClean="0">
                <a:solidFill>
                  <a:srgbClr val="FF0000"/>
                </a:solidFill>
              </a:rPr>
              <a:t>Zigbee</a:t>
            </a:r>
            <a:r>
              <a:rPr lang="zh-CN" altLang="en-US" b="1" dirty="0" smtClean="0">
                <a:solidFill>
                  <a:srgbClr val="FF0000"/>
                </a:solidFill>
              </a:rPr>
              <a:t>短距离无线网络</a:t>
            </a:r>
            <a:r>
              <a:rPr lang="zh-CN" altLang="en-US" dirty="0" smtClean="0"/>
              <a:t>进行通信，采用</a:t>
            </a:r>
            <a:r>
              <a:rPr lang="en-US" altLang="zh-CN" dirty="0" smtClean="0"/>
              <a:t>TI</a:t>
            </a:r>
            <a:r>
              <a:rPr lang="zh-CN" altLang="en-US" dirty="0" smtClean="0"/>
              <a:t>公司的半开源的</a:t>
            </a:r>
            <a:r>
              <a:rPr lang="en-US" altLang="zh-CN" b="1" dirty="0" smtClean="0">
                <a:solidFill>
                  <a:srgbClr val="FF0000"/>
                </a:solidFill>
              </a:rPr>
              <a:t>Z-Stack</a:t>
            </a:r>
            <a:r>
              <a:rPr lang="zh-CN" altLang="en-US" b="1" dirty="0" smtClean="0">
                <a:solidFill>
                  <a:srgbClr val="FF0000"/>
                </a:solidFill>
              </a:rPr>
              <a:t>协议栈</a:t>
            </a:r>
            <a:r>
              <a:rPr lang="zh-CN" altLang="en-US" dirty="0" smtClean="0"/>
              <a:t>进行软件设计，该协议栈符合</a:t>
            </a:r>
            <a:r>
              <a:rPr lang="en-US" altLang="zh-CN" dirty="0" err="1" smtClean="0"/>
              <a:t>Zigbee</a:t>
            </a:r>
            <a:r>
              <a:rPr lang="zh-CN" altLang="en-US" dirty="0" smtClean="0"/>
              <a:t>网络协议。采用</a:t>
            </a:r>
            <a:r>
              <a:rPr lang="zh-CN" altLang="en-US" b="1" dirty="0" smtClean="0">
                <a:solidFill>
                  <a:srgbClr val="FF0000"/>
                </a:solidFill>
              </a:rPr>
              <a:t>星型</a:t>
            </a:r>
            <a:r>
              <a:rPr lang="zh-CN" altLang="en-US" dirty="0" smtClean="0"/>
              <a:t>的网络拓扑结构进行设计。</a:t>
            </a:r>
            <a:endParaRPr lang="en-US" altLang="zh-CN" dirty="0" smtClean="0"/>
          </a:p>
        </p:txBody>
      </p:sp>
      <p:sp>
        <p:nvSpPr>
          <p:cNvPr id="6" name="文本框 5"/>
          <p:cNvSpPr txBox="1"/>
          <p:nvPr/>
        </p:nvSpPr>
        <p:spPr>
          <a:xfrm>
            <a:off x="888273" y="3561261"/>
            <a:ext cx="7628709" cy="92333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50000"/>
              </a:lnSpc>
            </a:pPr>
            <a:r>
              <a:rPr lang="zh-CN" altLang="zh-CN" b="1" dirty="0"/>
              <a:t>问题：每一层一个</a:t>
            </a:r>
            <a:r>
              <a:rPr lang="zh-CN" altLang="zh-CN" b="1" dirty="0">
                <a:solidFill>
                  <a:srgbClr val="FF0000"/>
                </a:solidFill>
              </a:rPr>
              <a:t>协调器</a:t>
            </a:r>
            <a:r>
              <a:rPr lang="zh-CN" altLang="zh-CN" b="1" dirty="0"/>
              <a:t>，相当于每一层一个网络，网络之间在自组网的时候会不会存在干扰？还是</a:t>
            </a:r>
            <a:r>
              <a:rPr lang="zh-CN" altLang="zh-CN" b="1" dirty="0" smtClean="0"/>
              <a:t>说</a:t>
            </a:r>
            <a:r>
              <a:rPr lang="zh-CN" altLang="en-US" b="1" dirty="0" smtClean="0"/>
              <a:t>设置</a:t>
            </a:r>
            <a:r>
              <a:rPr lang="zh-CN" altLang="zh-CN" b="1" dirty="0" smtClean="0"/>
              <a:t>每</a:t>
            </a:r>
            <a:r>
              <a:rPr lang="zh-CN" altLang="zh-CN" b="1" dirty="0"/>
              <a:t>一层的通信信道不一样</a:t>
            </a:r>
            <a:r>
              <a:rPr lang="zh-CN" altLang="zh-CN" b="1" dirty="0" smtClean="0"/>
              <a:t>？</a:t>
            </a:r>
            <a:endParaRPr lang="zh-CN" altLang="zh-CN" dirty="0"/>
          </a:p>
        </p:txBody>
      </p:sp>
      <p:sp>
        <p:nvSpPr>
          <p:cNvPr id="7" name="文本框 6"/>
          <p:cNvSpPr txBox="1"/>
          <p:nvPr/>
        </p:nvSpPr>
        <p:spPr>
          <a:xfrm>
            <a:off x="888273" y="4683801"/>
            <a:ext cx="7628709"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lnSpc>
                <a:spcPct val="150000"/>
              </a:lnSpc>
            </a:pPr>
            <a:r>
              <a:rPr lang="zh-CN" altLang="en-US" dirty="0" smtClean="0"/>
              <a:t>基站和计算机：采用以太网星型拓扑结构，基站和基站之间相互隔离。计算机服务器需要分两块设计：</a:t>
            </a:r>
            <a:r>
              <a:rPr lang="en-US" altLang="zh-CN" b="1" dirty="0" err="1" smtClean="0">
                <a:solidFill>
                  <a:srgbClr val="FF0000"/>
                </a:solidFill>
              </a:rPr>
              <a:t>Tcp</a:t>
            </a:r>
            <a:r>
              <a:rPr lang="zh-CN" altLang="en-US" b="1" dirty="0" smtClean="0">
                <a:solidFill>
                  <a:srgbClr val="FF0000"/>
                </a:solidFill>
              </a:rPr>
              <a:t>服务器、</a:t>
            </a:r>
            <a:r>
              <a:rPr lang="en-US" altLang="zh-CN" b="1" dirty="0" smtClean="0">
                <a:solidFill>
                  <a:srgbClr val="FF0000"/>
                </a:solidFill>
              </a:rPr>
              <a:t>Http</a:t>
            </a:r>
            <a:r>
              <a:rPr lang="zh-CN" altLang="en-US" b="1" dirty="0" smtClean="0">
                <a:solidFill>
                  <a:srgbClr val="FF0000"/>
                </a:solidFill>
              </a:rPr>
              <a:t>服务器和客户端</a:t>
            </a:r>
            <a:r>
              <a:rPr lang="zh-CN" altLang="en-US" dirty="0" smtClean="0"/>
              <a:t>。需要注意的是基站是</a:t>
            </a:r>
            <a:r>
              <a:rPr lang="en-US" altLang="zh-CN" dirty="0" err="1" smtClean="0"/>
              <a:t>Tcp</a:t>
            </a:r>
            <a:r>
              <a:rPr lang="zh-CN" altLang="en-US" dirty="0" smtClean="0"/>
              <a:t>客户端（兰溪的设计模式基站是</a:t>
            </a:r>
            <a:r>
              <a:rPr lang="en-US" altLang="zh-CN" dirty="0" err="1" smtClean="0"/>
              <a:t>Tcp</a:t>
            </a:r>
            <a:r>
              <a:rPr lang="zh-CN" altLang="en-US" dirty="0" smtClean="0"/>
              <a:t>服务器），都采用</a:t>
            </a:r>
            <a:r>
              <a:rPr lang="en-US" altLang="zh-CN" b="1" dirty="0" smtClean="0">
                <a:solidFill>
                  <a:srgbClr val="FF0000"/>
                </a:solidFill>
              </a:rPr>
              <a:t>Node.js</a:t>
            </a:r>
            <a:r>
              <a:rPr lang="zh-CN" altLang="en-US" b="1" dirty="0" smtClean="0">
                <a:solidFill>
                  <a:srgbClr val="FF0000"/>
                </a:solidFill>
              </a:rPr>
              <a:t>语言</a:t>
            </a:r>
            <a:r>
              <a:rPr lang="zh-CN" altLang="en-US" dirty="0" smtClean="0"/>
              <a:t>设计。</a:t>
            </a:r>
            <a:endParaRPr lang="en-US" altLang="zh-CN" dirty="0"/>
          </a:p>
        </p:txBody>
      </p:sp>
    </p:spTree>
    <p:extLst>
      <p:ext uri="{BB962C8B-B14F-4D97-AF65-F5344CB8AC3E}">
        <p14:creationId xmlns:p14="http://schemas.microsoft.com/office/powerpoint/2010/main" val="3519872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a:t>
            </a:r>
            <a:r>
              <a:rPr lang="zh-CN" altLang="en-US" sz="3600" dirty="0" smtClean="0">
                <a:latin typeface="Microsoft JhengHei" panose="020B0604030504040204" pitchFamily="34" charset="-120"/>
                <a:ea typeface="Microsoft JhengHei" panose="020B0604030504040204" pitchFamily="34" charset="-120"/>
              </a:rPr>
              <a:t>总体设计</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硬件拓扑结构</a:t>
            </a:r>
            <a:endParaRPr lang="zh-CN" altLang="en-US" sz="3600" dirty="0"/>
          </a:p>
        </p:txBody>
      </p:sp>
      <p:sp>
        <p:nvSpPr>
          <p:cNvPr id="5" name="Rectangle 20"/>
          <p:cNvSpPr>
            <a:spLocks noChangeArrowheads="1"/>
          </p:cNvSpPr>
          <p:nvPr/>
        </p:nvSpPr>
        <p:spPr bwMode="auto">
          <a:xfrm>
            <a:off x="768095" y="2145791"/>
            <a:ext cx="118174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39095860"/>
              </p:ext>
            </p:extLst>
          </p:nvPr>
        </p:nvGraphicFramePr>
        <p:xfrm>
          <a:off x="1053846" y="2469642"/>
          <a:ext cx="7004304" cy="2917434"/>
        </p:xfrm>
        <a:graphic>
          <a:graphicData uri="http://schemas.openxmlformats.org/presentationml/2006/ole">
            <mc:AlternateContent xmlns:mc="http://schemas.openxmlformats.org/markup-compatibility/2006">
              <mc:Choice xmlns:v="urn:schemas-microsoft-com:vml" Requires="v">
                <p:oleObj spid="_x0000_s6176" name="Visio" r:id="rId4" imgW="5416899" imgH="2255065" progId="Visio.Drawing.15">
                  <p:embed/>
                </p:oleObj>
              </mc:Choice>
              <mc:Fallback>
                <p:oleObj name="Visio" r:id="rId4" imgW="5416899" imgH="2255065" progId="Visio.Drawing.15">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846" y="2469642"/>
                        <a:ext cx="7004304" cy="2917434"/>
                      </a:xfrm>
                      <a:prstGeom prst="rect">
                        <a:avLst/>
                      </a:prstGeom>
                      <a:noFill/>
                    </p:spPr>
                  </p:pic>
                </p:oleObj>
              </mc:Fallback>
            </mc:AlternateContent>
          </a:graphicData>
        </a:graphic>
      </p:graphicFrame>
    </p:spTree>
    <p:extLst>
      <p:ext uri="{BB962C8B-B14F-4D97-AF65-F5344CB8AC3E}">
        <p14:creationId xmlns:p14="http://schemas.microsoft.com/office/powerpoint/2010/main" val="3768590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1.</a:t>
            </a:r>
            <a:r>
              <a:rPr lang="zh-CN" altLang="en-US" sz="3600" dirty="0" smtClean="0">
                <a:latin typeface="Microsoft JhengHei" panose="020B0604030504040204" pitchFamily="34" charset="-120"/>
                <a:ea typeface="Microsoft JhengHei" panose="020B0604030504040204" pitchFamily="34" charset="-120"/>
              </a:rPr>
              <a:t>总体设计</a:t>
            </a:r>
            <a:r>
              <a:rPr lang="en-US" altLang="zh-CN" sz="3600" dirty="0" smtClean="0">
                <a:latin typeface="Microsoft JhengHei" panose="020B0604030504040204" pitchFamily="34" charset="-120"/>
                <a:ea typeface="Microsoft JhengHei" panose="020B0604030504040204" pitchFamily="34" charset="-120"/>
              </a:rPr>
              <a:t>-</a:t>
            </a:r>
            <a:r>
              <a:rPr lang="zh-CN" altLang="en-US" sz="3600" dirty="0" smtClean="0">
                <a:latin typeface="Microsoft JhengHei" panose="020B0604030504040204" pitchFamily="34" charset="-120"/>
                <a:ea typeface="Microsoft JhengHei" panose="020B0604030504040204" pitchFamily="34" charset="-120"/>
              </a:rPr>
              <a:t>软件层级设计</a:t>
            </a:r>
            <a:endParaRPr lang="zh-CN" altLang="en-US" sz="3600" dirty="0"/>
          </a:p>
        </p:txBody>
      </p:sp>
      <p:pic>
        <p:nvPicPr>
          <p:cNvPr id="3" name="图片 2"/>
          <p:cNvPicPr>
            <a:picLocks noChangeAspect="1"/>
          </p:cNvPicPr>
          <p:nvPr/>
        </p:nvPicPr>
        <p:blipFill>
          <a:blip r:embed="rId2"/>
          <a:stretch>
            <a:fillRect/>
          </a:stretch>
        </p:blipFill>
        <p:spPr>
          <a:xfrm>
            <a:off x="1784762" y="1715482"/>
            <a:ext cx="5256722" cy="4818675"/>
          </a:xfrm>
          <a:prstGeom prst="rect">
            <a:avLst/>
          </a:prstGeom>
        </p:spPr>
      </p:pic>
    </p:spTree>
    <p:extLst>
      <p:ext uri="{BB962C8B-B14F-4D97-AF65-F5344CB8AC3E}">
        <p14:creationId xmlns:p14="http://schemas.microsoft.com/office/powerpoint/2010/main" val="2434190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Nodejs</a:t>
            </a:r>
            <a:r>
              <a:rPr lang="zh-CN" altLang="en-US" sz="3600" dirty="0" smtClean="0">
                <a:latin typeface="Microsoft JhengHei" panose="020B0604030504040204" pitchFamily="34" charset="-120"/>
                <a:ea typeface="Microsoft JhengHei" panose="020B0604030504040204" pitchFamily="34" charset="-120"/>
              </a:rPr>
              <a:t>概述</a:t>
            </a:r>
            <a:endParaRPr lang="zh-CN" altLang="en-US" sz="3600" dirty="0"/>
          </a:p>
        </p:txBody>
      </p:sp>
      <p:sp>
        <p:nvSpPr>
          <p:cNvPr id="4" name="文本框 3"/>
          <p:cNvSpPr txBox="1"/>
          <p:nvPr/>
        </p:nvSpPr>
        <p:spPr>
          <a:xfrm>
            <a:off x="768096" y="2867025"/>
            <a:ext cx="7290054"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zh-CN" altLang="en-US" dirty="0" smtClean="0"/>
              <a:t>提供</a:t>
            </a:r>
            <a:r>
              <a:rPr lang="zh-CN" altLang="en-US" b="1" dirty="0" smtClean="0">
                <a:solidFill>
                  <a:srgbClr val="FF0000"/>
                </a:solidFill>
              </a:rPr>
              <a:t>简单的、创建高性能的服务器</a:t>
            </a:r>
            <a:r>
              <a:rPr lang="zh-CN" altLang="en-US" dirty="0" smtClean="0"/>
              <a:t>，</a:t>
            </a:r>
            <a:r>
              <a:rPr lang="en-US" altLang="zh-CN" dirty="0" smtClean="0"/>
              <a:t>Node.js</a:t>
            </a:r>
            <a:r>
              <a:rPr lang="zh-CN" altLang="en-US" dirty="0" smtClean="0"/>
              <a:t>的一个最常见应用是高性能的实时聊天</a:t>
            </a:r>
            <a:r>
              <a:rPr lang="en-US" altLang="zh-CN" dirty="0" err="1" smtClean="0"/>
              <a:t>Tcp</a:t>
            </a:r>
            <a:r>
              <a:rPr lang="zh-CN" altLang="en-US" dirty="0" smtClean="0"/>
              <a:t>服务器应用。在</a:t>
            </a:r>
            <a:r>
              <a:rPr lang="en-US" altLang="zh-CN" dirty="0" smtClean="0"/>
              <a:t>Java</a:t>
            </a:r>
            <a:r>
              <a:rPr lang="zh-CN" altLang="en-US" dirty="0" smtClean="0"/>
              <a:t>、</a:t>
            </a:r>
            <a:r>
              <a:rPr lang="en-US" altLang="zh-CN" dirty="0" smtClean="0"/>
              <a:t>PHP</a:t>
            </a:r>
            <a:r>
              <a:rPr lang="zh-CN" altLang="en-US" dirty="0" smtClean="0"/>
              <a:t>或</a:t>
            </a:r>
            <a:r>
              <a:rPr lang="en-US" altLang="zh-CN" dirty="0" smtClean="0"/>
              <a:t>ASP.NET</a:t>
            </a:r>
            <a:r>
              <a:rPr lang="zh-CN" altLang="en-US" dirty="0" smtClean="0"/>
              <a:t>等服务器语言中，每一个客户端连接需要创建一个</a:t>
            </a:r>
            <a:r>
              <a:rPr lang="zh-CN" altLang="en-US" b="1" dirty="0" smtClean="0">
                <a:solidFill>
                  <a:srgbClr val="FF0000"/>
                </a:solidFill>
              </a:rPr>
              <a:t>线程</a:t>
            </a:r>
            <a:r>
              <a:rPr lang="zh-CN" altLang="en-US" dirty="0" smtClean="0"/>
              <a:t>，每个线程又会占用不少内存，</a:t>
            </a:r>
            <a:r>
              <a:rPr lang="en-US" altLang="zh-CN" dirty="0" smtClean="0"/>
              <a:t>8GB</a:t>
            </a:r>
            <a:r>
              <a:rPr lang="zh-CN" altLang="en-US" dirty="0" smtClean="0"/>
              <a:t>内存的服务器连接的最大用户数量为</a:t>
            </a:r>
            <a:r>
              <a:rPr lang="en-US" altLang="zh-CN" dirty="0" smtClean="0"/>
              <a:t>4000</a:t>
            </a:r>
            <a:r>
              <a:rPr lang="zh-CN" altLang="en-US" dirty="0" smtClean="0"/>
              <a:t>左右，</a:t>
            </a:r>
            <a:r>
              <a:rPr lang="en-US" altLang="zh-CN" dirty="0" smtClean="0"/>
              <a:t>Node.js</a:t>
            </a:r>
            <a:r>
              <a:rPr lang="zh-CN" altLang="en-US" dirty="0" smtClean="0"/>
              <a:t>修改了客户端到服务器的连接方法，它并不是为每一个客户端连接创建一个新的线程，而是为每个客户端连接触发一个在</a:t>
            </a:r>
            <a:r>
              <a:rPr lang="en-US" altLang="zh-CN" dirty="0" smtClean="0"/>
              <a:t>Node.js</a:t>
            </a:r>
            <a:r>
              <a:rPr lang="zh-CN" altLang="en-US" dirty="0" smtClean="0"/>
              <a:t>内部进行处理的事件，也就是它的</a:t>
            </a:r>
            <a:r>
              <a:rPr lang="zh-CN" altLang="en-US" b="1" dirty="0" smtClean="0">
                <a:solidFill>
                  <a:srgbClr val="FF0000"/>
                </a:solidFill>
              </a:rPr>
              <a:t>事件机制</a:t>
            </a:r>
            <a:r>
              <a:rPr lang="zh-CN" altLang="en-US" dirty="0" smtClean="0"/>
              <a:t>。如果使用</a:t>
            </a:r>
            <a:r>
              <a:rPr lang="en-US" altLang="zh-CN" dirty="0" smtClean="0"/>
              <a:t>Nodje.js</a:t>
            </a:r>
            <a:r>
              <a:rPr lang="zh-CN" altLang="en-US" dirty="0" smtClean="0"/>
              <a:t>，可以同时处理多达几万个用户的客户端连接。</a:t>
            </a:r>
            <a:r>
              <a:rPr lang="en-US" altLang="zh-CN" dirty="0" smtClean="0"/>
              <a:t>Node.js</a:t>
            </a:r>
            <a:r>
              <a:rPr lang="zh-CN" altLang="en-US" dirty="0" smtClean="0"/>
              <a:t>适用于</a:t>
            </a:r>
            <a:r>
              <a:rPr lang="zh-CN" altLang="en-US" b="1" dirty="0" smtClean="0">
                <a:solidFill>
                  <a:srgbClr val="FF0000"/>
                </a:solidFill>
              </a:rPr>
              <a:t>大量用户的并发连接</a:t>
            </a:r>
            <a:r>
              <a:rPr lang="zh-CN" altLang="en-US" dirty="0" smtClean="0"/>
              <a:t>请求。</a:t>
            </a:r>
            <a:endParaRPr lang="zh-CN" altLang="en-US" dirty="0"/>
          </a:p>
        </p:txBody>
      </p:sp>
      <p:sp>
        <p:nvSpPr>
          <p:cNvPr id="7" name="文本框 6"/>
          <p:cNvSpPr txBox="1"/>
          <p:nvPr/>
        </p:nvSpPr>
        <p:spPr>
          <a:xfrm>
            <a:off x="768096" y="1991104"/>
            <a:ext cx="7290054" cy="68480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zh-CN" altLang="en-US" sz="2800" b="1" dirty="0" smtClean="0"/>
              <a:t>使用</a:t>
            </a:r>
            <a:r>
              <a:rPr lang="en-US" altLang="zh-CN" sz="2800" b="1" dirty="0" smtClean="0"/>
              <a:t>Node.js</a:t>
            </a:r>
            <a:r>
              <a:rPr lang="zh-CN" altLang="en-US" sz="2800" b="1" dirty="0" smtClean="0"/>
              <a:t>能解决什么问题</a:t>
            </a:r>
            <a:r>
              <a:rPr lang="zh-CN" altLang="zh-CN" sz="2800" b="1" dirty="0" smtClean="0"/>
              <a:t>？</a:t>
            </a:r>
            <a:endParaRPr lang="en-US" altLang="zh-CN" sz="2800" b="1" dirty="0" smtClean="0"/>
          </a:p>
        </p:txBody>
      </p:sp>
    </p:spTree>
    <p:extLst>
      <p:ext uri="{BB962C8B-B14F-4D97-AF65-F5344CB8AC3E}">
        <p14:creationId xmlns:p14="http://schemas.microsoft.com/office/powerpoint/2010/main" val="466789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Nodejs</a:t>
            </a:r>
            <a:r>
              <a:rPr lang="zh-CN" altLang="en-US" sz="3600" dirty="0" smtClean="0">
                <a:latin typeface="Microsoft JhengHei" panose="020B0604030504040204" pitchFamily="34" charset="-120"/>
                <a:ea typeface="Microsoft JhengHei" panose="020B0604030504040204" pitchFamily="34" charset="-120"/>
              </a:rPr>
              <a:t>概述</a:t>
            </a:r>
            <a:endParaRPr lang="zh-CN" altLang="en-US" sz="3600" dirty="0"/>
          </a:p>
        </p:txBody>
      </p:sp>
      <p:sp>
        <p:nvSpPr>
          <p:cNvPr id="4" name="文本框 3"/>
          <p:cNvSpPr txBox="1"/>
          <p:nvPr/>
        </p:nvSpPr>
        <p:spPr>
          <a:xfrm>
            <a:off x="768096" y="2952750"/>
            <a:ext cx="7290054" cy="25506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en-US" altLang="zh-CN" dirty="0"/>
              <a:t>Node.js</a:t>
            </a:r>
            <a:r>
              <a:rPr lang="zh-CN" altLang="en-US" dirty="0"/>
              <a:t>是</a:t>
            </a:r>
            <a:r>
              <a:rPr lang="en-US" altLang="zh-CN" dirty="0"/>
              <a:t>Ryan Dahl</a:t>
            </a:r>
            <a:r>
              <a:rPr lang="zh-CN" altLang="en-US" dirty="0"/>
              <a:t>于</a:t>
            </a:r>
            <a:r>
              <a:rPr lang="en-US" altLang="zh-CN" dirty="0"/>
              <a:t>2009</a:t>
            </a:r>
            <a:r>
              <a:rPr lang="zh-CN" altLang="en-US" dirty="0"/>
              <a:t>年发起的开源项目，在</a:t>
            </a:r>
            <a:r>
              <a:rPr lang="en-US" altLang="zh-CN" dirty="0"/>
              <a:t>Node.js</a:t>
            </a:r>
            <a:r>
              <a:rPr lang="zh-CN" altLang="en-US" dirty="0"/>
              <a:t>服务器中，运行的是高性能的</a:t>
            </a:r>
            <a:r>
              <a:rPr lang="en-US" altLang="zh-CN" dirty="0"/>
              <a:t>Google</a:t>
            </a:r>
            <a:r>
              <a:rPr lang="zh-CN" altLang="en-US" dirty="0"/>
              <a:t>公司的</a:t>
            </a:r>
            <a:r>
              <a:rPr lang="en-US" altLang="zh-CN" b="1" dirty="0">
                <a:solidFill>
                  <a:srgbClr val="FF0000"/>
                </a:solidFill>
              </a:rPr>
              <a:t>Chrome V8</a:t>
            </a:r>
            <a:r>
              <a:rPr lang="zh-CN" altLang="en-US" b="1" dirty="0">
                <a:solidFill>
                  <a:srgbClr val="FF0000"/>
                </a:solidFill>
              </a:rPr>
              <a:t>引擎</a:t>
            </a:r>
            <a:r>
              <a:rPr lang="en-US" altLang="zh-CN" dirty="0"/>
              <a:t>JavaScript</a:t>
            </a:r>
            <a:r>
              <a:rPr lang="zh-CN" altLang="en-US" dirty="0"/>
              <a:t>脚本语言</a:t>
            </a:r>
            <a:r>
              <a:rPr lang="en-US" altLang="zh-CN" dirty="0"/>
              <a:t>(</a:t>
            </a:r>
            <a:r>
              <a:rPr lang="zh-CN" altLang="en-US" dirty="0"/>
              <a:t>前端的脚本语言，</a:t>
            </a:r>
            <a:r>
              <a:rPr lang="en-US" altLang="zh-CN" dirty="0"/>
              <a:t>Node.js</a:t>
            </a:r>
            <a:r>
              <a:rPr lang="zh-CN" altLang="en-US" dirty="0"/>
              <a:t>相当于使</a:t>
            </a:r>
            <a:r>
              <a:rPr lang="en-US" altLang="zh-CN" dirty="0"/>
              <a:t>JavaScript</a:t>
            </a:r>
            <a:r>
              <a:rPr lang="zh-CN" altLang="en-US" dirty="0"/>
              <a:t>同时运行在了前后端</a:t>
            </a:r>
            <a:r>
              <a:rPr lang="en-US" altLang="zh-CN" dirty="0"/>
              <a:t>)</a:t>
            </a:r>
            <a:r>
              <a:rPr lang="zh-CN" altLang="en-US" dirty="0"/>
              <a:t>。</a:t>
            </a:r>
            <a:r>
              <a:rPr lang="en-US" altLang="zh-CN" dirty="0"/>
              <a:t>V8 JavaScript</a:t>
            </a:r>
            <a:r>
              <a:rPr lang="zh-CN" altLang="en-US" dirty="0"/>
              <a:t>引擎使用全新的编译技术，意味着开发者编写的高端</a:t>
            </a:r>
            <a:r>
              <a:rPr lang="en-US" altLang="zh-CN" dirty="0"/>
              <a:t>JavaScript</a:t>
            </a:r>
            <a:r>
              <a:rPr lang="zh-CN" altLang="en-US" dirty="0"/>
              <a:t>脚本代码与编写</a:t>
            </a:r>
            <a:r>
              <a:rPr lang="en-US" altLang="zh-CN" dirty="0"/>
              <a:t>C</a:t>
            </a:r>
            <a:r>
              <a:rPr lang="zh-CN" altLang="en-US" dirty="0"/>
              <a:t>语言具有非常相近的执行效率，也是</a:t>
            </a:r>
            <a:r>
              <a:rPr lang="en-US" altLang="zh-CN" dirty="0"/>
              <a:t>Node.js</a:t>
            </a:r>
            <a:r>
              <a:rPr lang="zh-CN" altLang="en-US" dirty="0"/>
              <a:t>服务器可以提供的重要特性。</a:t>
            </a:r>
          </a:p>
        </p:txBody>
      </p:sp>
      <p:sp>
        <p:nvSpPr>
          <p:cNvPr id="7" name="文本框 6"/>
          <p:cNvSpPr txBox="1"/>
          <p:nvPr/>
        </p:nvSpPr>
        <p:spPr>
          <a:xfrm>
            <a:off x="768096" y="1991104"/>
            <a:ext cx="7290054" cy="68480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altLang="zh-CN" sz="2800" b="1" dirty="0"/>
              <a:t>Node.js</a:t>
            </a:r>
            <a:r>
              <a:rPr lang="zh-CN" altLang="en-US" sz="2800" b="1" dirty="0"/>
              <a:t>实现高性能服务器</a:t>
            </a:r>
            <a:r>
              <a:rPr lang="zh-CN" altLang="en-US" sz="2800" b="1" dirty="0" smtClean="0"/>
              <a:t>。</a:t>
            </a:r>
            <a:endParaRPr lang="en-US" altLang="zh-CN" sz="2800" b="1" dirty="0"/>
          </a:p>
        </p:txBody>
      </p:sp>
    </p:spTree>
    <p:extLst>
      <p:ext uri="{BB962C8B-B14F-4D97-AF65-F5344CB8AC3E}">
        <p14:creationId xmlns:p14="http://schemas.microsoft.com/office/powerpoint/2010/main" val="2876127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2.</a:t>
            </a:r>
            <a:r>
              <a:rPr lang="zh-CN" altLang="en-US" sz="3600" dirty="0" smtClean="0">
                <a:latin typeface="Microsoft JhengHei" panose="020B0604030504040204" pitchFamily="34" charset="-120"/>
                <a:ea typeface="Microsoft JhengHei" panose="020B0604030504040204" pitchFamily="34" charset="-120"/>
              </a:rPr>
              <a:t> 上位机软件</a:t>
            </a:r>
            <a:r>
              <a:rPr lang="en-US" altLang="zh-CN" sz="3600" dirty="0" smtClean="0">
                <a:latin typeface="Microsoft JhengHei" panose="020B0604030504040204" pitchFamily="34" charset="-120"/>
                <a:ea typeface="Microsoft JhengHei" panose="020B0604030504040204" pitchFamily="34" charset="-120"/>
              </a:rPr>
              <a:t>-</a:t>
            </a:r>
            <a:r>
              <a:rPr lang="en-US" altLang="zh-CN" sz="3600" dirty="0" err="1" smtClean="0">
                <a:latin typeface="Microsoft JhengHei" panose="020B0604030504040204" pitchFamily="34" charset="-120"/>
                <a:ea typeface="Microsoft JhengHei" panose="020B0604030504040204" pitchFamily="34" charset="-120"/>
              </a:rPr>
              <a:t>Nodejs</a:t>
            </a:r>
            <a:r>
              <a:rPr lang="zh-CN" altLang="en-US" sz="3600" dirty="0" smtClean="0">
                <a:latin typeface="Microsoft JhengHei" panose="020B0604030504040204" pitchFamily="34" charset="-120"/>
                <a:ea typeface="Microsoft JhengHei" panose="020B0604030504040204" pitchFamily="34" charset="-120"/>
              </a:rPr>
              <a:t>概述</a:t>
            </a:r>
            <a:endParaRPr lang="zh-CN" altLang="en-US" sz="3600" dirty="0"/>
          </a:p>
        </p:txBody>
      </p:sp>
      <p:sp>
        <p:nvSpPr>
          <p:cNvPr id="4" name="文本框 3"/>
          <p:cNvSpPr txBox="1"/>
          <p:nvPr/>
        </p:nvSpPr>
        <p:spPr>
          <a:xfrm>
            <a:off x="768096" y="2952750"/>
            <a:ext cx="7290054" cy="4732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altLang="zh-CN" dirty="0"/>
              <a:t>Node.js</a:t>
            </a:r>
            <a:r>
              <a:rPr lang="zh-CN" altLang="en-US" dirty="0"/>
              <a:t>的的三个特性：</a:t>
            </a:r>
            <a:r>
              <a:rPr lang="en-US" altLang="zh-CN" b="1" dirty="0">
                <a:solidFill>
                  <a:srgbClr val="FF0000"/>
                </a:solidFill>
              </a:rPr>
              <a:t>1</a:t>
            </a:r>
            <a:r>
              <a:rPr lang="zh-CN" altLang="en-US" b="1" dirty="0">
                <a:solidFill>
                  <a:srgbClr val="FF0000"/>
                </a:solidFill>
              </a:rPr>
              <a:t>）单线程、</a:t>
            </a:r>
            <a:r>
              <a:rPr lang="en-US" altLang="zh-CN" b="1" dirty="0">
                <a:solidFill>
                  <a:srgbClr val="FF0000"/>
                </a:solidFill>
              </a:rPr>
              <a:t>2</a:t>
            </a:r>
            <a:r>
              <a:rPr lang="zh-CN" altLang="en-US" b="1" dirty="0">
                <a:solidFill>
                  <a:srgbClr val="FF0000"/>
                </a:solidFill>
              </a:rPr>
              <a:t>）非阻塞</a:t>
            </a:r>
            <a:r>
              <a:rPr lang="en-US" altLang="zh-CN" b="1" dirty="0">
                <a:solidFill>
                  <a:srgbClr val="FF0000"/>
                </a:solidFill>
              </a:rPr>
              <a:t>I/O</a:t>
            </a:r>
            <a:r>
              <a:rPr lang="zh-CN" altLang="en-US" b="1" dirty="0">
                <a:solidFill>
                  <a:srgbClr val="FF0000"/>
                </a:solidFill>
              </a:rPr>
              <a:t>、</a:t>
            </a:r>
            <a:r>
              <a:rPr lang="en-US" altLang="zh-CN" b="1" dirty="0">
                <a:solidFill>
                  <a:srgbClr val="FF0000"/>
                </a:solidFill>
              </a:rPr>
              <a:t>3</a:t>
            </a:r>
            <a:r>
              <a:rPr lang="zh-CN" altLang="en-US" b="1" dirty="0">
                <a:solidFill>
                  <a:srgbClr val="FF0000"/>
                </a:solidFill>
              </a:rPr>
              <a:t>）事件机制</a:t>
            </a:r>
            <a:r>
              <a:rPr lang="zh-CN" altLang="en-US" dirty="0"/>
              <a:t>。</a:t>
            </a:r>
            <a:endParaRPr lang="en-US" altLang="zh-CN" dirty="0"/>
          </a:p>
        </p:txBody>
      </p:sp>
      <p:sp>
        <p:nvSpPr>
          <p:cNvPr id="7" name="文本框 6"/>
          <p:cNvSpPr txBox="1"/>
          <p:nvPr/>
        </p:nvSpPr>
        <p:spPr>
          <a:xfrm>
            <a:off x="768096" y="1991104"/>
            <a:ext cx="7290054" cy="738664"/>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en-US" altLang="zh-CN" sz="2800" b="1" dirty="0" smtClean="0"/>
              <a:t>Node.js</a:t>
            </a:r>
            <a:r>
              <a:rPr lang="zh-CN" altLang="en-US" sz="2800" b="1" dirty="0" smtClean="0"/>
              <a:t>的特点。</a:t>
            </a:r>
            <a:endParaRPr lang="en-US" altLang="zh-CN" sz="2800" b="1" dirty="0" smtClean="0"/>
          </a:p>
        </p:txBody>
      </p:sp>
      <p:sp>
        <p:nvSpPr>
          <p:cNvPr id="5" name="文本框 4"/>
          <p:cNvSpPr txBox="1"/>
          <p:nvPr/>
        </p:nvSpPr>
        <p:spPr>
          <a:xfrm>
            <a:off x="768096" y="3648938"/>
            <a:ext cx="7290054"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altLang="zh-CN" b="1" dirty="0" smtClean="0">
                <a:solidFill>
                  <a:srgbClr val="FF0000"/>
                </a:solidFill>
              </a:rPr>
              <a:t>1</a:t>
            </a:r>
            <a:r>
              <a:rPr lang="zh-CN" altLang="en-US" b="1" dirty="0" smtClean="0">
                <a:solidFill>
                  <a:srgbClr val="FF0000"/>
                </a:solidFill>
              </a:rPr>
              <a:t>）单线程</a:t>
            </a:r>
            <a:endParaRPr lang="en-US" altLang="zh-CN" b="1" dirty="0" smtClean="0">
              <a:solidFill>
                <a:srgbClr val="FF0000"/>
              </a:solidFill>
            </a:endParaRPr>
          </a:p>
          <a:p>
            <a:pPr>
              <a:lnSpc>
                <a:spcPct val="150000"/>
              </a:lnSpc>
            </a:pPr>
            <a:r>
              <a:rPr lang="en-US" altLang="zh-CN" dirty="0" smtClean="0">
                <a:latin typeface="Times New Roman" panose="02020603050405020304" pitchFamily="18" charset="0"/>
                <a:ea typeface="宋体" panose="02010600030101010101" pitchFamily="2" charset="-122"/>
              </a:rPr>
              <a:t>Node.js</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继承</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了</a:t>
            </a:r>
            <a:r>
              <a:rPr lang="en-US" altLang="zh-CN" dirty="0">
                <a:latin typeface="Times New Roman" panose="02020603050405020304" pitchFamily="18" charset="0"/>
                <a:ea typeface="宋体" panose="02010600030101010101" pitchFamily="2" charset="-122"/>
              </a:rPr>
              <a:t>JavaScript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单线程的特点，这使得编程的复杂度大大降低，不用考虑多线程之间的状态同步、上下文切换、死锁以及线程安全等方面的问题。当然，单线程也有其不容忽视的缺点，这种情况下假设服务器的稳定性不一定好，也不能充分利用多核的特性</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该</a:t>
            </a:r>
            <a:r>
              <a:rPr lang="zh-CN" altLang="en-US" b="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问题已经得到解决办法。</a:t>
            </a:r>
            <a:endParaRPr lang="en-US" altLang="zh-CN" b="1" dirty="0" smtClean="0">
              <a:solidFill>
                <a:srgbClr val="FF0000"/>
              </a:solidFill>
            </a:endParaRPr>
          </a:p>
        </p:txBody>
      </p:sp>
    </p:spTree>
    <p:extLst>
      <p:ext uri="{BB962C8B-B14F-4D97-AF65-F5344CB8AC3E}">
        <p14:creationId xmlns:p14="http://schemas.microsoft.com/office/powerpoint/2010/main" val="1361643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CEEACA"/>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1798</TotalTime>
  <Words>1565</Words>
  <Application>Microsoft Office PowerPoint</Application>
  <PresentationFormat>全屏显示(4:3)</PresentationFormat>
  <Paragraphs>132</Paragraphs>
  <Slides>34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6" baseType="lpstr">
      <vt:lpstr>Microsoft JhengHei</vt:lpstr>
      <vt:lpstr>Tw Cen MT</vt:lpstr>
      <vt:lpstr>Tw Cen MT Condensed</vt:lpstr>
      <vt:lpstr>华文仿宋</vt:lpstr>
      <vt:lpstr>宋体</vt:lpstr>
      <vt:lpstr>Calibri</vt:lpstr>
      <vt:lpstr>Courier New</vt:lpstr>
      <vt:lpstr>Times New Roman</vt:lpstr>
      <vt:lpstr>Wingdings 3</vt:lpstr>
      <vt:lpstr>积分</vt:lpstr>
      <vt:lpstr>Visio</vt:lpstr>
      <vt:lpstr>Microsoft Visio 绘图</vt:lpstr>
      <vt:lpstr>研究报告</vt:lpstr>
      <vt:lpstr> 目录</vt:lpstr>
      <vt:lpstr>1.总体设计-规划</vt:lpstr>
      <vt:lpstr>1.总体设计-规划说明</vt:lpstr>
      <vt:lpstr>1.总体设计-硬件拓扑结构</vt:lpstr>
      <vt:lpstr>1.总体设计-软件层级设计</vt:lpstr>
      <vt:lpstr>2. 上位机软件-Nodejs概述</vt:lpstr>
      <vt:lpstr>2. 上位机软件-Nodejs概述</vt:lpstr>
      <vt:lpstr>2. 上位机软件-Nodejs概述</vt:lpstr>
      <vt:lpstr>2. 上位机软件-Nodejs概述</vt:lpstr>
      <vt:lpstr>2. 上位机软件-Nodejs概述</vt:lpstr>
      <vt:lpstr>2. 上位机软件-Mongodb数据库</vt:lpstr>
      <vt:lpstr>2. 上位机软件-REDIS缓存</vt:lpstr>
      <vt:lpstr>2. 上位机软件-涉及内容</vt:lpstr>
      <vt:lpstr>2. 上位机软件-软件架构</vt:lpstr>
      <vt:lpstr>2. 上位机软件-工具</vt:lpstr>
      <vt:lpstr>2. 上位机软件-工具</vt:lpstr>
      <vt:lpstr>2. 上位机软件-工具</vt:lpstr>
      <vt:lpstr>2. 上位机软件-工具</vt:lpstr>
      <vt:lpstr>2. 上位机软件-TCP服务简介</vt:lpstr>
      <vt:lpstr>2. 上位机软件-TCP服务简介</vt:lpstr>
      <vt:lpstr>2. 上位机软件-TCP程序流程图</vt:lpstr>
      <vt:lpstr>2. 上位机软件-HTTP服务简介</vt:lpstr>
      <vt:lpstr>2. 上位机软件-HTTP程序流程图</vt:lpstr>
      <vt:lpstr>2. 上位机软件-客户端登陆页面</vt:lpstr>
      <vt:lpstr>2. 上位机软件-基站状态页面</vt:lpstr>
      <vt:lpstr>3. Zigbee概述-Zigbee协议层</vt:lpstr>
      <vt:lpstr>3. Zigbee概述-数据帧协议</vt:lpstr>
      <vt:lpstr>3. Zigbee概述-数据帧协议</vt:lpstr>
      <vt:lpstr>3. Zigbee概述-网络拓扑结构</vt:lpstr>
      <vt:lpstr>3. Z-Stack介绍-程序流程</vt:lpstr>
      <vt:lpstr>3. Z-Stack介绍-采用模式</vt:lpstr>
      <vt:lpstr> 后续工作</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基于ZigBEE的无限门禁系统设计与实现</dc:title>
  <dc:creator>Victor.Zxk</dc:creator>
  <cp:lastModifiedBy>Windows 用户</cp:lastModifiedBy>
  <cp:revision>126</cp:revision>
  <dcterms:created xsi:type="dcterms:W3CDTF">2016-03-06T05:15:16Z</dcterms:created>
  <dcterms:modified xsi:type="dcterms:W3CDTF">2016-12-09T15:10:18Z</dcterms:modified>
</cp:coreProperties>
</file>