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media/audio1.bin" ContentType="audio/unknown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sldIdLst>
    <p:sldId id="534" r:id="rId5"/>
    <p:sldId id="535" r:id="rId6"/>
    <p:sldId id="536" r:id="rId7"/>
    <p:sldId id="256" r:id="rId8"/>
    <p:sldId id="258" r:id="rId9"/>
    <p:sldId id="324" r:id="rId10"/>
    <p:sldId id="325" r:id="rId11"/>
    <p:sldId id="327" r:id="rId12"/>
    <p:sldId id="328" r:id="rId13"/>
    <p:sldId id="326" r:id="rId14"/>
    <p:sldId id="263" r:id="rId15"/>
    <p:sldId id="291" r:id="rId16"/>
    <p:sldId id="295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301" r:id="rId26"/>
    <p:sldId id="440" r:id="rId27"/>
    <p:sldId id="374" r:id="rId28"/>
    <p:sldId id="441" r:id="rId29"/>
    <p:sldId id="375" r:id="rId30"/>
    <p:sldId id="442" r:id="rId31"/>
    <p:sldId id="376" r:id="rId32"/>
    <p:sldId id="443" r:id="rId33"/>
    <p:sldId id="377" r:id="rId34"/>
    <p:sldId id="533" r:id="rId35"/>
    <p:sldId id="444" r:id="rId36"/>
    <p:sldId id="306" r:id="rId37"/>
    <p:sldId id="381" r:id="rId38"/>
    <p:sldId id="445" r:id="rId39"/>
    <p:sldId id="380" r:id="rId40"/>
    <p:sldId id="446" r:id="rId41"/>
    <p:sldId id="379" r:id="rId42"/>
    <p:sldId id="447" r:id="rId43"/>
    <p:sldId id="378" r:id="rId44"/>
    <p:sldId id="448" r:id="rId45"/>
    <p:sldId id="312" r:id="rId46"/>
    <p:sldId id="449" r:id="rId47"/>
    <p:sldId id="385" r:id="rId48"/>
    <p:sldId id="450" r:id="rId49"/>
    <p:sldId id="384" r:id="rId50"/>
    <p:sldId id="451" r:id="rId51"/>
    <p:sldId id="383" r:id="rId52"/>
    <p:sldId id="452" r:id="rId53"/>
    <p:sldId id="382" r:id="rId54"/>
    <p:sldId id="453" r:id="rId55"/>
    <p:sldId id="318" r:id="rId56"/>
    <p:sldId id="454" r:id="rId57"/>
    <p:sldId id="388" r:id="rId58"/>
    <p:sldId id="455" r:id="rId59"/>
    <p:sldId id="387" r:id="rId60"/>
    <p:sldId id="456" r:id="rId61"/>
    <p:sldId id="370" r:id="rId62"/>
    <p:sldId id="538" r:id="rId63"/>
    <p:sldId id="457" r:id="rId64"/>
    <p:sldId id="389" r:id="rId65"/>
    <p:sldId id="458" r:id="rId66"/>
    <p:sldId id="320" r:id="rId67"/>
    <p:sldId id="459" r:id="rId68"/>
    <p:sldId id="393" r:id="rId69"/>
    <p:sldId id="460" r:id="rId70"/>
    <p:sldId id="392" r:id="rId71"/>
    <p:sldId id="461" r:id="rId72"/>
    <p:sldId id="391" r:id="rId73"/>
    <p:sldId id="462" r:id="rId74"/>
    <p:sldId id="390" r:id="rId75"/>
    <p:sldId id="463" r:id="rId76"/>
    <p:sldId id="369" r:id="rId77"/>
    <p:sldId id="542" r:id="rId78"/>
    <p:sldId id="465" r:id="rId79"/>
    <p:sldId id="466" r:id="rId80"/>
    <p:sldId id="467" r:id="rId81"/>
    <p:sldId id="468" r:id="rId82"/>
    <p:sldId id="469" r:id="rId83"/>
    <p:sldId id="470" r:id="rId84"/>
    <p:sldId id="471" r:id="rId85"/>
    <p:sldId id="472" r:id="rId86"/>
    <p:sldId id="473" r:id="rId87"/>
    <p:sldId id="474" r:id="rId88"/>
    <p:sldId id="475" r:id="rId89"/>
    <p:sldId id="476" r:id="rId90"/>
    <p:sldId id="477" r:id="rId91"/>
    <p:sldId id="478" r:id="rId92"/>
    <p:sldId id="479" r:id="rId93"/>
    <p:sldId id="480" r:id="rId94"/>
    <p:sldId id="481" r:id="rId95"/>
    <p:sldId id="482" r:id="rId96"/>
    <p:sldId id="483" r:id="rId97"/>
    <p:sldId id="484" r:id="rId98"/>
    <p:sldId id="485" r:id="rId99"/>
    <p:sldId id="486" r:id="rId100"/>
    <p:sldId id="487" r:id="rId101"/>
    <p:sldId id="488" r:id="rId102"/>
    <p:sldId id="489" r:id="rId103"/>
    <p:sldId id="490" r:id="rId104"/>
    <p:sldId id="532" r:id="rId105"/>
    <p:sldId id="491" r:id="rId106"/>
    <p:sldId id="492" r:id="rId107"/>
    <p:sldId id="493" r:id="rId108"/>
    <p:sldId id="494" r:id="rId109"/>
    <p:sldId id="495" r:id="rId110"/>
    <p:sldId id="496" r:id="rId111"/>
    <p:sldId id="497" r:id="rId112"/>
    <p:sldId id="498" r:id="rId113"/>
    <p:sldId id="499" r:id="rId114"/>
    <p:sldId id="500" r:id="rId115"/>
    <p:sldId id="501" r:id="rId116"/>
    <p:sldId id="502" r:id="rId117"/>
    <p:sldId id="503" r:id="rId118"/>
    <p:sldId id="504" r:id="rId119"/>
    <p:sldId id="505" r:id="rId120"/>
    <p:sldId id="506" r:id="rId121"/>
    <p:sldId id="507" r:id="rId122"/>
    <p:sldId id="508" r:id="rId123"/>
    <p:sldId id="509" r:id="rId124"/>
    <p:sldId id="510" r:id="rId125"/>
    <p:sldId id="511" r:id="rId126"/>
    <p:sldId id="512" r:id="rId127"/>
    <p:sldId id="513" r:id="rId128"/>
    <p:sldId id="514" r:id="rId129"/>
    <p:sldId id="519" r:id="rId130"/>
    <p:sldId id="515" r:id="rId131"/>
    <p:sldId id="516" r:id="rId132"/>
    <p:sldId id="517" r:id="rId133"/>
    <p:sldId id="518" r:id="rId134"/>
    <p:sldId id="520" r:id="rId135"/>
    <p:sldId id="521" r:id="rId136"/>
    <p:sldId id="522" r:id="rId137"/>
    <p:sldId id="523" r:id="rId138"/>
    <p:sldId id="524" r:id="rId139"/>
    <p:sldId id="525" r:id="rId140"/>
    <p:sldId id="537" r:id="rId141"/>
    <p:sldId id="526" r:id="rId142"/>
    <p:sldId id="527" r:id="rId143"/>
    <p:sldId id="528" r:id="rId144"/>
    <p:sldId id="529" r:id="rId145"/>
    <p:sldId id="530" r:id="rId146"/>
    <p:sldId id="531" r:id="rId147"/>
    <p:sldId id="540" r:id="rId148"/>
    <p:sldId id="539" r:id="rId149"/>
    <p:sldId id="329" r:id="rId150"/>
    <p:sldId id="330" r:id="rId1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4" end="147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44" autoAdjust="0"/>
    <p:restoredTop sz="90929" autoAdjust="0"/>
  </p:normalViewPr>
  <p:slideViewPr>
    <p:cSldViewPr>
      <p:cViewPr>
        <p:scale>
          <a:sx n="50" d="100"/>
          <a:sy n="50" d="100"/>
        </p:scale>
        <p:origin x="-80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5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53" Type="http://schemas.openxmlformats.org/officeDocument/2006/relationships/presProps" Target="presProps.xml"/><Relationship Id="rId154" Type="http://schemas.openxmlformats.org/officeDocument/2006/relationships/viewProps" Target="viewProps.xml"/><Relationship Id="rId155" Type="http://schemas.openxmlformats.org/officeDocument/2006/relationships/theme" Target="theme/theme1.xml"/><Relationship Id="rId156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DF5A3-2180-4C48-88C2-5E3B7683B6E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D568A-5D29-784A-93D1-5D4433C5EC0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15100" y="1981200"/>
            <a:ext cx="1943100" cy="4114800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5676900" cy="4114800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45101-4E95-C143-A827-A9763D54708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F62C5-821D-CB44-AB0D-D5FD707A6B2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7472F-F7A9-2442-B474-945E643FF0A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C84D3-CC2E-344F-BFE0-4266934A61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503C7-F099-3547-AFC2-B49C538E2BB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BAD91-9574-734F-BAE2-190FB69DB51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50D6-C807-304E-8634-D353AA1ABC2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3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A6E35-B447-2B46-B4F7-31F269D3637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7F171-3D1D-944F-834E-7829D92773B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A13C28-247B-4344-92D7-BD16E830313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slide" Target="slide44.xml"/><Relationship Id="rId21" Type="http://schemas.openxmlformats.org/officeDocument/2006/relationships/slide" Target="slide46.xml"/><Relationship Id="rId22" Type="http://schemas.openxmlformats.org/officeDocument/2006/relationships/slide" Target="slide48.xml"/><Relationship Id="rId23" Type="http://schemas.openxmlformats.org/officeDocument/2006/relationships/slide" Target="slide50.xml"/><Relationship Id="rId24" Type="http://schemas.openxmlformats.org/officeDocument/2006/relationships/slide" Target="slide52.xml"/><Relationship Id="rId25" Type="http://schemas.openxmlformats.org/officeDocument/2006/relationships/slide" Target="slide54.xml"/><Relationship Id="rId26" Type="http://schemas.openxmlformats.org/officeDocument/2006/relationships/slide" Target="slide56.xml"/><Relationship Id="rId27" Type="http://schemas.openxmlformats.org/officeDocument/2006/relationships/slide" Target="slide58.xml"/><Relationship Id="rId28" Type="http://schemas.openxmlformats.org/officeDocument/2006/relationships/slide" Target="slide61.xml"/><Relationship Id="rId29" Type="http://schemas.openxmlformats.org/officeDocument/2006/relationships/slide" Target="slide63.xml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4" Type="http://schemas.openxmlformats.org/officeDocument/2006/relationships/slide" Target="slide12.xml"/><Relationship Id="rId5" Type="http://schemas.openxmlformats.org/officeDocument/2006/relationships/slide" Target="slide14.xml"/><Relationship Id="rId30" Type="http://schemas.openxmlformats.org/officeDocument/2006/relationships/slide" Target="slide65.xml"/><Relationship Id="rId31" Type="http://schemas.openxmlformats.org/officeDocument/2006/relationships/slide" Target="slide67.xml"/><Relationship Id="rId32" Type="http://schemas.openxmlformats.org/officeDocument/2006/relationships/slide" Target="slide69.xml"/><Relationship Id="rId9" Type="http://schemas.openxmlformats.org/officeDocument/2006/relationships/slide" Target="slide24.xml"/><Relationship Id="rId6" Type="http://schemas.openxmlformats.org/officeDocument/2006/relationships/slide" Target="slide16.xml"/><Relationship Id="rId7" Type="http://schemas.openxmlformats.org/officeDocument/2006/relationships/slide" Target="slide18.xml"/><Relationship Id="rId8" Type="http://schemas.openxmlformats.org/officeDocument/2006/relationships/slide" Target="slide20.xml"/><Relationship Id="rId33" Type="http://schemas.openxmlformats.org/officeDocument/2006/relationships/slide" Target="slide71.xml"/><Relationship Id="rId34" Type="http://schemas.openxmlformats.org/officeDocument/2006/relationships/slide" Target="slide73.xml"/><Relationship Id="rId10" Type="http://schemas.openxmlformats.org/officeDocument/2006/relationships/slide" Target="slide22.xml"/><Relationship Id="rId11" Type="http://schemas.openxmlformats.org/officeDocument/2006/relationships/slide" Target="slide26.xml"/><Relationship Id="rId12" Type="http://schemas.openxmlformats.org/officeDocument/2006/relationships/slide" Target="slide28.xml"/><Relationship Id="rId13" Type="http://schemas.openxmlformats.org/officeDocument/2006/relationships/slide" Target="slide30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6.xml"/><Relationship Id="rId17" Type="http://schemas.openxmlformats.org/officeDocument/2006/relationships/slide" Target="slide38.xml"/><Relationship Id="rId18" Type="http://schemas.openxmlformats.org/officeDocument/2006/relationships/slide" Target="slide40.xml"/><Relationship Id="rId19" Type="http://schemas.openxmlformats.org/officeDocument/2006/relationships/slide" Target="slide4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5" Type="http://schemas.openxmlformats.org/officeDocument/2006/relationships/slide" Target="slide34.xml"/><Relationship Id="rId1" Type="http://schemas.microsoft.com/office/2007/relationships/media" Target="../media/media5.WAV"/><Relationship Id="rId2" Type="http://schemas.openxmlformats.org/officeDocument/2006/relationships/audio" Target="../media/media5.WAV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5" Type="http://schemas.openxmlformats.org/officeDocument/2006/relationships/slide" Target="slide34.xml"/><Relationship Id="rId1" Type="http://schemas.microsoft.com/office/2007/relationships/media" Target="../media/media5.WAV"/><Relationship Id="rId2" Type="http://schemas.openxmlformats.org/officeDocument/2006/relationships/audio" Target="../media/media5.WAV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slide" Target="slide81.xml"/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5" Type="http://schemas.openxmlformats.org/officeDocument/2006/relationships/slide" Target="slide34.xml"/><Relationship Id="rId1" Type="http://schemas.microsoft.com/office/2007/relationships/media" Target="../media/media5.WAV"/><Relationship Id="rId2" Type="http://schemas.openxmlformats.org/officeDocument/2006/relationships/audio" Target="../media/media5.WAV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1" Type="http://schemas.microsoft.com/office/2007/relationships/media" Target="../media/media6.WAV"/><Relationship Id="rId2" Type="http://schemas.openxmlformats.org/officeDocument/2006/relationships/audio" Target="../media/media6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4" Type="http://schemas.openxmlformats.org/officeDocument/2006/relationships/audio" Target="../media/media2.WAV"/><Relationship Id="rId5" Type="http://schemas.microsoft.com/office/2007/relationships/media" Target="../media/media3.WAV"/><Relationship Id="rId6" Type="http://schemas.openxmlformats.org/officeDocument/2006/relationships/audio" Target="../media/media3.WAV"/><Relationship Id="rId7" Type="http://schemas.openxmlformats.org/officeDocument/2006/relationships/slideLayout" Target="../slideLayouts/slideLayout7.xml"/><Relationship Id="rId8" Type="http://schemas.openxmlformats.org/officeDocument/2006/relationships/image" Target="../media/image2.jpeg"/><Relationship Id="rId9" Type="http://schemas.openxmlformats.org/officeDocument/2006/relationships/image" Target="../media/image3.png"/><Relationship Id="rId10" Type="http://schemas.openxmlformats.org/officeDocument/2006/relationships/image" Target="../media/image4.jpe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3.png"/><Relationship Id="rId1" Type="http://schemas.microsoft.com/office/2007/relationships/media" Target="../media/media4.WAV"/><Relationship Id="rId2" Type="http://schemas.openxmlformats.org/officeDocument/2006/relationships/audio" Target="../media/media4.WAV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5" Type="http://schemas.openxmlformats.org/officeDocument/2006/relationships/slide" Target="slide34.xml"/><Relationship Id="rId1" Type="http://schemas.microsoft.com/office/2007/relationships/media" Target="../media/media5.WAV"/><Relationship Id="rId2" Type="http://schemas.openxmlformats.org/officeDocument/2006/relationships/audio" Target="../media/media5.WAV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1.xml"/><Relationship Id="rId3" Type="http://schemas.openxmlformats.org/officeDocument/2006/relationships/audio" Target="../media/audio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5" Type="http://schemas.openxmlformats.org/officeDocument/2006/relationships/slide" Target="slide40.xml"/><Relationship Id="rId1" Type="http://schemas.microsoft.com/office/2007/relationships/media" Target="file:///C:\WINDOWS\MEDIA\TADA.WAV" TargetMode="External"/><Relationship Id="rId2" Type="http://schemas.openxmlformats.org/officeDocument/2006/relationships/audio" Target="file:///C:\WINDOWS\MEDIA\TADA.WAV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microsoft.com/office/2007/relationships/media" Target="../media/media3.WAV"/><Relationship Id="rId2" Type="http://schemas.openxmlformats.org/officeDocument/2006/relationships/audio" Target="../media/media3.WAV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1" Type="http://schemas.microsoft.com/office/2007/relationships/media" Target="../media/media4.WAV"/><Relationship Id="rId2" Type="http://schemas.openxmlformats.org/officeDocument/2006/relationships/audio" Target="../media/media4.WAV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0" Type="http://schemas.openxmlformats.org/officeDocument/2006/relationships/slide" Target="slide114.xml"/><Relationship Id="rId21" Type="http://schemas.openxmlformats.org/officeDocument/2006/relationships/slide" Target="slide116.xml"/><Relationship Id="rId22" Type="http://schemas.openxmlformats.org/officeDocument/2006/relationships/slide" Target="slide118.xml"/><Relationship Id="rId23" Type="http://schemas.openxmlformats.org/officeDocument/2006/relationships/slide" Target="slide120.xml"/><Relationship Id="rId24" Type="http://schemas.openxmlformats.org/officeDocument/2006/relationships/slide" Target="slide122.xml"/><Relationship Id="rId25" Type="http://schemas.openxmlformats.org/officeDocument/2006/relationships/slide" Target="slide124.xml"/><Relationship Id="rId26" Type="http://schemas.openxmlformats.org/officeDocument/2006/relationships/slide" Target="slide126.xml"/><Relationship Id="rId27" Type="http://schemas.openxmlformats.org/officeDocument/2006/relationships/slide" Target="slide129.xml"/><Relationship Id="rId28" Type="http://schemas.openxmlformats.org/officeDocument/2006/relationships/slide" Target="slide131.xml"/><Relationship Id="rId29" Type="http://schemas.openxmlformats.org/officeDocument/2006/relationships/slide" Target="slide133.xml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4" Type="http://schemas.openxmlformats.org/officeDocument/2006/relationships/slide" Target="slide82.xml"/><Relationship Id="rId5" Type="http://schemas.openxmlformats.org/officeDocument/2006/relationships/slide" Target="slide84.xml"/><Relationship Id="rId30" Type="http://schemas.openxmlformats.org/officeDocument/2006/relationships/slide" Target="slide135.xml"/><Relationship Id="rId31" Type="http://schemas.openxmlformats.org/officeDocument/2006/relationships/slide" Target="slide137.xml"/><Relationship Id="rId32" Type="http://schemas.openxmlformats.org/officeDocument/2006/relationships/slide" Target="slide140.xml"/><Relationship Id="rId9" Type="http://schemas.openxmlformats.org/officeDocument/2006/relationships/slide" Target="slide92.xml"/><Relationship Id="rId6" Type="http://schemas.openxmlformats.org/officeDocument/2006/relationships/slide" Target="slide86.xml"/><Relationship Id="rId7" Type="http://schemas.openxmlformats.org/officeDocument/2006/relationships/slide" Target="slide88.xml"/><Relationship Id="rId8" Type="http://schemas.openxmlformats.org/officeDocument/2006/relationships/slide" Target="slide90.xml"/><Relationship Id="rId33" Type="http://schemas.openxmlformats.org/officeDocument/2006/relationships/slide" Target="slide142.xml"/><Relationship Id="rId34" Type="http://schemas.openxmlformats.org/officeDocument/2006/relationships/slide" Target="slide144.xml"/><Relationship Id="rId10" Type="http://schemas.openxmlformats.org/officeDocument/2006/relationships/slide" Target="slide94.xml"/><Relationship Id="rId11" Type="http://schemas.openxmlformats.org/officeDocument/2006/relationships/slide" Target="slide96.xml"/><Relationship Id="rId12" Type="http://schemas.openxmlformats.org/officeDocument/2006/relationships/slide" Target="slide98.xml"/><Relationship Id="rId13" Type="http://schemas.openxmlformats.org/officeDocument/2006/relationships/slide" Target="slide100.xml"/><Relationship Id="rId14" Type="http://schemas.openxmlformats.org/officeDocument/2006/relationships/slide" Target="slide102.xml"/><Relationship Id="rId15" Type="http://schemas.openxmlformats.org/officeDocument/2006/relationships/slide" Target="slide104.xml"/><Relationship Id="rId16" Type="http://schemas.openxmlformats.org/officeDocument/2006/relationships/slide" Target="slide106.xml"/><Relationship Id="rId17" Type="http://schemas.openxmlformats.org/officeDocument/2006/relationships/slide" Target="slide108.xml"/><Relationship Id="rId18" Type="http://schemas.openxmlformats.org/officeDocument/2006/relationships/slide" Target="slide110.xml"/><Relationship Id="rId19" Type="http://schemas.openxmlformats.org/officeDocument/2006/relationships/slide" Target="slide1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1.xml"/><Relationship Id="rId3" Type="http://schemas.openxmlformats.org/officeDocument/2006/relationships/audio" Target="../media/audio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Author: Matt Hamlyn (original) and Tom Duggan (modifications for ETTC)</a:t>
            </a:r>
          </a:p>
          <a:p>
            <a:r>
              <a:rPr lang="en-US">
                <a:solidFill>
                  <a:srgbClr val="FFFF66"/>
                </a:solidFill>
              </a:rPr>
              <a:t>Publisher: New Jersey Department of Education, Union County Educational Technology Training Center (ETTC)</a:t>
            </a:r>
          </a:p>
          <a:p>
            <a:r>
              <a:rPr lang="en-US">
                <a:solidFill>
                  <a:srgbClr val="FFFF66"/>
                </a:solidFill>
              </a:rPr>
              <a:t>Available at: "Templates," ETTC, http://www.ucvts.tec.nj.us/ettc/links/linkhtml/templates/template.htm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1143000"/>
          </a:xfrm>
        </p:spPr>
        <p:txBody>
          <a:bodyPr/>
          <a:lstStyle/>
          <a:p>
            <a:r>
              <a:rPr lang="en-US" sz="4400" dirty="0"/>
              <a:t>Jeopardy Template Source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Ordklasser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1000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Stat hvor Bismarck er hovedstaden</a:t>
            </a:r>
            <a:endParaRPr lang="en-US" sz="44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9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1000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Hvad er North Dakota?</a:t>
            </a:r>
            <a:endParaRPr lang="en-US" sz="44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000" smtClean="0"/>
              <a:t>“Dyrlige” betegnelser – 200</a:t>
            </a:r>
            <a:br>
              <a:rPr lang="en-US" sz="5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Skældsord der er flittigt brugt af Egon Olsen mod Keld og Benny</a:t>
            </a:r>
            <a:endParaRPr lang="en-US" sz="44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0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000" smtClean="0"/>
              <a:t>“Dyrlige” betegnelser – 200</a:t>
            </a:r>
            <a:br>
              <a:rPr lang="en-US" sz="5000" smtClean="0"/>
            </a:br>
            <a:r>
              <a:rPr lang="en-US" sz="5000" smtClean="0"/>
              <a:t/>
            </a:r>
            <a:br>
              <a:rPr lang="en-US" sz="5000" smtClean="0"/>
            </a:br>
            <a:r>
              <a:rPr lang="en-US" sz="5000" smtClean="0"/>
              <a:t/>
            </a:r>
            <a:br>
              <a:rPr lang="en-US" sz="5000" smtClean="0"/>
            </a:br>
            <a:r>
              <a:rPr lang="en-US" sz="4400" smtClean="0"/>
              <a:t>Hvad er hundehoved?</a:t>
            </a:r>
            <a:endParaRPr lang="en-US" sz="44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000" smtClean="0"/>
              <a:t>“Dyrlige” betegnelser – 400</a:t>
            </a:r>
            <a:br>
              <a:rPr lang="en-US" sz="5000" smtClean="0"/>
            </a:br>
            <a:r>
              <a:rPr lang="en-US" sz="5000" smtClean="0"/>
              <a:t/>
            </a:r>
            <a:br>
              <a:rPr lang="en-US" sz="5000" smtClean="0"/>
            </a:br>
            <a:r>
              <a:rPr lang="en-US" sz="5000" smtClean="0"/>
              <a:t/>
            </a:r>
            <a:br>
              <a:rPr lang="en-US" sz="5000" smtClean="0"/>
            </a:br>
            <a:r>
              <a:rPr lang="en-US" sz="4400" smtClean="0"/>
              <a:t>Velment tjeneste som gør mere skade end gavn</a:t>
            </a:r>
            <a:endParaRPr lang="en-US" sz="44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8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000" smtClean="0"/>
              <a:t>“Dyrlige” betegnelser – 400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Hvad er en bjørnetjeneste?</a:t>
            </a:r>
            <a:endParaRPr lang="en-US" sz="44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000" smtClean="0"/>
              <a:t>“Dyrlige” betegnelser – 600</a:t>
            </a:r>
            <a:br>
              <a:rPr lang="en-US" sz="5000" smtClean="0"/>
            </a:br>
            <a:r>
              <a:rPr lang="en-US" sz="5000" smtClean="0"/>
              <a:t/>
            </a:r>
            <a:br>
              <a:rPr lang="en-US" sz="5000" smtClean="0"/>
            </a:br>
            <a:r>
              <a:rPr lang="en-US" sz="5000" smtClean="0"/>
              <a:t/>
            </a:r>
            <a:br>
              <a:rPr lang="en-US" sz="5000" smtClean="0"/>
            </a:br>
            <a:r>
              <a:rPr lang="en-US" sz="4400" smtClean="0"/>
              <a:t>Frugtig dessert, der kan serveres med råcreme</a:t>
            </a:r>
            <a:endParaRPr lang="en-US" sz="44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6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867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000" smtClean="0"/>
              <a:t>“Dyrlige” betegnelser – 600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Hvad er abemad?</a:t>
            </a:r>
            <a:endParaRPr lang="en-US" sz="44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000" smtClean="0"/>
              <a:t>“Dyrlige” betegnelser – 800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Hemmelig organisation, der bakker op om Harry Potter</a:t>
            </a:r>
            <a:endParaRPr lang="en-US" sz="44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4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867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000" smtClean="0"/>
              <a:t>“Dyrlige” betegnelser – 800</a:t>
            </a:r>
            <a:br>
              <a:rPr lang="en-US" sz="5000" smtClean="0"/>
            </a:br>
            <a:r>
              <a:rPr lang="en-US" sz="5000" smtClean="0"/>
              <a:t/>
            </a:r>
            <a:br>
              <a:rPr lang="en-US" sz="5000" smtClean="0"/>
            </a:br>
            <a:r>
              <a:rPr lang="en-US" sz="5000" smtClean="0"/>
              <a:t/>
            </a:r>
            <a:br>
              <a:rPr lang="en-US" sz="5000" smtClean="0"/>
            </a:br>
            <a:r>
              <a:rPr lang="en-US" sz="4400" smtClean="0"/>
              <a:t>Hvad er fønixordenen?</a:t>
            </a:r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161925" y="1295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4" action="ppaction://hlinksldjump"/>
              </a:rPr>
              <a:t>$100</a:t>
            </a:r>
            <a:endParaRPr lang="en-US" sz="4000" b="1"/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161925" y="2438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5" action="ppaction://hlinksldjump"/>
              </a:rPr>
              <a:t>$200</a:t>
            </a:r>
            <a:endParaRPr lang="en-US" sz="4000" b="1"/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61925" y="3581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6" action="ppaction://hlinksldjump"/>
              </a:rPr>
              <a:t>$300</a:t>
            </a:r>
            <a:endParaRPr lang="en-US" sz="4000" b="1"/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161925" y="4724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7" action="ppaction://hlinksldjump"/>
              </a:rPr>
              <a:t>$400</a:t>
            </a:r>
            <a:endParaRPr lang="en-US" sz="4000" b="1"/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161925" y="5867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8" action="ppaction://hlinksldjump"/>
              </a:rPr>
              <a:t>$500</a:t>
            </a:r>
            <a:endParaRPr lang="en-US" sz="4000" b="1"/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1695450" y="2435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9" action="ppaction://hlinksldjump"/>
              </a:rPr>
              <a:t>$200</a:t>
            </a:r>
            <a:endParaRPr lang="en-US" sz="4000" b="1"/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1685925" y="1292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0" action="ppaction://hlinksldjump"/>
              </a:rPr>
              <a:t>$100</a:t>
            </a:r>
            <a:endParaRPr lang="en-US" sz="4000" b="1"/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1685925" y="3578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1" action="ppaction://hlinksldjump"/>
              </a:rPr>
              <a:t>$300</a:t>
            </a:r>
            <a:endParaRPr lang="en-US" sz="4000" b="1"/>
          </a:p>
        </p:txBody>
      </p: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1685925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2" action="ppaction://hlinksldjump"/>
              </a:rPr>
              <a:t>$400</a:t>
            </a:r>
            <a:endParaRPr lang="en-US" sz="4000" b="1"/>
          </a:p>
        </p:txBody>
      </p: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1685925" y="5864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3" action="ppaction://hlinksldjump"/>
              </a:rPr>
              <a:t>$500</a:t>
            </a:r>
            <a:endParaRPr lang="en-US" sz="4000" b="1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3209925" y="12795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4" action="ppaction://hlinksldjump"/>
              </a:rPr>
              <a:t>$100</a:t>
            </a:r>
            <a:endParaRPr lang="en-US" sz="4000" b="1"/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3209925" y="2438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5" action="ppaction://hlinksldjump"/>
              </a:rPr>
              <a:t>$200</a:t>
            </a:r>
            <a:endParaRPr lang="en-US" sz="4000" b="1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3200400" y="35655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6" action="ppaction://hlinksldjump"/>
              </a:rPr>
              <a:t>$300</a:t>
            </a:r>
            <a:endParaRPr lang="en-US" sz="4000" b="1"/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3209925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7" action="ppaction://hlinksldjump"/>
              </a:rPr>
              <a:t>$400</a:t>
            </a:r>
            <a:endParaRPr lang="en-US" sz="4000" b="1"/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3209925" y="5864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8" action="ppaction://hlinksldjump"/>
              </a:rPr>
              <a:t>$500</a:t>
            </a:r>
            <a:endParaRPr lang="en-US" sz="4000" b="1"/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4724400" y="1292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9" action="ppaction://hlinksldjump"/>
              </a:rPr>
              <a:t>$100</a:t>
            </a:r>
            <a:endParaRPr lang="en-US" sz="4000" b="1"/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4724400" y="2435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0" action="ppaction://hlinksldjump"/>
              </a:rPr>
              <a:t>$200</a:t>
            </a:r>
            <a:endParaRPr lang="en-US" sz="4000" b="1"/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4733925" y="3578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1" action="ppaction://hlinksldjump"/>
              </a:rPr>
              <a:t>$300</a:t>
            </a:r>
            <a:endParaRPr lang="en-US" sz="4000" b="1"/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4733925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2" action="ppaction://hlinksldjump"/>
              </a:rPr>
              <a:t>$400</a:t>
            </a:r>
            <a:endParaRPr lang="en-US" sz="4000" b="1"/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4733925" y="5864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3" action="ppaction://hlinksldjump"/>
              </a:rPr>
              <a:t>$500</a:t>
            </a:r>
            <a:endParaRPr lang="en-US" sz="4000" b="1"/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6267450" y="1292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4" action="ppaction://hlinksldjump"/>
              </a:rPr>
              <a:t>$100</a:t>
            </a:r>
            <a:endParaRPr lang="en-US" sz="4000" b="1"/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6257925" y="2435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5" action="ppaction://hlinksldjump"/>
              </a:rPr>
              <a:t>$200</a:t>
            </a:r>
            <a:endParaRPr lang="en-US" sz="4000" b="1"/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6267450" y="3578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6" action="ppaction://hlinksldjump"/>
              </a:rPr>
              <a:t>$300</a:t>
            </a:r>
            <a:endParaRPr lang="en-US" sz="4000" b="1"/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6267450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7" action="ppaction://hlinksldjump"/>
              </a:rPr>
              <a:t>$400</a:t>
            </a:r>
            <a:endParaRPr lang="en-US" sz="4000" b="1"/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6267450" y="5864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8" action="ppaction://hlinksldjump"/>
              </a:rPr>
              <a:t>$500</a:t>
            </a:r>
            <a:endParaRPr lang="en-US" sz="4000" b="1"/>
          </a:p>
        </p:txBody>
      </p:sp>
      <p:sp>
        <p:nvSpPr>
          <p:cNvPr id="9285" name="Text Box 69"/>
          <p:cNvSpPr txBox="1">
            <a:spLocks noChangeArrowheads="1"/>
          </p:cNvSpPr>
          <p:nvPr/>
        </p:nvSpPr>
        <p:spPr bwMode="auto">
          <a:xfrm>
            <a:off x="7791450" y="1292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9" action="ppaction://hlinksldjump"/>
              </a:rPr>
              <a:t>$100</a:t>
            </a:r>
            <a:endParaRPr lang="en-US" sz="4000" b="1"/>
          </a:p>
        </p:txBody>
      </p:sp>
      <p:sp>
        <p:nvSpPr>
          <p:cNvPr id="9286" name="Text Box 70"/>
          <p:cNvSpPr txBox="1">
            <a:spLocks noChangeArrowheads="1"/>
          </p:cNvSpPr>
          <p:nvPr/>
        </p:nvSpPr>
        <p:spPr bwMode="auto">
          <a:xfrm>
            <a:off x="7791450" y="2435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30" action="ppaction://hlinksldjump"/>
              </a:rPr>
              <a:t>$200</a:t>
            </a:r>
            <a:endParaRPr lang="en-US" sz="4000" b="1"/>
          </a:p>
        </p:txBody>
      </p:sp>
      <p:sp>
        <p:nvSpPr>
          <p:cNvPr id="9287" name="Text Box 71"/>
          <p:cNvSpPr txBox="1">
            <a:spLocks noChangeArrowheads="1"/>
          </p:cNvSpPr>
          <p:nvPr/>
        </p:nvSpPr>
        <p:spPr bwMode="auto">
          <a:xfrm>
            <a:off x="7781925" y="3578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31" action="ppaction://hlinksldjump"/>
              </a:rPr>
              <a:t>$300</a:t>
            </a:r>
            <a:endParaRPr lang="en-US" sz="4000" b="1"/>
          </a:p>
        </p:txBody>
      </p: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7791450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32" action="ppaction://hlinksldjump"/>
              </a:rPr>
              <a:t>$400</a:t>
            </a:r>
            <a:endParaRPr lang="en-US" sz="4000" b="1"/>
          </a:p>
        </p:txBody>
      </p:sp>
      <p:sp>
        <p:nvSpPr>
          <p:cNvPr id="9289" name="Text Box 73"/>
          <p:cNvSpPr txBox="1">
            <a:spLocks noChangeArrowheads="1"/>
          </p:cNvSpPr>
          <p:nvPr/>
        </p:nvSpPr>
        <p:spPr bwMode="auto">
          <a:xfrm>
            <a:off x="7791450" y="5864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33" action="ppaction://hlinksldjump"/>
              </a:rPr>
              <a:t>$500</a:t>
            </a:r>
            <a:endParaRPr lang="en-US" sz="4000" b="1"/>
          </a:p>
        </p:txBody>
      </p:sp>
      <p:sp>
        <p:nvSpPr>
          <p:cNvPr id="9290" name="AutoShape 74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8839200" y="6553200"/>
            <a:ext cx="228600" cy="152400"/>
          </a:xfrm>
          <a:prstGeom prst="star5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41" name="WordArt 2"/>
          <p:cNvSpPr>
            <a:spLocks noChangeArrowheads="1" noChangeShapeType="1" noTextEdit="1"/>
          </p:cNvSpPr>
          <p:nvPr/>
        </p:nvSpPr>
        <p:spPr bwMode="auto">
          <a:xfrm>
            <a:off x="2286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Farverigt sprog</a:t>
            </a:r>
          </a:p>
        </p:txBody>
      </p:sp>
      <p:sp>
        <p:nvSpPr>
          <p:cNvPr id="43" name="WordArt 75"/>
          <p:cNvSpPr>
            <a:spLocks noChangeArrowheads="1" noChangeShapeType="1" noTextEdit="1"/>
          </p:cNvSpPr>
          <p:nvPr/>
        </p:nvSpPr>
        <p:spPr bwMode="auto">
          <a:xfrm>
            <a:off x="1676400" y="457200"/>
            <a:ext cx="12954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Firmaet bag sloganet</a:t>
            </a:r>
          </a:p>
        </p:txBody>
      </p:sp>
      <p:sp>
        <p:nvSpPr>
          <p:cNvPr id="44" name="WordArt 76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Politiske partier</a:t>
            </a:r>
          </a:p>
        </p:txBody>
      </p:sp>
      <p:sp>
        <p:nvSpPr>
          <p:cNvPr id="45" name="WordArt 77"/>
          <p:cNvSpPr>
            <a:spLocks noChangeArrowheads="1" noChangeShapeType="1" noTextEdit="1"/>
          </p:cNvSpPr>
          <p:nvPr/>
        </p:nvSpPr>
        <p:spPr bwMode="auto">
          <a:xfrm>
            <a:off x="48006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Forfatteren</a:t>
            </a:r>
          </a:p>
        </p:txBody>
      </p:sp>
      <p:sp>
        <p:nvSpPr>
          <p:cNvPr id="46" name="WordArt 78"/>
          <p:cNvSpPr>
            <a:spLocks noChangeArrowheads="1" noChangeShapeType="1" noTextEdit="1"/>
          </p:cNvSpPr>
          <p:nvPr/>
        </p:nvSpPr>
        <p:spPr bwMode="auto">
          <a:xfrm>
            <a:off x="62484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Fuldfør sangen</a:t>
            </a:r>
          </a:p>
        </p:txBody>
      </p:sp>
      <p:sp>
        <p:nvSpPr>
          <p:cNvPr id="47" name="WordArt 79"/>
          <p:cNvSpPr>
            <a:spLocks noChangeArrowheads="1" noChangeShapeType="1" noTextEdit="1"/>
          </p:cNvSpPr>
          <p:nvPr/>
        </p:nvSpPr>
        <p:spPr bwMode="auto">
          <a:xfrm>
            <a:off x="77724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Ordklasser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800" smtClean="0"/>
              <a:t>“Dyrlige” betegnelser – 1000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4400" smtClean="0"/>
              <a:t>Tiden lige før daggry, hvor nattenmøder dagen</a:t>
            </a:r>
            <a:endParaRPr lang="en-US" sz="44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2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800" smtClean="0"/>
              <a:t>“Dyrlige” betegnelser – 1000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4400" smtClean="0"/>
              <a:t>Hvad er ulvetime?</a:t>
            </a:r>
            <a:endParaRPr lang="en-US" sz="44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200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Populær og kort måde hvorpå man siger, at man griner højt </a:t>
            </a:r>
            <a:endParaRPr lang="en-US" sz="44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20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838200"/>
            <a:ext cx="8001000" cy="5638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200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LOL?</a:t>
            </a:r>
            <a:endParaRPr lang="en-US" sz="44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400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Populær og kort betegnelse for de ofte mange stillede spørgsmål </a:t>
            </a:r>
            <a:endParaRPr lang="en-US" sz="44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8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400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FAQ?</a:t>
            </a:r>
            <a:endParaRPr lang="en-US" sz="44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600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Betegnelse der betyder at man lige er væk fra computeren på ubestemt tid </a:t>
            </a:r>
            <a:endParaRPr lang="en-US" sz="44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6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600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AFK?</a:t>
            </a:r>
            <a:endParaRPr lang="en-US" sz="44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800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Betegnelse der lykønsker personen man skriver til </a:t>
            </a:r>
            <a:endParaRPr lang="en-US" sz="44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4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800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Hvad er GZ?</a:t>
            </a:r>
            <a:endParaRPr 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- 100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Tæppe der rulles ud og som gæsterne går op af til eksempelvis award shows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1000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Kort måde hvorpå man giver sin YDMYGE mening til kende </a:t>
            </a:r>
            <a:endParaRPr lang="en-US" sz="44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12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Akronymer – 1000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Hvad er IMHO?</a:t>
            </a:r>
            <a:endParaRPr lang="en-US" sz="44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200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Skuespillerinde der ofte kritiseres for hendes skuespil. Hun ses bla. I filmene Transformers og Ninja Turtles </a:t>
            </a:r>
            <a:endParaRPr lang="en-US" sz="44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60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867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200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Hvem er Megan Fox?</a:t>
            </a:r>
            <a:endParaRPr lang="en-US" sz="44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400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Stefan Kendal Gordy og Skyler Austin Gordy der står bag mega hittet "I'm Sexy And I Know It" </a:t>
            </a:r>
            <a:endParaRPr lang="en-US" sz="44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8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400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Hvem er LMFAO?</a:t>
            </a:r>
            <a:endParaRPr lang="en-US" sz="44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3" name="8D278596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2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057400" y="1905000"/>
            <a:ext cx="5257800" cy="297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</a:rPr>
              <a:t>CHANCEN!!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9" fill="hold"/>
                                        <p:tgtEl>
                                          <p:spTgt spid="3123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2323"/>
                </p:tgtEl>
              </p:cMediaNode>
            </p:audio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600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For Lækker Til Love "stjerne", der er pigerne overlegne og kalder sig selv den tredje </a:t>
            </a:r>
            <a:br>
              <a:rPr lang="en-US" sz="4400" smtClean="0"/>
            </a:br>
            <a:r>
              <a:rPr lang="en-US" sz="4400" smtClean="0"/>
              <a:t>Nik &amp; Jay </a:t>
            </a:r>
            <a:endParaRPr lang="en-US" sz="44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6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600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Kay?</a:t>
            </a:r>
            <a:endParaRPr lang="en-US" sz="44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800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Hun spiller en X-Man og spillede Catwomen i filmen af samme navn </a:t>
            </a:r>
            <a:endParaRPr 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AutoShape 6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762000" y="838200"/>
            <a:ext cx="7772400" cy="5410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43016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– 100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5400" smtClean="0"/>
              <a:t>Hvad er en rød løber?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4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800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Halle Berry?</a:t>
            </a:r>
            <a:endParaRPr lang="en-US" sz="44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1000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Skuespillerinde der ligeledes har spillet Catwomen, denne gang i Batman Returns og fik sit egentlige gennembrud i Scarface </a:t>
            </a:r>
            <a:endParaRPr lang="en-US" sz="44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6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I’m sexy – 1000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Michelle Pfeiffer?</a:t>
            </a:r>
            <a:endParaRPr lang="en-US" sz="44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200</a:t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4400" smtClean="0"/>
              <a:t>William Henry Gates III, er bedre kendt under et andet navn og var i 2009 var han den rigeste privatperson i verden </a:t>
            </a:r>
            <a:endParaRPr lang="en-US" sz="44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4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200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Hvem er Bill Gates?</a:t>
            </a:r>
            <a:endParaRPr lang="en-US" sz="44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400</a:t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4400" smtClean="0"/>
              <a:t>Stifter af verdens største sociale netværk </a:t>
            </a:r>
            <a:endParaRPr lang="en-US" sz="44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72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400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Hvem er Mark Zuckerberg?</a:t>
            </a:r>
            <a:endParaRPr lang="en-US" sz="44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79" name="8D278596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2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057400" y="1905000"/>
            <a:ext cx="5257800" cy="297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</a:rPr>
              <a:t>CHANCEN!!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8" fill="hold"/>
                                        <p:tgtEl>
                                          <p:spTgt spid="3317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1779"/>
                </p:tgtEl>
              </p:cMediaNode>
            </p:audio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600</a:t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4400" smtClean="0"/>
              <a:t>Tidligere systemadministrator for NSA, der gjorde sig berømt ved at lække informationer om NSA massive overvågninger </a:t>
            </a:r>
            <a:endParaRPr lang="en-US" sz="44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0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600</a:t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4400" smtClean="0"/>
              <a:t>Hvem er Edward Snowden?</a:t>
            </a:r>
            <a:endParaRPr 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– 200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Online database der kan bruges til at slå numre og adresser op med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800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Medstifter af Facebook, der senere blev snydt ud af sit eget firma.  </a:t>
            </a:r>
            <a:endParaRPr lang="en-US" sz="44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8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322569" name="AutoShape 9">
            <a:hlinkClick r:id="rId4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762000" y="762000"/>
            <a:ext cx="8001000" cy="5867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800</a:t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4400" smtClean="0"/>
              <a:t>Hvem er Eduardo Saverin?</a:t>
            </a:r>
            <a:endParaRPr lang="en-US" sz="44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1000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Tidligere elektronikhacker, der udover at dele fornavn med Jobs også medstiftede firmaet Apple </a:t>
            </a:r>
            <a:endParaRPr lang="en-US" sz="44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6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500" smtClean="0"/>
              <a:t>And I know “IT” – 1000</a:t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5500" smtClean="0"/>
              <a:t/>
            </a:r>
            <a:br>
              <a:rPr lang="en-US" sz="5500" smtClean="0"/>
            </a:br>
            <a:r>
              <a:rPr lang="en-US" sz="4400" smtClean="0"/>
              <a:t>Hvem er Steve Wozniak?</a:t>
            </a:r>
            <a:endParaRPr lang="en-US" sz="44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1" name="8D278596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2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057400" y="1905000"/>
            <a:ext cx="5257800" cy="297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</a:rPr>
              <a:t>FINALE!!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9" fill="hold"/>
                                        <p:tgtEl>
                                          <p:spTgt spid="3399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9971"/>
                </p:tgtEl>
              </p:cMediaNode>
            </p:audio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Jeopardy Category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Final Jeopardy Answer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4" name="D35ED2E4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008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6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Final Jeopardy Question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20" fill="hold"/>
                                        <p:tgtEl>
                                          <p:spTgt spid="788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85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9" name="AutoShape 9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– 200 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800" smtClean="0"/>
              <a:t>Hvad er De Gule Sider?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– 300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800" smtClean="0"/>
              <a:t>Hjemegn for flere af Kløverens medlemmer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- 300 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800" smtClean="0"/>
              <a:t>Hvad er Hvidovre?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- 400 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3600" smtClean="0"/>
              <a:t>Største spillested med plads til 60.000 mennesker på Roskilde Festivalen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2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– 400 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Orange Scene?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1143000"/>
          </a:xfrm>
        </p:spPr>
        <p:txBody>
          <a:bodyPr/>
          <a:lstStyle/>
          <a:p>
            <a:r>
              <a:rPr lang="en-US" sz="4400"/>
              <a:t>Modifications to ETTC Version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FFFF66"/>
                </a:solidFill>
              </a:rPr>
              <a:t>Added credits and instructions.</a:t>
            </a:r>
          </a:p>
          <a:p>
            <a:r>
              <a:rPr lang="en-US" sz="2800">
                <a:solidFill>
                  <a:srgbClr val="FFFF66"/>
                </a:solidFill>
              </a:rPr>
              <a:t>Replaced WordArt with title text (for ease of typing).  Also altered the text content.</a:t>
            </a:r>
          </a:p>
          <a:p>
            <a:r>
              <a:rPr lang="en-US" sz="2800">
                <a:solidFill>
                  <a:srgbClr val="FFFF66"/>
                </a:solidFill>
              </a:rPr>
              <a:t>Altered return-to-board buttons (for invisibility).</a:t>
            </a:r>
          </a:p>
          <a:p>
            <a:r>
              <a:rPr lang="en-US" sz="2800">
                <a:solidFill>
                  <a:srgbClr val="FFFF66"/>
                </a:solidFill>
              </a:rPr>
              <a:t>Corrected hyperlinks for daily doubles.</a:t>
            </a:r>
          </a:p>
          <a:p>
            <a:r>
              <a:rPr lang="en-US" sz="2800">
                <a:solidFill>
                  <a:srgbClr val="FFFF66"/>
                </a:solidFill>
              </a:rPr>
              <a:t>Added Final Jeopardy category and "corrected" answer vs. question designation for Final Jeopardy.</a:t>
            </a:r>
          </a:p>
          <a:p>
            <a:r>
              <a:rPr lang="en-US" sz="2800">
                <a:solidFill>
                  <a:srgbClr val="FFFF66"/>
                </a:solidFill>
              </a:rPr>
              <a:t>Removed Alex Trebec.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– 500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Betegnelse for flyverens “optager/overvåger”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Farverigt sprog – 500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800" smtClean="0"/>
              <a:t>Hvad er en sort box?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- 100</a:t>
            </a: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”Just Do It”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8" name="AutoShape 1032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1030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– 100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Hvem er Nike?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– 200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“Think different”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2" name="AutoShape 1032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1030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– 200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Hvem er Apple?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– 300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“Don’t be evil”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6" name="AutoShape 1032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1030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– 300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Hvem er Google?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– 400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“Buy it. Sell it. Love it”</a:t>
            </a:r>
            <a:endParaRPr lang="en-US"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0" name="AutoShape 1032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1030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– 400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Hvem er Ebay?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4572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000">
                <a:solidFill>
                  <a:srgbClr val="FFFF66"/>
                </a:solidFill>
              </a:rPr>
              <a:t>Add picture of host?</a:t>
            </a:r>
          </a:p>
          <a:p>
            <a:pPr marL="533400" indent="-533400">
              <a:buFontTx/>
              <a:buAutoNum type="arabicPeriod"/>
            </a:pPr>
            <a:r>
              <a:rPr lang="en-US" sz="2000">
                <a:solidFill>
                  <a:srgbClr val="FFFF66"/>
                </a:solidFill>
              </a:rPr>
              <a:t>Type in category headings, "answers," and "questions." </a:t>
            </a:r>
          </a:p>
          <a:p>
            <a:pPr marL="533400" indent="-533400">
              <a:buFontTx/>
              <a:buAutoNum type="arabicPeriod"/>
            </a:pPr>
            <a:r>
              <a:rPr lang="en-US" sz="2000">
                <a:solidFill>
                  <a:srgbClr val="FFFF66"/>
                </a:solidFill>
              </a:rPr>
              <a:t>If desired, move the daily double slides (right before any "answer" slides), also changing the hyperlinks from the boards.</a:t>
            </a:r>
          </a:p>
          <a:p>
            <a:pPr marL="533400" indent="-533400">
              <a:buFontTx/>
              <a:buAutoNum type="arabicPeriod"/>
            </a:pPr>
            <a:r>
              <a:rPr lang="en-US" sz="2000">
                <a:solidFill>
                  <a:srgbClr val="FFFF66"/>
                </a:solidFill>
              </a:rPr>
              <a:t>Run the show.  Host and category headings are timed slides.</a:t>
            </a:r>
          </a:p>
          <a:p>
            <a:pPr marL="533400" indent="-533400">
              <a:buFontTx/>
              <a:buAutoNum type="arabicPeriod"/>
            </a:pPr>
            <a:r>
              <a:rPr lang="en-US" sz="2000">
                <a:solidFill>
                  <a:srgbClr val="FFFF66"/>
                </a:solidFill>
              </a:rPr>
              <a:t>Click on unvisited dollar values on the board to reveal "answers."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/>
          <a:lstStyle/>
          <a:p>
            <a:r>
              <a:rPr lang="en-US" sz="4400"/>
              <a:t>Instructions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4572000"/>
          </a:xfrm>
        </p:spPr>
        <p:txBody>
          <a:bodyPr/>
          <a:lstStyle/>
          <a:p>
            <a:pPr marL="533400" indent="-533400">
              <a:buFontTx/>
              <a:buAutoNum type="arabicPeriod" startAt="6"/>
            </a:pPr>
            <a:r>
              <a:rPr lang="en-US" sz="2000">
                <a:solidFill>
                  <a:srgbClr val="FFFF66"/>
                </a:solidFill>
              </a:rPr>
              <a:t>If a daily double shows up, wait for the wager and then advance the show.</a:t>
            </a:r>
          </a:p>
          <a:p>
            <a:pPr marL="533400" indent="-533400">
              <a:buFontTx/>
              <a:buAutoNum type="arabicPeriod" startAt="6"/>
            </a:pPr>
            <a:r>
              <a:rPr lang="en-US" sz="2000">
                <a:solidFill>
                  <a:srgbClr val="FFFF66"/>
                </a:solidFill>
              </a:rPr>
              <a:t>After contestant responds, reveal a correct "question" by advancing the show.</a:t>
            </a:r>
          </a:p>
          <a:p>
            <a:pPr marL="533400" indent="-533400">
              <a:buFontTx/>
              <a:buAutoNum type="arabicPeriod" startAt="6"/>
            </a:pPr>
            <a:r>
              <a:rPr lang="en-US" sz="2000">
                <a:solidFill>
                  <a:srgbClr val="FFFF66"/>
                </a:solidFill>
              </a:rPr>
              <a:t>Click anywhere on "question" slides to return to the board.</a:t>
            </a:r>
          </a:p>
          <a:p>
            <a:pPr marL="533400" indent="-533400">
              <a:buFontTx/>
              <a:buAutoNum type="arabicPeriod" startAt="6"/>
            </a:pPr>
            <a:r>
              <a:rPr lang="en-US" sz="2000">
                <a:solidFill>
                  <a:srgbClr val="FFFF66"/>
                </a:solidFill>
              </a:rPr>
              <a:t>Use the star button on the board to go on to next phase of game.</a:t>
            </a:r>
          </a:p>
          <a:p>
            <a:pPr marL="533400" indent="-533400">
              <a:buFontTx/>
              <a:buAutoNum type="arabicPeriod" startAt="6"/>
            </a:pPr>
            <a:r>
              <a:rPr lang="en-US" sz="2000">
                <a:solidFill>
                  <a:srgbClr val="FFFF66"/>
                </a:solidFill>
              </a:rPr>
              <a:t>For Final Jeopardy, reveal the category, wait for wagers, and then advance the show.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– 500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“Because you’re worth it”</a:t>
            </a:r>
            <a:endParaRPr lang="en-US" sz="4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AutoShape 1029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Firmaet bag sloganet – 500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Hvem er L’Oréal?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100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800" smtClean="0"/>
              <a:t>Partiet bag sloganet: "Dit land, dit valg"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100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Dansk Folkeparti?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200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Partiet bag sloganet: “Vi holder Danmark på sporet”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7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200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De Konservative?</a:t>
            </a:r>
            <a:endParaRPr lang="en-US" sz="4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300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Partiet der stiller op under bogstavet: “I”</a:t>
            </a:r>
            <a:endParaRPr lang="en-US" sz="4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1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300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Liberal Alliance?</a:t>
            </a:r>
            <a:endParaRPr lang="en-US" sz="4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400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Partiet der stiller op under bogstavet: “Å”</a:t>
            </a:r>
            <a:endParaRPr lang="en-US" sz="4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5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400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Alternativet?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BDA8FAFB.WAV"/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705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124035BB.WAV">
            <a:hlinkClick r:id="" action="ppaction://media"/>
          </p:cNvPr>
          <p:cNvPicPr>
            <a:picLocks noRot="1"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6705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BDDB5962.WAV">
            <a:hlinkClick r:id="" action="ppaction://media"/>
          </p:cNvPr>
          <p:cNvPicPr>
            <a:picLocks noRot="1"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Comment 13"/>
          <p:cNvSpPr>
            <a:spLocks noChangeArrowheads="1"/>
          </p:cNvSpPr>
          <p:nvPr/>
        </p:nvSpPr>
        <p:spPr bwMode="auto">
          <a:xfrm>
            <a:off x="2590800" y="4343400"/>
            <a:ext cx="1828800" cy="40640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put host here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" name="Billede 7" descr="1519_4614863763225_1188412281_n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2590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Tm="6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8" fill="hold"/>
                                        <p:tgtEl>
                                          <p:spTgt spid="20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4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670" fill="hold"/>
                                        <p:tgtEl>
                                          <p:spTgt spid="20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13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50" fill="hold"/>
                                        <p:tgtEl>
                                          <p:spTgt spid="20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5"/>
                </p:tgtEl>
              </p:cMediaNode>
            </p:audio>
            <p:audio>
              <p:cMediaNode>
                <p:cTn id="1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8"/>
                </p:tgtEl>
              </p:cMediaNode>
            </p:audio>
            <p:audio>
              <p:cMediaNode>
                <p:cTn id="1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57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500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Partiet bag sloganet: “Vi tror på dig!”</a:t>
            </a:r>
            <a:endParaRPr lang="en-US" sz="4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9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096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Politiske partier – 500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Kristendemokraterne?</a:t>
            </a:r>
            <a:endParaRPr lang="en-US" sz="4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100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Forfatteren til "Den lille Havfrue" </a:t>
            </a:r>
            <a:endParaRPr lang="en-US" sz="4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3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100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H.C.Andersen?</a:t>
            </a:r>
            <a:endParaRPr lang="en-US" sz="4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200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Forfatteren til "Fifty Shades Of Grey" </a:t>
            </a:r>
            <a:endParaRPr lang="en-US" sz="4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7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200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Hvem er E.L. James?</a:t>
            </a:r>
            <a:endParaRPr lang="en-US" sz="4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300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Forfatteren til "Landbetjenten på Stenbroen" </a:t>
            </a:r>
            <a:endParaRPr lang="en-US" sz="4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71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300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Hvem er Rud Ellegaard (Preben Lund)?</a:t>
            </a:r>
            <a:endParaRPr lang="en-US" sz="4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400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Forfatteren til "Ved Vejen" </a:t>
            </a:r>
            <a:endParaRPr lang="en-US" sz="4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400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Herman Bang?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1C43B778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67818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438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/>
              <a:t>Farverigt</a:t>
            </a:r>
            <a:r>
              <a:rPr lang="en-US" dirty="0" smtClean="0"/>
              <a:t> sprog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" fill="hold"/>
                                        <p:tgtEl>
                                          <p:spTgt spid="40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99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500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Forfatteren til "The Great Gatsby"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9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Forfatteren – 500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Hvem er Francis Scott Fitzgerald?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100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"Pas på den knald, røde …" </a:t>
            </a:r>
            <a:endParaRPr lang="en-US" sz="4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3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100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Hvad er “gummibåd”?</a:t>
            </a:r>
            <a:endParaRPr lang="en-US" sz="4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200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"When mama said that is was okay, Mama said that it was … …" </a:t>
            </a:r>
            <a:endParaRPr lang="en-US" sz="4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7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200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“quite alright”?</a:t>
            </a:r>
            <a:endParaRPr lang="en-US" sz="4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300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"It's been a long day, without you my friend. And I'll tell you all about it … …" </a:t>
            </a:r>
            <a:endParaRPr lang="en-US" sz="4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1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300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“when I see you again”?</a:t>
            </a:r>
            <a:endParaRPr lang="en-US" sz="4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8D278596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2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057400" y="1905000"/>
            <a:ext cx="5257800" cy="2971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</a:rPr>
              <a:t>CHANCEN!!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9" fill="hold"/>
                                        <p:tgtEl>
                                          <p:spTgt spid="1198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9811"/>
                </p:tgtEl>
              </p:cMediaNode>
            </p:audio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400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"Imagine there's no heaven, it's easy if you try. No hell below us, … …" 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Firmaet bag sloganet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5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4267200"/>
            <a:ext cx="8001000" cy="2209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400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“above us ony sky”?</a:t>
            </a:r>
            <a:endParaRPr lang="en-US" sz="4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500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"You're the light, you're the night. You're the … …" </a:t>
            </a:r>
            <a:endParaRPr lang="en-US" sz="4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9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Fuldfør sangen – 500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“color of my blood”?</a:t>
            </a:r>
            <a:endParaRPr lang="en-US" sz="4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100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Det danske ord for “verbum”</a:t>
            </a:r>
            <a:endParaRPr lang="en-US" sz="4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7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100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udsagnsord?</a:t>
            </a:r>
            <a:endParaRPr lang="en-US" sz="4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200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Det danske ord for “adjektiv”</a:t>
            </a:r>
            <a:endParaRPr lang="en-US" sz="4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1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200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tillægsord?</a:t>
            </a:r>
            <a:endParaRPr lang="en-US" sz="4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300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Det danske ord for “præposition”</a:t>
            </a:r>
            <a:endParaRPr lang="en-US" sz="4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5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300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Hvad er forholdsord?</a:t>
            </a:r>
            <a:endParaRPr lang="en-US" sz="4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400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Det danske ord for “pronomen”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Politiske partier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9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400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stedord?</a:t>
            </a:r>
            <a:endParaRPr lang="en-US" sz="4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500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Det danske ord for “artikel”</a:t>
            </a:r>
            <a:endParaRPr lang="en-US" sz="4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3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Ordklasser – 500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kendeord?</a:t>
            </a:r>
            <a:endParaRPr lang="en-US" sz="4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TADA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008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2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295400" y="1447800"/>
            <a:ext cx="6553200" cy="403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</a:rPr>
              <a:t>RUNDE</a:t>
            </a:r>
          </a:p>
          <a:p>
            <a:pPr algn="ctr"/>
            <a:r>
              <a:rPr lang="da-DK" sz="3600" b="1" kern="10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9" fill="hold"/>
                                        <p:tgtEl>
                                          <p:spTgt spid="1187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8787"/>
                </p:tgtEl>
              </p:cMediaNode>
            </p:audio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BDDB5962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019" name="Comment 3"/>
          <p:cNvSpPr>
            <a:spLocks noChangeArrowheads="1"/>
          </p:cNvSpPr>
          <p:nvPr/>
        </p:nvSpPr>
        <p:spPr bwMode="auto">
          <a:xfrm>
            <a:off x="2590800" y="4343400"/>
            <a:ext cx="1828800" cy="40640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put host here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Billede 1" descr="1519_4614863763225_1188412281_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2667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advTm="6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0" fill="hold"/>
                                        <p:tgtEl>
                                          <p:spTgt spid="3420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2018"/>
                </p:tgtEl>
              </p:cMediaNode>
            </p:audio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7" name="1C43B778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67818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28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Film anagram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5" fill="hold"/>
                                        <p:tgtEl>
                                          <p:spTgt spid="2570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7027"/>
                </p:tgtEl>
              </p:cMediaNode>
            </p:audio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Amerikanske stater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“Dyrlige” betegnelser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Akronymer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I’m sexy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Forfatteren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And I know “IT”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161925" y="1295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4" action="ppaction://hlinksldjump"/>
              </a:rPr>
              <a:t>$200</a:t>
            </a:r>
            <a:endParaRPr lang="en-US" sz="4000" b="1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161925" y="2438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5" action="ppaction://hlinksldjump"/>
              </a:rPr>
              <a:t>$400</a:t>
            </a:r>
            <a:endParaRPr lang="en-US" sz="4000" b="1"/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161925" y="3581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6" action="ppaction://hlinksldjump"/>
              </a:rPr>
              <a:t>$600</a:t>
            </a:r>
            <a:endParaRPr lang="en-US" sz="4000" b="1"/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161925" y="4724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7" action="ppaction://hlinksldjump"/>
              </a:rPr>
              <a:t>$800</a:t>
            </a:r>
            <a:endParaRPr lang="en-US" sz="4000" b="1"/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34925" y="5867400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8" action="ppaction://hlinksldjump"/>
              </a:rPr>
              <a:t>$1000</a:t>
            </a:r>
            <a:endParaRPr lang="en-US" sz="4000" b="1"/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1685925" y="1292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9" action="ppaction://hlinksldjump"/>
              </a:rPr>
              <a:t>$200</a:t>
            </a:r>
            <a:endParaRPr lang="en-US" sz="4000" b="1"/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1695450" y="2435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0" action="ppaction://hlinksldjump"/>
              </a:rPr>
              <a:t>$400</a:t>
            </a:r>
            <a:endParaRPr lang="en-US" sz="4000" b="1"/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1685925" y="3578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1" action="ppaction://hlinksldjump"/>
              </a:rPr>
              <a:t>$600</a:t>
            </a:r>
            <a:endParaRPr lang="en-US" sz="4000" b="1"/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1685925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2" action="ppaction://hlinksldjump"/>
              </a:rPr>
              <a:t>$800</a:t>
            </a:r>
            <a:endParaRPr lang="en-US" sz="4000" b="1"/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1558925" y="5864225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3" action="ppaction://hlinksldjump"/>
              </a:rPr>
              <a:t>$1000</a:t>
            </a:r>
            <a:endParaRPr lang="en-US" sz="4000" b="1"/>
          </a:p>
        </p:txBody>
      </p:sp>
      <p:sp>
        <p:nvSpPr>
          <p:cNvPr id="263186" name="Text Box 18"/>
          <p:cNvSpPr txBox="1">
            <a:spLocks noChangeArrowheads="1"/>
          </p:cNvSpPr>
          <p:nvPr/>
        </p:nvSpPr>
        <p:spPr bwMode="auto">
          <a:xfrm>
            <a:off x="3209925" y="12795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4" action="ppaction://hlinksldjump"/>
              </a:rPr>
              <a:t>$200</a:t>
            </a:r>
            <a:endParaRPr lang="en-US" sz="4000" b="1"/>
          </a:p>
        </p:txBody>
      </p:sp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3209925" y="24384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5" action="ppaction://hlinksldjump"/>
              </a:rPr>
              <a:t>$400</a:t>
            </a:r>
            <a:endParaRPr lang="en-US" sz="4000" b="1"/>
          </a:p>
        </p:txBody>
      </p:sp>
      <p:sp>
        <p:nvSpPr>
          <p:cNvPr id="263188" name="Text Box 20"/>
          <p:cNvSpPr txBox="1">
            <a:spLocks noChangeArrowheads="1"/>
          </p:cNvSpPr>
          <p:nvPr/>
        </p:nvSpPr>
        <p:spPr bwMode="auto">
          <a:xfrm>
            <a:off x="3200400" y="35655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6" action="ppaction://hlinksldjump"/>
              </a:rPr>
              <a:t>$600</a:t>
            </a:r>
            <a:endParaRPr lang="en-US" sz="4000" b="1"/>
          </a:p>
        </p:txBody>
      </p:sp>
      <p:sp>
        <p:nvSpPr>
          <p:cNvPr id="263189" name="Text Box 21"/>
          <p:cNvSpPr txBox="1">
            <a:spLocks noChangeArrowheads="1"/>
          </p:cNvSpPr>
          <p:nvPr/>
        </p:nvSpPr>
        <p:spPr bwMode="auto">
          <a:xfrm>
            <a:off x="3209925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7" action="ppaction://hlinksldjump"/>
              </a:rPr>
              <a:t>$800</a:t>
            </a:r>
            <a:endParaRPr lang="en-US" sz="4000" b="1"/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3082925" y="5864225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8" action="ppaction://hlinksldjump"/>
              </a:rPr>
              <a:t>$1000</a:t>
            </a:r>
            <a:endParaRPr lang="en-US" sz="4000" b="1"/>
          </a:p>
        </p:txBody>
      </p:sp>
      <p:sp>
        <p:nvSpPr>
          <p:cNvPr id="263191" name="Text Box 23"/>
          <p:cNvSpPr txBox="1">
            <a:spLocks noChangeArrowheads="1"/>
          </p:cNvSpPr>
          <p:nvPr/>
        </p:nvSpPr>
        <p:spPr bwMode="auto">
          <a:xfrm>
            <a:off x="4724400" y="1292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19" action="ppaction://hlinksldjump"/>
              </a:rPr>
              <a:t>$200</a:t>
            </a:r>
            <a:endParaRPr lang="en-US" sz="4000" b="1"/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4724400" y="2435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0" action="ppaction://hlinksldjump"/>
              </a:rPr>
              <a:t>$400</a:t>
            </a:r>
            <a:endParaRPr lang="en-US" sz="4000" b="1"/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4733925" y="3578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1" action="ppaction://hlinksldjump"/>
              </a:rPr>
              <a:t>$600</a:t>
            </a:r>
            <a:endParaRPr lang="en-US" sz="4000" b="1"/>
          </a:p>
        </p:txBody>
      </p:sp>
      <p:sp>
        <p:nvSpPr>
          <p:cNvPr id="263194" name="Text Box 26"/>
          <p:cNvSpPr txBox="1">
            <a:spLocks noChangeArrowheads="1"/>
          </p:cNvSpPr>
          <p:nvPr/>
        </p:nvSpPr>
        <p:spPr bwMode="auto">
          <a:xfrm>
            <a:off x="4733925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2" action="ppaction://hlinksldjump"/>
              </a:rPr>
              <a:t>$800</a:t>
            </a:r>
            <a:endParaRPr lang="en-US" sz="4000" b="1"/>
          </a:p>
        </p:txBody>
      </p:sp>
      <p:sp>
        <p:nvSpPr>
          <p:cNvPr id="263195" name="Text Box 27"/>
          <p:cNvSpPr txBox="1">
            <a:spLocks noChangeArrowheads="1"/>
          </p:cNvSpPr>
          <p:nvPr/>
        </p:nvSpPr>
        <p:spPr bwMode="auto">
          <a:xfrm>
            <a:off x="4606925" y="5864225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3" action="ppaction://hlinksldjump"/>
              </a:rPr>
              <a:t>$1000</a:t>
            </a:r>
            <a:endParaRPr lang="en-US" sz="4000" b="1"/>
          </a:p>
        </p:txBody>
      </p:sp>
      <p:sp>
        <p:nvSpPr>
          <p:cNvPr id="263196" name="Text Box 28"/>
          <p:cNvSpPr txBox="1">
            <a:spLocks noChangeArrowheads="1"/>
          </p:cNvSpPr>
          <p:nvPr/>
        </p:nvSpPr>
        <p:spPr bwMode="auto">
          <a:xfrm>
            <a:off x="6267450" y="1292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4" action="ppaction://hlinksldjump"/>
              </a:rPr>
              <a:t>$200</a:t>
            </a:r>
            <a:endParaRPr lang="en-US" sz="4000" b="1"/>
          </a:p>
        </p:txBody>
      </p:sp>
      <p:sp>
        <p:nvSpPr>
          <p:cNvPr id="263197" name="Text Box 29"/>
          <p:cNvSpPr txBox="1">
            <a:spLocks noChangeArrowheads="1"/>
          </p:cNvSpPr>
          <p:nvPr/>
        </p:nvSpPr>
        <p:spPr bwMode="auto">
          <a:xfrm>
            <a:off x="6257925" y="2435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5" action="ppaction://hlinksldjump"/>
              </a:rPr>
              <a:t>$400</a:t>
            </a:r>
            <a:endParaRPr lang="en-US" sz="4000" b="1"/>
          </a:p>
        </p:txBody>
      </p:sp>
      <p:sp>
        <p:nvSpPr>
          <p:cNvPr id="263198" name="Text Box 30"/>
          <p:cNvSpPr txBox="1">
            <a:spLocks noChangeArrowheads="1"/>
          </p:cNvSpPr>
          <p:nvPr/>
        </p:nvSpPr>
        <p:spPr bwMode="auto">
          <a:xfrm>
            <a:off x="6267450" y="3578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6" action="ppaction://hlinksldjump"/>
              </a:rPr>
              <a:t>$600</a:t>
            </a:r>
            <a:endParaRPr lang="en-US" sz="4000" b="1"/>
          </a:p>
        </p:txBody>
      </p:sp>
      <p:sp>
        <p:nvSpPr>
          <p:cNvPr id="263199" name="Text Box 31"/>
          <p:cNvSpPr txBox="1">
            <a:spLocks noChangeArrowheads="1"/>
          </p:cNvSpPr>
          <p:nvPr/>
        </p:nvSpPr>
        <p:spPr bwMode="auto">
          <a:xfrm>
            <a:off x="6267450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7" action="ppaction://hlinksldjump"/>
              </a:rPr>
              <a:t>$800</a:t>
            </a:r>
            <a:endParaRPr lang="en-US" sz="4000" b="1"/>
          </a:p>
        </p:txBody>
      </p:sp>
      <p:sp>
        <p:nvSpPr>
          <p:cNvPr id="263200" name="Text Box 32"/>
          <p:cNvSpPr txBox="1">
            <a:spLocks noChangeArrowheads="1"/>
          </p:cNvSpPr>
          <p:nvPr/>
        </p:nvSpPr>
        <p:spPr bwMode="auto">
          <a:xfrm>
            <a:off x="6140450" y="5864225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8" action="ppaction://hlinksldjump"/>
              </a:rPr>
              <a:t>$1000</a:t>
            </a:r>
            <a:endParaRPr lang="en-US" sz="4000" b="1"/>
          </a:p>
        </p:txBody>
      </p:sp>
      <p:sp>
        <p:nvSpPr>
          <p:cNvPr id="263201" name="Text Box 33"/>
          <p:cNvSpPr txBox="1">
            <a:spLocks noChangeArrowheads="1"/>
          </p:cNvSpPr>
          <p:nvPr/>
        </p:nvSpPr>
        <p:spPr bwMode="auto">
          <a:xfrm>
            <a:off x="7791450" y="1292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29" action="ppaction://hlinksldjump"/>
              </a:rPr>
              <a:t>$200</a:t>
            </a:r>
            <a:endParaRPr lang="en-US" sz="4000" b="1"/>
          </a:p>
        </p:txBody>
      </p:sp>
      <p:sp>
        <p:nvSpPr>
          <p:cNvPr id="263202" name="Text Box 34"/>
          <p:cNvSpPr txBox="1">
            <a:spLocks noChangeArrowheads="1"/>
          </p:cNvSpPr>
          <p:nvPr/>
        </p:nvSpPr>
        <p:spPr bwMode="auto">
          <a:xfrm>
            <a:off x="7791450" y="2435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30" action="ppaction://hlinksldjump"/>
              </a:rPr>
              <a:t>$400</a:t>
            </a:r>
            <a:endParaRPr lang="en-US" sz="4000" b="1"/>
          </a:p>
        </p:txBody>
      </p:sp>
      <p:sp>
        <p:nvSpPr>
          <p:cNvPr id="263203" name="Text Box 35"/>
          <p:cNvSpPr txBox="1">
            <a:spLocks noChangeArrowheads="1"/>
          </p:cNvSpPr>
          <p:nvPr/>
        </p:nvSpPr>
        <p:spPr bwMode="auto">
          <a:xfrm>
            <a:off x="7781925" y="3578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31" action="ppaction://hlinksldjump"/>
              </a:rPr>
              <a:t>$600</a:t>
            </a:r>
            <a:endParaRPr lang="en-US" sz="4000" b="1"/>
          </a:p>
        </p:txBody>
      </p:sp>
      <p:sp>
        <p:nvSpPr>
          <p:cNvPr id="263204" name="Text Box 36"/>
          <p:cNvSpPr txBox="1">
            <a:spLocks noChangeArrowheads="1"/>
          </p:cNvSpPr>
          <p:nvPr/>
        </p:nvSpPr>
        <p:spPr bwMode="auto">
          <a:xfrm>
            <a:off x="7791450" y="47212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32" action="ppaction://hlinksldjump"/>
              </a:rPr>
              <a:t>$800</a:t>
            </a:r>
            <a:endParaRPr lang="en-US" sz="4000" b="1"/>
          </a:p>
        </p:txBody>
      </p:sp>
      <p:sp>
        <p:nvSpPr>
          <p:cNvPr id="263205" name="Text Box 37"/>
          <p:cNvSpPr txBox="1">
            <a:spLocks noChangeArrowheads="1"/>
          </p:cNvSpPr>
          <p:nvPr/>
        </p:nvSpPr>
        <p:spPr bwMode="auto">
          <a:xfrm>
            <a:off x="7664450" y="5864225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hlinkClick r:id="rId33" action="ppaction://hlinksldjump"/>
              </a:rPr>
              <a:t>$1000</a:t>
            </a:r>
            <a:endParaRPr lang="en-US" sz="4000" b="1"/>
          </a:p>
        </p:txBody>
      </p:sp>
      <p:sp>
        <p:nvSpPr>
          <p:cNvPr id="263206" name="AutoShape 38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8839200" y="6553200"/>
            <a:ext cx="228600" cy="152400"/>
          </a:xfrm>
          <a:prstGeom prst="star5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41" name="WordArt 39"/>
          <p:cNvSpPr>
            <a:spLocks noChangeArrowheads="1" noChangeShapeType="1" noTextEdit="1"/>
          </p:cNvSpPr>
          <p:nvPr/>
        </p:nvSpPr>
        <p:spPr bwMode="auto">
          <a:xfrm>
            <a:off x="2286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Film anagram</a:t>
            </a:r>
          </a:p>
        </p:txBody>
      </p:sp>
      <p:sp>
        <p:nvSpPr>
          <p:cNvPr id="42" name="WordArt 41"/>
          <p:cNvSpPr>
            <a:spLocks noChangeArrowheads="1" noChangeShapeType="1" noTextEdit="1"/>
          </p:cNvSpPr>
          <p:nvPr/>
        </p:nvSpPr>
        <p:spPr bwMode="auto">
          <a:xfrm>
            <a:off x="17526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Amerikanske stater</a:t>
            </a:r>
          </a:p>
        </p:txBody>
      </p:sp>
      <p:sp>
        <p:nvSpPr>
          <p:cNvPr id="43" name="WordArt 42"/>
          <p:cNvSpPr>
            <a:spLocks noChangeArrowheads="1" noChangeShapeType="1" noTextEdit="1"/>
          </p:cNvSpPr>
          <p:nvPr/>
        </p:nvSpPr>
        <p:spPr bwMode="auto">
          <a:xfrm>
            <a:off x="32004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”Dyrlige” betegnelser</a:t>
            </a:r>
          </a:p>
        </p:txBody>
      </p:sp>
      <p:sp>
        <p:nvSpPr>
          <p:cNvPr id="44" name="WordArt 43"/>
          <p:cNvSpPr>
            <a:spLocks noChangeArrowheads="1" noChangeShapeType="1" noTextEdit="1"/>
          </p:cNvSpPr>
          <p:nvPr/>
        </p:nvSpPr>
        <p:spPr bwMode="auto">
          <a:xfrm>
            <a:off x="47244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Akronymer</a:t>
            </a:r>
          </a:p>
        </p:txBody>
      </p:sp>
      <p:sp>
        <p:nvSpPr>
          <p:cNvPr id="45" name="WordArt 44"/>
          <p:cNvSpPr>
            <a:spLocks noChangeArrowheads="1" noChangeShapeType="1" noTextEdit="1"/>
          </p:cNvSpPr>
          <p:nvPr/>
        </p:nvSpPr>
        <p:spPr bwMode="auto">
          <a:xfrm>
            <a:off x="62484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I’m sexy</a:t>
            </a:r>
          </a:p>
        </p:txBody>
      </p:sp>
      <p:sp>
        <p:nvSpPr>
          <p:cNvPr id="46" name="WordArt 45"/>
          <p:cNvSpPr>
            <a:spLocks noChangeArrowheads="1" noChangeShapeType="1" noTextEdit="1"/>
          </p:cNvSpPr>
          <p:nvPr/>
        </p:nvSpPr>
        <p:spPr bwMode="auto">
          <a:xfrm>
            <a:off x="7772400" y="457200"/>
            <a:ext cx="1143000" cy="228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da-DK" sz="3600" b="1" kern="1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And I know ”IT”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200</a:t>
            </a:r>
            <a:br>
              <a:rPr lang="en-US" sz="6000" smtClean="0"/>
            </a:br>
            <a:endParaRPr lang="en-US" dirty="0"/>
          </a:p>
        </p:txBody>
      </p:sp>
      <p:pic>
        <p:nvPicPr>
          <p:cNvPr id="6" name="Billede 1" descr="498114_21c0_625x1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27178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3" name="AutoShape 7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4114800"/>
            <a:ext cx="8001000" cy="2362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200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Spider-Man 3?</a:t>
            </a:r>
            <a:endParaRPr lang="en-US" sz="4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62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400</a:t>
            </a:r>
            <a:br>
              <a:rPr lang="en-US" sz="6000" smtClean="0"/>
            </a:br>
            <a:endParaRPr lang="en-US" dirty="0"/>
          </a:p>
        </p:txBody>
      </p:sp>
      <p:pic>
        <p:nvPicPr>
          <p:cNvPr id="6" name="Billede 1" descr="498236_b144_625x1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26289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73" name="AutoShape 9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400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National Treasure?</a:t>
            </a:r>
            <a:endParaRPr lang="en-US" sz="44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600</a:t>
            </a:r>
            <a:br>
              <a:rPr lang="en-US" sz="6000" smtClean="0"/>
            </a:br>
            <a:endParaRPr lang="en-US" dirty="0"/>
          </a:p>
        </p:txBody>
      </p:sp>
      <p:pic>
        <p:nvPicPr>
          <p:cNvPr id="6" name="Billede 1" descr="497899_0184_625x1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0"/>
            <a:ext cx="20955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20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600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Iron Man?</a:t>
            </a:r>
            <a:endParaRPr lang="en-US" sz="44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1524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800</a:t>
            </a:r>
            <a:br>
              <a:rPr lang="en-US" sz="6000" smtClean="0"/>
            </a:br>
            <a:endParaRPr lang="en-US" dirty="0"/>
          </a:p>
        </p:txBody>
      </p:sp>
      <p:pic>
        <p:nvPicPr>
          <p:cNvPr id="6" name="Billede 1" descr="498226_fd60_625x1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584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8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800</a:t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4400" smtClean="0"/>
              <a:t>Hvad er The Godfather?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Fuldfør sangen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1524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1000</a:t>
            </a:r>
            <a:br>
              <a:rPr lang="en-US" sz="6000" smtClean="0"/>
            </a:br>
            <a:endParaRPr lang="en-US" dirty="0"/>
          </a:p>
        </p:txBody>
      </p:sp>
      <p:pic>
        <p:nvPicPr>
          <p:cNvPr id="6" name="Billede 1" descr="497891_139d_625x1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27797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6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0" smtClean="0"/>
              <a:t>Film anagram – 1000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Hvad er Gran Torino?</a:t>
            </a:r>
            <a:endParaRPr lang="en-US" sz="44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200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USA’s forbundshovedstad der ligger mellem Maryland og Virginia</a:t>
            </a:r>
            <a:endParaRPr lang="en-US" sz="4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4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200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Hvad er Washington D.C?</a:t>
            </a:r>
            <a:endParaRPr lang="en-US" sz="4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400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Stat som Farver tilbragte 10 måneder i</a:t>
            </a:r>
            <a:endParaRPr lang="en-US" sz="44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12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400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Hvad er Georgia?</a:t>
            </a:r>
            <a:endParaRPr lang="en-US" sz="44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600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Sydstat der har et dansk museum opkaldt efter sig</a:t>
            </a:r>
            <a:endParaRPr lang="en-US" sz="4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60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762000"/>
            <a:ext cx="8001000" cy="571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600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Hvad er Louisiana?</a:t>
            </a:r>
            <a:endParaRPr lang="en-US" sz="44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800</a:t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5200" smtClean="0"/>
              <a:t/>
            </a:r>
            <a:br>
              <a:rPr lang="en-US" sz="5200" smtClean="0"/>
            </a:br>
            <a:r>
              <a:rPr lang="en-US" sz="4400" smtClean="0"/>
              <a:t>Staten, der er bedre kendt som Ædelstenstaten – “Gem State”</a:t>
            </a:r>
            <a:endParaRPr lang="en-US" sz="44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8" name="AutoShape 8">
            <a:hlinkClick r:id="rId2" action="ppaction://hlinksldjump" highlightClick="1">
              <a:snd r:embed="rId3" name="applause.wav"/>
            </a:hlinkClick>
          </p:cNvPr>
          <p:cNvSpPr>
            <a:spLocks noChangeArrowheads="1"/>
          </p:cNvSpPr>
          <p:nvPr/>
        </p:nvSpPr>
        <p:spPr bwMode="auto">
          <a:xfrm>
            <a:off x="609600" y="685800"/>
            <a:ext cx="8001000" cy="5791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685800" y="2819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9600" b="1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5200" smtClean="0"/>
              <a:t>Amerikanske stater – 800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Hvad er Idaho?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FF00"/>
    </a:hlink>
    <a:folHlink>
      <a:srgbClr val="3366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FF00"/>
    </a:hlink>
    <a:folHlink>
      <a:srgbClr val="3366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8ADE520196464CB6ADCE1D42B19098" ma:contentTypeVersion="4" ma:contentTypeDescription="Create a new document." ma:contentTypeScope="" ma:versionID="9047e4431de63ff01038710518ab4c7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ab92f92b32f6ecc6f173f45af5280e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931E01-DD02-42DA-AE3B-ADDFA14863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FF989E-DA75-4D47-822A-B9C35CF76C3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F6A14ED7-6F19-4F09-A1E4-5E3DC4EAA4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1003</Words>
  <Application>Microsoft Macintosh PowerPoint</Application>
  <PresentationFormat>Skærmshow (4:3)</PresentationFormat>
  <Paragraphs>237</Paragraphs>
  <Slides>147</Slides>
  <Notes>0</Notes>
  <HiddenSlides>0</HiddenSlides>
  <MMClips>12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Diastitler</vt:lpstr>
      </vt:variant>
      <vt:variant>
        <vt:i4>147</vt:i4>
      </vt:variant>
    </vt:vector>
  </HeadingPairs>
  <TitlesOfParts>
    <vt:vector size="150" baseType="lpstr">
      <vt:lpstr>Times New Roman</vt:lpstr>
      <vt:lpstr>Arial</vt:lpstr>
      <vt:lpstr>Default Design</vt:lpstr>
      <vt:lpstr>Jeopardy Template Source</vt:lpstr>
      <vt:lpstr>Modifications to ETTC Version</vt:lpstr>
      <vt:lpstr>Instructions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Final Jeopardy Category</vt:lpstr>
      <vt:lpstr>Final Jeopardy Answer</vt:lpstr>
      <vt:lpstr>Final Jeopardy Question</vt:lpstr>
    </vt:vector>
  </TitlesOfParts>
  <Company>Monta Vista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 Template</dc:title>
  <dc:creator>I-Heng McComb</dc:creator>
  <dc:description>Based on a template created by Matt Hamlyn (Jessamine County Schools) and modified by Tom Duggan (Union County Educational Technology Training Center).</dc:description>
  <cp:lastModifiedBy>Casper Farver</cp:lastModifiedBy>
  <cp:revision>107</cp:revision>
  <dcterms:created xsi:type="dcterms:W3CDTF">1999-10-07T17:16:48Z</dcterms:created>
  <dcterms:modified xsi:type="dcterms:W3CDTF">2015-11-19T22:51:46Z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eywords (CPSI)">
    <vt:lpwstr>jeopardy, game</vt:lpwstr>
  </property>
  <property fmtid="{D5CDD505-2E9C-101B-9397-08002B2CF9AE}" pid="3" name="Description0">
    <vt:lpwstr>this template can be used to create a Jeopardy game related to MedRec or any other topic</vt:lpwstr>
  </property>
  <property fmtid="{D5CDD505-2E9C-101B-9397-08002B2CF9AE}" pid="4" name="ContentType">
    <vt:lpwstr>Document</vt:lpwstr>
  </property>
</Properties>
</file>