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35"/>
  </p:notes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5" r:id="rId10"/>
    <p:sldId id="269" r:id="rId11"/>
    <p:sldId id="266" r:id="rId12"/>
    <p:sldId id="270" r:id="rId13"/>
    <p:sldId id="275" r:id="rId14"/>
    <p:sldId id="276" r:id="rId15"/>
    <p:sldId id="268" r:id="rId16"/>
    <p:sldId id="272" r:id="rId17"/>
    <p:sldId id="277" r:id="rId18"/>
    <p:sldId id="278" r:id="rId19"/>
    <p:sldId id="280" r:id="rId20"/>
    <p:sldId id="281" r:id="rId21"/>
    <p:sldId id="282" r:id="rId22"/>
    <p:sldId id="283" r:id="rId23"/>
    <p:sldId id="287" r:id="rId24"/>
    <p:sldId id="284" r:id="rId25"/>
    <p:sldId id="285" r:id="rId26"/>
    <p:sldId id="286" r:id="rId27"/>
    <p:sldId id="274" r:id="rId28"/>
    <p:sldId id="289" r:id="rId29"/>
    <p:sldId id="290" r:id="rId30"/>
    <p:sldId id="291" r:id="rId31"/>
    <p:sldId id="292" r:id="rId32"/>
    <p:sldId id="295" r:id="rId33"/>
    <p:sldId id="29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2"/>
    <p:restoredTop sz="51767"/>
  </p:normalViewPr>
  <p:slideViewPr>
    <p:cSldViewPr snapToGrid="0" snapToObjects="1">
      <p:cViewPr varScale="1">
        <p:scale>
          <a:sx n="46" d="100"/>
          <a:sy n="46" d="100"/>
        </p:scale>
        <p:origin x="1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8E8F4-B37E-3744-82DE-935AD0937E5F}" type="datetimeFigureOut">
              <a:rPr lang="en-BE" smtClean="0"/>
              <a:t>03/10/2021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BB01F-543D-E546-B76B-33DAF43E604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30182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7054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8614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6878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7585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70139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6612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33387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38903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6821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88088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75277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0817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7743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62180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8732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8083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35231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26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8165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8140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28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13075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29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597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30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16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74334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19596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29870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33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954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3458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1919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809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93828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6765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B01F-543D-E546-B76B-33DAF43E6049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689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AAD347D-5ACD-4C99-B74B-A9C85AD731AF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8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7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3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7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796027F-7875-4030-9381-8BD8C4F21935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8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796027F-7875-4030-9381-8BD8C4F21935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796027F-7875-4030-9381-8BD8C4F21935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5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1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2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9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2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1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2DDB71-B4BA-984F-87DA-FB550FC6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BE" sz="6000" dirty="0">
                <a:solidFill>
                  <a:schemeClr val="accent1"/>
                </a:solidFill>
                <a:latin typeface="Rockwell" panose="02060603020205020403" pitchFamily="18" charset="77"/>
              </a:rPr>
              <a:t>Kotlin Multiplatform Mobile als alternatief voor native applicaties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2D5C4-15A1-5040-BE5C-F15F4252F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8147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nl-NL" sz="2400" dirty="0">
                <a:solidFill>
                  <a:schemeClr val="tx1"/>
                </a:solidFill>
              </a:rPr>
              <a:t>Een vergelijkende studie en proof-of-concept</a:t>
            </a:r>
            <a:endParaRPr lang="en-BE" sz="2400" dirty="0">
              <a:solidFill>
                <a:schemeClr val="tx1"/>
              </a:solidFill>
            </a:endParaRPr>
          </a:p>
        </p:txBody>
      </p:sp>
      <p:sp>
        <p:nvSpPr>
          <p:cNvPr id="43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1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DEADA-5A47-EA4B-9A14-9291213B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BE" sz="3000" dirty="0">
                <a:solidFill>
                  <a:schemeClr val="tx1"/>
                </a:solidFill>
                <a:latin typeface="Rockwell" panose="02060603020205020403" pitchFamily="18" charset="77"/>
              </a:rPr>
              <a:t>SWOT-analyse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8C44-0288-0D49-A06B-5C7558DA0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GB" dirty="0" err="1"/>
              <a:t>Sterktes</a:t>
            </a:r>
            <a:endParaRPr lang="en-GB" dirty="0"/>
          </a:p>
          <a:p>
            <a:r>
              <a:rPr lang="en-BE" dirty="0"/>
              <a:t>Zwaktes</a:t>
            </a:r>
          </a:p>
          <a:p>
            <a:r>
              <a:rPr lang="en-GB" dirty="0" err="1"/>
              <a:t>Kansen</a:t>
            </a:r>
            <a:endParaRPr lang="en-GB" dirty="0"/>
          </a:p>
          <a:p>
            <a:r>
              <a:rPr lang="en-GB" dirty="0" err="1"/>
              <a:t>Bedreigingen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853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44429-F90B-F148-A985-C5957B4F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BE" sz="3000" dirty="0">
                <a:solidFill>
                  <a:schemeClr val="tx1"/>
                </a:solidFill>
                <a:latin typeface="Rockwell" panose="02060603020205020403" pitchFamily="18" charset="77"/>
              </a:rPr>
              <a:t>Kotlin Multiplatform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D9905-978A-4944-84CC-5515DCBD1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BE" dirty="0"/>
              <a:t>Software Development Kit</a:t>
            </a:r>
          </a:p>
          <a:p>
            <a:r>
              <a:rPr lang="en-BE" dirty="0"/>
              <a:t>Gegenereerde applicaties</a:t>
            </a:r>
          </a:p>
          <a:p>
            <a:r>
              <a:rPr lang="en-GB" dirty="0"/>
              <a:t>B</a:t>
            </a:r>
            <a:r>
              <a:rPr lang="en-BE" dirty="0"/>
              <a:t>usiness logica gedeeld </a:t>
            </a:r>
            <a:r>
              <a:rPr lang="en-BE" dirty="0">
                <a:sym typeface="Wingdings" pitchFamily="2" charset="2"/>
              </a:rPr>
              <a:t> native UI</a:t>
            </a:r>
          </a:p>
          <a:p>
            <a:r>
              <a:rPr lang="en-GB" dirty="0">
                <a:sym typeface="Wingdings" pitchFamily="2" charset="2"/>
              </a:rPr>
              <a:t>A</a:t>
            </a:r>
            <a:r>
              <a:rPr lang="en-BE" dirty="0">
                <a:sym typeface="Wingdings" pitchFamily="2" charset="2"/>
              </a:rPr>
              <a:t>ugustus 2020  alpha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89854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65000"/>
              </a:schemeClr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A889F83-BE18-DB48-A6C1-19FCAB95A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098042"/>
            <a:ext cx="10905066" cy="46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0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65000"/>
              </a:schemeClr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D1B7525-1179-F74C-B4E3-74ED64913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810" y="912500"/>
            <a:ext cx="9320380" cy="5033000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1408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65000"/>
              </a:schemeClr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close-up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4A3ABAD6-51E5-8A49-91E1-E64ED110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38" y="696410"/>
            <a:ext cx="6192837" cy="5465179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80319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D458B-357C-1744-90A3-491D7090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BE" sz="3000" dirty="0">
                <a:solidFill>
                  <a:schemeClr val="tx1"/>
                </a:solidFill>
                <a:latin typeface="Rockwell" panose="02060603020205020403" pitchFamily="18" charset="77"/>
              </a:rPr>
              <a:t>Testcriteria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D38B-5144-9C47-83C5-C1AB2DF9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BE" dirty="0"/>
              <a:t>Aantal lijnen code</a:t>
            </a:r>
          </a:p>
          <a:p>
            <a:r>
              <a:rPr lang="en-GB" dirty="0"/>
              <a:t>C</a:t>
            </a:r>
            <a:r>
              <a:rPr lang="en-BE" dirty="0"/>
              <a:t>ompileersnelheid</a:t>
            </a:r>
          </a:p>
          <a:p>
            <a:r>
              <a:rPr lang="en-GB" dirty="0"/>
              <a:t>V</a:t>
            </a:r>
            <a:r>
              <a:rPr lang="en-BE" dirty="0"/>
              <a:t>oetafdruk</a:t>
            </a:r>
          </a:p>
          <a:p>
            <a:r>
              <a:rPr lang="en-GB" dirty="0"/>
              <a:t>O</a:t>
            </a:r>
            <a:r>
              <a:rPr lang="en-BE" dirty="0"/>
              <a:t>ntwikkeltijd</a:t>
            </a:r>
          </a:p>
          <a:p>
            <a:r>
              <a:rPr lang="en-GB" dirty="0"/>
              <a:t>K</a:t>
            </a:r>
            <a:r>
              <a:rPr lang="en-BE" dirty="0"/>
              <a:t>ostprijs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4439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FD2EB-C6F3-AD40-83BF-A8FDE8F4E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BE" sz="4800" dirty="0">
                <a:latin typeface="Rockwell" panose="02060603020205020403" pitchFamily="18" charset="77"/>
              </a:rPr>
              <a:t>Methodologie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F03B6-4571-5A4E-AA6F-D6464E09A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endParaRPr lang="en-BE" sz="2000"/>
          </a:p>
        </p:txBody>
      </p:sp>
    </p:spTree>
    <p:extLst>
      <p:ext uri="{BB962C8B-B14F-4D97-AF65-F5344CB8AC3E}">
        <p14:creationId xmlns:p14="http://schemas.microsoft.com/office/powerpoint/2010/main" val="1295004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D458B-357C-1744-90A3-491D7090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BE" sz="3000" dirty="0">
                <a:solidFill>
                  <a:schemeClr val="tx1"/>
                </a:solidFill>
                <a:latin typeface="Rockwell" panose="02060603020205020403" pitchFamily="18" charset="77"/>
              </a:rPr>
              <a:t>Hardware &amp; software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D38B-5144-9C47-83C5-C1AB2DF9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BE" dirty="0"/>
              <a:t>MacBook Pro</a:t>
            </a:r>
          </a:p>
          <a:p>
            <a:r>
              <a:rPr lang="en-BE" dirty="0"/>
              <a:t>Android Studio</a:t>
            </a:r>
          </a:p>
          <a:p>
            <a:r>
              <a:rPr lang="en-BE" dirty="0"/>
              <a:t>KMM plug-in</a:t>
            </a:r>
          </a:p>
          <a:p>
            <a:r>
              <a:rPr lang="en-BE" dirty="0"/>
              <a:t>Xcode</a:t>
            </a:r>
          </a:p>
          <a:p>
            <a:r>
              <a:rPr lang="en-BE" dirty="0"/>
              <a:t>JDK</a:t>
            </a:r>
          </a:p>
        </p:txBody>
      </p:sp>
    </p:spTree>
    <p:extLst>
      <p:ext uri="{BB962C8B-B14F-4D97-AF65-F5344CB8AC3E}">
        <p14:creationId xmlns:p14="http://schemas.microsoft.com/office/powerpoint/2010/main" val="2422111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D458B-357C-1744-90A3-491D7090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BE" sz="3000" dirty="0">
                <a:solidFill>
                  <a:schemeClr val="tx1"/>
                </a:solidFill>
                <a:latin typeface="Rockwell" panose="02060603020205020403" pitchFamily="18" charset="77"/>
              </a:rPr>
              <a:t>Applicaties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D38B-5144-9C47-83C5-C1AB2DF9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BE" dirty="0"/>
              <a:t>Basis applicatie</a:t>
            </a:r>
          </a:p>
          <a:p>
            <a:r>
              <a:rPr lang="en-BE" dirty="0"/>
              <a:t>Toont huidig besturingssysteem</a:t>
            </a:r>
          </a:p>
          <a:p>
            <a:r>
              <a:rPr lang="en-BE" dirty="0"/>
              <a:t>KMM voor Android en iOS</a:t>
            </a:r>
          </a:p>
          <a:p>
            <a:r>
              <a:rPr lang="en-BE" dirty="0"/>
              <a:t>Native Android</a:t>
            </a:r>
          </a:p>
          <a:p>
            <a:r>
              <a:rPr lang="en-BE" dirty="0"/>
              <a:t>Native iOS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64120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65000"/>
              </a:schemeClr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1784745C-579C-EA43-8E3B-4B33A2E2D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330" y="887779"/>
            <a:ext cx="2784900" cy="5082442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AD3504-B658-D14B-B96F-E7133F089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680" y="472915"/>
            <a:ext cx="3012670" cy="589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3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4B8E3-83B9-C345-820C-933DEB04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BE" sz="3600" dirty="0">
                <a:solidFill>
                  <a:schemeClr val="accent1"/>
                </a:solidFill>
                <a:latin typeface="Rockwell" panose="02060603020205020403" pitchFamily="18" charset="77"/>
              </a:rPr>
              <a:t>Overzicht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7EFF6-ECAD-8647-8C26-BFEDCC683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BE" sz="1600" dirty="0"/>
              <a:t>Inleiding</a:t>
            </a:r>
          </a:p>
          <a:p>
            <a:endParaRPr lang="en-BE" sz="1600" dirty="0"/>
          </a:p>
          <a:p>
            <a:r>
              <a:rPr lang="en-BE" sz="1600" dirty="0"/>
              <a:t>Stand van Zaken</a:t>
            </a:r>
          </a:p>
          <a:p>
            <a:endParaRPr lang="en-BE" sz="1600" dirty="0"/>
          </a:p>
          <a:p>
            <a:r>
              <a:rPr lang="en-BE" sz="1600" dirty="0"/>
              <a:t>Methodologie</a:t>
            </a:r>
          </a:p>
          <a:p>
            <a:pPr marL="0" indent="0">
              <a:buNone/>
            </a:pPr>
            <a:endParaRPr lang="en-BE" sz="1600" dirty="0"/>
          </a:p>
          <a:p>
            <a:r>
              <a:rPr lang="en-BE" sz="1600" dirty="0"/>
              <a:t>Conclusie</a:t>
            </a:r>
          </a:p>
          <a:p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2612832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65000"/>
              </a:schemeClr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FAFB7D85-E9F9-974E-8B4F-019EA9B5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281" y="967935"/>
            <a:ext cx="2699233" cy="492213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269605-C3E9-FD44-AF1B-BE583AD32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280" y="472915"/>
            <a:ext cx="3132208" cy="589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72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D458B-357C-1744-90A3-491D7090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BE" sz="3000" dirty="0">
                <a:solidFill>
                  <a:schemeClr val="tx1"/>
                </a:solidFill>
                <a:latin typeface="Rockwell" panose="02060603020205020403" pitchFamily="18" charset="77"/>
              </a:rPr>
              <a:t>Aantal lijnen code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D38B-5144-9C47-83C5-C1AB2DF9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BE" dirty="0"/>
              <a:t>Plug-in binnen Android Studio</a:t>
            </a:r>
          </a:p>
          <a:p>
            <a:r>
              <a:rPr lang="en-BE" dirty="0"/>
              <a:t>KMM – 1605 </a:t>
            </a:r>
          </a:p>
          <a:p>
            <a:r>
              <a:rPr lang="en-BE" dirty="0"/>
              <a:t>Native Android – 389</a:t>
            </a:r>
          </a:p>
          <a:p>
            <a:r>
              <a:rPr lang="en-BE" dirty="0"/>
              <a:t>Native iOS – 1634 </a:t>
            </a:r>
          </a:p>
        </p:txBody>
      </p:sp>
    </p:spTree>
    <p:extLst>
      <p:ext uri="{BB962C8B-B14F-4D97-AF65-F5344CB8AC3E}">
        <p14:creationId xmlns:p14="http://schemas.microsoft.com/office/powerpoint/2010/main" val="4040717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D458B-357C-1744-90A3-491D7090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BE" sz="3000" dirty="0">
                <a:solidFill>
                  <a:schemeClr val="tx1"/>
                </a:solidFill>
                <a:latin typeface="Rockwell" panose="02060603020205020403" pitchFamily="18" charset="77"/>
              </a:rPr>
              <a:t>Compileersnelheid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D38B-5144-9C47-83C5-C1AB2DF9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BE" dirty="0"/>
              <a:t>1e compilatie</a:t>
            </a:r>
          </a:p>
          <a:p>
            <a:pPr lvl="1"/>
            <a:r>
              <a:rPr lang="en-BE" dirty="0"/>
              <a:t>Native Android </a:t>
            </a:r>
          </a:p>
          <a:p>
            <a:pPr lvl="2"/>
            <a:r>
              <a:rPr lang="en-BE" dirty="0"/>
              <a:t>10,900</a:t>
            </a:r>
          </a:p>
          <a:p>
            <a:pPr lvl="1"/>
            <a:r>
              <a:rPr lang="en-BE" dirty="0"/>
              <a:t>Native iOS</a:t>
            </a:r>
          </a:p>
          <a:p>
            <a:pPr lvl="2"/>
            <a:r>
              <a:rPr lang="en-BE" dirty="0"/>
              <a:t>21,531</a:t>
            </a:r>
          </a:p>
          <a:p>
            <a:pPr lvl="1"/>
            <a:r>
              <a:rPr lang="en-BE" dirty="0"/>
              <a:t>KMM</a:t>
            </a:r>
          </a:p>
          <a:p>
            <a:pPr lvl="2"/>
            <a:r>
              <a:rPr lang="en-BE" dirty="0"/>
              <a:t>5,873</a:t>
            </a:r>
          </a:p>
        </p:txBody>
      </p:sp>
    </p:spTree>
    <p:extLst>
      <p:ext uri="{BB962C8B-B14F-4D97-AF65-F5344CB8AC3E}">
        <p14:creationId xmlns:p14="http://schemas.microsoft.com/office/powerpoint/2010/main" val="756545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5">
            <a:extLst>
              <a:ext uri="{FF2B5EF4-FFF2-40B4-BE49-F238E27FC236}">
                <a16:creationId xmlns:a16="http://schemas.microsoft.com/office/drawing/2014/main" id="{301041EB-79E7-9040-97E0-7395B65E1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037576"/>
              </p:ext>
            </p:extLst>
          </p:nvPr>
        </p:nvGraphicFramePr>
        <p:xfrm>
          <a:off x="483456" y="1923694"/>
          <a:ext cx="3757503" cy="2106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2501">
                  <a:extLst>
                    <a:ext uri="{9D8B030D-6E8A-4147-A177-3AD203B41FA5}">
                      <a16:colId xmlns:a16="http://schemas.microsoft.com/office/drawing/2014/main" val="3821972002"/>
                    </a:ext>
                  </a:extLst>
                </a:gridCol>
                <a:gridCol w="1252501">
                  <a:extLst>
                    <a:ext uri="{9D8B030D-6E8A-4147-A177-3AD203B41FA5}">
                      <a16:colId xmlns:a16="http://schemas.microsoft.com/office/drawing/2014/main" val="2186511023"/>
                    </a:ext>
                  </a:extLst>
                </a:gridCol>
                <a:gridCol w="1252501">
                  <a:extLst>
                    <a:ext uri="{9D8B030D-6E8A-4147-A177-3AD203B41FA5}">
                      <a16:colId xmlns:a16="http://schemas.microsoft.com/office/drawing/2014/main" val="4055401256"/>
                    </a:ext>
                  </a:extLst>
                </a:gridCol>
              </a:tblGrid>
              <a:tr h="421303">
                <a:tc>
                  <a:txBody>
                    <a:bodyPr/>
                    <a:lstStyle/>
                    <a:p>
                      <a:pPr algn="ctr"/>
                      <a:endParaRPr lang="en-BE" sz="1200" dirty="0"/>
                    </a:p>
                  </a:txBody>
                  <a:tcPr>
                    <a:solidFill>
                      <a:srgbClr val="F81B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600" dirty="0"/>
                        <a:t>Native</a:t>
                      </a:r>
                    </a:p>
                  </a:txBody>
                  <a:tcPr>
                    <a:solidFill>
                      <a:srgbClr val="F81B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600" dirty="0"/>
                        <a:t>KMM</a:t>
                      </a:r>
                    </a:p>
                  </a:txBody>
                  <a:tcPr>
                    <a:solidFill>
                      <a:srgbClr val="F81B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92652"/>
                  </a:ext>
                </a:extLst>
              </a:tr>
              <a:tr h="421303">
                <a:tc>
                  <a:txBody>
                    <a:bodyPr/>
                    <a:lstStyle/>
                    <a:p>
                      <a:pPr algn="ctr"/>
                      <a:r>
                        <a:rPr lang="en-BE" sz="1600" dirty="0"/>
                        <a:t>Gem.</a:t>
                      </a:r>
                    </a:p>
                  </a:txBody>
                  <a:tcPr>
                    <a:solidFill>
                      <a:srgbClr val="F81B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600" dirty="0"/>
                        <a:t>0,658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600" dirty="0"/>
                        <a:t>0,730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34916"/>
                  </a:ext>
                </a:extLst>
              </a:tr>
              <a:tr h="421303">
                <a:tc>
                  <a:txBody>
                    <a:bodyPr/>
                    <a:lstStyle/>
                    <a:p>
                      <a:pPr algn="ctr"/>
                      <a:r>
                        <a:rPr lang="en-BE" sz="1600" dirty="0"/>
                        <a:t>Med.</a:t>
                      </a:r>
                    </a:p>
                  </a:txBody>
                  <a:tcPr>
                    <a:solidFill>
                      <a:srgbClr val="F81B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600" dirty="0"/>
                        <a:t>0,607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600" dirty="0"/>
                        <a:t>0,697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14654"/>
                  </a:ext>
                </a:extLst>
              </a:tr>
              <a:tr h="421303">
                <a:tc>
                  <a:txBody>
                    <a:bodyPr/>
                    <a:lstStyle/>
                    <a:p>
                      <a:pPr algn="ctr"/>
                      <a:r>
                        <a:rPr lang="en-BE" sz="1600" dirty="0"/>
                        <a:t>Stddev.</a:t>
                      </a:r>
                    </a:p>
                  </a:txBody>
                  <a:tcPr>
                    <a:solidFill>
                      <a:srgbClr val="F81B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600" dirty="0"/>
                        <a:t>0,305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600" dirty="0"/>
                        <a:t>0,142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884587"/>
                  </a:ext>
                </a:extLst>
              </a:tr>
              <a:tr h="42130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V</a:t>
                      </a:r>
                      <a:r>
                        <a:rPr lang="en-BE" sz="1600" dirty="0"/>
                        <a:t>ar.</a:t>
                      </a:r>
                    </a:p>
                  </a:txBody>
                  <a:tcPr>
                    <a:solidFill>
                      <a:srgbClr val="F81B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600" dirty="0"/>
                        <a:t>0,093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600" dirty="0"/>
                        <a:t>0,020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272346"/>
                  </a:ext>
                </a:extLst>
              </a:tr>
            </a:tbl>
          </a:graphicData>
        </a:graphic>
      </p:graphicFrame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F0CF1D9-763E-6348-B2B1-BDEC5638B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865" y="368962"/>
            <a:ext cx="5816410" cy="5213838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B00E8B1-766D-7D42-95BE-00DB24FEBFC2}"/>
              </a:ext>
            </a:extLst>
          </p:cNvPr>
          <p:cNvSpPr txBox="1">
            <a:spLocks/>
          </p:cNvSpPr>
          <p:nvPr/>
        </p:nvSpPr>
        <p:spPr>
          <a:xfrm>
            <a:off x="450851" y="1162336"/>
            <a:ext cx="4078972" cy="752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Compilatie 2 tot 100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87418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D458B-357C-1744-90A3-491D7090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BE" sz="3000" dirty="0">
                <a:solidFill>
                  <a:schemeClr val="tx1"/>
                </a:solidFill>
                <a:latin typeface="Rockwell" panose="02060603020205020403" pitchFamily="18" charset="77"/>
              </a:rPr>
              <a:t>Voetafdruk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D18255-D072-A64C-8EDC-BDF5D64DD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86119"/>
              </p:ext>
            </p:extLst>
          </p:nvPr>
        </p:nvGraphicFramePr>
        <p:xfrm>
          <a:off x="5122071" y="2304079"/>
          <a:ext cx="6281736" cy="1483360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2093912">
                  <a:extLst>
                    <a:ext uri="{9D8B030D-6E8A-4147-A177-3AD203B41FA5}">
                      <a16:colId xmlns:a16="http://schemas.microsoft.com/office/drawing/2014/main" val="2826665156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val="2264301467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val="162781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BE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dirty="0"/>
                        <a:t>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dirty="0"/>
                        <a:t>KMM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8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BE" dirty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dirty="0"/>
                        <a:t>9,58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dirty="0"/>
                        <a:t>7,92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01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BE" dirty="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dirty="0"/>
                        <a:t>0,233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dirty="0"/>
                        <a:t>2,1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56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BE" dirty="0"/>
                        <a:t>Totaal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dirty="0"/>
                        <a:t>9,803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dirty="0"/>
                        <a:t>10,020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04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262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D458B-357C-1744-90A3-491D7090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BE" sz="3000" dirty="0">
                <a:solidFill>
                  <a:schemeClr val="tx1"/>
                </a:solidFill>
                <a:latin typeface="Rockwell" panose="02060603020205020403" pitchFamily="18" charset="77"/>
              </a:rPr>
              <a:t>Ontwikkeltijd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D38B-5144-9C47-83C5-C1AB2DF9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BE" dirty="0"/>
              <a:t>Native Android</a:t>
            </a:r>
          </a:p>
          <a:p>
            <a:pPr lvl="1"/>
            <a:r>
              <a:rPr lang="en-BE" dirty="0"/>
              <a:t>1 uur 32 minuten</a:t>
            </a:r>
          </a:p>
          <a:p>
            <a:r>
              <a:rPr lang="en-BE" dirty="0"/>
              <a:t>Native iOS</a:t>
            </a:r>
          </a:p>
          <a:p>
            <a:pPr lvl="1"/>
            <a:r>
              <a:rPr lang="en-BE" dirty="0"/>
              <a:t>1 uur 56 minuten</a:t>
            </a:r>
          </a:p>
          <a:p>
            <a:r>
              <a:rPr lang="en-BE" dirty="0"/>
              <a:t>KMM</a:t>
            </a:r>
          </a:p>
          <a:p>
            <a:pPr lvl="1"/>
            <a:r>
              <a:rPr lang="en-BE" dirty="0"/>
              <a:t>3 uur 26 minuten</a:t>
            </a:r>
          </a:p>
        </p:txBody>
      </p:sp>
    </p:spTree>
    <p:extLst>
      <p:ext uri="{BB962C8B-B14F-4D97-AF65-F5344CB8AC3E}">
        <p14:creationId xmlns:p14="http://schemas.microsoft.com/office/powerpoint/2010/main" val="3550689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D458B-357C-1744-90A3-491D7090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BE" sz="3000" dirty="0">
                <a:solidFill>
                  <a:schemeClr val="tx1"/>
                </a:solidFill>
                <a:latin typeface="Rockwell" panose="02060603020205020403" pitchFamily="18" charset="77"/>
              </a:rPr>
              <a:t>Kostprijs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D38B-5144-9C47-83C5-C1AB2DF9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BE" dirty="0"/>
              <a:t>€ 85,- excl. btw per uur </a:t>
            </a:r>
          </a:p>
          <a:p>
            <a:r>
              <a:rPr lang="en-BE" dirty="0"/>
              <a:t>Native</a:t>
            </a:r>
          </a:p>
          <a:p>
            <a:pPr lvl="1"/>
            <a:r>
              <a:rPr lang="en-BE" dirty="0"/>
              <a:t>Android </a:t>
            </a:r>
            <a:r>
              <a:rPr lang="en-BE" dirty="0">
                <a:sym typeface="Wingdings" pitchFamily="2" charset="2"/>
              </a:rPr>
              <a:t> € 221,57 excl. btw</a:t>
            </a:r>
            <a:endParaRPr lang="en-BE" dirty="0"/>
          </a:p>
          <a:p>
            <a:pPr lvl="1"/>
            <a:r>
              <a:rPr lang="en-BE" dirty="0"/>
              <a:t>iOS </a:t>
            </a:r>
            <a:r>
              <a:rPr lang="en-BE" dirty="0">
                <a:sym typeface="Wingdings" pitchFamily="2" charset="2"/>
              </a:rPr>
              <a:t> € 279,37 excl. btw</a:t>
            </a:r>
            <a:endParaRPr lang="en-BE" dirty="0"/>
          </a:p>
          <a:p>
            <a:r>
              <a:rPr lang="en-BE" dirty="0"/>
              <a:t>KMM</a:t>
            </a:r>
          </a:p>
          <a:p>
            <a:pPr lvl="1"/>
            <a:r>
              <a:rPr lang="en-BE" dirty="0"/>
              <a:t>€ 496,12 </a:t>
            </a:r>
            <a:r>
              <a:rPr lang="en-BE" dirty="0">
                <a:sym typeface="Wingdings" pitchFamily="2" charset="2"/>
              </a:rPr>
              <a:t>excl. btw</a:t>
            </a:r>
          </a:p>
          <a:p>
            <a:r>
              <a:rPr lang="en-BE" dirty="0">
                <a:sym typeface="Wingdings" pitchFamily="2" charset="2"/>
              </a:rPr>
              <a:t>Projectmanagementkosten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29629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FD2EB-C6F3-AD40-83BF-A8FDE8F4E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BE" sz="4800" dirty="0">
                <a:latin typeface="Rockwell" panose="02060603020205020403" pitchFamily="18" charset="77"/>
              </a:rPr>
              <a:t>Conclusie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F03B6-4571-5A4E-AA6F-D6464E09A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endParaRPr lang="en-BE" sz="2000"/>
          </a:p>
        </p:txBody>
      </p:sp>
    </p:spTree>
    <p:extLst>
      <p:ext uri="{BB962C8B-B14F-4D97-AF65-F5344CB8AC3E}">
        <p14:creationId xmlns:p14="http://schemas.microsoft.com/office/powerpoint/2010/main" val="570891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D458B-357C-1744-90A3-491D7090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960120"/>
            <a:ext cx="4249217" cy="4171278"/>
          </a:xfrm>
        </p:spPr>
        <p:txBody>
          <a:bodyPr>
            <a:normAutofit/>
          </a:bodyPr>
          <a:lstStyle/>
          <a:p>
            <a:pPr algn="r"/>
            <a:r>
              <a:rPr lang="en-GB" sz="3000" dirty="0">
                <a:solidFill>
                  <a:schemeClr val="tx1"/>
                </a:solidFill>
                <a:latin typeface="Rockwell" panose="02060603020205020403" pitchFamily="18" charset="77"/>
              </a:rPr>
              <a:t>R</a:t>
            </a:r>
            <a:r>
              <a:rPr lang="en-BE" sz="3000" dirty="0">
                <a:solidFill>
                  <a:schemeClr val="tx1"/>
                </a:solidFill>
                <a:latin typeface="Rockwell" panose="02060603020205020403" pitchFamily="18" charset="77"/>
              </a:rPr>
              <a:t>esultaten van de testen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D38B-5144-9C47-83C5-C1AB2DF9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BE" dirty="0"/>
              <a:t>Aantal lijnen code</a:t>
            </a:r>
          </a:p>
          <a:p>
            <a:pPr lvl="1"/>
            <a:r>
              <a:rPr lang="en-BE" dirty="0"/>
              <a:t>KMM is 25% efficiënter dan native</a:t>
            </a:r>
          </a:p>
          <a:p>
            <a:r>
              <a:rPr lang="en-BE" dirty="0"/>
              <a:t>Compleersnelheid</a:t>
            </a:r>
          </a:p>
          <a:p>
            <a:pPr lvl="1"/>
            <a:r>
              <a:rPr lang="en-BE" dirty="0"/>
              <a:t>KMM is 550% sneller dan native</a:t>
            </a:r>
          </a:p>
          <a:p>
            <a:r>
              <a:rPr lang="en-BE" dirty="0"/>
              <a:t>Voetafdruk</a:t>
            </a:r>
          </a:p>
          <a:p>
            <a:pPr lvl="1"/>
            <a:r>
              <a:rPr lang="en-BE" dirty="0"/>
              <a:t>KMM 2% groter dan native</a:t>
            </a:r>
          </a:p>
        </p:txBody>
      </p:sp>
    </p:spTree>
    <p:extLst>
      <p:ext uri="{BB962C8B-B14F-4D97-AF65-F5344CB8AC3E}">
        <p14:creationId xmlns:p14="http://schemas.microsoft.com/office/powerpoint/2010/main" val="2602482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D458B-357C-1744-90A3-491D7090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9" y="960120"/>
            <a:ext cx="4249216" cy="4171278"/>
          </a:xfrm>
        </p:spPr>
        <p:txBody>
          <a:bodyPr>
            <a:normAutofit/>
          </a:bodyPr>
          <a:lstStyle/>
          <a:p>
            <a:pPr algn="r"/>
            <a:r>
              <a:rPr lang="en-GB" sz="3000" dirty="0">
                <a:solidFill>
                  <a:schemeClr val="tx1"/>
                </a:solidFill>
                <a:latin typeface="Rockwell" panose="02060603020205020403" pitchFamily="18" charset="77"/>
              </a:rPr>
              <a:t>R</a:t>
            </a:r>
            <a:r>
              <a:rPr lang="en-BE" sz="3000" dirty="0">
                <a:solidFill>
                  <a:schemeClr val="tx1"/>
                </a:solidFill>
                <a:latin typeface="Rockwell" panose="02060603020205020403" pitchFamily="18" charset="77"/>
              </a:rPr>
              <a:t>esultaten van de testen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D38B-5144-9C47-83C5-C1AB2DF9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BE" dirty="0"/>
              <a:t>Ontwikkeltijd</a:t>
            </a:r>
          </a:p>
          <a:p>
            <a:pPr lvl="1"/>
            <a:r>
              <a:rPr lang="en-BE" dirty="0"/>
              <a:t>KMM </a:t>
            </a:r>
            <a:r>
              <a:rPr lang="en-BE" dirty="0">
                <a:sym typeface="Wingdings" pitchFamily="2" charset="2"/>
              </a:rPr>
              <a:t> 3 uur 26 minuten</a:t>
            </a:r>
          </a:p>
          <a:p>
            <a:pPr lvl="1"/>
            <a:r>
              <a:rPr lang="en-BE" dirty="0">
                <a:sym typeface="Wingdings" pitchFamily="2" charset="2"/>
              </a:rPr>
              <a:t>Native  3 uur 28 minuten</a:t>
            </a:r>
            <a:endParaRPr lang="en-BE" dirty="0"/>
          </a:p>
          <a:p>
            <a:r>
              <a:rPr lang="en-GB" dirty="0"/>
              <a:t>K</a:t>
            </a:r>
            <a:r>
              <a:rPr lang="en-BE" dirty="0"/>
              <a:t>ostprijs</a:t>
            </a:r>
          </a:p>
          <a:p>
            <a:pPr lvl="1"/>
            <a:r>
              <a:rPr lang="en-BE" dirty="0"/>
              <a:t>KMM </a:t>
            </a:r>
            <a:r>
              <a:rPr lang="en-BE" dirty="0">
                <a:sym typeface="Wingdings" pitchFamily="2" charset="2"/>
              </a:rPr>
              <a:t> € 496,12</a:t>
            </a:r>
          </a:p>
          <a:p>
            <a:pPr lvl="1"/>
            <a:r>
              <a:rPr lang="en-BE" dirty="0">
                <a:sym typeface="Wingdings" pitchFamily="2" charset="2"/>
              </a:rPr>
              <a:t>Native  € 500,93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4031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7FF0B-11E7-AC4F-A662-5DC50FDAD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BE" sz="4800" dirty="0">
                <a:latin typeface="Rockwell" panose="02060603020205020403" pitchFamily="18" charset="77"/>
              </a:rPr>
              <a:t>Inleiding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3FFF2-524A-D845-B824-5AB59683E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endParaRPr lang="en-BE" sz="2000"/>
          </a:p>
        </p:txBody>
      </p:sp>
    </p:spTree>
    <p:extLst>
      <p:ext uri="{BB962C8B-B14F-4D97-AF65-F5344CB8AC3E}">
        <p14:creationId xmlns:p14="http://schemas.microsoft.com/office/powerpoint/2010/main" val="3753815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D458B-357C-1744-90A3-491D7090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nl-NL" sz="3000" dirty="0">
                <a:solidFill>
                  <a:schemeClr val="tx1"/>
                </a:solidFill>
                <a:latin typeface="+mn-lt"/>
              </a:rPr>
              <a:t>Verder onderzoek</a:t>
            </a:r>
            <a:endParaRPr lang="en-BE" sz="3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D38B-5144-9C47-83C5-C1AB2DF9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GB" dirty="0"/>
              <a:t>O</a:t>
            </a:r>
            <a:r>
              <a:rPr lang="en-BE" dirty="0"/>
              <a:t>nderzoek naar voetafdruk</a:t>
            </a:r>
          </a:p>
          <a:p>
            <a:r>
              <a:rPr lang="en-GB" dirty="0"/>
              <a:t>A</a:t>
            </a:r>
            <a:r>
              <a:rPr lang="en-BE" dirty="0"/>
              <a:t>pplicaties uitbreiden</a:t>
            </a:r>
          </a:p>
          <a:p>
            <a:r>
              <a:rPr lang="en-GB" dirty="0"/>
              <a:t>V</a:t>
            </a:r>
            <a:r>
              <a:rPr lang="en-BE" dirty="0"/>
              <a:t>erschillende developers</a:t>
            </a:r>
          </a:p>
          <a:p>
            <a:r>
              <a:rPr lang="en-GB" dirty="0"/>
              <a:t>V</a:t>
            </a:r>
            <a:r>
              <a:rPr lang="en-BE" dirty="0"/>
              <a:t>ergelijking met Flutter of React Native</a:t>
            </a:r>
          </a:p>
        </p:txBody>
      </p:sp>
    </p:spTree>
    <p:extLst>
      <p:ext uri="{BB962C8B-B14F-4D97-AF65-F5344CB8AC3E}">
        <p14:creationId xmlns:p14="http://schemas.microsoft.com/office/powerpoint/2010/main" val="3471437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D458B-357C-1744-90A3-491D7090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nl-NL" sz="3000" dirty="0">
                <a:solidFill>
                  <a:schemeClr val="tx1"/>
                </a:solidFill>
                <a:latin typeface="Rockwell" panose="02060603020205020403" pitchFamily="18" charset="77"/>
              </a:rPr>
              <a:t>Conclusie</a:t>
            </a:r>
            <a:endParaRPr lang="en-BE" sz="3000" dirty="0">
              <a:solidFill>
                <a:schemeClr val="tx1"/>
              </a:solidFill>
              <a:latin typeface="Rockwell" panose="02060603020205020403" pitchFamily="18" charset="77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D38B-5144-9C47-83C5-C1AB2DF9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BE" dirty="0"/>
              <a:t>Android</a:t>
            </a:r>
          </a:p>
          <a:p>
            <a:r>
              <a:rPr lang="en-BE" dirty="0"/>
              <a:t>iOS</a:t>
            </a:r>
          </a:p>
          <a:p>
            <a:r>
              <a:rPr lang="en-BE" dirty="0"/>
              <a:t>Sneller alternatief</a:t>
            </a:r>
          </a:p>
          <a:p>
            <a:r>
              <a:rPr lang="en-GB" dirty="0" err="1"/>
              <a:t>Efficiënter</a:t>
            </a:r>
            <a:r>
              <a:rPr lang="en-BE" dirty="0"/>
              <a:t> alternatief</a:t>
            </a:r>
          </a:p>
          <a:p>
            <a:r>
              <a:rPr lang="en-BE" dirty="0"/>
              <a:t>SWOT-analyse</a:t>
            </a:r>
          </a:p>
        </p:txBody>
      </p:sp>
    </p:spTree>
    <p:extLst>
      <p:ext uri="{BB962C8B-B14F-4D97-AF65-F5344CB8AC3E}">
        <p14:creationId xmlns:p14="http://schemas.microsoft.com/office/powerpoint/2010/main" val="3393624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D458B-357C-1744-90A3-491D7090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nl-NL" sz="3000" dirty="0">
                <a:solidFill>
                  <a:schemeClr val="tx1"/>
                </a:solidFill>
                <a:latin typeface="Rockwell" panose="02060603020205020403" pitchFamily="18" charset="77"/>
              </a:rPr>
              <a:t>Conclusie</a:t>
            </a:r>
            <a:endParaRPr lang="en-BE" sz="3000" dirty="0">
              <a:solidFill>
                <a:schemeClr val="tx1"/>
              </a:solidFill>
              <a:latin typeface="Rockwell" panose="02060603020205020403" pitchFamily="18" charset="77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D38B-5144-9C47-83C5-C1AB2DF9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BE" dirty="0"/>
              <a:t>KMM kan als alternatief voor native applicaties</a:t>
            </a:r>
          </a:p>
          <a:p>
            <a:r>
              <a:rPr lang="en-GB" dirty="0"/>
              <a:t>V</a:t>
            </a:r>
            <a:r>
              <a:rPr lang="en-BE" dirty="0"/>
              <a:t>eel potentieel</a:t>
            </a:r>
          </a:p>
          <a:p>
            <a:r>
              <a:rPr lang="en-BE" dirty="0"/>
              <a:t>Alpha</a:t>
            </a:r>
          </a:p>
          <a:p>
            <a:r>
              <a:rPr lang="en-BE" dirty="0"/>
              <a:t>Overschakelingsperiode</a:t>
            </a:r>
          </a:p>
        </p:txBody>
      </p:sp>
    </p:spTree>
    <p:extLst>
      <p:ext uri="{BB962C8B-B14F-4D97-AF65-F5344CB8AC3E}">
        <p14:creationId xmlns:p14="http://schemas.microsoft.com/office/powerpoint/2010/main" val="2537798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35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680F1-7D56-B54A-BA75-F0C9FD23D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6184" y="1771135"/>
            <a:ext cx="6450227" cy="3714834"/>
          </a:xfrm>
        </p:spPr>
        <p:txBody>
          <a:bodyPr anchor="ctr">
            <a:normAutofit/>
          </a:bodyPr>
          <a:lstStyle/>
          <a:p>
            <a:r>
              <a:rPr lang="en-BE" sz="6000" dirty="0">
                <a:solidFill>
                  <a:schemeClr val="bg1"/>
                </a:solidFill>
                <a:latin typeface="+mn-lt"/>
              </a:rPr>
              <a:t>Bedankt voor uw aandacht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06F7F-311A-1C41-B5A3-FDFBF3239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964" y="2457450"/>
            <a:ext cx="2131409" cy="2342204"/>
          </a:xfrm>
        </p:spPr>
        <p:txBody>
          <a:bodyPr anchor="ctr">
            <a:normAutofit/>
          </a:bodyPr>
          <a:lstStyle/>
          <a:p>
            <a:pPr algn="l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6997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5114D-4584-4445-8A3F-85476AB3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456122" cy="4589717"/>
          </a:xfrm>
        </p:spPr>
        <p:txBody>
          <a:bodyPr>
            <a:normAutofit/>
          </a:bodyPr>
          <a:lstStyle/>
          <a:p>
            <a:r>
              <a:rPr lang="en-BE" sz="2800" dirty="0">
                <a:latin typeface="Rockwell" panose="02060603020205020403" pitchFamily="18" charset="77"/>
              </a:rPr>
              <a:t>Probleemstelling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AA584E-EED2-6F45-8505-56F6E4C55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794042"/>
            <a:ext cx="5427137" cy="5248622"/>
          </a:xfrm>
        </p:spPr>
        <p:txBody>
          <a:bodyPr>
            <a:normAutofit/>
          </a:bodyPr>
          <a:lstStyle/>
          <a:p>
            <a:r>
              <a:rPr lang="en-BE" dirty="0"/>
              <a:t>Ontwikkeling van applicaties, native versus cross-platorm</a:t>
            </a:r>
          </a:p>
          <a:p>
            <a:endParaRPr lang="en-BE" sz="1600" dirty="0"/>
          </a:p>
          <a:p>
            <a:r>
              <a:rPr lang="en-BE" sz="1600" dirty="0"/>
              <a:t>Kotlin Multiplatform </a:t>
            </a:r>
            <a:r>
              <a:rPr lang="en-BE" sz="1600" dirty="0">
                <a:sym typeface="Wingdings" pitchFamily="2" charset="2"/>
              </a:rPr>
              <a:t></a:t>
            </a:r>
            <a:r>
              <a:rPr lang="en-BE" sz="1600" dirty="0"/>
              <a:t> Kotlin Multiplatform Mobile</a:t>
            </a:r>
          </a:p>
        </p:txBody>
      </p:sp>
    </p:spTree>
    <p:extLst>
      <p:ext uri="{BB962C8B-B14F-4D97-AF65-F5344CB8AC3E}">
        <p14:creationId xmlns:p14="http://schemas.microsoft.com/office/powerpoint/2010/main" val="109965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98794-12F3-DB4D-9524-36DF753C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456122" cy="4589717"/>
          </a:xfrm>
        </p:spPr>
        <p:txBody>
          <a:bodyPr>
            <a:normAutofit/>
          </a:bodyPr>
          <a:lstStyle/>
          <a:p>
            <a:r>
              <a:rPr lang="en-BE" sz="2800" dirty="0">
                <a:latin typeface="Rockwell" panose="02060603020205020403" pitchFamily="18" charset="77"/>
              </a:rPr>
              <a:t>Onderzoeksvraag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021F-05E4-9345-BD61-AAD59267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794042"/>
            <a:ext cx="5427137" cy="5248622"/>
          </a:xfrm>
        </p:spPr>
        <p:txBody>
          <a:bodyPr>
            <a:normAutofit/>
          </a:bodyPr>
          <a:lstStyle/>
          <a:p>
            <a:r>
              <a:rPr lang="en-BE" dirty="0"/>
              <a:t>Android</a:t>
            </a:r>
          </a:p>
          <a:p>
            <a:r>
              <a:rPr lang="en-BE" dirty="0"/>
              <a:t>iOS</a:t>
            </a:r>
          </a:p>
          <a:p>
            <a:r>
              <a:rPr lang="en-BE" dirty="0"/>
              <a:t>Sneller alternatief</a:t>
            </a:r>
          </a:p>
          <a:p>
            <a:r>
              <a:rPr lang="en-GB" dirty="0" err="1"/>
              <a:t>Efficiënter</a:t>
            </a:r>
            <a:r>
              <a:rPr lang="en-BE" dirty="0"/>
              <a:t> alternatief</a:t>
            </a:r>
          </a:p>
          <a:p>
            <a:r>
              <a:rPr lang="en-BE" dirty="0"/>
              <a:t>SWOT-analyse</a:t>
            </a:r>
          </a:p>
        </p:txBody>
      </p:sp>
    </p:spTree>
    <p:extLst>
      <p:ext uri="{BB962C8B-B14F-4D97-AF65-F5344CB8AC3E}">
        <p14:creationId xmlns:p14="http://schemas.microsoft.com/office/powerpoint/2010/main" val="327389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4B7E0-59C4-BF42-A04D-945731D1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456122" cy="4589717"/>
          </a:xfrm>
        </p:spPr>
        <p:txBody>
          <a:bodyPr>
            <a:normAutofit/>
          </a:bodyPr>
          <a:lstStyle/>
          <a:p>
            <a:r>
              <a:rPr lang="en-BE" sz="2800" dirty="0">
                <a:latin typeface="Rockwell" panose="02060603020205020403" pitchFamily="18" charset="77"/>
              </a:rPr>
              <a:t>Doelstelling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BBB2D-519F-9345-89FD-F32DCCD6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794042"/>
            <a:ext cx="5427137" cy="5248622"/>
          </a:xfrm>
        </p:spPr>
        <p:txBody>
          <a:bodyPr vert="horz">
            <a:normAutofit/>
          </a:bodyPr>
          <a:lstStyle/>
          <a:p>
            <a:endParaRPr lang="en-BE" sz="1600" dirty="0"/>
          </a:p>
          <a:p>
            <a:endParaRPr lang="en-BE" sz="1600" dirty="0"/>
          </a:p>
          <a:p>
            <a:r>
              <a:rPr lang="en-GB" sz="1600" dirty="0"/>
              <a:t>D</a:t>
            </a:r>
            <a:r>
              <a:rPr lang="en-BE" sz="1600" dirty="0"/>
              <a:t>rie applicaties</a:t>
            </a:r>
          </a:p>
          <a:p>
            <a:pPr lvl="1"/>
            <a:r>
              <a:rPr lang="en-GB" sz="1400" dirty="0"/>
              <a:t>N</a:t>
            </a:r>
            <a:r>
              <a:rPr lang="en-BE" sz="1400" dirty="0"/>
              <a:t>ative iOS</a:t>
            </a:r>
          </a:p>
          <a:p>
            <a:pPr lvl="1"/>
            <a:r>
              <a:rPr lang="en-GB" sz="1400" dirty="0"/>
              <a:t>N</a:t>
            </a:r>
            <a:r>
              <a:rPr lang="en-BE" sz="1400" dirty="0"/>
              <a:t>ative Android</a:t>
            </a:r>
          </a:p>
          <a:p>
            <a:pPr lvl="1"/>
            <a:r>
              <a:rPr lang="en-BE" sz="1400" dirty="0"/>
              <a:t>KMM iOS &amp; Android</a:t>
            </a:r>
          </a:p>
          <a:p>
            <a:r>
              <a:rPr lang="en-BE" sz="1600" dirty="0"/>
              <a:t>Testen</a:t>
            </a:r>
          </a:p>
          <a:p>
            <a:r>
              <a:rPr lang="en-BE" sz="1600" dirty="0"/>
              <a:t>KMM nog steeds in alpha</a:t>
            </a:r>
          </a:p>
          <a:p>
            <a:pPr lvl="2"/>
            <a:endParaRPr lang="en-BE" sz="1200" dirty="0"/>
          </a:p>
          <a:p>
            <a:pPr lvl="2"/>
            <a:endParaRPr lang="en-BE" sz="1200" dirty="0"/>
          </a:p>
          <a:p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164574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FD2EB-C6F3-AD40-83BF-A8FDE8F4E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BE" sz="4800" dirty="0">
                <a:latin typeface="Rockwell" panose="02060603020205020403" pitchFamily="18" charset="77"/>
              </a:rPr>
              <a:t>Stand van zaken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F03B6-4571-5A4E-AA6F-D6464E09A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endParaRPr lang="en-BE" sz="2000"/>
          </a:p>
        </p:txBody>
      </p:sp>
    </p:spTree>
    <p:extLst>
      <p:ext uri="{BB962C8B-B14F-4D97-AF65-F5344CB8AC3E}">
        <p14:creationId xmlns:p14="http://schemas.microsoft.com/office/powerpoint/2010/main" val="56115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F8776-869D-D843-8B1B-34E543FE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BE" sz="3000" dirty="0">
                <a:solidFill>
                  <a:schemeClr val="tx1"/>
                </a:solidFill>
                <a:latin typeface="Rockwell" panose="02060603020205020403" pitchFamily="18" charset="77"/>
              </a:rPr>
              <a:t>Kotlin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A869D-CE9A-FD45-8AF6-7A4DA2F83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BE" dirty="0"/>
              <a:t>2011</a:t>
            </a:r>
          </a:p>
          <a:p>
            <a:r>
              <a:rPr lang="en-BE" dirty="0"/>
              <a:t>JetBrains</a:t>
            </a:r>
          </a:p>
          <a:p>
            <a:r>
              <a:rPr lang="en-BE" dirty="0"/>
              <a:t>2017 </a:t>
            </a:r>
            <a:r>
              <a:rPr lang="en-BE" dirty="0">
                <a:sym typeface="Wingdings" pitchFamily="2" charset="2"/>
              </a:rPr>
              <a:t></a:t>
            </a:r>
            <a:r>
              <a:rPr lang="en-BE" dirty="0"/>
              <a:t> Standaardtaal voor Android</a:t>
            </a:r>
          </a:p>
          <a:p>
            <a:r>
              <a:rPr lang="en-BE" dirty="0"/>
              <a:t>Kenmerken</a:t>
            </a:r>
          </a:p>
          <a:p>
            <a:pPr lvl="1"/>
            <a:r>
              <a:rPr lang="en-BE" dirty="0"/>
              <a:t>Algemeen</a:t>
            </a:r>
          </a:p>
          <a:p>
            <a:pPr lvl="1"/>
            <a:r>
              <a:rPr lang="en-BE" dirty="0"/>
              <a:t>Statisch</a:t>
            </a:r>
          </a:p>
          <a:p>
            <a:pPr lvl="1"/>
            <a:r>
              <a:rPr lang="en-BE" dirty="0"/>
              <a:t>Type-interferentie </a:t>
            </a:r>
          </a:p>
          <a:p>
            <a:pPr lvl="1"/>
            <a:r>
              <a:rPr lang="en-BE" dirty="0"/>
              <a:t>Cross-platform</a:t>
            </a:r>
          </a:p>
        </p:txBody>
      </p:sp>
    </p:spTree>
    <p:extLst>
      <p:ext uri="{BB962C8B-B14F-4D97-AF65-F5344CB8AC3E}">
        <p14:creationId xmlns:p14="http://schemas.microsoft.com/office/powerpoint/2010/main" val="135731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DEADA-5A47-EA4B-9A14-9291213B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BE" sz="3000" dirty="0">
                <a:solidFill>
                  <a:schemeClr val="tx1"/>
                </a:solidFill>
                <a:latin typeface="Rockwell" panose="02060603020205020403" pitchFamily="18" charset="77"/>
              </a:rPr>
              <a:t>Platformen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8C44-0288-0D49-A06B-5C7558DA0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GB" dirty="0"/>
              <a:t>P</a:t>
            </a:r>
            <a:r>
              <a:rPr lang="en-BE" dirty="0"/>
              <a:t>rogrammeertaal</a:t>
            </a:r>
          </a:p>
          <a:p>
            <a:r>
              <a:rPr lang="en-BE" dirty="0"/>
              <a:t>Besturingssysteem</a:t>
            </a:r>
          </a:p>
          <a:p>
            <a:r>
              <a:rPr lang="en-GB" dirty="0"/>
              <a:t>H</a:t>
            </a:r>
            <a:r>
              <a:rPr lang="en-BE" dirty="0"/>
              <a:t>ardware</a:t>
            </a:r>
          </a:p>
          <a:p>
            <a:r>
              <a:rPr lang="en-GB" dirty="0"/>
              <a:t>E</a:t>
            </a:r>
            <a:r>
              <a:rPr lang="en-BE" dirty="0"/>
              <a:t>lke combinatie van bovenstaande</a:t>
            </a:r>
          </a:p>
        </p:txBody>
      </p:sp>
    </p:spTree>
    <p:extLst>
      <p:ext uri="{BB962C8B-B14F-4D97-AF65-F5344CB8AC3E}">
        <p14:creationId xmlns:p14="http://schemas.microsoft.com/office/powerpoint/2010/main" val="316145796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{A1CCC339-F172-934F-A7BA-ED602A97310C}tf16401369</Template>
  <TotalTime>6164</TotalTime>
  <Words>408</Words>
  <Application>Microsoft Macintosh PowerPoint</Application>
  <PresentationFormat>Widescreen</PresentationFormat>
  <Paragraphs>195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Rockwell</vt:lpstr>
      <vt:lpstr>Wingdings</vt:lpstr>
      <vt:lpstr>Atlas</vt:lpstr>
      <vt:lpstr>Kotlin Multiplatform Mobile als alternatief voor native applicaties</vt:lpstr>
      <vt:lpstr>Overzicht</vt:lpstr>
      <vt:lpstr>Inleiding</vt:lpstr>
      <vt:lpstr>Probleemstelling</vt:lpstr>
      <vt:lpstr>Onderzoeksvraag</vt:lpstr>
      <vt:lpstr>Doelstelling</vt:lpstr>
      <vt:lpstr>Stand van zaken</vt:lpstr>
      <vt:lpstr>Kotlin</vt:lpstr>
      <vt:lpstr>Platformen </vt:lpstr>
      <vt:lpstr>SWOT-analyse </vt:lpstr>
      <vt:lpstr>Kotlin Multiplatform</vt:lpstr>
      <vt:lpstr>PowerPoint Presentation</vt:lpstr>
      <vt:lpstr>PowerPoint Presentation</vt:lpstr>
      <vt:lpstr>PowerPoint Presentation</vt:lpstr>
      <vt:lpstr>Testcriteria</vt:lpstr>
      <vt:lpstr>Methodologie</vt:lpstr>
      <vt:lpstr>Hardware &amp; software</vt:lpstr>
      <vt:lpstr>Applicaties</vt:lpstr>
      <vt:lpstr>PowerPoint Presentation</vt:lpstr>
      <vt:lpstr>PowerPoint Presentation</vt:lpstr>
      <vt:lpstr>Aantal lijnen code</vt:lpstr>
      <vt:lpstr>Compileersnelheid</vt:lpstr>
      <vt:lpstr>PowerPoint Presentation</vt:lpstr>
      <vt:lpstr>Voetafdruk</vt:lpstr>
      <vt:lpstr>Ontwikkeltijd</vt:lpstr>
      <vt:lpstr>Kostprijs</vt:lpstr>
      <vt:lpstr>Conclusie</vt:lpstr>
      <vt:lpstr>Resultaten van de testen</vt:lpstr>
      <vt:lpstr>Resultaten van de testen</vt:lpstr>
      <vt:lpstr>Verder onderzoek</vt:lpstr>
      <vt:lpstr>Conclusie</vt:lpstr>
      <vt:lpstr>Conclusie</vt:lpstr>
      <vt:lpstr>Bedankt voor uw aandacht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Multiplatform Mobile als alternatief op native applicatieontwikkeling</dc:title>
  <dc:creator>Ziggy Moens</dc:creator>
  <cp:lastModifiedBy>Ziggy Moens</cp:lastModifiedBy>
  <cp:revision>31</cp:revision>
  <dcterms:created xsi:type="dcterms:W3CDTF">2021-06-10T09:34:41Z</dcterms:created>
  <dcterms:modified xsi:type="dcterms:W3CDTF">2021-10-03T14:08:18Z</dcterms:modified>
</cp:coreProperties>
</file>